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1"/>
  </p:notesMasterIdLst>
  <p:handoutMasterIdLst>
    <p:handoutMasterId r:id="rId12"/>
  </p:handoutMasterIdLst>
  <p:sldIdLst>
    <p:sldId id="381" r:id="rId2"/>
    <p:sldId id="403" r:id="rId3"/>
    <p:sldId id="404" r:id="rId4"/>
    <p:sldId id="423" r:id="rId5"/>
    <p:sldId id="424" r:id="rId6"/>
    <p:sldId id="471" r:id="rId7"/>
    <p:sldId id="472" r:id="rId8"/>
    <p:sldId id="402" r:id="rId9"/>
    <p:sldId id="470" r:id="rId10"/>
  </p:sldIdLst>
  <p:sldSz cx="9144000" cy="5143500" type="screen16x9"/>
  <p:notesSz cx="7315200" cy="96012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6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bin R. Carter" initials="RRC" lastIdx="7" clrIdx="0"/>
  <p:cmAuthor id="1" name="Carly Hood" initials="CH" lastIdx="6" clrIdx="1"/>
  <p:cmAuthor id="2" name="Gold, Rachel" initials="GR" lastIdx="6" clrIdx="2"/>
  <p:cmAuthor id="3" name="Yosuf, Nadia M" initials="YNM" lastIdx="36" clrIdx="3"/>
  <p:cmAuthor id="4" name="Ned Mossman" initials="NM" lastIdx="12" clrIdx="4"/>
  <p:cmAuthor id="5" name="Julianne Bava" initials="JB" lastIdx="25" clrIdx="5"/>
  <p:cmAuthor id="6" name="Rachel Gold" initials="RG" lastIdx="4" clrIdx="6">
    <p:extLst>
      <p:ext uri="{19B8F6BF-5375-455C-9EA6-DF929625EA0E}">
        <p15:presenceInfo xmlns:p15="http://schemas.microsoft.com/office/powerpoint/2012/main" userId="7c8c3dcd0ae233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C5A"/>
    <a:srgbClr val="010709"/>
    <a:srgbClr val="02283A"/>
    <a:srgbClr val="CCE2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13" autoAdjust="0"/>
    <p:restoredTop sz="81633" autoAdjust="0"/>
  </p:normalViewPr>
  <p:slideViewPr>
    <p:cSldViewPr>
      <p:cViewPr varScale="1">
        <p:scale>
          <a:sx n="100" d="100"/>
          <a:sy n="100" d="100"/>
        </p:scale>
        <p:origin x="888" y="78"/>
      </p:cViewPr>
      <p:guideLst>
        <p:guide orient="horz" pos="7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7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25062D-9D20-431F-A7F4-05CC076BC01B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1E8034-DAC6-4156-8E81-6D1EDED3FC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08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FE4E2-9863-4D58-BA94-BB9E849D3D88}" type="datetimeFigureOut">
              <a:rPr lang="en-US" smtClean="0"/>
              <a:t>11/19/2021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6AB36-4E04-4435-9929-78B753A1A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597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AB36-4E04-4435-9929-78B753A1A8B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95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7C7616-9FCE-4F33-AA40-7FAA069CC1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983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46AB36-4E04-4435-9929-78B753A1A8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08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Actionability</a:t>
            </a:r>
            <a:r>
              <a:rPr lang="en-US" dirty="0"/>
              <a:t> – e.g. more</a:t>
            </a:r>
            <a:r>
              <a:rPr lang="en-US" baseline="0" dirty="0"/>
              <a:t> granular housing and food insecurity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AC5F-6439-40B8-B1D6-8A65489AA7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332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9AC5F-6439-40B8-B1D6-8A65489AA7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99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Page 1: Road Ahead">
    <p:bg>
      <p:bgPr>
        <a:gradFill>
          <a:gsLst>
            <a:gs pos="0">
              <a:srgbClr val="114364"/>
            </a:gs>
            <a:gs pos="100000">
              <a:srgbClr val="01050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590" y="1427"/>
            <a:ext cx="4291011" cy="51406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9200" y="514353"/>
            <a:ext cx="3733800" cy="1543049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9200" y="2457450"/>
            <a:ext cx="3733800" cy="1485900"/>
          </a:xfrm>
        </p:spPr>
        <p:txBody>
          <a:bodyPr>
            <a:normAutofit/>
          </a:bodyPr>
          <a:lstStyle>
            <a:lvl1pPr marL="0" indent="0" algn="l">
              <a:buNone/>
              <a:defRPr sz="2400" i="1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5EB235-0E66-418F-864F-3F59600BA444}"/>
              </a:ext>
            </a:extLst>
          </p:cNvPr>
          <p:cNvSpPr/>
          <p:nvPr userDrawn="1"/>
        </p:nvSpPr>
        <p:spPr>
          <a:xfrm>
            <a:off x="0" y="4171950"/>
            <a:ext cx="9144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6356393-CBB3-4E4E-94B0-73EC8F84B342}"/>
              </a:ext>
            </a:extLst>
          </p:cNvPr>
          <p:cNvSpPr/>
          <p:nvPr userDrawn="1"/>
        </p:nvSpPr>
        <p:spPr>
          <a:xfrm>
            <a:off x="381000" y="4857750"/>
            <a:ext cx="128590" cy="152400"/>
          </a:xfrm>
          <a:prstGeom prst="rect">
            <a:avLst/>
          </a:prstGeom>
          <a:solidFill>
            <a:srgbClr val="0107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233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Slid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700">
                <a:solidFill>
                  <a:srgbClr val="0228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813572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3048000" cy="3816463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1000">
                <a:srgbClr val="FFFFFF">
                  <a:alpha val="50000"/>
                </a:srgbClr>
              </a:gs>
              <a:gs pos="39000">
                <a:schemeClr val="bg1"/>
              </a:gs>
            </a:gsLst>
            <a:lin ang="10800000" scaled="1"/>
            <a:tileRect/>
          </a:gradFill>
          <a:ln>
            <a:noFill/>
          </a:ln>
          <a:effectLst>
            <a:softEdge rad="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04970DF-D122-4BF5-B7EB-5C70AD12D766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350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F63B7BEF-F55B-40CD-AE25-6F60A6FB0179}"/>
              </a:ext>
            </a:extLst>
          </p:cNvPr>
          <p:cNvSpPr txBox="1">
            <a:spLocks/>
          </p:cNvSpPr>
          <p:nvPr userDrawn="1"/>
        </p:nvSpPr>
        <p:spPr>
          <a:xfrm>
            <a:off x="381000" y="4828826"/>
            <a:ext cx="6172200" cy="2575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Epic Systems Corporation.</a:t>
            </a:r>
            <a:endParaRPr lang="en-US" sz="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7EDDC60-7B72-49ED-9121-3E71D6CDD0B0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671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8153400" cy="368022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4B0ABBBA-F222-494A-81BB-9983516A9FFF}"/>
              </a:ext>
            </a:extLst>
          </p:cNvPr>
          <p:cNvSpPr txBox="1">
            <a:spLocks/>
          </p:cNvSpPr>
          <p:nvPr userDrawn="1"/>
        </p:nvSpPr>
        <p:spPr>
          <a:xfrm>
            <a:off x="381000" y="4828826"/>
            <a:ext cx="6172200" cy="2575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Epic Systems Corporation.</a:t>
            </a:r>
            <a:endParaRPr lang="en-US" sz="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BA7A12-85C5-44F2-89B5-D38E0951CC8C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84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ndard Sl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8153400" cy="3680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A03BA77-A89E-4644-B988-91DF57880602}"/>
              </a:ext>
            </a:extLst>
          </p:cNvPr>
          <p:cNvSpPr txBox="1">
            <a:spLocks/>
          </p:cNvSpPr>
          <p:nvPr userDrawn="1"/>
        </p:nvSpPr>
        <p:spPr>
          <a:xfrm>
            <a:off x="381000" y="4828826"/>
            <a:ext cx="6172200" cy="2575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Epic Systems Corporation.</a:t>
            </a:r>
            <a:endParaRPr lang="en-US" sz="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8D33B1-E0FE-4985-8EA4-016DBC438020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92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uble Colum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4114800" cy="3680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820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724400" y="914401"/>
            <a:ext cx="4114800" cy="3680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6552D86-357B-48B7-AB4B-730CE25BC73A}"/>
              </a:ext>
            </a:extLst>
          </p:cNvPr>
          <p:cNvSpPr txBox="1">
            <a:spLocks/>
          </p:cNvSpPr>
          <p:nvPr userDrawn="1"/>
        </p:nvSpPr>
        <p:spPr>
          <a:xfrm>
            <a:off x="381000" y="4828826"/>
            <a:ext cx="6172200" cy="2575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Epic Systems Corporation.</a:t>
            </a:r>
            <a:endParaRPr lang="en-US" sz="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9FAE15-7742-400A-809E-B96170775D28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64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uble Column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4114800" cy="368022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820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724400" y="914401"/>
            <a:ext cx="4114800" cy="368022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4810930"/>
            <a:ext cx="533400" cy="202405"/>
          </a:xfrm>
          <a:prstGeom prst="rect">
            <a:avLst/>
          </a:prstGeom>
        </p:spPr>
        <p:txBody>
          <a:bodyPr lIns="68577" tIns="34289" rIns="68577" bIns="34289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685766"/>
            <a:fld id="{3FAEB8D3-B78C-49D8-AB40-E750F5F7A6A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685766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8519FFEE-FFD8-41A3-BC77-4B359BDB0711}"/>
              </a:ext>
            </a:extLst>
          </p:cNvPr>
          <p:cNvSpPr txBox="1">
            <a:spLocks/>
          </p:cNvSpPr>
          <p:nvPr userDrawn="1"/>
        </p:nvSpPr>
        <p:spPr>
          <a:xfrm>
            <a:off x="381000" y="4828826"/>
            <a:ext cx="6172200" cy="2575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Epic Systems Corporation.</a:t>
            </a:r>
            <a:endParaRPr lang="en-US" sz="100" dirty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40ED65-EF50-4C69-BB75-8429AA18DE48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173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Section 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05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228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8F98C2-40B8-4CA4-94BE-49FCC0AE7172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8344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Section 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050"/>
            <a:ext cx="9144000" cy="3838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228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603900-8BFB-42E1-A10C-D802CB342D18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26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ection 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73" b="10249"/>
          <a:stretch/>
        </p:blipFill>
        <p:spPr>
          <a:xfrm>
            <a:off x="0" y="0"/>
            <a:ext cx="9144000" cy="37909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759"/>
            <a:ext cx="9144000" cy="462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228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781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5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1652"/>
            <a:ext cx="9144000" cy="100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32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8153400" cy="3680222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21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292387-0B4B-400E-AC08-A8DEAB1BE852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0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Slide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8153400" cy="3680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52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,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4114800" cy="3680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820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724400" y="914401"/>
            <a:ext cx="4114800" cy="36802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674772D-6D0D-4555-9DA7-D0F17E878FA5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8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 Column,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914401"/>
            <a:ext cx="4114800" cy="368022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382000" cy="594122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724400" y="914401"/>
            <a:ext cx="4114800" cy="3680222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4810928"/>
            <a:ext cx="533400" cy="202405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l"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defTabSz="685800"/>
            <a:fld id="{3FAEB8D3-B78C-49D8-AB40-E750F5F7A6A4}" type="slidenum">
              <a:rPr lang="en-US" smtClean="0">
                <a:solidFill>
                  <a:prstClr val="white">
                    <a:lumMod val="50000"/>
                  </a:prstClr>
                </a:solidFill>
              </a:rPr>
              <a:pPr defTabSz="685800"/>
              <a:t>‹#›</a:t>
            </a:fld>
            <a:endParaRPr lang="en-US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D28AA4-1124-4CF5-8FC8-29FAA927CE50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59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Section 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050"/>
            <a:ext cx="9144000" cy="381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228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380FE-975C-46C9-AEEF-83FDBC0B1A57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78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Section 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050"/>
            <a:ext cx="9144000" cy="38381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228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95C3B0-84CC-44C4-BCF6-E11978B05351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9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ection 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173" b="10249"/>
          <a:stretch/>
        </p:blipFill>
        <p:spPr>
          <a:xfrm>
            <a:off x="0" y="0"/>
            <a:ext cx="9144000" cy="37909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6200"/>
            <a:ext cx="8229600" cy="8572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600">
                <a:solidFill>
                  <a:srgbClr val="02283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C82E0F-B642-4F2D-BCC1-AA3681DABDE6}"/>
              </a:ext>
            </a:extLst>
          </p:cNvPr>
          <p:cNvSpPr/>
          <p:nvPr userDrawn="1"/>
        </p:nvSpPr>
        <p:spPr>
          <a:xfrm>
            <a:off x="0" y="4773064"/>
            <a:ext cx="9144000" cy="247651"/>
          </a:xfrm>
          <a:prstGeom prst="rect">
            <a:avLst/>
          </a:prstGeom>
          <a:solidFill>
            <a:srgbClr val="49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845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53AEF-54B3-437F-BA59-EEAA6BE75553}"/>
              </a:ext>
            </a:extLst>
          </p:cNvPr>
          <p:cNvSpPr txBox="1">
            <a:spLocks/>
          </p:cNvSpPr>
          <p:nvPr userDrawn="1"/>
        </p:nvSpPr>
        <p:spPr>
          <a:xfrm>
            <a:off x="381000" y="4828826"/>
            <a:ext cx="6172200" cy="25752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65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96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29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5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88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20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052" algn="l" defTabSz="914265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2020 Epic Systems Corporation.</a:t>
            </a:r>
            <a:endParaRPr lang="en-US" sz="1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34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2" r:id="rId6"/>
    <p:sldLayoutId id="2147483743" r:id="rId7"/>
    <p:sldLayoutId id="2147483744" r:id="rId8"/>
    <p:sldLayoutId id="2147483745" r:id="rId9"/>
    <p:sldLayoutId id="2147483747" r:id="rId10"/>
    <p:sldLayoutId id="2147483750" r:id="rId11"/>
    <p:sldLayoutId id="2147483727" r:id="rId12"/>
    <p:sldLayoutId id="2147483728" r:id="rId13"/>
    <p:sldLayoutId id="2147483729" r:id="rId14"/>
    <p:sldLayoutId id="2147483731" r:id="rId15"/>
    <p:sldLayoutId id="2147483732" r:id="rId16"/>
    <p:sldLayoutId id="2147483733" r:id="rId17"/>
    <p:sldLayoutId id="2147483734" r:id="rId18"/>
  </p:sldLayoutIdLst>
  <p:txStyles>
    <p:titleStyle>
      <a:lvl1pPr algn="l" defTabSz="685800" rtl="0" eaLnBrk="1" latinLnBrk="0" hangingPunct="1">
        <a:spcBef>
          <a:spcPct val="0"/>
        </a:spcBef>
        <a:buNone/>
        <a:defRPr sz="2700" b="0" kern="1200">
          <a:solidFill>
            <a:srgbClr val="02283A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ts val="1350"/>
        </a:spcBef>
        <a:buFont typeface="Arial" pitchFamily="34" charset="0"/>
        <a:buChar char="•"/>
        <a:defRPr sz="2000" kern="1200">
          <a:solidFill>
            <a:srgbClr val="02283A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02283A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rgbClr val="02283A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02283A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02283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007875" y="685800"/>
            <a:ext cx="4119038" cy="19431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Segoe UI Historic" panose="020B0502040204020203" pitchFamily="34" charset="0"/>
                <a:ea typeface="Segoe UI Historic" panose="020B0502040204020203" pitchFamily="34" charset="0"/>
                <a:cs typeface="Segoe UI Historic" panose="020B0502040204020203" pitchFamily="34" charset="0"/>
              </a:rPr>
              <a:t>Social Risk Screening Kick-Off / Staff  Orientation</a:t>
            </a:r>
            <a:br>
              <a:rPr lang="en-US" sz="2400" b="1" dirty="0"/>
            </a:br>
            <a:endParaRPr lang="en-US" sz="1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5007875" y="2634264"/>
            <a:ext cx="3943350" cy="9144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Clinic Name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1600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16568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14400" y="114300"/>
            <a:ext cx="8229600" cy="571500"/>
          </a:xfrm>
        </p:spPr>
        <p:txBody>
          <a:bodyPr>
            <a:normAutofit fontScale="90000"/>
          </a:bodyPr>
          <a:lstStyle/>
          <a:p>
            <a:r>
              <a:rPr lang="en-US" sz="2400" b="1" dirty="0"/>
              <a:t>What are Social Risks (also called Social Determinants of Health)?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56267" y="971550"/>
            <a:ext cx="4170362" cy="3832225"/>
          </a:xfrm>
        </p:spPr>
        <p:txBody>
          <a:bodyPr>
            <a:noAutofit/>
          </a:bodyPr>
          <a:lstStyle/>
          <a:p>
            <a:pPr lvl="0"/>
            <a:r>
              <a:rPr lang="en-US" sz="1800" dirty="0"/>
              <a:t>Social risks are the conditions in which people live and work. They profoundly impact health risks and outcomes, and ability to act on care recommendations.</a:t>
            </a:r>
          </a:p>
          <a:p>
            <a:pPr lvl="0"/>
            <a:r>
              <a:rPr lang="en-US" sz="1800" dirty="0"/>
              <a:t>Only 10-20% of health outcomes are attributed to clinical care; </a:t>
            </a:r>
            <a:r>
              <a:rPr lang="en-US" sz="1800" b="1" dirty="0"/>
              <a:t>social risks account for 60-80% of health outcomes.</a:t>
            </a:r>
          </a:p>
          <a:p>
            <a:pPr lvl="0"/>
            <a:r>
              <a:rPr lang="en-US" sz="1800" dirty="0"/>
              <a:t>Social risks that impact health include:  Housing stability; food security; access to transportation and childcare; ability to pay for basic utilities, etc.</a:t>
            </a:r>
          </a:p>
        </p:txBody>
      </p:sp>
      <p:pic>
        <p:nvPicPr>
          <p:cNvPr id="1027" name="Picture 3" descr="image005">
            <a:extLst>
              <a:ext uri="{FF2B5EF4-FFF2-40B4-BE49-F238E27FC236}">
                <a16:creationId xmlns:a16="http://schemas.microsoft.com/office/drawing/2014/main" id="{A35DA5F4-822C-4ED6-AEA4-01E043D64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2" y="971550"/>
            <a:ext cx="4475018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C00F665-077D-4563-A181-171A6902D327}"/>
              </a:ext>
            </a:extLst>
          </p:cNvPr>
          <p:cNvSpPr txBox="1"/>
          <p:nvPr/>
        </p:nvSpPr>
        <p:spPr>
          <a:xfrm>
            <a:off x="533400" y="3848099"/>
            <a:ext cx="41353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err="1"/>
              <a:t>Tarlov</a:t>
            </a:r>
            <a:r>
              <a:rPr lang="en-US" sz="900" dirty="0"/>
              <a:t>, A.R., Public Policy Frameworks for Improving Population Health. Annals of the New York Academy of Sciences, 1999. 896(SOCIOECONOMIC STATUS AND HEALTH IN INDUSTRIAL NATIONS: SOCIAL, PSYCHOLOGICAL, AND BIOLOGICAL PATHWAYS): p. 281-293.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334D42-95D3-4A2C-AD3C-9AC90283A3C4}"/>
              </a:ext>
            </a:extLst>
          </p:cNvPr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69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68588" y="880836"/>
            <a:ext cx="6665612" cy="369927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>
                <a:latin typeface="+mj-lt"/>
              </a:rPr>
              <a:t>Social risks that you may be able to document in the EHR include:</a:t>
            </a:r>
            <a:r>
              <a:rPr lang="en-US" sz="2400" u="sng" dirty="0">
                <a:latin typeface="+mj-lt"/>
              </a:rPr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Household income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Education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Housing status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Food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i="1" dirty="0"/>
              <a:t>Social connection / isolation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0976" y="114300"/>
            <a:ext cx="8229600" cy="571500"/>
          </a:xfrm>
        </p:spPr>
        <p:txBody>
          <a:bodyPr>
            <a:normAutofit/>
          </a:bodyPr>
          <a:lstStyle/>
          <a:p>
            <a:r>
              <a:rPr lang="en-US" sz="2400" b="1" dirty="0"/>
              <a:t>Social Risks</a:t>
            </a: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0CC614-8443-48EB-9801-F5DAA0113790}"/>
              </a:ext>
            </a:extLst>
          </p:cNvPr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552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971550"/>
            <a:ext cx="8153400" cy="3581393"/>
          </a:xfrm>
        </p:spPr>
        <p:txBody>
          <a:bodyPr>
            <a:normAutofit/>
          </a:bodyPr>
          <a:lstStyle/>
          <a:p>
            <a:r>
              <a:rPr lang="en-US" sz="2400" dirty="0"/>
              <a:t>Understand the factors affecting our patients’ health</a:t>
            </a:r>
          </a:p>
          <a:p>
            <a:r>
              <a:rPr lang="en-US" sz="2400" dirty="0"/>
              <a:t>Adapt treatment and care planning as needed</a:t>
            </a:r>
          </a:p>
          <a:p>
            <a:r>
              <a:rPr lang="en-US" sz="2400" dirty="0"/>
              <a:t>Identify needed referrals to community social services</a:t>
            </a:r>
          </a:p>
          <a:p>
            <a:r>
              <a:rPr lang="en-US" sz="2400" dirty="0"/>
              <a:t>Enable targeted outreach</a:t>
            </a:r>
          </a:p>
          <a:p>
            <a:r>
              <a:rPr lang="en-US" sz="2400" dirty="0"/>
              <a:t>Demonstrate areas of need for resourcing and advocacy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191"/>
            <a:ext cx="8229600" cy="594122"/>
          </a:xfrm>
        </p:spPr>
        <p:txBody>
          <a:bodyPr/>
          <a:lstStyle/>
          <a:p>
            <a:r>
              <a:rPr lang="en-US" b="1" dirty="0"/>
              <a:t>Why Collect Social Risk Data?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2D82537-9CDF-4B83-BBA4-14C4FA13DD1B}"/>
              </a:ext>
            </a:extLst>
          </p:cNvPr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305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047750"/>
            <a:ext cx="8077200" cy="3886199"/>
          </a:xfrm>
        </p:spPr>
        <p:txBody>
          <a:bodyPr>
            <a:normAutofit/>
          </a:bodyPr>
          <a:lstStyle/>
          <a:p>
            <a:r>
              <a:rPr lang="en-US" dirty="0"/>
              <a:t>Our clinic will screen the following types of patients for social risks:</a:t>
            </a:r>
          </a:p>
          <a:p>
            <a:pPr marL="0" indent="0">
              <a:buNone/>
            </a:pPr>
            <a:r>
              <a:rPr lang="en-US" dirty="0"/>
              <a:t>	____________________________________</a:t>
            </a:r>
          </a:p>
          <a:p>
            <a:r>
              <a:rPr lang="en-US" dirty="0"/>
              <a:t>We will screen for the following social risks: 	____________________________________</a:t>
            </a:r>
          </a:p>
          <a:p>
            <a:r>
              <a:rPr lang="en-US" dirty="0"/>
              <a:t>We will screen them every _________________ (how often)</a:t>
            </a:r>
          </a:p>
          <a:p>
            <a:r>
              <a:rPr lang="en-US" dirty="0"/>
              <a:t>Screening will take place: (how/when in workflows and who will conduct screening)</a:t>
            </a:r>
          </a:p>
          <a:p>
            <a:r>
              <a:rPr lang="en-US" dirty="0"/>
              <a:t>We will use social risk data for: ___________________________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415"/>
            <a:ext cx="8229600" cy="594122"/>
          </a:xfrm>
        </p:spPr>
        <p:txBody>
          <a:bodyPr/>
          <a:lstStyle/>
          <a:p>
            <a:r>
              <a:rPr lang="en-US" b="1" dirty="0"/>
              <a:t>Our Clinic’s Social Risk Screening Goals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62AB2F-3530-4354-9BA3-5C87264238AD}"/>
              </a:ext>
            </a:extLst>
          </p:cNvPr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710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2FACC6A-C2E3-6443-91EF-1BFD237CD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Social Risk Screening Activities Will Include….	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E05DDBD1-0D73-4A13-B6AD-40F14DCC4A0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266305" y="971550"/>
            <a:ext cx="3621007" cy="2089042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DA92B7-76B4-4CDE-8F4A-2F341DB614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2876550"/>
            <a:ext cx="3143652" cy="1676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F722D7-E354-4441-883A-B404FC279FB2}"/>
              </a:ext>
            </a:extLst>
          </p:cNvPr>
          <p:cNvSpPr txBox="1"/>
          <p:nvPr/>
        </p:nvSpPr>
        <p:spPr>
          <a:xfrm>
            <a:off x="381000" y="1200150"/>
            <a:ext cx="3962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Placing patient-facing social risk posters around the clinic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Recognizing staff who complete social risk screens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Tracking our clinic goals</a:t>
            </a:r>
          </a:p>
        </p:txBody>
      </p:sp>
    </p:spTree>
    <p:extLst>
      <p:ext uri="{BB962C8B-B14F-4D97-AF65-F5344CB8AC3E}">
        <p14:creationId xmlns:p14="http://schemas.microsoft.com/office/powerpoint/2010/main" val="194977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4285" y="819150"/>
            <a:ext cx="8077200" cy="3886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….we can use the Goals Thermometer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415"/>
            <a:ext cx="8229600" cy="594122"/>
          </a:xfrm>
        </p:spPr>
        <p:txBody>
          <a:bodyPr/>
          <a:lstStyle/>
          <a:p>
            <a:r>
              <a:rPr lang="en-US" b="1" dirty="0"/>
              <a:t>To Track Our Clinic Goals…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62AB2F-3530-4354-9BA3-5C87264238AD}"/>
              </a:ext>
            </a:extLst>
          </p:cNvPr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0C2183A-A200-4107-BBBE-65C91F616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2234791"/>
            <a:ext cx="3215702" cy="24191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B91647-DA5F-4E94-9C8B-43D8B9EF3B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2794" y="1581150"/>
            <a:ext cx="4726787" cy="832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462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B8C83A-EE19-44E4-AE71-F8565D206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0" y="914401"/>
            <a:ext cx="6858000" cy="368022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What are potential barriers to adopting social risk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/>
              <a:t>data collection at our clinic?</a:t>
            </a:r>
          </a:p>
          <a:p>
            <a:pPr marL="0" indent="0" algn="ctr">
              <a:buNone/>
            </a:pPr>
            <a:r>
              <a:rPr lang="en-US" sz="2800" b="1" dirty="0"/>
              <a:t>Examples: </a:t>
            </a:r>
          </a:p>
          <a:p>
            <a:pPr algn="ctr"/>
            <a:r>
              <a:rPr lang="en-US" sz="2000" i="1" dirty="0"/>
              <a:t>Lack of staff time</a:t>
            </a:r>
          </a:p>
          <a:p>
            <a:pPr algn="ctr"/>
            <a:r>
              <a:rPr lang="en-US" sz="2000" i="1" dirty="0"/>
              <a:t>Concerns about asking sensitive social risk related questions</a:t>
            </a:r>
          </a:p>
          <a:p>
            <a:pPr algn="ctr"/>
            <a:r>
              <a:rPr lang="en-US" sz="2000" i="1" dirty="0"/>
              <a:t>Limited ability to act on patients’ identified social needs</a:t>
            </a:r>
          </a:p>
          <a:p>
            <a:pPr marL="0" indent="0" algn="ctr">
              <a:buNone/>
            </a:pPr>
            <a:endParaRPr lang="en-US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74E18C-3474-4C34-BA5A-E161F3E888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6191"/>
            <a:ext cx="8229600" cy="594122"/>
          </a:xfrm>
        </p:spPr>
        <p:txBody>
          <a:bodyPr/>
          <a:lstStyle/>
          <a:p>
            <a:r>
              <a:rPr lang="en-US" b="1" dirty="0"/>
              <a:t>DISCUSSION</a:t>
            </a:r>
            <a:r>
              <a:rPr lang="en-US" dirty="0"/>
              <a:t>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3D80BB-822B-4BAF-BEB9-857DE24BBDD6}"/>
              </a:ext>
            </a:extLst>
          </p:cNvPr>
          <p:cNvCxnSpPr/>
          <p:nvPr/>
        </p:nvCxnSpPr>
        <p:spPr>
          <a:xfrm>
            <a:off x="0" y="685800"/>
            <a:ext cx="8915400" cy="0"/>
          </a:xfrm>
          <a:prstGeom prst="line">
            <a:avLst/>
          </a:prstGeom>
          <a:ln w="2857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187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EC20186-9BFC-4AC8-AE26-753279BC7BF8}"/>
              </a:ext>
            </a:extLst>
          </p:cNvPr>
          <p:cNvSpPr txBox="1"/>
          <p:nvPr/>
        </p:nvSpPr>
        <p:spPr>
          <a:xfrm>
            <a:off x="914400" y="135255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/>
              <a:t>THANK YOU!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85FA18A-AC89-4A78-A790-2F1BE5B52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4140"/>
      </p:ext>
    </p:extLst>
  </p:cSld>
  <p:clrMapOvr>
    <a:masterClrMapping/>
  </p:clrMapOvr>
</p:sld>
</file>

<file path=ppt/theme/theme1.xml><?xml version="1.0" encoding="utf-8"?>
<a:theme xmlns:a="http://schemas.openxmlformats.org/drawingml/2006/main" name="2_OCHIN PPT Template 130924">
  <a:themeElements>
    <a:clrScheme name="OCHIN">
      <a:dk1>
        <a:srgbClr val="02283A"/>
      </a:dk1>
      <a:lt1>
        <a:sysClr val="window" lastClr="FFFFFF"/>
      </a:lt1>
      <a:dk2>
        <a:srgbClr val="02283A"/>
      </a:dk2>
      <a:lt2>
        <a:srgbClr val="EEECE1"/>
      </a:lt2>
      <a:accent1>
        <a:srgbClr val="607C8C"/>
      </a:accent1>
      <a:accent2>
        <a:srgbClr val="F77F00"/>
      </a:accent2>
      <a:accent3>
        <a:srgbClr val="BFBFBF"/>
      </a:accent3>
      <a:accent4>
        <a:srgbClr val="568E14"/>
      </a:accent4>
      <a:accent5>
        <a:srgbClr val="266678"/>
      </a:accent5>
      <a:accent6>
        <a:srgbClr val="F79646"/>
      </a:accent6>
      <a:hlink>
        <a:srgbClr val="082DE4"/>
      </a:hlink>
      <a:folHlink>
        <a:srgbClr val="6079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HIN Approved and Available Slides and Graphics - 160428.potx [Read-Only]" id="{FD0EFF19-B237-4B2D-9935-C08E608FC279}" vid="{0F3E6086-37B1-4D93-8DF5-DACD598DA6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12492</TotalTime>
  <Words>382</Words>
  <Application>Microsoft Office PowerPoint</Application>
  <PresentationFormat>On-screen Show (16:9)</PresentationFormat>
  <Paragraphs>50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Segoe UI Historic</vt:lpstr>
      <vt:lpstr>2_OCHIN PPT Template 130924</vt:lpstr>
      <vt:lpstr>Social Risk Screening Kick-Off / Staff  Orientation </vt:lpstr>
      <vt:lpstr>What are Social Risks (also called Social Determinants of Health)?</vt:lpstr>
      <vt:lpstr>Social Risks</vt:lpstr>
      <vt:lpstr>Why Collect Social Risk Data?</vt:lpstr>
      <vt:lpstr>Our Clinic’s Social Risk Screening Goals</vt:lpstr>
      <vt:lpstr>Social Risk Screening Activities Will Include…. </vt:lpstr>
      <vt:lpstr>To Track Our Clinic Goals…</vt:lpstr>
      <vt:lpstr>DISCUSSION </vt:lpstr>
      <vt:lpstr>PowerPoint Presentation</vt:lpstr>
    </vt:vector>
  </TitlesOfParts>
  <Company>OCHIN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Documenting and Addressing the Social Determinants of Health in Community Health Centers (CHCs)</dc:title>
  <dc:creator>Erika Cottrell</dc:creator>
  <cp:lastModifiedBy>Fox, Lisa</cp:lastModifiedBy>
  <cp:revision>264</cp:revision>
  <cp:lastPrinted>2013-06-05T21:07:17Z</cp:lastPrinted>
  <dcterms:created xsi:type="dcterms:W3CDTF">2016-03-11T18:35:24Z</dcterms:created>
  <dcterms:modified xsi:type="dcterms:W3CDTF">2021-11-19T17:10:19Z</dcterms:modified>
</cp:coreProperties>
</file>