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86" r:id="rId2"/>
    <p:sldId id="289" r:id="rId3"/>
    <p:sldId id="290" r:id="rId4"/>
    <p:sldId id="278" r:id="rId5"/>
    <p:sldId id="352" r:id="rId6"/>
    <p:sldId id="353"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p:restoredTop sz="71156" autoAdjust="0"/>
  </p:normalViewPr>
  <p:slideViewPr>
    <p:cSldViewPr snapToGrid="0" snapToObjects="1">
      <p:cViewPr varScale="1">
        <p:scale>
          <a:sx n="89" d="100"/>
          <a:sy n="89" d="100"/>
        </p:scale>
        <p:origin x="1816"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EDC00E-2791-184F-BC41-B907CCB7074C}" type="datetimeFigureOut">
              <a:rPr lang="en-US" smtClean="0"/>
              <a:t>2/28/24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4D9E55-3313-1240-854D-6B7F4BD8A0ED}" type="slidenum">
              <a:rPr lang="en-US" smtClean="0"/>
              <a:t>‹#›</a:t>
            </a:fld>
            <a:endParaRPr lang="en-US"/>
          </a:p>
        </p:txBody>
      </p:sp>
    </p:spTree>
    <p:extLst>
      <p:ext uri="{BB962C8B-B14F-4D97-AF65-F5344CB8AC3E}">
        <p14:creationId xmlns:p14="http://schemas.microsoft.com/office/powerpoint/2010/main" val="114395245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19A898C1-B2A8-4FD8-B0E0-1CD2C570E185}" type="slidenum">
              <a:rPr lang="en-US" smtClean="0"/>
              <a:t>1</a:t>
            </a:fld>
            <a:endParaRPr lang="en-US"/>
          </a:p>
        </p:txBody>
      </p:sp>
    </p:spTree>
    <p:extLst>
      <p:ext uri="{BB962C8B-B14F-4D97-AF65-F5344CB8AC3E}">
        <p14:creationId xmlns:p14="http://schemas.microsoft.com/office/powerpoint/2010/main" val="3594058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DF4D9E55-3313-1240-854D-6B7F4BD8A0ED}" type="slidenum">
              <a:rPr lang="en-US" smtClean="0"/>
              <a:t>2</a:t>
            </a:fld>
            <a:endParaRPr lang="en-US"/>
          </a:p>
        </p:txBody>
      </p:sp>
    </p:spTree>
    <p:extLst>
      <p:ext uri="{BB962C8B-B14F-4D97-AF65-F5344CB8AC3E}">
        <p14:creationId xmlns:p14="http://schemas.microsoft.com/office/powerpoint/2010/main" val="1056859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A301BC-37D1-9ADA-51DC-76282E6B04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518434-DE3C-BBA3-7938-D9395325A5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84F018-CA18-F8B3-F6C0-6192F0603D51}"/>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a:extLst>
              <a:ext uri="{FF2B5EF4-FFF2-40B4-BE49-F238E27FC236}">
                <a16:creationId xmlns:a16="http://schemas.microsoft.com/office/drawing/2014/main" id="{473D1716-E0D9-F624-49C2-C8A34CA3E842}"/>
              </a:ext>
            </a:extLst>
          </p:cNvPr>
          <p:cNvSpPr>
            <a:spLocks noGrp="1"/>
          </p:cNvSpPr>
          <p:nvPr>
            <p:ph type="sldNum" sz="quarter" idx="10"/>
          </p:nvPr>
        </p:nvSpPr>
        <p:spPr/>
        <p:txBody>
          <a:bodyPr/>
          <a:lstStyle/>
          <a:p>
            <a:fld id="{DF4D9E55-3313-1240-854D-6B7F4BD8A0ED}" type="slidenum">
              <a:rPr lang="en-US" smtClean="0"/>
              <a:t>3</a:t>
            </a:fld>
            <a:endParaRPr lang="en-US"/>
          </a:p>
        </p:txBody>
      </p:sp>
    </p:spTree>
    <p:extLst>
      <p:ext uri="{BB962C8B-B14F-4D97-AF65-F5344CB8AC3E}">
        <p14:creationId xmlns:p14="http://schemas.microsoft.com/office/powerpoint/2010/main" val="3885093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DF4D9E55-3313-1240-854D-6B7F4BD8A0ED}" type="slidenum">
              <a:rPr lang="en-US" smtClean="0"/>
              <a:t>4</a:t>
            </a:fld>
            <a:endParaRPr lang="en-US"/>
          </a:p>
        </p:txBody>
      </p:sp>
    </p:spTree>
    <p:extLst>
      <p:ext uri="{BB962C8B-B14F-4D97-AF65-F5344CB8AC3E}">
        <p14:creationId xmlns:p14="http://schemas.microsoft.com/office/powerpoint/2010/main" val="13033195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36785C9-2B03-044F-95FC-977A051C581F}" type="datetimeFigureOut">
              <a:rPr lang="en-US" smtClean="0"/>
              <a:t>2/28/24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F59C87-D443-A54E-B595-245A427C83A1}" type="slidenum">
              <a:rPr lang="en-US" smtClean="0"/>
              <a:t>‹#›</a:t>
            </a:fld>
            <a:endParaRPr lang="en-US"/>
          </a:p>
        </p:txBody>
      </p:sp>
    </p:spTree>
    <p:extLst>
      <p:ext uri="{BB962C8B-B14F-4D97-AF65-F5344CB8AC3E}">
        <p14:creationId xmlns:p14="http://schemas.microsoft.com/office/powerpoint/2010/main" val="4204740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6785C9-2B03-044F-95FC-977A051C581F}" type="datetimeFigureOut">
              <a:rPr lang="en-US" smtClean="0"/>
              <a:t>2/28/24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F59C87-D443-A54E-B595-245A427C83A1}" type="slidenum">
              <a:rPr lang="en-US" smtClean="0"/>
              <a:t>‹#›</a:t>
            </a:fld>
            <a:endParaRPr lang="en-US"/>
          </a:p>
        </p:txBody>
      </p:sp>
    </p:spTree>
    <p:extLst>
      <p:ext uri="{BB962C8B-B14F-4D97-AF65-F5344CB8AC3E}">
        <p14:creationId xmlns:p14="http://schemas.microsoft.com/office/powerpoint/2010/main" val="4209728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6785C9-2B03-044F-95FC-977A051C581F}" type="datetimeFigureOut">
              <a:rPr lang="en-US" smtClean="0"/>
              <a:t>2/28/24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F59C87-D443-A54E-B595-245A427C83A1}" type="slidenum">
              <a:rPr lang="en-US" smtClean="0"/>
              <a:t>‹#›</a:t>
            </a:fld>
            <a:endParaRPr lang="en-US"/>
          </a:p>
        </p:txBody>
      </p:sp>
    </p:spTree>
    <p:extLst>
      <p:ext uri="{BB962C8B-B14F-4D97-AF65-F5344CB8AC3E}">
        <p14:creationId xmlns:p14="http://schemas.microsoft.com/office/powerpoint/2010/main" val="41741560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icture with Caption Dark">
    <p:spTree>
      <p:nvGrpSpPr>
        <p:cNvPr id="1" name=""/>
        <p:cNvGrpSpPr/>
        <p:nvPr/>
      </p:nvGrpSpPr>
      <p:grpSpPr>
        <a:xfrm>
          <a:off x="0" y="0"/>
          <a:ext cx="0" cy="0"/>
          <a:chOff x="0" y="0"/>
          <a:chExt cx="0" cy="0"/>
        </a:xfrm>
      </p:grpSpPr>
      <p:pic>
        <p:nvPicPr>
          <p:cNvPr id="5" name="Picture 4" descr="Starfield_Design_16x9_PageSlide2.pdf"/>
          <p:cNvPicPr>
            <a:picLocks noChangeAspect="1"/>
          </p:cNvPicPr>
          <p:nvPr userDrawn="1"/>
        </p:nvPicPr>
        <p:blipFill>
          <a:blip>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Picture Placeholder 2"/>
          <p:cNvSpPr>
            <a:spLocks noGrp="1"/>
          </p:cNvSpPr>
          <p:nvPr>
            <p:ph type="pic" idx="1"/>
          </p:nvPr>
        </p:nvSpPr>
        <p:spPr>
          <a:xfrm>
            <a:off x="1792288" y="612777"/>
            <a:ext cx="5486400" cy="4262983"/>
          </a:xfrm>
        </p:spPr>
        <p:txBody>
          <a:bodyPr/>
          <a:lstStyle>
            <a:lvl1pPr marL="0" indent="0">
              <a:buNone/>
              <a:defRPr sz="3200">
                <a:solidFill>
                  <a:schemeClr val="accent5">
                    <a:lumMod val="20000"/>
                    <a:lumOff val="8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792288" y="4875759"/>
            <a:ext cx="5486400" cy="804863"/>
          </a:xfrm>
        </p:spPr>
        <p:txBody>
          <a:bodyPr/>
          <a:lstStyle>
            <a:lvl1pPr marL="0" indent="0">
              <a:buNone/>
              <a:defRPr sz="1400">
                <a:solidFill>
                  <a:schemeClr val="accent5">
                    <a:lumMod val="20000"/>
                    <a:lumOff val="8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33644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6785C9-2B03-044F-95FC-977A051C581F}" type="datetimeFigureOut">
              <a:rPr lang="en-US" smtClean="0"/>
              <a:t>2/28/24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F59C87-D443-A54E-B595-245A427C83A1}" type="slidenum">
              <a:rPr lang="en-US" smtClean="0"/>
              <a:t>‹#›</a:t>
            </a:fld>
            <a:endParaRPr lang="en-US"/>
          </a:p>
        </p:txBody>
      </p:sp>
    </p:spTree>
    <p:extLst>
      <p:ext uri="{BB962C8B-B14F-4D97-AF65-F5344CB8AC3E}">
        <p14:creationId xmlns:p14="http://schemas.microsoft.com/office/powerpoint/2010/main" val="1327184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6785C9-2B03-044F-95FC-977A051C581F}" type="datetimeFigureOut">
              <a:rPr lang="en-US" smtClean="0"/>
              <a:t>2/28/24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F59C87-D443-A54E-B595-245A427C83A1}" type="slidenum">
              <a:rPr lang="en-US" smtClean="0"/>
              <a:t>‹#›</a:t>
            </a:fld>
            <a:endParaRPr lang="en-US"/>
          </a:p>
        </p:txBody>
      </p:sp>
    </p:spTree>
    <p:extLst>
      <p:ext uri="{BB962C8B-B14F-4D97-AF65-F5344CB8AC3E}">
        <p14:creationId xmlns:p14="http://schemas.microsoft.com/office/powerpoint/2010/main" val="1296693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6785C9-2B03-044F-95FC-977A051C581F}" type="datetimeFigureOut">
              <a:rPr lang="en-US" smtClean="0"/>
              <a:t>2/28/24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F59C87-D443-A54E-B595-245A427C83A1}" type="slidenum">
              <a:rPr lang="en-US" smtClean="0"/>
              <a:t>‹#›</a:t>
            </a:fld>
            <a:endParaRPr lang="en-US"/>
          </a:p>
        </p:txBody>
      </p:sp>
    </p:spTree>
    <p:extLst>
      <p:ext uri="{BB962C8B-B14F-4D97-AF65-F5344CB8AC3E}">
        <p14:creationId xmlns:p14="http://schemas.microsoft.com/office/powerpoint/2010/main" val="2022429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6785C9-2B03-044F-95FC-977A051C581F}" type="datetimeFigureOut">
              <a:rPr lang="en-US" smtClean="0"/>
              <a:t>2/28/24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F59C87-D443-A54E-B595-245A427C83A1}" type="slidenum">
              <a:rPr lang="en-US" smtClean="0"/>
              <a:t>‹#›</a:t>
            </a:fld>
            <a:endParaRPr lang="en-US"/>
          </a:p>
        </p:txBody>
      </p:sp>
    </p:spTree>
    <p:extLst>
      <p:ext uri="{BB962C8B-B14F-4D97-AF65-F5344CB8AC3E}">
        <p14:creationId xmlns:p14="http://schemas.microsoft.com/office/powerpoint/2010/main" val="1110401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6785C9-2B03-044F-95FC-977A051C581F}" type="datetimeFigureOut">
              <a:rPr lang="en-US" smtClean="0"/>
              <a:t>2/28/24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F59C87-D443-A54E-B595-245A427C83A1}" type="slidenum">
              <a:rPr lang="en-US" smtClean="0"/>
              <a:t>‹#›</a:t>
            </a:fld>
            <a:endParaRPr lang="en-US"/>
          </a:p>
        </p:txBody>
      </p:sp>
    </p:spTree>
    <p:extLst>
      <p:ext uri="{BB962C8B-B14F-4D97-AF65-F5344CB8AC3E}">
        <p14:creationId xmlns:p14="http://schemas.microsoft.com/office/powerpoint/2010/main" val="409157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6785C9-2B03-044F-95FC-977A051C581F}" type="datetimeFigureOut">
              <a:rPr lang="en-US" smtClean="0"/>
              <a:t>2/28/24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F59C87-D443-A54E-B595-245A427C83A1}" type="slidenum">
              <a:rPr lang="en-US" smtClean="0"/>
              <a:t>‹#›</a:t>
            </a:fld>
            <a:endParaRPr lang="en-US"/>
          </a:p>
        </p:txBody>
      </p:sp>
    </p:spTree>
    <p:extLst>
      <p:ext uri="{BB962C8B-B14F-4D97-AF65-F5344CB8AC3E}">
        <p14:creationId xmlns:p14="http://schemas.microsoft.com/office/powerpoint/2010/main" val="986603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36785C9-2B03-044F-95FC-977A051C581F}" type="datetimeFigureOut">
              <a:rPr lang="en-US" smtClean="0"/>
              <a:t>2/28/24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F59C87-D443-A54E-B595-245A427C83A1}" type="slidenum">
              <a:rPr lang="en-US" smtClean="0"/>
              <a:t>‹#›</a:t>
            </a:fld>
            <a:endParaRPr lang="en-US"/>
          </a:p>
        </p:txBody>
      </p:sp>
    </p:spTree>
    <p:extLst>
      <p:ext uri="{BB962C8B-B14F-4D97-AF65-F5344CB8AC3E}">
        <p14:creationId xmlns:p14="http://schemas.microsoft.com/office/powerpoint/2010/main" val="457737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36785C9-2B03-044F-95FC-977A051C581F}" type="datetimeFigureOut">
              <a:rPr lang="en-US" smtClean="0"/>
              <a:t>2/28/24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F59C87-D443-A54E-B595-245A427C83A1}" type="slidenum">
              <a:rPr lang="en-US" smtClean="0"/>
              <a:t>‹#›</a:t>
            </a:fld>
            <a:endParaRPr lang="en-US"/>
          </a:p>
        </p:txBody>
      </p:sp>
    </p:spTree>
    <p:extLst>
      <p:ext uri="{BB962C8B-B14F-4D97-AF65-F5344CB8AC3E}">
        <p14:creationId xmlns:p14="http://schemas.microsoft.com/office/powerpoint/2010/main" val="2814813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6785C9-2B03-044F-95FC-977A051C581F}" type="datetimeFigureOut">
              <a:rPr lang="en-US" smtClean="0"/>
              <a:t>2/28/24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F59C87-D443-A54E-B595-245A427C83A1}" type="slidenum">
              <a:rPr lang="en-US" smtClean="0"/>
              <a:t>‹#›</a:t>
            </a:fld>
            <a:endParaRPr lang="en-US"/>
          </a:p>
        </p:txBody>
      </p:sp>
    </p:spTree>
    <p:extLst>
      <p:ext uri="{BB962C8B-B14F-4D97-AF65-F5344CB8AC3E}">
        <p14:creationId xmlns:p14="http://schemas.microsoft.com/office/powerpoint/2010/main" val="40988906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351019" y="6280484"/>
            <a:ext cx="844525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42735" y="6268452"/>
            <a:ext cx="1309339" cy="584775"/>
          </a:xfrm>
          <a:prstGeom prst="rect">
            <a:avLst/>
          </a:prstGeom>
          <a:noFill/>
        </p:spPr>
        <p:txBody>
          <a:bodyPr wrap="square" rtlCol="0">
            <a:spAutoFit/>
          </a:bodyPr>
          <a:lstStyle/>
          <a:p>
            <a:r>
              <a:rPr lang="en-US" sz="3200" dirty="0">
                <a:solidFill>
                  <a:srgbClr val="002060"/>
                </a:solidFill>
                <a:latin typeface="Helvetica Neue Medium" charset="0"/>
                <a:ea typeface="Helvetica Neue Medium" charset="0"/>
                <a:cs typeface="Helvetica Neue Medium" charset="0"/>
              </a:rPr>
              <a:t>siren</a:t>
            </a: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97252" y="6385528"/>
            <a:ext cx="699017" cy="337859"/>
          </a:xfrm>
          <a:prstGeom prst="rect">
            <a:avLst/>
          </a:prstGeom>
        </p:spPr>
      </p:pic>
      <p:sp>
        <p:nvSpPr>
          <p:cNvPr id="2" name="Subtitle 1">
            <a:extLst>
              <a:ext uri="{FF2B5EF4-FFF2-40B4-BE49-F238E27FC236}">
                <a16:creationId xmlns:a16="http://schemas.microsoft.com/office/drawing/2014/main" id="{4628536F-316C-9A40-B9E2-4E0D7F411DB3}"/>
              </a:ext>
            </a:extLst>
          </p:cNvPr>
          <p:cNvSpPr>
            <a:spLocks noGrp="1"/>
          </p:cNvSpPr>
          <p:nvPr>
            <p:ph type="subTitle" idx="1"/>
          </p:nvPr>
        </p:nvSpPr>
        <p:spPr>
          <a:xfrm>
            <a:off x="0" y="3429000"/>
            <a:ext cx="9144000" cy="2201090"/>
          </a:xfrm>
        </p:spPr>
        <p:txBody>
          <a:bodyPr>
            <a:normAutofit fontScale="55000" lnSpcReduction="20000"/>
          </a:bodyPr>
          <a:lstStyle/>
          <a:p>
            <a:br>
              <a:rPr lang="en-US" sz="6000" b="1" dirty="0">
                <a:solidFill>
                  <a:srgbClr val="002060"/>
                </a:solidFill>
                <a:effectLst/>
              </a:rPr>
            </a:br>
            <a:r>
              <a:rPr lang="en-US" sz="6000" b="1" dirty="0">
                <a:solidFill>
                  <a:srgbClr val="002060"/>
                </a:solidFill>
                <a:effectLst/>
              </a:rPr>
              <a:t>What Should the Healthcare Sector’s Role Be in Addressing Adverse Social Drivers of Health?</a:t>
            </a:r>
          </a:p>
          <a:p>
            <a:r>
              <a:rPr lang="en-US" sz="5800" i="1" dirty="0">
                <a:solidFill>
                  <a:srgbClr val="002060"/>
                </a:solidFill>
              </a:rPr>
              <a:t>February 28, 2024</a:t>
            </a:r>
          </a:p>
        </p:txBody>
      </p:sp>
      <p:pic>
        <p:nvPicPr>
          <p:cNvPr id="9" name="Picture 8">
            <a:extLst>
              <a:ext uri="{FF2B5EF4-FFF2-40B4-BE49-F238E27FC236}">
                <a16:creationId xmlns:a16="http://schemas.microsoft.com/office/drawing/2014/main" id="{E3EBAEF8-1F8C-ED4C-8052-8A41373B8808}"/>
              </a:ext>
            </a:extLst>
          </p:cNvPr>
          <p:cNvPicPr>
            <a:picLocks noChangeAspect="1"/>
          </p:cNvPicPr>
          <p:nvPr/>
        </p:nvPicPr>
        <p:blipFill>
          <a:blip r:embed="rId4"/>
          <a:stretch>
            <a:fillRect/>
          </a:stretch>
        </p:blipFill>
        <p:spPr>
          <a:xfrm>
            <a:off x="114300" y="26807"/>
            <a:ext cx="5918200" cy="1624997"/>
          </a:xfrm>
          <a:prstGeom prst="rect">
            <a:avLst/>
          </a:prstGeom>
        </p:spPr>
      </p:pic>
      <p:pic>
        <p:nvPicPr>
          <p:cNvPr id="7" name="Picture 6" descr="A blue and white sign with white text&#10;&#10;Description automatically generated">
            <a:extLst>
              <a:ext uri="{FF2B5EF4-FFF2-40B4-BE49-F238E27FC236}">
                <a16:creationId xmlns:a16="http://schemas.microsoft.com/office/drawing/2014/main" id="{50B07AD4-D01A-1E84-C472-4D3A93C548FA}"/>
              </a:ext>
            </a:extLst>
          </p:cNvPr>
          <p:cNvPicPr>
            <a:picLocks noChangeAspect="1"/>
          </p:cNvPicPr>
          <p:nvPr/>
        </p:nvPicPr>
        <p:blipFill>
          <a:blip r:embed="rId5"/>
          <a:stretch>
            <a:fillRect/>
          </a:stretch>
        </p:blipFill>
        <p:spPr>
          <a:xfrm>
            <a:off x="0" y="-26225"/>
            <a:ext cx="9144000" cy="2857500"/>
          </a:xfrm>
          <a:prstGeom prst="rect">
            <a:avLst/>
          </a:prstGeom>
        </p:spPr>
      </p:pic>
    </p:spTree>
    <p:extLst>
      <p:ext uri="{BB962C8B-B14F-4D97-AF65-F5344CB8AC3E}">
        <p14:creationId xmlns:p14="http://schemas.microsoft.com/office/powerpoint/2010/main" val="22187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txBox="1">
            <a:spLocks/>
          </p:cNvSpPr>
          <p:nvPr/>
        </p:nvSpPr>
        <p:spPr>
          <a:xfrm>
            <a:off x="152400" y="217242"/>
            <a:ext cx="8760978" cy="884238"/>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p>
        </p:txBody>
      </p:sp>
      <p:cxnSp>
        <p:nvCxnSpPr>
          <p:cNvPr id="4" name="Straight Connector 3"/>
          <p:cNvCxnSpPr/>
          <p:nvPr/>
        </p:nvCxnSpPr>
        <p:spPr>
          <a:xfrm>
            <a:off x="351019" y="6280484"/>
            <a:ext cx="844525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42735" y="6268452"/>
            <a:ext cx="1309339" cy="584775"/>
          </a:xfrm>
          <a:prstGeom prst="rect">
            <a:avLst/>
          </a:prstGeom>
          <a:noFill/>
        </p:spPr>
        <p:txBody>
          <a:bodyPr wrap="square" rtlCol="0">
            <a:spAutoFit/>
          </a:bodyPr>
          <a:lstStyle/>
          <a:p>
            <a:r>
              <a:rPr lang="en-US" sz="3200" dirty="0">
                <a:solidFill>
                  <a:srgbClr val="002060"/>
                </a:solidFill>
                <a:latin typeface="Helvetica Neue Medium" charset="0"/>
                <a:ea typeface="Helvetica Neue Medium" charset="0"/>
                <a:cs typeface="Helvetica Neue Medium" charset="0"/>
              </a:rPr>
              <a:t>siren</a:t>
            </a:r>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97252" y="6385528"/>
            <a:ext cx="699017" cy="337859"/>
          </a:xfrm>
          <a:prstGeom prst="rect">
            <a:avLst/>
          </a:prstGeom>
        </p:spPr>
      </p:pic>
      <p:sp>
        <p:nvSpPr>
          <p:cNvPr id="15" name="TextBox 14">
            <a:extLst>
              <a:ext uri="{FF2B5EF4-FFF2-40B4-BE49-F238E27FC236}">
                <a16:creationId xmlns:a16="http://schemas.microsoft.com/office/drawing/2014/main" id="{4C41C399-389E-62D1-BB6C-CF32C9AAF722}"/>
              </a:ext>
            </a:extLst>
          </p:cNvPr>
          <p:cNvSpPr txBox="1"/>
          <p:nvPr/>
        </p:nvSpPr>
        <p:spPr>
          <a:xfrm>
            <a:off x="795532" y="1071690"/>
            <a:ext cx="7474714" cy="4985980"/>
          </a:xfrm>
          <a:prstGeom prst="rect">
            <a:avLst/>
          </a:prstGeom>
          <a:noFill/>
        </p:spPr>
        <p:txBody>
          <a:bodyPr wrap="square" rtlCol="0">
            <a:spAutoFit/>
          </a:bodyPr>
          <a:lstStyle/>
          <a:p>
            <a:endParaRPr lang="en-US" sz="3000" dirty="0">
              <a:solidFill>
                <a:srgbClr val="002060"/>
              </a:solidFill>
            </a:endParaRPr>
          </a:p>
          <a:p>
            <a:pPr marL="285750" indent="-285750">
              <a:buFont typeface="Arial" panose="020B0604020202020204" pitchFamily="34" charset="0"/>
              <a:buChar char="•"/>
            </a:pPr>
            <a:r>
              <a:rPr lang="en-US" sz="3000" dirty="0">
                <a:solidFill>
                  <a:srgbClr val="002060"/>
                </a:solidFill>
              </a:rPr>
              <a:t>The webinar is being </a:t>
            </a:r>
            <a:r>
              <a:rPr lang="en-US" sz="3000" b="1" dirty="0">
                <a:solidFill>
                  <a:srgbClr val="002060"/>
                </a:solidFill>
              </a:rPr>
              <a:t>recorded</a:t>
            </a:r>
            <a:r>
              <a:rPr lang="en-US" sz="3000" dirty="0">
                <a:solidFill>
                  <a:srgbClr val="002060"/>
                </a:solidFill>
              </a:rPr>
              <a:t> and the presentation and slides will be sent to all registrants as soon as it is available. </a:t>
            </a:r>
          </a:p>
          <a:p>
            <a:pPr marL="285750" indent="-285750">
              <a:buFont typeface="Arial" panose="020B0604020202020204" pitchFamily="34" charset="0"/>
              <a:buChar char="•"/>
            </a:pPr>
            <a:endParaRPr lang="en-US" sz="3000" dirty="0">
              <a:solidFill>
                <a:srgbClr val="002060"/>
              </a:solidFill>
            </a:endParaRPr>
          </a:p>
          <a:p>
            <a:pPr marL="285750" indent="-285750">
              <a:buFont typeface="Arial" panose="020B0604020202020204" pitchFamily="34" charset="0"/>
              <a:buChar char="•"/>
            </a:pPr>
            <a:r>
              <a:rPr lang="en-US" sz="3000" dirty="0">
                <a:solidFill>
                  <a:srgbClr val="002060"/>
                </a:solidFill>
              </a:rPr>
              <a:t>We welcome questions. Please use the </a:t>
            </a:r>
            <a:r>
              <a:rPr lang="en-US" sz="3000" b="1" dirty="0">
                <a:solidFill>
                  <a:srgbClr val="002060"/>
                </a:solidFill>
              </a:rPr>
              <a:t>Q&amp;A feature </a:t>
            </a:r>
            <a:r>
              <a:rPr lang="en-US" sz="3000" dirty="0">
                <a:solidFill>
                  <a:srgbClr val="002060"/>
                </a:solidFill>
              </a:rPr>
              <a:t>to ask your questions. We will try to get to as many of them as possible.</a:t>
            </a:r>
          </a:p>
          <a:p>
            <a:pPr marL="285750" indent="-285750">
              <a:buFont typeface="Arial" panose="020B0604020202020204" pitchFamily="34" charset="0"/>
              <a:buChar char="•"/>
            </a:pPr>
            <a:endParaRPr lang="en-US" sz="3000" dirty="0">
              <a:solidFill>
                <a:srgbClr val="002060"/>
              </a:solidFill>
            </a:endParaRPr>
          </a:p>
          <a:p>
            <a:endParaRPr lang="en-US" sz="3000" dirty="0">
              <a:solidFill>
                <a:srgbClr val="002060"/>
              </a:solidFill>
            </a:endParaRPr>
          </a:p>
          <a:p>
            <a:endParaRPr lang="en-US" b="1" dirty="0">
              <a:solidFill>
                <a:srgbClr val="002060"/>
              </a:solidFill>
            </a:endParaRPr>
          </a:p>
        </p:txBody>
      </p:sp>
      <p:sp>
        <p:nvSpPr>
          <p:cNvPr id="2" name="Title 1">
            <a:extLst>
              <a:ext uri="{FF2B5EF4-FFF2-40B4-BE49-F238E27FC236}">
                <a16:creationId xmlns:a16="http://schemas.microsoft.com/office/drawing/2014/main" id="{7F8EF826-723D-3E78-4218-4E3554D4E058}"/>
              </a:ext>
            </a:extLst>
          </p:cNvPr>
          <p:cNvSpPr>
            <a:spLocks noGrp="1"/>
          </p:cNvSpPr>
          <p:nvPr>
            <p:ph type="title"/>
          </p:nvPr>
        </p:nvSpPr>
        <p:spPr>
          <a:xfrm>
            <a:off x="457200" y="244851"/>
            <a:ext cx="8229600" cy="1143000"/>
          </a:xfrm>
        </p:spPr>
        <p:txBody>
          <a:bodyPr/>
          <a:lstStyle/>
          <a:p>
            <a:r>
              <a:rPr lang="en-US" dirty="0">
                <a:solidFill>
                  <a:srgbClr val="002060"/>
                </a:solidFill>
              </a:rPr>
              <a:t>For Today’s Webinar</a:t>
            </a:r>
          </a:p>
        </p:txBody>
      </p:sp>
      <p:pic>
        <p:nvPicPr>
          <p:cNvPr id="8" name="Picture 7">
            <a:extLst>
              <a:ext uri="{FF2B5EF4-FFF2-40B4-BE49-F238E27FC236}">
                <a16:creationId xmlns:a16="http://schemas.microsoft.com/office/drawing/2014/main" id="{4E92AFBB-1D0C-71A5-2EEB-1C659F6FF3A3}"/>
              </a:ext>
            </a:extLst>
          </p:cNvPr>
          <p:cNvPicPr>
            <a:picLocks noChangeAspect="1"/>
          </p:cNvPicPr>
          <p:nvPr/>
        </p:nvPicPr>
        <p:blipFill>
          <a:blip r:embed="rId4"/>
          <a:stretch>
            <a:fillRect/>
          </a:stretch>
        </p:blipFill>
        <p:spPr>
          <a:xfrm>
            <a:off x="3672114" y="4965973"/>
            <a:ext cx="1480457" cy="1120345"/>
          </a:xfrm>
          <a:prstGeom prst="rect">
            <a:avLst/>
          </a:prstGeom>
        </p:spPr>
      </p:pic>
    </p:spTree>
    <p:extLst>
      <p:ext uri="{BB962C8B-B14F-4D97-AF65-F5344CB8AC3E}">
        <p14:creationId xmlns:p14="http://schemas.microsoft.com/office/powerpoint/2010/main" val="1454516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7AB6A504-29DD-50EA-48D1-AD3F71DDD8C2}"/>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0615E78D-FEDF-88F1-D8C8-14BCAE9150EA}"/>
              </a:ext>
            </a:extLst>
          </p:cNvPr>
          <p:cNvSpPr txBox="1">
            <a:spLocks/>
          </p:cNvSpPr>
          <p:nvPr/>
        </p:nvSpPr>
        <p:spPr>
          <a:xfrm>
            <a:off x="152400" y="217242"/>
            <a:ext cx="8760978" cy="884238"/>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p>
        </p:txBody>
      </p:sp>
      <p:cxnSp>
        <p:nvCxnSpPr>
          <p:cNvPr id="4" name="Straight Connector 3">
            <a:extLst>
              <a:ext uri="{FF2B5EF4-FFF2-40B4-BE49-F238E27FC236}">
                <a16:creationId xmlns:a16="http://schemas.microsoft.com/office/drawing/2014/main" id="{5B1CBE8C-26EF-0F82-26BF-268E10CDED86}"/>
              </a:ext>
            </a:extLst>
          </p:cNvPr>
          <p:cNvCxnSpPr/>
          <p:nvPr/>
        </p:nvCxnSpPr>
        <p:spPr>
          <a:xfrm>
            <a:off x="351019" y="6280484"/>
            <a:ext cx="844525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1C732D43-7B9D-3601-725A-76CD9BEEC169}"/>
              </a:ext>
            </a:extLst>
          </p:cNvPr>
          <p:cNvSpPr txBox="1"/>
          <p:nvPr/>
        </p:nvSpPr>
        <p:spPr>
          <a:xfrm>
            <a:off x="242735" y="6268452"/>
            <a:ext cx="1309339" cy="584775"/>
          </a:xfrm>
          <a:prstGeom prst="rect">
            <a:avLst/>
          </a:prstGeom>
          <a:noFill/>
        </p:spPr>
        <p:txBody>
          <a:bodyPr wrap="square" rtlCol="0">
            <a:spAutoFit/>
          </a:bodyPr>
          <a:lstStyle/>
          <a:p>
            <a:r>
              <a:rPr lang="en-US" sz="3200" dirty="0">
                <a:solidFill>
                  <a:srgbClr val="002060"/>
                </a:solidFill>
                <a:latin typeface="Helvetica Neue Medium" charset="0"/>
                <a:ea typeface="Helvetica Neue Medium" charset="0"/>
                <a:cs typeface="Helvetica Neue Medium" charset="0"/>
              </a:rPr>
              <a:t>siren</a:t>
            </a:r>
          </a:p>
        </p:txBody>
      </p:sp>
      <p:pic>
        <p:nvPicPr>
          <p:cNvPr id="7" name="Picture 6">
            <a:extLst>
              <a:ext uri="{FF2B5EF4-FFF2-40B4-BE49-F238E27FC236}">
                <a16:creationId xmlns:a16="http://schemas.microsoft.com/office/drawing/2014/main" id="{49CC8C70-ACAE-E1FE-3C61-C4D3BFDC59B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97252" y="6385528"/>
            <a:ext cx="699017" cy="337859"/>
          </a:xfrm>
          <a:prstGeom prst="rect">
            <a:avLst/>
          </a:prstGeom>
        </p:spPr>
      </p:pic>
      <p:sp>
        <p:nvSpPr>
          <p:cNvPr id="15" name="TextBox 14">
            <a:extLst>
              <a:ext uri="{FF2B5EF4-FFF2-40B4-BE49-F238E27FC236}">
                <a16:creationId xmlns:a16="http://schemas.microsoft.com/office/drawing/2014/main" id="{9F95CD0C-FD6F-2BE3-9997-61B0135F66AB}"/>
              </a:ext>
            </a:extLst>
          </p:cNvPr>
          <p:cNvSpPr txBox="1"/>
          <p:nvPr/>
        </p:nvSpPr>
        <p:spPr>
          <a:xfrm>
            <a:off x="5014912" y="1934478"/>
            <a:ext cx="2743202" cy="1292662"/>
          </a:xfrm>
          <a:prstGeom prst="rect">
            <a:avLst/>
          </a:prstGeom>
          <a:noFill/>
        </p:spPr>
        <p:txBody>
          <a:bodyPr wrap="square" rtlCol="0">
            <a:spAutoFit/>
          </a:bodyPr>
          <a:lstStyle/>
          <a:p>
            <a:endParaRPr lang="en-US" sz="3000" dirty="0">
              <a:solidFill>
                <a:srgbClr val="002060"/>
              </a:solidFill>
            </a:endParaRPr>
          </a:p>
          <a:p>
            <a:pPr marL="285750" indent="-285750">
              <a:buFont typeface="Arial" panose="020B0604020202020204" pitchFamily="34" charset="0"/>
              <a:buChar char="•"/>
            </a:pPr>
            <a:endParaRPr lang="en-US" sz="3000" dirty="0">
              <a:solidFill>
                <a:srgbClr val="002060"/>
              </a:solidFill>
            </a:endParaRPr>
          </a:p>
          <a:p>
            <a:endParaRPr lang="en-US" b="1" dirty="0">
              <a:solidFill>
                <a:srgbClr val="002060"/>
              </a:solidFill>
            </a:endParaRPr>
          </a:p>
        </p:txBody>
      </p:sp>
      <p:pic>
        <p:nvPicPr>
          <p:cNvPr id="8" name="Picture 7" descr="A close up of a sign&#10;&#10;Description automatically generated">
            <a:extLst>
              <a:ext uri="{FF2B5EF4-FFF2-40B4-BE49-F238E27FC236}">
                <a16:creationId xmlns:a16="http://schemas.microsoft.com/office/drawing/2014/main" id="{00A3DF37-69FA-6CA0-2708-9BD3AEA3D769}"/>
              </a:ext>
            </a:extLst>
          </p:cNvPr>
          <p:cNvPicPr>
            <a:picLocks noChangeAspect="1"/>
          </p:cNvPicPr>
          <p:nvPr/>
        </p:nvPicPr>
        <p:blipFill>
          <a:blip r:embed="rId4"/>
          <a:stretch>
            <a:fillRect/>
          </a:stretch>
        </p:blipFill>
        <p:spPr>
          <a:xfrm>
            <a:off x="439082" y="2069059"/>
            <a:ext cx="3536953" cy="2316161"/>
          </a:xfrm>
          <a:prstGeom prst="rect">
            <a:avLst/>
          </a:prstGeom>
        </p:spPr>
      </p:pic>
      <p:sp>
        <p:nvSpPr>
          <p:cNvPr id="10" name="TextBox 9">
            <a:extLst>
              <a:ext uri="{FF2B5EF4-FFF2-40B4-BE49-F238E27FC236}">
                <a16:creationId xmlns:a16="http://schemas.microsoft.com/office/drawing/2014/main" id="{CDA51BDD-E4C1-486A-195C-ACDD7C8258E7}"/>
              </a:ext>
            </a:extLst>
          </p:cNvPr>
          <p:cNvSpPr txBox="1"/>
          <p:nvPr/>
        </p:nvSpPr>
        <p:spPr>
          <a:xfrm>
            <a:off x="4122668" y="750537"/>
            <a:ext cx="4868932" cy="5262979"/>
          </a:xfrm>
          <a:prstGeom prst="rect">
            <a:avLst/>
          </a:prstGeom>
          <a:noFill/>
        </p:spPr>
        <p:txBody>
          <a:bodyPr wrap="square">
            <a:spAutoFit/>
          </a:bodyPr>
          <a:lstStyle/>
          <a:p>
            <a:pPr marL="285750" indent="-285750">
              <a:buFont typeface="Arial" panose="020B0604020202020204" pitchFamily="34" charset="0"/>
              <a:buChar char="•"/>
            </a:pPr>
            <a:r>
              <a:rPr lang="en-US" sz="2400" b="1" dirty="0">
                <a:effectLst/>
              </a:rPr>
              <a:t>March 11, 2024</a:t>
            </a:r>
            <a:br>
              <a:rPr lang="en-US" sz="2400" b="1" dirty="0">
                <a:effectLst/>
              </a:rPr>
            </a:br>
            <a:r>
              <a:rPr lang="en-US" sz="2400" b="1" dirty="0">
                <a:effectLst/>
              </a:rPr>
              <a:t>SIREN’s New Conceptual Model</a:t>
            </a:r>
          </a:p>
          <a:p>
            <a:pPr marL="285750" indent="-285750">
              <a:buFont typeface="Arial" panose="020B0604020202020204" pitchFamily="34" charset="0"/>
              <a:buChar char="•"/>
            </a:pPr>
            <a:endParaRPr lang="en-US" sz="2400" b="1" dirty="0"/>
          </a:p>
          <a:p>
            <a:pPr marL="285750" indent="-285750">
              <a:buFont typeface="Arial" panose="020B0604020202020204" pitchFamily="34" charset="0"/>
              <a:buChar char="•"/>
            </a:pPr>
            <a:endParaRPr lang="en-US" sz="2400" b="1" dirty="0">
              <a:effectLst/>
            </a:endParaRPr>
          </a:p>
          <a:p>
            <a:pPr marL="285750" indent="-285750">
              <a:buFont typeface="Arial" panose="020B0604020202020204" pitchFamily="34" charset="0"/>
              <a:buChar char="•"/>
            </a:pPr>
            <a:endParaRPr lang="en-US" sz="2400" b="1" dirty="0"/>
          </a:p>
          <a:p>
            <a:pPr marL="285750" indent="-285750">
              <a:buFont typeface="Arial" panose="020B0604020202020204" pitchFamily="34" charset="0"/>
              <a:buChar char="•"/>
            </a:pPr>
            <a:endParaRPr lang="en-US" sz="2400" b="1" dirty="0">
              <a:effectLst/>
            </a:endParaRPr>
          </a:p>
          <a:p>
            <a:pPr marL="285750" indent="-285750">
              <a:buFont typeface="Arial" panose="020B0604020202020204" pitchFamily="34" charset="0"/>
              <a:buChar char="•"/>
            </a:pPr>
            <a:endParaRPr lang="en-US" sz="2400" b="1" dirty="0"/>
          </a:p>
          <a:p>
            <a:pPr marL="285750" indent="-285750">
              <a:buFont typeface="Arial" panose="020B0604020202020204" pitchFamily="34" charset="0"/>
              <a:buChar char="•"/>
            </a:pPr>
            <a:endParaRPr lang="en-US" sz="2400" b="1" dirty="0">
              <a:effectLst/>
            </a:endParaRPr>
          </a:p>
          <a:p>
            <a:pPr marL="285750" indent="-285750">
              <a:buFont typeface="Arial" panose="020B0604020202020204" pitchFamily="34" charset="0"/>
              <a:buChar char="•"/>
            </a:pPr>
            <a:r>
              <a:rPr lang="en-US" sz="2400" b="1" dirty="0">
                <a:effectLst/>
              </a:rPr>
              <a:t>April 5, 2024</a:t>
            </a:r>
            <a:br>
              <a:rPr lang="en-US" sz="2400" b="1" dirty="0">
                <a:effectLst/>
              </a:rPr>
            </a:br>
            <a:r>
              <a:rPr lang="en-US" sz="2400" b="1" dirty="0">
                <a:effectLst/>
              </a:rPr>
              <a:t>Lessons from the </a:t>
            </a:r>
            <a:r>
              <a:rPr lang="en-US" sz="2400" b="1" dirty="0"/>
              <a:t>Camden Coalition’s Care Management RCT</a:t>
            </a:r>
          </a:p>
          <a:p>
            <a:pPr marL="285750" indent="-285750">
              <a:buFont typeface="Arial" panose="020B0604020202020204" pitchFamily="34" charset="0"/>
              <a:buChar char="•"/>
            </a:pPr>
            <a:endParaRPr lang="en-US" sz="2400" b="1" dirty="0">
              <a:effectLst/>
            </a:endParaRPr>
          </a:p>
          <a:p>
            <a:pPr marL="285750" indent="-285750">
              <a:buFont typeface="Arial" panose="020B0604020202020204" pitchFamily="34" charset="0"/>
              <a:buChar char="•"/>
            </a:pPr>
            <a:r>
              <a:rPr lang="en-US" sz="2400" b="1" dirty="0">
                <a:effectLst/>
              </a:rPr>
              <a:t>February 2025, Date TBD</a:t>
            </a:r>
            <a:br>
              <a:rPr lang="en-US" sz="2400" b="1" dirty="0"/>
            </a:br>
            <a:r>
              <a:rPr lang="en-US" sz="2400" b="1" dirty="0"/>
              <a:t>SIREN National Research Meeting</a:t>
            </a:r>
            <a:endParaRPr lang="en-US" sz="2400" b="1" dirty="0">
              <a:effectLst/>
            </a:endParaRPr>
          </a:p>
        </p:txBody>
      </p:sp>
      <p:pic>
        <p:nvPicPr>
          <p:cNvPr id="12" name="Picture 11" descr="A qr code on a white background&#10;&#10;Description automatically generated">
            <a:extLst>
              <a:ext uri="{FF2B5EF4-FFF2-40B4-BE49-F238E27FC236}">
                <a16:creationId xmlns:a16="http://schemas.microsoft.com/office/drawing/2014/main" id="{E9BEB97D-9A50-985D-47F4-FD5F2498BC7A}"/>
              </a:ext>
            </a:extLst>
          </p:cNvPr>
          <p:cNvPicPr>
            <a:picLocks noChangeAspect="1"/>
          </p:cNvPicPr>
          <p:nvPr/>
        </p:nvPicPr>
        <p:blipFill>
          <a:blip r:embed="rId5"/>
          <a:stretch>
            <a:fillRect/>
          </a:stretch>
        </p:blipFill>
        <p:spPr>
          <a:xfrm>
            <a:off x="5182481" y="1628309"/>
            <a:ext cx="1905000" cy="1905000"/>
          </a:xfrm>
          <a:prstGeom prst="rect">
            <a:avLst/>
          </a:prstGeom>
        </p:spPr>
      </p:pic>
      <p:pic>
        <p:nvPicPr>
          <p:cNvPr id="3" name="Picture 2" descr="A yellow and black sign with a megaphone&#10;&#10;Description automatically generated">
            <a:extLst>
              <a:ext uri="{FF2B5EF4-FFF2-40B4-BE49-F238E27FC236}">
                <a16:creationId xmlns:a16="http://schemas.microsoft.com/office/drawing/2014/main" id="{215D6746-80C6-9FBE-2321-BF1BEEE5257B}"/>
              </a:ext>
            </a:extLst>
          </p:cNvPr>
          <p:cNvPicPr>
            <a:picLocks noChangeAspect="1"/>
          </p:cNvPicPr>
          <p:nvPr/>
        </p:nvPicPr>
        <p:blipFill rotWithShape="1">
          <a:blip r:embed="rId6"/>
          <a:srcRect r="18378" b="7753"/>
          <a:stretch/>
        </p:blipFill>
        <p:spPr>
          <a:xfrm>
            <a:off x="12019" y="833437"/>
            <a:ext cx="3731787" cy="4217530"/>
          </a:xfrm>
          <a:prstGeom prst="rect">
            <a:avLst/>
          </a:prstGeom>
        </p:spPr>
      </p:pic>
    </p:spTree>
    <p:extLst>
      <p:ext uri="{BB962C8B-B14F-4D97-AF65-F5344CB8AC3E}">
        <p14:creationId xmlns:p14="http://schemas.microsoft.com/office/powerpoint/2010/main" val="1708307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txBox="1">
            <a:spLocks/>
          </p:cNvSpPr>
          <p:nvPr/>
        </p:nvSpPr>
        <p:spPr>
          <a:xfrm>
            <a:off x="152400" y="217242"/>
            <a:ext cx="8760978" cy="884238"/>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p>
        </p:txBody>
      </p:sp>
      <p:cxnSp>
        <p:nvCxnSpPr>
          <p:cNvPr id="4" name="Straight Connector 3"/>
          <p:cNvCxnSpPr/>
          <p:nvPr/>
        </p:nvCxnSpPr>
        <p:spPr>
          <a:xfrm>
            <a:off x="351019" y="6280484"/>
            <a:ext cx="844525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42735" y="6268452"/>
            <a:ext cx="1309339" cy="584775"/>
          </a:xfrm>
          <a:prstGeom prst="rect">
            <a:avLst/>
          </a:prstGeom>
          <a:noFill/>
        </p:spPr>
        <p:txBody>
          <a:bodyPr wrap="square" rtlCol="0">
            <a:spAutoFit/>
          </a:bodyPr>
          <a:lstStyle/>
          <a:p>
            <a:r>
              <a:rPr lang="en-US" sz="3200" dirty="0">
                <a:solidFill>
                  <a:srgbClr val="002060"/>
                </a:solidFill>
                <a:latin typeface="Helvetica Neue Medium" charset="0"/>
                <a:ea typeface="Helvetica Neue Medium" charset="0"/>
                <a:cs typeface="Helvetica Neue Medium" charset="0"/>
              </a:rPr>
              <a:t>siren</a:t>
            </a:r>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97252" y="6385528"/>
            <a:ext cx="699017" cy="337859"/>
          </a:xfrm>
          <a:prstGeom prst="rect">
            <a:avLst/>
          </a:prstGeom>
        </p:spPr>
      </p:pic>
      <p:sp>
        <p:nvSpPr>
          <p:cNvPr id="2" name="Title 1">
            <a:extLst>
              <a:ext uri="{FF2B5EF4-FFF2-40B4-BE49-F238E27FC236}">
                <a16:creationId xmlns:a16="http://schemas.microsoft.com/office/drawing/2014/main" id="{733C1956-50DD-6E48-8926-BED4736EE837}"/>
              </a:ext>
            </a:extLst>
          </p:cNvPr>
          <p:cNvSpPr>
            <a:spLocks noGrp="1"/>
          </p:cNvSpPr>
          <p:nvPr>
            <p:ph type="title"/>
          </p:nvPr>
        </p:nvSpPr>
        <p:spPr>
          <a:xfrm>
            <a:off x="152400" y="-41520"/>
            <a:ext cx="8229600" cy="1143000"/>
          </a:xfrm>
        </p:spPr>
        <p:txBody>
          <a:bodyPr>
            <a:normAutofit/>
          </a:bodyPr>
          <a:lstStyle/>
          <a:p>
            <a:r>
              <a:rPr lang="en-US" sz="3800" dirty="0">
                <a:solidFill>
                  <a:srgbClr val="002060"/>
                </a:solidFill>
              </a:rPr>
              <a:t>Panelists</a:t>
            </a:r>
          </a:p>
        </p:txBody>
      </p:sp>
      <p:sp>
        <p:nvSpPr>
          <p:cNvPr id="35" name="TextBox 34">
            <a:extLst>
              <a:ext uri="{FF2B5EF4-FFF2-40B4-BE49-F238E27FC236}">
                <a16:creationId xmlns:a16="http://schemas.microsoft.com/office/drawing/2014/main" id="{40CA5990-06C5-0DDD-F697-BFBC2E1649DE}"/>
              </a:ext>
            </a:extLst>
          </p:cNvPr>
          <p:cNvSpPr txBox="1"/>
          <p:nvPr/>
        </p:nvSpPr>
        <p:spPr>
          <a:xfrm>
            <a:off x="5000626" y="5904324"/>
            <a:ext cx="3335350" cy="369332"/>
          </a:xfrm>
          <a:prstGeom prst="rect">
            <a:avLst/>
          </a:prstGeom>
          <a:noFill/>
        </p:spPr>
        <p:txBody>
          <a:bodyPr wrap="square" rtlCol="0">
            <a:spAutoFit/>
          </a:bodyPr>
          <a:lstStyle/>
          <a:p>
            <a:r>
              <a:rPr lang="en-US" b="1" dirty="0">
                <a:solidFill>
                  <a:srgbClr val="002060"/>
                </a:solidFill>
              </a:rPr>
              <a:t>Moderator: Caroline </a:t>
            </a:r>
            <a:r>
              <a:rPr lang="en-US" b="1" dirty="0" err="1">
                <a:solidFill>
                  <a:srgbClr val="002060"/>
                </a:solidFill>
              </a:rPr>
              <a:t>Fichtenberg</a:t>
            </a:r>
            <a:endParaRPr lang="en-US" b="1" dirty="0">
              <a:solidFill>
                <a:srgbClr val="002060"/>
              </a:solidFill>
            </a:endParaRPr>
          </a:p>
        </p:txBody>
      </p:sp>
      <p:pic>
        <p:nvPicPr>
          <p:cNvPr id="8" name="Picture 7" descr="A collage of women with different hair styles&#10;&#10;Description automatically generated">
            <a:extLst>
              <a:ext uri="{FF2B5EF4-FFF2-40B4-BE49-F238E27FC236}">
                <a16:creationId xmlns:a16="http://schemas.microsoft.com/office/drawing/2014/main" id="{8E302D6F-A73D-826E-9D27-2E59485C9AA0}"/>
              </a:ext>
            </a:extLst>
          </p:cNvPr>
          <p:cNvPicPr>
            <a:picLocks noChangeAspect="1"/>
          </p:cNvPicPr>
          <p:nvPr/>
        </p:nvPicPr>
        <p:blipFill>
          <a:blip r:embed="rId4"/>
          <a:stretch>
            <a:fillRect/>
          </a:stretch>
        </p:blipFill>
        <p:spPr>
          <a:xfrm>
            <a:off x="646689" y="1604264"/>
            <a:ext cx="7772400" cy="3612399"/>
          </a:xfrm>
          <a:prstGeom prst="rect">
            <a:avLst/>
          </a:prstGeom>
        </p:spPr>
      </p:pic>
      <p:sp>
        <p:nvSpPr>
          <p:cNvPr id="10" name="Rectangle 9">
            <a:extLst>
              <a:ext uri="{FF2B5EF4-FFF2-40B4-BE49-F238E27FC236}">
                <a16:creationId xmlns:a16="http://schemas.microsoft.com/office/drawing/2014/main" id="{7A1BA800-5BA1-0553-7D5B-7BB6EFF6E557}"/>
              </a:ext>
            </a:extLst>
          </p:cNvPr>
          <p:cNvSpPr/>
          <p:nvPr/>
        </p:nvSpPr>
        <p:spPr>
          <a:xfrm>
            <a:off x="3329296" y="4793170"/>
            <a:ext cx="2426446" cy="421344"/>
          </a:xfrm>
          <a:prstGeom prst="rect">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12" name="TextBox 11">
            <a:extLst>
              <a:ext uri="{FF2B5EF4-FFF2-40B4-BE49-F238E27FC236}">
                <a16:creationId xmlns:a16="http://schemas.microsoft.com/office/drawing/2014/main" id="{654DB82F-205A-15C3-0045-ECC3CC1ADD26}"/>
              </a:ext>
            </a:extLst>
          </p:cNvPr>
          <p:cNvSpPr txBox="1"/>
          <p:nvPr/>
        </p:nvSpPr>
        <p:spPr>
          <a:xfrm>
            <a:off x="3478282" y="4887782"/>
            <a:ext cx="2109214" cy="307777"/>
          </a:xfrm>
          <a:prstGeom prst="rect">
            <a:avLst/>
          </a:prstGeom>
          <a:noFill/>
        </p:spPr>
        <p:txBody>
          <a:bodyPr wrap="square" rtlCol="0">
            <a:spAutoFit/>
          </a:bodyPr>
          <a:lstStyle/>
          <a:p>
            <a:pPr algn="ctr"/>
            <a:r>
              <a:rPr lang="en-US" sz="1400" dirty="0">
                <a:solidFill>
                  <a:schemeClr val="bg1"/>
                </a:solidFill>
              </a:rPr>
              <a:t>Sherry </a:t>
            </a:r>
            <a:r>
              <a:rPr lang="en-US" sz="1400" dirty="0" err="1">
                <a:solidFill>
                  <a:schemeClr val="bg1"/>
                </a:solidFill>
              </a:rPr>
              <a:t>Glied</a:t>
            </a:r>
            <a:r>
              <a:rPr lang="en-US" sz="1400" dirty="0">
                <a:solidFill>
                  <a:schemeClr val="bg1"/>
                </a:solidFill>
              </a:rPr>
              <a:t>, PhD, MA</a:t>
            </a:r>
          </a:p>
        </p:txBody>
      </p:sp>
      <p:sp>
        <p:nvSpPr>
          <p:cNvPr id="30" name="Rectangle 29">
            <a:extLst>
              <a:ext uri="{FF2B5EF4-FFF2-40B4-BE49-F238E27FC236}">
                <a16:creationId xmlns:a16="http://schemas.microsoft.com/office/drawing/2014/main" id="{BB8E441F-E60F-42AB-91F9-3715F4A71F33}"/>
              </a:ext>
            </a:extLst>
          </p:cNvPr>
          <p:cNvSpPr/>
          <p:nvPr/>
        </p:nvSpPr>
        <p:spPr>
          <a:xfrm>
            <a:off x="5951277" y="4793170"/>
            <a:ext cx="2329428" cy="419013"/>
          </a:xfrm>
          <a:prstGeom prst="rect">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6E55077-A72D-4301-93EE-CEA029634534}"/>
              </a:ext>
            </a:extLst>
          </p:cNvPr>
          <p:cNvSpPr txBox="1"/>
          <p:nvPr/>
        </p:nvSpPr>
        <p:spPr>
          <a:xfrm>
            <a:off x="6245014" y="4862391"/>
            <a:ext cx="2526775" cy="307777"/>
          </a:xfrm>
          <a:prstGeom prst="rect">
            <a:avLst/>
          </a:prstGeom>
          <a:noFill/>
        </p:spPr>
        <p:txBody>
          <a:bodyPr wrap="square" rtlCol="0">
            <a:spAutoFit/>
          </a:bodyPr>
          <a:lstStyle/>
          <a:p>
            <a:r>
              <a:rPr lang="en-US" sz="1400" dirty="0">
                <a:solidFill>
                  <a:schemeClr val="bg1"/>
                </a:solidFill>
              </a:rPr>
              <a:t>Stacy Lindau, MD, MA</a:t>
            </a:r>
          </a:p>
        </p:txBody>
      </p:sp>
      <p:sp>
        <p:nvSpPr>
          <p:cNvPr id="31" name="Rectangle 30">
            <a:extLst>
              <a:ext uri="{FF2B5EF4-FFF2-40B4-BE49-F238E27FC236}">
                <a16:creationId xmlns:a16="http://schemas.microsoft.com/office/drawing/2014/main" id="{F3647FA2-C3F8-5617-813C-BFF68D894584}"/>
              </a:ext>
            </a:extLst>
          </p:cNvPr>
          <p:cNvSpPr/>
          <p:nvPr/>
        </p:nvSpPr>
        <p:spPr>
          <a:xfrm>
            <a:off x="720136" y="4793170"/>
            <a:ext cx="2456262" cy="416259"/>
          </a:xfrm>
          <a:prstGeom prst="rect">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DDCD017-BCA6-A2D0-B797-66F32A256FE1}"/>
              </a:ext>
            </a:extLst>
          </p:cNvPr>
          <p:cNvSpPr txBox="1"/>
          <p:nvPr/>
        </p:nvSpPr>
        <p:spPr>
          <a:xfrm>
            <a:off x="863295" y="4862390"/>
            <a:ext cx="2352759" cy="307777"/>
          </a:xfrm>
          <a:prstGeom prst="rect">
            <a:avLst/>
          </a:prstGeom>
          <a:noFill/>
        </p:spPr>
        <p:txBody>
          <a:bodyPr wrap="square" rtlCol="0">
            <a:spAutoFit/>
          </a:bodyPr>
          <a:lstStyle/>
          <a:p>
            <a:r>
              <a:rPr lang="en-US" sz="1400" dirty="0">
                <a:solidFill>
                  <a:schemeClr val="bg1"/>
                </a:solidFill>
              </a:rPr>
              <a:t>Seth Berkowitz, MD, MPH</a:t>
            </a:r>
          </a:p>
        </p:txBody>
      </p:sp>
    </p:spTree>
    <p:extLst>
      <p:ext uri="{BB962C8B-B14F-4D97-AF65-F5344CB8AC3E}">
        <p14:creationId xmlns:p14="http://schemas.microsoft.com/office/powerpoint/2010/main" val="1121425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198F053-24FD-83B7-D17B-6CA6A78871E4}"/>
              </a:ext>
            </a:extLst>
          </p:cNvPr>
          <p:cNvSpPr/>
          <p:nvPr/>
        </p:nvSpPr>
        <p:spPr>
          <a:xfrm>
            <a:off x="0" y="857250"/>
            <a:ext cx="9144000" cy="554277"/>
          </a:xfrm>
          <a:prstGeom prst="rect">
            <a:avLst/>
          </a:prstGeom>
          <a:solidFill>
            <a:srgbClr val="13294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7F84D273-9EA8-C903-942E-F525133E022E}"/>
              </a:ext>
            </a:extLst>
          </p:cNvPr>
          <p:cNvSpPr>
            <a:spLocks noGrp="1"/>
          </p:cNvSpPr>
          <p:nvPr>
            <p:ph type="title"/>
          </p:nvPr>
        </p:nvSpPr>
        <p:spPr>
          <a:xfrm>
            <a:off x="295746" y="637303"/>
            <a:ext cx="7886700" cy="994172"/>
          </a:xfrm>
        </p:spPr>
        <p:txBody>
          <a:bodyPr>
            <a:normAutofit/>
          </a:bodyPr>
          <a:lstStyle/>
          <a:p>
            <a:r>
              <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rPr>
              <a:t>Seth Berkowitz Disclosures</a:t>
            </a:r>
          </a:p>
        </p:txBody>
      </p:sp>
      <p:sp>
        <p:nvSpPr>
          <p:cNvPr id="3" name="Content Placeholder 2">
            <a:extLst>
              <a:ext uri="{FF2B5EF4-FFF2-40B4-BE49-F238E27FC236}">
                <a16:creationId xmlns:a16="http://schemas.microsoft.com/office/drawing/2014/main" id="{F9ABC1D5-782A-B776-9629-133BCC2A3490}"/>
              </a:ext>
            </a:extLst>
          </p:cNvPr>
          <p:cNvSpPr>
            <a:spLocks noGrp="1"/>
          </p:cNvSpPr>
          <p:nvPr>
            <p:ph idx="1"/>
          </p:nvPr>
        </p:nvSpPr>
        <p:spPr>
          <a:xfrm>
            <a:off x="153857" y="1631474"/>
            <a:ext cx="7886700" cy="3263504"/>
          </a:xfrm>
        </p:spPr>
        <p:txBody>
          <a:bodyPr>
            <a:noAutofit/>
          </a:bodyPr>
          <a:lstStyle/>
          <a:p>
            <a:pPr marL="0" indent="0">
              <a:buNone/>
            </a:pPr>
            <a:endParaRPr lang="en-US" sz="1500" dirty="0">
              <a:latin typeface="Open Sans" panose="020B0606030504020204" pitchFamily="34" charset="0"/>
              <a:ea typeface="Open Sans" panose="020B0606030504020204" pitchFamily="34" charset="0"/>
              <a:cs typeface="Open Sans" panose="020B0606030504020204" pitchFamily="34" charset="0"/>
            </a:endParaRPr>
          </a:p>
          <a:p>
            <a:r>
              <a:rPr lang="en-US" sz="1500" dirty="0">
                <a:latin typeface="Open Sans" panose="020B0606030504020204" pitchFamily="34" charset="0"/>
                <a:ea typeface="Open Sans" panose="020B0606030504020204" pitchFamily="34" charset="0"/>
                <a:cs typeface="Open Sans" panose="020B0606030504020204" pitchFamily="34" charset="0"/>
              </a:rPr>
              <a:t>Dr. Berkowitz has received research grants from: NIH, NC Department of Health and Human Services, Blue Cross Blue Shield of North Carolina, Feeding America, the American Diabetes Association, and the American Heart Association</a:t>
            </a:r>
          </a:p>
          <a:p>
            <a:endParaRPr lang="en-US" sz="1500" dirty="0">
              <a:latin typeface="Open Sans" panose="020B0606030504020204" pitchFamily="34" charset="0"/>
              <a:ea typeface="Open Sans" panose="020B0606030504020204" pitchFamily="34" charset="0"/>
              <a:cs typeface="Open Sans" panose="020B0606030504020204" pitchFamily="34" charset="0"/>
            </a:endParaRPr>
          </a:p>
          <a:p>
            <a:r>
              <a:rPr lang="en-US" sz="1500" dirty="0">
                <a:latin typeface="Open Sans" panose="020B0606030504020204" pitchFamily="34" charset="0"/>
                <a:ea typeface="Open Sans" panose="020B0606030504020204" pitchFamily="34" charset="0"/>
                <a:cs typeface="Open Sans" panose="020B0606030504020204" pitchFamily="34" charset="0"/>
              </a:rPr>
              <a:t>Dr. Berkowitz has received personal fees from: the Aspen Institute, Rockefeller Foundation, Gretchen Swanson Center for Nutrition, and Kaiser Permanente</a:t>
            </a:r>
          </a:p>
          <a:p>
            <a:endParaRPr lang="en-US" sz="1500" dirty="0">
              <a:latin typeface="Open Sans" panose="020B0606030504020204" pitchFamily="34" charset="0"/>
              <a:ea typeface="Open Sans" panose="020B0606030504020204" pitchFamily="34" charset="0"/>
              <a:cs typeface="Open Sans" panose="020B0606030504020204" pitchFamily="34" charset="0"/>
            </a:endParaRPr>
          </a:p>
          <a:p>
            <a:endParaRPr lang="en-US" sz="1500" dirty="0">
              <a:latin typeface="Open Sans" panose="020B0606030504020204" pitchFamily="34" charset="0"/>
              <a:ea typeface="Open Sans" panose="020B0606030504020204" pitchFamily="34" charset="0"/>
              <a:cs typeface="Open Sans" panose="020B0606030504020204" pitchFamily="34" charset="0"/>
            </a:endParaRPr>
          </a:p>
          <a:p>
            <a:endParaRPr lang="en-US" sz="1500" dirty="0">
              <a:latin typeface="Open Sans" panose="020B0606030504020204" pitchFamily="34" charset="0"/>
              <a:ea typeface="Open Sans" panose="020B0606030504020204" pitchFamily="34" charset="0"/>
              <a:cs typeface="Open Sans" panose="020B0606030504020204" pitchFamily="34" charset="0"/>
            </a:endParaRPr>
          </a:p>
          <a:p>
            <a:endParaRPr lang="en-US" sz="1500" dirty="0">
              <a:latin typeface="Open Sans" panose="020B0606030504020204" pitchFamily="34" charset="0"/>
              <a:ea typeface="Open Sans" panose="020B0606030504020204" pitchFamily="34" charset="0"/>
              <a:cs typeface="Open Sans" panose="020B0606030504020204" pitchFamily="34" charset="0"/>
            </a:endParaRPr>
          </a:p>
          <a:p>
            <a:endParaRPr lang="en-US" sz="1500" dirty="0">
              <a:latin typeface="Open Sans" panose="020B0606030504020204" pitchFamily="34" charset="0"/>
              <a:ea typeface="Open Sans" panose="020B0606030504020204" pitchFamily="34" charset="0"/>
              <a:cs typeface="Open Sans" panose="020B0606030504020204" pitchFamily="34" charset="0"/>
            </a:endParaRPr>
          </a:p>
          <a:p>
            <a:endParaRPr lang="en-US" sz="1500" dirty="0">
              <a:latin typeface="Open Sans" panose="020B0606030504020204" pitchFamily="34" charset="0"/>
              <a:ea typeface="Open Sans" panose="020B0606030504020204" pitchFamily="34" charset="0"/>
              <a:cs typeface="Open Sans" panose="020B0606030504020204" pitchFamily="34" charset="0"/>
            </a:endParaRPr>
          </a:p>
          <a:p>
            <a:r>
              <a:rPr lang="en-US" sz="1800" dirty="0">
                <a:latin typeface="Aptos" panose="020B0004020202020204" pitchFamily="34" charset="0"/>
                <a:ea typeface="Calibri" panose="020F0502020204030204" pitchFamily="34" charset="0"/>
                <a:cs typeface="Calibri" panose="020F0502020204030204" pitchFamily="34" charset="0"/>
              </a:rPr>
              <a:t>Dr. Glied</a:t>
            </a:r>
            <a:r>
              <a:rPr lang="en-US" sz="1800" dirty="0">
                <a:effectLst/>
                <a:latin typeface="Aptos" panose="020B0004020202020204" pitchFamily="34" charset="0"/>
                <a:ea typeface="Calibri" panose="020F0502020204030204" pitchFamily="34" charset="0"/>
                <a:cs typeface="Calibri" panose="020F0502020204030204" pitchFamily="34" charset="0"/>
              </a:rPr>
              <a:t> serves on the Board of the Milbank Fund and of Geisinger. </a:t>
            </a:r>
            <a:endParaRPr lang="en-US" sz="1500" dirty="0">
              <a:latin typeface="Open Sans" panose="020B0606030504020204" pitchFamily="34" charset="0"/>
              <a:ea typeface="Open Sans" panose="020B0606030504020204" pitchFamily="34" charset="0"/>
              <a:cs typeface="Open Sans" panose="020B0606030504020204" pitchFamily="34" charset="0"/>
            </a:endParaRPr>
          </a:p>
        </p:txBody>
      </p:sp>
      <p:sp>
        <p:nvSpPr>
          <p:cNvPr id="7" name="Rectangle 6">
            <a:extLst>
              <a:ext uri="{FF2B5EF4-FFF2-40B4-BE49-F238E27FC236}">
                <a16:creationId xmlns:a16="http://schemas.microsoft.com/office/drawing/2014/main" id="{28394551-7C2C-C0BB-6381-A058FFBAAD65}"/>
              </a:ext>
            </a:extLst>
          </p:cNvPr>
          <p:cNvSpPr/>
          <p:nvPr/>
        </p:nvSpPr>
        <p:spPr>
          <a:xfrm>
            <a:off x="21769" y="3927025"/>
            <a:ext cx="9144000" cy="554277"/>
          </a:xfrm>
          <a:prstGeom prst="rect">
            <a:avLst/>
          </a:prstGeom>
          <a:solidFill>
            <a:srgbClr val="13294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itle 1">
            <a:extLst>
              <a:ext uri="{FF2B5EF4-FFF2-40B4-BE49-F238E27FC236}">
                <a16:creationId xmlns:a16="http://schemas.microsoft.com/office/drawing/2014/main" id="{F51184D0-5929-FD21-E5CC-2AB4139DE8AE}"/>
              </a:ext>
            </a:extLst>
          </p:cNvPr>
          <p:cNvSpPr txBox="1">
            <a:spLocks/>
          </p:cNvSpPr>
          <p:nvPr/>
        </p:nvSpPr>
        <p:spPr>
          <a:xfrm>
            <a:off x="317515" y="3707078"/>
            <a:ext cx="7886700" cy="99417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rPr>
              <a:t>Sherry Glied Disclosures</a:t>
            </a:r>
          </a:p>
        </p:txBody>
      </p:sp>
    </p:spTree>
    <p:extLst>
      <p:ext uri="{BB962C8B-B14F-4D97-AF65-F5344CB8AC3E}">
        <p14:creationId xmlns:p14="http://schemas.microsoft.com/office/powerpoint/2010/main" val="3449309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198F053-24FD-83B7-D17B-6CA6A78871E4}"/>
              </a:ext>
            </a:extLst>
          </p:cNvPr>
          <p:cNvSpPr/>
          <p:nvPr/>
        </p:nvSpPr>
        <p:spPr>
          <a:xfrm>
            <a:off x="0" y="857250"/>
            <a:ext cx="9144000" cy="554277"/>
          </a:xfrm>
          <a:prstGeom prst="rect">
            <a:avLst/>
          </a:prstGeom>
          <a:solidFill>
            <a:srgbClr val="13294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7F84D273-9EA8-C903-942E-F525133E022E}"/>
              </a:ext>
            </a:extLst>
          </p:cNvPr>
          <p:cNvSpPr>
            <a:spLocks noGrp="1"/>
          </p:cNvSpPr>
          <p:nvPr>
            <p:ph type="title"/>
          </p:nvPr>
        </p:nvSpPr>
        <p:spPr>
          <a:xfrm>
            <a:off x="295746" y="637303"/>
            <a:ext cx="7886700" cy="994172"/>
          </a:xfrm>
        </p:spPr>
        <p:txBody>
          <a:bodyPr>
            <a:normAutofit/>
          </a:bodyPr>
          <a:lstStyle/>
          <a:p>
            <a:r>
              <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rPr>
              <a:t>Stacy Lindau Disclosures</a:t>
            </a:r>
          </a:p>
        </p:txBody>
      </p:sp>
      <p:sp>
        <p:nvSpPr>
          <p:cNvPr id="3" name="Content Placeholder 2">
            <a:extLst>
              <a:ext uri="{FF2B5EF4-FFF2-40B4-BE49-F238E27FC236}">
                <a16:creationId xmlns:a16="http://schemas.microsoft.com/office/drawing/2014/main" id="{F9ABC1D5-782A-B776-9629-133BCC2A3490}"/>
              </a:ext>
            </a:extLst>
          </p:cNvPr>
          <p:cNvSpPr>
            <a:spLocks noGrp="1"/>
          </p:cNvSpPr>
          <p:nvPr>
            <p:ph idx="1"/>
          </p:nvPr>
        </p:nvSpPr>
        <p:spPr>
          <a:xfrm>
            <a:off x="153857" y="1631474"/>
            <a:ext cx="7886700" cy="3263504"/>
          </a:xfrm>
        </p:spPr>
        <p:txBody>
          <a:bodyPr>
            <a:noAutofit/>
          </a:bodyPr>
          <a:lstStyle/>
          <a:p>
            <a:r>
              <a:rPr lang="en-US" sz="1500" dirty="0">
                <a:latin typeface="Open Sans" panose="020B0606030504020204" pitchFamily="34" charset="0"/>
                <a:ea typeface="Open Sans" panose="020B0606030504020204" pitchFamily="34" charset="0"/>
                <a:cs typeface="Open Sans" panose="020B0606030504020204" pitchFamily="34" charset="0"/>
              </a:rPr>
              <a:t>Under the terms of Grant Number 1C1CMS330997-01-00 (Stacy Lindau, PI) from the Department of Health and Human Services, Centers for Medicare &amp; Medicaid Services, we were expected to develop a sustainable business model to continue and support the model that we tested after award funding ended. Dr. Stacy Lindau was the founder and owner of a social impact company, NowPow, LLC, which was acquired by Unite USA Inc. in 2021. Dr. Lindau is an unpaid advisor to and holds stock in Unite USA Inc. Neither the University of Chicago nor UChicago Medicine is endorsing or promoting Unite USA Inc. or its business, products, or services. </a:t>
            </a:r>
          </a:p>
          <a:p>
            <a:r>
              <a:rPr lang="en-US" sz="1500" dirty="0">
                <a:latin typeface="Open Sans" panose="020B0606030504020204" pitchFamily="34" charset="0"/>
                <a:ea typeface="Open Sans" panose="020B0606030504020204" pitchFamily="34" charset="0"/>
                <a:cs typeface="Open Sans" panose="020B0606030504020204" pitchFamily="34" charset="0"/>
              </a:rPr>
              <a:t>Dr. Lindau is an editor on Female Sexual Dysfunction for UpToDate and received royalties &lt;$100/year in 2019, 2020 for this work. Subsequent royalties have been paid to the University of Chicago. </a:t>
            </a:r>
          </a:p>
          <a:p>
            <a:r>
              <a:rPr lang="en-US" sz="1500" dirty="0">
                <a:latin typeface="Open Sans" panose="020B0606030504020204" pitchFamily="34" charset="0"/>
                <a:ea typeface="Open Sans" panose="020B0606030504020204" pitchFamily="34" charset="0"/>
                <a:cs typeface="Open Sans" panose="020B0606030504020204" pitchFamily="34" charset="0"/>
              </a:rPr>
              <a:t>Dr. Lindau and her spouse own equity in unrelated healthcare businesses, stocks and mutual funds managed by third parties. </a:t>
            </a:r>
          </a:p>
          <a:p>
            <a:r>
              <a:rPr lang="en-US" sz="1500" dirty="0">
                <a:latin typeface="Open Sans" panose="020B0606030504020204" pitchFamily="34" charset="0"/>
                <a:ea typeface="Open Sans" panose="020B0606030504020204" pitchFamily="34" charset="0"/>
                <a:cs typeface="Open Sans" panose="020B0606030504020204" pitchFamily="34" charset="0"/>
              </a:rPr>
              <a:t>The University of Chicago has filed patents (pending) for the Bionic Breast Project, a project led by S.T.L. </a:t>
            </a:r>
          </a:p>
          <a:p>
            <a:r>
              <a:rPr lang="en-US" sz="1500" dirty="0">
                <a:latin typeface="Open Sans" panose="020B0606030504020204" pitchFamily="34" charset="0"/>
                <a:ea typeface="Open Sans" panose="020B0606030504020204" pitchFamily="34" charset="0"/>
                <a:cs typeface="Open Sans" panose="020B0606030504020204" pitchFamily="34" charset="0"/>
              </a:rPr>
              <a:t>Dr. Lindau serves the following non-profit boards: </a:t>
            </a:r>
            <a:r>
              <a:rPr lang="en-US" sz="1500" dirty="0" err="1">
                <a:latin typeface="Open Sans" panose="020B0606030504020204" pitchFamily="34" charset="0"/>
                <a:ea typeface="Open Sans" panose="020B0606030504020204" pitchFamily="34" charset="0"/>
                <a:cs typeface="Open Sans" panose="020B0606030504020204" pitchFamily="34" charset="0"/>
              </a:rPr>
              <a:t>RISEtoWin</a:t>
            </a:r>
            <a:r>
              <a:rPr lang="en-US" sz="1500" dirty="0">
                <a:latin typeface="Open Sans" panose="020B0606030504020204" pitchFamily="34" charset="0"/>
                <a:ea typeface="Open Sans" panose="020B0606030504020204" pitchFamily="34" charset="0"/>
                <a:cs typeface="Open Sans" panose="020B0606030504020204" pitchFamily="34" charset="0"/>
              </a:rPr>
              <a:t>, Scientific Network on Female Sexual Health and Cancer, Aspen Health Innovators Fellowship</a:t>
            </a:r>
          </a:p>
        </p:txBody>
      </p:sp>
    </p:spTree>
    <p:extLst>
      <p:ext uri="{BB962C8B-B14F-4D97-AF65-F5344CB8AC3E}">
        <p14:creationId xmlns:p14="http://schemas.microsoft.com/office/powerpoint/2010/main" val="32486957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IREN blank slides.3.8  -  Read-Only" id="{092B62BF-9D31-3D45-8B30-561130D33127}" vid="{0558B4A8-DFFF-6B4F-ADBB-BFB56B85120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4513</TotalTime>
  <Words>460</Words>
  <Application>Microsoft Macintosh PowerPoint</Application>
  <PresentationFormat>On-screen Show (4:3)</PresentationFormat>
  <Paragraphs>51</Paragraphs>
  <Slides>6</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Aptos</vt:lpstr>
      <vt:lpstr>Arial</vt:lpstr>
      <vt:lpstr>Calibri</vt:lpstr>
      <vt:lpstr>Helvetica Neue Medium</vt:lpstr>
      <vt:lpstr>Open Sans</vt:lpstr>
      <vt:lpstr>Office Theme</vt:lpstr>
      <vt:lpstr>PowerPoint Presentation</vt:lpstr>
      <vt:lpstr>For Today’s Webinar</vt:lpstr>
      <vt:lpstr>PowerPoint Presentation</vt:lpstr>
      <vt:lpstr>Panelists</vt:lpstr>
      <vt:lpstr>Seth Berkowitz Disclosures</vt:lpstr>
      <vt:lpstr>Stacy Lindau Disclosures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Gonzalez, Dylnne</dc:creator>
  <cp:lastModifiedBy>Gonzalez, Dylnne</cp:lastModifiedBy>
  <cp:revision>18</cp:revision>
  <cp:lastPrinted>2017-08-07T19:35:11Z</cp:lastPrinted>
  <dcterms:created xsi:type="dcterms:W3CDTF">2023-11-06T17:16:38Z</dcterms:created>
  <dcterms:modified xsi:type="dcterms:W3CDTF">2024-03-01T19:12:19Z</dcterms:modified>
</cp:coreProperties>
</file>