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3" r:id="rId10"/>
    <p:sldId id="265" r:id="rId11"/>
    <p:sldId id="264" r:id="rId12"/>
    <p:sldId id="262" r:id="rId13"/>
    <p:sldId id="261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A7EEC-5823-422E-9BC5-7FC3AC7303D3}" v="4" dt="2024-06-24T23:25:30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/>
    <p:restoredTop sz="88571"/>
  </p:normalViewPr>
  <p:slideViewPr>
    <p:cSldViewPr snapToGrid="0">
      <p:cViewPr varScale="1">
        <p:scale>
          <a:sx n="86" d="100"/>
          <a:sy n="86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 Gunn" userId="dacc0e8f-c148-44e8-bef9-5cf09ff6d9df" providerId="ADAL" clId="{88DA7EEC-5823-422E-9BC5-7FC3AC7303D3}"/>
    <pc:docChg chg="undo custSel modSld sldOrd">
      <pc:chgData name="Rose Gunn" userId="dacc0e8f-c148-44e8-bef9-5cf09ff6d9df" providerId="ADAL" clId="{88DA7EEC-5823-422E-9BC5-7FC3AC7303D3}" dt="2024-06-24T23:29:35.820" v="72" actId="20577"/>
      <pc:docMkLst>
        <pc:docMk/>
      </pc:docMkLst>
      <pc:sldChg chg="modSp mod">
        <pc:chgData name="Rose Gunn" userId="dacc0e8f-c148-44e8-bef9-5cf09ff6d9df" providerId="ADAL" clId="{88DA7EEC-5823-422E-9BC5-7FC3AC7303D3}" dt="2024-06-24T23:22:23.034" v="29" actId="1076"/>
        <pc:sldMkLst>
          <pc:docMk/>
          <pc:sldMk cId="2983916025" sldId="257"/>
        </pc:sldMkLst>
        <pc:spChg chg="mod">
          <ac:chgData name="Rose Gunn" userId="dacc0e8f-c148-44e8-bef9-5cf09ff6d9df" providerId="ADAL" clId="{88DA7EEC-5823-422E-9BC5-7FC3AC7303D3}" dt="2024-06-24T23:22:23.034" v="29" actId="1076"/>
          <ac:spMkLst>
            <pc:docMk/>
            <pc:sldMk cId="2983916025" sldId="257"/>
            <ac:spMk id="6" creationId="{45383FFE-E541-8D11-E2A1-80C83740406D}"/>
          </ac:spMkLst>
        </pc:spChg>
      </pc:sldChg>
      <pc:sldChg chg="modSp mod">
        <pc:chgData name="Rose Gunn" userId="dacc0e8f-c148-44e8-bef9-5cf09ff6d9df" providerId="ADAL" clId="{88DA7EEC-5823-422E-9BC5-7FC3AC7303D3}" dt="2024-06-24T22:40:21.570" v="28" actId="20577"/>
        <pc:sldMkLst>
          <pc:docMk/>
          <pc:sldMk cId="163451016" sldId="261"/>
        </pc:sldMkLst>
        <pc:spChg chg="mod">
          <ac:chgData name="Rose Gunn" userId="dacc0e8f-c148-44e8-bef9-5cf09ff6d9df" providerId="ADAL" clId="{88DA7EEC-5823-422E-9BC5-7FC3AC7303D3}" dt="2024-06-24T22:40:21.570" v="28" actId="20577"/>
          <ac:spMkLst>
            <pc:docMk/>
            <pc:sldMk cId="163451016" sldId="261"/>
            <ac:spMk id="5" creationId="{C64CE739-6161-0A01-E006-E2101E9F33A9}"/>
          </ac:spMkLst>
        </pc:spChg>
      </pc:sldChg>
      <pc:sldChg chg="addSp delSp modSp mod ord">
        <pc:chgData name="Rose Gunn" userId="dacc0e8f-c148-44e8-bef9-5cf09ff6d9df" providerId="ADAL" clId="{88DA7EEC-5823-422E-9BC5-7FC3AC7303D3}" dt="2024-06-24T23:27:39.400" v="71" actId="14100"/>
        <pc:sldMkLst>
          <pc:docMk/>
          <pc:sldMk cId="4285058714" sldId="262"/>
        </pc:sldMkLst>
        <pc:graphicFrameChg chg="add mod">
          <ac:chgData name="Rose Gunn" userId="dacc0e8f-c148-44e8-bef9-5cf09ff6d9df" providerId="ADAL" clId="{88DA7EEC-5823-422E-9BC5-7FC3AC7303D3}" dt="2024-06-24T23:25:30.243" v="47"/>
          <ac:graphicFrameMkLst>
            <pc:docMk/>
            <pc:sldMk cId="4285058714" sldId="262"/>
            <ac:graphicFrameMk id="5" creationId="{DD348241-01FC-496E-AC20-263CA381E00E}"/>
          </ac:graphicFrameMkLst>
        </pc:graphicFrameChg>
        <pc:picChg chg="del">
          <ac:chgData name="Rose Gunn" userId="dacc0e8f-c148-44e8-bef9-5cf09ff6d9df" providerId="ADAL" clId="{88DA7EEC-5823-422E-9BC5-7FC3AC7303D3}" dt="2024-06-24T23:26:42.747" v="61" actId="478"/>
          <ac:picMkLst>
            <pc:docMk/>
            <pc:sldMk cId="4285058714" sldId="262"/>
            <ac:picMk id="4" creationId="{A87FC596-8409-45B1-7681-230093B45532}"/>
          </ac:picMkLst>
        </pc:picChg>
        <pc:picChg chg="add del">
          <ac:chgData name="Rose Gunn" userId="dacc0e8f-c148-44e8-bef9-5cf09ff6d9df" providerId="ADAL" clId="{88DA7EEC-5823-422E-9BC5-7FC3AC7303D3}" dt="2024-06-24T23:25:59.673" v="49" actId="478"/>
          <ac:picMkLst>
            <pc:docMk/>
            <pc:sldMk cId="4285058714" sldId="262"/>
            <ac:picMk id="8" creationId="{508F1009-57D0-923B-3C8E-2BB71060CBDE}"/>
          </ac:picMkLst>
        </pc:picChg>
        <pc:picChg chg="add mod ord modCrop">
          <ac:chgData name="Rose Gunn" userId="dacc0e8f-c148-44e8-bef9-5cf09ff6d9df" providerId="ADAL" clId="{88DA7EEC-5823-422E-9BC5-7FC3AC7303D3}" dt="2024-06-24T23:27:39.400" v="71" actId="14100"/>
          <ac:picMkLst>
            <pc:docMk/>
            <pc:sldMk cId="4285058714" sldId="262"/>
            <ac:picMk id="9" creationId="{F98055FA-6D02-2167-D6FF-FB281F1C38D7}"/>
          </ac:picMkLst>
        </pc:picChg>
        <pc:picChg chg="add mod modCrop">
          <ac:chgData name="Rose Gunn" userId="dacc0e8f-c148-44e8-bef9-5cf09ff6d9df" providerId="ADAL" clId="{88DA7EEC-5823-422E-9BC5-7FC3AC7303D3}" dt="2024-06-24T23:27:32.564" v="70" actId="14100"/>
          <ac:picMkLst>
            <pc:docMk/>
            <pc:sldMk cId="4285058714" sldId="262"/>
            <ac:picMk id="11" creationId="{854577E5-0B8B-DF79-43B9-7C7ADBFA53DD}"/>
          </ac:picMkLst>
        </pc:picChg>
      </pc:sldChg>
      <pc:sldChg chg="modSp mod">
        <pc:chgData name="Rose Gunn" userId="dacc0e8f-c148-44e8-bef9-5cf09ff6d9df" providerId="ADAL" clId="{88DA7EEC-5823-422E-9BC5-7FC3AC7303D3}" dt="2024-06-24T22:39:46.078" v="4" actId="20577"/>
        <pc:sldMkLst>
          <pc:docMk/>
          <pc:sldMk cId="1523305255" sldId="264"/>
        </pc:sldMkLst>
        <pc:spChg chg="mod">
          <ac:chgData name="Rose Gunn" userId="dacc0e8f-c148-44e8-bef9-5cf09ff6d9df" providerId="ADAL" clId="{88DA7EEC-5823-422E-9BC5-7FC3AC7303D3}" dt="2024-06-24T22:39:46.078" v="4" actId="20577"/>
          <ac:spMkLst>
            <pc:docMk/>
            <pc:sldMk cId="1523305255" sldId="264"/>
            <ac:spMk id="3" creationId="{D11ECA36-557E-9729-553B-CFF456E42CBC}"/>
          </ac:spMkLst>
        </pc:spChg>
      </pc:sldChg>
      <pc:sldChg chg="modSp mod">
        <pc:chgData name="Rose Gunn" userId="dacc0e8f-c148-44e8-bef9-5cf09ff6d9df" providerId="ADAL" clId="{88DA7EEC-5823-422E-9BC5-7FC3AC7303D3}" dt="2024-06-24T23:29:35.820" v="72" actId="20577"/>
        <pc:sldMkLst>
          <pc:docMk/>
          <pc:sldMk cId="243244656" sldId="265"/>
        </pc:sldMkLst>
        <pc:spChg chg="mod">
          <ac:chgData name="Rose Gunn" userId="dacc0e8f-c148-44e8-bef9-5cf09ff6d9df" providerId="ADAL" clId="{88DA7EEC-5823-422E-9BC5-7FC3AC7303D3}" dt="2024-06-24T23:29:35.820" v="72" actId="20577"/>
          <ac:spMkLst>
            <pc:docMk/>
            <pc:sldMk cId="243244656" sldId="265"/>
            <ac:spMk id="3" creationId="{B3CEE076-6698-986F-4E99-DAF34FFDA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1C3C6-7AE5-3541-8881-7FF58518F6D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829CC-82BF-0B48-84FF-F72892168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829CC-82BF-0B48-84FF-F72892168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829CC-82BF-0B48-84FF-F728921682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ndscape with mountains and a purple sky&#10;&#10;Description automatically generated">
            <a:extLst>
              <a:ext uri="{FF2B5EF4-FFF2-40B4-BE49-F238E27FC236}">
                <a16:creationId xmlns:a16="http://schemas.microsoft.com/office/drawing/2014/main" id="{C9DEE0D5-04B1-3B0B-5E9E-A1769FCB3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217" b="13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31AF6-442E-5559-524A-536B27906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6882"/>
            <a:ext cx="9144000" cy="1920526"/>
          </a:xfrm>
        </p:spPr>
        <p:txBody>
          <a:bodyPr anchor="t" anchorCtr="1">
            <a:sp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3F4D-1202-CDA3-9825-7ADE99AB9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0855"/>
            <a:ext cx="9144000" cy="424732"/>
          </a:xfrm>
        </p:spPr>
        <p:txBody>
          <a:bodyPr anchor="t" anchorCtr="1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F9B3BC-84E3-ECA7-89F5-AA0EBA07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A730D-6EF1-4490-9E32-3CCAF3F46116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FCFA9C-FE55-78BF-5EED-463DD1B2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04" y="1475108"/>
            <a:ext cx="5510784" cy="506602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sun over a mountain&#10;&#10;Description automatically generated with medium confidence">
            <a:extLst>
              <a:ext uri="{FF2B5EF4-FFF2-40B4-BE49-F238E27FC236}">
                <a16:creationId xmlns:a16="http://schemas.microsoft.com/office/drawing/2014/main" id="{38E74DC3-5E58-7562-D85C-498EFC5C6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75108"/>
            <a:ext cx="4159507" cy="53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F482-178C-9C8E-02D1-755D7EFF7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8792"/>
            <a:ext cx="5181600" cy="472817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714D7-5C14-480A-8E89-FFF65472A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8792"/>
            <a:ext cx="5181600" cy="472817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9C5901-E7E5-85F9-E992-D40F5A39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7CF6E3-C0E6-0BCA-F052-7E242E84BC6D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0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10DD9E-D6CF-51AF-AE5F-ED813C4C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6240D8-8D53-1D1E-5B4A-5DC74C4DD465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0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0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54805-91D5-33D1-590A-BDCD271DC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2436"/>
            <a:ext cx="6172200" cy="4578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F9B3BC-84E3-ECA7-89F5-AA0EBA07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A730D-6EF1-4490-9E32-3CCAF3F46116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777DEB-5380-2669-11A7-721679FADA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6612" y="1282437"/>
            <a:ext cx="4139149" cy="457861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94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7550-2CC7-A52B-FEBA-13894DD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FBFA-304D-2017-AC48-00332191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8"/>
            <a:ext cx="10515600" cy="4976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EFEE34-D83D-BA63-CFED-1268967B4F6A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ning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on over a desert&#10;&#10;Description automatically generated">
            <a:extLst>
              <a:ext uri="{FF2B5EF4-FFF2-40B4-BE49-F238E27FC236}">
                <a16:creationId xmlns:a16="http://schemas.microsoft.com/office/drawing/2014/main" id="{A1F44E36-21CE-3771-A56F-751A8FDCC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32478" b="1848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47550-2CC7-A52B-FEBA-13894DD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FBFA-304D-2017-AC48-00332191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8"/>
            <a:ext cx="10515600" cy="4976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EFEE34-D83D-BA63-CFED-1268967B4F6A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fternoon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oon over a desert&#10;&#10;Description automatically generated">
            <a:extLst>
              <a:ext uri="{FF2B5EF4-FFF2-40B4-BE49-F238E27FC236}">
                <a16:creationId xmlns:a16="http://schemas.microsoft.com/office/drawing/2014/main" id="{6F673BEF-2EFD-FC84-D1C5-0C5AE12BF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29132" b="19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47550-2CC7-A52B-FEBA-13894DD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FBFA-304D-2017-AC48-00332191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8"/>
            <a:ext cx="10515600" cy="4976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EFEE34-D83D-BA63-CFED-1268967B4F6A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3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vening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esert landscape with mountains and sun&#10;&#10;Description automatically generated">
            <a:extLst>
              <a:ext uri="{FF2B5EF4-FFF2-40B4-BE49-F238E27FC236}">
                <a16:creationId xmlns:a16="http://schemas.microsoft.com/office/drawing/2014/main" id="{9BDCC20D-2400-FFE6-FE14-01D857356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b="27974"/>
          <a:stretch/>
        </p:blipFill>
        <p:spPr>
          <a:xfrm>
            <a:off x="0" y="378490"/>
            <a:ext cx="12234672" cy="6479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47550-2CC7-A52B-FEBA-13894DD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FBFA-304D-2017-AC48-00332191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8"/>
            <a:ext cx="10515600" cy="4976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EFEE34-D83D-BA63-CFED-1268967B4F6A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ght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oon over a desert&#10;&#10;Description automatically generated">
            <a:extLst>
              <a:ext uri="{FF2B5EF4-FFF2-40B4-BE49-F238E27FC236}">
                <a16:creationId xmlns:a16="http://schemas.microsoft.com/office/drawing/2014/main" id="{CADDBDB5-C06C-306D-303E-D2CA5ACBD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t="57714" b="16592"/>
          <a:stretch/>
        </p:blipFill>
        <p:spPr>
          <a:xfrm>
            <a:off x="0" y="2974853"/>
            <a:ext cx="12234672" cy="3883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47550-2CC7-A52B-FEBA-13894DD2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FBFA-304D-2017-AC48-00332191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18"/>
            <a:ext cx="10515600" cy="4976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EFEE34-D83D-BA63-CFED-1268967B4F6A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1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 over a mountain&#10;&#10;Description automatically generated">
            <a:extLst>
              <a:ext uri="{FF2B5EF4-FFF2-40B4-BE49-F238E27FC236}">
                <a16:creationId xmlns:a16="http://schemas.microsoft.com/office/drawing/2014/main" id="{B31AC772-F667-CC19-2FA9-5727C432B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924" b="61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4ED22-E733-576F-81E8-EB14A525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5669"/>
            <a:ext cx="10515600" cy="923330"/>
          </a:xfrm>
        </p:spPr>
        <p:txBody>
          <a:bodyPr anchor="t" anchorCtr="1">
            <a:sp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0B95-FEEB-2C58-2A98-1EB1ED547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3312"/>
            <a:ext cx="10515600" cy="424732"/>
          </a:xfrm>
        </p:spPr>
        <p:txBody>
          <a:bodyPr anchor="t" anchorCtr="1">
            <a:spAutoFit/>
          </a:bodyPr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5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on over a desert&#10;&#10;Description automatically generated">
            <a:extLst>
              <a:ext uri="{FF2B5EF4-FFF2-40B4-BE49-F238E27FC236}">
                <a16:creationId xmlns:a16="http://schemas.microsoft.com/office/drawing/2014/main" id="{0441D187-F72D-A3F5-3C9F-6FD76E404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480" b="105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4ED22-E733-576F-81E8-EB14A52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34445"/>
            <a:ext cx="10515600" cy="1006429"/>
          </a:xfrm>
        </p:spPr>
        <p:txBody>
          <a:bodyPr anchor="t" anchorCtr="1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0B95-FEEB-2C58-2A98-1EB1ED547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43312"/>
            <a:ext cx="10515600" cy="424732"/>
          </a:xfrm>
        </p:spPr>
        <p:txBody>
          <a:bodyPr anchor="t" anchorCtr="1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[Optional Contact info]</a:t>
            </a:r>
          </a:p>
        </p:txBody>
      </p:sp>
    </p:spTree>
    <p:extLst>
      <p:ext uri="{BB962C8B-B14F-4D97-AF65-F5344CB8AC3E}">
        <p14:creationId xmlns:p14="http://schemas.microsoft.com/office/powerpoint/2010/main" val="303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F9B3BC-84E3-ECA7-89F5-AA0EBA07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A730D-6EF1-4490-9E32-3CCAF3F46116}"/>
              </a:ext>
            </a:extLst>
          </p:cNvPr>
          <p:cNvCxnSpPr/>
          <p:nvPr userDrawn="1"/>
        </p:nvCxnSpPr>
        <p:spPr>
          <a:xfrm>
            <a:off x="838200" y="795073"/>
            <a:ext cx="105156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FCFA9C-FE55-78BF-5EED-463DD1B2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04" y="1475108"/>
            <a:ext cx="5510784" cy="506602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sun over a mountain&#10;&#10;Description automatically generated">
            <a:extLst>
              <a:ext uri="{FF2B5EF4-FFF2-40B4-BE49-F238E27FC236}">
                <a16:creationId xmlns:a16="http://schemas.microsoft.com/office/drawing/2014/main" id="{E9B4C1DA-0A87-881C-3772-74A1C786B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75108"/>
            <a:ext cx="4159508" cy="53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C2749-849A-7C9F-BF95-E6A6BBD4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7"/>
            <a:ext cx="10515600" cy="530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FCF44-E409-8C8E-1EFD-457E6042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4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3245-FB02-2B22-C648-A70E4F21E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1D9B-C430-C94E-8768-B62A1F8DC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422D0C8-8B89-F943-A873-2980EB854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8" r:id="rId8"/>
    <p:sldLayoutId id="2147483659" r:id="rId9"/>
    <p:sldLayoutId id="2147483664" r:id="rId10"/>
    <p:sldLayoutId id="2147483652" r:id="rId11"/>
    <p:sldLayoutId id="2147483654" r:id="rId12"/>
    <p:sldLayoutId id="2147483655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mountains and a purple sky&#10;&#10;Description automatically generated">
            <a:extLst>
              <a:ext uri="{FF2B5EF4-FFF2-40B4-BE49-F238E27FC236}">
                <a16:creationId xmlns:a16="http://schemas.microsoft.com/office/drawing/2014/main" id="{1FF3C690-E827-EA56-22F7-CF187FA08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217" b="13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E8202-93A8-EF8D-FF08-175882481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082" y="1497259"/>
            <a:ext cx="9635836" cy="16557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Social Needs Referral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Kick-Off / Staff Orientation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19510-9B17-C068-E5B0-0DA1F81EC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086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[Clinic Name]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42533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D45FB8-8198-4E00-BE5C-904EF0CA2E24}"/>
              </a:ext>
            </a:extLst>
          </p:cNvPr>
          <p:cNvSpPr/>
          <p:nvPr/>
        </p:nvSpPr>
        <p:spPr>
          <a:xfrm>
            <a:off x="5035138" y="1261667"/>
            <a:ext cx="7156861" cy="55963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D65CD8-4EA3-B0E0-BE59-852B7246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Promote Social Risk Screening and Referral Activities: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4CE739-6161-0A01-E006-E2101E9F33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1265238"/>
            <a:ext cx="3932237" cy="46037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Placing patient-facing </a:t>
            </a:r>
            <a:br>
              <a:rPr lang="en-US" sz="2400" dirty="0"/>
            </a:br>
            <a:r>
              <a:rPr lang="en-US" sz="2400" dirty="0"/>
              <a:t>social risk posters around the clinic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Recognizing staff who complete social risk screens and provide referrals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Tracking our clinic goals</a:t>
            </a:r>
          </a:p>
          <a:p>
            <a:pPr lvl="0"/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BE2B0A0-C49D-364D-F2CE-5913CE67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20" y="1600155"/>
            <a:ext cx="4559526" cy="2630495"/>
          </a:xfrm>
          <a:prstGeom prst="rect">
            <a:avLst/>
          </a:prstGeom>
        </p:spPr>
      </p:pic>
      <p:pic>
        <p:nvPicPr>
          <p:cNvPr id="2" name="Picture 1" descr="A certificate of recognition with a white border&#10;&#10;Description automatically generated">
            <a:extLst>
              <a:ext uri="{FF2B5EF4-FFF2-40B4-BE49-F238E27FC236}">
                <a16:creationId xmlns:a16="http://schemas.microsoft.com/office/drawing/2014/main" id="{81523B0E-1DFC-85CD-8E6A-2E4083CB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152" y="3660621"/>
            <a:ext cx="3572336" cy="27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705F-115D-2679-1A2E-ED730ACA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5884-1BB0-F45B-3F92-3EC8D737E6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are potential barriers to conducting social risk screening and referrals at our clinic?</a:t>
            </a:r>
          </a:p>
          <a:p>
            <a:pPr marL="0" indent="0">
              <a:buNone/>
            </a:pPr>
            <a:r>
              <a:rPr lang="en-US" b="1" dirty="0"/>
              <a:t>Examples: </a:t>
            </a:r>
          </a:p>
          <a:p>
            <a:r>
              <a:rPr lang="en-US" sz="2800" i="1" dirty="0"/>
              <a:t>Lack of staff time</a:t>
            </a:r>
          </a:p>
          <a:p>
            <a:r>
              <a:rPr lang="en-US" sz="2800" i="1" dirty="0"/>
              <a:t>Concerns about asking sensitive social risk related questions</a:t>
            </a:r>
          </a:p>
          <a:p>
            <a:r>
              <a:rPr lang="en-US" sz="2800" i="1" dirty="0"/>
              <a:t>Limited ability to act on patients’ identified social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4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0C01-6DAD-A100-B70C-FA3F1DF5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E4DBD-0B70-3AD7-A23E-2FA1CCDFF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1AF8-E4AA-A265-DD48-83CB3449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00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Social Risks (also called Social Determinants of Health)?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9C7B1-07CB-6F1C-87CE-488C5AE5E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Social risks are the conditions in which people live and work. They profoundly impact health risks and outcomes, and ability to act on care recommendations.</a:t>
            </a:r>
          </a:p>
          <a:p>
            <a:pPr lvl="0"/>
            <a:r>
              <a:rPr lang="en-US" sz="2000" dirty="0"/>
              <a:t>Only 10-20% of health outcomes are attributed to clinical care; </a:t>
            </a:r>
            <a:r>
              <a:rPr lang="en-US" sz="2000" b="1" dirty="0"/>
              <a:t>social risks account for 60-80% of health outcomes.</a:t>
            </a:r>
          </a:p>
          <a:p>
            <a:pPr lvl="0"/>
            <a:r>
              <a:rPr lang="en-US" sz="2000" dirty="0"/>
              <a:t>Social risks that impact health include: </a:t>
            </a:r>
          </a:p>
          <a:p>
            <a:pPr lvl="1"/>
            <a:r>
              <a:rPr lang="en-US" sz="1800" dirty="0"/>
              <a:t>Housing stability</a:t>
            </a:r>
          </a:p>
          <a:p>
            <a:pPr lvl="1"/>
            <a:r>
              <a:rPr lang="en-US" sz="1800" dirty="0"/>
              <a:t>Food security</a:t>
            </a:r>
          </a:p>
          <a:p>
            <a:pPr lvl="1"/>
            <a:r>
              <a:rPr lang="en-US" sz="1800" dirty="0"/>
              <a:t>Access to transportation and childcare</a:t>
            </a:r>
          </a:p>
          <a:p>
            <a:pPr lvl="1"/>
            <a:r>
              <a:rPr lang="en-US" sz="1800" dirty="0"/>
              <a:t>Ability to pay for basic utilities</a:t>
            </a:r>
          </a:p>
          <a:p>
            <a:pPr lvl="1"/>
            <a:r>
              <a:rPr lang="en-US" sz="1800" dirty="0"/>
              <a:t>And more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1DF62-F596-19C7-E2BA-05D79E594408}"/>
              </a:ext>
            </a:extLst>
          </p:cNvPr>
          <p:cNvSpPr/>
          <p:nvPr/>
        </p:nvSpPr>
        <p:spPr>
          <a:xfrm>
            <a:off x="838201" y="1261666"/>
            <a:ext cx="5257800" cy="55963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83FFE-E541-8D11-E2A1-80C83740406D}"/>
              </a:ext>
            </a:extLst>
          </p:cNvPr>
          <p:cNvSpPr txBox="1"/>
          <p:nvPr/>
        </p:nvSpPr>
        <p:spPr>
          <a:xfrm>
            <a:off x="1144980" y="5946214"/>
            <a:ext cx="464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Tarlov</a:t>
            </a:r>
            <a:r>
              <a:rPr lang="en-US" sz="1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A.R., Public Policy Frameworks for Improving Population Health. Annals of the New York Academy of Sciences, 1999. 896(SOCIOECONOMIC STATUS AND HEALTH IN INDUSTRIAL NATIONS: SOCIAL, PSYCHOLOGICAL, AND BIOLOGICAL PATHWAYS): p. 281-293.</a:t>
            </a:r>
          </a:p>
        </p:txBody>
      </p:sp>
      <p:pic>
        <p:nvPicPr>
          <p:cNvPr id="10" name="Picture 9" descr="A diagram of a health diagram&#10;&#10;Description automatically generated with medium confidence">
            <a:extLst>
              <a:ext uri="{FF2B5EF4-FFF2-40B4-BE49-F238E27FC236}">
                <a16:creationId xmlns:a16="http://schemas.microsoft.com/office/drawing/2014/main" id="{51864141-FFD7-9C7C-C3F4-C755569F9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0" y="1596150"/>
            <a:ext cx="5096906" cy="38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62054D-637E-DF80-F1EC-2CA5F3BF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Social Risks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CCA00-5E5E-DF05-5C45-DE73C2399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136" y="1475108"/>
            <a:ext cx="5242560" cy="50660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Social risks that you may be able to document in the EHR include:</a:t>
            </a:r>
            <a:r>
              <a:rPr lang="en-US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Household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Housing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Food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Social connection / isolation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BB58-8B91-5F97-7938-7E887446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Collect Social Risk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19E1-098F-0E19-ED00-E0D08FE4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Understand the factors affecting our patients’ health</a:t>
            </a:r>
          </a:p>
          <a:p>
            <a:r>
              <a:rPr lang="en-US" sz="2800" dirty="0"/>
              <a:t>Adapt treatment and care planning as needed</a:t>
            </a:r>
          </a:p>
          <a:p>
            <a:r>
              <a:rPr lang="en-US" sz="2800" dirty="0"/>
              <a:t>Identify needed referrals to community social services</a:t>
            </a:r>
          </a:p>
          <a:p>
            <a:r>
              <a:rPr lang="en-US" sz="2800" dirty="0"/>
              <a:t>Enable targeted outreach</a:t>
            </a:r>
          </a:p>
          <a:p>
            <a:r>
              <a:rPr lang="en-US" sz="2800" dirty="0"/>
              <a:t>Demonstrate areas of need for resourcing and advocacy</a:t>
            </a:r>
          </a:p>
        </p:txBody>
      </p:sp>
    </p:spTree>
    <p:extLst>
      <p:ext uri="{BB962C8B-B14F-4D97-AF65-F5344CB8AC3E}">
        <p14:creationId xmlns:p14="http://schemas.microsoft.com/office/powerpoint/2010/main" val="246003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99FD-0F8C-C51B-3E8D-7DA5F313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Our Clinic’s Social Risk Screening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FB4B-942C-3BA6-83A0-722D8D41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02283A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Instructions: fill-in the blanks prior to presenting this slide and delete any unneeded text</a:t>
            </a:r>
            <a:endParaRPr lang="en-US" dirty="0"/>
          </a:p>
          <a:p>
            <a:r>
              <a:rPr lang="en-US" dirty="0"/>
              <a:t>Our clinic will screen the following types of patients for social risks:</a:t>
            </a:r>
          </a:p>
          <a:p>
            <a:pPr lvl="1"/>
            <a:r>
              <a:rPr lang="en-US" dirty="0"/>
              <a:t>[</a:t>
            </a:r>
            <a:r>
              <a:rPr lang="en-US" i="1" dirty="0"/>
              <a:t>Insert types of social risks here</a:t>
            </a:r>
            <a:r>
              <a:rPr lang="en-US" dirty="0"/>
              <a:t>]</a:t>
            </a:r>
          </a:p>
          <a:p>
            <a:r>
              <a:rPr lang="en-US" dirty="0"/>
              <a:t>We will screen for the following social risks: </a:t>
            </a:r>
          </a:p>
          <a:p>
            <a:pPr lvl="1"/>
            <a:r>
              <a:rPr lang="en-US" dirty="0"/>
              <a:t>[</a:t>
            </a:r>
            <a:r>
              <a:rPr lang="en-US" i="1" dirty="0"/>
              <a:t>Insert types of social risks here</a:t>
            </a:r>
            <a:r>
              <a:rPr lang="en-US" dirty="0"/>
              <a:t>]</a:t>
            </a:r>
          </a:p>
          <a:p>
            <a:r>
              <a:rPr lang="en-US" dirty="0"/>
              <a:t>We will screen them every [</a:t>
            </a:r>
            <a:r>
              <a:rPr lang="en-US" i="1" dirty="0"/>
              <a:t>insert how often</a:t>
            </a:r>
            <a:r>
              <a:rPr lang="en-US" dirty="0"/>
              <a:t>]</a:t>
            </a:r>
          </a:p>
          <a:p>
            <a:r>
              <a:rPr lang="en-US" dirty="0"/>
              <a:t>Screening will take place: </a:t>
            </a:r>
          </a:p>
          <a:p>
            <a:pPr lvl="1"/>
            <a:r>
              <a:rPr lang="en-US" dirty="0"/>
              <a:t>[</a:t>
            </a:r>
            <a:r>
              <a:rPr lang="en-US" i="1" dirty="0"/>
              <a:t>Insert how/when in workflows and who will conduct screening</a:t>
            </a:r>
            <a:r>
              <a:rPr lang="en-US" dirty="0"/>
              <a:t>]</a:t>
            </a:r>
          </a:p>
          <a:p>
            <a:r>
              <a:rPr lang="en-US" dirty="0"/>
              <a:t>We will use social risk data for:</a:t>
            </a:r>
          </a:p>
          <a:p>
            <a:pPr lvl="1"/>
            <a:r>
              <a:rPr lang="en-US" dirty="0"/>
              <a:t>[Insert what you will use social risk data for]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9CB6-079E-7E91-8456-7C1DB3A9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Conduct Social Needs Referrals?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519B-9C90-5A72-36EC-1E1E57AD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Address patients’ desire for support with unmet social needs</a:t>
            </a:r>
          </a:p>
          <a:p>
            <a:r>
              <a:rPr lang="en-US" sz="2800" dirty="0"/>
              <a:t>Improve care quality and clinical outcomes</a:t>
            </a:r>
          </a:p>
          <a:p>
            <a:r>
              <a:rPr lang="en-US" sz="2800" dirty="0"/>
              <a:t>Reduce cost of care</a:t>
            </a:r>
          </a:p>
          <a:p>
            <a:r>
              <a:rPr lang="en-US" sz="2800" dirty="0"/>
              <a:t>Enhance relationships with community partners</a:t>
            </a:r>
          </a:p>
          <a:p>
            <a:r>
              <a:rPr lang="en-US" sz="2800" dirty="0"/>
              <a:t>Demonstrate areas of need for resourcing and advocacy</a:t>
            </a:r>
          </a:p>
        </p:txBody>
      </p:sp>
    </p:spTree>
    <p:extLst>
      <p:ext uri="{BB962C8B-B14F-4D97-AF65-F5344CB8AC3E}">
        <p14:creationId xmlns:p14="http://schemas.microsoft.com/office/powerpoint/2010/main" val="367059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4309-FFBB-96B3-1112-15A12A8B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Social Needs Referral Activities Will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E076-6698-986F-4E99-DAF34FFD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relevant services</a:t>
            </a:r>
          </a:p>
          <a:p>
            <a:r>
              <a:rPr lang="en-US" dirty="0"/>
              <a:t>Utilize navigation support strategies</a:t>
            </a:r>
          </a:p>
          <a:p>
            <a:r>
              <a:rPr lang="en-US" dirty="0"/>
              <a:t>Document, track, and </a:t>
            </a:r>
            <a:r>
              <a:rPr lang="en-US" dirty="0" err="1"/>
              <a:t>followup</a:t>
            </a:r>
            <a:r>
              <a:rPr lang="en-US" dirty="0"/>
              <a:t> on referrals</a:t>
            </a:r>
          </a:p>
          <a:p>
            <a:r>
              <a:rPr lang="en-US" dirty="0"/>
              <a:t>Recognize best practices and lessons learned</a:t>
            </a:r>
          </a:p>
          <a:p>
            <a:r>
              <a:rPr lang="en-US" dirty="0"/>
              <a:t>Evaluate and iterate our clinic’s referral goals and processes</a:t>
            </a:r>
          </a:p>
          <a:p>
            <a:r>
              <a:rPr lang="en-US" dirty="0"/>
              <a:t>Sustain social needs referral-making </a:t>
            </a:r>
            <a:br>
              <a:rPr lang="en-US" dirty="0"/>
            </a:br>
            <a:r>
              <a:rPr lang="en-US" dirty="0"/>
              <a:t>(e.g., systematic training, regional visibility)</a:t>
            </a:r>
          </a:p>
        </p:txBody>
      </p:sp>
    </p:spTree>
    <p:extLst>
      <p:ext uri="{BB962C8B-B14F-4D97-AF65-F5344CB8AC3E}">
        <p14:creationId xmlns:p14="http://schemas.microsoft.com/office/powerpoint/2010/main" val="24324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7B25-84AF-3972-9840-5F9746EB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Our Clinic’s Social Needs Referral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CA36-557E-9729-553B-CFF456E42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2283A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Instructions: fill-in the blanks prior to presenting this slide and delete any unneeded text</a:t>
            </a:r>
            <a:endParaRPr lang="en-US" dirty="0"/>
          </a:p>
          <a:p>
            <a:r>
              <a:rPr lang="en-US" dirty="0"/>
              <a:t>We will conduct social needs referrals for the following social risks:</a:t>
            </a:r>
          </a:p>
          <a:p>
            <a:pPr lvl="1"/>
            <a:r>
              <a:rPr lang="en-US" dirty="0"/>
              <a:t>[</a:t>
            </a:r>
            <a:r>
              <a:rPr lang="en-US" i="1" dirty="0"/>
              <a:t>Insert types of social risks here</a:t>
            </a:r>
            <a:r>
              <a:rPr lang="en-US" dirty="0"/>
              <a:t>]</a:t>
            </a:r>
          </a:p>
          <a:p>
            <a:r>
              <a:rPr lang="en-US" dirty="0"/>
              <a:t>We will conduct referrals every [</a:t>
            </a:r>
            <a:r>
              <a:rPr lang="en-US" i="1" dirty="0"/>
              <a:t>insert how often</a:t>
            </a:r>
            <a:r>
              <a:rPr lang="en-US" dirty="0"/>
              <a:t>]</a:t>
            </a:r>
          </a:p>
          <a:p>
            <a:r>
              <a:rPr lang="en-US" dirty="0"/>
              <a:t>Social needs referrals will take place [</a:t>
            </a:r>
            <a:r>
              <a:rPr lang="en-US" i="1" dirty="0"/>
              <a:t>insert when in workflows</a:t>
            </a:r>
            <a:r>
              <a:rPr lang="en-US" dirty="0"/>
              <a:t>] and by [</a:t>
            </a:r>
            <a:r>
              <a:rPr lang="en-US" i="1" dirty="0"/>
              <a:t>insert who will conduct referrals</a:t>
            </a:r>
            <a:r>
              <a:rPr lang="en-US" dirty="0"/>
              <a:t>]</a:t>
            </a:r>
          </a:p>
          <a:p>
            <a:r>
              <a:rPr lang="en-US" dirty="0"/>
              <a:t>We will use social needs referral data for:</a:t>
            </a:r>
          </a:p>
          <a:p>
            <a:pPr lvl="1"/>
            <a:r>
              <a:rPr lang="en-US" dirty="0"/>
              <a:t>[Insert what you will use social needs data for]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0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36EC9-C145-2AE1-E2E6-91E6F1F89788}"/>
              </a:ext>
            </a:extLst>
          </p:cNvPr>
          <p:cNvSpPr/>
          <p:nvPr/>
        </p:nvSpPr>
        <p:spPr>
          <a:xfrm>
            <a:off x="0" y="1816925"/>
            <a:ext cx="12192000" cy="5041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E18F3-C133-5639-D353-07009397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 Track Our Clinic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0F69-EEFB-6E75-C6E5-8D7F880EE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14"/>
            <a:ext cx="10515600" cy="4976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use the Goals Thermometer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055FA-6D02-2167-D6FF-FB281F1C3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" t="5760" r="9574" b="9714"/>
          <a:stretch/>
        </p:blipFill>
        <p:spPr>
          <a:xfrm>
            <a:off x="838201" y="1881744"/>
            <a:ext cx="5616398" cy="4095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4577E5-0B8B-DF79-43B9-7C7ADBFA5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" t="9568" r="41828" b="4742"/>
          <a:stretch/>
        </p:blipFill>
        <p:spPr>
          <a:xfrm>
            <a:off x="4619392" y="3013044"/>
            <a:ext cx="7406850" cy="13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LSE SNR Toolkit">
      <a:dk1>
        <a:srgbClr val="000000"/>
      </a:dk1>
      <a:lt1>
        <a:srgbClr val="FFFFFF"/>
      </a:lt1>
      <a:dk2>
        <a:srgbClr val="31324E"/>
      </a:dk2>
      <a:lt2>
        <a:srgbClr val="F2F2F2"/>
      </a:lt2>
      <a:accent1>
        <a:srgbClr val="FAC79B"/>
      </a:accent1>
      <a:accent2>
        <a:srgbClr val="404042"/>
      </a:accent2>
      <a:accent3>
        <a:srgbClr val="657371"/>
      </a:accent3>
      <a:accent4>
        <a:srgbClr val="C0D9D5"/>
      </a:accent4>
      <a:accent5>
        <a:srgbClr val="957192"/>
      </a:accent5>
      <a:accent6>
        <a:srgbClr val="B1745D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4c1f36-59d7-4c4a-b399-f3cfbb6cf8aa">
      <Terms xmlns="http://schemas.microsoft.com/office/infopath/2007/PartnerControls"/>
    </lcf76f155ced4ddcb4097134ff3c332f>
    <TaxCatchAll xmlns="f7d072d7-c534-4663-aa1d-ffda20d359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D41630165E245B101F90306ABDFDD" ma:contentTypeVersion="18" ma:contentTypeDescription="Create a new document." ma:contentTypeScope="" ma:versionID="99de6771fa6175ed738f39c66a274796">
  <xsd:schema xmlns:xsd="http://www.w3.org/2001/XMLSchema" xmlns:xs="http://www.w3.org/2001/XMLSchema" xmlns:p="http://schemas.microsoft.com/office/2006/metadata/properties" xmlns:ns2="804c1f36-59d7-4c4a-b399-f3cfbb6cf8aa" xmlns:ns3="356e6b9a-552d-403d-bbc9-5c05d76dbe46" xmlns:ns4="f7d072d7-c534-4663-aa1d-ffda20d3594c" targetNamespace="http://schemas.microsoft.com/office/2006/metadata/properties" ma:root="true" ma:fieldsID="8fbf0c6b40467ba3d41b588ebf034e7f" ns2:_="" ns3:_="" ns4:_="">
    <xsd:import namespace="804c1f36-59d7-4c4a-b399-f3cfbb6cf8aa"/>
    <xsd:import namespace="356e6b9a-552d-403d-bbc9-5c05d76dbe46"/>
    <xsd:import namespace="f7d072d7-c534-4663-aa1d-ffda20d35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c1f36-59d7-4c4a-b399-f3cfbb6cf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aff0dd-e2da-4eb6-b649-73e97c911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e6b9a-552d-403d-bbc9-5c05d76dbe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072d7-c534-4663-aa1d-ffda20d359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d0b3954-bc5b-437e-88bb-7210d07ac2ad}" ma:internalName="TaxCatchAll" ma:showField="CatchAllData" ma:web="356e6b9a-552d-403d-bbc9-5c05d76db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32F65-9430-4B59-BF6D-1BD0190D931D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f7d072d7-c534-4663-aa1d-ffda20d3594c"/>
    <ds:schemaRef ds:uri="356e6b9a-552d-403d-bbc9-5c05d76dbe46"/>
    <ds:schemaRef ds:uri="804c1f36-59d7-4c4a-b399-f3cfbb6cf8aa"/>
  </ds:schemaRefs>
</ds:datastoreItem>
</file>

<file path=customXml/itemProps2.xml><?xml version="1.0" encoding="utf-8"?>
<ds:datastoreItem xmlns:ds="http://schemas.openxmlformats.org/officeDocument/2006/customXml" ds:itemID="{CB2557E5-3567-458D-9F80-8FA2B717E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4c1f36-59d7-4c4a-b399-f3cfbb6cf8aa"/>
    <ds:schemaRef ds:uri="356e6b9a-552d-403d-bbc9-5c05d76dbe46"/>
    <ds:schemaRef ds:uri="f7d072d7-c534-4663-aa1d-ffda20d35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81054-2557-48F1-BFE2-49AABB9D5D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592</Words>
  <Application>Microsoft Office PowerPoint</Application>
  <PresentationFormat>Widescreen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Social Needs Referral  Kick-Off / Staff Orientation</vt:lpstr>
      <vt:lpstr>What are Social Risks (also called Social Determinants of Health)?</vt:lpstr>
      <vt:lpstr>Social Risks</vt:lpstr>
      <vt:lpstr>Why Collect Social Risk Data?</vt:lpstr>
      <vt:lpstr>Our Clinic’s Social Risk Screening Goals</vt:lpstr>
      <vt:lpstr>Why Conduct Social Needs Referrals?</vt:lpstr>
      <vt:lpstr>Social Needs Referral Activities Will Include:</vt:lpstr>
      <vt:lpstr>Our Clinic’s Social Needs Referral Goals</vt:lpstr>
      <vt:lpstr>To Track Our Clinic Goals:</vt:lpstr>
      <vt:lpstr>Promote Social Risk Screening and Referral Activities: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Needs Referral  Kick-Off / Staff Orientation</dc:title>
  <dc:creator>Angelea Brown</dc:creator>
  <cp:lastModifiedBy>Rose Gunn</cp:lastModifiedBy>
  <cp:revision>4</cp:revision>
  <dcterms:created xsi:type="dcterms:W3CDTF">2024-06-04T16:44:42Z</dcterms:created>
  <dcterms:modified xsi:type="dcterms:W3CDTF">2024-06-24T23:29:45Z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0x010100853D41630165E245B101F90306ABDFDD</vt:lpwstr>
  </property>
  <property fmtid="{D5CDD505-2E9C-101B-9397-08002B2CF9AE}" pid="3" name="MediaServiceImageTags">
    <vt:lpwstr/>
  </property>
</Properties>
</file>