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645D7_90F447A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86" r:id="rId2"/>
    <p:sldId id="27584" r:id="rId3"/>
    <p:sldId id="291" r:id="rId4"/>
    <p:sldId id="2147469257" r:id="rId5"/>
    <p:sldId id="2146846167" r:id="rId6"/>
    <p:sldId id="2146846168" r:id="rId7"/>
    <p:sldId id="292" r:id="rId8"/>
    <p:sldId id="2147469259" r:id="rId9"/>
    <p:sldId id="278" r:id="rId10"/>
    <p:sldId id="2147469279" r:id="rId11"/>
    <p:sldId id="2147469258" r:id="rId12"/>
    <p:sldId id="2147469266" r:id="rId13"/>
    <p:sldId id="2147469265" r:id="rId14"/>
    <p:sldId id="2147469263" r:id="rId15"/>
    <p:sldId id="2147469267" r:id="rId16"/>
    <p:sldId id="2147469268" r:id="rId17"/>
    <p:sldId id="2147469264" r:id="rId18"/>
    <p:sldId id="2147469269" r:id="rId19"/>
    <p:sldId id="2147469278" r:id="rId20"/>
    <p:sldId id="2147469283" r:id="rId21"/>
    <p:sldId id="2147469262" r:id="rId22"/>
    <p:sldId id="2147469270" r:id="rId23"/>
    <p:sldId id="2147469273" r:id="rId24"/>
    <p:sldId id="2147469284" r:id="rId25"/>
    <p:sldId id="2147469274" r:id="rId26"/>
    <p:sldId id="2147469276" r:id="rId27"/>
    <p:sldId id="2147469277" r:id="rId28"/>
    <p:sldId id="2147469281" r:id="rId29"/>
    <p:sldId id="2147469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9DAD26-7658-1B4C-2DA6-CB7A8DF00B7F}" name="Fichtenberg, Caroline" initials="CF" userId="S::Caroline.Fichtenberg@ucsf.edu::e2f31ef3-0407-4e9b-8be0-a476bb38196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23"/>
    <p:restoredTop sz="90685" autoAdjust="0"/>
  </p:normalViewPr>
  <p:slideViewPr>
    <p:cSldViewPr snapToGrid="0">
      <p:cViewPr varScale="1">
        <p:scale>
          <a:sx n="55" d="100"/>
          <a:sy n="55" d="100"/>
        </p:scale>
        <p:origin x="4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omments/modernComment_7FF645D7_90F447A0.xml><?xml version="1.0" encoding="utf-8"?>
<p188:cmLst xmlns:a="http://schemas.openxmlformats.org/drawingml/2006/main" xmlns:r="http://schemas.openxmlformats.org/officeDocument/2006/relationships" xmlns:p188="http://schemas.microsoft.com/office/powerpoint/2018/8/main">
  <p188:cm id="{7A65F03D-387B-4480-A142-C2D8CE425A46}" authorId="{9C9DAD26-7658-1B4C-2DA6-CB7A8DF00B7F}" created="2025-05-06T18:39:03.938">
    <pc:sldMkLst xmlns:pc="http://schemas.microsoft.com/office/powerpoint/2013/main/command">
      <pc:docMk/>
      <pc:sldMk cId="2431928224" sldId="2146846167"/>
    </pc:sldMkLst>
    <p188:replyLst>
      <p188:reply id="{1B1E91ED-E6B2-42D0-866B-D676A44C22F5}" authorId="{9C9DAD26-7658-1B4C-2DA6-CB7A8DF00B7F}" created="2025-05-06T18:39:40.461">
        <p188:txBody>
          <a:bodyPr/>
          <a:lstStyle/>
          <a:p>
            <a:r>
              <a:rPr lang="en-US"/>
              <a:t>Live demo or slides to show how?</a:t>
            </a:r>
          </a:p>
        </p188:txBody>
      </p188:reply>
    </p188:replyLst>
    <p188:txBody>
      <a:bodyPr/>
      <a:lstStyle/>
      <a:p>
        <a:r>
          <a:rPr lang="en-US"/>
          <a:t>Update no of resources
Add slides for webinars and podcasts?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B803A-9F37-4EDE-9150-1506EEE2270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2367AB0-7671-4F32-B69D-3278AF20898D}">
      <dgm:prSet phldrT="[Text]" custT="1"/>
      <dgm:spPr/>
      <dgm:t>
        <a:bodyPr/>
        <a:lstStyle/>
        <a:p>
          <a:r>
            <a:rPr lang="en-US" sz="4000" dirty="0"/>
            <a:t>~136,000 received navigation</a:t>
          </a:r>
        </a:p>
      </dgm:t>
    </dgm:pt>
    <dgm:pt modelId="{F9F1FEB7-8BCB-4554-8A53-571D942A11AE}" type="parTrans" cxnId="{F25490FA-BF7F-4751-8E93-8A6E6194A8C5}">
      <dgm:prSet/>
      <dgm:spPr/>
      <dgm:t>
        <a:bodyPr/>
        <a:lstStyle/>
        <a:p>
          <a:endParaRPr lang="en-US"/>
        </a:p>
      </dgm:t>
    </dgm:pt>
    <dgm:pt modelId="{CAEA3D14-5956-4BFD-9249-CDB960675315}" type="sibTrans" cxnId="{F25490FA-BF7F-4751-8E93-8A6E6194A8C5}">
      <dgm:prSet/>
      <dgm:spPr/>
      <dgm:t>
        <a:bodyPr/>
        <a:lstStyle/>
        <a:p>
          <a:endParaRPr lang="en-US"/>
        </a:p>
      </dgm:t>
    </dgm:pt>
    <dgm:pt modelId="{5202148A-4117-4D0F-8B0D-9CABDE5D6DCF}">
      <dgm:prSet phldrT="[Text]" custT="1"/>
      <dgm:spPr/>
      <dgm:t>
        <a:bodyPr/>
        <a:lstStyle/>
        <a:p>
          <a:r>
            <a:rPr lang="en-US" sz="3200" dirty="0"/>
            <a:t>40% had at least one need resolved</a:t>
          </a:r>
        </a:p>
        <a:p>
          <a:r>
            <a:rPr lang="en-US" sz="3200" dirty="0"/>
            <a:t>28% had all needs resolved</a:t>
          </a:r>
        </a:p>
        <a:p>
          <a:r>
            <a:rPr lang="en-US" sz="3200" dirty="0"/>
            <a:t>30% could not be reached</a:t>
          </a:r>
        </a:p>
        <a:p>
          <a:r>
            <a:rPr lang="en-US" sz="3200" dirty="0"/>
            <a:t>30% had needs that weren’t resolved for various reasons</a:t>
          </a:r>
        </a:p>
      </dgm:t>
    </dgm:pt>
    <dgm:pt modelId="{C48A5324-980C-4B9C-B51C-425FEF416BF8}" type="parTrans" cxnId="{AD58F3A5-EB10-4C3E-ACC1-FC2864A9C944}">
      <dgm:prSet/>
      <dgm:spPr/>
      <dgm:t>
        <a:bodyPr/>
        <a:lstStyle/>
        <a:p>
          <a:endParaRPr lang="en-US"/>
        </a:p>
      </dgm:t>
    </dgm:pt>
    <dgm:pt modelId="{B670AF39-9F12-4754-B10C-2972D1F1E1F3}" type="sibTrans" cxnId="{AD58F3A5-EB10-4C3E-ACC1-FC2864A9C944}">
      <dgm:prSet/>
      <dgm:spPr/>
      <dgm:t>
        <a:bodyPr/>
        <a:lstStyle/>
        <a:p>
          <a:endParaRPr lang="en-US"/>
        </a:p>
      </dgm:t>
    </dgm:pt>
    <dgm:pt modelId="{9E8BEDEF-4B10-4FE9-9857-ABFB6CF9BD22}" type="pres">
      <dgm:prSet presAssocID="{674B803A-9F37-4EDE-9150-1506EEE2270B}" presName="Name0" presStyleCnt="0">
        <dgm:presLayoutVars>
          <dgm:dir/>
          <dgm:resizeHandles val="exact"/>
        </dgm:presLayoutVars>
      </dgm:prSet>
      <dgm:spPr/>
    </dgm:pt>
    <dgm:pt modelId="{286B9765-EFE9-4B88-A3F8-B9601165394B}" type="pres">
      <dgm:prSet presAssocID="{82367AB0-7671-4F32-B69D-3278AF20898D}" presName="node" presStyleLbl="node1" presStyleIdx="0" presStyleCnt="2">
        <dgm:presLayoutVars>
          <dgm:bulletEnabled val="1"/>
        </dgm:presLayoutVars>
      </dgm:prSet>
      <dgm:spPr/>
    </dgm:pt>
    <dgm:pt modelId="{A6505356-6E52-435E-A324-529045E97B5A}" type="pres">
      <dgm:prSet presAssocID="{CAEA3D14-5956-4BFD-9249-CDB960675315}" presName="sibTrans" presStyleLbl="sibTrans2D1" presStyleIdx="0" presStyleCnt="1"/>
      <dgm:spPr/>
    </dgm:pt>
    <dgm:pt modelId="{B0891915-CF0A-4D10-BEB2-59B712983662}" type="pres">
      <dgm:prSet presAssocID="{CAEA3D14-5956-4BFD-9249-CDB960675315}" presName="connectorText" presStyleLbl="sibTrans2D1" presStyleIdx="0" presStyleCnt="1"/>
      <dgm:spPr/>
    </dgm:pt>
    <dgm:pt modelId="{1A9C43FE-1BA1-4963-B2F6-A45091483B49}" type="pres">
      <dgm:prSet presAssocID="{5202148A-4117-4D0F-8B0D-9CABDE5D6DCF}" presName="node" presStyleLbl="node1" presStyleIdx="1" presStyleCnt="2">
        <dgm:presLayoutVars>
          <dgm:bulletEnabled val="1"/>
        </dgm:presLayoutVars>
      </dgm:prSet>
      <dgm:spPr/>
    </dgm:pt>
  </dgm:ptLst>
  <dgm:cxnLst>
    <dgm:cxn modelId="{F4F3AB07-11F3-44AC-A475-070C0AB921C9}" type="presOf" srcId="{CAEA3D14-5956-4BFD-9249-CDB960675315}" destId="{B0891915-CF0A-4D10-BEB2-59B712983662}" srcOrd="1" destOrd="0" presId="urn:microsoft.com/office/officeart/2005/8/layout/process1"/>
    <dgm:cxn modelId="{3523585D-81EE-446E-A14C-F99BBA2DF1C3}" type="presOf" srcId="{674B803A-9F37-4EDE-9150-1506EEE2270B}" destId="{9E8BEDEF-4B10-4FE9-9857-ABFB6CF9BD22}" srcOrd="0" destOrd="0" presId="urn:microsoft.com/office/officeart/2005/8/layout/process1"/>
    <dgm:cxn modelId="{AD58F3A5-EB10-4C3E-ACC1-FC2864A9C944}" srcId="{674B803A-9F37-4EDE-9150-1506EEE2270B}" destId="{5202148A-4117-4D0F-8B0D-9CABDE5D6DCF}" srcOrd="1" destOrd="0" parTransId="{C48A5324-980C-4B9C-B51C-425FEF416BF8}" sibTransId="{B670AF39-9F12-4754-B10C-2972D1F1E1F3}"/>
    <dgm:cxn modelId="{F009E9CF-D83B-4468-8AE3-13801968909A}" type="presOf" srcId="{82367AB0-7671-4F32-B69D-3278AF20898D}" destId="{286B9765-EFE9-4B88-A3F8-B9601165394B}" srcOrd="0" destOrd="0" presId="urn:microsoft.com/office/officeart/2005/8/layout/process1"/>
    <dgm:cxn modelId="{E9472FD9-2110-4560-846B-C31061C4804F}" type="presOf" srcId="{CAEA3D14-5956-4BFD-9249-CDB960675315}" destId="{A6505356-6E52-435E-A324-529045E97B5A}" srcOrd="0" destOrd="0" presId="urn:microsoft.com/office/officeart/2005/8/layout/process1"/>
    <dgm:cxn modelId="{574402F7-F93D-4B74-A176-6FB6B9CE94F8}" type="presOf" srcId="{5202148A-4117-4D0F-8B0D-9CABDE5D6DCF}" destId="{1A9C43FE-1BA1-4963-B2F6-A45091483B49}" srcOrd="0" destOrd="0" presId="urn:microsoft.com/office/officeart/2005/8/layout/process1"/>
    <dgm:cxn modelId="{F25490FA-BF7F-4751-8E93-8A6E6194A8C5}" srcId="{674B803A-9F37-4EDE-9150-1506EEE2270B}" destId="{82367AB0-7671-4F32-B69D-3278AF20898D}" srcOrd="0" destOrd="0" parTransId="{F9F1FEB7-8BCB-4554-8A53-571D942A11AE}" sibTransId="{CAEA3D14-5956-4BFD-9249-CDB960675315}"/>
    <dgm:cxn modelId="{F840D608-970D-4A25-A22E-A56524AB7A70}" type="presParOf" srcId="{9E8BEDEF-4B10-4FE9-9857-ABFB6CF9BD22}" destId="{286B9765-EFE9-4B88-A3F8-B9601165394B}" srcOrd="0" destOrd="0" presId="urn:microsoft.com/office/officeart/2005/8/layout/process1"/>
    <dgm:cxn modelId="{2C9B8E30-E6FF-414C-B311-E000AD4DBB35}" type="presParOf" srcId="{9E8BEDEF-4B10-4FE9-9857-ABFB6CF9BD22}" destId="{A6505356-6E52-435E-A324-529045E97B5A}" srcOrd="1" destOrd="0" presId="urn:microsoft.com/office/officeart/2005/8/layout/process1"/>
    <dgm:cxn modelId="{377C98CC-F279-42F0-A66D-7A90C79F3957}" type="presParOf" srcId="{A6505356-6E52-435E-A324-529045E97B5A}" destId="{B0891915-CF0A-4D10-BEB2-59B712983662}" srcOrd="0" destOrd="0" presId="urn:microsoft.com/office/officeart/2005/8/layout/process1"/>
    <dgm:cxn modelId="{D4F80537-B7BD-4B1A-B247-4592EFF7C1B7}" type="presParOf" srcId="{9E8BEDEF-4B10-4FE9-9857-ABFB6CF9BD22}" destId="{1A9C43FE-1BA1-4963-B2F6-A45091483B49}"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B9765-EFE9-4B88-A3F8-B9601165394B}">
      <dsp:nvSpPr>
        <dsp:cNvPr id="0" name=""/>
        <dsp:cNvSpPr/>
      </dsp:nvSpPr>
      <dsp:spPr>
        <a:xfrm>
          <a:off x="7459" y="0"/>
          <a:ext cx="4541971" cy="461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~136,000 received navigation</a:t>
          </a:r>
        </a:p>
      </dsp:txBody>
      <dsp:txXfrm>
        <a:off x="140489" y="133030"/>
        <a:ext cx="4275911" cy="4348803"/>
      </dsp:txXfrm>
    </dsp:sp>
    <dsp:sp modelId="{A6505356-6E52-435E-A324-529045E97B5A}">
      <dsp:nvSpPr>
        <dsp:cNvPr id="0" name=""/>
        <dsp:cNvSpPr/>
      </dsp:nvSpPr>
      <dsp:spPr>
        <a:xfrm>
          <a:off x="5003627" y="1744227"/>
          <a:ext cx="962897" cy="11264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US" sz="4800" kern="1200"/>
        </a:p>
      </dsp:txBody>
      <dsp:txXfrm>
        <a:off x="5003627" y="1969509"/>
        <a:ext cx="674028" cy="675844"/>
      </dsp:txXfrm>
    </dsp:sp>
    <dsp:sp modelId="{1A9C43FE-1BA1-4963-B2F6-A45091483B49}">
      <dsp:nvSpPr>
        <dsp:cNvPr id="0" name=""/>
        <dsp:cNvSpPr/>
      </dsp:nvSpPr>
      <dsp:spPr>
        <a:xfrm>
          <a:off x="6366219" y="0"/>
          <a:ext cx="4541971" cy="461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40% had at least one need resolved</a:t>
          </a:r>
        </a:p>
        <a:p>
          <a:pPr marL="0" lvl="0" indent="0" algn="ctr" defTabSz="1422400">
            <a:lnSpc>
              <a:spcPct val="90000"/>
            </a:lnSpc>
            <a:spcBef>
              <a:spcPct val="0"/>
            </a:spcBef>
            <a:spcAft>
              <a:spcPct val="35000"/>
            </a:spcAft>
            <a:buNone/>
          </a:pPr>
          <a:r>
            <a:rPr lang="en-US" sz="3200" kern="1200" dirty="0"/>
            <a:t>28% had all needs resolved</a:t>
          </a:r>
        </a:p>
        <a:p>
          <a:pPr marL="0" lvl="0" indent="0" algn="ctr" defTabSz="1422400">
            <a:lnSpc>
              <a:spcPct val="90000"/>
            </a:lnSpc>
            <a:spcBef>
              <a:spcPct val="0"/>
            </a:spcBef>
            <a:spcAft>
              <a:spcPct val="35000"/>
            </a:spcAft>
            <a:buNone/>
          </a:pPr>
          <a:r>
            <a:rPr lang="en-US" sz="3200" kern="1200" dirty="0"/>
            <a:t>30% could not be reached</a:t>
          </a:r>
        </a:p>
        <a:p>
          <a:pPr marL="0" lvl="0" indent="0" algn="ctr" defTabSz="1422400">
            <a:lnSpc>
              <a:spcPct val="90000"/>
            </a:lnSpc>
            <a:spcBef>
              <a:spcPct val="0"/>
            </a:spcBef>
            <a:spcAft>
              <a:spcPct val="35000"/>
            </a:spcAft>
            <a:buNone/>
          </a:pPr>
          <a:r>
            <a:rPr lang="en-US" sz="3200" kern="1200" dirty="0"/>
            <a:t>30% had needs that weren’t resolved for various reasons</a:t>
          </a:r>
        </a:p>
      </dsp:txBody>
      <dsp:txXfrm>
        <a:off x="6499249" y="133030"/>
        <a:ext cx="4275911" cy="434880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F01C2-E2A4-594D-8243-DFD97D700BDC}"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13A6D-FD82-FA4E-9369-6A3E274EBB5A}" type="slidenum">
              <a:rPr lang="en-US" smtClean="0"/>
              <a:t>‹#›</a:t>
            </a:fld>
            <a:endParaRPr lang="en-US"/>
          </a:p>
        </p:txBody>
      </p:sp>
    </p:spTree>
    <p:extLst>
      <p:ext uri="{BB962C8B-B14F-4D97-AF65-F5344CB8AC3E}">
        <p14:creationId xmlns:p14="http://schemas.microsoft.com/office/powerpoint/2010/main" val="85856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9A898C1-B2A8-4FD8-B0E0-1CD2C570E185}" type="slidenum">
              <a:rPr lang="en-US" smtClean="0"/>
              <a:t>1</a:t>
            </a:fld>
            <a:endParaRPr lang="en-US"/>
          </a:p>
        </p:txBody>
      </p:sp>
    </p:spTree>
    <p:extLst>
      <p:ext uri="{BB962C8B-B14F-4D97-AF65-F5344CB8AC3E}">
        <p14:creationId xmlns:p14="http://schemas.microsoft.com/office/powerpoint/2010/main" val="3594058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1DD44-D24E-6D6F-32B7-A40DEFC83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CD31B-AB7C-E429-7712-7E0547DE6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0B8E0-B09A-3EAE-47C2-0DE24FB12CED}"/>
              </a:ext>
            </a:extLst>
          </p:cNvPr>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Sample Size: 61,815 Medicaid beneficiaries and 20,608 FFS Medicare beneficiaries in the intervention group.</a:t>
            </a:r>
            <a:endParaRPr lang="en-US" dirty="0"/>
          </a:p>
        </p:txBody>
      </p:sp>
      <p:sp>
        <p:nvSpPr>
          <p:cNvPr id="4" name="Slide Number Placeholder 3">
            <a:extLst>
              <a:ext uri="{FF2B5EF4-FFF2-40B4-BE49-F238E27FC236}">
                <a16:creationId xmlns:a16="http://schemas.microsoft.com/office/drawing/2014/main" id="{600C6ACC-1F74-776F-3F8D-A9A370769BC3}"/>
              </a:ext>
            </a:extLst>
          </p:cNvPr>
          <p:cNvSpPr>
            <a:spLocks noGrp="1"/>
          </p:cNvSpPr>
          <p:nvPr>
            <p:ph type="sldNum" sz="quarter" idx="5"/>
          </p:nvPr>
        </p:nvSpPr>
        <p:spPr/>
        <p:txBody>
          <a:bodyPr/>
          <a:lstStyle/>
          <a:p>
            <a:fld id="{CDE13A6D-FD82-FA4E-9369-6A3E274EBB5A}" type="slidenum">
              <a:rPr lang="en-US" smtClean="0"/>
              <a:t>25</a:t>
            </a:fld>
            <a:endParaRPr lang="en-US"/>
          </a:p>
        </p:txBody>
      </p:sp>
    </p:spTree>
    <p:extLst>
      <p:ext uri="{BB962C8B-B14F-4D97-AF65-F5344CB8AC3E}">
        <p14:creationId xmlns:p14="http://schemas.microsoft.com/office/powerpoint/2010/main" val="4037608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13A6D-FD82-FA4E-9369-6A3E274EBB5A}" type="slidenum">
              <a:rPr lang="en-US" smtClean="0"/>
              <a:t>2</a:t>
            </a:fld>
            <a:endParaRPr lang="en-US"/>
          </a:p>
        </p:txBody>
      </p:sp>
    </p:spTree>
    <p:extLst>
      <p:ext uri="{BB962C8B-B14F-4D97-AF65-F5344CB8AC3E}">
        <p14:creationId xmlns:p14="http://schemas.microsoft.com/office/powerpoint/2010/main" val="57630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Before we dive in to today’s content, I’ve been tasked with the responsibility of sharing both webinar logistics information and news about upcoming events.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The webinar is being recorded—we will send a link to the recording to all registered participants when it is available.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We also welcome your questions. Please use the Q&amp;A function not the chat function to ask your questions and add comments. </a:t>
            </a:r>
          </a:p>
        </p:txBody>
      </p:sp>
      <p:sp>
        <p:nvSpPr>
          <p:cNvPr id="4" name="Slide Number Placeholder 3"/>
          <p:cNvSpPr>
            <a:spLocks noGrp="1"/>
          </p:cNvSpPr>
          <p:nvPr>
            <p:ph type="sldNum" sz="quarter" idx="10"/>
          </p:nvPr>
        </p:nvSpPr>
        <p:spPr/>
        <p:txBody>
          <a:bodyPr/>
          <a:lstStyle/>
          <a:p>
            <a:fld id="{DF4D9E55-3313-1240-854D-6B7F4BD8A0ED}" type="slidenum">
              <a:rPr lang="en-US" smtClean="0"/>
              <a:t>3</a:t>
            </a:fld>
            <a:endParaRPr lang="en-US"/>
          </a:p>
        </p:txBody>
      </p:sp>
    </p:spTree>
    <p:extLst>
      <p:ext uri="{BB962C8B-B14F-4D97-AF65-F5344CB8AC3E}">
        <p14:creationId xmlns:p14="http://schemas.microsoft.com/office/powerpoint/2010/main" val="1056859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32C2C-B93D-2366-74F6-0309765CC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9ED85-75B6-05C3-3C1C-700C97924EB6}"/>
              </a:ext>
            </a:extLst>
          </p:cNvPr>
          <p:cNvSpPr>
            <a:spLocks noGrp="1" noRot="1" noChangeAspect="1"/>
          </p:cNvSpPr>
          <p:nvPr>
            <p:ph type="sldImg"/>
          </p:nvPr>
        </p:nvSpPr>
        <p:spPr>
          <a:xfrm>
            <a:off x="330200" y="696913"/>
            <a:ext cx="6197600" cy="3486150"/>
          </a:xfrm>
        </p:spPr>
      </p:sp>
      <p:sp>
        <p:nvSpPr>
          <p:cNvPr id="3" name="Notes Placeholder 2">
            <a:extLst>
              <a:ext uri="{FF2B5EF4-FFF2-40B4-BE49-F238E27FC236}">
                <a16:creationId xmlns:a16="http://schemas.microsoft.com/office/drawing/2014/main" id="{544C37BF-5934-935B-DC69-E530BB366982}"/>
              </a:ext>
            </a:extLst>
          </p:cNvPr>
          <p:cNvSpPr>
            <a:spLocks noGrp="1"/>
          </p:cNvSpPr>
          <p:nvPr>
            <p:ph type="body" idx="1"/>
          </p:nvPr>
        </p:nvSpPr>
        <p:spPr/>
        <p:txBody>
          <a:bodyPr/>
          <a:lstStyle/>
          <a:p>
            <a:r>
              <a:rPr lang="en-US" dirty="0"/>
              <a:t>I want to start by telling you about SIREN. For those of you who aren’t familiar with us, SIREN stands for the social interventions research and evaluation network. We are a research and dissemination center at the University of California, San Francisco. Our mission is to improve research on social and medical care integration. We do that by synthesizing and disseminating research, by convening stakeholders, and by conducting and catalyzing research. </a:t>
            </a:r>
          </a:p>
        </p:txBody>
      </p:sp>
      <p:sp>
        <p:nvSpPr>
          <p:cNvPr id="4" name="Slide Number Placeholder 3">
            <a:extLst>
              <a:ext uri="{FF2B5EF4-FFF2-40B4-BE49-F238E27FC236}">
                <a16:creationId xmlns:a16="http://schemas.microsoft.com/office/drawing/2014/main" id="{3B0C5E7F-3B71-140A-3679-2590AC2B15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E85B73-8BE2-4B54-ACA4-E689AB4EA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00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most used resource is our Evidence and Resource Library. Show how to search.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8607D4-C70B-4B7A-83C0-A6847D5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46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99AED-68FA-9F1A-B7A5-486EDBCEA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4CDBF-2F0C-D1C1-390F-40D2D060A8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6DA6F0-D814-23A9-FA15-73834B05BE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a:extLst>
              <a:ext uri="{FF2B5EF4-FFF2-40B4-BE49-F238E27FC236}">
                <a16:creationId xmlns:a16="http://schemas.microsoft.com/office/drawing/2014/main" id="{B47EE7DF-C6B8-FE35-A19E-AE04583C050B}"/>
              </a:ext>
            </a:extLst>
          </p:cNvPr>
          <p:cNvSpPr>
            <a:spLocks noGrp="1"/>
          </p:cNvSpPr>
          <p:nvPr>
            <p:ph type="sldNum" sz="quarter" idx="10"/>
          </p:nvPr>
        </p:nvSpPr>
        <p:spPr/>
        <p:txBody>
          <a:bodyPr/>
          <a:lstStyle/>
          <a:p>
            <a:fld id="{DF4D9E55-3313-1240-854D-6B7F4BD8A0ED}" type="slidenum">
              <a:rPr lang="en-US" smtClean="0"/>
              <a:t>7</a:t>
            </a:fld>
            <a:endParaRPr lang="en-US"/>
          </a:p>
        </p:txBody>
      </p:sp>
    </p:spTree>
    <p:extLst>
      <p:ext uri="{BB962C8B-B14F-4D97-AF65-F5344CB8AC3E}">
        <p14:creationId xmlns:p14="http://schemas.microsoft.com/office/powerpoint/2010/main" val="265417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DF4D9E55-3313-1240-854D-6B7F4BD8A0ED}" type="slidenum">
              <a:rPr lang="en-US" smtClean="0"/>
              <a:t>9</a:t>
            </a:fld>
            <a:endParaRPr lang="en-US"/>
          </a:p>
        </p:txBody>
      </p:sp>
    </p:spTree>
    <p:extLst>
      <p:ext uri="{BB962C8B-B14F-4D97-AF65-F5344CB8AC3E}">
        <p14:creationId xmlns:p14="http://schemas.microsoft.com/office/powerpoint/2010/main" val="177499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Sample Size: 30,452 Medicaid beneficiaries and 10,517 FFS Medicare beneficiaries in the intervention group.</a:t>
            </a:r>
            <a:endParaRPr lang="en-US" dirty="0"/>
          </a:p>
        </p:txBody>
      </p:sp>
      <p:sp>
        <p:nvSpPr>
          <p:cNvPr id="4" name="Slide Number Placeholder 3"/>
          <p:cNvSpPr>
            <a:spLocks noGrp="1"/>
          </p:cNvSpPr>
          <p:nvPr>
            <p:ph type="sldNum" sz="quarter" idx="5"/>
          </p:nvPr>
        </p:nvSpPr>
        <p:spPr/>
        <p:txBody>
          <a:bodyPr/>
          <a:lstStyle/>
          <a:p>
            <a:fld id="{CDE13A6D-FD82-FA4E-9369-6A3E274EBB5A}" type="slidenum">
              <a:rPr lang="en-US" smtClean="0"/>
              <a:t>23</a:t>
            </a:fld>
            <a:endParaRPr lang="en-US"/>
          </a:p>
        </p:txBody>
      </p:sp>
    </p:spTree>
    <p:extLst>
      <p:ext uri="{BB962C8B-B14F-4D97-AF65-F5344CB8AC3E}">
        <p14:creationId xmlns:p14="http://schemas.microsoft.com/office/powerpoint/2010/main" val="3373022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4760-94C2-F964-6AC8-43130E618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043AE-110D-E3AA-7A85-D0C88977F1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6A4D9-B71F-C50C-AD3A-F886F8A69827}"/>
              </a:ext>
            </a:extLst>
          </p:cNvPr>
          <p:cNvSpPr>
            <a:spLocks noGrp="1"/>
          </p:cNvSpPr>
          <p:nvPr>
            <p:ph type="body" idx="1"/>
          </p:nvPr>
        </p:nvSpPr>
        <p:spPr/>
        <p:txBody>
          <a:bodyPr/>
          <a:lstStyle/>
          <a:p>
            <a:r>
              <a:rPr lang="en-US" sz="1800" dirty="0">
                <a:effectLst/>
                <a:latin typeface="Arial" panose="020B0604020202020204" pitchFamily="34" charset="0"/>
                <a:ea typeface="Aptos" panose="020B0004020202020204" pitchFamily="34" charset="0"/>
              </a:rPr>
              <a:t>Sample Size: 30,452 Medicaid beneficiaries and 10,517 FFS Medicare beneficiaries in the intervention group.</a:t>
            </a:r>
            <a:endParaRPr lang="en-US" dirty="0"/>
          </a:p>
        </p:txBody>
      </p:sp>
      <p:sp>
        <p:nvSpPr>
          <p:cNvPr id="4" name="Slide Number Placeholder 3">
            <a:extLst>
              <a:ext uri="{FF2B5EF4-FFF2-40B4-BE49-F238E27FC236}">
                <a16:creationId xmlns:a16="http://schemas.microsoft.com/office/drawing/2014/main" id="{9ADA1022-1236-8C76-3AE9-D4119FDD985D}"/>
              </a:ext>
            </a:extLst>
          </p:cNvPr>
          <p:cNvSpPr>
            <a:spLocks noGrp="1"/>
          </p:cNvSpPr>
          <p:nvPr>
            <p:ph type="sldNum" sz="quarter" idx="5"/>
          </p:nvPr>
        </p:nvSpPr>
        <p:spPr/>
        <p:txBody>
          <a:bodyPr/>
          <a:lstStyle/>
          <a:p>
            <a:fld id="{CDE13A6D-FD82-FA4E-9369-6A3E274EBB5A}" type="slidenum">
              <a:rPr lang="en-US" smtClean="0"/>
              <a:t>24</a:t>
            </a:fld>
            <a:endParaRPr lang="en-US"/>
          </a:p>
        </p:txBody>
      </p:sp>
    </p:spTree>
    <p:extLst>
      <p:ext uri="{BB962C8B-B14F-4D97-AF65-F5344CB8AC3E}">
        <p14:creationId xmlns:p14="http://schemas.microsoft.com/office/powerpoint/2010/main" val="227338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A31F7-F092-B45A-E816-A4E9595F2D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E51E48-4AC2-2D93-4FF1-BABA3ED02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743170-1EBB-F919-0121-D6FC745DBEE1}"/>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5" name="Footer Placeholder 4">
            <a:extLst>
              <a:ext uri="{FF2B5EF4-FFF2-40B4-BE49-F238E27FC236}">
                <a16:creationId xmlns:a16="http://schemas.microsoft.com/office/drawing/2014/main" id="{1FB265F0-D0E7-7DFD-2CCD-30EDFB9CB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769EE-A43A-BDE5-0344-266B76D00117}"/>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3148093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9851-D8A0-18A9-36AB-F865CCC71F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C19376-0B23-0255-C4C5-74E0A3D33A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F6E9E-0D24-967E-937A-ACEFC2D52763}"/>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5" name="Footer Placeholder 4">
            <a:extLst>
              <a:ext uri="{FF2B5EF4-FFF2-40B4-BE49-F238E27FC236}">
                <a16:creationId xmlns:a16="http://schemas.microsoft.com/office/drawing/2014/main" id="{B5555D3C-D472-EB01-6B3F-F0776E85D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19D0-F9F5-8336-8AED-57D1905142D8}"/>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90696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D6349-0ABB-E91C-421D-511C4871EB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F4013A-CCA8-BEF9-3D30-1C65532D2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6112C-AFC8-98F8-14C9-25108FD7E59F}"/>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5" name="Footer Placeholder 4">
            <a:extLst>
              <a:ext uri="{FF2B5EF4-FFF2-40B4-BE49-F238E27FC236}">
                <a16:creationId xmlns:a16="http://schemas.microsoft.com/office/drawing/2014/main" id="{671DFE7C-CE16-0D92-1EDD-B72065419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8EAC1-62AC-C3FC-9B59-6D82B45B5A08}"/>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2913886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ullets">
    <p:spTree>
      <p:nvGrpSpPr>
        <p:cNvPr id="1" name=""/>
        <p:cNvGrpSpPr/>
        <p:nvPr/>
      </p:nvGrpSpPr>
      <p:grpSpPr>
        <a:xfrm>
          <a:off x="0" y="0"/>
          <a:ext cx="0" cy="0"/>
          <a:chOff x="0" y="0"/>
          <a:chExt cx="0" cy="0"/>
        </a:xfrm>
      </p:grpSpPr>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a:ln>
                <a:noFill/>
              </a:ln>
              <a:solidFill>
                <a:srgbClr val="1F497D">
                  <a:lumMod val="75000"/>
                </a:srgbClr>
              </a:solidFill>
              <a:effectLst/>
              <a:uLnTx/>
              <a:uFillTx/>
              <a:latin typeface="Franklin Gothic Demi Cond" panose="020B0706030402020204" pitchFamily="34" charset="0"/>
              <a:ea typeface="+mn-ea"/>
              <a:cs typeface="+mn-cs"/>
            </a:endParaRPr>
          </a:p>
        </p:txBody>
      </p:sp>
      <p:sp>
        <p:nvSpPr>
          <p:cNvPr id="4" name="Text Placeholder 3"/>
          <p:cNvSpPr>
            <a:spLocks noGrp="1"/>
          </p:cNvSpPr>
          <p:nvPr>
            <p:ph type="body" sz="quarter" idx="10" hasCustomPrompt="1"/>
          </p:nvPr>
        </p:nvSpPr>
        <p:spPr>
          <a:xfrm>
            <a:off x="838200" y="1447801"/>
            <a:ext cx="10517717" cy="4592638"/>
          </a:xfrm>
        </p:spPr>
        <p:txBody>
          <a:bodyPr>
            <a:noAutofit/>
          </a:bodyPr>
          <a:lstStyle>
            <a:lvl1pPr marL="128588" indent="-128588">
              <a:lnSpc>
                <a:spcPct val="100000"/>
              </a:lnSpc>
              <a:spcBef>
                <a:spcPts val="675"/>
              </a:spcBef>
              <a:defRPr sz="1575">
                <a:latin typeface="+mn-lt"/>
              </a:defRPr>
            </a:lvl1pPr>
            <a:lvl2pPr marL="324148" indent="-131267">
              <a:lnSpc>
                <a:spcPct val="100000"/>
              </a:lnSpc>
              <a:buFont typeface="Franklin Gothic Medium" panose="020B0603020102020204" pitchFamily="34" charset="0"/>
              <a:buChar char="−"/>
              <a:defRPr sz="1350">
                <a:latin typeface="+mn-lt"/>
              </a:defRPr>
            </a:lvl2pPr>
            <a:lvl3pPr marL="547391" indent="-128588">
              <a:lnSpc>
                <a:spcPct val="100000"/>
              </a:lnSpc>
              <a:defRPr sz="1125">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22" name="Slide Number Placeholder 21"/>
          <p:cNvSpPr>
            <a:spLocks noGrp="1"/>
          </p:cNvSpPr>
          <p:nvPr>
            <p:ph type="sldNum" sz="quarter" idx="14"/>
          </p:nvPr>
        </p:nvSpPr>
        <p:spPr>
          <a:xfrm>
            <a:off x="11074401" y="6573308"/>
            <a:ext cx="752131" cy="284692"/>
          </a:xfrm>
        </p:spPr>
        <p:txBody>
          <a:bodyPr/>
          <a:lstStyle>
            <a:lvl1pPr>
              <a:defRPr sz="563">
                <a:solidFill>
                  <a:sysClr val="windowText" lastClr="000000"/>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563" b="0" i="0" u="none" strike="noStrike" kern="120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563"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itle 1"/>
          <p:cNvSpPr>
            <a:spLocks noGrp="1"/>
          </p:cNvSpPr>
          <p:nvPr>
            <p:ph type="title" hasCustomPrompt="1"/>
          </p:nvPr>
        </p:nvSpPr>
        <p:spPr>
          <a:xfrm>
            <a:off x="899162" y="624054"/>
            <a:ext cx="10457689" cy="548640"/>
          </a:xfrm>
        </p:spPr>
        <p:txBody>
          <a:bodyPr anchor="t">
            <a:noAutofit/>
          </a:bodyPr>
          <a:lstStyle>
            <a:lvl1pPr algn="l">
              <a:defRPr sz="2025" b="1" i="0" baseline="0">
                <a:solidFill>
                  <a:schemeClr val="tx1"/>
                </a:solidFill>
                <a:latin typeface="+mn-lt"/>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12192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userDrawn="1"/>
        </p:nvSpPr>
        <p:spPr bwMode="auto">
          <a:xfrm>
            <a:off x="0" y="1184101"/>
            <a:ext cx="12192000" cy="0"/>
          </a:xfrm>
          <a:prstGeom prst="line">
            <a:avLst/>
          </a:prstGeom>
          <a:noFill/>
          <a:ln w="25400">
            <a:solidFill>
              <a:srgbClr val="002060"/>
            </a:solidFill>
            <a:round/>
          </a:ln>
        </p:spPr>
        <p:txBody>
          <a:bodyPr lIns="54372" tIns="27186" rIns="54372" bIns="2718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8845432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F5B19E-C5F2-4D23-69A4-142FFAE49E56}"/>
              </a:ext>
            </a:extLst>
          </p:cNvPr>
          <p:cNvSpPr>
            <a:spLocks noGrp="1"/>
          </p:cNvSpPr>
          <p:nvPr>
            <p:ph idx="1"/>
          </p:nvPr>
        </p:nvSpPr>
        <p:spPr>
          <a:xfrm>
            <a:off x="437508" y="1561672"/>
            <a:ext cx="10916292" cy="4615291"/>
          </a:xfrm>
        </p:spPr>
        <p:txBody>
          <a:bodyPr>
            <a:normAutofit/>
          </a:bodyPr>
          <a:lstStyle>
            <a:lvl1pPr>
              <a:defRPr sz="3600"/>
            </a:lvl1pPr>
            <a:lvl2pPr>
              <a:defRPr sz="3200"/>
            </a:lvl2pPr>
            <a:lvl3pPr>
              <a:defRPr sz="28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8456930-5547-B5D2-8DE1-FC0E9923C5A2}"/>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5779DB39-7E25-6043-4002-6F2A1D77F121}"/>
              </a:ext>
            </a:extLst>
          </p:cNvPr>
          <p:cNvSpPr/>
          <p:nvPr userDrawn="1"/>
        </p:nvSpPr>
        <p:spPr>
          <a:xfrm>
            <a:off x="-10274" y="-1402"/>
            <a:ext cx="12212765" cy="1253106"/>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2" name="Title 1">
            <a:extLst>
              <a:ext uri="{FF2B5EF4-FFF2-40B4-BE49-F238E27FC236}">
                <a16:creationId xmlns:a16="http://schemas.microsoft.com/office/drawing/2014/main" id="{2EE2E2CB-3065-4291-5E82-102988868009}"/>
              </a:ext>
            </a:extLst>
          </p:cNvPr>
          <p:cNvSpPr>
            <a:spLocks noGrp="1"/>
          </p:cNvSpPr>
          <p:nvPr>
            <p:ph type="title"/>
          </p:nvPr>
        </p:nvSpPr>
        <p:spPr>
          <a:xfrm>
            <a:off x="437508" y="213101"/>
            <a:ext cx="10515600" cy="85541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9791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0916-02EF-CCF9-9749-1386304BAF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0A9FB8-49D1-E802-34BD-7600D87E44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293430-8C83-E8C3-E2E3-095E46906735}"/>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5" name="Footer Placeholder 4">
            <a:extLst>
              <a:ext uri="{FF2B5EF4-FFF2-40B4-BE49-F238E27FC236}">
                <a16:creationId xmlns:a16="http://schemas.microsoft.com/office/drawing/2014/main" id="{06295CE6-B0DE-7530-3B48-7C12479AC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32A5E-A434-E0F6-65C2-8D074E969A6C}"/>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3625683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B6A66-F3B5-93DF-C144-E5FC647B9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E6D38-D8DA-DB8A-D9A8-E838C8EB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3E8123-58E5-B9B1-6201-C9D4561CEA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74741B-401F-B0D1-BC16-6133E740AA06}"/>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6" name="Footer Placeholder 5">
            <a:extLst>
              <a:ext uri="{FF2B5EF4-FFF2-40B4-BE49-F238E27FC236}">
                <a16:creationId xmlns:a16="http://schemas.microsoft.com/office/drawing/2014/main" id="{6D5EE587-489D-7691-2D07-1874F75594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8D7AE-AE3E-6844-94C6-8EE2DC566718}"/>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240042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774AF-15BB-CE8F-496F-6211CBE8FF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5C93E3-B5D9-D8FA-809E-F552E2D9EB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D37769-74A1-47CF-979E-BB805F4DE3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677632-E3ED-BA9B-4666-DC192F429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8C81-C007-74C7-0A15-4E7DF0239B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B63D-EFB5-AC50-A175-BE90B944BB0D}"/>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8" name="Footer Placeholder 7">
            <a:extLst>
              <a:ext uri="{FF2B5EF4-FFF2-40B4-BE49-F238E27FC236}">
                <a16:creationId xmlns:a16="http://schemas.microsoft.com/office/drawing/2014/main" id="{B331D6DE-AB4F-FD92-CA9A-716EF296AF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D9CD8C-408C-1E8C-3C99-389D2D7F7872}"/>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394391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10-1E00-2177-568C-A4C7B513A3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0624F6-163E-485E-6755-DB09559FBF69}"/>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4" name="Footer Placeholder 3">
            <a:extLst>
              <a:ext uri="{FF2B5EF4-FFF2-40B4-BE49-F238E27FC236}">
                <a16:creationId xmlns:a16="http://schemas.microsoft.com/office/drawing/2014/main" id="{4819AADF-1EBD-0164-4A8C-E0A8065D09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509CA1-1216-DA31-1DE6-59E24ED1FE22}"/>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176694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F8262-2CE8-62B7-1ABD-2B4F76F87BEE}"/>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3" name="Footer Placeholder 2">
            <a:extLst>
              <a:ext uri="{FF2B5EF4-FFF2-40B4-BE49-F238E27FC236}">
                <a16:creationId xmlns:a16="http://schemas.microsoft.com/office/drawing/2014/main" id="{E1133FE3-9D02-7717-3B71-91A9206FD2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7375CC-D28F-6DFA-BFAA-C207F7961C08}"/>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373407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AD73-D8BD-CDE9-FAF5-867FEBAA3E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4B494-B223-94AB-E640-BBD97823C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1B9BD-40C9-22AE-D7A9-43F98FF5C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5E413-1890-5FCC-5066-4F8345340E2B}"/>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6" name="Footer Placeholder 5">
            <a:extLst>
              <a:ext uri="{FF2B5EF4-FFF2-40B4-BE49-F238E27FC236}">
                <a16:creationId xmlns:a16="http://schemas.microsoft.com/office/drawing/2014/main" id="{E54D9B5C-0C88-6FD0-F9CE-B9C60D52F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D084C-C41B-0695-6BC8-22B9D11D09D3}"/>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735156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952D-5FBA-A243-3549-8A0D38517A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C783F-D260-6A00-21EA-3AD2DEC072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2DAE94-3C70-5B69-3F40-8B155299D8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8E83D0-D4BE-1F70-E2FF-B5027E498072}"/>
              </a:ext>
            </a:extLst>
          </p:cNvPr>
          <p:cNvSpPr>
            <a:spLocks noGrp="1"/>
          </p:cNvSpPr>
          <p:nvPr>
            <p:ph type="dt" sz="half" idx="10"/>
          </p:nvPr>
        </p:nvSpPr>
        <p:spPr/>
        <p:txBody>
          <a:bodyPr/>
          <a:lstStyle/>
          <a:p>
            <a:fld id="{4670F6EE-2254-2A4B-ABB3-0A91D7EF4BE0}" type="datetimeFigureOut">
              <a:rPr lang="en-US" smtClean="0"/>
              <a:t>5/6/2025</a:t>
            </a:fld>
            <a:endParaRPr lang="en-US"/>
          </a:p>
        </p:txBody>
      </p:sp>
      <p:sp>
        <p:nvSpPr>
          <p:cNvPr id="6" name="Footer Placeholder 5">
            <a:extLst>
              <a:ext uri="{FF2B5EF4-FFF2-40B4-BE49-F238E27FC236}">
                <a16:creationId xmlns:a16="http://schemas.microsoft.com/office/drawing/2014/main" id="{E4184CEB-E1F3-2A40-940A-0688FACDE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B60E0-967A-CCF7-39EC-199AC0E5B9C1}"/>
              </a:ext>
            </a:extLst>
          </p:cNvPr>
          <p:cNvSpPr>
            <a:spLocks noGrp="1"/>
          </p:cNvSpPr>
          <p:nvPr>
            <p:ph type="sldNum" sz="quarter" idx="12"/>
          </p:nvPr>
        </p:nvSpPr>
        <p:spPr/>
        <p:txBody>
          <a:bodyPr/>
          <a:lstStyle/>
          <a:p>
            <a:fld id="{7A08A6DA-170D-6B41-9F01-8FCFF0A1FDD9}" type="slidenum">
              <a:rPr lang="en-US" smtClean="0"/>
              <a:t>‹#›</a:t>
            </a:fld>
            <a:endParaRPr lang="en-US"/>
          </a:p>
        </p:txBody>
      </p:sp>
    </p:spTree>
    <p:extLst>
      <p:ext uri="{BB962C8B-B14F-4D97-AF65-F5344CB8AC3E}">
        <p14:creationId xmlns:p14="http://schemas.microsoft.com/office/powerpoint/2010/main" val="351652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B9BD6B-CB99-5CF1-4E28-FAC6CF9A0E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B0068E-C4A4-C7B8-8497-78FA7CA1C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A9F0C-9D34-839C-4379-F322B88E7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0F6EE-2254-2A4B-ABB3-0A91D7EF4BE0}" type="datetimeFigureOut">
              <a:rPr lang="en-US" smtClean="0"/>
              <a:t>5/6/2025</a:t>
            </a:fld>
            <a:endParaRPr lang="en-US"/>
          </a:p>
        </p:txBody>
      </p:sp>
      <p:sp>
        <p:nvSpPr>
          <p:cNvPr id="5" name="Footer Placeholder 4">
            <a:extLst>
              <a:ext uri="{FF2B5EF4-FFF2-40B4-BE49-F238E27FC236}">
                <a16:creationId xmlns:a16="http://schemas.microsoft.com/office/drawing/2014/main" id="{47A72F98-4FD7-048D-1805-48FFD2A319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399AD7-5745-ADDA-A1F9-07A3E84FD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8A6DA-170D-6B41-9F01-8FCFF0A1FDD9}" type="slidenum">
              <a:rPr lang="en-US" smtClean="0"/>
              <a:t>‹#›</a:t>
            </a:fld>
            <a:endParaRPr lang="en-US"/>
          </a:p>
        </p:txBody>
      </p:sp>
    </p:spTree>
    <p:extLst>
      <p:ext uri="{BB962C8B-B14F-4D97-AF65-F5344CB8AC3E}">
        <p14:creationId xmlns:p14="http://schemas.microsoft.com/office/powerpoint/2010/main" val="1632724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microsoft.com/office/2018/10/relationships/comments" Target="../comments/modernComment_7FF645D7_90F447A0.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sirenetwork.ucsf.edu/tools/evidence-library" TargetMode="External"/><Relationship Id="rId5" Type="http://schemas.openxmlformats.org/officeDocument/2006/relationships/image" Target="../media/image8.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cms.gov/priorities/innovation/innovation-models/ahcm"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a:cxnSpLocks/>
          </p:cNvCxnSpPr>
          <p:nvPr/>
        </p:nvCxnSpPr>
        <p:spPr>
          <a:xfrm>
            <a:off x="439341" y="6094341"/>
            <a:ext cx="10623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94963" y="6078301"/>
            <a:ext cx="1647020" cy="748988"/>
          </a:xfrm>
          <a:prstGeom prst="rect">
            <a:avLst/>
          </a:prstGeom>
          <a:noFill/>
        </p:spPr>
        <p:txBody>
          <a:bodyPr wrap="square" rtlCol="0">
            <a:spAutoFit/>
          </a:bodyPr>
          <a:lstStyle/>
          <a:p>
            <a:r>
              <a:rPr lang="en-US" sz="4267" dirty="0">
                <a:solidFill>
                  <a:srgbClr val="002060"/>
                </a:solidFill>
                <a:latin typeface="Helvetica Neue Medium" charset="0"/>
                <a:ea typeface="Helvetica Neue Medium" charset="0"/>
                <a:cs typeface="Helvetica Neue Medium" charset="0"/>
              </a:rPr>
              <a:t>siren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67653" y="6234403"/>
            <a:ext cx="879295" cy="450479"/>
          </a:xfrm>
          <a:prstGeom prst="rect">
            <a:avLst/>
          </a:prstGeom>
        </p:spPr>
      </p:pic>
      <p:sp>
        <p:nvSpPr>
          <p:cNvPr id="2" name="Subtitle 1">
            <a:extLst>
              <a:ext uri="{FF2B5EF4-FFF2-40B4-BE49-F238E27FC236}">
                <a16:creationId xmlns:a16="http://schemas.microsoft.com/office/drawing/2014/main" id="{4628536F-316C-9A40-B9E2-4E0D7F411DB3}"/>
              </a:ext>
            </a:extLst>
          </p:cNvPr>
          <p:cNvSpPr>
            <a:spLocks noGrp="1"/>
          </p:cNvSpPr>
          <p:nvPr>
            <p:ph type="subTitle" idx="1"/>
          </p:nvPr>
        </p:nvSpPr>
        <p:spPr>
          <a:xfrm>
            <a:off x="0" y="4790355"/>
            <a:ext cx="12192000" cy="641642"/>
          </a:xfrm>
        </p:spPr>
        <p:txBody>
          <a:bodyPr>
            <a:noAutofit/>
          </a:bodyPr>
          <a:lstStyle/>
          <a:p>
            <a:r>
              <a:rPr lang="en-US" sz="2600" dirty="0"/>
              <a:t>May 8, 2025</a:t>
            </a:r>
            <a:endParaRPr lang="en-US" sz="2600" i="1" dirty="0">
              <a:solidFill>
                <a:srgbClr val="002060"/>
              </a:solidFill>
            </a:endParaRPr>
          </a:p>
        </p:txBody>
      </p:sp>
      <p:sp>
        <p:nvSpPr>
          <p:cNvPr id="3" name="TextBox 2">
            <a:extLst>
              <a:ext uri="{FF2B5EF4-FFF2-40B4-BE49-F238E27FC236}">
                <a16:creationId xmlns:a16="http://schemas.microsoft.com/office/drawing/2014/main" id="{3C8745A2-95EE-42CA-1EF7-B7B5A219BD0D}"/>
              </a:ext>
            </a:extLst>
          </p:cNvPr>
          <p:cNvSpPr txBox="1"/>
          <p:nvPr/>
        </p:nvSpPr>
        <p:spPr>
          <a:xfrm>
            <a:off x="294963" y="3651584"/>
            <a:ext cx="11473484" cy="677108"/>
          </a:xfrm>
          <a:prstGeom prst="rect">
            <a:avLst/>
          </a:prstGeom>
          <a:noFill/>
        </p:spPr>
        <p:txBody>
          <a:bodyPr wrap="square" rtlCol="0">
            <a:spAutoFit/>
          </a:bodyPr>
          <a:lstStyle/>
          <a:p>
            <a:pPr algn="ctr"/>
            <a:r>
              <a:rPr lang="en-US" sz="3800" b="1" i="0" u="none" strike="noStrike" dirty="0">
                <a:solidFill>
                  <a:srgbClr val="232333"/>
                </a:solidFill>
                <a:effectLst/>
                <a:latin typeface="Almaden Sans"/>
              </a:rPr>
              <a:t>Unpacking the third AHC evaluation report</a:t>
            </a:r>
            <a:endParaRPr lang="en-US" sz="3800" b="1" dirty="0">
              <a:solidFill>
                <a:srgbClr val="002060"/>
              </a:solidFill>
            </a:endParaRPr>
          </a:p>
        </p:txBody>
      </p:sp>
      <p:pic>
        <p:nvPicPr>
          <p:cNvPr id="7" name="Picture 6" descr="A blue and white logo&#10;&#10;Description automatically generated">
            <a:extLst>
              <a:ext uri="{FF2B5EF4-FFF2-40B4-BE49-F238E27FC236}">
                <a16:creationId xmlns:a16="http://schemas.microsoft.com/office/drawing/2014/main" id="{A229A882-4589-7E91-2A37-548ABBFCF5AF}"/>
              </a:ext>
            </a:extLst>
          </p:cNvPr>
          <p:cNvPicPr>
            <a:picLocks noChangeAspect="1"/>
          </p:cNvPicPr>
          <p:nvPr/>
        </p:nvPicPr>
        <p:blipFill>
          <a:blip r:embed="rId4"/>
          <a:stretch>
            <a:fillRect/>
          </a:stretch>
        </p:blipFill>
        <p:spPr>
          <a:xfrm>
            <a:off x="1254919" y="445174"/>
            <a:ext cx="9553074" cy="2761242"/>
          </a:xfrm>
          <a:prstGeom prst="rect">
            <a:avLst/>
          </a:prstGeom>
        </p:spPr>
      </p:pic>
    </p:spTree>
    <p:extLst>
      <p:ext uri="{BB962C8B-B14F-4D97-AF65-F5344CB8AC3E}">
        <p14:creationId xmlns:p14="http://schemas.microsoft.com/office/powerpoint/2010/main" val="22187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A2C3BA-0D47-0C35-4A8B-9D439A20E13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6A84A724-53DA-F797-0398-FF0EB6ACFCE2}"/>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kern="1200" dirty="0">
                <a:solidFill>
                  <a:srgbClr val="FFFFFF"/>
                </a:solidFill>
                <a:latin typeface="+mj-lt"/>
                <a:ea typeface="+mj-ea"/>
                <a:cs typeface="+mj-cs"/>
              </a:rPr>
              <a:t>Overview of AHC</a:t>
            </a:r>
          </a:p>
        </p:txBody>
      </p:sp>
      <p:sp>
        <p:nvSpPr>
          <p:cNvPr id="5" name="Text Placeholder 4">
            <a:extLst>
              <a:ext uri="{FF2B5EF4-FFF2-40B4-BE49-F238E27FC236}">
                <a16:creationId xmlns:a16="http://schemas.microsoft.com/office/drawing/2014/main" id="{F9D4E9C7-13A5-90FC-5216-A0C71FC61A14}"/>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33419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BB3E32-E1D9-4822-1AB9-E13A4C26A31B}"/>
              </a:ext>
            </a:extLst>
          </p:cNvPr>
          <p:cNvSpPr>
            <a:spLocks noGrp="1"/>
          </p:cNvSpPr>
          <p:nvPr>
            <p:ph idx="1"/>
          </p:nvPr>
        </p:nvSpPr>
        <p:spPr>
          <a:xfrm>
            <a:off x="437507" y="1585732"/>
            <a:ext cx="11021429" cy="5059167"/>
          </a:xfrm>
        </p:spPr>
        <p:txBody>
          <a:bodyPr>
            <a:normAutofit fontScale="85000" lnSpcReduction="20000"/>
          </a:bodyPr>
          <a:lstStyle/>
          <a:p>
            <a:r>
              <a:rPr lang="en-US" dirty="0"/>
              <a:t>Funded by the Center for Medicare and Medicaid Innovation at CMS</a:t>
            </a:r>
          </a:p>
          <a:p>
            <a:pPr>
              <a:lnSpc>
                <a:spcPct val="100000"/>
              </a:lnSpc>
            </a:pPr>
            <a:r>
              <a:rPr lang="en-US" dirty="0"/>
              <a:t>Goal: Test whether navigation to community resources could reduce health care costs and/or reduce avoidable health care utilization</a:t>
            </a:r>
          </a:p>
          <a:p>
            <a:r>
              <a:rPr lang="en-US" dirty="0"/>
              <a:t>Duration: May 2018 – April 2023</a:t>
            </a:r>
          </a:p>
          <a:p>
            <a:r>
              <a:rPr lang="en-US" dirty="0"/>
              <a:t>28 sites participated for the whole duration</a:t>
            </a:r>
          </a:p>
          <a:p>
            <a:r>
              <a:rPr lang="en-US" dirty="0"/>
              <a:t>2 slightly different versions: </a:t>
            </a:r>
          </a:p>
          <a:p>
            <a:pPr lvl="1"/>
            <a:r>
              <a:rPr lang="en-US" dirty="0"/>
              <a:t>Assistance: Tested impact of navigation</a:t>
            </a:r>
          </a:p>
          <a:p>
            <a:pPr lvl="1"/>
            <a:r>
              <a:rPr lang="en-US" dirty="0"/>
              <a:t>Alignment: Tested impact of navigation + community partner alignment</a:t>
            </a:r>
          </a:p>
          <a:p>
            <a:r>
              <a:rPr lang="en-US" dirty="0"/>
              <a:t>No funding for social services, just for screening and navigation</a:t>
            </a:r>
          </a:p>
        </p:txBody>
      </p:sp>
      <p:sp>
        <p:nvSpPr>
          <p:cNvPr id="3" name="Title 2">
            <a:extLst>
              <a:ext uri="{FF2B5EF4-FFF2-40B4-BE49-F238E27FC236}">
                <a16:creationId xmlns:a16="http://schemas.microsoft.com/office/drawing/2014/main" id="{3F79BE6B-FEF7-23FA-6982-EBE4DDD66C58}"/>
              </a:ext>
            </a:extLst>
          </p:cNvPr>
          <p:cNvSpPr>
            <a:spLocks noGrp="1"/>
          </p:cNvSpPr>
          <p:nvPr>
            <p:ph type="title"/>
          </p:nvPr>
        </p:nvSpPr>
        <p:spPr/>
        <p:txBody>
          <a:bodyPr/>
          <a:lstStyle/>
          <a:p>
            <a:r>
              <a:rPr lang="en-US" dirty="0"/>
              <a:t>Accountable Health Communities model</a:t>
            </a:r>
          </a:p>
        </p:txBody>
      </p:sp>
    </p:spTree>
    <p:extLst>
      <p:ext uri="{BB962C8B-B14F-4D97-AF65-F5344CB8AC3E}">
        <p14:creationId xmlns:p14="http://schemas.microsoft.com/office/powerpoint/2010/main" val="12507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0C233F-37EA-5A0B-9046-0D5AB04CBB8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06ED7F8-60A1-3A0B-8E9C-F1EEF4E4C75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A46B9FD-9523-EE77-51EF-E4D7B57DB6B0}"/>
              </a:ext>
            </a:extLst>
          </p:cNvPr>
          <p:cNvPicPr>
            <a:picLocks noChangeAspect="1"/>
          </p:cNvPicPr>
          <p:nvPr/>
        </p:nvPicPr>
        <p:blipFill>
          <a:blip r:embed="rId2"/>
          <a:stretch>
            <a:fillRect/>
          </a:stretch>
        </p:blipFill>
        <p:spPr>
          <a:xfrm>
            <a:off x="595084" y="0"/>
            <a:ext cx="11117943" cy="6880719"/>
          </a:xfrm>
          <a:prstGeom prst="rect">
            <a:avLst/>
          </a:prstGeom>
        </p:spPr>
      </p:pic>
    </p:spTree>
    <p:extLst>
      <p:ext uri="{BB962C8B-B14F-4D97-AF65-F5344CB8AC3E}">
        <p14:creationId xmlns:p14="http://schemas.microsoft.com/office/powerpoint/2010/main" val="752332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1E9B10-8CF1-2F44-5AFF-A713C2DF1FD3}"/>
              </a:ext>
            </a:extLst>
          </p:cNvPr>
          <p:cNvSpPr>
            <a:spLocks noGrp="1"/>
          </p:cNvSpPr>
          <p:nvPr>
            <p:ph idx="1"/>
          </p:nvPr>
        </p:nvSpPr>
        <p:spPr/>
        <p:txBody>
          <a:bodyPr>
            <a:normAutofit/>
          </a:bodyPr>
          <a:lstStyle/>
          <a:p>
            <a:r>
              <a:rPr lang="en-US" dirty="0"/>
              <a:t>Medicaid or Medicare beneficiary</a:t>
            </a:r>
          </a:p>
          <a:p>
            <a:r>
              <a:rPr lang="en-US" dirty="0"/>
              <a:t>At least 2 self-reported ED visits in the past 12 months</a:t>
            </a:r>
          </a:p>
          <a:p>
            <a:r>
              <a:rPr lang="en-US" dirty="0"/>
              <a:t>Screen positive for at least one of:</a:t>
            </a:r>
          </a:p>
          <a:p>
            <a:pPr lvl="1"/>
            <a:r>
              <a:rPr lang="en-US" dirty="0"/>
              <a:t>Food insecurity</a:t>
            </a:r>
          </a:p>
          <a:p>
            <a:pPr lvl="1"/>
            <a:r>
              <a:rPr lang="en-US" dirty="0"/>
              <a:t>Housing instability</a:t>
            </a:r>
          </a:p>
          <a:p>
            <a:pPr lvl="1"/>
            <a:r>
              <a:rPr lang="en-US" dirty="0"/>
              <a:t>Transportation challenges</a:t>
            </a:r>
          </a:p>
          <a:p>
            <a:pPr lvl="1"/>
            <a:r>
              <a:rPr lang="en-US" dirty="0"/>
              <a:t>Utility difficulties</a:t>
            </a:r>
          </a:p>
          <a:p>
            <a:pPr lvl="1"/>
            <a:r>
              <a:rPr lang="en-US" dirty="0"/>
              <a:t>Interpersonal violence</a:t>
            </a:r>
          </a:p>
          <a:p>
            <a:pPr lvl="1"/>
            <a:endParaRPr lang="en-US" dirty="0"/>
          </a:p>
        </p:txBody>
      </p:sp>
      <p:sp>
        <p:nvSpPr>
          <p:cNvPr id="3" name="Title 2">
            <a:extLst>
              <a:ext uri="{FF2B5EF4-FFF2-40B4-BE49-F238E27FC236}">
                <a16:creationId xmlns:a16="http://schemas.microsoft.com/office/drawing/2014/main" id="{D46D5A76-9173-040E-CBA0-AD801306786B}"/>
              </a:ext>
            </a:extLst>
          </p:cNvPr>
          <p:cNvSpPr>
            <a:spLocks noGrp="1"/>
          </p:cNvSpPr>
          <p:nvPr>
            <p:ph type="title"/>
          </p:nvPr>
        </p:nvSpPr>
        <p:spPr/>
        <p:txBody>
          <a:bodyPr/>
          <a:lstStyle/>
          <a:p>
            <a:r>
              <a:rPr lang="en-US" dirty="0"/>
              <a:t>Model eligibility</a:t>
            </a:r>
          </a:p>
        </p:txBody>
      </p:sp>
      <p:sp>
        <p:nvSpPr>
          <p:cNvPr id="4" name="Rectangle 3">
            <a:extLst>
              <a:ext uri="{FF2B5EF4-FFF2-40B4-BE49-F238E27FC236}">
                <a16:creationId xmlns:a16="http://schemas.microsoft.com/office/drawing/2014/main" id="{BDD04A3B-46A5-C113-A173-CAE75D00FB38}"/>
              </a:ext>
            </a:extLst>
          </p:cNvPr>
          <p:cNvSpPr/>
          <p:nvPr/>
        </p:nvSpPr>
        <p:spPr>
          <a:xfrm>
            <a:off x="8226075" y="3863338"/>
            <a:ext cx="1645920" cy="13226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normAutofit/>
          </a:bodyPr>
          <a:lstStyle/>
          <a:p>
            <a:pPr algn="ctr"/>
            <a:r>
              <a:rPr lang="en-US" sz="2400" dirty="0">
                <a:solidFill>
                  <a:schemeClr val="tx1"/>
                </a:solidFill>
              </a:rPr>
              <a:t>AHC Screening Tool</a:t>
            </a:r>
          </a:p>
        </p:txBody>
      </p:sp>
      <p:pic>
        <p:nvPicPr>
          <p:cNvPr id="6" name="Graphic 5" descr="Clipboard with solid fill">
            <a:extLst>
              <a:ext uri="{FF2B5EF4-FFF2-40B4-BE49-F238E27FC236}">
                <a16:creationId xmlns:a16="http://schemas.microsoft.com/office/drawing/2014/main" id="{7B66C743-E403-479F-F5FE-CF2D194C5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34251" y="2500779"/>
            <a:ext cx="3826309" cy="3826309"/>
          </a:xfrm>
          <a:prstGeom prst="rect">
            <a:avLst/>
          </a:prstGeom>
        </p:spPr>
      </p:pic>
    </p:spTree>
    <p:extLst>
      <p:ext uri="{BB962C8B-B14F-4D97-AF65-F5344CB8AC3E}">
        <p14:creationId xmlns:p14="http://schemas.microsoft.com/office/powerpoint/2010/main" val="336596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0800D-A0C9-7DC0-50CF-A97D121D6BC7}"/>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2130448-0C81-159B-CB05-108E6D89A7D5}"/>
              </a:ext>
            </a:extLst>
          </p:cNvPr>
          <p:cNvSpPr/>
          <p:nvPr/>
        </p:nvSpPr>
        <p:spPr>
          <a:xfrm>
            <a:off x="8866190" y="3641026"/>
            <a:ext cx="2878274" cy="2691387"/>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77500" lnSpcReduction="20000"/>
          </a:bodyPr>
          <a:lstStyle/>
          <a:p>
            <a:pPr algn="ctr"/>
            <a:r>
              <a:rPr lang="en-US" sz="3200" u="sng" dirty="0">
                <a:solidFill>
                  <a:schemeClr val="tx1"/>
                </a:solidFill>
              </a:rPr>
              <a:t>Partner Alignment</a:t>
            </a:r>
            <a:endParaRPr lang="en-US" sz="2800" u="sng" dirty="0">
              <a:solidFill>
                <a:schemeClr val="tx1"/>
              </a:solidFill>
            </a:endParaRPr>
          </a:p>
          <a:p>
            <a:pPr marL="285750" indent="-285750">
              <a:buFontTx/>
              <a:buChar char="-"/>
            </a:pPr>
            <a:r>
              <a:rPr lang="en-US" sz="2800" dirty="0">
                <a:solidFill>
                  <a:schemeClr val="tx1"/>
                </a:solidFill>
              </a:rPr>
              <a:t>Multisector Advisory Board</a:t>
            </a:r>
          </a:p>
          <a:p>
            <a:pPr marL="285750" indent="-285750">
              <a:buFontTx/>
              <a:buChar char="-"/>
            </a:pPr>
            <a:r>
              <a:rPr lang="en-US" sz="2800" dirty="0">
                <a:solidFill>
                  <a:schemeClr val="tx1"/>
                </a:solidFill>
              </a:rPr>
              <a:t>Annual assessment of gaps in community resources</a:t>
            </a:r>
          </a:p>
          <a:p>
            <a:pPr marL="285750" indent="-285750">
              <a:buFontTx/>
              <a:buChar char="-"/>
            </a:pPr>
            <a:r>
              <a:rPr lang="en-US" sz="2800" dirty="0">
                <a:solidFill>
                  <a:schemeClr val="tx1"/>
                </a:solidFill>
              </a:rPr>
              <a:t>QI plan to address gaps</a:t>
            </a:r>
          </a:p>
        </p:txBody>
      </p:sp>
      <p:sp>
        <p:nvSpPr>
          <p:cNvPr id="2" name="Content Placeholder 1">
            <a:extLst>
              <a:ext uri="{FF2B5EF4-FFF2-40B4-BE49-F238E27FC236}">
                <a16:creationId xmlns:a16="http://schemas.microsoft.com/office/drawing/2014/main" id="{33222BCE-D62E-A799-7B1A-CBB83F4F7CC2}"/>
              </a:ext>
            </a:extLst>
          </p:cNvPr>
          <p:cNvSpPr>
            <a:spLocks noGrp="1"/>
          </p:cNvSpPr>
          <p:nvPr>
            <p:ph idx="1"/>
          </p:nvPr>
        </p:nvSpPr>
        <p:spPr>
          <a:xfrm>
            <a:off x="437508" y="1479784"/>
            <a:ext cx="4605547" cy="855411"/>
          </a:xfrm>
        </p:spPr>
        <p:txBody>
          <a:bodyPr/>
          <a:lstStyle/>
          <a:p>
            <a:pPr marL="0" indent="0" algn="ctr">
              <a:buNone/>
            </a:pPr>
            <a:r>
              <a:rPr lang="en-US" u="sng" dirty="0"/>
              <a:t>Assistance (10 sites)</a:t>
            </a:r>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C1B88CAB-FF61-D028-0E6C-5E41A68352E3}"/>
              </a:ext>
            </a:extLst>
          </p:cNvPr>
          <p:cNvSpPr>
            <a:spLocks noGrp="1"/>
          </p:cNvSpPr>
          <p:nvPr>
            <p:ph type="title"/>
          </p:nvPr>
        </p:nvSpPr>
        <p:spPr/>
        <p:txBody>
          <a:bodyPr/>
          <a:lstStyle/>
          <a:p>
            <a:r>
              <a:rPr lang="en-US" dirty="0"/>
              <a:t>AHC model tracks</a:t>
            </a:r>
          </a:p>
        </p:txBody>
      </p:sp>
      <p:sp>
        <p:nvSpPr>
          <p:cNvPr id="6" name="Rectangle 5">
            <a:extLst>
              <a:ext uri="{FF2B5EF4-FFF2-40B4-BE49-F238E27FC236}">
                <a16:creationId xmlns:a16="http://schemas.microsoft.com/office/drawing/2014/main" id="{5DD07240-64C8-C44C-2B17-253DDA6FC38E}"/>
              </a:ext>
            </a:extLst>
          </p:cNvPr>
          <p:cNvSpPr/>
          <p:nvPr/>
        </p:nvSpPr>
        <p:spPr>
          <a:xfrm>
            <a:off x="1541524" y="2141609"/>
            <a:ext cx="2312019" cy="1257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sz="4000" dirty="0"/>
              <a:t>Positive screen + ≥2 ED visits in past 12mo</a:t>
            </a:r>
          </a:p>
        </p:txBody>
      </p:sp>
      <p:sp>
        <p:nvSpPr>
          <p:cNvPr id="7" name="Rectangle 6">
            <a:extLst>
              <a:ext uri="{FF2B5EF4-FFF2-40B4-BE49-F238E27FC236}">
                <a16:creationId xmlns:a16="http://schemas.microsoft.com/office/drawing/2014/main" id="{3D08973C-24AF-0C35-E8AC-4FAF082442F7}"/>
              </a:ext>
            </a:extLst>
          </p:cNvPr>
          <p:cNvSpPr/>
          <p:nvPr/>
        </p:nvSpPr>
        <p:spPr>
          <a:xfrm>
            <a:off x="430188" y="4825778"/>
            <a:ext cx="1944547" cy="14931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2800" dirty="0"/>
              <a:t>Tailored list of resources + Navigation</a:t>
            </a:r>
          </a:p>
        </p:txBody>
      </p:sp>
      <p:sp>
        <p:nvSpPr>
          <p:cNvPr id="8" name="Rectangle 7">
            <a:extLst>
              <a:ext uri="{FF2B5EF4-FFF2-40B4-BE49-F238E27FC236}">
                <a16:creationId xmlns:a16="http://schemas.microsoft.com/office/drawing/2014/main" id="{D3E2D312-8E52-8442-ED64-5D24F74CDC9A}"/>
              </a:ext>
            </a:extLst>
          </p:cNvPr>
          <p:cNvSpPr/>
          <p:nvPr/>
        </p:nvSpPr>
        <p:spPr>
          <a:xfrm>
            <a:off x="3082724" y="4839279"/>
            <a:ext cx="1944547" cy="149313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r>
              <a:rPr lang="en-US" sz="2600" dirty="0"/>
              <a:t>Tailored list of resources</a:t>
            </a:r>
          </a:p>
        </p:txBody>
      </p:sp>
      <p:cxnSp>
        <p:nvCxnSpPr>
          <p:cNvPr id="10" name="Straight Connector 9">
            <a:extLst>
              <a:ext uri="{FF2B5EF4-FFF2-40B4-BE49-F238E27FC236}">
                <a16:creationId xmlns:a16="http://schemas.microsoft.com/office/drawing/2014/main" id="{DBB22460-044E-724C-B46D-EC97C5E9D285}"/>
              </a:ext>
            </a:extLst>
          </p:cNvPr>
          <p:cNvCxnSpPr>
            <a:cxnSpLocks/>
            <a:stCxn id="6" idx="2"/>
          </p:cNvCxnSpPr>
          <p:nvPr/>
        </p:nvCxnSpPr>
        <p:spPr>
          <a:xfrm flipH="1">
            <a:off x="2687251" y="3399268"/>
            <a:ext cx="10283" cy="45423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35BF176-BD8B-39A8-2DD0-56ADC7D99302}"/>
              </a:ext>
            </a:extLst>
          </p:cNvPr>
          <p:cNvCxnSpPr>
            <a:cxnSpLocks/>
          </p:cNvCxnSpPr>
          <p:nvPr/>
        </p:nvCxnSpPr>
        <p:spPr>
          <a:xfrm>
            <a:off x="2687251" y="3841927"/>
            <a:ext cx="970349" cy="9857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AB40C6F-BDFA-4C58-3F82-5A11BE2B729F}"/>
              </a:ext>
            </a:extLst>
          </p:cNvPr>
          <p:cNvCxnSpPr>
            <a:cxnSpLocks/>
          </p:cNvCxnSpPr>
          <p:nvPr/>
        </p:nvCxnSpPr>
        <p:spPr>
          <a:xfrm flipH="1">
            <a:off x="1886673" y="3841927"/>
            <a:ext cx="789003" cy="9857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8C87154-68CF-6028-FBF7-5BCC15BB5E40}"/>
              </a:ext>
            </a:extLst>
          </p:cNvPr>
          <p:cNvSpPr txBox="1"/>
          <p:nvPr/>
        </p:nvSpPr>
        <p:spPr>
          <a:xfrm>
            <a:off x="358759" y="3770861"/>
            <a:ext cx="2312019" cy="461665"/>
          </a:xfrm>
          <a:prstGeom prst="rect">
            <a:avLst/>
          </a:prstGeom>
          <a:noFill/>
        </p:spPr>
        <p:txBody>
          <a:bodyPr wrap="square" rtlCol="0">
            <a:spAutoFit/>
          </a:bodyPr>
          <a:lstStyle/>
          <a:p>
            <a:r>
              <a:rPr lang="en-US" sz="2400" dirty="0"/>
              <a:t>Randomization</a:t>
            </a:r>
          </a:p>
        </p:txBody>
      </p:sp>
      <p:sp>
        <p:nvSpPr>
          <p:cNvPr id="19" name="TextBox 18">
            <a:extLst>
              <a:ext uri="{FF2B5EF4-FFF2-40B4-BE49-F238E27FC236}">
                <a16:creationId xmlns:a16="http://schemas.microsoft.com/office/drawing/2014/main" id="{107E3385-95EC-1F8D-6DF3-0FC127DFD075}"/>
              </a:ext>
            </a:extLst>
          </p:cNvPr>
          <p:cNvSpPr txBox="1"/>
          <p:nvPr/>
        </p:nvSpPr>
        <p:spPr>
          <a:xfrm>
            <a:off x="706058" y="6308372"/>
            <a:ext cx="3730637" cy="369332"/>
          </a:xfrm>
          <a:prstGeom prst="rect">
            <a:avLst/>
          </a:prstGeom>
          <a:noFill/>
        </p:spPr>
        <p:txBody>
          <a:bodyPr wrap="none" rtlCol="0">
            <a:spAutoFit/>
          </a:bodyPr>
          <a:lstStyle/>
          <a:p>
            <a:r>
              <a:rPr lang="en-US" dirty="0"/>
              <a:t>Intervention                                Control</a:t>
            </a:r>
          </a:p>
        </p:txBody>
      </p:sp>
      <p:sp>
        <p:nvSpPr>
          <p:cNvPr id="20" name="Content Placeholder 1">
            <a:extLst>
              <a:ext uri="{FF2B5EF4-FFF2-40B4-BE49-F238E27FC236}">
                <a16:creationId xmlns:a16="http://schemas.microsoft.com/office/drawing/2014/main" id="{B7CF91E2-1736-133A-DC34-ECC1353BB802}"/>
              </a:ext>
            </a:extLst>
          </p:cNvPr>
          <p:cNvSpPr txBox="1">
            <a:spLocks/>
          </p:cNvSpPr>
          <p:nvPr/>
        </p:nvSpPr>
        <p:spPr>
          <a:xfrm>
            <a:off x="6831148" y="1492847"/>
            <a:ext cx="4605547" cy="8554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Alignment (18 sites)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cxnSp>
        <p:nvCxnSpPr>
          <p:cNvPr id="26" name="Straight Arrow Connector 25">
            <a:extLst>
              <a:ext uri="{FF2B5EF4-FFF2-40B4-BE49-F238E27FC236}">
                <a16:creationId xmlns:a16="http://schemas.microsoft.com/office/drawing/2014/main" id="{B2EA3450-455C-0737-F785-8F9D6BC1B9C3}"/>
              </a:ext>
            </a:extLst>
          </p:cNvPr>
          <p:cNvCxnSpPr>
            <a:cxnSpLocks/>
          </p:cNvCxnSpPr>
          <p:nvPr/>
        </p:nvCxnSpPr>
        <p:spPr>
          <a:xfrm flipH="1">
            <a:off x="7376332" y="3033628"/>
            <a:ext cx="9649" cy="17372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93C4CE0-629D-D19D-8514-BBD024C6879D}"/>
              </a:ext>
            </a:extLst>
          </p:cNvPr>
          <p:cNvSpPr/>
          <p:nvPr/>
        </p:nvSpPr>
        <p:spPr>
          <a:xfrm>
            <a:off x="6408641" y="4808359"/>
            <a:ext cx="1944547" cy="14931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2800" dirty="0"/>
              <a:t>Tailored list of resources + Navigation</a:t>
            </a:r>
          </a:p>
        </p:txBody>
      </p:sp>
      <p:sp>
        <p:nvSpPr>
          <p:cNvPr id="39" name="Rectangle 38">
            <a:extLst>
              <a:ext uri="{FF2B5EF4-FFF2-40B4-BE49-F238E27FC236}">
                <a16:creationId xmlns:a16="http://schemas.microsoft.com/office/drawing/2014/main" id="{CA728ABC-D85C-405E-EAB7-12DD59BC3F6E}"/>
              </a:ext>
            </a:extLst>
          </p:cNvPr>
          <p:cNvSpPr/>
          <p:nvPr/>
        </p:nvSpPr>
        <p:spPr>
          <a:xfrm>
            <a:off x="6226753" y="2150316"/>
            <a:ext cx="2312019" cy="12576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r>
              <a:rPr lang="en-US" sz="4000" dirty="0"/>
              <a:t>Positive screen + ≥2 ED visits in past 12mo</a:t>
            </a:r>
          </a:p>
        </p:txBody>
      </p:sp>
      <p:sp>
        <p:nvSpPr>
          <p:cNvPr id="5" name="TextBox 4">
            <a:extLst>
              <a:ext uri="{FF2B5EF4-FFF2-40B4-BE49-F238E27FC236}">
                <a16:creationId xmlns:a16="http://schemas.microsoft.com/office/drawing/2014/main" id="{8F3D1FF6-9645-3CF2-C592-5CD6CB0D20DD}"/>
              </a:ext>
            </a:extLst>
          </p:cNvPr>
          <p:cNvSpPr txBox="1"/>
          <p:nvPr/>
        </p:nvSpPr>
        <p:spPr>
          <a:xfrm>
            <a:off x="8371473" y="5212514"/>
            <a:ext cx="413896" cy="646331"/>
          </a:xfrm>
          <a:prstGeom prst="rect">
            <a:avLst/>
          </a:prstGeom>
          <a:noFill/>
        </p:spPr>
        <p:txBody>
          <a:bodyPr wrap="none" rtlCol="0">
            <a:spAutoFit/>
          </a:bodyPr>
          <a:lstStyle/>
          <a:p>
            <a:r>
              <a:rPr lang="en-US" sz="3600" dirty="0"/>
              <a:t>+</a:t>
            </a:r>
            <a:endParaRPr lang="en-US" dirty="0"/>
          </a:p>
        </p:txBody>
      </p:sp>
    </p:spTree>
    <p:extLst>
      <p:ext uri="{BB962C8B-B14F-4D97-AF65-F5344CB8AC3E}">
        <p14:creationId xmlns:p14="http://schemas.microsoft.com/office/powerpoint/2010/main" val="4150138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EB66AA-5392-A6CB-0A60-8ADAEE932901}"/>
              </a:ext>
            </a:extLst>
          </p:cNvPr>
          <p:cNvSpPr>
            <a:spLocks noGrp="1"/>
          </p:cNvSpPr>
          <p:nvPr>
            <p:ph idx="1"/>
          </p:nvPr>
        </p:nvSpPr>
        <p:spPr>
          <a:xfrm>
            <a:off x="437508" y="1354882"/>
            <a:ext cx="10916292" cy="4615291"/>
          </a:xfrm>
        </p:spPr>
        <p:txBody>
          <a:bodyPr/>
          <a:lstStyle/>
          <a:p>
            <a:pPr marL="0" indent="0" algn="ctr">
              <a:spcBef>
                <a:spcPts val="0"/>
              </a:spcBef>
              <a:buNone/>
            </a:pPr>
            <a:r>
              <a:rPr lang="en-US" dirty="0"/>
              <a:t>Over 1 million were screened</a:t>
            </a:r>
          </a:p>
          <a:p>
            <a:pPr marL="0" indent="0" algn="ctr">
              <a:spcBef>
                <a:spcPts val="0"/>
              </a:spcBef>
              <a:buNone/>
            </a:pPr>
            <a:r>
              <a:rPr lang="en-US" dirty="0"/>
              <a:t>18% (205,000) were eligible for navigation</a:t>
            </a:r>
          </a:p>
        </p:txBody>
      </p:sp>
      <p:sp>
        <p:nvSpPr>
          <p:cNvPr id="3" name="Title 2">
            <a:extLst>
              <a:ext uri="{FF2B5EF4-FFF2-40B4-BE49-F238E27FC236}">
                <a16:creationId xmlns:a16="http://schemas.microsoft.com/office/drawing/2014/main" id="{4DAFCF89-BE1F-0310-F9BF-C8949BAB042A}"/>
              </a:ext>
            </a:extLst>
          </p:cNvPr>
          <p:cNvSpPr>
            <a:spLocks noGrp="1"/>
          </p:cNvSpPr>
          <p:nvPr>
            <p:ph type="title"/>
          </p:nvPr>
        </p:nvSpPr>
        <p:spPr/>
        <p:txBody>
          <a:bodyPr>
            <a:normAutofit fontScale="90000"/>
          </a:bodyPr>
          <a:lstStyle/>
          <a:p>
            <a:r>
              <a:rPr lang="en-US" dirty="0"/>
              <a:t>Characteristics of navigation eligible beneficiaries</a:t>
            </a:r>
          </a:p>
        </p:txBody>
      </p:sp>
      <p:pic>
        <p:nvPicPr>
          <p:cNvPr id="5" name="Picture 4">
            <a:extLst>
              <a:ext uri="{FF2B5EF4-FFF2-40B4-BE49-F238E27FC236}">
                <a16:creationId xmlns:a16="http://schemas.microsoft.com/office/drawing/2014/main" id="{49EE4CAC-F1EF-864F-6E98-583AD5802DD9}"/>
              </a:ext>
            </a:extLst>
          </p:cNvPr>
          <p:cNvPicPr>
            <a:picLocks noChangeAspect="1"/>
          </p:cNvPicPr>
          <p:nvPr/>
        </p:nvPicPr>
        <p:blipFill>
          <a:blip r:embed="rId2"/>
          <a:stretch>
            <a:fillRect/>
          </a:stretch>
        </p:blipFill>
        <p:spPr>
          <a:xfrm>
            <a:off x="40750" y="2426467"/>
            <a:ext cx="12095835" cy="4401603"/>
          </a:xfrm>
          <a:prstGeom prst="rect">
            <a:avLst/>
          </a:prstGeom>
        </p:spPr>
      </p:pic>
    </p:spTree>
    <p:extLst>
      <p:ext uri="{BB962C8B-B14F-4D97-AF65-F5344CB8AC3E}">
        <p14:creationId xmlns:p14="http://schemas.microsoft.com/office/powerpoint/2010/main" val="13768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AF867-A91B-410B-DB86-D53AE908D63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AD93062E-F430-64A3-41E4-B8BE24D25362}"/>
              </a:ext>
            </a:extLst>
          </p:cNvPr>
          <p:cNvSpPr>
            <a:spLocks noGrp="1"/>
          </p:cNvSpPr>
          <p:nvPr>
            <p:ph type="title"/>
          </p:nvPr>
        </p:nvSpPr>
        <p:spPr/>
        <p:txBody>
          <a:bodyPr>
            <a:normAutofit fontScale="90000"/>
          </a:bodyPr>
          <a:lstStyle/>
          <a:p>
            <a:r>
              <a:rPr lang="en-US" dirty="0"/>
              <a:t>Prevalence of health-related social needs (HRSN)</a:t>
            </a:r>
          </a:p>
        </p:txBody>
      </p:sp>
      <p:pic>
        <p:nvPicPr>
          <p:cNvPr id="5" name="Picture 4">
            <a:extLst>
              <a:ext uri="{FF2B5EF4-FFF2-40B4-BE49-F238E27FC236}">
                <a16:creationId xmlns:a16="http://schemas.microsoft.com/office/drawing/2014/main" id="{61421FE2-FF89-1A7F-0D8D-F1130C004854}"/>
              </a:ext>
            </a:extLst>
          </p:cNvPr>
          <p:cNvPicPr>
            <a:picLocks noChangeAspect="1"/>
          </p:cNvPicPr>
          <p:nvPr/>
        </p:nvPicPr>
        <p:blipFill>
          <a:blip r:embed="rId2"/>
          <a:stretch>
            <a:fillRect/>
          </a:stretch>
        </p:blipFill>
        <p:spPr>
          <a:xfrm>
            <a:off x="1484439" y="1366094"/>
            <a:ext cx="8632068" cy="5159397"/>
          </a:xfrm>
          <a:prstGeom prst="rect">
            <a:avLst/>
          </a:prstGeom>
        </p:spPr>
      </p:pic>
    </p:spTree>
    <p:extLst>
      <p:ext uri="{BB962C8B-B14F-4D97-AF65-F5344CB8AC3E}">
        <p14:creationId xmlns:p14="http://schemas.microsoft.com/office/powerpoint/2010/main" val="3717465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54D25CE-0F33-6B79-9DA4-BD3687BE2721}"/>
              </a:ext>
            </a:extLst>
          </p:cNvPr>
          <p:cNvGraphicFramePr>
            <a:graphicFrameLocks noGrp="1"/>
          </p:cNvGraphicFramePr>
          <p:nvPr>
            <p:ph idx="1"/>
            <p:extLst>
              <p:ext uri="{D42A27DB-BD31-4B8C-83A1-F6EECF244321}">
                <p14:modId xmlns:p14="http://schemas.microsoft.com/office/powerpoint/2010/main" val="51143853"/>
              </p:ext>
            </p:extLst>
          </p:nvPr>
        </p:nvGraphicFramePr>
        <p:xfrm>
          <a:off x="438150" y="1562100"/>
          <a:ext cx="10915650" cy="4614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9FBABB6-F6EB-40ED-42A4-26267B064346}"/>
              </a:ext>
            </a:extLst>
          </p:cNvPr>
          <p:cNvSpPr>
            <a:spLocks noGrp="1"/>
          </p:cNvSpPr>
          <p:nvPr>
            <p:ph type="title"/>
          </p:nvPr>
        </p:nvSpPr>
        <p:spPr/>
        <p:txBody>
          <a:bodyPr/>
          <a:lstStyle/>
          <a:p>
            <a:r>
              <a:rPr lang="en-US" dirty="0"/>
              <a:t>Needs resolution</a:t>
            </a:r>
          </a:p>
        </p:txBody>
      </p:sp>
    </p:spTree>
    <p:extLst>
      <p:ext uri="{BB962C8B-B14F-4D97-AF65-F5344CB8AC3E}">
        <p14:creationId xmlns:p14="http://schemas.microsoft.com/office/powerpoint/2010/main" val="2874686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9B905F5-7AED-7F97-FA04-B016F305D4F8}"/>
              </a:ext>
            </a:extLst>
          </p:cNvPr>
          <p:cNvGraphicFramePr>
            <a:graphicFrameLocks noGrp="1"/>
          </p:cNvGraphicFramePr>
          <p:nvPr>
            <p:ph idx="1"/>
            <p:extLst>
              <p:ext uri="{D42A27DB-BD31-4B8C-83A1-F6EECF244321}">
                <p14:modId xmlns:p14="http://schemas.microsoft.com/office/powerpoint/2010/main" val="2318124530"/>
              </p:ext>
            </p:extLst>
          </p:nvPr>
        </p:nvGraphicFramePr>
        <p:xfrm>
          <a:off x="438150" y="1353091"/>
          <a:ext cx="10915650" cy="5278292"/>
        </p:xfrm>
        <a:graphic>
          <a:graphicData uri="http://schemas.openxmlformats.org/drawingml/2006/table">
            <a:tbl>
              <a:tblPr firstRow="1" bandRow="1">
                <a:tableStyleId>{5C22544A-7EE6-4342-B048-85BDC9FD1C3A}</a:tableStyleId>
              </a:tblPr>
              <a:tblGrid>
                <a:gridCol w="3638550">
                  <a:extLst>
                    <a:ext uri="{9D8B030D-6E8A-4147-A177-3AD203B41FA5}">
                      <a16:colId xmlns:a16="http://schemas.microsoft.com/office/drawing/2014/main" val="3759738622"/>
                    </a:ext>
                  </a:extLst>
                </a:gridCol>
                <a:gridCol w="3638550">
                  <a:extLst>
                    <a:ext uri="{9D8B030D-6E8A-4147-A177-3AD203B41FA5}">
                      <a16:colId xmlns:a16="http://schemas.microsoft.com/office/drawing/2014/main" val="429932694"/>
                    </a:ext>
                  </a:extLst>
                </a:gridCol>
                <a:gridCol w="3638550">
                  <a:extLst>
                    <a:ext uri="{9D8B030D-6E8A-4147-A177-3AD203B41FA5}">
                      <a16:colId xmlns:a16="http://schemas.microsoft.com/office/drawing/2014/main" val="2731313681"/>
                    </a:ext>
                  </a:extLst>
                </a:gridCol>
              </a:tblGrid>
              <a:tr h="847133">
                <a:tc>
                  <a:txBody>
                    <a:bodyPr/>
                    <a:lstStyle/>
                    <a:p>
                      <a:endParaRPr lang="en-US" sz="2800"/>
                    </a:p>
                  </a:txBody>
                  <a:tcPr/>
                </a:tc>
                <a:tc>
                  <a:txBody>
                    <a:bodyPr/>
                    <a:lstStyle/>
                    <a:p>
                      <a:pPr algn="ctr"/>
                      <a:r>
                        <a:rPr lang="en-US" sz="2800" dirty="0"/>
                        <a:t>Accepting navigation</a:t>
                      </a:r>
                    </a:p>
                  </a:txBody>
                  <a:tcPr/>
                </a:tc>
                <a:tc>
                  <a:txBody>
                    <a:bodyPr/>
                    <a:lstStyle/>
                    <a:p>
                      <a:pPr algn="ctr"/>
                      <a:r>
                        <a:rPr lang="en-US" sz="2800" dirty="0"/>
                        <a:t>Having at least 1 need resolved</a:t>
                      </a:r>
                    </a:p>
                  </a:txBody>
                  <a:tcPr/>
                </a:tc>
                <a:extLst>
                  <a:ext uri="{0D108BD9-81ED-4DB2-BD59-A6C34878D82A}">
                    <a16:rowId xmlns:a16="http://schemas.microsoft.com/office/drawing/2014/main" val="4010080975"/>
                  </a:ext>
                </a:extLst>
              </a:tr>
              <a:tr h="847133">
                <a:tc>
                  <a:txBody>
                    <a:bodyPr/>
                    <a:lstStyle/>
                    <a:p>
                      <a:r>
                        <a:rPr lang="en-US" sz="2800" dirty="0"/>
                        <a:t>Black or Hispanic</a:t>
                      </a:r>
                    </a:p>
                  </a:txBody>
                  <a:tcPr anchor="ctr"/>
                </a:tc>
                <a:tc>
                  <a:txBody>
                    <a:bodyPr/>
                    <a:lstStyle/>
                    <a:p>
                      <a:pPr algn="ctr"/>
                      <a:r>
                        <a:rPr lang="en-US" sz="2800" dirty="0"/>
                        <a:t>More likely</a:t>
                      </a:r>
                    </a:p>
                  </a:txBody>
                  <a:tcPr anchor="ctr"/>
                </a:tc>
                <a:tc>
                  <a:txBody>
                    <a:bodyPr/>
                    <a:lstStyle/>
                    <a:p>
                      <a:pPr algn="ctr"/>
                      <a:r>
                        <a:rPr lang="en-US" sz="2800" dirty="0"/>
                        <a:t>More likely</a:t>
                      </a:r>
                    </a:p>
                  </a:txBody>
                  <a:tcPr anchor="ctr"/>
                </a:tc>
                <a:extLst>
                  <a:ext uri="{0D108BD9-81ED-4DB2-BD59-A6C34878D82A}">
                    <a16:rowId xmlns:a16="http://schemas.microsoft.com/office/drawing/2014/main" val="595809941"/>
                  </a:ext>
                </a:extLst>
              </a:tr>
              <a:tr h="847133">
                <a:tc>
                  <a:txBody>
                    <a:bodyPr/>
                    <a:lstStyle/>
                    <a:p>
                      <a:r>
                        <a:rPr lang="en-US" sz="2800" dirty="0"/>
                        <a:t>With &gt;1 social need</a:t>
                      </a:r>
                    </a:p>
                  </a:txBody>
                  <a:tcPr anchor="ctr"/>
                </a:tc>
                <a:tc>
                  <a:txBody>
                    <a:bodyPr/>
                    <a:lstStyle/>
                    <a:p>
                      <a:pPr algn="ctr"/>
                      <a:r>
                        <a:rPr lang="en-US" sz="2800" dirty="0"/>
                        <a:t>More likely</a:t>
                      </a:r>
                    </a:p>
                  </a:txBody>
                  <a:tcPr anchor="ctr"/>
                </a:tc>
                <a:tc>
                  <a:txBody>
                    <a:bodyPr/>
                    <a:lstStyle/>
                    <a:p>
                      <a:pPr algn="ctr"/>
                      <a:r>
                        <a:rPr lang="en-US" sz="2800" dirty="0"/>
                        <a:t>More likely</a:t>
                      </a:r>
                    </a:p>
                  </a:txBody>
                  <a:tcPr anchor="ctr"/>
                </a:tc>
                <a:extLst>
                  <a:ext uri="{0D108BD9-81ED-4DB2-BD59-A6C34878D82A}">
                    <a16:rowId xmlns:a16="http://schemas.microsoft.com/office/drawing/2014/main" val="1225206328"/>
                  </a:ext>
                </a:extLst>
              </a:tr>
              <a:tr h="847133">
                <a:tc>
                  <a:txBody>
                    <a:bodyPr/>
                    <a:lstStyle/>
                    <a:p>
                      <a:r>
                        <a:rPr lang="en-US" sz="2800" dirty="0"/>
                        <a:t>With diabetes</a:t>
                      </a:r>
                    </a:p>
                  </a:txBody>
                  <a:tcPr anchor="ctr"/>
                </a:tc>
                <a:tc>
                  <a:txBody>
                    <a:bodyPr/>
                    <a:lstStyle/>
                    <a:p>
                      <a:pPr algn="ctr"/>
                      <a:r>
                        <a:rPr lang="en-US" sz="2800" dirty="0"/>
                        <a:t>More likely</a:t>
                      </a:r>
                    </a:p>
                  </a:txBody>
                  <a:tcPr anchor="ctr"/>
                </a:tc>
                <a:tc>
                  <a:txBody>
                    <a:bodyPr/>
                    <a:lstStyle/>
                    <a:p>
                      <a:pPr algn="ctr"/>
                      <a:r>
                        <a:rPr lang="en-US" sz="2800" dirty="0"/>
                        <a:t>Not more likely</a:t>
                      </a:r>
                    </a:p>
                  </a:txBody>
                  <a:tcPr anchor="ctr"/>
                </a:tc>
                <a:extLst>
                  <a:ext uri="{0D108BD9-81ED-4DB2-BD59-A6C34878D82A}">
                    <a16:rowId xmlns:a16="http://schemas.microsoft.com/office/drawing/2014/main" val="928982482"/>
                  </a:ext>
                </a:extLst>
              </a:tr>
              <a:tr h="847133">
                <a:tc>
                  <a:txBody>
                    <a:bodyPr/>
                    <a:lstStyle/>
                    <a:p>
                      <a:r>
                        <a:rPr lang="en-US" sz="2800" dirty="0"/>
                        <a:t>Dually eligible</a:t>
                      </a:r>
                    </a:p>
                  </a:txBody>
                  <a:tcPr anchor="ctr"/>
                </a:tc>
                <a:tc>
                  <a:txBody>
                    <a:bodyPr/>
                    <a:lstStyle/>
                    <a:p>
                      <a:pPr algn="ctr"/>
                      <a:r>
                        <a:rPr lang="en-US" sz="2800" dirty="0"/>
                        <a:t>More likely</a:t>
                      </a:r>
                    </a:p>
                  </a:txBody>
                  <a:tcPr anchor="ctr"/>
                </a:tc>
                <a:tc>
                  <a:txBody>
                    <a:bodyPr/>
                    <a:lstStyle/>
                    <a:p>
                      <a:pPr algn="ctr"/>
                      <a:r>
                        <a:rPr lang="en-US" sz="2800" dirty="0"/>
                        <a:t>More likely</a:t>
                      </a:r>
                    </a:p>
                  </a:txBody>
                  <a:tcPr anchor="ctr"/>
                </a:tc>
                <a:extLst>
                  <a:ext uri="{0D108BD9-81ED-4DB2-BD59-A6C34878D82A}">
                    <a16:rowId xmlns:a16="http://schemas.microsoft.com/office/drawing/2014/main" val="2669099639"/>
                  </a:ext>
                </a:extLst>
              </a:tr>
              <a:tr h="847133">
                <a:tc>
                  <a:txBody>
                    <a:bodyPr/>
                    <a:lstStyle/>
                    <a:p>
                      <a:r>
                        <a:rPr lang="en-US" sz="2800" dirty="0"/>
                        <a:t>Less than high school education</a:t>
                      </a:r>
                    </a:p>
                  </a:txBody>
                  <a:tcPr anchor="ctr"/>
                </a:tc>
                <a:tc>
                  <a:txBody>
                    <a:bodyPr/>
                    <a:lstStyle/>
                    <a:p>
                      <a:pPr algn="ctr"/>
                      <a:r>
                        <a:rPr lang="en-US" sz="2800" dirty="0"/>
                        <a:t>More likely</a:t>
                      </a:r>
                    </a:p>
                  </a:txBody>
                  <a:tcPr anchor="ctr"/>
                </a:tc>
                <a:tc>
                  <a:txBody>
                    <a:bodyPr/>
                    <a:lstStyle/>
                    <a:p>
                      <a:pPr algn="ctr"/>
                      <a:r>
                        <a:rPr lang="en-US" sz="2800" dirty="0"/>
                        <a:t>Not more likely</a:t>
                      </a:r>
                    </a:p>
                  </a:txBody>
                  <a:tcPr anchor="ctr"/>
                </a:tc>
                <a:extLst>
                  <a:ext uri="{0D108BD9-81ED-4DB2-BD59-A6C34878D82A}">
                    <a16:rowId xmlns:a16="http://schemas.microsoft.com/office/drawing/2014/main" val="139598024"/>
                  </a:ext>
                </a:extLst>
              </a:tr>
            </a:tbl>
          </a:graphicData>
        </a:graphic>
      </p:graphicFrame>
      <p:sp>
        <p:nvSpPr>
          <p:cNvPr id="3" name="Title 2">
            <a:extLst>
              <a:ext uri="{FF2B5EF4-FFF2-40B4-BE49-F238E27FC236}">
                <a16:creationId xmlns:a16="http://schemas.microsoft.com/office/drawing/2014/main" id="{933EDEDD-CB7B-60C5-2FF0-0850597982D8}"/>
              </a:ext>
            </a:extLst>
          </p:cNvPr>
          <p:cNvSpPr>
            <a:spLocks noGrp="1"/>
          </p:cNvSpPr>
          <p:nvPr>
            <p:ph type="title"/>
          </p:nvPr>
        </p:nvSpPr>
        <p:spPr/>
        <p:txBody>
          <a:bodyPr>
            <a:normAutofit fontScale="90000"/>
          </a:bodyPr>
          <a:lstStyle/>
          <a:p>
            <a:r>
              <a:rPr lang="en-US" dirty="0"/>
              <a:t>Differences in navigation acceptance and need resolution</a:t>
            </a:r>
          </a:p>
        </p:txBody>
      </p:sp>
    </p:spTree>
    <p:extLst>
      <p:ext uri="{BB962C8B-B14F-4D97-AF65-F5344CB8AC3E}">
        <p14:creationId xmlns:p14="http://schemas.microsoft.com/office/powerpoint/2010/main" val="3850795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27E4E7D3-DA2A-F46F-4689-040DA923DE9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7200" kern="1200" dirty="0">
                <a:solidFill>
                  <a:srgbClr val="FFFFFF"/>
                </a:solidFill>
                <a:latin typeface="+mj-lt"/>
                <a:ea typeface="+mj-ea"/>
                <a:cs typeface="+mj-cs"/>
              </a:rPr>
              <a:t>Impacts</a:t>
            </a:r>
            <a:endParaRPr lang="en-US" sz="4800" kern="1200" dirty="0">
              <a:solidFill>
                <a:srgbClr val="FFFFFF"/>
              </a:solidFill>
              <a:latin typeface="+mj-lt"/>
              <a:ea typeface="+mj-ea"/>
              <a:cs typeface="+mj-cs"/>
            </a:endParaRPr>
          </a:p>
        </p:txBody>
      </p:sp>
      <p:sp>
        <p:nvSpPr>
          <p:cNvPr id="5" name="Text Placeholder 4">
            <a:extLst>
              <a:ext uri="{FF2B5EF4-FFF2-40B4-BE49-F238E27FC236}">
                <a16:creationId xmlns:a16="http://schemas.microsoft.com/office/drawing/2014/main" id="{ECFD0207-CE1F-97D9-4CAC-89DE8DCFB464}"/>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562252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EFF3D3-3AF9-728B-C09D-D7F47E655EE8}"/>
              </a:ext>
            </a:extLst>
          </p:cNvPr>
          <p:cNvSpPr txBox="1"/>
          <p:nvPr/>
        </p:nvSpPr>
        <p:spPr>
          <a:xfrm>
            <a:off x="3050006" y="3244334"/>
            <a:ext cx="6100010" cy="307777"/>
          </a:xfrm>
          <a:prstGeom prst="rect">
            <a:avLst/>
          </a:prstGeom>
          <a:noFill/>
        </p:spPr>
        <p:txBody>
          <a:bodyPr wrap="square">
            <a:spAutoFit/>
          </a:bodyPr>
          <a:lstStyle/>
          <a:p>
            <a:endParaRPr lang="en-US" sz="1400" dirty="0"/>
          </a:p>
        </p:txBody>
      </p:sp>
      <p:sp>
        <p:nvSpPr>
          <p:cNvPr id="2" name="Rectangle 1">
            <a:extLst>
              <a:ext uri="{FF2B5EF4-FFF2-40B4-BE49-F238E27FC236}">
                <a16:creationId xmlns:a16="http://schemas.microsoft.com/office/drawing/2014/main" id="{5609E222-2ACA-031E-B8D1-58E324DCD587}"/>
              </a:ext>
            </a:extLst>
          </p:cNvPr>
          <p:cNvSpPr/>
          <p:nvPr/>
        </p:nvSpPr>
        <p:spPr>
          <a:xfrm>
            <a:off x="0" y="8872"/>
            <a:ext cx="12212765" cy="1253106"/>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3" name="Title 1">
            <a:extLst>
              <a:ext uri="{FF2B5EF4-FFF2-40B4-BE49-F238E27FC236}">
                <a16:creationId xmlns:a16="http://schemas.microsoft.com/office/drawing/2014/main" id="{A9CE46FC-75FB-49B6-D7EC-42DC5D32590D}"/>
              </a:ext>
            </a:extLst>
          </p:cNvPr>
          <p:cNvSpPr txBox="1">
            <a:spLocks/>
          </p:cNvSpPr>
          <p:nvPr/>
        </p:nvSpPr>
        <p:spPr>
          <a:xfrm>
            <a:off x="609599" y="-39507"/>
            <a:ext cx="10972800" cy="1524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68" b="1" dirty="0">
                <a:solidFill>
                  <a:schemeClr val="bg1"/>
                </a:solidFill>
              </a:rPr>
              <a:t>In Gratitude</a:t>
            </a:r>
          </a:p>
        </p:txBody>
      </p:sp>
      <p:sp>
        <p:nvSpPr>
          <p:cNvPr id="9" name="TextBox 8">
            <a:extLst>
              <a:ext uri="{FF2B5EF4-FFF2-40B4-BE49-F238E27FC236}">
                <a16:creationId xmlns:a16="http://schemas.microsoft.com/office/drawing/2014/main" id="{71837503-5E9E-AC36-A0CC-A7B3D635A384}"/>
              </a:ext>
            </a:extLst>
          </p:cNvPr>
          <p:cNvSpPr txBox="1"/>
          <p:nvPr/>
        </p:nvSpPr>
        <p:spPr>
          <a:xfrm>
            <a:off x="3050006" y="2358865"/>
            <a:ext cx="6138779" cy="1015663"/>
          </a:xfrm>
          <a:prstGeom prst="rect">
            <a:avLst/>
          </a:prstGeom>
          <a:noFill/>
        </p:spPr>
        <p:txBody>
          <a:bodyPr wrap="square">
            <a:spAutoFit/>
          </a:bodyPr>
          <a:lstStyle/>
          <a:p>
            <a:pPr algn="ctr"/>
            <a:r>
              <a:rPr lang="en-US" sz="3000" dirty="0">
                <a:solidFill>
                  <a:srgbClr val="002060"/>
                </a:solidFill>
              </a:rPr>
              <a:t>This webinar is made possible with support from:</a:t>
            </a:r>
          </a:p>
        </p:txBody>
      </p:sp>
      <p:pic>
        <p:nvPicPr>
          <p:cNvPr id="10" name="Picture 9" descr="A black background with blue text&#10;&#10;AI-generated content may be incorrect.">
            <a:extLst>
              <a:ext uri="{FF2B5EF4-FFF2-40B4-BE49-F238E27FC236}">
                <a16:creationId xmlns:a16="http://schemas.microsoft.com/office/drawing/2014/main" id="{F3B32660-397C-9087-D389-44DA6492AC65}"/>
              </a:ext>
            </a:extLst>
          </p:cNvPr>
          <p:cNvPicPr>
            <a:picLocks noChangeAspect="1"/>
          </p:cNvPicPr>
          <p:nvPr/>
        </p:nvPicPr>
        <p:blipFill>
          <a:blip r:embed="rId3"/>
          <a:stretch>
            <a:fillRect/>
          </a:stretch>
        </p:blipFill>
        <p:spPr>
          <a:xfrm>
            <a:off x="2881563" y="3636454"/>
            <a:ext cx="6870959" cy="1247085"/>
          </a:xfrm>
          <a:prstGeom prst="rect">
            <a:avLst/>
          </a:prstGeom>
        </p:spPr>
      </p:pic>
      <p:cxnSp>
        <p:nvCxnSpPr>
          <p:cNvPr id="4" name="Straight Connector 3">
            <a:extLst>
              <a:ext uri="{FF2B5EF4-FFF2-40B4-BE49-F238E27FC236}">
                <a16:creationId xmlns:a16="http://schemas.microsoft.com/office/drawing/2014/main" id="{1D4031F5-57E9-7011-A5DD-D8AF135108C8}"/>
              </a:ext>
            </a:extLst>
          </p:cNvPr>
          <p:cNvCxnSpPr>
            <a:cxnSpLocks/>
          </p:cNvCxnSpPr>
          <p:nvPr/>
        </p:nvCxnSpPr>
        <p:spPr>
          <a:xfrm>
            <a:off x="439341" y="6094341"/>
            <a:ext cx="10623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EFEDC05-A013-26C9-69A4-50D1C4995273}"/>
              </a:ext>
            </a:extLst>
          </p:cNvPr>
          <p:cNvSpPr txBox="1"/>
          <p:nvPr/>
        </p:nvSpPr>
        <p:spPr>
          <a:xfrm>
            <a:off x="294963" y="6078301"/>
            <a:ext cx="1647020" cy="748988"/>
          </a:xfrm>
          <a:prstGeom prst="rect">
            <a:avLst/>
          </a:prstGeom>
          <a:noFill/>
        </p:spPr>
        <p:txBody>
          <a:bodyPr wrap="square" rtlCol="0">
            <a:spAutoFit/>
          </a:bodyPr>
          <a:lstStyle/>
          <a:p>
            <a:r>
              <a:rPr lang="en-US" sz="4267" dirty="0">
                <a:solidFill>
                  <a:srgbClr val="002060"/>
                </a:solidFill>
                <a:latin typeface="Helvetica Neue Medium" charset="0"/>
                <a:ea typeface="Helvetica Neue Medium" charset="0"/>
                <a:cs typeface="Helvetica Neue Medium" charset="0"/>
              </a:rPr>
              <a:t>siren</a:t>
            </a:r>
          </a:p>
        </p:txBody>
      </p:sp>
      <p:pic>
        <p:nvPicPr>
          <p:cNvPr id="7" name="Picture 6">
            <a:extLst>
              <a:ext uri="{FF2B5EF4-FFF2-40B4-BE49-F238E27FC236}">
                <a16:creationId xmlns:a16="http://schemas.microsoft.com/office/drawing/2014/main" id="{F5E5297C-6B81-902F-C71E-CD46C72D42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7653" y="6234403"/>
            <a:ext cx="879295" cy="450479"/>
          </a:xfrm>
          <a:prstGeom prst="rect">
            <a:avLst/>
          </a:prstGeom>
        </p:spPr>
      </p:pic>
    </p:spTree>
    <p:extLst>
      <p:ext uri="{BB962C8B-B14F-4D97-AF65-F5344CB8AC3E}">
        <p14:creationId xmlns:p14="http://schemas.microsoft.com/office/powerpoint/2010/main" val="1825851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EC0822-82EE-CE96-ABA5-F4426962ACE4}"/>
              </a:ext>
            </a:extLst>
          </p:cNvPr>
          <p:cNvSpPr>
            <a:spLocks noGrp="1"/>
          </p:cNvSpPr>
          <p:nvPr>
            <p:ph idx="1"/>
          </p:nvPr>
        </p:nvSpPr>
        <p:spPr/>
        <p:txBody>
          <a:bodyPr>
            <a:normAutofit lnSpcReduction="10000"/>
          </a:bodyPr>
          <a:lstStyle/>
          <a:p>
            <a:r>
              <a:rPr lang="en-US" sz="3600" dirty="0"/>
              <a:t>Survey of those screened April 2019 – March 2022.</a:t>
            </a:r>
          </a:p>
          <a:p>
            <a:pPr lvl="1"/>
            <a:r>
              <a:rPr lang="en-US" dirty="0"/>
              <a:t>Program ran May 2018 – April 2023</a:t>
            </a:r>
          </a:p>
          <a:p>
            <a:r>
              <a:rPr lang="en-US" sz="3600" dirty="0"/>
              <a:t>Survey occurred 6 months after screening. </a:t>
            </a:r>
          </a:p>
          <a:p>
            <a:r>
              <a:rPr lang="en-US" sz="3600" dirty="0"/>
              <a:t>25% response rate. </a:t>
            </a:r>
          </a:p>
          <a:p>
            <a:r>
              <a:rPr lang="en-US" dirty="0"/>
              <a:t>Non-responders more likely to be older, more affluent, more rural, Medicare beneficiaries, and with fewer needs.</a:t>
            </a:r>
            <a:endParaRPr lang="en-US" sz="3600" dirty="0"/>
          </a:p>
          <a:p>
            <a:r>
              <a:rPr lang="en-US" sz="3600" dirty="0"/>
              <a:t>Data weighted for differences between responders and non-responders.</a:t>
            </a:r>
          </a:p>
          <a:p>
            <a:endParaRPr lang="en-US" dirty="0"/>
          </a:p>
        </p:txBody>
      </p:sp>
      <p:sp>
        <p:nvSpPr>
          <p:cNvPr id="3" name="Title 2">
            <a:extLst>
              <a:ext uri="{FF2B5EF4-FFF2-40B4-BE49-F238E27FC236}">
                <a16:creationId xmlns:a16="http://schemas.microsoft.com/office/drawing/2014/main" id="{0E4DF494-B577-8930-66F3-C634AFFDA8EC}"/>
              </a:ext>
            </a:extLst>
          </p:cNvPr>
          <p:cNvSpPr>
            <a:spLocks noGrp="1"/>
          </p:cNvSpPr>
          <p:nvPr>
            <p:ph type="title"/>
          </p:nvPr>
        </p:nvSpPr>
        <p:spPr/>
        <p:txBody>
          <a:bodyPr>
            <a:normAutofit fontScale="90000"/>
          </a:bodyPr>
          <a:lstStyle/>
          <a:p>
            <a:r>
              <a:rPr lang="en-US" dirty="0"/>
              <a:t>Methods for impacts on connections to resources and need resolution </a:t>
            </a:r>
          </a:p>
        </p:txBody>
      </p:sp>
    </p:spTree>
    <p:extLst>
      <p:ext uri="{BB962C8B-B14F-4D97-AF65-F5344CB8AC3E}">
        <p14:creationId xmlns:p14="http://schemas.microsoft.com/office/powerpoint/2010/main" val="337882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FE225-56DB-3D5D-5130-E01BD28F678B}"/>
              </a:ext>
            </a:extLst>
          </p:cNvPr>
          <p:cNvPicPr>
            <a:picLocks noChangeAspect="1"/>
          </p:cNvPicPr>
          <p:nvPr/>
        </p:nvPicPr>
        <p:blipFill>
          <a:blip r:embed="rId2"/>
          <a:srcRect t="12545" b="11661"/>
          <a:stretch/>
        </p:blipFill>
        <p:spPr>
          <a:xfrm>
            <a:off x="894769" y="1451427"/>
            <a:ext cx="10411335" cy="5464629"/>
          </a:xfrm>
          <a:prstGeom prst="rect">
            <a:avLst/>
          </a:prstGeom>
          <a:noFill/>
        </p:spPr>
      </p:pic>
      <p:sp>
        <p:nvSpPr>
          <p:cNvPr id="6" name="Title 5">
            <a:extLst>
              <a:ext uri="{FF2B5EF4-FFF2-40B4-BE49-F238E27FC236}">
                <a16:creationId xmlns:a16="http://schemas.microsoft.com/office/drawing/2014/main" id="{31BF49AB-0FDC-3029-04AB-1FA97F725C75}"/>
              </a:ext>
            </a:extLst>
          </p:cNvPr>
          <p:cNvSpPr>
            <a:spLocks noGrp="1"/>
          </p:cNvSpPr>
          <p:nvPr>
            <p:ph type="title"/>
          </p:nvPr>
        </p:nvSpPr>
        <p:spPr/>
        <p:txBody>
          <a:bodyPr>
            <a:normAutofit fontScale="90000"/>
          </a:bodyPr>
          <a:lstStyle/>
          <a:p>
            <a:r>
              <a:rPr lang="en-US" dirty="0"/>
              <a:t>No impact of navigation on connection to resources 6 months post screening</a:t>
            </a:r>
          </a:p>
        </p:txBody>
      </p:sp>
    </p:spTree>
    <p:extLst>
      <p:ext uri="{BB962C8B-B14F-4D97-AF65-F5344CB8AC3E}">
        <p14:creationId xmlns:p14="http://schemas.microsoft.com/office/powerpoint/2010/main" val="1455460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02E5A6-6D80-148D-05F8-63BC4C841E79}"/>
              </a:ext>
            </a:extLst>
          </p:cNvPr>
          <p:cNvSpPr>
            <a:spLocks noGrp="1"/>
          </p:cNvSpPr>
          <p:nvPr>
            <p:ph type="title"/>
          </p:nvPr>
        </p:nvSpPr>
        <p:spPr/>
        <p:txBody>
          <a:bodyPr/>
          <a:lstStyle/>
          <a:p>
            <a:r>
              <a:rPr lang="en-US" dirty="0"/>
              <a:t>No impact of navigation on need resolution</a:t>
            </a:r>
          </a:p>
        </p:txBody>
      </p:sp>
      <p:pic>
        <p:nvPicPr>
          <p:cNvPr id="5" name="Picture 4">
            <a:extLst>
              <a:ext uri="{FF2B5EF4-FFF2-40B4-BE49-F238E27FC236}">
                <a16:creationId xmlns:a16="http://schemas.microsoft.com/office/drawing/2014/main" id="{34058F1E-DBF4-462F-D35A-E5B804F7CC8E}"/>
              </a:ext>
            </a:extLst>
          </p:cNvPr>
          <p:cNvPicPr>
            <a:picLocks noChangeAspect="1"/>
          </p:cNvPicPr>
          <p:nvPr/>
        </p:nvPicPr>
        <p:blipFill>
          <a:blip r:embed="rId2"/>
          <a:srcRect t="19872"/>
          <a:stretch/>
        </p:blipFill>
        <p:spPr>
          <a:xfrm>
            <a:off x="922178" y="1385455"/>
            <a:ext cx="10107436" cy="5434918"/>
          </a:xfrm>
          <a:prstGeom prst="rect">
            <a:avLst/>
          </a:prstGeom>
        </p:spPr>
      </p:pic>
    </p:spTree>
    <p:extLst>
      <p:ext uri="{BB962C8B-B14F-4D97-AF65-F5344CB8AC3E}">
        <p14:creationId xmlns:p14="http://schemas.microsoft.com/office/powerpoint/2010/main" val="3832617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66D415-4DA7-999F-530E-5315A1153D0E}"/>
              </a:ext>
            </a:extLst>
          </p:cNvPr>
          <p:cNvSpPr>
            <a:spLocks noGrp="1"/>
          </p:cNvSpPr>
          <p:nvPr>
            <p:ph idx="1"/>
          </p:nvPr>
        </p:nvSpPr>
        <p:spPr>
          <a:xfrm>
            <a:off x="437508" y="1561672"/>
            <a:ext cx="10916292" cy="5083227"/>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Assistance track:</a:t>
            </a:r>
          </a:p>
          <a:p>
            <a:r>
              <a:rPr lang="en-US" sz="3600" dirty="0">
                <a:latin typeface="Arial" panose="020B0604020202020204" pitchFamily="34" charset="0"/>
                <a:ea typeface="Aptos" panose="020B0004020202020204" pitchFamily="34" charset="0"/>
              </a:rPr>
              <a:t>Differences </a:t>
            </a:r>
            <a:r>
              <a:rPr lang="en-US" sz="3600" dirty="0">
                <a:effectLst/>
                <a:latin typeface="Arial" panose="020B0604020202020204" pitchFamily="34" charset="0"/>
                <a:ea typeface="Aptos" panose="020B0004020202020204" pitchFamily="34" charset="0"/>
              </a:rPr>
              <a:t>between intervention and control groups </a:t>
            </a:r>
            <a:r>
              <a:rPr lang="en-US" sz="3600" dirty="0">
                <a:latin typeface="Arial" panose="020B0604020202020204" pitchFamily="34" charset="0"/>
                <a:ea typeface="Aptos" panose="020B0004020202020204" pitchFamily="34" charset="0"/>
              </a:rPr>
              <a:t>in r</a:t>
            </a:r>
            <a:r>
              <a:rPr lang="en-US" sz="3600" dirty="0">
                <a:effectLst/>
                <a:latin typeface="Arial" panose="020B0604020202020204" pitchFamily="34" charset="0"/>
                <a:ea typeface="Aptos" panose="020B0004020202020204" pitchFamily="34" charset="0"/>
              </a:rPr>
              <a:t>egression-adjusted post-screening values </a:t>
            </a:r>
          </a:p>
          <a:p>
            <a:pPr marL="0" indent="0">
              <a:buNone/>
            </a:pPr>
            <a:endParaRPr lang="en-US" dirty="0">
              <a:latin typeface="Arial" panose="020B0604020202020204" pitchFamily="34" charset="0"/>
            </a:endParaRPr>
          </a:p>
          <a:p>
            <a:pPr marL="0" indent="0">
              <a:buNone/>
            </a:pPr>
            <a:r>
              <a:rPr lang="en-US" dirty="0">
                <a:latin typeface="Arial" panose="020B0604020202020204" pitchFamily="34" charset="0"/>
              </a:rPr>
              <a:t>Alignment track:</a:t>
            </a:r>
          </a:p>
          <a:p>
            <a:r>
              <a:rPr lang="en-US" dirty="0">
                <a:latin typeface="Arial" panose="020B0604020202020204" pitchFamily="34" charset="0"/>
                <a:ea typeface="Aptos" panose="020B0004020202020204" pitchFamily="34" charset="0"/>
              </a:rPr>
              <a:t>C</a:t>
            </a:r>
            <a:r>
              <a:rPr lang="en-US" sz="3600" dirty="0">
                <a:latin typeface="Arial" panose="020B0604020202020204" pitchFamily="34" charset="0"/>
                <a:ea typeface="Aptos" panose="020B0004020202020204" pitchFamily="34" charset="0"/>
              </a:rPr>
              <a:t>ompared Alignment to Assistance control group </a:t>
            </a:r>
          </a:p>
          <a:p>
            <a:r>
              <a:rPr lang="en-US" sz="3600" dirty="0">
                <a:latin typeface="Arial" panose="020B0604020202020204" pitchFamily="34" charset="0"/>
                <a:ea typeface="Aptos" panose="020B0004020202020204" pitchFamily="34" charset="0"/>
              </a:rPr>
              <a:t>Propensity score weighted difference in differences models</a:t>
            </a:r>
          </a:p>
          <a:p>
            <a:endParaRPr lang="en-US" sz="3600" dirty="0">
              <a:latin typeface="Arial" panose="020B0604020202020204" pitchFamily="34" charset="0"/>
            </a:endParaRPr>
          </a:p>
          <a:p>
            <a:r>
              <a:rPr lang="en-US" sz="3600" dirty="0">
                <a:latin typeface="Arial" panose="020B0604020202020204" pitchFamily="34" charset="0"/>
              </a:rPr>
              <a:t>Medicaid: 3 years of post-screening follow up</a:t>
            </a:r>
          </a:p>
          <a:p>
            <a:r>
              <a:rPr lang="en-US" sz="3600" dirty="0">
                <a:latin typeface="Arial" panose="020B0604020202020204" pitchFamily="34" charset="0"/>
              </a:rPr>
              <a:t>Medicare FSS: 4 years of post screening follow up</a:t>
            </a:r>
            <a:endParaRPr lang="en-US" sz="3600" dirty="0"/>
          </a:p>
        </p:txBody>
      </p:sp>
      <p:sp>
        <p:nvSpPr>
          <p:cNvPr id="3" name="Title 2">
            <a:extLst>
              <a:ext uri="{FF2B5EF4-FFF2-40B4-BE49-F238E27FC236}">
                <a16:creationId xmlns:a16="http://schemas.microsoft.com/office/drawing/2014/main" id="{385FB7F7-4BCA-72AB-2A1B-29E964DF7123}"/>
              </a:ext>
            </a:extLst>
          </p:cNvPr>
          <p:cNvSpPr>
            <a:spLocks noGrp="1"/>
          </p:cNvSpPr>
          <p:nvPr>
            <p:ph type="title"/>
          </p:nvPr>
        </p:nvSpPr>
        <p:spPr/>
        <p:txBody>
          <a:bodyPr>
            <a:normAutofit/>
          </a:bodyPr>
          <a:lstStyle/>
          <a:p>
            <a:r>
              <a:rPr lang="en-US" dirty="0"/>
              <a:t>Methods for costs and utilization analyses</a:t>
            </a:r>
          </a:p>
        </p:txBody>
      </p:sp>
    </p:spTree>
    <p:extLst>
      <p:ext uri="{BB962C8B-B14F-4D97-AF65-F5344CB8AC3E}">
        <p14:creationId xmlns:p14="http://schemas.microsoft.com/office/powerpoint/2010/main" val="2715228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4F791-A8E6-4BCD-28F4-D6AB2707F01E}"/>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7D444C9-EE55-CBAD-3BDF-0E6799A2A839}"/>
              </a:ext>
            </a:extLst>
          </p:cNvPr>
          <p:cNvGraphicFramePr>
            <a:graphicFrameLocks noGrp="1"/>
          </p:cNvGraphicFramePr>
          <p:nvPr>
            <p:ph idx="1"/>
            <p:extLst>
              <p:ext uri="{D42A27DB-BD31-4B8C-83A1-F6EECF244321}">
                <p14:modId xmlns:p14="http://schemas.microsoft.com/office/powerpoint/2010/main" val="2247956806"/>
              </p:ext>
            </p:extLst>
          </p:nvPr>
        </p:nvGraphicFramePr>
        <p:xfrm>
          <a:off x="8660668" y="1357784"/>
          <a:ext cx="2168435" cy="5169685"/>
        </p:xfrm>
        <a:graphic>
          <a:graphicData uri="http://schemas.openxmlformats.org/drawingml/2006/table">
            <a:tbl>
              <a:tblPr firstRow="1" bandRow="1">
                <a:tableStyleId>{5C22544A-7EE6-4342-B048-85BDC9FD1C3A}</a:tableStyleId>
              </a:tblPr>
              <a:tblGrid>
                <a:gridCol w="2168435">
                  <a:extLst>
                    <a:ext uri="{9D8B030D-6E8A-4147-A177-3AD203B41FA5}">
                      <a16:colId xmlns:a16="http://schemas.microsoft.com/office/drawing/2014/main" val="4121306843"/>
                    </a:ext>
                  </a:extLst>
                </a:gridCol>
              </a:tblGrid>
              <a:tr h="1065480">
                <a:tc>
                  <a:txBody>
                    <a:bodyPr/>
                    <a:lstStyle/>
                    <a:p>
                      <a:pPr algn="l"/>
                      <a:r>
                        <a:rPr lang="en-US" sz="2000" b="1" dirty="0">
                          <a:solidFill>
                            <a:schemeClr val="bg1"/>
                          </a:solidFill>
                        </a:rPr>
                        <a:t>-$116 PBPM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4233573238"/>
                  </a:ext>
                </a:extLst>
              </a:tr>
              <a:tr h="907765">
                <a:tc>
                  <a:txBody>
                    <a:bodyPr/>
                    <a:lstStyle/>
                    <a:p>
                      <a:r>
                        <a:rPr lang="en-US" sz="2000" b="1" dirty="0">
                          <a:solidFill>
                            <a:schemeClr val="bg1"/>
                          </a:solidFill>
                        </a:rPr>
                        <a:t>- $54 PBPM</a:t>
                      </a:r>
                    </a:p>
                  </a:txBody>
                  <a:tcPr anchor="ct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3263608580"/>
                  </a:ext>
                </a:extLst>
              </a:tr>
              <a:tr h="1065480">
                <a:tc>
                  <a:txBody>
                    <a:bodyPr/>
                    <a:lstStyle/>
                    <a:p>
                      <a:r>
                        <a:rPr lang="en-US" sz="2000" b="1" dirty="0">
                          <a:solidFill>
                            <a:schemeClr val="bg1"/>
                          </a:solidFill>
                        </a:rPr>
                        <a:t>-4 admissions/</a:t>
                      </a:r>
                    </a:p>
                    <a:p>
                      <a:r>
                        <a:rPr lang="en-US" sz="2000" b="1" dirty="0">
                          <a:solidFill>
                            <a:schemeClr val="bg1"/>
                          </a:solidFill>
                        </a:rPr>
                        <a:t>1,000 beneficiaries/year</a:t>
                      </a:r>
                    </a:p>
                  </a:txBody>
                  <a:tcPr anchor="ctr">
                    <a:lnT w="12700" cap="flat" cmpd="sng" algn="ctr">
                      <a:solidFill>
                        <a:schemeClr val="tx1"/>
                      </a:solidFill>
                      <a:prstDash val="solid"/>
                      <a:round/>
                      <a:headEnd type="none" w="med" len="med"/>
                      <a:tailEnd type="none" w="med" len="med"/>
                    </a:lnT>
                    <a:solidFill>
                      <a:schemeClr val="accent5">
                        <a:lumMod val="50000"/>
                      </a:schemeClr>
                    </a:solidFill>
                  </a:tcPr>
                </a:tc>
                <a:extLst>
                  <a:ext uri="{0D108BD9-81ED-4DB2-BD59-A6C34878D82A}">
                    <a16:rowId xmlns:a16="http://schemas.microsoft.com/office/drawing/2014/main" val="2495808058"/>
                  </a:ext>
                </a:extLst>
              </a:tr>
              <a:tr h="1065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-26 ED visits/1,000 beneficiaries/year</a:t>
                      </a:r>
                    </a:p>
                    <a:p>
                      <a:endParaRPr lang="en-US" sz="2000" b="1" dirty="0">
                        <a:solidFill>
                          <a:schemeClr val="bg1"/>
                        </a:solidFill>
                      </a:endParaRPr>
                    </a:p>
                  </a:txBody>
                  <a:tcPr anchor="ctr">
                    <a:solidFill>
                      <a:schemeClr val="accent5">
                        <a:lumMod val="50000"/>
                      </a:schemeClr>
                    </a:solidFill>
                  </a:tcPr>
                </a:tc>
                <a:extLst>
                  <a:ext uri="{0D108BD9-81ED-4DB2-BD59-A6C34878D82A}">
                    <a16:rowId xmlns:a16="http://schemas.microsoft.com/office/drawing/2014/main" val="242787755"/>
                  </a:ext>
                </a:extLst>
              </a:tr>
              <a:tr h="1065480">
                <a:tc>
                  <a:txBody>
                    <a:bodyPr/>
                    <a:lstStyle/>
                    <a:p>
                      <a:r>
                        <a:rPr lang="en-US" sz="2000" b="1" dirty="0">
                          <a:solidFill>
                            <a:schemeClr val="bg1"/>
                          </a:solidFill>
                        </a:rPr>
                        <a:t>-18 avoidable ED visits/1,000 beneficiaries/year </a:t>
                      </a:r>
                    </a:p>
                  </a:txBody>
                  <a:tcPr anchor="ctr">
                    <a:solidFill>
                      <a:schemeClr val="accent5">
                        <a:lumMod val="50000"/>
                      </a:schemeClr>
                    </a:solidFill>
                  </a:tcPr>
                </a:tc>
                <a:extLst>
                  <a:ext uri="{0D108BD9-81ED-4DB2-BD59-A6C34878D82A}">
                    <a16:rowId xmlns:a16="http://schemas.microsoft.com/office/drawing/2014/main" val="2150352235"/>
                  </a:ext>
                </a:extLst>
              </a:tr>
            </a:tbl>
          </a:graphicData>
        </a:graphic>
      </p:graphicFrame>
      <p:sp>
        <p:nvSpPr>
          <p:cNvPr id="3" name="Title 2">
            <a:extLst>
              <a:ext uri="{FF2B5EF4-FFF2-40B4-BE49-F238E27FC236}">
                <a16:creationId xmlns:a16="http://schemas.microsoft.com/office/drawing/2014/main" id="{635DC0CE-5B95-CEF8-9FDA-0D3A495B879C}"/>
              </a:ext>
            </a:extLst>
          </p:cNvPr>
          <p:cNvSpPr>
            <a:spLocks noGrp="1"/>
          </p:cNvSpPr>
          <p:nvPr>
            <p:ph type="title"/>
          </p:nvPr>
        </p:nvSpPr>
        <p:spPr>
          <a:xfrm>
            <a:off x="437508" y="200038"/>
            <a:ext cx="10515600" cy="855411"/>
          </a:xfrm>
        </p:spPr>
        <p:txBody>
          <a:bodyPr>
            <a:normAutofit fontScale="90000"/>
          </a:bodyPr>
          <a:lstStyle/>
          <a:p>
            <a:r>
              <a:rPr lang="en-US" dirty="0"/>
              <a:t>Navigation reduced costs and utilization in the Assistance track</a:t>
            </a:r>
          </a:p>
        </p:txBody>
      </p:sp>
      <p:pic>
        <p:nvPicPr>
          <p:cNvPr id="4" name="Picture 3">
            <a:extLst>
              <a:ext uri="{FF2B5EF4-FFF2-40B4-BE49-F238E27FC236}">
                <a16:creationId xmlns:a16="http://schemas.microsoft.com/office/drawing/2014/main" id="{1FC90FD4-97F6-1212-F33F-021BF1583A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0774" y="1370847"/>
            <a:ext cx="7550726" cy="5169094"/>
          </a:xfrm>
          <a:prstGeom prst="rect">
            <a:avLst/>
          </a:prstGeom>
          <a:noFill/>
          <a:ln>
            <a:noFill/>
          </a:ln>
        </p:spPr>
      </p:pic>
    </p:spTree>
    <p:extLst>
      <p:ext uri="{BB962C8B-B14F-4D97-AF65-F5344CB8AC3E}">
        <p14:creationId xmlns:p14="http://schemas.microsoft.com/office/powerpoint/2010/main" val="325259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0F6C0-7F64-2348-E791-8EC9740D1D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D715FE-999B-7DD4-D684-A14CF0AF854E}"/>
              </a:ext>
            </a:extLst>
          </p:cNvPr>
          <p:cNvSpPr>
            <a:spLocks noGrp="1"/>
          </p:cNvSpPr>
          <p:nvPr>
            <p:ph idx="1"/>
          </p:nvPr>
        </p:nvSpPr>
        <p:spPr>
          <a:xfrm>
            <a:off x="2380714" y="5832727"/>
            <a:ext cx="10916292" cy="4615291"/>
          </a:xfrm>
        </p:spPr>
        <p:txBody>
          <a:bodyPr>
            <a:normAutofit/>
          </a:bodyPr>
          <a:lstStyle/>
          <a:p>
            <a:pPr marL="0" indent="0">
              <a:buNone/>
            </a:pPr>
            <a:r>
              <a:rPr lang="en-US" sz="2800" dirty="0"/>
              <a:t>Cost decreases were not statistically significant</a:t>
            </a:r>
          </a:p>
          <a:p>
            <a:pPr marL="0" indent="0">
              <a:buNone/>
            </a:pPr>
            <a:r>
              <a:rPr lang="en-US" sz="2800" dirty="0"/>
              <a:t>No impacts in FFS Medicare</a:t>
            </a:r>
          </a:p>
        </p:txBody>
      </p:sp>
      <p:sp>
        <p:nvSpPr>
          <p:cNvPr id="3" name="Title 2">
            <a:extLst>
              <a:ext uri="{FF2B5EF4-FFF2-40B4-BE49-F238E27FC236}">
                <a16:creationId xmlns:a16="http://schemas.microsoft.com/office/drawing/2014/main" id="{C6AB462D-8FBE-DFA5-C7A1-96B62B31C1E4}"/>
              </a:ext>
            </a:extLst>
          </p:cNvPr>
          <p:cNvSpPr>
            <a:spLocks noGrp="1"/>
          </p:cNvSpPr>
          <p:nvPr>
            <p:ph type="title"/>
          </p:nvPr>
        </p:nvSpPr>
        <p:spPr/>
        <p:txBody>
          <a:bodyPr>
            <a:normAutofit fontScale="90000"/>
          </a:bodyPr>
          <a:lstStyle/>
          <a:p>
            <a:r>
              <a:rPr lang="en-US" dirty="0"/>
              <a:t>Navigation reduced utilization for Medicaid participants in the Alignment track</a:t>
            </a:r>
          </a:p>
        </p:txBody>
      </p:sp>
      <p:pic>
        <p:nvPicPr>
          <p:cNvPr id="5" name="Picture 4">
            <a:extLst>
              <a:ext uri="{FF2B5EF4-FFF2-40B4-BE49-F238E27FC236}">
                <a16:creationId xmlns:a16="http://schemas.microsoft.com/office/drawing/2014/main" id="{D0AB8D3E-FB2A-3F97-F50A-704E837593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210" y="1561672"/>
            <a:ext cx="9124540" cy="4129006"/>
          </a:xfrm>
          <a:prstGeom prst="rect">
            <a:avLst/>
          </a:prstGeom>
          <a:noFill/>
          <a:ln>
            <a:noFill/>
          </a:ln>
        </p:spPr>
      </p:pic>
      <p:graphicFrame>
        <p:nvGraphicFramePr>
          <p:cNvPr id="9" name="Content Placeholder 6">
            <a:extLst>
              <a:ext uri="{FF2B5EF4-FFF2-40B4-BE49-F238E27FC236}">
                <a16:creationId xmlns:a16="http://schemas.microsoft.com/office/drawing/2014/main" id="{ADDAB335-CDD8-6568-0FB7-9E71721CE178}"/>
              </a:ext>
            </a:extLst>
          </p:cNvPr>
          <p:cNvGraphicFramePr>
            <a:graphicFrameLocks/>
          </p:cNvGraphicFramePr>
          <p:nvPr>
            <p:extLst>
              <p:ext uri="{D42A27DB-BD31-4B8C-83A1-F6EECF244321}">
                <p14:modId xmlns:p14="http://schemas.microsoft.com/office/powerpoint/2010/main" val="2313948384"/>
              </p:ext>
            </p:extLst>
          </p:nvPr>
        </p:nvGraphicFramePr>
        <p:xfrm>
          <a:off x="9535685" y="1561672"/>
          <a:ext cx="2168435" cy="4129005"/>
        </p:xfrm>
        <a:graphic>
          <a:graphicData uri="http://schemas.openxmlformats.org/drawingml/2006/table">
            <a:tbl>
              <a:tblPr firstRow="1" bandRow="1">
                <a:tableStyleId>{5C22544A-7EE6-4342-B048-85BDC9FD1C3A}</a:tableStyleId>
              </a:tblPr>
              <a:tblGrid>
                <a:gridCol w="2168435">
                  <a:extLst>
                    <a:ext uri="{9D8B030D-6E8A-4147-A177-3AD203B41FA5}">
                      <a16:colId xmlns:a16="http://schemas.microsoft.com/office/drawing/2014/main" val="4121306843"/>
                    </a:ext>
                  </a:extLst>
                </a:gridCol>
              </a:tblGrid>
              <a:tr h="1376335">
                <a:tc>
                  <a:txBody>
                    <a:bodyPr/>
                    <a:lstStyle/>
                    <a:p>
                      <a:r>
                        <a:rPr lang="en-US" sz="2000" b="1" dirty="0">
                          <a:solidFill>
                            <a:schemeClr val="bg1"/>
                          </a:solidFill>
                        </a:rPr>
                        <a:t>-7 admissions/</a:t>
                      </a:r>
                    </a:p>
                    <a:p>
                      <a:r>
                        <a:rPr lang="en-US" sz="2000" b="1" dirty="0">
                          <a:solidFill>
                            <a:schemeClr val="bg1"/>
                          </a:solidFill>
                        </a:rPr>
                        <a:t>1,000 beneficiaries/year</a:t>
                      </a:r>
                    </a:p>
                  </a:txBody>
                  <a:tcPr anchor="ctr">
                    <a:lnT w="12700" cmpd="sng">
                      <a:noFill/>
                    </a:lnT>
                    <a:solidFill>
                      <a:schemeClr val="accent5">
                        <a:lumMod val="75000"/>
                      </a:schemeClr>
                    </a:solidFill>
                  </a:tcPr>
                </a:tc>
                <a:extLst>
                  <a:ext uri="{0D108BD9-81ED-4DB2-BD59-A6C34878D82A}">
                    <a16:rowId xmlns:a16="http://schemas.microsoft.com/office/drawing/2014/main" val="2495808058"/>
                  </a:ext>
                </a:extLst>
              </a:tr>
              <a:tr h="13763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-34 ED visits/1,000 beneficiaries/year</a:t>
                      </a:r>
                    </a:p>
                    <a:p>
                      <a:endParaRPr lang="en-US" sz="2000" b="1" dirty="0">
                        <a:solidFill>
                          <a:schemeClr val="bg1"/>
                        </a:solidFill>
                      </a:endParaRPr>
                    </a:p>
                  </a:txBody>
                  <a:tcPr anchor="ctr">
                    <a:solidFill>
                      <a:schemeClr val="accent5">
                        <a:lumMod val="75000"/>
                      </a:schemeClr>
                    </a:solidFill>
                  </a:tcPr>
                </a:tc>
                <a:extLst>
                  <a:ext uri="{0D108BD9-81ED-4DB2-BD59-A6C34878D82A}">
                    <a16:rowId xmlns:a16="http://schemas.microsoft.com/office/drawing/2014/main" val="242787755"/>
                  </a:ext>
                </a:extLst>
              </a:tr>
              <a:tr h="1376335">
                <a:tc>
                  <a:txBody>
                    <a:bodyPr/>
                    <a:lstStyle/>
                    <a:p>
                      <a:r>
                        <a:rPr lang="en-US" sz="2000" b="1" dirty="0">
                          <a:solidFill>
                            <a:schemeClr val="bg1"/>
                          </a:solidFill>
                        </a:rPr>
                        <a:t>-14 avoidable ED visits/1,000 beneficiaries/year </a:t>
                      </a:r>
                    </a:p>
                  </a:txBody>
                  <a:tcPr anchor="ctr">
                    <a:solidFill>
                      <a:schemeClr val="accent5">
                        <a:lumMod val="75000"/>
                      </a:schemeClr>
                    </a:solidFill>
                  </a:tcPr>
                </a:tc>
                <a:extLst>
                  <a:ext uri="{0D108BD9-81ED-4DB2-BD59-A6C34878D82A}">
                    <a16:rowId xmlns:a16="http://schemas.microsoft.com/office/drawing/2014/main" val="2150352235"/>
                  </a:ext>
                </a:extLst>
              </a:tr>
            </a:tbl>
          </a:graphicData>
        </a:graphic>
      </p:graphicFrame>
    </p:spTree>
    <p:extLst>
      <p:ext uri="{BB962C8B-B14F-4D97-AF65-F5344CB8AC3E}">
        <p14:creationId xmlns:p14="http://schemas.microsoft.com/office/powerpoint/2010/main" val="1812561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86A6F-83C5-0BCC-D453-4C4EC775648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BB9C75B8-1B70-0CA5-20A8-F6FA9CB9BA3F}"/>
              </a:ext>
            </a:extLst>
          </p:cNvPr>
          <p:cNvSpPr>
            <a:spLocks noGrp="1"/>
          </p:cNvSpPr>
          <p:nvPr>
            <p:ph type="title"/>
          </p:nvPr>
        </p:nvSpPr>
        <p:spPr/>
        <p:txBody>
          <a:bodyPr>
            <a:normAutofit fontScale="90000"/>
          </a:bodyPr>
          <a:lstStyle/>
          <a:p>
            <a:r>
              <a:rPr lang="en-US" dirty="0"/>
              <a:t>Differences in impacts in Medicaid participants in Assistance track </a:t>
            </a:r>
          </a:p>
        </p:txBody>
      </p:sp>
      <p:pic>
        <p:nvPicPr>
          <p:cNvPr id="5" name="Picture 4">
            <a:extLst>
              <a:ext uri="{FF2B5EF4-FFF2-40B4-BE49-F238E27FC236}">
                <a16:creationId xmlns:a16="http://schemas.microsoft.com/office/drawing/2014/main" id="{82597B74-2227-17C6-2812-F173C20EF4A0}"/>
              </a:ext>
            </a:extLst>
          </p:cNvPr>
          <p:cNvPicPr>
            <a:picLocks noChangeAspect="1"/>
          </p:cNvPicPr>
          <p:nvPr/>
        </p:nvPicPr>
        <p:blipFill>
          <a:blip r:embed="rId2"/>
          <a:srcRect t="10203" b="19953"/>
          <a:stretch/>
        </p:blipFill>
        <p:spPr>
          <a:xfrm>
            <a:off x="171249" y="1561672"/>
            <a:ext cx="12020751" cy="5083227"/>
          </a:xfrm>
          <a:prstGeom prst="rect">
            <a:avLst/>
          </a:prstGeom>
        </p:spPr>
      </p:pic>
    </p:spTree>
    <p:extLst>
      <p:ext uri="{BB962C8B-B14F-4D97-AF65-F5344CB8AC3E}">
        <p14:creationId xmlns:p14="http://schemas.microsoft.com/office/powerpoint/2010/main" val="3932882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9512D-F862-0B36-0C07-21A4EC7A443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636AE5-CBD2-250F-9205-C5C9D31AD147}"/>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FBA9B2E-1003-9670-7695-E650D45F12B6}"/>
              </a:ext>
            </a:extLst>
          </p:cNvPr>
          <p:cNvSpPr>
            <a:spLocks noGrp="1"/>
          </p:cNvSpPr>
          <p:nvPr>
            <p:ph type="title"/>
          </p:nvPr>
        </p:nvSpPr>
        <p:spPr/>
        <p:txBody>
          <a:bodyPr>
            <a:normAutofit fontScale="90000"/>
          </a:bodyPr>
          <a:lstStyle/>
          <a:p>
            <a:r>
              <a:rPr lang="en-US" dirty="0"/>
              <a:t>Differences in impacts in Medicare FSS participants in Assistance track </a:t>
            </a:r>
          </a:p>
        </p:txBody>
      </p:sp>
      <p:grpSp>
        <p:nvGrpSpPr>
          <p:cNvPr id="8" name="Group 7">
            <a:extLst>
              <a:ext uri="{FF2B5EF4-FFF2-40B4-BE49-F238E27FC236}">
                <a16:creationId xmlns:a16="http://schemas.microsoft.com/office/drawing/2014/main" id="{46EDB5D1-4C04-A336-5774-819C8A48AD41}"/>
              </a:ext>
            </a:extLst>
          </p:cNvPr>
          <p:cNvGrpSpPr/>
          <p:nvPr/>
        </p:nvGrpSpPr>
        <p:grpSpPr>
          <a:xfrm>
            <a:off x="201608" y="1509064"/>
            <a:ext cx="11785675" cy="4630853"/>
            <a:chOff x="776716" y="2226701"/>
            <a:chExt cx="10781720" cy="3826164"/>
          </a:xfrm>
        </p:grpSpPr>
        <p:pic>
          <p:nvPicPr>
            <p:cNvPr id="7" name="Picture 6">
              <a:extLst>
                <a:ext uri="{FF2B5EF4-FFF2-40B4-BE49-F238E27FC236}">
                  <a16:creationId xmlns:a16="http://schemas.microsoft.com/office/drawing/2014/main" id="{E405DCB6-9BFB-280C-CAF7-9A0A054C2BD6}"/>
                </a:ext>
              </a:extLst>
            </p:cNvPr>
            <p:cNvPicPr>
              <a:picLocks noChangeAspect="1"/>
            </p:cNvPicPr>
            <p:nvPr/>
          </p:nvPicPr>
          <p:blipFill>
            <a:blip r:embed="rId2"/>
            <a:srcRect l="632" t="10907" r="-632" b="64172"/>
            <a:stretch/>
          </p:blipFill>
          <p:spPr>
            <a:xfrm>
              <a:off x="845990" y="2226701"/>
              <a:ext cx="10712446" cy="1486318"/>
            </a:xfrm>
            <a:prstGeom prst="rect">
              <a:avLst/>
            </a:prstGeom>
          </p:spPr>
        </p:pic>
        <p:pic>
          <p:nvPicPr>
            <p:cNvPr id="6" name="Picture 5">
              <a:extLst>
                <a:ext uri="{FF2B5EF4-FFF2-40B4-BE49-F238E27FC236}">
                  <a16:creationId xmlns:a16="http://schemas.microsoft.com/office/drawing/2014/main" id="{1CBCC768-0663-B8D5-95E1-3C71A4EEAE63}"/>
                </a:ext>
              </a:extLst>
            </p:cNvPr>
            <p:cNvPicPr>
              <a:picLocks noChangeAspect="1"/>
            </p:cNvPicPr>
            <p:nvPr/>
          </p:nvPicPr>
          <p:blipFill>
            <a:blip r:embed="rId2"/>
            <a:srcRect t="57537" b="2234"/>
            <a:stretch/>
          </p:blipFill>
          <p:spPr>
            <a:xfrm>
              <a:off x="776716" y="3653648"/>
              <a:ext cx="10712446" cy="2399217"/>
            </a:xfrm>
            <a:prstGeom prst="rect">
              <a:avLst/>
            </a:prstGeom>
          </p:spPr>
        </p:pic>
      </p:grpSp>
    </p:spTree>
    <p:extLst>
      <p:ext uri="{BB962C8B-B14F-4D97-AF65-F5344CB8AC3E}">
        <p14:creationId xmlns:p14="http://schemas.microsoft.com/office/powerpoint/2010/main" val="3892393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F5DC7-0053-42A7-600A-EA284F591386}"/>
              </a:ext>
            </a:extLst>
          </p:cNvPr>
          <p:cNvSpPr>
            <a:spLocks noGrp="1"/>
          </p:cNvSpPr>
          <p:nvPr>
            <p:ph idx="1"/>
          </p:nvPr>
        </p:nvSpPr>
        <p:spPr>
          <a:xfrm>
            <a:off x="437508" y="1561672"/>
            <a:ext cx="10916292" cy="4975606"/>
          </a:xfrm>
        </p:spPr>
        <p:txBody>
          <a:bodyPr>
            <a:normAutofit/>
          </a:bodyPr>
          <a:lstStyle/>
          <a:p>
            <a:r>
              <a:rPr lang="en-US" dirty="0"/>
              <a:t>Navigation reduced costs and utilization</a:t>
            </a:r>
          </a:p>
          <a:p>
            <a:r>
              <a:rPr lang="en-US" dirty="0"/>
              <a:t>Navigation did not reduce needs or connections to social services</a:t>
            </a:r>
          </a:p>
          <a:p>
            <a:r>
              <a:rPr lang="en-US" dirty="0"/>
              <a:t>Alignment track did not have higher impacts</a:t>
            </a:r>
          </a:p>
          <a:p>
            <a:r>
              <a:rPr lang="en-US" dirty="0"/>
              <a:t>Navigation seems to work better for some subgroups</a:t>
            </a:r>
          </a:p>
          <a:p>
            <a:pPr lvl="1"/>
            <a:r>
              <a:rPr lang="en-US" dirty="0"/>
              <a:t>Medicaid beneficiaries with &gt;1 social need</a:t>
            </a:r>
          </a:p>
          <a:p>
            <a:pPr lvl="1"/>
            <a:r>
              <a:rPr lang="en-US" dirty="0"/>
              <a:t>Medicaid beneficiaries with depression</a:t>
            </a:r>
          </a:p>
          <a:p>
            <a:pPr lvl="1"/>
            <a:r>
              <a:rPr lang="en-US" dirty="0"/>
              <a:t>Medicare beneficiaries with pulmonary disease</a:t>
            </a:r>
          </a:p>
          <a:p>
            <a:pPr lvl="1"/>
            <a:r>
              <a:rPr lang="en-US" dirty="0"/>
              <a:t>Medicare beneficiaries with diabetes</a:t>
            </a:r>
          </a:p>
          <a:p>
            <a:pPr lvl="1"/>
            <a:endParaRPr lang="en-US" dirty="0"/>
          </a:p>
        </p:txBody>
      </p:sp>
      <p:sp>
        <p:nvSpPr>
          <p:cNvPr id="3" name="Title 2">
            <a:extLst>
              <a:ext uri="{FF2B5EF4-FFF2-40B4-BE49-F238E27FC236}">
                <a16:creationId xmlns:a16="http://schemas.microsoft.com/office/drawing/2014/main" id="{01183288-8766-DB2A-6B4F-8E34E9934E87}"/>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073475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C1FBAB6C-167C-58E5-0A20-2EDA4BDFEB5D}"/>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Discussion</a:t>
            </a:r>
          </a:p>
        </p:txBody>
      </p:sp>
      <p:sp>
        <p:nvSpPr>
          <p:cNvPr id="5" name="Text Placeholder 4">
            <a:extLst>
              <a:ext uri="{FF2B5EF4-FFF2-40B4-BE49-F238E27FC236}">
                <a16:creationId xmlns:a16="http://schemas.microsoft.com/office/drawing/2014/main" id="{63AA3EEB-EE18-2742-2FDE-81A856F272AE}"/>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2996707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3202" y="-853343"/>
            <a:ext cx="11681305" cy="11789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15" name="TextBox 14">
            <a:extLst>
              <a:ext uri="{FF2B5EF4-FFF2-40B4-BE49-F238E27FC236}">
                <a16:creationId xmlns:a16="http://schemas.microsoft.com/office/drawing/2014/main" id="{4C41C399-389E-62D1-BB6C-CF32C9AAF722}"/>
              </a:ext>
            </a:extLst>
          </p:cNvPr>
          <p:cNvSpPr txBox="1"/>
          <p:nvPr/>
        </p:nvSpPr>
        <p:spPr>
          <a:xfrm>
            <a:off x="1060710" y="1066069"/>
            <a:ext cx="9966287" cy="2462213"/>
          </a:xfrm>
          <a:prstGeom prst="rect">
            <a:avLst/>
          </a:prstGeom>
          <a:noFill/>
        </p:spPr>
        <p:txBody>
          <a:bodyPr wrap="square" rtlCol="0">
            <a:spAutoFit/>
          </a:bodyPr>
          <a:lstStyle/>
          <a:p>
            <a:endParaRPr lang="en-US" sz="4000" dirty="0">
              <a:solidFill>
                <a:srgbClr val="002060"/>
              </a:solidFill>
            </a:endParaRPr>
          </a:p>
          <a:p>
            <a:pPr marL="380982" indent="-380982">
              <a:buFont typeface="Arial" panose="020B0604020202020204" pitchFamily="34" charset="0"/>
              <a:buChar char="•"/>
            </a:pPr>
            <a:r>
              <a:rPr lang="en-US" sz="3000" dirty="0">
                <a:solidFill>
                  <a:srgbClr val="002060"/>
                </a:solidFill>
              </a:rPr>
              <a:t>The webinar is being </a:t>
            </a:r>
            <a:r>
              <a:rPr lang="en-US" sz="3000" b="1" dirty="0">
                <a:solidFill>
                  <a:srgbClr val="002060"/>
                </a:solidFill>
              </a:rPr>
              <a:t>recorded</a:t>
            </a:r>
            <a:r>
              <a:rPr lang="en-US" sz="3000" dirty="0">
                <a:solidFill>
                  <a:srgbClr val="002060"/>
                </a:solidFill>
              </a:rPr>
              <a:t> and a link to the presentation will be sent to all registrants and posted on our website when it is available. </a:t>
            </a:r>
            <a:endParaRPr lang="en-US" sz="4000" dirty="0">
              <a:solidFill>
                <a:srgbClr val="002060"/>
              </a:solidFill>
            </a:endParaRPr>
          </a:p>
          <a:p>
            <a:endParaRPr lang="en-US" sz="2400" b="1" dirty="0">
              <a:solidFill>
                <a:srgbClr val="002060"/>
              </a:solidFill>
            </a:endParaRPr>
          </a:p>
        </p:txBody>
      </p:sp>
      <p:sp>
        <p:nvSpPr>
          <p:cNvPr id="3" name="Rectangle 2">
            <a:extLst>
              <a:ext uri="{FF2B5EF4-FFF2-40B4-BE49-F238E27FC236}">
                <a16:creationId xmlns:a16="http://schemas.microsoft.com/office/drawing/2014/main" id="{735DB134-C7C8-9034-08B5-A9344CC39AAC}"/>
              </a:ext>
            </a:extLst>
          </p:cNvPr>
          <p:cNvSpPr/>
          <p:nvPr/>
        </p:nvSpPr>
        <p:spPr>
          <a:xfrm>
            <a:off x="0" y="-9255"/>
            <a:ext cx="12192000" cy="122944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9" name="Title 1">
            <a:extLst>
              <a:ext uri="{FF2B5EF4-FFF2-40B4-BE49-F238E27FC236}">
                <a16:creationId xmlns:a16="http://schemas.microsoft.com/office/drawing/2014/main" id="{674E5B77-B3D3-B3F8-511A-C748FE19CB2E}"/>
              </a:ext>
            </a:extLst>
          </p:cNvPr>
          <p:cNvSpPr txBox="1">
            <a:spLocks/>
          </p:cNvSpPr>
          <p:nvPr/>
        </p:nvSpPr>
        <p:spPr>
          <a:xfrm>
            <a:off x="353697" y="-156531"/>
            <a:ext cx="10972800" cy="1524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67" b="1" dirty="0">
                <a:solidFill>
                  <a:schemeClr val="bg1"/>
                </a:solidFill>
              </a:rPr>
              <a:t>For Today’s Webinar</a:t>
            </a:r>
          </a:p>
        </p:txBody>
      </p:sp>
      <p:sp>
        <p:nvSpPr>
          <p:cNvPr id="2" name="TextBox 1">
            <a:extLst>
              <a:ext uri="{FF2B5EF4-FFF2-40B4-BE49-F238E27FC236}">
                <a16:creationId xmlns:a16="http://schemas.microsoft.com/office/drawing/2014/main" id="{19A41D3C-C37E-EB0C-50C3-6AF19AB4EEF1}"/>
              </a:ext>
            </a:extLst>
          </p:cNvPr>
          <p:cNvSpPr txBox="1"/>
          <p:nvPr/>
        </p:nvSpPr>
        <p:spPr>
          <a:xfrm>
            <a:off x="1060710" y="3544323"/>
            <a:ext cx="7663543" cy="1938992"/>
          </a:xfrm>
          <a:prstGeom prst="rect">
            <a:avLst/>
          </a:prstGeom>
          <a:noFill/>
        </p:spPr>
        <p:txBody>
          <a:bodyPr wrap="square" rtlCol="0">
            <a:spAutoFit/>
          </a:bodyPr>
          <a:lstStyle/>
          <a:p>
            <a:pPr marL="380982" indent="-380982">
              <a:buFont typeface="Arial" panose="020B0604020202020204" pitchFamily="34" charset="0"/>
              <a:buChar char="•"/>
            </a:pPr>
            <a:r>
              <a:rPr lang="en-US" sz="3000" dirty="0">
                <a:solidFill>
                  <a:srgbClr val="002060"/>
                </a:solidFill>
              </a:rPr>
              <a:t>We welcome your questions and comments. Please use the </a:t>
            </a:r>
            <a:r>
              <a:rPr lang="en-US" sz="3000" b="1" dirty="0">
                <a:solidFill>
                  <a:srgbClr val="002060"/>
                </a:solidFill>
              </a:rPr>
              <a:t>Q&amp;A feature </a:t>
            </a:r>
            <a:r>
              <a:rPr lang="en-US" sz="3000" dirty="0">
                <a:solidFill>
                  <a:srgbClr val="002060"/>
                </a:solidFill>
              </a:rPr>
              <a:t>to ask your questions. We will try to get to as many of them as possible.</a:t>
            </a:r>
          </a:p>
        </p:txBody>
      </p:sp>
      <p:pic>
        <p:nvPicPr>
          <p:cNvPr id="11" name="Graphic 10" descr="Customer review with solid fill">
            <a:extLst>
              <a:ext uri="{FF2B5EF4-FFF2-40B4-BE49-F238E27FC236}">
                <a16:creationId xmlns:a16="http://schemas.microsoft.com/office/drawing/2014/main" id="{BC34BCE5-837C-25F6-F57C-DD016D0934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70258" y="3404262"/>
            <a:ext cx="1938989" cy="1938989"/>
          </a:xfrm>
          <a:prstGeom prst="rect">
            <a:avLst/>
          </a:prstGeom>
        </p:spPr>
      </p:pic>
      <p:cxnSp>
        <p:nvCxnSpPr>
          <p:cNvPr id="8" name="Straight Connector 7">
            <a:extLst>
              <a:ext uri="{FF2B5EF4-FFF2-40B4-BE49-F238E27FC236}">
                <a16:creationId xmlns:a16="http://schemas.microsoft.com/office/drawing/2014/main" id="{C38C9B84-FE2F-2B65-027F-50F94FFA8B12}"/>
              </a:ext>
            </a:extLst>
          </p:cNvPr>
          <p:cNvCxnSpPr>
            <a:cxnSpLocks/>
          </p:cNvCxnSpPr>
          <p:nvPr/>
        </p:nvCxnSpPr>
        <p:spPr>
          <a:xfrm>
            <a:off x="439341" y="6094341"/>
            <a:ext cx="10623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D453BF0-EE59-815F-2358-13F7A7077D6B}"/>
              </a:ext>
            </a:extLst>
          </p:cNvPr>
          <p:cNvSpPr txBox="1"/>
          <p:nvPr/>
        </p:nvSpPr>
        <p:spPr>
          <a:xfrm>
            <a:off x="294963" y="6078301"/>
            <a:ext cx="1647020" cy="748988"/>
          </a:xfrm>
          <a:prstGeom prst="rect">
            <a:avLst/>
          </a:prstGeom>
          <a:noFill/>
        </p:spPr>
        <p:txBody>
          <a:bodyPr wrap="square" rtlCol="0">
            <a:spAutoFit/>
          </a:bodyPr>
          <a:lstStyle/>
          <a:p>
            <a:r>
              <a:rPr lang="en-US" sz="4267" dirty="0">
                <a:solidFill>
                  <a:srgbClr val="002060"/>
                </a:solidFill>
                <a:latin typeface="Helvetica Neue Medium" charset="0"/>
                <a:ea typeface="Helvetica Neue Medium" charset="0"/>
                <a:cs typeface="Helvetica Neue Medium" charset="0"/>
              </a:rPr>
              <a:t>siren</a:t>
            </a:r>
          </a:p>
        </p:txBody>
      </p:sp>
      <p:pic>
        <p:nvPicPr>
          <p:cNvPr id="12" name="Picture 11">
            <a:extLst>
              <a:ext uri="{FF2B5EF4-FFF2-40B4-BE49-F238E27FC236}">
                <a16:creationId xmlns:a16="http://schemas.microsoft.com/office/drawing/2014/main" id="{D2094C3B-C42B-12EC-724D-7FECA70074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67653" y="6234403"/>
            <a:ext cx="879295" cy="450479"/>
          </a:xfrm>
          <a:prstGeom prst="rect">
            <a:avLst/>
          </a:prstGeom>
        </p:spPr>
      </p:pic>
    </p:spTree>
    <p:extLst>
      <p:ext uri="{BB962C8B-B14F-4D97-AF65-F5344CB8AC3E}">
        <p14:creationId xmlns:p14="http://schemas.microsoft.com/office/powerpoint/2010/main" val="270089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51647-95D1-5B86-FAAE-86C7DB7A8536}"/>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B1BB467-4FCC-DC8B-03F1-6E1669678DAC}"/>
              </a:ext>
            </a:extLst>
          </p:cNvPr>
          <p:cNvPicPr>
            <a:picLocks noChangeAspect="1"/>
          </p:cNvPicPr>
          <p:nvPr/>
        </p:nvPicPr>
        <p:blipFill rotWithShape="1">
          <a:blip r:embed="rId3"/>
          <a:srcRect l="-90" t="28997" r="90" b="-2656"/>
          <a:stretch/>
        </p:blipFill>
        <p:spPr>
          <a:xfrm>
            <a:off x="-10985" y="2027583"/>
            <a:ext cx="12213969" cy="4174906"/>
          </a:xfrm>
          <a:prstGeom prst="rect">
            <a:avLst/>
          </a:prstGeom>
        </p:spPr>
      </p:pic>
      <p:sp>
        <p:nvSpPr>
          <p:cNvPr id="14" name="TextBox 13">
            <a:extLst>
              <a:ext uri="{FF2B5EF4-FFF2-40B4-BE49-F238E27FC236}">
                <a16:creationId xmlns:a16="http://schemas.microsoft.com/office/drawing/2014/main" id="{9CD4CF4E-E69B-2F4E-1413-8F5DE5B35701}"/>
              </a:ext>
            </a:extLst>
          </p:cNvPr>
          <p:cNvSpPr txBox="1"/>
          <p:nvPr/>
        </p:nvSpPr>
        <p:spPr>
          <a:xfrm>
            <a:off x="1276067" y="6212288"/>
            <a:ext cx="10221874" cy="430887"/>
          </a:xfrm>
          <a:prstGeom prst="rect">
            <a:avLst/>
          </a:prstGeom>
          <a:solidFill>
            <a:schemeClr val="bg1"/>
          </a:solidFill>
          <a:ln w="12700" cap="flat">
            <a:noFill/>
            <a:miter lim="400000"/>
          </a:ln>
          <a:effectLst/>
          <a:sp3d/>
        </p:spPr>
        <p:txBody>
          <a:bodyPr rot="0" spcFirstLastPara="1" vertOverflow="overflow" horzOverflow="overflow" vert="horz" wrap="square" lIns="0" tIns="0" rIns="0" bIns="0" numCol="1" spcCol="38100" rtlCol="0" anchor="t">
            <a:spAutoFit/>
          </a:bodyPr>
          <a:lstStyle/>
          <a:p>
            <a:pPr marL="0" marR="0" lvl="0" indent="0" algn="ctr" defTabSz="914354"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52049"/>
                </a:solidFill>
                <a:effectLst/>
                <a:uLnTx/>
                <a:uFillTx/>
                <a:latin typeface="Helvetica Neue Light" charset="0"/>
                <a:ea typeface="Helvetica Neue Light" charset="0"/>
                <a:cs typeface="Helvetica Neue Light" charset="0"/>
                <a:sym typeface="Garamond"/>
              </a:rPr>
              <a:t>sirenetwork.ucsf.edu</a:t>
            </a:r>
            <a:r>
              <a:rPr kumimoji="0" lang="en-US" sz="2800" b="1" i="0" u="none" strike="noStrike" kern="0" cap="none" spc="0" normalizeH="0" baseline="0" noProof="0" dirty="0">
                <a:ln>
                  <a:noFill/>
                </a:ln>
                <a:solidFill>
                  <a:srgbClr val="052049"/>
                </a:solidFill>
                <a:effectLst/>
                <a:uLnTx/>
                <a:uFillTx/>
                <a:latin typeface="Helvetica Neue Light" charset="0"/>
                <a:ea typeface="Helvetica Neue Light" charset="0"/>
                <a:cs typeface="Helvetica Neue Light" charset="0"/>
                <a:sym typeface="Garamond"/>
              </a:rPr>
              <a:t>  |  siren@ucsf.edu  |  @SIREN_UCSF </a:t>
            </a:r>
          </a:p>
        </p:txBody>
      </p:sp>
      <p:sp>
        <p:nvSpPr>
          <p:cNvPr id="15" name="TextBox 14">
            <a:extLst>
              <a:ext uri="{FF2B5EF4-FFF2-40B4-BE49-F238E27FC236}">
                <a16:creationId xmlns:a16="http://schemas.microsoft.com/office/drawing/2014/main" id="{EEC0F433-ACC3-3EC4-4E88-3023C012EEC0}"/>
              </a:ext>
            </a:extLst>
          </p:cNvPr>
          <p:cNvSpPr txBox="1"/>
          <p:nvPr/>
        </p:nvSpPr>
        <p:spPr>
          <a:xfrm>
            <a:off x="6539947" y="3125621"/>
            <a:ext cx="5287617" cy="223984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Conduct research</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Support researchers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Synthesize and disseminate research</a:t>
            </a:r>
          </a:p>
        </p:txBody>
      </p:sp>
      <p:pic>
        <p:nvPicPr>
          <p:cNvPr id="17" name="Picture 16">
            <a:extLst>
              <a:ext uri="{FF2B5EF4-FFF2-40B4-BE49-F238E27FC236}">
                <a16:creationId xmlns:a16="http://schemas.microsoft.com/office/drawing/2014/main" id="{6421B728-2953-FA63-3F87-C3AABAD2D58C}"/>
              </a:ext>
            </a:extLst>
          </p:cNvPr>
          <p:cNvPicPr>
            <a:picLocks noChangeAspect="1"/>
          </p:cNvPicPr>
          <p:nvPr/>
        </p:nvPicPr>
        <p:blipFill>
          <a:blip r:embed="rId4"/>
          <a:stretch>
            <a:fillRect/>
          </a:stretch>
        </p:blipFill>
        <p:spPr>
          <a:xfrm>
            <a:off x="239644" y="288286"/>
            <a:ext cx="5918200" cy="1624997"/>
          </a:xfrm>
          <a:prstGeom prst="rect">
            <a:avLst/>
          </a:prstGeom>
        </p:spPr>
      </p:pic>
      <p:sp>
        <p:nvSpPr>
          <p:cNvPr id="18" name="TextBox 17">
            <a:extLst>
              <a:ext uri="{FF2B5EF4-FFF2-40B4-BE49-F238E27FC236}">
                <a16:creationId xmlns:a16="http://schemas.microsoft.com/office/drawing/2014/main" id="{BEA0E2CA-554E-6592-7B7B-3B97B0811954}"/>
              </a:ext>
            </a:extLst>
          </p:cNvPr>
          <p:cNvSpPr txBox="1"/>
          <p:nvPr/>
        </p:nvSpPr>
        <p:spPr>
          <a:xfrm>
            <a:off x="940903" y="2142303"/>
            <a:ext cx="82428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Research and dissemination center at UC San Francisco</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883EF79-F874-A296-DFBC-9AD3D90087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7004" y="784613"/>
            <a:ext cx="1308292" cy="632342"/>
          </a:xfrm>
          <a:prstGeom prst="rect">
            <a:avLst/>
          </a:prstGeom>
        </p:spPr>
      </p:pic>
    </p:spTree>
    <p:extLst>
      <p:ext uri="{BB962C8B-B14F-4D97-AF65-F5344CB8AC3E}">
        <p14:creationId xmlns:p14="http://schemas.microsoft.com/office/powerpoint/2010/main" val="139479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DE6A6C-F1A6-4376-BC10-AA4174A6C3AF}"/>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11F27F3A-B3E9-41ED-AF8F-A365F10BB65F}" type="slidenum">
              <a:rPr kumimoji="0" lang="en-US" sz="900" b="0" i="0" u="none" strike="noStrike" kern="1200" cap="none" spc="0" normalizeH="0" baseline="0" noProof="0">
                <a:ln>
                  <a:noFill/>
                </a:ln>
                <a:solidFill>
                  <a:sysClr val="windowText" lastClr="000000"/>
                </a:solidFill>
                <a:effectLst/>
                <a:uLnTx/>
                <a:uFillTx/>
                <a:latin typeface="Calibri"/>
                <a:ea typeface="+mn-ea"/>
                <a:cs typeface="+mn-cs"/>
              </a:rPr>
              <a:pPr marL="0" marR="0" lvl="0" indent="0" algn="r" defTabSz="457200" rtl="0" eaLnBrk="1" fontAlgn="auto"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 name="Title 3">
            <a:extLst>
              <a:ext uri="{FF2B5EF4-FFF2-40B4-BE49-F238E27FC236}">
                <a16:creationId xmlns:a16="http://schemas.microsoft.com/office/drawing/2014/main" id="{EEE0B91C-4846-4DF8-BAEB-C026C3782C45}"/>
              </a:ext>
            </a:extLst>
          </p:cNvPr>
          <p:cNvSpPr>
            <a:spLocks noGrp="1"/>
          </p:cNvSpPr>
          <p:nvPr>
            <p:ph type="title"/>
          </p:nvPr>
        </p:nvSpPr>
        <p:spPr>
          <a:xfrm>
            <a:off x="0" y="0"/>
            <a:ext cx="12191999" cy="1238069"/>
          </a:xfrm>
          <a:solidFill>
            <a:schemeClr val="accent1">
              <a:lumMod val="50000"/>
            </a:schemeClr>
          </a:solidFill>
        </p:spPr>
        <p:txBody>
          <a:bodyPr anchor="ctr" anchorCtr="0"/>
          <a:lstStyle/>
          <a:p>
            <a:pPr>
              <a:tabLst>
                <a:tab pos="9321800" algn="l"/>
              </a:tabLst>
              <a:defRPr/>
            </a:pPr>
            <a:r>
              <a:rPr lang="en-US" sz="4000">
                <a:solidFill>
                  <a:schemeClr val="bg1"/>
                </a:solidFill>
              </a:rPr>
              <a:t>   SIREN </a:t>
            </a:r>
            <a:r>
              <a:rPr lang="en-US" sz="4000" dirty="0">
                <a:solidFill>
                  <a:schemeClr val="bg1"/>
                </a:solidFill>
              </a:rPr>
              <a:t>Evidence and Resource Library</a:t>
            </a:r>
          </a:p>
        </p:txBody>
      </p:sp>
      <p:sp>
        <p:nvSpPr>
          <p:cNvPr id="23" name="TextBox 22">
            <a:extLst>
              <a:ext uri="{FF2B5EF4-FFF2-40B4-BE49-F238E27FC236}">
                <a16:creationId xmlns:a16="http://schemas.microsoft.com/office/drawing/2014/main" id="{09A0E051-AAEB-43BA-A036-A4CBBF256468}"/>
              </a:ext>
            </a:extLst>
          </p:cNvPr>
          <p:cNvSpPr txBox="1"/>
          <p:nvPr/>
        </p:nvSpPr>
        <p:spPr>
          <a:xfrm>
            <a:off x="2969538" y="6223220"/>
            <a:ext cx="6252925" cy="253916"/>
          </a:xfrm>
          <a:prstGeom prst="rect">
            <a:avLst/>
          </a:prstGeom>
          <a:noFill/>
          <a:ln w="12700" cap="flat">
            <a:noFill/>
            <a:miter lim="400000"/>
          </a:ln>
          <a:effectLst/>
        </p:spPr>
        <p:txBody>
          <a:bodyPr rot="0" spcFirstLastPara="1" vertOverflow="overflow" horzOverflow="overflow" vert="horz" wrap="square" lIns="0" tIns="0" rIns="0" bIns="0" numCol="1" spcCol="38100" rtlCol="0" anchor="t">
            <a:spAutoFit/>
          </a:bodyPr>
          <a:lstStyle/>
          <a:p>
            <a:pPr marL="0" marR="0" lvl="0" indent="0" algn="ctr" defTabSz="685749" rtl="0" eaLnBrk="1" fontAlgn="auto" latinLnBrk="0" hangingPunct="0">
              <a:lnSpc>
                <a:spcPct val="100000"/>
              </a:lnSpc>
              <a:spcBef>
                <a:spcPts val="0"/>
              </a:spcBef>
              <a:spcAft>
                <a:spcPts val="0"/>
              </a:spcAft>
              <a:buClrTx/>
              <a:buSzTx/>
              <a:buFontTx/>
              <a:buNone/>
              <a:tabLst/>
              <a:defRPr/>
            </a:pPr>
            <a:r>
              <a:rPr kumimoji="0" lang="en-US" sz="1650" b="0" i="0" u="none" strike="noStrike" kern="0" cap="none" spc="0" normalizeH="0" baseline="0" noProof="0" err="1">
                <a:ln>
                  <a:noFill/>
                </a:ln>
                <a:solidFill>
                  <a:srgbClr val="052049"/>
                </a:solidFill>
                <a:effectLst/>
                <a:uLnTx/>
                <a:uFillTx/>
                <a:latin typeface="Helvetica Neue Light" charset="0"/>
                <a:ea typeface="Helvetica Neue Light" charset="0"/>
                <a:cs typeface="Helvetica Neue Light" charset="0"/>
                <a:sym typeface="Garamond"/>
              </a:rPr>
              <a:t>sirenetwork.ucsf.edu  |  siren@ucsf.edu  |  @SIREN_UCSF </a:t>
            </a:r>
          </a:p>
        </p:txBody>
      </p:sp>
      <p:pic>
        <p:nvPicPr>
          <p:cNvPr id="24" name="Picture 23">
            <a:extLst>
              <a:ext uri="{FF2B5EF4-FFF2-40B4-BE49-F238E27FC236}">
                <a16:creationId xmlns:a16="http://schemas.microsoft.com/office/drawing/2014/main" id="{CE8B1983-6D75-49BD-8367-128AB1481B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79714" y="6119085"/>
            <a:ext cx="571018" cy="352889"/>
          </a:xfrm>
          <a:prstGeom prst="rect">
            <a:avLst/>
          </a:prstGeom>
        </p:spPr>
      </p:pic>
      <p:sp>
        <p:nvSpPr>
          <p:cNvPr id="25" name="TextBox 24">
            <a:extLst>
              <a:ext uri="{FF2B5EF4-FFF2-40B4-BE49-F238E27FC236}">
                <a16:creationId xmlns:a16="http://schemas.microsoft.com/office/drawing/2014/main" id="{4998CDDE-802E-4EDA-B414-4E6A83C734E0}"/>
              </a:ext>
            </a:extLst>
          </p:cNvPr>
          <p:cNvSpPr txBox="1"/>
          <p:nvPr/>
        </p:nvSpPr>
        <p:spPr>
          <a:xfrm>
            <a:off x="1583387" y="6076238"/>
            <a:ext cx="1231299" cy="438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50" b="0" i="0" u="none" strike="noStrike" kern="1200" cap="none" spc="0" normalizeH="0" baseline="0" noProof="0" dirty="0">
                <a:ln>
                  <a:noFill/>
                </a:ln>
                <a:solidFill>
                  <a:srgbClr val="002060"/>
                </a:solidFill>
                <a:effectLst/>
                <a:uLnTx/>
                <a:uFillTx/>
                <a:latin typeface="Helvetica Neue Medium" charset="0"/>
                <a:ea typeface="Helvetica Neue Medium" charset="0"/>
                <a:cs typeface="Helvetica Neue Medium" charset="0"/>
              </a:rPr>
              <a:t>siren</a:t>
            </a:r>
          </a:p>
        </p:txBody>
      </p:sp>
      <p:pic>
        <p:nvPicPr>
          <p:cNvPr id="8" name="Picture 7">
            <a:extLst>
              <a:ext uri="{FF2B5EF4-FFF2-40B4-BE49-F238E27FC236}">
                <a16:creationId xmlns:a16="http://schemas.microsoft.com/office/drawing/2014/main" id="{4096AE2F-0D0B-4C37-B633-7891F71CA744}"/>
              </a:ext>
            </a:extLst>
          </p:cNvPr>
          <p:cNvPicPr>
            <a:picLocks noChangeAspect="1"/>
          </p:cNvPicPr>
          <p:nvPr/>
        </p:nvPicPr>
        <p:blipFill>
          <a:blip r:embed="rId5"/>
          <a:srcRect t="-1" b="39802"/>
          <a:stretch>
            <a:fillRect/>
          </a:stretch>
        </p:blipFill>
        <p:spPr>
          <a:xfrm>
            <a:off x="1524000" y="1339404"/>
            <a:ext cx="9144000" cy="2633558"/>
          </a:xfrm>
          <a:prstGeom prst="rect">
            <a:avLst/>
          </a:prstGeom>
        </p:spPr>
      </p:pic>
      <p:sp>
        <p:nvSpPr>
          <p:cNvPr id="9" name="Content Placeholder 2">
            <a:extLst>
              <a:ext uri="{FF2B5EF4-FFF2-40B4-BE49-F238E27FC236}">
                <a16:creationId xmlns:a16="http://schemas.microsoft.com/office/drawing/2014/main" id="{C19D34E9-B2D6-476B-89C7-A582CEEBD0BE}"/>
              </a:ext>
            </a:extLst>
          </p:cNvPr>
          <p:cNvSpPr txBox="1"/>
          <p:nvPr/>
        </p:nvSpPr>
        <p:spPr>
          <a:xfrm>
            <a:off x="2152650" y="4299439"/>
            <a:ext cx="7886700" cy="1431247"/>
          </a:xfrm>
          <a:prstGeom prst="rect">
            <a:avLst/>
          </a:prstGeom>
          <a:solidFill>
            <a:schemeClr val="accent6">
              <a:lumMod val="20000"/>
              <a:lumOff val="80000"/>
            </a:schemeClr>
          </a:solidFill>
          <a:ln w="38100">
            <a:solidFill>
              <a:schemeClr val="accent6">
                <a:lumMod val="75000"/>
              </a:schemeClr>
            </a:solidFill>
          </a:ln>
        </p:spPr>
        <p:txBody>
          <a:bodyPr anchor="ctr">
            <a:normAutofit fontScale="77500" lnSpcReduction="20000"/>
          </a:bodyPr>
          <a:lst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576263" indent="-233363" algn="l" defTabSz="685800" rtl="0" eaLnBrk="0" fontAlgn="base" hangingPunct="0">
              <a:lnSpc>
                <a:spcPct val="90000"/>
              </a:lnSpc>
              <a:spcBef>
                <a:spcPts val="375"/>
              </a:spcBef>
              <a:spcAft>
                <a:spcPct val="0"/>
              </a:spcAft>
              <a:buFont typeface="Franklin Gothic Medium" panose="020B0603020102020204" pitchFamily="34" charset="0"/>
              <a:buChar char="–"/>
              <a:defRPr sz="2400" kern="1200">
                <a:solidFill>
                  <a:schemeClr val="tx1"/>
                </a:solidFill>
                <a:latin typeface="Calibri" panose="020F0502020204030204" pitchFamily="34"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Franklin Gothic Medium" panose="020B0603020102020204" pitchFamily="34"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Franklin Gothic Medium" panose="020B06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Searchable database of research and implementation tools about healthcare-based </a:t>
            </a:r>
            <a:r>
              <a:rPr lang="en-US" dirty="0">
                <a:solidFill>
                  <a:prstClr val="black"/>
                </a:solidFill>
              </a:rPr>
              <a:t>social risk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interventions.</a:t>
            </a: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Includes 3800 resources; updated monthly. </a:t>
            </a:r>
          </a:p>
          <a:p>
            <a:pPr marL="171450" marR="0" lvl="0" indent="-171450" algn="l" defTabSz="685800" rtl="0" eaLnBrk="0" fontAlgn="base" latinLnBrk="0" hangingPunct="0">
              <a:lnSpc>
                <a:spcPct val="90000"/>
              </a:lnSpc>
              <a:spcBef>
                <a:spcPts val="75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Available at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6"/>
              </a:rPr>
              <a:t>https://sirenetwork.ucsf.edu/tools/evidence-library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2431928224"/>
      </p:ext>
    </p:extLst>
  </p:cSld>
  <p:clrMapOvr>
    <a:masterClrMapping/>
  </p:clrMapOvr>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DE6A6C-F1A6-4376-BC10-AA4174A6C3AF}"/>
              </a:ext>
            </a:extLst>
          </p:cNvPr>
          <p:cNvSpPr>
            <a:spLocks noGrp="1"/>
          </p:cNvSpPr>
          <p:nvPr>
            <p:ph type="sldNum" sz="quarter" idx="14"/>
          </p:nvPr>
        </p:nvSpPr>
        <p:spPr/>
        <p:txBody>
          <a:bodyPr/>
          <a:lstStyle/>
          <a:p>
            <a:pPr defTabSz="457200">
              <a:spcBef>
                <a:spcPct val="0"/>
              </a:spcBef>
              <a:spcAft>
                <a:spcPct val="0"/>
              </a:spcAft>
              <a:defRPr/>
            </a:pPr>
            <a:fld id="{11F27F3A-B3E9-41ED-AF8F-A365F10BB65F}" type="slidenum">
              <a:rPr lang="en-US" sz="900">
                <a:latin typeface="Calibri"/>
              </a:rPr>
              <a:pPr defTabSz="457200">
                <a:spcBef>
                  <a:spcPct val="0"/>
                </a:spcBef>
                <a:spcAft>
                  <a:spcPct val="0"/>
                </a:spcAft>
                <a:defRPr/>
              </a:pPr>
              <a:t>6</a:t>
            </a:fld>
            <a:endParaRPr lang="en-US" sz="900">
              <a:latin typeface="Calibri"/>
            </a:endParaRPr>
          </a:p>
        </p:txBody>
      </p:sp>
      <p:sp>
        <p:nvSpPr>
          <p:cNvPr id="4" name="Title 3">
            <a:extLst>
              <a:ext uri="{FF2B5EF4-FFF2-40B4-BE49-F238E27FC236}">
                <a16:creationId xmlns:a16="http://schemas.microsoft.com/office/drawing/2014/main" id="{EEE0B91C-4846-4DF8-BAEB-C026C3782C45}"/>
              </a:ext>
            </a:extLst>
          </p:cNvPr>
          <p:cNvSpPr>
            <a:spLocks noGrp="1"/>
          </p:cNvSpPr>
          <p:nvPr>
            <p:ph type="title"/>
          </p:nvPr>
        </p:nvSpPr>
        <p:spPr>
          <a:xfrm>
            <a:off x="1645922" y="689429"/>
            <a:ext cx="7843267" cy="548640"/>
          </a:xfrm>
        </p:spPr>
        <p:txBody>
          <a:bodyPr/>
          <a:lstStyle/>
          <a:p>
            <a:pPr>
              <a:defRPr/>
            </a:pPr>
            <a:r>
              <a:rPr lang="en-US" sz="2800" dirty="0"/>
              <a:t>Stay up to date with SIREN’s monthly newsletter </a:t>
            </a:r>
          </a:p>
        </p:txBody>
      </p:sp>
      <p:sp>
        <p:nvSpPr>
          <p:cNvPr id="23" name="TextBox 22">
            <a:extLst>
              <a:ext uri="{FF2B5EF4-FFF2-40B4-BE49-F238E27FC236}">
                <a16:creationId xmlns:a16="http://schemas.microsoft.com/office/drawing/2014/main" id="{09A0E051-AAEB-43BA-A036-A4CBBF256468}"/>
              </a:ext>
            </a:extLst>
          </p:cNvPr>
          <p:cNvSpPr txBox="1"/>
          <p:nvPr/>
        </p:nvSpPr>
        <p:spPr>
          <a:xfrm>
            <a:off x="2897571" y="6141639"/>
            <a:ext cx="6252925" cy="307777"/>
          </a:xfrm>
          <a:prstGeom prst="rect">
            <a:avLst/>
          </a:prstGeom>
          <a:noFill/>
          <a:ln w="12700" cap="flat">
            <a:noFill/>
            <a:miter lim="400000"/>
          </a:ln>
          <a:effectLst/>
        </p:spPr>
        <p:txBody>
          <a:bodyPr rot="0" spcFirstLastPara="1" vertOverflow="overflow" horzOverflow="overflow" vert="horz" wrap="square" lIns="0" tIns="0" rIns="0" bIns="0" numCol="1" spcCol="38100" rtlCol="0" anchor="t">
            <a:spAutoFit/>
          </a:bodyPr>
          <a:lstStyle/>
          <a:p>
            <a:pPr algn="ctr" defTabSz="685749" hangingPunct="0">
              <a:defRPr/>
            </a:pPr>
            <a:r>
              <a:rPr lang="en-US" sz="2000" kern="0" dirty="0">
                <a:solidFill>
                  <a:srgbClr val="052049"/>
                </a:solidFill>
                <a:highlight>
                  <a:srgbClr val="FFFF00"/>
                </a:highlight>
                <a:latin typeface="Helvetica Neue Light" charset="0"/>
                <a:ea typeface="Helvetica Neue Light" charset="0"/>
                <a:cs typeface="Helvetica Neue Light" charset="0"/>
                <a:sym typeface="Garamond"/>
              </a:rPr>
              <a:t>Sign up at </a:t>
            </a:r>
            <a:r>
              <a:rPr lang="en-US" sz="2000" b="1" kern="0" dirty="0">
                <a:solidFill>
                  <a:srgbClr val="052049"/>
                </a:solidFill>
                <a:highlight>
                  <a:srgbClr val="FFFF00"/>
                </a:highlight>
                <a:latin typeface="Helvetica Neue Light" charset="0"/>
                <a:ea typeface="Helvetica Neue Light" charset="0"/>
                <a:cs typeface="Helvetica Neue Light" charset="0"/>
                <a:sym typeface="Garamond"/>
              </a:rPr>
              <a:t>sirenetwork.ucsf.edu/news-events/newsletters</a:t>
            </a:r>
            <a:r>
              <a:rPr lang="en-US" sz="2000" kern="0" dirty="0">
                <a:solidFill>
                  <a:srgbClr val="052049"/>
                </a:solidFill>
                <a:latin typeface="Helvetica Neue Light" charset="0"/>
                <a:ea typeface="Helvetica Neue Light" charset="0"/>
                <a:cs typeface="Helvetica Neue Light" charset="0"/>
                <a:sym typeface="Garamond"/>
              </a:rPr>
              <a:t> </a:t>
            </a:r>
          </a:p>
        </p:txBody>
      </p:sp>
      <p:pic>
        <p:nvPicPr>
          <p:cNvPr id="24" name="Picture 23">
            <a:extLst>
              <a:ext uri="{FF2B5EF4-FFF2-40B4-BE49-F238E27FC236}">
                <a16:creationId xmlns:a16="http://schemas.microsoft.com/office/drawing/2014/main" id="{CE8B1983-6D75-49BD-8367-128AB1481B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79714" y="6119085"/>
            <a:ext cx="571018" cy="352889"/>
          </a:xfrm>
          <a:prstGeom prst="rect">
            <a:avLst/>
          </a:prstGeom>
        </p:spPr>
      </p:pic>
      <p:sp>
        <p:nvSpPr>
          <p:cNvPr id="25" name="TextBox 24">
            <a:extLst>
              <a:ext uri="{FF2B5EF4-FFF2-40B4-BE49-F238E27FC236}">
                <a16:creationId xmlns:a16="http://schemas.microsoft.com/office/drawing/2014/main" id="{4998CDDE-802E-4EDA-B414-4E6A83C734E0}"/>
              </a:ext>
            </a:extLst>
          </p:cNvPr>
          <p:cNvSpPr txBox="1"/>
          <p:nvPr/>
        </p:nvSpPr>
        <p:spPr>
          <a:xfrm>
            <a:off x="1583387" y="6076238"/>
            <a:ext cx="1231299" cy="438581"/>
          </a:xfrm>
          <a:prstGeom prst="rect">
            <a:avLst/>
          </a:prstGeom>
          <a:noFill/>
        </p:spPr>
        <p:txBody>
          <a:bodyPr wrap="square" rtlCol="0">
            <a:spAutoFit/>
          </a:bodyPr>
          <a:lstStyle/>
          <a:p>
            <a:pPr defTabSz="685800"/>
            <a:r>
              <a:rPr lang="en-US" sz="2250">
                <a:solidFill>
                  <a:srgbClr val="002060"/>
                </a:solidFill>
                <a:latin typeface="Helvetica Neue Medium" charset="0"/>
                <a:ea typeface="Helvetica Neue Medium" charset="0"/>
                <a:cs typeface="Helvetica Neue Medium" charset="0"/>
              </a:rPr>
              <a:t>siren</a:t>
            </a:r>
          </a:p>
        </p:txBody>
      </p:sp>
      <p:pic>
        <p:nvPicPr>
          <p:cNvPr id="10" name="Picture 9">
            <a:extLst>
              <a:ext uri="{FF2B5EF4-FFF2-40B4-BE49-F238E27FC236}">
                <a16:creationId xmlns:a16="http://schemas.microsoft.com/office/drawing/2014/main" id="{7693D947-07AA-415F-87CD-54BC631B60A6}"/>
              </a:ext>
            </a:extLst>
          </p:cNvPr>
          <p:cNvPicPr>
            <a:picLocks noChangeAspect="1"/>
          </p:cNvPicPr>
          <p:nvPr/>
        </p:nvPicPr>
        <p:blipFill>
          <a:blip r:embed="rId3"/>
          <a:srcRect l="18601" r="24881"/>
          <a:stretch>
            <a:fillRect/>
          </a:stretch>
        </p:blipFill>
        <p:spPr>
          <a:xfrm>
            <a:off x="1645921" y="1293493"/>
            <a:ext cx="4246212" cy="4628703"/>
          </a:xfrm>
          <a:prstGeom prst="rect">
            <a:avLst/>
          </a:prstGeom>
          <a:ln w="38100">
            <a:solidFill>
              <a:schemeClr val="tx2"/>
            </a:solidFill>
          </a:ln>
        </p:spPr>
      </p:pic>
      <p:pic>
        <p:nvPicPr>
          <p:cNvPr id="11" name="Picture 10">
            <a:extLst>
              <a:ext uri="{FF2B5EF4-FFF2-40B4-BE49-F238E27FC236}">
                <a16:creationId xmlns:a16="http://schemas.microsoft.com/office/drawing/2014/main" id="{2D8B2E46-1CFD-48C2-BF12-48907ECF9AE5}"/>
              </a:ext>
            </a:extLst>
          </p:cNvPr>
          <p:cNvPicPr>
            <a:picLocks noChangeAspect="1"/>
          </p:cNvPicPr>
          <p:nvPr/>
        </p:nvPicPr>
        <p:blipFill>
          <a:blip r:embed="rId4"/>
          <a:srcRect l="29143" t="6387" r="23699" b="-6387"/>
          <a:stretch>
            <a:fillRect/>
          </a:stretch>
        </p:blipFill>
        <p:spPr>
          <a:xfrm>
            <a:off x="6247583" y="1293493"/>
            <a:ext cx="4067909" cy="4626495"/>
          </a:xfrm>
          <a:prstGeom prst="rect">
            <a:avLst/>
          </a:prstGeom>
          <a:ln w="38100">
            <a:solidFill>
              <a:schemeClr val="tx2"/>
            </a:solidFill>
          </a:ln>
        </p:spPr>
      </p:pic>
      <p:pic>
        <p:nvPicPr>
          <p:cNvPr id="5" name="Picture 4">
            <a:extLst>
              <a:ext uri="{FF2B5EF4-FFF2-40B4-BE49-F238E27FC236}">
                <a16:creationId xmlns:a16="http://schemas.microsoft.com/office/drawing/2014/main" id="{2749D528-1CDF-93D3-5726-634EF5AECB04}"/>
              </a:ext>
            </a:extLst>
          </p:cNvPr>
          <p:cNvPicPr>
            <a:picLocks noChangeAspect="1"/>
          </p:cNvPicPr>
          <p:nvPr/>
        </p:nvPicPr>
        <p:blipFill>
          <a:blip r:embed="rId5"/>
          <a:stretch>
            <a:fillRect/>
          </a:stretch>
        </p:blipFill>
        <p:spPr>
          <a:xfrm>
            <a:off x="1683661" y="1293493"/>
            <a:ext cx="4153968" cy="4600761"/>
          </a:xfrm>
          <a:prstGeom prst="rect">
            <a:avLst/>
          </a:prstGeom>
        </p:spPr>
      </p:pic>
      <p:pic>
        <p:nvPicPr>
          <p:cNvPr id="7" name="Picture 6">
            <a:extLst>
              <a:ext uri="{FF2B5EF4-FFF2-40B4-BE49-F238E27FC236}">
                <a16:creationId xmlns:a16="http://schemas.microsoft.com/office/drawing/2014/main" id="{C57B1B32-9D9D-0B7B-29CA-784A118EA431}"/>
              </a:ext>
            </a:extLst>
          </p:cNvPr>
          <p:cNvPicPr>
            <a:picLocks noChangeAspect="1"/>
          </p:cNvPicPr>
          <p:nvPr/>
        </p:nvPicPr>
        <p:blipFill>
          <a:blip r:embed="rId6"/>
          <a:stretch>
            <a:fillRect/>
          </a:stretch>
        </p:blipFill>
        <p:spPr>
          <a:xfrm>
            <a:off x="6247583" y="1293493"/>
            <a:ext cx="3974319" cy="4600813"/>
          </a:xfrm>
          <a:prstGeom prst="rect">
            <a:avLst/>
          </a:prstGeom>
        </p:spPr>
      </p:pic>
    </p:spTree>
    <p:extLst>
      <p:ext uri="{BB962C8B-B14F-4D97-AF65-F5344CB8AC3E}">
        <p14:creationId xmlns:p14="http://schemas.microsoft.com/office/powerpoint/2010/main" val="10036944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925A3-5B7C-B96C-2297-E466F5967EA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F880072-1BFF-92A5-2FFB-A250A4D5B8BE}"/>
              </a:ext>
            </a:extLst>
          </p:cNvPr>
          <p:cNvSpPr txBox="1">
            <a:spLocks/>
          </p:cNvSpPr>
          <p:nvPr/>
        </p:nvSpPr>
        <p:spPr>
          <a:xfrm>
            <a:off x="203202" y="-853343"/>
            <a:ext cx="11681305" cy="117898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867" dirty="0"/>
          </a:p>
        </p:txBody>
      </p:sp>
      <p:sp>
        <p:nvSpPr>
          <p:cNvPr id="10" name="TextBox 9">
            <a:extLst>
              <a:ext uri="{FF2B5EF4-FFF2-40B4-BE49-F238E27FC236}">
                <a16:creationId xmlns:a16="http://schemas.microsoft.com/office/drawing/2014/main" id="{4FE88FA3-0135-581B-7AA4-DE4EEE42B618}"/>
              </a:ext>
            </a:extLst>
          </p:cNvPr>
          <p:cNvSpPr txBox="1"/>
          <p:nvPr/>
        </p:nvSpPr>
        <p:spPr>
          <a:xfrm>
            <a:off x="5088497" y="2150046"/>
            <a:ext cx="6796010" cy="3539430"/>
          </a:xfrm>
          <a:prstGeom prst="rect">
            <a:avLst/>
          </a:prstGeom>
          <a:noFill/>
        </p:spPr>
        <p:txBody>
          <a:bodyPr wrap="square">
            <a:spAutoFit/>
          </a:bodyPr>
          <a:lstStyle/>
          <a:p>
            <a:r>
              <a:rPr lang="en-US" sz="3200" b="1" dirty="0"/>
              <a:t>The SIREN podcast is returning every Wednesday for six weeks, beginning June 4</a:t>
            </a:r>
            <a:r>
              <a:rPr lang="en-US" sz="3200" b="1" baseline="30000" dirty="0"/>
              <a:t>th</a:t>
            </a:r>
            <a:r>
              <a:rPr lang="en-US" sz="3200" b="1" dirty="0"/>
              <a:t>. </a:t>
            </a:r>
          </a:p>
          <a:p>
            <a:endParaRPr lang="en-US" sz="3200" b="1" dirty="0"/>
          </a:p>
          <a:p>
            <a:r>
              <a:rPr lang="en-US" sz="3200" b="1" dirty="0"/>
              <a:t>Find the SIREN Podcast on your favorite podcast apps including Apple and Spotify. </a:t>
            </a:r>
          </a:p>
        </p:txBody>
      </p:sp>
      <p:sp>
        <p:nvSpPr>
          <p:cNvPr id="14" name="Rectangle 13">
            <a:extLst>
              <a:ext uri="{FF2B5EF4-FFF2-40B4-BE49-F238E27FC236}">
                <a16:creationId xmlns:a16="http://schemas.microsoft.com/office/drawing/2014/main" id="{FFB6787A-5C60-6266-E093-5EA0FB3836F3}"/>
              </a:ext>
            </a:extLst>
          </p:cNvPr>
          <p:cNvSpPr/>
          <p:nvPr/>
        </p:nvSpPr>
        <p:spPr>
          <a:xfrm>
            <a:off x="0" y="-14521"/>
            <a:ext cx="12192000" cy="1962073"/>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6" name="Title 1">
            <a:extLst>
              <a:ext uri="{FF2B5EF4-FFF2-40B4-BE49-F238E27FC236}">
                <a16:creationId xmlns:a16="http://schemas.microsoft.com/office/drawing/2014/main" id="{1DB11581-5FFA-FE6D-7E67-E38F0F601FAD}"/>
              </a:ext>
            </a:extLst>
          </p:cNvPr>
          <p:cNvSpPr>
            <a:spLocks noGrp="1"/>
          </p:cNvSpPr>
          <p:nvPr>
            <p:ph type="title"/>
          </p:nvPr>
        </p:nvSpPr>
        <p:spPr>
          <a:xfrm>
            <a:off x="203202" y="187667"/>
            <a:ext cx="10972800" cy="1524000"/>
          </a:xfrm>
        </p:spPr>
        <p:txBody>
          <a:bodyPr>
            <a:normAutofit/>
          </a:bodyPr>
          <a:lstStyle/>
          <a:p>
            <a:r>
              <a:rPr lang="en-US" sz="5067" b="1" dirty="0">
                <a:solidFill>
                  <a:schemeClr val="bg1"/>
                </a:solidFill>
              </a:rPr>
              <a:t>Stay tuned for new episodes on the SIREN podcast!</a:t>
            </a:r>
          </a:p>
        </p:txBody>
      </p:sp>
      <p:pic>
        <p:nvPicPr>
          <p:cNvPr id="3" name="Picture 2">
            <a:extLst>
              <a:ext uri="{FF2B5EF4-FFF2-40B4-BE49-F238E27FC236}">
                <a16:creationId xmlns:a16="http://schemas.microsoft.com/office/drawing/2014/main" id="{547C2734-6C83-0C06-98BC-AF2830B49E68}"/>
              </a:ext>
            </a:extLst>
          </p:cNvPr>
          <p:cNvPicPr>
            <a:picLocks noChangeAspect="1"/>
          </p:cNvPicPr>
          <p:nvPr/>
        </p:nvPicPr>
        <p:blipFill>
          <a:blip r:embed="rId3"/>
          <a:stretch>
            <a:fillRect/>
          </a:stretch>
        </p:blipFill>
        <p:spPr>
          <a:xfrm>
            <a:off x="890380" y="2189743"/>
            <a:ext cx="3172326" cy="3172326"/>
          </a:xfrm>
          <a:prstGeom prst="rect">
            <a:avLst/>
          </a:prstGeom>
        </p:spPr>
      </p:pic>
      <p:cxnSp>
        <p:nvCxnSpPr>
          <p:cNvPr id="2" name="Straight Connector 1">
            <a:extLst>
              <a:ext uri="{FF2B5EF4-FFF2-40B4-BE49-F238E27FC236}">
                <a16:creationId xmlns:a16="http://schemas.microsoft.com/office/drawing/2014/main" id="{42B8DB3B-0806-036A-65D0-5AA2241B6D22}"/>
              </a:ext>
            </a:extLst>
          </p:cNvPr>
          <p:cNvCxnSpPr>
            <a:cxnSpLocks/>
          </p:cNvCxnSpPr>
          <p:nvPr/>
        </p:nvCxnSpPr>
        <p:spPr>
          <a:xfrm>
            <a:off x="439341" y="6094341"/>
            <a:ext cx="10623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580073-ECA7-F5B3-0753-2506D2A04A46}"/>
              </a:ext>
            </a:extLst>
          </p:cNvPr>
          <p:cNvSpPr txBox="1"/>
          <p:nvPr/>
        </p:nvSpPr>
        <p:spPr>
          <a:xfrm>
            <a:off x="294963" y="6078301"/>
            <a:ext cx="1647020" cy="748988"/>
          </a:xfrm>
          <a:prstGeom prst="rect">
            <a:avLst/>
          </a:prstGeom>
          <a:noFill/>
        </p:spPr>
        <p:txBody>
          <a:bodyPr wrap="square" rtlCol="0">
            <a:spAutoFit/>
          </a:bodyPr>
          <a:lstStyle/>
          <a:p>
            <a:r>
              <a:rPr lang="en-US" sz="4267" dirty="0">
                <a:solidFill>
                  <a:srgbClr val="002060"/>
                </a:solidFill>
                <a:latin typeface="Helvetica Neue Medium" charset="0"/>
                <a:ea typeface="Helvetica Neue Medium" charset="0"/>
                <a:cs typeface="Helvetica Neue Medium" charset="0"/>
              </a:rPr>
              <a:t>siren</a:t>
            </a:r>
          </a:p>
        </p:txBody>
      </p:sp>
      <p:pic>
        <p:nvPicPr>
          <p:cNvPr id="9" name="Picture 8">
            <a:extLst>
              <a:ext uri="{FF2B5EF4-FFF2-40B4-BE49-F238E27FC236}">
                <a16:creationId xmlns:a16="http://schemas.microsoft.com/office/drawing/2014/main" id="{7D4994BF-8607-5DF8-41AF-840CEC1EC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7653" y="6234403"/>
            <a:ext cx="879295" cy="450479"/>
          </a:xfrm>
          <a:prstGeom prst="rect">
            <a:avLst/>
          </a:prstGeom>
        </p:spPr>
      </p:pic>
    </p:spTree>
    <p:extLst>
      <p:ext uri="{BB962C8B-B14F-4D97-AF65-F5344CB8AC3E}">
        <p14:creationId xmlns:p14="http://schemas.microsoft.com/office/powerpoint/2010/main" val="93693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5E377554-B762-18E3-97CA-89177D4FC099}"/>
              </a:ext>
            </a:extLst>
          </p:cNvPr>
          <p:cNvSpPr>
            <a:spLocks noGrp="1"/>
          </p:cNvSpPr>
          <p:nvPr>
            <p:ph type="title"/>
          </p:nvPr>
        </p:nvSpPr>
        <p:spPr>
          <a:xfrm>
            <a:off x="762000" y="735106"/>
            <a:ext cx="10606587"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Accountable Health Communities Model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3</a:t>
            </a:r>
            <a:r>
              <a:rPr lang="en-US" sz="4800" kern="1200" baseline="30000" dirty="0">
                <a:solidFill>
                  <a:srgbClr val="FFFFFF"/>
                </a:solidFill>
                <a:latin typeface="+mj-lt"/>
                <a:ea typeface="+mj-ea"/>
                <a:cs typeface="+mj-cs"/>
              </a:rPr>
              <a:t>rd</a:t>
            </a:r>
            <a:r>
              <a:rPr lang="en-US" sz="4800" kern="1200" dirty="0">
                <a:solidFill>
                  <a:srgbClr val="FFFFFF"/>
                </a:solidFill>
                <a:latin typeface="+mj-lt"/>
                <a:ea typeface="+mj-ea"/>
                <a:cs typeface="+mj-cs"/>
              </a:rPr>
              <a:t> Evaluation Report</a:t>
            </a:r>
          </a:p>
        </p:txBody>
      </p:sp>
      <p:sp>
        <p:nvSpPr>
          <p:cNvPr id="7" name="Text Placeholder 6">
            <a:extLst>
              <a:ext uri="{FF2B5EF4-FFF2-40B4-BE49-F238E27FC236}">
                <a16:creationId xmlns:a16="http://schemas.microsoft.com/office/drawing/2014/main" id="{90C31746-B80E-3266-8CC8-31B9BEDC5879}"/>
              </a:ext>
            </a:extLst>
          </p:cNvPr>
          <p:cNvSpPr>
            <a:spLocks noGrp="1"/>
          </p:cNvSpPr>
          <p:nvPr>
            <p:ph type="body" idx="1"/>
          </p:nvPr>
        </p:nvSpPr>
        <p:spPr>
          <a:xfrm>
            <a:off x="1350682" y="5717894"/>
            <a:ext cx="10005951" cy="611188"/>
          </a:xfrm>
        </p:spPr>
        <p:txBody>
          <a:bodyPr vert="horz" lIns="91440" tIns="45720" rIns="91440" bIns="45720" rtlCol="0" anchor="ctr">
            <a:normAutofit/>
          </a:bodyPr>
          <a:lstStyle/>
          <a:p>
            <a:r>
              <a:rPr lang="en-US" sz="2400" kern="1200" dirty="0">
                <a:solidFill>
                  <a:schemeClr val="tx1"/>
                </a:solidFill>
                <a:latin typeface="+mn-lt"/>
                <a:ea typeface="+mn-ea"/>
                <a:cs typeface="+mn-cs"/>
                <a:hlinkClick r:id="rId2"/>
              </a:rPr>
              <a:t>https://www.cms.gov/priorities/innovation/innovation-models/ahcm</a:t>
            </a:r>
            <a:r>
              <a:rPr lang="en-US" sz="2400" kern="1200" dirty="0">
                <a:solidFill>
                  <a:schemeClr val="tx1"/>
                </a:solidFill>
                <a:latin typeface="+mn-lt"/>
                <a:ea typeface="+mn-ea"/>
                <a:cs typeface="+mn-cs"/>
              </a:rPr>
              <a:t> </a:t>
            </a:r>
          </a:p>
        </p:txBody>
      </p:sp>
      <p:pic>
        <p:nvPicPr>
          <p:cNvPr id="9" name="Picture 8">
            <a:extLst>
              <a:ext uri="{FF2B5EF4-FFF2-40B4-BE49-F238E27FC236}">
                <a16:creationId xmlns:a16="http://schemas.microsoft.com/office/drawing/2014/main" id="{AA00FADF-1A8F-B2C7-6B7A-56458A7BC875}"/>
              </a:ext>
            </a:extLst>
          </p:cNvPr>
          <p:cNvPicPr>
            <a:picLocks noChangeAspect="1"/>
          </p:cNvPicPr>
          <p:nvPr/>
        </p:nvPicPr>
        <p:blipFill>
          <a:blip r:embed="rId3"/>
          <a:srcRect b="19285"/>
          <a:stretch/>
        </p:blipFill>
        <p:spPr>
          <a:xfrm>
            <a:off x="580255" y="237679"/>
            <a:ext cx="11031489" cy="5151739"/>
          </a:xfrm>
          <a:prstGeom prst="rect">
            <a:avLst/>
          </a:prstGeom>
        </p:spPr>
      </p:pic>
    </p:spTree>
    <p:extLst>
      <p:ext uri="{BB962C8B-B14F-4D97-AF65-F5344CB8AC3E}">
        <p14:creationId xmlns:p14="http://schemas.microsoft.com/office/powerpoint/2010/main" val="3630556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C54FFD-9130-0E14-9EAE-8E0ABDD5DE77}"/>
              </a:ext>
            </a:extLst>
          </p:cNvPr>
          <p:cNvSpPr/>
          <p:nvPr/>
        </p:nvSpPr>
        <p:spPr>
          <a:xfrm>
            <a:off x="20765" y="8872"/>
            <a:ext cx="12192000" cy="122944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dirty="0"/>
          </a:p>
        </p:txBody>
      </p:sp>
      <p:sp>
        <p:nvSpPr>
          <p:cNvPr id="13" name="Title 1">
            <a:extLst>
              <a:ext uri="{FF2B5EF4-FFF2-40B4-BE49-F238E27FC236}">
                <a16:creationId xmlns:a16="http://schemas.microsoft.com/office/drawing/2014/main" id="{41C746FB-8828-3C57-E235-A67F32ECE4D1}"/>
              </a:ext>
            </a:extLst>
          </p:cNvPr>
          <p:cNvSpPr txBox="1">
            <a:spLocks/>
          </p:cNvSpPr>
          <p:nvPr/>
        </p:nvSpPr>
        <p:spPr>
          <a:xfrm>
            <a:off x="609599" y="-39507"/>
            <a:ext cx="10972800" cy="1524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67" b="1" dirty="0">
                <a:solidFill>
                  <a:schemeClr val="bg1"/>
                </a:solidFill>
              </a:rPr>
              <a:t>Panelists</a:t>
            </a:r>
          </a:p>
        </p:txBody>
      </p:sp>
      <p:sp>
        <p:nvSpPr>
          <p:cNvPr id="2" name="TextBox 1">
            <a:extLst>
              <a:ext uri="{FF2B5EF4-FFF2-40B4-BE49-F238E27FC236}">
                <a16:creationId xmlns:a16="http://schemas.microsoft.com/office/drawing/2014/main" id="{F60829E3-A3F6-E831-6DC3-E66747388995}"/>
              </a:ext>
            </a:extLst>
          </p:cNvPr>
          <p:cNvSpPr txBox="1"/>
          <p:nvPr/>
        </p:nvSpPr>
        <p:spPr>
          <a:xfrm>
            <a:off x="6572286" y="5121205"/>
            <a:ext cx="1756800" cy="307777"/>
          </a:xfrm>
          <a:prstGeom prst="rect">
            <a:avLst/>
          </a:prstGeom>
          <a:noFill/>
        </p:spPr>
        <p:txBody>
          <a:bodyPr wrap="square" rtlCol="0">
            <a:spAutoFit/>
          </a:bodyPr>
          <a:lstStyle/>
          <a:p>
            <a:pPr algn="ctr"/>
            <a:r>
              <a:rPr lang="en-US" sz="1400" b="1" dirty="0">
                <a:solidFill>
                  <a:schemeClr val="bg1"/>
                </a:solidFill>
              </a:rPr>
              <a:t>Text</a:t>
            </a:r>
            <a:endParaRPr lang="en-US" sz="1600" b="1" dirty="0">
              <a:solidFill>
                <a:schemeClr val="bg1"/>
              </a:solidFill>
            </a:endParaRPr>
          </a:p>
        </p:txBody>
      </p:sp>
      <p:pic>
        <p:nvPicPr>
          <p:cNvPr id="5" name="Picture 4" descr="A collage of women smiling&#10;&#10;AI-generated content may be incorrect.">
            <a:extLst>
              <a:ext uri="{FF2B5EF4-FFF2-40B4-BE49-F238E27FC236}">
                <a16:creationId xmlns:a16="http://schemas.microsoft.com/office/drawing/2014/main" id="{7DF7055C-EDD4-2324-0923-DAF7185E07DE}"/>
              </a:ext>
            </a:extLst>
          </p:cNvPr>
          <p:cNvPicPr>
            <a:picLocks noChangeAspect="1"/>
          </p:cNvPicPr>
          <p:nvPr/>
        </p:nvPicPr>
        <p:blipFill>
          <a:blip r:embed="rId3"/>
          <a:srcRect r="68341"/>
          <a:stretch/>
        </p:blipFill>
        <p:spPr>
          <a:xfrm>
            <a:off x="1037628" y="1476903"/>
            <a:ext cx="2460626" cy="3612995"/>
          </a:xfrm>
          <a:prstGeom prst="rect">
            <a:avLst/>
          </a:prstGeom>
        </p:spPr>
      </p:pic>
      <p:sp>
        <p:nvSpPr>
          <p:cNvPr id="9" name="TextBox 8">
            <a:extLst>
              <a:ext uri="{FF2B5EF4-FFF2-40B4-BE49-F238E27FC236}">
                <a16:creationId xmlns:a16="http://schemas.microsoft.com/office/drawing/2014/main" id="{CFE3BCC4-02D9-E852-5095-1EFAA589730B}"/>
              </a:ext>
            </a:extLst>
          </p:cNvPr>
          <p:cNvSpPr txBox="1"/>
          <p:nvPr/>
        </p:nvSpPr>
        <p:spPr>
          <a:xfrm>
            <a:off x="742582" y="5222498"/>
            <a:ext cx="3104722"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Dawn Alley, PhD</a:t>
            </a:r>
          </a:p>
          <a:p>
            <a:pPr algn="ctr"/>
            <a:r>
              <a:rPr lang="en-US" sz="2000" b="1" i="0" u="none" strike="noStrike" dirty="0" err="1">
                <a:solidFill>
                  <a:schemeClr val="bg1"/>
                </a:solidFill>
                <a:effectLst/>
                <a:latin typeface="Almaden Sans"/>
              </a:rPr>
              <a:t>IMPaCT</a:t>
            </a:r>
            <a:r>
              <a:rPr lang="en-US" sz="2000" b="1" i="0" u="none" strike="noStrike" dirty="0">
                <a:solidFill>
                  <a:schemeClr val="bg1"/>
                </a:solidFill>
                <a:effectLst/>
                <a:latin typeface="Almaden Sans"/>
              </a:rPr>
              <a:t> Care</a:t>
            </a:r>
          </a:p>
        </p:txBody>
      </p:sp>
      <p:sp>
        <p:nvSpPr>
          <p:cNvPr id="10" name="TextBox 9">
            <a:extLst>
              <a:ext uri="{FF2B5EF4-FFF2-40B4-BE49-F238E27FC236}">
                <a16:creationId xmlns:a16="http://schemas.microsoft.com/office/drawing/2014/main" id="{E9738670-36E5-49DA-71C3-3A0C0431FD2A}"/>
              </a:ext>
            </a:extLst>
          </p:cNvPr>
          <p:cNvSpPr txBox="1"/>
          <p:nvPr/>
        </p:nvSpPr>
        <p:spPr>
          <a:xfrm>
            <a:off x="4467828" y="5246755"/>
            <a:ext cx="3099525"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Caroline </a:t>
            </a:r>
            <a:r>
              <a:rPr lang="en-US" sz="2000" b="1" dirty="0" err="1">
                <a:solidFill>
                  <a:schemeClr val="bg1"/>
                </a:solidFill>
              </a:rPr>
              <a:t>Fichtenberg</a:t>
            </a:r>
            <a:r>
              <a:rPr lang="en-US" sz="2000" b="1" dirty="0">
                <a:solidFill>
                  <a:schemeClr val="bg1"/>
                </a:solidFill>
              </a:rPr>
              <a:t>, PhD,</a:t>
            </a:r>
          </a:p>
          <a:p>
            <a:pPr algn="ctr"/>
            <a:r>
              <a:rPr lang="en-US" sz="2000" b="1" dirty="0">
                <a:solidFill>
                  <a:schemeClr val="bg1"/>
                </a:solidFill>
              </a:rPr>
              <a:t>SIREN</a:t>
            </a:r>
            <a:endParaRPr lang="en-US" sz="2400" b="1" dirty="0">
              <a:solidFill>
                <a:schemeClr val="bg1"/>
              </a:solidFill>
            </a:endParaRPr>
          </a:p>
        </p:txBody>
      </p:sp>
      <p:sp>
        <p:nvSpPr>
          <p:cNvPr id="12" name="TextBox 11">
            <a:extLst>
              <a:ext uri="{FF2B5EF4-FFF2-40B4-BE49-F238E27FC236}">
                <a16:creationId xmlns:a16="http://schemas.microsoft.com/office/drawing/2014/main" id="{9F2ED7B9-4CB6-382E-6AF8-120773D82B35}"/>
              </a:ext>
            </a:extLst>
          </p:cNvPr>
          <p:cNvSpPr txBox="1"/>
          <p:nvPr/>
        </p:nvSpPr>
        <p:spPr>
          <a:xfrm>
            <a:off x="8187877" y="5222740"/>
            <a:ext cx="3261541" cy="707886"/>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Danielle Hessler Jones, PhD</a:t>
            </a:r>
          </a:p>
          <a:p>
            <a:pPr algn="ctr"/>
            <a:r>
              <a:rPr lang="en-US" sz="2000" b="1" dirty="0">
                <a:solidFill>
                  <a:schemeClr val="bg1"/>
                </a:solidFill>
              </a:rPr>
              <a:t>SIREN</a:t>
            </a:r>
            <a:endParaRPr lang="en-US" sz="2400" b="1" dirty="0">
              <a:solidFill>
                <a:schemeClr val="bg1"/>
              </a:solidFill>
            </a:endParaRPr>
          </a:p>
        </p:txBody>
      </p:sp>
      <p:cxnSp>
        <p:nvCxnSpPr>
          <p:cNvPr id="3" name="Straight Connector 2">
            <a:extLst>
              <a:ext uri="{FF2B5EF4-FFF2-40B4-BE49-F238E27FC236}">
                <a16:creationId xmlns:a16="http://schemas.microsoft.com/office/drawing/2014/main" id="{55130178-7ABA-C7A8-0C3F-0D2C99037288}"/>
              </a:ext>
            </a:extLst>
          </p:cNvPr>
          <p:cNvCxnSpPr>
            <a:cxnSpLocks/>
          </p:cNvCxnSpPr>
          <p:nvPr/>
        </p:nvCxnSpPr>
        <p:spPr>
          <a:xfrm>
            <a:off x="439341" y="6094341"/>
            <a:ext cx="106232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4E24362-0B5D-CF4C-FA51-A7717E721AD1}"/>
              </a:ext>
            </a:extLst>
          </p:cNvPr>
          <p:cNvSpPr txBox="1"/>
          <p:nvPr/>
        </p:nvSpPr>
        <p:spPr>
          <a:xfrm>
            <a:off x="294963" y="6078301"/>
            <a:ext cx="1647020" cy="748988"/>
          </a:xfrm>
          <a:prstGeom prst="rect">
            <a:avLst/>
          </a:prstGeom>
          <a:noFill/>
        </p:spPr>
        <p:txBody>
          <a:bodyPr wrap="square" rtlCol="0">
            <a:spAutoFit/>
          </a:bodyPr>
          <a:lstStyle/>
          <a:p>
            <a:r>
              <a:rPr lang="en-US" sz="4267" dirty="0">
                <a:solidFill>
                  <a:srgbClr val="002060"/>
                </a:solidFill>
                <a:latin typeface="Helvetica Neue Medium" charset="0"/>
                <a:ea typeface="Helvetica Neue Medium" charset="0"/>
                <a:cs typeface="Helvetica Neue Medium" charset="0"/>
              </a:rPr>
              <a:t>siren</a:t>
            </a:r>
          </a:p>
        </p:txBody>
      </p:sp>
      <p:pic>
        <p:nvPicPr>
          <p:cNvPr id="15" name="Picture 14">
            <a:extLst>
              <a:ext uri="{FF2B5EF4-FFF2-40B4-BE49-F238E27FC236}">
                <a16:creationId xmlns:a16="http://schemas.microsoft.com/office/drawing/2014/main" id="{63BFD119-1E82-E504-E9B0-7940AE0C13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67653" y="6234403"/>
            <a:ext cx="879295" cy="450479"/>
          </a:xfrm>
          <a:prstGeom prst="rect">
            <a:avLst/>
          </a:prstGeom>
        </p:spPr>
      </p:pic>
      <p:pic>
        <p:nvPicPr>
          <p:cNvPr id="16" name="Picture 15" descr="A collage of women smiling&#10;&#10;AI-generated content may be incorrect.">
            <a:extLst>
              <a:ext uri="{FF2B5EF4-FFF2-40B4-BE49-F238E27FC236}">
                <a16:creationId xmlns:a16="http://schemas.microsoft.com/office/drawing/2014/main" id="{E6F98AB9-35CD-7D39-B9F4-32ADA45E98DD}"/>
              </a:ext>
            </a:extLst>
          </p:cNvPr>
          <p:cNvPicPr>
            <a:picLocks noChangeAspect="1"/>
          </p:cNvPicPr>
          <p:nvPr/>
        </p:nvPicPr>
        <p:blipFill>
          <a:blip r:embed="rId3"/>
          <a:srcRect l="35399" t="152" r="32942" b="-152"/>
          <a:stretch/>
        </p:blipFill>
        <p:spPr>
          <a:xfrm>
            <a:off x="4778182" y="1490400"/>
            <a:ext cx="2460626" cy="3612995"/>
          </a:xfrm>
          <a:prstGeom prst="rect">
            <a:avLst/>
          </a:prstGeom>
        </p:spPr>
      </p:pic>
      <p:pic>
        <p:nvPicPr>
          <p:cNvPr id="17" name="Picture 16" descr="A collage of women smiling&#10;&#10;AI-generated content may be incorrect.">
            <a:extLst>
              <a:ext uri="{FF2B5EF4-FFF2-40B4-BE49-F238E27FC236}">
                <a16:creationId xmlns:a16="http://schemas.microsoft.com/office/drawing/2014/main" id="{F9ED7DF2-24B5-8E31-F3C5-B14EE3AC4404}"/>
              </a:ext>
            </a:extLst>
          </p:cNvPr>
          <p:cNvPicPr>
            <a:picLocks noChangeAspect="1"/>
          </p:cNvPicPr>
          <p:nvPr/>
        </p:nvPicPr>
        <p:blipFill>
          <a:blip r:embed="rId3"/>
          <a:srcRect l="67705" t="-164" r="636" b="164"/>
          <a:stretch/>
        </p:blipFill>
        <p:spPr>
          <a:xfrm>
            <a:off x="8518739" y="1446031"/>
            <a:ext cx="2460626" cy="3612995"/>
          </a:xfrm>
          <a:prstGeom prst="rect">
            <a:avLst/>
          </a:prstGeom>
        </p:spPr>
      </p:pic>
    </p:spTree>
    <p:extLst>
      <p:ext uri="{BB962C8B-B14F-4D97-AF65-F5344CB8AC3E}">
        <p14:creationId xmlns:p14="http://schemas.microsoft.com/office/powerpoint/2010/main" val="824750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2.3 Webinar Slides_SIREN_Futures_Without_Violence" id="{2FE48053-BE03-BF40-805A-D96FCB43650D}" vid="{62152A56-2A8C-C14C-8639-5340907D20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28958</TotalTime>
  <Words>1125</Words>
  <Application>Microsoft Office PowerPoint</Application>
  <PresentationFormat>Widescreen</PresentationFormat>
  <Paragraphs>171</Paragraphs>
  <Slides>29</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Almaden Sans</vt:lpstr>
      <vt:lpstr>Arial</vt:lpstr>
      <vt:lpstr>Calibri</vt:lpstr>
      <vt:lpstr>Calibri Light</vt:lpstr>
      <vt:lpstr>Franklin Gothic Demi Cond</vt:lpstr>
      <vt:lpstr>Franklin Gothic Medium</vt:lpstr>
      <vt:lpstr>Helvetica Neue Light</vt:lpstr>
      <vt:lpstr>Helvetica Neue Medium</vt:lpstr>
      <vt:lpstr>Office Theme</vt:lpstr>
      <vt:lpstr>PowerPoint Presentation</vt:lpstr>
      <vt:lpstr>PowerPoint Presentation</vt:lpstr>
      <vt:lpstr>PowerPoint Presentation</vt:lpstr>
      <vt:lpstr>PowerPoint Presentation</vt:lpstr>
      <vt:lpstr>   SIREN Evidence and Resource Library</vt:lpstr>
      <vt:lpstr>Stay up to date with SIREN’s monthly newsletter </vt:lpstr>
      <vt:lpstr>Stay tuned for new episodes on the SIREN podcast!</vt:lpstr>
      <vt:lpstr>Accountable Health Communities Model  3rd Evaluation Report</vt:lpstr>
      <vt:lpstr>PowerPoint Presentation</vt:lpstr>
      <vt:lpstr>Overview of AHC</vt:lpstr>
      <vt:lpstr>Accountable Health Communities model</vt:lpstr>
      <vt:lpstr>PowerPoint Presentation</vt:lpstr>
      <vt:lpstr>Model eligibility</vt:lpstr>
      <vt:lpstr>AHC model tracks</vt:lpstr>
      <vt:lpstr>Characteristics of navigation eligible beneficiaries</vt:lpstr>
      <vt:lpstr>Prevalence of health-related social needs (HRSN)</vt:lpstr>
      <vt:lpstr>Needs resolution</vt:lpstr>
      <vt:lpstr>Differences in navigation acceptance and need resolution</vt:lpstr>
      <vt:lpstr>Impacts</vt:lpstr>
      <vt:lpstr>Methods for impacts on connections to resources and need resolution </vt:lpstr>
      <vt:lpstr>No impact of navigation on connection to resources 6 months post screening</vt:lpstr>
      <vt:lpstr>No impact of navigation on need resolution</vt:lpstr>
      <vt:lpstr>Methods for costs and utilization analyses</vt:lpstr>
      <vt:lpstr>Navigation reduced costs and utilization in the Assistance track</vt:lpstr>
      <vt:lpstr>Navigation reduced utilization for Medicaid participants in the Alignment track</vt:lpstr>
      <vt:lpstr>Differences in impacts in Medicaid participants in Assistance track </vt:lpstr>
      <vt:lpstr>Differences in impacts in Medicare FSS participants in Assistance track </vt:lpstr>
      <vt:lpstr>Summary</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Models</dc:title>
  <dc:creator>Gottlieb, Laura</dc:creator>
  <cp:lastModifiedBy>Fichtenberg, Caroline</cp:lastModifiedBy>
  <cp:revision>71</cp:revision>
  <dcterms:created xsi:type="dcterms:W3CDTF">2023-08-08T19:39:37Z</dcterms:created>
  <dcterms:modified xsi:type="dcterms:W3CDTF">2025-05-09T02:42:38Z</dcterms:modified>
</cp:coreProperties>
</file>