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7075" y="276288"/>
            <a:ext cx="8417560" cy="1325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47850" y="6172200"/>
            <a:ext cx="9658350" cy="28575"/>
          </a:xfrm>
          <a:custGeom>
            <a:avLst/>
            <a:gdLst/>
            <a:ahLst/>
            <a:cxnLst/>
            <a:rect l="l" t="t" r="r" b="b"/>
            <a:pathLst>
              <a:path w="9658350" h="28575">
                <a:moveTo>
                  <a:pt x="0" y="28562"/>
                </a:moveTo>
                <a:lnTo>
                  <a:pt x="9657969" y="0"/>
                </a:lnTo>
              </a:path>
            </a:pathLst>
          </a:custGeom>
          <a:ln w="76198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5972175"/>
            <a:ext cx="733425" cy="4476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5775" y="-1"/>
            <a:ext cx="276225" cy="685799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85825" y="6191250"/>
            <a:ext cx="352425" cy="228600"/>
          </a:xfrm>
          <a:custGeom>
            <a:avLst/>
            <a:gdLst/>
            <a:ahLst/>
            <a:cxnLst/>
            <a:rect l="l" t="t" r="r" b="b"/>
            <a:pathLst>
              <a:path w="352425" h="228600">
                <a:moveTo>
                  <a:pt x="352120" y="228193"/>
                </a:moveTo>
                <a:lnTo>
                  <a:pt x="331089" y="210337"/>
                </a:lnTo>
                <a:lnTo>
                  <a:pt x="326072" y="206476"/>
                </a:lnTo>
                <a:lnTo>
                  <a:pt x="307035" y="191795"/>
                </a:lnTo>
                <a:lnTo>
                  <a:pt x="279273" y="172402"/>
                </a:lnTo>
                <a:lnTo>
                  <a:pt x="247116" y="151980"/>
                </a:lnTo>
                <a:lnTo>
                  <a:pt x="209867" y="130365"/>
                </a:lnTo>
                <a:lnTo>
                  <a:pt x="181038" y="111823"/>
                </a:lnTo>
                <a:lnTo>
                  <a:pt x="160832" y="92951"/>
                </a:lnTo>
                <a:lnTo>
                  <a:pt x="150926" y="74282"/>
                </a:lnTo>
                <a:lnTo>
                  <a:pt x="152984" y="56375"/>
                </a:lnTo>
                <a:lnTo>
                  <a:pt x="199656" y="25031"/>
                </a:lnTo>
                <a:lnTo>
                  <a:pt x="226529" y="17297"/>
                </a:lnTo>
                <a:lnTo>
                  <a:pt x="249732" y="13665"/>
                </a:lnTo>
                <a:lnTo>
                  <a:pt x="258064" y="11645"/>
                </a:lnTo>
                <a:lnTo>
                  <a:pt x="261480" y="7988"/>
                </a:lnTo>
                <a:lnTo>
                  <a:pt x="259435" y="4152"/>
                </a:lnTo>
                <a:lnTo>
                  <a:pt x="251358" y="1625"/>
                </a:lnTo>
                <a:lnTo>
                  <a:pt x="227126" y="0"/>
                </a:lnTo>
                <a:lnTo>
                  <a:pt x="199250" y="546"/>
                </a:lnTo>
                <a:lnTo>
                  <a:pt x="137782" y="8305"/>
                </a:lnTo>
                <a:lnTo>
                  <a:pt x="77406" y="25158"/>
                </a:lnTo>
                <a:lnTo>
                  <a:pt x="28613" y="51384"/>
                </a:lnTo>
                <a:lnTo>
                  <a:pt x="1854" y="87249"/>
                </a:lnTo>
                <a:lnTo>
                  <a:pt x="0" y="108889"/>
                </a:lnTo>
                <a:lnTo>
                  <a:pt x="7581" y="133057"/>
                </a:lnTo>
                <a:lnTo>
                  <a:pt x="20650" y="152654"/>
                </a:lnTo>
                <a:lnTo>
                  <a:pt x="38709" y="171665"/>
                </a:lnTo>
                <a:lnTo>
                  <a:pt x="59715" y="189763"/>
                </a:lnTo>
                <a:lnTo>
                  <a:pt x="81673" y="206565"/>
                </a:lnTo>
                <a:lnTo>
                  <a:pt x="88404" y="211874"/>
                </a:lnTo>
                <a:lnTo>
                  <a:pt x="94373" y="217309"/>
                </a:lnTo>
                <a:lnTo>
                  <a:pt x="99517" y="222758"/>
                </a:lnTo>
                <a:lnTo>
                  <a:pt x="103873" y="228193"/>
                </a:lnTo>
                <a:lnTo>
                  <a:pt x="352120" y="228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76262" y="557276"/>
            <a:ext cx="11062970" cy="5772150"/>
          </a:xfrm>
          <a:custGeom>
            <a:avLst/>
            <a:gdLst/>
            <a:ahLst/>
            <a:cxnLst/>
            <a:rect l="l" t="t" r="r" b="b"/>
            <a:pathLst>
              <a:path w="11062970" h="5772150">
                <a:moveTo>
                  <a:pt x="0" y="0"/>
                </a:moveTo>
                <a:lnTo>
                  <a:pt x="11062398" y="0"/>
                </a:lnTo>
              </a:path>
              <a:path w="11062970" h="5772150">
                <a:moveTo>
                  <a:pt x="0" y="5772086"/>
                </a:moveTo>
                <a:lnTo>
                  <a:pt x="11062398" y="5772086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47850" y="6172200"/>
            <a:ext cx="9658350" cy="28575"/>
          </a:xfrm>
          <a:custGeom>
            <a:avLst/>
            <a:gdLst/>
            <a:ahLst/>
            <a:cxnLst/>
            <a:rect l="l" t="t" r="r" b="b"/>
            <a:pathLst>
              <a:path w="9658350" h="28575">
                <a:moveTo>
                  <a:pt x="0" y="28562"/>
                </a:moveTo>
                <a:lnTo>
                  <a:pt x="9657969" y="0"/>
                </a:lnTo>
              </a:path>
            </a:pathLst>
          </a:custGeom>
          <a:ln w="76198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5972175"/>
            <a:ext cx="733425" cy="4476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5775" y="-1"/>
            <a:ext cx="276225" cy="685799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85825" y="6191250"/>
            <a:ext cx="352425" cy="228600"/>
          </a:xfrm>
          <a:custGeom>
            <a:avLst/>
            <a:gdLst/>
            <a:ahLst/>
            <a:cxnLst/>
            <a:rect l="l" t="t" r="r" b="b"/>
            <a:pathLst>
              <a:path w="352425" h="228600">
                <a:moveTo>
                  <a:pt x="352120" y="228193"/>
                </a:moveTo>
                <a:lnTo>
                  <a:pt x="331089" y="210337"/>
                </a:lnTo>
                <a:lnTo>
                  <a:pt x="326072" y="206476"/>
                </a:lnTo>
                <a:lnTo>
                  <a:pt x="307035" y="191795"/>
                </a:lnTo>
                <a:lnTo>
                  <a:pt x="279273" y="172402"/>
                </a:lnTo>
                <a:lnTo>
                  <a:pt x="247116" y="151980"/>
                </a:lnTo>
                <a:lnTo>
                  <a:pt x="209867" y="130365"/>
                </a:lnTo>
                <a:lnTo>
                  <a:pt x="181038" y="111823"/>
                </a:lnTo>
                <a:lnTo>
                  <a:pt x="160832" y="92951"/>
                </a:lnTo>
                <a:lnTo>
                  <a:pt x="150926" y="74282"/>
                </a:lnTo>
                <a:lnTo>
                  <a:pt x="152984" y="56375"/>
                </a:lnTo>
                <a:lnTo>
                  <a:pt x="199656" y="25031"/>
                </a:lnTo>
                <a:lnTo>
                  <a:pt x="226529" y="17297"/>
                </a:lnTo>
                <a:lnTo>
                  <a:pt x="249732" y="13665"/>
                </a:lnTo>
                <a:lnTo>
                  <a:pt x="258064" y="11645"/>
                </a:lnTo>
                <a:lnTo>
                  <a:pt x="261480" y="7988"/>
                </a:lnTo>
                <a:lnTo>
                  <a:pt x="259435" y="4152"/>
                </a:lnTo>
                <a:lnTo>
                  <a:pt x="251358" y="1625"/>
                </a:lnTo>
                <a:lnTo>
                  <a:pt x="227126" y="0"/>
                </a:lnTo>
                <a:lnTo>
                  <a:pt x="199250" y="546"/>
                </a:lnTo>
                <a:lnTo>
                  <a:pt x="137782" y="8305"/>
                </a:lnTo>
                <a:lnTo>
                  <a:pt x="77406" y="25158"/>
                </a:lnTo>
                <a:lnTo>
                  <a:pt x="28613" y="51384"/>
                </a:lnTo>
                <a:lnTo>
                  <a:pt x="1854" y="87249"/>
                </a:lnTo>
                <a:lnTo>
                  <a:pt x="0" y="108889"/>
                </a:lnTo>
                <a:lnTo>
                  <a:pt x="7581" y="133057"/>
                </a:lnTo>
                <a:lnTo>
                  <a:pt x="20650" y="152654"/>
                </a:lnTo>
                <a:lnTo>
                  <a:pt x="38709" y="171665"/>
                </a:lnTo>
                <a:lnTo>
                  <a:pt x="59715" y="189763"/>
                </a:lnTo>
                <a:lnTo>
                  <a:pt x="81673" y="206565"/>
                </a:lnTo>
                <a:lnTo>
                  <a:pt x="88404" y="211874"/>
                </a:lnTo>
                <a:lnTo>
                  <a:pt x="94373" y="217309"/>
                </a:lnTo>
                <a:lnTo>
                  <a:pt x="99517" y="222758"/>
                </a:lnTo>
                <a:lnTo>
                  <a:pt x="103873" y="228193"/>
                </a:lnTo>
                <a:lnTo>
                  <a:pt x="352120" y="228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257" y="118046"/>
            <a:ext cx="10659745" cy="1500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2264" y="1438592"/>
            <a:ext cx="9541510" cy="430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ig.hhs.gov/reports/all/2024/medicaid-enrollees-may-not-be-screened-for-intimate-partner-violence-because-of-challenges-reported-by-primary-care-clinicians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hyperlink" Target="https://ll-7585.reach360.com/share/course/e7d3bd6a-ae76-4302-be54-07053cdde566" TargetMode="External"/><Relationship Id="rId8" Type="http://schemas.openxmlformats.org/officeDocument/2006/relationships/hyperlink" Target="https://healthpartnersipve.org/resources/addressing-ipv-and-exploitation-in-health-centers-cues-infographic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althpartnersipve.org/futures-resources/sample-health-center-protocol/" TargetMode="External"/><Relationship Id="rId3" Type="http://schemas.openxmlformats.org/officeDocument/2006/relationships/hyperlink" Target="https://store.futureswithoutviolence.org/&#194;&#160;" TargetMode="External"/><Relationship Id="rId4" Type="http://schemas.openxmlformats.org/officeDocument/2006/relationships/hyperlink" Target="https://healthpartnersipve.org/resources/sample-memorandum-of-understanding/" TargetMode="External"/><Relationship Id="rId5" Type="http://schemas.openxmlformats.org/officeDocument/2006/relationships/image" Target="../media/image3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hyperlink" Target="https://bphc.hrsa.gov/sites/default/files/bphc/data-reporting/2023-uds-manual.pdf" TargetMode="External"/><Relationship Id="rId4" Type="http://schemas.openxmlformats.org/officeDocument/2006/relationships/image" Target="../media/image3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pvhealthpartners.org/wp-content/uploads/2017/02/Documentation.pdf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pvhealthpartners.org/wp-content/uploads/2018/07/Privacy-Principles-for-Protecting-Victims-of-Domestic-Violence-.pdf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ealthit.gov/curesrule/resources/information-blocking-faqs?options=23ec10bf-a1b0-4115-aa32-e01e63c7098e" TargetMode="External"/><Relationship Id="rId3" Type="http://schemas.openxmlformats.org/officeDocument/2006/relationships/hyperlink" Target="https://www.healthit.gov/cures/sites/default/files/cures/2020-03/InformationBlockingExceptions.pdf" TargetMode="External"/><Relationship Id="rId4" Type="http://schemas.openxmlformats.org/officeDocument/2006/relationships/hyperlink" Target="https://www.healthit.gov/sites/default/files/2022-02/ONC_Provider_Webinar3-exceptions_part2_508.pdf" TargetMode="External"/><Relationship Id="rId5" Type="http://schemas.openxmlformats.org/officeDocument/2006/relationships/hyperlink" Target="https://www.futureswithoutviolence.org/CuresActWebinar" TargetMode="External"/><Relationship Id="rId6" Type="http://schemas.openxmlformats.org/officeDocument/2006/relationships/hyperlink" Target="https://www.healthit.gov/sites/default/files/2022-07/InformationBlockingExceptions.pdf" TargetMode="Externa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bermeyerj@ochin.org" TargetMode="External"/><Relationship Id="rId3" Type="http://schemas.openxmlformats.org/officeDocument/2006/relationships/image" Target="../media/image39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bermeyerj@ochin.org" TargetMode="Externa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am04.safelinks.protection.outlook.com/?url=https%3A%2F%2Fcomlib.epic.com%2FRecord%2F432-FLT-9800003&amp;data=05%7C01%7Cobermeyerj%40ochin.org%7C07e3712045af4510db0e08dbbb9f5698%7C4c5e6f8d23214225a5ca2b7a05c8ec50%7C0%7C0%7C638310065548201725%7CUnknown%7CTWFpbGZsb3d8eyJWIjoiMC4wLjAwMDAiLCJQIjoiV2luMzIiLCJBTiI6Ik1haWwiLCJXVCI6Mn0%3D%7C3000%7C%7C%7C&amp;sdata=PhMIbQtryUN%2FUdhDBOwGVDPBdmdOSGDNlTAKp8LM3UA%3D&amp;reserved=0" TargetMode="External"/><Relationship Id="rId3" Type="http://schemas.openxmlformats.org/officeDocument/2006/relationships/hyperlink" Target="https://nam04.safelinks.protection.outlook.com/?url=https%3A%2F%2Fcomlib.epic.com%2FRecord%2F432-FLT-9800055&amp;data=05%7C01%7Cobermeyerj%40ochin.org%7C07e3712045af4510db0e08dbbb9f5698%7C4c5e6f8d23214225a5ca2b7a05c8ec50%7C0%7C0%7C638310065548201725%7CUnknown%7CTWFpbGZsb3d8eyJWIjoiMC4wLjAwMDAiLCJQIjoiV2luMzIiLCJBTiI6Ik1haWwiLCJXVCI6Mn0%3D%7C3000%7C%7C%7C&amp;sdata=e8fBuxinGnx4VGuLKWRQcjAtPj7OoRGz4eEseGbPYv8%3D&amp;reserved=0" TargetMode="External"/><Relationship Id="rId4" Type="http://schemas.openxmlformats.org/officeDocument/2006/relationships/hyperlink" Target="https://nam04.safelinks.protection.outlook.com/?url=https%3A%2F%2Fcomlib.epic.com%2FRecord%2F432-FLT-9800038&amp;data=05%7C01%7Cobermeyerj%40ochin.org%7C07e3712045af4510db0e08dbbb9f5698%7C4c5e6f8d23214225a5ca2b7a05c8ec50%7C0%7C0%7C638310065548201725%7CUnknown%7CTWFpbGZsb3d8eyJWIjoiMC4wLjAwMDAiLCJQIjoiV2luMzIiLCJBTiI6Ik1haWwiLCJXVCI6Mn0%3D%7C3000%7C%7C%7C&amp;sdata=2GlqaZ9%2Fdlera792i9U%2BMJbxVhGK6gS1vNYMAlUa6ig%3D&amp;reserved=0" TargetMode="External"/><Relationship Id="rId5" Type="http://schemas.openxmlformats.org/officeDocument/2006/relationships/hyperlink" Target="https://comlib.epic.com/Record/432-LGL-3743" TargetMode="Externa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jpg"/><Relationship Id="rId5" Type="http://schemas.openxmlformats.org/officeDocument/2006/relationships/image" Target="../media/image4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9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hyperlink" Target="https://healthpartnersipve.org/resources/using-community-referral-technology-platforms-to-safely-connect-health-center-patients-with-community-based-domestic-violence-services/" TargetMode="Externa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47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https://sirenetwork.ucsf.edu/2025-" TargetMode="External"/><Relationship Id="rId4" Type="http://schemas.openxmlformats.org/officeDocument/2006/relationships/image" Target="../media/image10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jpg"/><Relationship Id="rId6" Type="http://schemas.openxmlformats.org/officeDocument/2006/relationships/image" Target="../media/image56.png"/><Relationship Id="rId7" Type="http://schemas.openxmlformats.org/officeDocument/2006/relationships/image" Target="../media/image57.jpg"/><Relationship Id="rId8" Type="http://schemas.openxmlformats.org/officeDocument/2006/relationships/hyperlink" Target="https://healthpartnersipve.org/general-resources/" TargetMode="Externa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pvhealthpartners.org/" TargetMode="External"/><Relationship Id="rId3" Type="http://schemas.openxmlformats.org/officeDocument/2006/relationships/image" Target="../media/image58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hyperlink" Target="https://healthpartnersipve.org/resources/privacyprinciples/" TargetMode="Externa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hyperlink" Target="https://healthpartnersipve.org/resources/sample-memorandum-of-understanding/" TargetMode="External"/><Relationship Id="rId4" Type="http://schemas.openxmlformats.org/officeDocument/2006/relationships/hyperlink" Target="https://healthpartnersipve.org/resources/partnerships-between-hcs-and-dv-and-sv-advocacy-programs-bi-directional-infographic/" TargetMode="Externa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1.jpg"/><Relationship Id="rId4" Type="http://schemas.openxmlformats.org/officeDocument/2006/relationships/hyperlink" Target="https://healthpartnersipve.org/futures-resources/sample-health-center-protocol/" TargetMode="Externa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althpartnersipve.org/resources/addressing-ipv-ht-with-new-ochin-smarttools/" TargetMode="External"/><Relationship Id="rId3" Type="http://schemas.openxmlformats.org/officeDocument/2006/relationships/image" Target="../media/image62.png"/><Relationship Id="rId4" Type="http://schemas.openxmlformats.org/officeDocument/2006/relationships/image" Target="../media/image6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7" Type="http://schemas.openxmlformats.org/officeDocument/2006/relationships/image" Target="../media/image1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cf.hhs.gov/fysb/fact-sheet/family-violence-prevention-and-services-program-fact-sheet" TargetMode="External"/><Relationship Id="rId3" Type="http://schemas.openxmlformats.org/officeDocument/2006/relationships/image" Target="../media/image17.jpg"/><Relationship Id="rId4" Type="http://schemas.openxmlformats.org/officeDocument/2006/relationships/hyperlink" Target="http://www.ipvhealth.org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althpartnersipve.org/" TargetMode="External"/><Relationship Id="rId3" Type="http://schemas.openxmlformats.org/officeDocument/2006/relationships/hyperlink" Target="http://www.ipvhealthpartners.org/" TargetMode="External"/><Relationship Id="rId4" Type="http://schemas.openxmlformats.org/officeDocument/2006/relationships/hyperlink" Target="https://healthpartnersipve.org/" TargetMode="External"/><Relationship Id="rId5" Type="http://schemas.openxmlformats.org/officeDocument/2006/relationships/image" Target="../media/image1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912" y="6100762"/>
            <a:ext cx="10623550" cy="0"/>
          </a:xfrm>
          <a:custGeom>
            <a:avLst/>
            <a:gdLst/>
            <a:ahLst/>
            <a:cxnLst/>
            <a:rect l="l" t="t" r="r" b="b"/>
            <a:pathLst>
              <a:path w="10623550" h="0">
                <a:moveTo>
                  <a:pt x="0" y="0"/>
                </a:moveTo>
                <a:lnTo>
                  <a:pt x="1062323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3250" y="6238875"/>
            <a:ext cx="885825" cy="447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4015" y="3959605"/>
            <a:ext cx="11196320" cy="2819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75285" marR="5080" indent="-227965">
              <a:lnSpc>
                <a:spcPct val="100000"/>
              </a:lnSpc>
              <a:spcBef>
                <a:spcPts val="130"/>
              </a:spcBef>
            </a:pPr>
            <a:r>
              <a:rPr dirty="0" sz="3200" spc="-400" b="1">
                <a:solidFill>
                  <a:srgbClr val="001F5F"/>
                </a:solidFill>
                <a:latin typeface="Arial"/>
                <a:cs typeface="Arial"/>
              </a:rPr>
              <a:t>Lessons</a:t>
            </a:r>
            <a:r>
              <a:rPr dirty="0" sz="3200" spc="-1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75" b="1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dirty="0" sz="3200" spc="-2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25" b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3200" spc="-1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25" b="1">
                <a:solidFill>
                  <a:srgbClr val="001F5F"/>
                </a:solidFill>
                <a:latin typeface="Arial"/>
                <a:cs typeface="Arial"/>
              </a:rPr>
              <a:t>Intimate</a:t>
            </a:r>
            <a:r>
              <a:rPr dirty="0" sz="3200" spc="-1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95" b="1">
                <a:solidFill>
                  <a:srgbClr val="001F5F"/>
                </a:solidFill>
                <a:latin typeface="Arial"/>
                <a:cs typeface="Arial"/>
              </a:rPr>
              <a:t>Partner</a:t>
            </a:r>
            <a:r>
              <a:rPr dirty="0" sz="3200" spc="-1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15" b="1">
                <a:solidFill>
                  <a:srgbClr val="001F5F"/>
                </a:solidFill>
                <a:latin typeface="Arial"/>
                <a:cs typeface="Arial"/>
              </a:rPr>
              <a:t>Violence</a:t>
            </a:r>
            <a:r>
              <a:rPr dirty="0" sz="3200" spc="-1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15" b="1">
                <a:solidFill>
                  <a:srgbClr val="001F5F"/>
                </a:solidFill>
                <a:latin typeface="Arial"/>
                <a:cs typeface="Arial"/>
              </a:rPr>
              <a:t>Field:</a:t>
            </a:r>
            <a:r>
              <a:rPr dirty="0" sz="3200" spc="-190" b="1">
                <a:solidFill>
                  <a:srgbClr val="001F5F"/>
                </a:solidFill>
                <a:latin typeface="Arial"/>
                <a:cs typeface="Arial"/>
              </a:rPr>
              <a:t> Moving</a:t>
            </a:r>
            <a:r>
              <a:rPr dirty="0" sz="3200" spc="-1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70" b="1">
                <a:solidFill>
                  <a:srgbClr val="001F5F"/>
                </a:solidFill>
                <a:latin typeface="Arial"/>
                <a:cs typeface="Arial"/>
              </a:rPr>
              <a:t>beyond </a:t>
            </a:r>
            <a:r>
              <a:rPr dirty="0" sz="3200" spc="-245" b="1">
                <a:solidFill>
                  <a:srgbClr val="001F5F"/>
                </a:solidFill>
                <a:latin typeface="Arial"/>
                <a:cs typeface="Arial"/>
              </a:rPr>
              <a:t>Surveillance</a:t>
            </a:r>
            <a:r>
              <a:rPr dirty="0" sz="3200" spc="-1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35" b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3200" spc="-19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95" b="1">
                <a:solidFill>
                  <a:srgbClr val="001F5F"/>
                </a:solidFill>
                <a:latin typeface="Arial"/>
                <a:cs typeface="Arial"/>
              </a:rPr>
              <a:t>Screening</a:t>
            </a:r>
            <a:r>
              <a:rPr dirty="0" sz="3200" spc="-1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165" b="1">
                <a:solidFill>
                  <a:srgbClr val="001F5F"/>
                </a:solidFill>
                <a:latin typeface="Arial"/>
                <a:cs typeface="Arial"/>
              </a:rPr>
              <a:t>toward</a:t>
            </a:r>
            <a:r>
              <a:rPr dirty="0" sz="3200" spc="-1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10" b="1">
                <a:solidFill>
                  <a:srgbClr val="001F5F"/>
                </a:solidFill>
                <a:latin typeface="Arial"/>
                <a:cs typeface="Arial"/>
              </a:rPr>
              <a:t>safety</a:t>
            </a:r>
            <a:r>
              <a:rPr dirty="0" sz="3200" spc="-204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35" b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3200" spc="-1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00" b="1">
                <a:solidFill>
                  <a:srgbClr val="001F5F"/>
                </a:solidFill>
                <a:latin typeface="Arial"/>
                <a:cs typeface="Arial"/>
              </a:rPr>
              <a:t>wellbeing:</a:t>
            </a:r>
            <a:r>
              <a:rPr dirty="0" sz="3200" spc="-1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204" b="1">
                <a:solidFill>
                  <a:srgbClr val="001F5F"/>
                </a:solidFill>
                <a:latin typeface="Arial"/>
                <a:cs typeface="Arial"/>
              </a:rPr>
              <a:t>Part</a:t>
            </a:r>
            <a:r>
              <a:rPr dirty="0" sz="3200" spc="-1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50" b="1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 algn="ctr" marL="584835">
              <a:lnSpc>
                <a:spcPct val="100000"/>
              </a:lnSpc>
              <a:spcBef>
                <a:spcPts val="2545"/>
              </a:spcBef>
            </a:pPr>
            <a:r>
              <a:rPr dirty="0" sz="2600" spc="-180" i="1">
                <a:solidFill>
                  <a:srgbClr val="001F5F"/>
                </a:solidFill>
                <a:latin typeface="Arial"/>
                <a:cs typeface="Arial"/>
              </a:rPr>
              <a:t>December</a:t>
            </a:r>
            <a:r>
              <a:rPr dirty="0" sz="2600" spc="-114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100" i="1">
                <a:solidFill>
                  <a:srgbClr val="001F5F"/>
                </a:solidFill>
                <a:latin typeface="Arial"/>
                <a:cs typeface="Arial"/>
              </a:rPr>
              <a:t>3,</a:t>
            </a:r>
            <a:r>
              <a:rPr dirty="0" sz="2600" spc="-17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600" spc="-20" i="1">
                <a:solidFill>
                  <a:srgbClr val="001F5F"/>
                </a:solidFill>
                <a:latin typeface="Arial"/>
                <a:cs typeface="Arial"/>
              </a:rPr>
              <a:t>2024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4250" spc="-10">
                <a:solidFill>
                  <a:srgbClr val="001F5F"/>
                </a:solidFill>
                <a:latin typeface="Arial"/>
                <a:cs typeface="Arial"/>
              </a:rPr>
              <a:t>siren</a:t>
            </a:r>
            <a:endParaRPr sz="42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3429000"/>
            <a:chOff x="0" y="0"/>
            <a:chExt cx="12192000" cy="3429000"/>
          </a:xfrm>
        </p:grpSpPr>
        <p:pic>
          <p:nvPicPr>
            <p:cNvPr id="6" name="object 6" descr="A blue and white sign with white text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3324225"/>
            </a:xfrm>
            <a:prstGeom prst="rect">
              <a:avLst/>
            </a:prstGeom>
          </p:spPr>
        </p:pic>
        <p:pic>
          <p:nvPicPr>
            <p:cNvPr id="7" name="object 7" descr="A blue and white logo  Description automatically generated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342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7375" y="1638300"/>
            <a:ext cx="3638550" cy="3638550"/>
            <a:chOff x="1857375" y="1638300"/>
            <a:chExt cx="3638550" cy="3638550"/>
          </a:xfrm>
        </p:grpSpPr>
        <p:sp>
          <p:nvSpPr>
            <p:cNvPr id="3" name="object 3"/>
            <p:cNvSpPr/>
            <p:nvPr/>
          </p:nvSpPr>
          <p:spPr>
            <a:xfrm>
              <a:off x="1914525" y="1695450"/>
              <a:ext cx="3524250" cy="3524250"/>
            </a:xfrm>
            <a:custGeom>
              <a:avLst/>
              <a:gdLst/>
              <a:ahLst/>
              <a:cxnLst/>
              <a:rect l="l" t="t" r="r" b="b"/>
              <a:pathLst>
                <a:path w="3524250" h="3524250">
                  <a:moveTo>
                    <a:pt x="0" y="1762125"/>
                  </a:moveTo>
                  <a:lnTo>
                    <a:pt x="654" y="1810628"/>
                  </a:lnTo>
                  <a:lnTo>
                    <a:pt x="2607" y="1858808"/>
                  </a:lnTo>
                  <a:lnTo>
                    <a:pt x="5841" y="1906647"/>
                  </a:lnTo>
                  <a:lnTo>
                    <a:pt x="10339" y="1954129"/>
                  </a:lnTo>
                  <a:lnTo>
                    <a:pt x="16086" y="2001236"/>
                  </a:lnTo>
                  <a:lnTo>
                    <a:pt x="23063" y="2047952"/>
                  </a:lnTo>
                  <a:lnTo>
                    <a:pt x="31254" y="2094260"/>
                  </a:lnTo>
                  <a:lnTo>
                    <a:pt x="40642" y="2140144"/>
                  </a:lnTo>
                  <a:lnTo>
                    <a:pt x="51211" y="2185586"/>
                  </a:lnTo>
                  <a:lnTo>
                    <a:pt x="62944" y="2230569"/>
                  </a:lnTo>
                  <a:lnTo>
                    <a:pt x="75823" y="2275078"/>
                  </a:lnTo>
                  <a:lnTo>
                    <a:pt x="89833" y="2319095"/>
                  </a:lnTo>
                  <a:lnTo>
                    <a:pt x="104956" y="2362603"/>
                  </a:lnTo>
                  <a:lnTo>
                    <a:pt x="121176" y="2405585"/>
                  </a:lnTo>
                  <a:lnTo>
                    <a:pt x="138475" y="2448026"/>
                  </a:lnTo>
                  <a:lnTo>
                    <a:pt x="156837" y="2489907"/>
                  </a:lnTo>
                  <a:lnTo>
                    <a:pt x="176246" y="2531212"/>
                  </a:lnTo>
                  <a:lnTo>
                    <a:pt x="196684" y="2571925"/>
                  </a:lnTo>
                  <a:lnTo>
                    <a:pt x="218134" y="2612028"/>
                  </a:lnTo>
                  <a:lnTo>
                    <a:pt x="240580" y="2651506"/>
                  </a:lnTo>
                  <a:lnTo>
                    <a:pt x="264005" y="2690340"/>
                  </a:lnTo>
                  <a:lnTo>
                    <a:pt x="288392" y="2728514"/>
                  </a:lnTo>
                  <a:lnTo>
                    <a:pt x="313725" y="2766011"/>
                  </a:lnTo>
                  <a:lnTo>
                    <a:pt x="339986" y="2802815"/>
                  </a:lnTo>
                  <a:lnTo>
                    <a:pt x="367158" y="2838909"/>
                  </a:lnTo>
                  <a:lnTo>
                    <a:pt x="395226" y="2874276"/>
                  </a:lnTo>
                  <a:lnTo>
                    <a:pt x="424172" y="2908899"/>
                  </a:lnTo>
                  <a:lnTo>
                    <a:pt x="453980" y="2942762"/>
                  </a:lnTo>
                  <a:lnTo>
                    <a:pt x="484632" y="2975847"/>
                  </a:lnTo>
                  <a:lnTo>
                    <a:pt x="516112" y="3008137"/>
                  </a:lnTo>
                  <a:lnTo>
                    <a:pt x="548402" y="3039617"/>
                  </a:lnTo>
                  <a:lnTo>
                    <a:pt x="581487" y="3070269"/>
                  </a:lnTo>
                  <a:lnTo>
                    <a:pt x="615350" y="3100077"/>
                  </a:lnTo>
                  <a:lnTo>
                    <a:pt x="649973" y="3129023"/>
                  </a:lnTo>
                  <a:lnTo>
                    <a:pt x="685340" y="3157091"/>
                  </a:lnTo>
                  <a:lnTo>
                    <a:pt x="721434" y="3184263"/>
                  </a:lnTo>
                  <a:lnTo>
                    <a:pt x="758238" y="3210524"/>
                  </a:lnTo>
                  <a:lnTo>
                    <a:pt x="795735" y="3235857"/>
                  </a:lnTo>
                  <a:lnTo>
                    <a:pt x="833909" y="3260244"/>
                  </a:lnTo>
                  <a:lnTo>
                    <a:pt x="872744" y="3283669"/>
                  </a:lnTo>
                  <a:lnTo>
                    <a:pt x="912221" y="3306115"/>
                  </a:lnTo>
                  <a:lnTo>
                    <a:pt x="952324" y="3327565"/>
                  </a:lnTo>
                  <a:lnTo>
                    <a:pt x="993037" y="3348003"/>
                  </a:lnTo>
                  <a:lnTo>
                    <a:pt x="1034342" y="3367412"/>
                  </a:lnTo>
                  <a:lnTo>
                    <a:pt x="1076223" y="3385774"/>
                  </a:lnTo>
                  <a:lnTo>
                    <a:pt x="1118664" y="3403073"/>
                  </a:lnTo>
                  <a:lnTo>
                    <a:pt x="1161646" y="3419293"/>
                  </a:lnTo>
                  <a:lnTo>
                    <a:pt x="1205154" y="3434416"/>
                  </a:lnTo>
                  <a:lnTo>
                    <a:pt x="1249171" y="3448426"/>
                  </a:lnTo>
                  <a:lnTo>
                    <a:pt x="1293680" y="3461305"/>
                  </a:lnTo>
                  <a:lnTo>
                    <a:pt x="1338663" y="3473038"/>
                  </a:lnTo>
                  <a:lnTo>
                    <a:pt x="1384105" y="3483607"/>
                  </a:lnTo>
                  <a:lnTo>
                    <a:pt x="1429989" y="3492995"/>
                  </a:lnTo>
                  <a:lnTo>
                    <a:pt x="1476297" y="3501186"/>
                  </a:lnTo>
                  <a:lnTo>
                    <a:pt x="1523013" y="3508163"/>
                  </a:lnTo>
                  <a:lnTo>
                    <a:pt x="1570120" y="3513910"/>
                  </a:lnTo>
                  <a:lnTo>
                    <a:pt x="1617602" y="3518408"/>
                  </a:lnTo>
                  <a:lnTo>
                    <a:pt x="1665441" y="3521642"/>
                  </a:lnTo>
                  <a:lnTo>
                    <a:pt x="1713621" y="3523595"/>
                  </a:lnTo>
                  <a:lnTo>
                    <a:pt x="1762125" y="3524250"/>
                  </a:lnTo>
                  <a:lnTo>
                    <a:pt x="1810628" y="3523595"/>
                  </a:lnTo>
                  <a:lnTo>
                    <a:pt x="1858808" y="3521642"/>
                  </a:lnTo>
                  <a:lnTo>
                    <a:pt x="1906647" y="3518408"/>
                  </a:lnTo>
                  <a:lnTo>
                    <a:pt x="1954129" y="3513910"/>
                  </a:lnTo>
                  <a:lnTo>
                    <a:pt x="2001236" y="3508163"/>
                  </a:lnTo>
                  <a:lnTo>
                    <a:pt x="2047952" y="3501186"/>
                  </a:lnTo>
                  <a:lnTo>
                    <a:pt x="2094260" y="3492995"/>
                  </a:lnTo>
                  <a:lnTo>
                    <a:pt x="2140144" y="3483607"/>
                  </a:lnTo>
                  <a:lnTo>
                    <a:pt x="2185586" y="3473038"/>
                  </a:lnTo>
                  <a:lnTo>
                    <a:pt x="2230569" y="3461305"/>
                  </a:lnTo>
                  <a:lnTo>
                    <a:pt x="2275078" y="3448426"/>
                  </a:lnTo>
                  <a:lnTo>
                    <a:pt x="2319095" y="3434416"/>
                  </a:lnTo>
                  <a:lnTo>
                    <a:pt x="2362603" y="3419293"/>
                  </a:lnTo>
                  <a:lnTo>
                    <a:pt x="2405585" y="3403073"/>
                  </a:lnTo>
                  <a:lnTo>
                    <a:pt x="2448026" y="3385774"/>
                  </a:lnTo>
                  <a:lnTo>
                    <a:pt x="2489907" y="3367412"/>
                  </a:lnTo>
                  <a:lnTo>
                    <a:pt x="2531212" y="3348003"/>
                  </a:lnTo>
                  <a:lnTo>
                    <a:pt x="2571925" y="3327565"/>
                  </a:lnTo>
                  <a:lnTo>
                    <a:pt x="2612028" y="3306115"/>
                  </a:lnTo>
                  <a:lnTo>
                    <a:pt x="2651506" y="3283669"/>
                  </a:lnTo>
                  <a:lnTo>
                    <a:pt x="2690340" y="3260244"/>
                  </a:lnTo>
                  <a:lnTo>
                    <a:pt x="2728514" y="3235857"/>
                  </a:lnTo>
                  <a:lnTo>
                    <a:pt x="2766011" y="3210524"/>
                  </a:lnTo>
                  <a:lnTo>
                    <a:pt x="2802815" y="3184263"/>
                  </a:lnTo>
                  <a:lnTo>
                    <a:pt x="2838909" y="3157091"/>
                  </a:lnTo>
                  <a:lnTo>
                    <a:pt x="2874276" y="3129023"/>
                  </a:lnTo>
                  <a:lnTo>
                    <a:pt x="2908899" y="3100077"/>
                  </a:lnTo>
                  <a:lnTo>
                    <a:pt x="2942762" y="3070269"/>
                  </a:lnTo>
                  <a:lnTo>
                    <a:pt x="2975847" y="3039617"/>
                  </a:lnTo>
                  <a:lnTo>
                    <a:pt x="3008137" y="3008137"/>
                  </a:lnTo>
                  <a:lnTo>
                    <a:pt x="3039617" y="2975847"/>
                  </a:lnTo>
                  <a:lnTo>
                    <a:pt x="3070269" y="2942762"/>
                  </a:lnTo>
                  <a:lnTo>
                    <a:pt x="3100077" y="2908899"/>
                  </a:lnTo>
                  <a:lnTo>
                    <a:pt x="3129023" y="2874276"/>
                  </a:lnTo>
                  <a:lnTo>
                    <a:pt x="3157091" y="2838909"/>
                  </a:lnTo>
                  <a:lnTo>
                    <a:pt x="3184263" y="2802815"/>
                  </a:lnTo>
                  <a:lnTo>
                    <a:pt x="3210524" y="2766011"/>
                  </a:lnTo>
                  <a:lnTo>
                    <a:pt x="3235857" y="2728514"/>
                  </a:lnTo>
                  <a:lnTo>
                    <a:pt x="3260244" y="2690340"/>
                  </a:lnTo>
                  <a:lnTo>
                    <a:pt x="3283669" y="2651506"/>
                  </a:lnTo>
                  <a:lnTo>
                    <a:pt x="3306115" y="2612028"/>
                  </a:lnTo>
                  <a:lnTo>
                    <a:pt x="3327565" y="2571925"/>
                  </a:lnTo>
                  <a:lnTo>
                    <a:pt x="3348003" y="2531212"/>
                  </a:lnTo>
                  <a:lnTo>
                    <a:pt x="3367412" y="2489907"/>
                  </a:lnTo>
                  <a:lnTo>
                    <a:pt x="3385774" y="2448026"/>
                  </a:lnTo>
                  <a:lnTo>
                    <a:pt x="3403073" y="2405585"/>
                  </a:lnTo>
                  <a:lnTo>
                    <a:pt x="3419293" y="2362603"/>
                  </a:lnTo>
                  <a:lnTo>
                    <a:pt x="3434416" y="2319095"/>
                  </a:lnTo>
                  <a:lnTo>
                    <a:pt x="3448426" y="2275078"/>
                  </a:lnTo>
                  <a:lnTo>
                    <a:pt x="3461305" y="2230569"/>
                  </a:lnTo>
                  <a:lnTo>
                    <a:pt x="3473038" y="2185586"/>
                  </a:lnTo>
                  <a:lnTo>
                    <a:pt x="3483607" y="2140144"/>
                  </a:lnTo>
                  <a:lnTo>
                    <a:pt x="3492995" y="2094260"/>
                  </a:lnTo>
                  <a:lnTo>
                    <a:pt x="3501186" y="2047952"/>
                  </a:lnTo>
                  <a:lnTo>
                    <a:pt x="3508163" y="2001236"/>
                  </a:lnTo>
                  <a:lnTo>
                    <a:pt x="3513910" y="1954129"/>
                  </a:lnTo>
                  <a:lnTo>
                    <a:pt x="3518408" y="1906647"/>
                  </a:lnTo>
                  <a:lnTo>
                    <a:pt x="3521642" y="1858808"/>
                  </a:lnTo>
                  <a:lnTo>
                    <a:pt x="3523595" y="1810628"/>
                  </a:lnTo>
                  <a:lnTo>
                    <a:pt x="3524250" y="1762125"/>
                  </a:lnTo>
                  <a:lnTo>
                    <a:pt x="3523595" y="1713621"/>
                  </a:lnTo>
                  <a:lnTo>
                    <a:pt x="3521642" y="1665441"/>
                  </a:lnTo>
                  <a:lnTo>
                    <a:pt x="3518408" y="1617602"/>
                  </a:lnTo>
                  <a:lnTo>
                    <a:pt x="3513910" y="1570120"/>
                  </a:lnTo>
                  <a:lnTo>
                    <a:pt x="3508163" y="1523013"/>
                  </a:lnTo>
                  <a:lnTo>
                    <a:pt x="3501186" y="1476297"/>
                  </a:lnTo>
                  <a:lnTo>
                    <a:pt x="3492995" y="1429989"/>
                  </a:lnTo>
                  <a:lnTo>
                    <a:pt x="3483607" y="1384105"/>
                  </a:lnTo>
                  <a:lnTo>
                    <a:pt x="3473038" y="1338663"/>
                  </a:lnTo>
                  <a:lnTo>
                    <a:pt x="3461305" y="1293680"/>
                  </a:lnTo>
                  <a:lnTo>
                    <a:pt x="3448426" y="1249171"/>
                  </a:lnTo>
                  <a:lnTo>
                    <a:pt x="3434416" y="1205154"/>
                  </a:lnTo>
                  <a:lnTo>
                    <a:pt x="3419293" y="1161646"/>
                  </a:lnTo>
                  <a:lnTo>
                    <a:pt x="3403073" y="1118664"/>
                  </a:lnTo>
                  <a:lnTo>
                    <a:pt x="3385774" y="1076223"/>
                  </a:lnTo>
                  <a:lnTo>
                    <a:pt x="3367412" y="1034342"/>
                  </a:lnTo>
                  <a:lnTo>
                    <a:pt x="3348003" y="993037"/>
                  </a:lnTo>
                  <a:lnTo>
                    <a:pt x="3327565" y="952324"/>
                  </a:lnTo>
                  <a:lnTo>
                    <a:pt x="3306115" y="912221"/>
                  </a:lnTo>
                  <a:lnTo>
                    <a:pt x="3283669" y="872743"/>
                  </a:lnTo>
                  <a:lnTo>
                    <a:pt x="3260244" y="833909"/>
                  </a:lnTo>
                  <a:lnTo>
                    <a:pt x="3235857" y="795735"/>
                  </a:lnTo>
                  <a:lnTo>
                    <a:pt x="3210524" y="758238"/>
                  </a:lnTo>
                  <a:lnTo>
                    <a:pt x="3184263" y="721434"/>
                  </a:lnTo>
                  <a:lnTo>
                    <a:pt x="3157091" y="685340"/>
                  </a:lnTo>
                  <a:lnTo>
                    <a:pt x="3129023" y="649973"/>
                  </a:lnTo>
                  <a:lnTo>
                    <a:pt x="3100077" y="615350"/>
                  </a:lnTo>
                  <a:lnTo>
                    <a:pt x="3070269" y="581487"/>
                  </a:lnTo>
                  <a:lnTo>
                    <a:pt x="3039617" y="548402"/>
                  </a:lnTo>
                  <a:lnTo>
                    <a:pt x="3008137" y="516112"/>
                  </a:lnTo>
                  <a:lnTo>
                    <a:pt x="2975847" y="484632"/>
                  </a:lnTo>
                  <a:lnTo>
                    <a:pt x="2942762" y="453980"/>
                  </a:lnTo>
                  <a:lnTo>
                    <a:pt x="2908899" y="424172"/>
                  </a:lnTo>
                  <a:lnTo>
                    <a:pt x="2874276" y="395226"/>
                  </a:lnTo>
                  <a:lnTo>
                    <a:pt x="2838909" y="367158"/>
                  </a:lnTo>
                  <a:lnTo>
                    <a:pt x="2802815" y="339986"/>
                  </a:lnTo>
                  <a:lnTo>
                    <a:pt x="2766011" y="313725"/>
                  </a:lnTo>
                  <a:lnTo>
                    <a:pt x="2728514" y="288392"/>
                  </a:lnTo>
                  <a:lnTo>
                    <a:pt x="2690340" y="264005"/>
                  </a:lnTo>
                  <a:lnTo>
                    <a:pt x="2651505" y="240580"/>
                  </a:lnTo>
                  <a:lnTo>
                    <a:pt x="2612028" y="218134"/>
                  </a:lnTo>
                  <a:lnTo>
                    <a:pt x="2571925" y="196684"/>
                  </a:lnTo>
                  <a:lnTo>
                    <a:pt x="2531212" y="176246"/>
                  </a:lnTo>
                  <a:lnTo>
                    <a:pt x="2489907" y="156837"/>
                  </a:lnTo>
                  <a:lnTo>
                    <a:pt x="2448026" y="138475"/>
                  </a:lnTo>
                  <a:lnTo>
                    <a:pt x="2405585" y="121176"/>
                  </a:lnTo>
                  <a:lnTo>
                    <a:pt x="2362603" y="104956"/>
                  </a:lnTo>
                  <a:lnTo>
                    <a:pt x="2319095" y="89833"/>
                  </a:lnTo>
                  <a:lnTo>
                    <a:pt x="2275078" y="75823"/>
                  </a:lnTo>
                  <a:lnTo>
                    <a:pt x="2230569" y="62944"/>
                  </a:lnTo>
                  <a:lnTo>
                    <a:pt x="2185586" y="51211"/>
                  </a:lnTo>
                  <a:lnTo>
                    <a:pt x="2140144" y="40642"/>
                  </a:lnTo>
                  <a:lnTo>
                    <a:pt x="2094260" y="31254"/>
                  </a:lnTo>
                  <a:lnTo>
                    <a:pt x="2047952" y="23063"/>
                  </a:lnTo>
                  <a:lnTo>
                    <a:pt x="2001236" y="16086"/>
                  </a:lnTo>
                  <a:lnTo>
                    <a:pt x="1954129" y="10339"/>
                  </a:lnTo>
                  <a:lnTo>
                    <a:pt x="1906647" y="5841"/>
                  </a:lnTo>
                  <a:lnTo>
                    <a:pt x="1858808" y="2607"/>
                  </a:lnTo>
                  <a:lnTo>
                    <a:pt x="1810628" y="654"/>
                  </a:lnTo>
                  <a:lnTo>
                    <a:pt x="1762125" y="0"/>
                  </a:lnTo>
                  <a:lnTo>
                    <a:pt x="1713621" y="654"/>
                  </a:lnTo>
                  <a:lnTo>
                    <a:pt x="1665441" y="2607"/>
                  </a:lnTo>
                  <a:lnTo>
                    <a:pt x="1617602" y="5841"/>
                  </a:lnTo>
                  <a:lnTo>
                    <a:pt x="1570120" y="10339"/>
                  </a:lnTo>
                  <a:lnTo>
                    <a:pt x="1523013" y="16086"/>
                  </a:lnTo>
                  <a:lnTo>
                    <a:pt x="1476297" y="23063"/>
                  </a:lnTo>
                  <a:lnTo>
                    <a:pt x="1429989" y="31254"/>
                  </a:lnTo>
                  <a:lnTo>
                    <a:pt x="1384105" y="40642"/>
                  </a:lnTo>
                  <a:lnTo>
                    <a:pt x="1338663" y="51211"/>
                  </a:lnTo>
                  <a:lnTo>
                    <a:pt x="1293680" y="62944"/>
                  </a:lnTo>
                  <a:lnTo>
                    <a:pt x="1249171" y="75823"/>
                  </a:lnTo>
                  <a:lnTo>
                    <a:pt x="1205154" y="89833"/>
                  </a:lnTo>
                  <a:lnTo>
                    <a:pt x="1161646" y="104956"/>
                  </a:lnTo>
                  <a:lnTo>
                    <a:pt x="1118664" y="121176"/>
                  </a:lnTo>
                  <a:lnTo>
                    <a:pt x="1076223" y="138475"/>
                  </a:lnTo>
                  <a:lnTo>
                    <a:pt x="1034342" y="156837"/>
                  </a:lnTo>
                  <a:lnTo>
                    <a:pt x="993037" y="176246"/>
                  </a:lnTo>
                  <a:lnTo>
                    <a:pt x="952324" y="196684"/>
                  </a:lnTo>
                  <a:lnTo>
                    <a:pt x="912221" y="218134"/>
                  </a:lnTo>
                  <a:lnTo>
                    <a:pt x="872743" y="240580"/>
                  </a:lnTo>
                  <a:lnTo>
                    <a:pt x="833909" y="264005"/>
                  </a:lnTo>
                  <a:lnTo>
                    <a:pt x="795735" y="288392"/>
                  </a:lnTo>
                  <a:lnTo>
                    <a:pt x="758238" y="313725"/>
                  </a:lnTo>
                  <a:lnTo>
                    <a:pt x="721434" y="339986"/>
                  </a:lnTo>
                  <a:lnTo>
                    <a:pt x="685340" y="367158"/>
                  </a:lnTo>
                  <a:lnTo>
                    <a:pt x="649973" y="395226"/>
                  </a:lnTo>
                  <a:lnTo>
                    <a:pt x="615350" y="424172"/>
                  </a:lnTo>
                  <a:lnTo>
                    <a:pt x="581487" y="453980"/>
                  </a:lnTo>
                  <a:lnTo>
                    <a:pt x="548402" y="484632"/>
                  </a:lnTo>
                  <a:lnTo>
                    <a:pt x="516112" y="516112"/>
                  </a:lnTo>
                  <a:lnTo>
                    <a:pt x="484632" y="548402"/>
                  </a:lnTo>
                  <a:lnTo>
                    <a:pt x="453980" y="581487"/>
                  </a:lnTo>
                  <a:lnTo>
                    <a:pt x="424172" y="615350"/>
                  </a:lnTo>
                  <a:lnTo>
                    <a:pt x="395226" y="649973"/>
                  </a:lnTo>
                  <a:lnTo>
                    <a:pt x="367158" y="685340"/>
                  </a:lnTo>
                  <a:lnTo>
                    <a:pt x="339986" y="721434"/>
                  </a:lnTo>
                  <a:lnTo>
                    <a:pt x="313725" y="758238"/>
                  </a:lnTo>
                  <a:lnTo>
                    <a:pt x="288392" y="795735"/>
                  </a:lnTo>
                  <a:lnTo>
                    <a:pt x="264005" y="833909"/>
                  </a:lnTo>
                  <a:lnTo>
                    <a:pt x="240580" y="872744"/>
                  </a:lnTo>
                  <a:lnTo>
                    <a:pt x="218134" y="912221"/>
                  </a:lnTo>
                  <a:lnTo>
                    <a:pt x="196684" y="952324"/>
                  </a:lnTo>
                  <a:lnTo>
                    <a:pt x="176246" y="993037"/>
                  </a:lnTo>
                  <a:lnTo>
                    <a:pt x="156837" y="1034342"/>
                  </a:lnTo>
                  <a:lnTo>
                    <a:pt x="138475" y="1076223"/>
                  </a:lnTo>
                  <a:lnTo>
                    <a:pt x="121176" y="1118664"/>
                  </a:lnTo>
                  <a:lnTo>
                    <a:pt x="104956" y="1161646"/>
                  </a:lnTo>
                  <a:lnTo>
                    <a:pt x="89833" y="1205154"/>
                  </a:lnTo>
                  <a:lnTo>
                    <a:pt x="75823" y="1249171"/>
                  </a:lnTo>
                  <a:lnTo>
                    <a:pt x="62944" y="1293680"/>
                  </a:lnTo>
                  <a:lnTo>
                    <a:pt x="51211" y="1338663"/>
                  </a:lnTo>
                  <a:lnTo>
                    <a:pt x="40642" y="1384105"/>
                  </a:lnTo>
                  <a:lnTo>
                    <a:pt x="31254" y="1429989"/>
                  </a:lnTo>
                  <a:lnTo>
                    <a:pt x="23063" y="1476297"/>
                  </a:lnTo>
                  <a:lnTo>
                    <a:pt x="16086" y="1523013"/>
                  </a:lnTo>
                  <a:lnTo>
                    <a:pt x="10339" y="1570120"/>
                  </a:lnTo>
                  <a:lnTo>
                    <a:pt x="5841" y="1617602"/>
                  </a:lnTo>
                  <a:lnTo>
                    <a:pt x="2607" y="1665441"/>
                  </a:lnTo>
                  <a:lnTo>
                    <a:pt x="654" y="1713621"/>
                  </a:lnTo>
                  <a:lnTo>
                    <a:pt x="0" y="1762125"/>
                  </a:lnTo>
                  <a:close/>
                </a:path>
              </a:pathLst>
            </a:custGeom>
            <a:ln w="114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09850" y="1890649"/>
              <a:ext cx="3143250" cy="3152775"/>
            </a:xfrm>
            <a:custGeom>
              <a:avLst/>
              <a:gdLst/>
              <a:ahLst/>
              <a:cxnLst/>
              <a:rect l="l" t="t" r="r" b="b"/>
              <a:pathLst>
                <a:path w="3143250" h="3152775">
                  <a:moveTo>
                    <a:pt x="0" y="1576451"/>
                  </a:moveTo>
                  <a:lnTo>
                    <a:pt x="720" y="1624643"/>
                  </a:lnTo>
                  <a:lnTo>
                    <a:pt x="2868" y="1672476"/>
                  </a:lnTo>
                  <a:lnTo>
                    <a:pt x="6422" y="1719929"/>
                  </a:lnTo>
                  <a:lnTo>
                    <a:pt x="11362" y="1766980"/>
                  </a:lnTo>
                  <a:lnTo>
                    <a:pt x="17668" y="1813610"/>
                  </a:lnTo>
                  <a:lnTo>
                    <a:pt x="25318" y="1859798"/>
                  </a:lnTo>
                  <a:lnTo>
                    <a:pt x="34294" y="1905523"/>
                  </a:lnTo>
                  <a:lnTo>
                    <a:pt x="44573" y="1950764"/>
                  </a:lnTo>
                  <a:lnTo>
                    <a:pt x="56135" y="1995502"/>
                  </a:lnTo>
                  <a:lnTo>
                    <a:pt x="68961" y="2039714"/>
                  </a:lnTo>
                  <a:lnTo>
                    <a:pt x="83028" y="2083382"/>
                  </a:lnTo>
                  <a:lnTo>
                    <a:pt x="98317" y="2126483"/>
                  </a:lnTo>
                  <a:lnTo>
                    <a:pt x="114808" y="2168998"/>
                  </a:lnTo>
                  <a:lnTo>
                    <a:pt x="132479" y="2210906"/>
                  </a:lnTo>
                  <a:lnTo>
                    <a:pt x="151310" y="2252186"/>
                  </a:lnTo>
                  <a:lnTo>
                    <a:pt x="171281" y="2292818"/>
                  </a:lnTo>
                  <a:lnTo>
                    <a:pt x="192371" y="2332781"/>
                  </a:lnTo>
                  <a:lnTo>
                    <a:pt x="214559" y="2372054"/>
                  </a:lnTo>
                  <a:lnTo>
                    <a:pt x="237825" y="2410617"/>
                  </a:lnTo>
                  <a:lnTo>
                    <a:pt x="262149" y="2448449"/>
                  </a:lnTo>
                  <a:lnTo>
                    <a:pt x="287509" y="2485530"/>
                  </a:lnTo>
                  <a:lnTo>
                    <a:pt x="313886" y="2521839"/>
                  </a:lnTo>
                  <a:lnTo>
                    <a:pt x="341258" y="2557355"/>
                  </a:lnTo>
                  <a:lnTo>
                    <a:pt x="369606" y="2592058"/>
                  </a:lnTo>
                  <a:lnTo>
                    <a:pt x="398908" y="2625927"/>
                  </a:lnTo>
                  <a:lnTo>
                    <a:pt x="429145" y="2658942"/>
                  </a:lnTo>
                  <a:lnTo>
                    <a:pt x="460295" y="2691082"/>
                  </a:lnTo>
                  <a:lnTo>
                    <a:pt x="492338" y="2722326"/>
                  </a:lnTo>
                  <a:lnTo>
                    <a:pt x="525254" y="2752654"/>
                  </a:lnTo>
                  <a:lnTo>
                    <a:pt x="559022" y="2782045"/>
                  </a:lnTo>
                  <a:lnTo>
                    <a:pt x="593621" y="2810478"/>
                  </a:lnTo>
                  <a:lnTo>
                    <a:pt x="629031" y="2837933"/>
                  </a:lnTo>
                  <a:lnTo>
                    <a:pt x="665231" y="2864390"/>
                  </a:lnTo>
                  <a:lnTo>
                    <a:pt x="702201" y="2889827"/>
                  </a:lnTo>
                  <a:lnTo>
                    <a:pt x="739920" y="2914224"/>
                  </a:lnTo>
                  <a:lnTo>
                    <a:pt x="778368" y="2937561"/>
                  </a:lnTo>
                  <a:lnTo>
                    <a:pt x="817525" y="2959817"/>
                  </a:lnTo>
                  <a:lnTo>
                    <a:pt x="857368" y="2980971"/>
                  </a:lnTo>
                  <a:lnTo>
                    <a:pt x="897879" y="3001002"/>
                  </a:lnTo>
                  <a:lnTo>
                    <a:pt x="939037" y="3019891"/>
                  </a:lnTo>
                  <a:lnTo>
                    <a:pt x="980820" y="3037616"/>
                  </a:lnTo>
                  <a:lnTo>
                    <a:pt x="1023209" y="3054156"/>
                  </a:lnTo>
                  <a:lnTo>
                    <a:pt x="1066183" y="3069492"/>
                  </a:lnTo>
                  <a:lnTo>
                    <a:pt x="1109721" y="3083603"/>
                  </a:lnTo>
                  <a:lnTo>
                    <a:pt x="1153803" y="3096467"/>
                  </a:lnTo>
                  <a:lnTo>
                    <a:pt x="1198409" y="3108065"/>
                  </a:lnTo>
                  <a:lnTo>
                    <a:pt x="1243517" y="3118375"/>
                  </a:lnTo>
                  <a:lnTo>
                    <a:pt x="1289107" y="3127378"/>
                  </a:lnTo>
                  <a:lnTo>
                    <a:pt x="1335159" y="3135052"/>
                  </a:lnTo>
                  <a:lnTo>
                    <a:pt x="1381652" y="3141377"/>
                  </a:lnTo>
                  <a:lnTo>
                    <a:pt x="1428566" y="3146333"/>
                  </a:lnTo>
                  <a:lnTo>
                    <a:pt x="1475879" y="3149898"/>
                  </a:lnTo>
                  <a:lnTo>
                    <a:pt x="1523572" y="3152052"/>
                  </a:lnTo>
                  <a:lnTo>
                    <a:pt x="1571625" y="3152775"/>
                  </a:lnTo>
                  <a:lnTo>
                    <a:pt x="1619670" y="3152052"/>
                  </a:lnTo>
                  <a:lnTo>
                    <a:pt x="1667357" y="3149898"/>
                  </a:lnTo>
                  <a:lnTo>
                    <a:pt x="1714665" y="3146333"/>
                  </a:lnTo>
                  <a:lnTo>
                    <a:pt x="1761573" y="3141377"/>
                  </a:lnTo>
                  <a:lnTo>
                    <a:pt x="1808061" y="3135052"/>
                  </a:lnTo>
                  <a:lnTo>
                    <a:pt x="1854109" y="3127378"/>
                  </a:lnTo>
                  <a:lnTo>
                    <a:pt x="1899695" y="3118375"/>
                  </a:lnTo>
                  <a:lnTo>
                    <a:pt x="1944799" y="3108065"/>
                  </a:lnTo>
                  <a:lnTo>
                    <a:pt x="1989402" y="3096467"/>
                  </a:lnTo>
                  <a:lnTo>
                    <a:pt x="2033481" y="3083603"/>
                  </a:lnTo>
                  <a:lnTo>
                    <a:pt x="2077017" y="3069492"/>
                  </a:lnTo>
                  <a:lnTo>
                    <a:pt x="2119989" y="3054156"/>
                  </a:lnTo>
                  <a:lnTo>
                    <a:pt x="2162376" y="3037616"/>
                  </a:lnTo>
                  <a:lnTo>
                    <a:pt x="2204158" y="3019891"/>
                  </a:lnTo>
                  <a:lnTo>
                    <a:pt x="2245314" y="3001002"/>
                  </a:lnTo>
                  <a:lnTo>
                    <a:pt x="2285825" y="2980971"/>
                  </a:lnTo>
                  <a:lnTo>
                    <a:pt x="2325668" y="2959817"/>
                  </a:lnTo>
                  <a:lnTo>
                    <a:pt x="2364824" y="2937561"/>
                  </a:lnTo>
                  <a:lnTo>
                    <a:pt x="2403272" y="2914224"/>
                  </a:lnTo>
                  <a:lnTo>
                    <a:pt x="2440992" y="2889827"/>
                  </a:lnTo>
                  <a:lnTo>
                    <a:pt x="2477963" y="2864390"/>
                  </a:lnTo>
                  <a:lnTo>
                    <a:pt x="2514164" y="2837933"/>
                  </a:lnTo>
                  <a:lnTo>
                    <a:pt x="2549575" y="2810478"/>
                  </a:lnTo>
                  <a:lnTo>
                    <a:pt x="2584175" y="2782045"/>
                  </a:lnTo>
                  <a:lnTo>
                    <a:pt x="2617944" y="2752654"/>
                  </a:lnTo>
                  <a:lnTo>
                    <a:pt x="2650861" y="2722326"/>
                  </a:lnTo>
                  <a:lnTo>
                    <a:pt x="2682906" y="2691082"/>
                  </a:lnTo>
                  <a:lnTo>
                    <a:pt x="2714058" y="2658942"/>
                  </a:lnTo>
                  <a:lnTo>
                    <a:pt x="2744297" y="2625927"/>
                  </a:lnTo>
                  <a:lnTo>
                    <a:pt x="2773601" y="2592058"/>
                  </a:lnTo>
                  <a:lnTo>
                    <a:pt x="2801951" y="2557355"/>
                  </a:lnTo>
                  <a:lnTo>
                    <a:pt x="2829326" y="2521839"/>
                  </a:lnTo>
                  <a:lnTo>
                    <a:pt x="2855705" y="2485530"/>
                  </a:lnTo>
                  <a:lnTo>
                    <a:pt x="2881067" y="2448449"/>
                  </a:lnTo>
                  <a:lnTo>
                    <a:pt x="2905393" y="2410617"/>
                  </a:lnTo>
                  <a:lnTo>
                    <a:pt x="2928662" y="2372054"/>
                  </a:lnTo>
                  <a:lnTo>
                    <a:pt x="2950852" y="2332781"/>
                  </a:lnTo>
                  <a:lnTo>
                    <a:pt x="2971945" y="2292818"/>
                  </a:lnTo>
                  <a:lnTo>
                    <a:pt x="2991918" y="2252186"/>
                  </a:lnTo>
                  <a:lnTo>
                    <a:pt x="3010751" y="2210906"/>
                  </a:lnTo>
                  <a:lnTo>
                    <a:pt x="3028424" y="2168998"/>
                  </a:lnTo>
                  <a:lnTo>
                    <a:pt x="3044917" y="2126483"/>
                  </a:lnTo>
                  <a:lnTo>
                    <a:pt x="3060208" y="2083382"/>
                  </a:lnTo>
                  <a:lnTo>
                    <a:pt x="3074278" y="2039714"/>
                  </a:lnTo>
                  <a:lnTo>
                    <a:pt x="3087105" y="1995502"/>
                  </a:lnTo>
                  <a:lnTo>
                    <a:pt x="3098669" y="1950764"/>
                  </a:lnTo>
                  <a:lnTo>
                    <a:pt x="3108950" y="1905523"/>
                  </a:lnTo>
                  <a:lnTo>
                    <a:pt x="3117926" y="1859798"/>
                  </a:lnTo>
                  <a:lnTo>
                    <a:pt x="3125578" y="1813610"/>
                  </a:lnTo>
                  <a:lnTo>
                    <a:pt x="3131885" y="1766980"/>
                  </a:lnTo>
                  <a:lnTo>
                    <a:pt x="3136826" y="1719929"/>
                  </a:lnTo>
                  <a:lnTo>
                    <a:pt x="3140381" y="1672476"/>
                  </a:lnTo>
                  <a:lnTo>
                    <a:pt x="3142529" y="1624643"/>
                  </a:lnTo>
                  <a:lnTo>
                    <a:pt x="3143250" y="1576451"/>
                  </a:lnTo>
                  <a:lnTo>
                    <a:pt x="3142529" y="1528258"/>
                  </a:lnTo>
                  <a:lnTo>
                    <a:pt x="3140381" y="1480424"/>
                  </a:lnTo>
                  <a:lnTo>
                    <a:pt x="3136826" y="1432971"/>
                  </a:lnTo>
                  <a:lnTo>
                    <a:pt x="3131885" y="1385919"/>
                  </a:lnTo>
                  <a:lnTo>
                    <a:pt x="3125578" y="1339288"/>
                  </a:lnTo>
                  <a:lnTo>
                    <a:pt x="3117926" y="1293099"/>
                  </a:lnTo>
                  <a:lnTo>
                    <a:pt x="3108950" y="1247372"/>
                  </a:lnTo>
                  <a:lnTo>
                    <a:pt x="3098669" y="1202129"/>
                  </a:lnTo>
                  <a:lnTo>
                    <a:pt x="3087105" y="1157390"/>
                  </a:lnTo>
                  <a:lnTo>
                    <a:pt x="3074278" y="1113175"/>
                  </a:lnTo>
                  <a:lnTo>
                    <a:pt x="3060208" y="1069506"/>
                  </a:lnTo>
                  <a:lnTo>
                    <a:pt x="3044917" y="1026402"/>
                  </a:lnTo>
                  <a:lnTo>
                    <a:pt x="3028424" y="983884"/>
                  </a:lnTo>
                  <a:lnTo>
                    <a:pt x="3010751" y="941974"/>
                  </a:lnTo>
                  <a:lnTo>
                    <a:pt x="2991918" y="900691"/>
                  </a:lnTo>
                  <a:lnTo>
                    <a:pt x="2971945" y="860056"/>
                  </a:lnTo>
                  <a:lnTo>
                    <a:pt x="2950852" y="820091"/>
                  </a:lnTo>
                  <a:lnTo>
                    <a:pt x="2928662" y="780814"/>
                  </a:lnTo>
                  <a:lnTo>
                    <a:pt x="2905393" y="742248"/>
                  </a:lnTo>
                  <a:lnTo>
                    <a:pt x="2881067" y="704413"/>
                  </a:lnTo>
                  <a:lnTo>
                    <a:pt x="2855705" y="667328"/>
                  </a:lnTo>
                  <a:lnTo>
                    <a:pt x="2829326" y="631016"/>
                  </a:lnTo>
                  <a:lnTo>
                    <a:pt x="2801951" y="595496"/>
                  </a:lnTo>
                  <a:lnTo>
                    <a:pt x="2773601" y="560790"/>
                  </a:lnTo>
                  <a:lnTo>
                    <a:pt x="2744297" y="526917"/>
                  </a:lnTo>
                  <a:lnTo>
                    <a:pt x="2714058" y="493899"/>
                  </a:lnTo>
                  <a:lnTo>
                    <a:pt x="2682906" y="461756"/>
                  </a:lnTo>
                  <a:lnTo>
                    <a:pt x="2650861" y="430508"/>
                  </a:lnTo>
                  <a:lnTo>
                    <a:pt x="2617944" y="400177"/>
                  </a:lnTo>
                  <a:lnTo>
                    <a:pt x="2584175" y="370782"/>
                  </a:lnTo>
                  <a:lnTo>
                    <a:pt x="2549575" y="342345"/>
                  </a:lnTo>
                  <a:lnTo>
                    <a:pt x="2514164" y="314887"/>
                  </a:lnTo>
                  <a:lnTo>
                    <a:pt x="2477963" y="288427"/>
                  </a:lnTo>
                  <a:lnTo>
                    <a:pt x="2440992" y="262986"/>
                  </a:lnTo>
                  <a:lnTo>
                    <a:pt x="2403272" y="238586"/>
                  </a:lnTo>
                  <a:lnTo>
                    <a:pt x="2364824" y="215246"/>
                  </a:lnTo>
                  <a:lnTo>
                    <a:pt x="2325668" y="192987"/>
                  </a:lnTo>
                  <a:lnTo>
                    <a:pt x="2285825" y="171830"/>
                  </a:lnTo>
                  <a:lnTo>
                    <a:pt x="2245314" y="151796"/>
                  </a:lnTo>
                  <a:lnTo>
                    <a:pt x="2204158" y="132904"/>
                  </a:lnTo>
                  <a:lnTo>
                    <a:pt x="2162376" y="115177"/>
                  </a:lnTo>
                  <a:lnTo>
                    <a:pt x="2119989" y="98634"/>
                  </a:lnTo>
                  <a:lnTo>
                    <a:pt x="2077017" y="83295"/>
                  </a:lnTo>
                  <a:lnTo>
                    <a:pt x="2033481" y="69183"/>
                  </a:lnTo>
                  <a:lnTo>
                    <a:pt x="1989402" y="56316"/>
                  </a:lnTo>
                  <a:lnTo>
                    <a:pt x="1944799" y="44717"/>
                  </a:lnTo>
                  <a:lnTo>
                    <a:pt x="1899695" y="34405"/>
                  </a:lnTo>
                  <a:lnTo>
                    <a:pt x="1854109" y="25400"/>
                  </a:lnTo>
                  <a:lnTo>
                    <a:pt x="1808061" y="17725"/>
                  </a:lnTo>
                  <a:lnTo>
                    <a:pt x="1761573" y="11399"/>
                  </a:lnTo>
                  <a:lnTo>
                    <a:pt x="1714665" y="6443"/>
                  </a:lnTo>
                  <a:lnTo>
                    <a:pt x="1667357" y="2877"/>
                  </a:lnTo>
                  <a:lnTo>
                    <a:pt x="1619670" y="722"/>
                  </a:lnTo>
                  <a:lnTo>
                    <a:pt x="1571625" y="0"/>
                  </a:lnTo>
                  <a:lnTo>
                    <a:pt x="1523572" y="722"/>
                  </a:lnTo>
                  <a:lnTo>
                    <a:pt x="1475879" y="2877"/>
                  </a:lnTo>
                  <a:lnTo>
                    <a:pt x="1428566" y="6443"/>
                  </a:lnTo>
                  <a:lnTo>
                    <a:pt x="1381652" y="11399"/>
                  </a:lnTo>
                  <a:lnTo>
                    <a:pt x="1335159" y="17725"/>
                  </a:lnTo>
                  <a:lnTo>
                    <a:pt x="1289107" y="25400"/>
                  </a:lnTo>
                  <a:lnTo>
                    <a:pt x="1243517" y="34405"/>
                  </a:lnTo>
                  <a:lnTo>
                    <a:pt x="1198409" y="44717"/>
                  </a:lnTo>
                  <a:lnTo>
                    <a:pt x="1153803" y="56316"/>
                  </a:lnTo>
                  <a:lnTo>
                    <a:pt x="1109721" y="69183"/>
                  </a:lnTo>
                  <a:lnTo>
                    <a:pt x="1066183" y="83295"/>
                  </a:lnTo>
                  <a:lnTo>
                    <a:pt x="1023209" y="98634"/>
                  </a:lnTo>
                  <a:lnTo>
                    <a:pt x="980820" y="115177"/>
                  </a:lnTo>
                  <a:lnTo>
                    <a:pt x="939037" y="132904"/>
                  </a:lnTo>
                  <a:lnTo>
                    <a:pt x="897879" y="151796"/>
                  </a:lnTo>
                  <a:lnTo>
                    <a:pt x="857368" y="171830"/>
                  </a:lnTo>
                  <a:lnTo>
                    <a:pt x="817525" y="192987"/>
                  </a:lnTo>
                  <a:lnTo>
                    <a:pt x="778368" y="215246"/>
                  </a:lnTo>
                  <a:lnTo>
                    <a:pt x="739920" y="238586"/>
                  </a:lnTo>
                  <a:lnTo>
                    <a:pt x="702201" y="262986"/>
                  </a:lnTo>
                  <a:lnTo>
                    <a:pt x="665231" y="288427"/>
                  </a:lnTo>
                  <a:lnTo>
                    <a:pt x="629031" y="314887"/>
                  </a:lnTo>
                  <a:lnTo>
                    <a:pt x="593621" y="342345"/>
                  </a:lnTo>
                  <a:lnTo>
                    <a:pt x="559022" y="370782"/>
                  </a:lnTo>
                  <a:lnTo>
                    <a:pt x="525254" y="400177"/>
                  </a:lnTo>
                  <a:lnTo>
                    <a:pt x="492338" y="430508"/>
                  </a:lnTo>
                  <a:lnTo>
                    <a:pt x="460295" y="461756"/>
                  </a:lnTo>
                  <a:lnTo>
                    <a:pt x="429145" y="493899"/>
                  </a:lnTo>
                  <a:lnTo>
                    <a:pt x="398908" y="526917"/>
                  </a:lnTo>
                  <a:lnTo>
                    <a:pt x="369606" y="560790"/>
                  </a:lnTo>
                  <a:lnTo>
                    <a:pt x="341258" y="595496"/>
                  </a:lnTo>
                  <a:lnTo>
                    <a:pt x="313886" y="631016"/>
                  </a:lnTo>
                  <a:lnTo>
                    <a:pt x="287509" y="667328"/>
                  </a:lnTo>
                  <a:lnTo>
                    <a:pt x="262149" y="704413"/>
                  </a:lnTo>
                  <a:lnTo>
                    <a:pt x="237825" y="742248"/>
                  </a:lnTo>
                  <a:lnTo>
                    <a:pt x="214559" y="780814"/>
                  </a:lnTo>
                  <a:lnTo>
                    <a:pt x="192371" y="820091"/>
                  </a:lnTo>
                  <a:lnTo>
                    <a:pt x="171281" y="860056"/>
                  </a:lnTo>
                  <a:lnTo>
                    <a:pt x="151310" y="900691"/>
                  </a:lnTo>
                  <a:lnTo>
                    <a:pt x="132479" y="941974"/>
                  </a:lnTo>
                  <a:lnTo>
                    <a:pt x="114808" y="983884"/>
                  </a:lnTo>
                  <a:lnTo>
                    <a:pt x="98317" y="1026402"/>
                  </a:lnTo>
                  <a:lnTo>
                    <a:pt x="83028" y="1069506"/>
                  </a:lnTo>
                  <a:lnTo>
                    <a:pt x="68961" y="1113175"/>
                  </a:lnTo>
                  <a:lnTo>
                    <a:pt x="56135" y="1157390"/>
                  </a:lnTo>
                  <a:lnTo>
                    <a:pt x="44573" y="1202129"/>
                  </a:lnTo>
                  <a:lnTo>
                    <a:pt x="34294" y="1247372"/>
                  </a:lnTo>
                  <a:lnTo>
                    <a:pt x="25318" y="1293099"/>
                  </a:lnTo>
                  <a:lnTo>
                    <a:pt x="17668" y="1339288"/>
                  </a:lnTo>
                  <a:lnTo>
                    <a:pt x="11362" y="1385919"/>
                  </a:lnTo>
                  <a:lnTo>
                    <a:pt x="6422" y="1432971"/>
                  </a:lnTo>
                  <a:lnTo>
                    <a:pt x="2868" y="1480424"/>
                  </a:lnTo>
                  <a:lnTo>
                    <a:pt x="720" y="1528258"/>
                  </a:lnTo>
                  <a:lnTo>
                    <a:pt x="0" y="157645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0050" y="4943475"/>
              <a:ext cx="228600" cy="22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4900" y="4352925"/>
              <a:ext cx="228600" cy="228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7325" y="3314700"/>
              <a:ext cx="219075" cy="228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6325" y="2257425"/>
              <a:ext cx="228600" cy="228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0050" y="1743075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5186426" y="500126"/>
            <a:ext cx="2419350" cy="704850"/>
          </a:xfrm>
          <a:custGeom>
            <a:avLst/>
            <a:gdLst/>
            <a:ahLst/>
            <a:cxnLst/>
            <a:rect l="l" t="t" r="r" b="b"/>
            <a:pathLst>
              <a:path w="2419350" h="704850">
                <a:moveTo>
                  <a:pt x="2192654" y="0"/>
                </a:moveTo>
                <a:lnTo>
                  <a:pt x="2264316" y="17961"/>
                </a:lnTo>
                <a:lnTo>
                  <a:pt x="2296844" y="39327"/>
                </a:lnTo>
                <a:lnTo>
                  <a:pt x="2326547" y="67982"/>
                </a:lnTo>
                <a:lnTo>
                  <a:pt x="2352960" y="103203"/>
                </a:lnTo>
                <a:lnTo>
                  <a:pt x="2375617" y="144264"/>
                </a:lnTo>
                <a:lnTo>
                  <a:pt x="2394050" y="190442"/>
                </a:lnTo>
                <a:lnTo>
                  <a:pt x="2407795" y="241011"/>
                </a:lnTo>
                <a:lnTo>
                  <a:pt x="2416383" y="295247"/>
                </a:lnTo>
                <a:lnTo>
                  <a:pt x="2419350" y="352425"/>
                </a:lnTo>
                <a:lnTo>
                  <a:pt x="2416383" y="409571"/>
                </a:lnTo>
                <a:lnTo>
                  <a:pt x="2407795" y="463789"/>
                </a:lnTo>
                <a:lnTo>
                  <a:pt x="2394050" y="514351"/>
                </a:lnTo>
                <a:lnTo>
                  <a:pt x="2375617" y="560530"/>
                </a:lnTo>
                <a:lnTo>
                  <a:pt x="2352960" y="601599"/>
                </a:lnTo>
                <a:lnTo>
                  <a:pt x="2326547" y="636830"/>
                </a:lnTo>
                <a:lnTo>
                  <a:pt x="2296844" y="665498"/>
                </a:lnTo>
                <a:lnTo>
                  <a:pt x="2264316" y="686875"/>
                </a:lnTo>
                <a:lnTo>
                  <a:pt x="2192654" y="704850"/>
                </a:lnTo>
                <a:lnTo>
                  <a:pt x="226568" y="704850"/>
                </a:lnTo>
                <a:lnTo>
                  <a:pt x="154919" y="686875"/>
                </a:lnTo>
                <a:lnTo>
                  <a:pt x="122406" y="665498"/>
                </a:lnTo>
                <a:lnTo>
                  <a:pt x="92720" y="636830"/>
                </a:lnTo>
                <a:lnTo>
                  <a:pt x="66325" y="601599"/>
                </a:lnTo>
                <a:lnTo>
                  <a:pt x="43687" y="560530"/>
                </a:lnTo>
                <a:lnTo>
                  <a:pt x="25271" y="514351"/>
                </a:lnTo>
                <a:lnTo>
                  <a:pt x="11541" y="463789"/>
                </a:lnTo>
                <a:lnTo>
                  <a:pt x="2962" y="409571"/>
                </a:lnTo>
                <a:lnTo>
                  <a:pt x="0" y="352425"/>
                </a:lnTo>
                <a:lnTo>
                  <a:pt x="2962" y="295247"/>
                </a:lnTo>
                <a:lnTo>
                  <a:pt x="11541" y="241011"/>
                </a:lnTo>
                <a:lnTo>
                  <a:pt x="25271" y="190442"/>
                </a:lnTo>
                <a:lnTo>
                  <a:pt x="43687" y="144264"/>
                </a:lnTo>
                <a:lnTo>
                  <a:pt x="66325" y="103203"/>
                </a:lnTo>
                <a:lnTo>
                  <a:pt x="92720" y="67982"/>
                </a:lnTo>
                <a:lnTo>
                  <a:pt x="122406" y="39327"/>
                </a:lnTo>
                <a:lnTo>
                  <a:pt x="154919" y="17961"/>
                </a:lnTo>
                <a:lnTo>
                  <a:pt x="226568" y="0"/>
                </a:lnTo>
                <a:lnTo>
                  <a:pt x="2192654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34151" y="1652651"/>
            <a:ext cx="2276475" cy="695325"/>
          </a:xfrm>
          <a:custGeom>
            <a:avLst/>
            <a:gdLst/>
            <a:ahLst/>
            <a:cxnLst/>
            <a:rect l="l" t="t" r="r" b="b"/>
            <a:pathLst>
              <a:path w="2276475" h="695325">
                <a:moveTo>
                  <a:pt x="2049526" y="0"/>
                </a:moveTo>
                <a:lnTo>
                  <a:pt x="2121262" y="17715"/>
                </a:lnTo>
                <a:lnTo>
                  <a:pt x="2153825" y="38788"/>
                </a:lnTo>
                <a:lnTo>
                  <a:pt x="2183562" y="67051"/>
                </a:lnTo>
                <a:lnTo>
                  <a:pt x="2210006" y="101790"/>
                </a:lnTo>
                <a:lnTo>
                  <a:pt x="2232689" y="142289"/>
                </a:lnTo>
                <a:lnTo>
                  <a:pt x="2251144" y="187835"/>
                </a:lnTo>
                <a:lnTo>
                  <a:pt x="2264905" y="237711"/>
                </a:lnTo>
                <a:lnTo>
                  <a:pt x="2273504" y="291204"/>
                </a:lnTo>
                <a:lnTo>
                  <a:pt x="2276475" y="347599"/>
                </a:lnTo>
                <a:lnTo>
                  <a:pt x="2273504" y="403997"/>
                </a:lnTo>
                <a:lnTo>
                  <a:pt x="2264905" y="457499"/>
                </a:lnTo>
                <a:lnTo>
                  <a:pt x="2251144" y="507390"/>
                </a:lnTo>
                <a:lnTo>
                  <a:pt x="2232689" y="552952"/>
                </a:lnTo>
                <a:lnTo>
                  <a:pt x="2210006" y="593471"/>
                </a:lnTo>
                <a:lnTo>
                  <a:pt x="2183562" y="628228"/>
                </a:lnTo>
                <a:lnTo>
                  <a:pt x="2153825" y="656508"/>
                </a:lnTo>
                <a:lnTo>
                  <a:pt x="2121262" y="677595"/>
                </a:lnTo>
                <a:lnTo>
                  <a:pt x="2049526" y="695325"/>
                </a:lnTo>
                <a:lnTo>
                  <a:pt x="226822" y="695325"/>
                </a:lnTo>
                <a:lnTo>
                  <a:pt x="155098" y="677595"/>
                </a:lnTo>
                <a:lnTo>
                  <a:pt x="122549" y="656508"/>
                </a:lnTo>
                <a:lnTo>
                  <a:pt x="92829" y="628228"/>
                </a:lnTo>
                <a:lnTo>
                  <a:pt x="66405" y="593470"/>
                </a:lnTo>
                <a:lnTo>
                  <a:pt x="43740" y="552952"/>
                </a:lnTo>
                <a:lnTo>
                  <a:pt x="25302" y="507390"/>
                </a:lnTo>
                <a:lnTo>
                  <a:pt x="11555" y="457499"/>
                </a:lnTo>
                <a:lnTo>
                  <a:pt x="2966" y="403997"/>
                </a:lnTo>
                <a:lnTo>
                  <a:pt x="0" y="347599"/>
                </a:lnTo>
                <a:lnTo>
                  <a:pt x="2966" y="291204"/>
                </a:lnTo>
                <a:lnTo>
                  <a:pt x="11555" y="237711"/>
                </a:lnTo>
                <a:lnTo>
                  <a:pt x="25302" y="187835"/>
                </a:lnTo>
                <a:lnTo>
                  <a:pt x="43740" y="142289"/>
                </a:lnTo>
                <a:lnTo>
                  <a:pt x="66405" y="101790"/>
                </a:lnTo>
                <a:lnTo>
                  <a:pt x="92829" y="67051"/>
                </a:lnTo>
                <a:lnTo>
                  <a:pt x="122549" y="38788"/>
                </a:lnTo>
                <a:lnTo>
                  <a:pt x="155098" y="17715"/>
                </a:lnTo>
                <a:lnTo>
                  <a:pt x="226822" y="0"/>
                </a:lnTo>
                <a:lnTo>
                  <a:pt x="2049526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86601" y="3129026"/>
            <a:ext cx="2038350" cy="676275"/>
          </a:xfrm>
          <a:custGeom>
            <a:avLst/>
            <a:gdLst/>
            <a:ahLst/>
            <a:cxnLst/>
            <a:rect l="l" t="t" r="r" b="b"/>
            <a:pathLst>
              <a:path w="2038350" h="676275">
                <a:moveTo>
                  <a:pt x="1811781" y="0"/>
                </a:moveTo>
                <a:lnTo>
                  <a:pt x="1883381" y="17237"/>
                </a:lnTo>
                <a:lnTo>
                  <a:pt x="1915887" y="37739"/>
                </a:lnTo>
                <a:lnTo>
                  <a:pt x="1945574" y="65235"/>
                </a:lnTo>
                <a:lnTo>
                  <a:pt x="1971976" y="99028"/>
                </a:lnTo>
                <a:lnTo>
                  <a:pt x="1994625" y="138421"/>
                </a:lnTo>
                <a:lnTo>
                  <a:pt x="2013054" y="182719"/>
                </a:lnTo>
                <a:lnTo>
                  <a:pt x="2026796" y="231225"/>
                </a:lnTo>
                <a:lnTo>
                  <a:pt x="2035383" y="283242"/>
                </a:lnTo>
                <a:lnTo>
                  <a:pt x="2038350" y="338074"/>
                </a:lnTo>
                <a:lnTo>
                  <a:pt x="2035383" y="392909"/>
                </a:lnTo>
                <a:lnTo>
                  <a:pt x="2026796" y="444935"/>
                </a:lnTo>
                <a:lnTo>
                  <a:pt x="2013054" y="493455"/>
                </a:lnTo>
                <a:lnTo>
                  <a:pt x="1994625" y="537770"/>
                </a:lnTo>
                <a:lnTo>
                  <a:pt x="1971976" y="577183"/>
                </a:lnTo>
                <a:lnTo>
                  <a:pt x="1945574" y="610994"/>
                </a:lnTo>
                <a:lnTo>
                  <a:pt x="1915887" y="638507"/>
                </a:lnTo>
                <a:lnTo>
                  <a:pt x="1883381" y="659024"/>
                </a:lnTo>
                <a:lnTo>
                  <a:pt x="1811781" y="676275"/>
                </a:lnTo>
                <a:lnTo>
                  <a:pt x="226441" y="676275"/>
                </a:lnTo>
                <a:lnTo>
                  <a:pt x="154854" y="659024"/>
                </a:lnTo>
                <a:lnTo>
                  <a:pt x="122362" y="638507"/>
                </a:lnTo>
                <a:lnTo>
                  <a:pt x="92692" y="610994"/>
                </a:lnTo>
                <a:lnTo>
                  <a:pt x="66309" y="577183"/>
                </a:lnTo>
                <a:lnTo>
                  <a:pt x="43679" y="537770"/>
                </a:lnTo>
                <a:lnTo>
                  <a:pt x="25268" y="493455"/>
                </a:lnTo>
                <a:lnTo>
                  <a:pt x="11540" y="444935"/>
                </a:lnTo>
                <a:lnTo>
                  <a:pt x="2962" y="392909"/>
                </a:lnTo>
                <a:lnTo>
                  <a:pt x="0" y="338074"/>
                </a:lnTo>
                <a:lnTo>
                  <a:pt x="2962" y="283242"/>
                </a:lnTo>
                <a:lnTo>
                  <a:pt x="11540" y="231225"/>
                </a:lnTo>
                <a:lnTo>
                  <a:pt x="25268" y="182719"/>
                </a:lnTo>
                <a:lnTo>
                  <a:pt x="43679" y="138421"/>
                </a:lnTo>
                <a:lnTo>
                  <a:pt x="66309" y="99028"/>
                </a:lnTo>
                <a:lnTo>
                  <a:pt x="92692" y="65235"/>
                </a:lnTo>
                <a:lnTo>
                  <a:pt x="122362" y="37739"/>
                </a:lnTo>
                <a:lnTo>
                  <a:pt x="154854" y="17237"/>
                </a:lnTo>
                <a:lnTo>
                  <a:pt x="226441" y="0"/>
                </a:lnTo>
                <a:lnTo>
                  <a:pt x="1811781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29150" y="400050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438150" y="0"/>
                </a:moveTo>
                <a:lnTo>
                  <a:pt x="390417" y="2571"/>
                </a:lnTo>
                <a:lnTo>
                  <a:pt x="344171" y="10108"/>
                </a:lnTo>
                <a:lnTo>
                  <a:pt x="299679" y="22341"/>
                </a:lnTo>
                <a:lnTo>
                  <a:pt x="257209" y="39005"/>
                </a:lnTo>
                <a:lnTo>
                  <a:pt x="217028" y="59831"/>
                </a:lnTo>
                <a:lnTo>
                  <a:pt x="179405" y="84551"/>
                </a:lnTo>
                <a:lnTo>
                  <a:pt x="144606" y="112899"/>
                </a:lnTo>
                <a:lnTo>
                  <a:pt x="112899" y="144606"/>
                </a:lnTo>
                <a:lnTo>
                  <a:pt x="84551" y="179405"/>
                </a:lnTo>
                <a:lnTo>
                  <a:pt x="59831" y="217028"/>
                </a:lnTo>
                <a:lnTo>
                  <a:pt x="39005" y="257209"/>
                </a:lnTo>
                <a:lnTo>
                  <a:pt x="22341" y="299679"/>
                </a:lnTo>
                <a:lnTo>
                  <a:pt x="10108" y="344171"/>
                </a:lnTo>
                <a:lnTo>
                  <a:pt x="2571" y="390417"/>
                </a:lnTo>
                <a:lnTo>
                  <a:pt x="0" y="438150"/>
                </a:lnTo>
                <a:lnTo>
                  <a:pt x="2571" y="485882"/>
                </a:lnTo>
                <a:lnTo>
                  <a:pt x="10108" y="532128"/>
                </a:lnTo>
                <a:lnTo>
                  <a:pt x="22341" y="576620"/>
                </a:lnTo>
                <a:lnTo>
                  <a:pt x="39005" y="619090"/>
                </a:lnTo>
                <a:lnTo>
                  <a:pt x="59831" y="659271"/>
                </a:lnTo>
                <a:lnTo>
                  <a:pt x="84551" y="696894"/>
                </a:lnTo>
                <a:lnTo>
                  <a:pt x="112899" y="731693"/>
                </a:lnTo>
                <a:lnTo>
                  <a:pt x="144606" y="763400"/>
                </a:lnTo>
                <a:lnTo>
                  <a:pt x="179405" y="791748"/>
                </a:lnTo>
                <a:lnTo>
                  <a:pt x="217028" y="816468"/>
                </a:lnTo>
                <a:lnTo>
                  <a:pt x="257209" y="837294"/>
                </a:lnTo>
                <a:lnTo>
                  <a:pt x="299679" y="853958"/>
                </a:lnTo>
                <a:lnTo>
                  <a:pt x="344171" y="866191"/>
                </a:lnTo>
                <a:lnTo>
                  <a:pt x="390417" y="873728"/>
                </a:lnTo>
                <a:lnTo>
                  <a:pt x="438150" y="876300"/>
                </a:lnTo>
                <a:lnTo>
                  <a:pt x="485882" y="873728"/>
                </a:lnTo>
                <a:lnTo>
                  <a:pt x="532128" y="866191"/>
                </a:lnTo>
                <a:lnTo>
                  <a:pt x="576620" y="853958"/>
                </a:lnTo>
                <a:lnTo>
                  <a:pt x="619090" y="837294"/>
                </a:lnTo>
                <a:lnTo>
                  <a:pt x="659271" y="816468"/>
                </a:lnTo>
                <a:lnTo>
                  <a:pt x="696894" y="791748"/>
                </a:lnTo>
                <a:lnTo>
                  <a:pt x="731693" y="763400"/>
                </a:lnTo>
                <a:lnTo>
                  <a:pt x="763400" y="731693"/>
                </a:lnTo>
                <a:lnTo>
                  <a:pt x="791748" y="696894"/>
                </a:lnTo>
                <a:lnTo>
                  <a:pt x="816468" y="659271"/>
                </a:lnTo>
                <a:lnTo>
                  <a:pt x="837294" y="619090"/>
                </a:lnTo>
                <a:lnTo>
                  <a:pt x="853958" y="576620"/>
                </a:lnTo>
                <a:lnTo>
                  <a:pt x="866191" y="532128"/>
                </a:lnTo>
                <a:lnTo>
                  <a:pt x="873728" y="485882"/>
                </a:lnTo>
                <a:lnTo>
                  <a:pt x="876300" y="438150"/>
                </a:lnTo>
                <a:lnTo>
                  <a:pt x="873728" y="390417"/>
                </a:lnTo>
                <a:lnTo>
                  <a:pt x="866191" y="344171"/>
                </a:lnTo>
                <a:lnTo>
                  <a:pt x="853958" y="299679"/>
                </a:lnTo>
                <a:lnTo>
                  <a:pt x="837294" y="257209"/>
                </a:lnTo>
                <a:lnTo>
                  <a:pt x="816468" y="217028"/>
                </a:lnTo>
                <a:lnTo>
                  <a:pt x="791748" y="179405"/>
                </a:lnTo>
                <a:lnTo>
                  <a:pt x="763400" y="144606"/>
                </a:lnTo>
                <a:lnTo>
                  <a:pt x="731693" y="112899"/>
                </a:lnTo>
                <a:lnTo>
                  <a:pt x="696894" y="84551"/>
                </a:lnTo>
                <a:lnTo>
                  <a:pt x="659271" y="59831"/>
                </a:lnTo>
                <a:lnTo>
                  <a:pt x="619090" y="39005"/>
                </a:lnTo>
                <a:lnTo>
                  <a:pt x="576620" y="22341"/>
                </a:lnTo>
                <a:lnTo>
                  <a:pt x="532128" y="10108"/>
                </a:lnTo>
                <a:lnTo>
                  <a:pt x="485882" y="2571"/>
                </a:lnTo>
                <a:lnTo>
                  <a:pt x="438150" y="0"/>
                </a:lnTo>
                <a:close/>
              </a:path>
            </a:pathLst>
          </a:custGeom>
          <a:solidFill>
            <a:srgbClr val="4DE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62625" y="1571625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438150" y="0"/>
                </a:moveTo>
                <a:lnTo>
                  <a:pt x="390417" y="2571"/>
                </a:lnTo>
                <a:lnTo>
                  <a:pt x="344171" y="10108"/>
                </a:lnTo>
                <a:lnTo>
                  <a:pt x="299679" y="22341"/>
                </a:lnTo>
                <a:lnTo>
                  <a:pt x="257209" y="39005"/>
                </a:lnTo>
                <a:lnTo>
                  <a:pt x="217028" y="59831"/>
                </a:lnTo>
                <a:lnTo>
                  <a:pt x="179405" y="84551"/>
                </a:lnTo>
                <a:lnTo>
                  <a:pt x="144606" y="112899"/>
                </a:lnTo>
                <a:lnTo>
                  <a:pt x="112899" y="144606"/>
                </a:lnTo>
                <a:lnTo>
                  <a:pt x="84551" y="179405"/>
                </a:lnTo>
                <a:lnTo>
                  <a:pt x="59831" y="217028"/>
                </a:lnTo>
                <a:lnTo>
                  <a:pt x="39005" y="257209"/>
                </a:lnTo>
                <a:lnTo>
                  <a:pt x="22341" y="299679"/>
                </a:lnTo>
                <a:lnTo>
                  <a:pt x="10108" y="344171"/>
                </a:lnTo>
                <a:lnTo>
                  <a:pt x="2571" y="390417"/>
                </a:lnTo>
                <a:lnTo>
                  <a:pt x="0" y="438150"/>
                </a:lnTo>
                <a:lnTo>
                  <a:pt x="2571" y="485882"/>
                </a:lnTo>
                <a:lnTo>
                  <a:pt x="10108" y="532128"/>
                </a:lnTo>
                <a:lnTo>
                  <a:pt x="22341" y="576620"/>
                </a:lnTo>
                <a:lnTo>
                  <a:pt x="39005" y="619090"/>
                </a:lnTo>
                <a:lnTo>
                  <a:pt x="59831" y="659271"/>
                </a:lnTo>
                <a:lnTo>
                  <a:pt x="84551" y="696894"/>
                </a:lnTo>
                <a:lnTo>
                  <a:pt x="112899" y="731693"/>
                </a:lnTo>
                <a:lnTo>
                  <a:pt x="144606" y="763400"/>
                </a:lnTo>
                <a:lnTo>
                  <a:pt x="179405" y="791748"/>
                </a:lnTo>
                <a:lnTo>
                  <a:pt x="217028" y="816468"/>
                </a:lnTo>
                <a:lnTo>
                  <a:pt x="257209" y="837294"/>
                </a:lnTo>
                <a:lnTo>
                  <a:pt x="299679" y="853958"/>
                </a:lnTo>
                <a:lnTo>
                  <a:pt x="344171" y="866191"/>
                </a:lnTo>
                <a:lnTo>
                  <a:pt x="390417" y="873728"/>
                </a:lnTo>
                <a:lnTo>
                  <a:pt x="438150" y="876300"/>
                </a:lnTo>
                <a:lnTo>
                  <a:pt x="485882" y="873728"/>
                </a:lnTo>
                <a:lnTo>
                  <a:pt x="532128" y="866191"/>
                </a:lnTo>
                <a:lnTo>
                  <a:pt x="576620" y="853958"/>
                </a:lnTo>
                <a:lnTo>
                  <a:pt x="619090" y="837294"/>
                </a:lnTo>
                <a:lnTo>
                  <a:pt x="659271" y="816468"/>
                </a:lnTo>
                <a:lnTo>
                  <a:pt x="696894" y="791748"/>
                </a:lnTo>
                <a:lnTo>
                  <a:pt x="731693" y="763400"/>
                </a:lnTo>
                <a:lnTo>
                  <a:pt x="763400" y="731693"/>
                </a:lnTo>
                <a:lnTo>
                  <a:pt x="791748" y="696894"/>
                </a:lnTo>
                <a:lnTo>
                  <a:pt x="816468" y="659271"/>
                </a:lnTo>
                <a:lnTo>
                  <a:pt x="837294" y="619090"/>
                </a:lnTo>
                <a:lnTo>
                  <a:pt x="853958" y="576620"/>
                </a:lnTo>
                <a:lnTo>
                  <a:pt x="866191" y="532128"/>
                </a:lnTo>
                <a:lnTo>
                  <a:pt x="873728" y="485882"/>
                </a:lnTo>
                <a:lnTo>
                  <a:pt x="876300" y="438150"/>
                </a:lnTo>
                <a:lnTo>
                  <a:pt x="873728" y="390417"/>
                </a:lnTo>
                <a:lnTo>
                  <a:pt x="866191" y="344171"/>
                </a:lnTo>
                <a:lnTo>
                  <a:pt x="853958" y="299679"/>
                </a:lnTo>
                <a:lnTo>
                  <a:pt x="837294" y="257209"/>
                </a:lnTo>
                <a:lnTo>
                  <a:pt x="816468" y="217028"/>
                </a:lnTo>
                <a:lnTo>
                  <a:pt x="791748" y="179405"/>
                </a:lnTo>
                <a:lnTo>
                  <a:pt x="763400" y="144606"/>
                </a:lnTo>
                <a:lnTo>
                  <a:pt x="731693" y="112899"/>
                </a:lnTo>
                <a:lnTo>
                  <a:pt x="696894" y="84551"/>
                </a:lnTo>
                <a:lnTo>
                  <a:pt x="659271" y="59831"/>
                </a:lnTo>
                <a:lnTo>
                  <a:pt x="619090" y="39005"/>
                </a:lnTo>
                <a:lnTo>
                  <a:pt x="576620" y="22341"/>
                </a:lnTo>
                <a:lnTo>
                  <a:pt x="532128" y="10108"/>
                </a:lnTo>
                <a:lnTo>
                  <a:pt x="485882" y="2571"/>
                </a:lnTo>
                <a:lnTo>
                  <a:pt x="438150" y="0"/>
                </a:lnTo>
                <a:close/>
              </a:path>
            </a:pathLst>
          </a:custGeom>
          <a:solidFill>
            <a:srgbClr val="D654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43625" y="2990850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438150" y="0"/>
                </a:moveTo>
                <a:lnTo>
                  <a:pt x="390417" y="2571"/>
                </a:lnTo>
                <a:lnTo>
                  <a:pt x="344171" y="10108"/>
                </a:lnTo>
                <a:lnTo>
                  <a:pt x="299679" y="22341"/>
                </a:lnTo>
                <a:lnTo>
                  <a:pt x="257209" y="39005"/>
                </a:lnTo>
                <a:lnTo>
                  <a:pt x="217028" y="59831"/>
                </a:lnTo>
                <a:lnTo>
                  <a:pt x="179405" y="84551"/>
                </a:lnTo>
                <a:lnTo>
                  <a:pt x="144606" y="112899"/>
                </a:lnTo>
                <a:lnTo>
                  <a:pt x="112899" y="144606"/>
                </a:lnTo>
                <a:lnTo>
                  <a:pt x="84551" y="179405"/>
                </a:lnTo>
                <a:lnTo>
                  <a:pt x="59831" y="217028"/>
                </a:lnTo>
                <a:lnTo>
                  <a:pt x="39005" y="257209"/>
                </a:lnTo>
                <a:lnTo>
                  <a:pt x="22341" y="299679"/>
                </a:lnTo>
                <a:lnTo>
                  <a:pt x="10108" y="344171"/>
                </a:lnTo>
                <a:lnTo>
                  <a:pt x="2571" y="390417"/>
                </a:lnTo>
                <a:lnTo>
                  <a:pt x="0" y="438150"/>
                </a:lnTo>
                <a:lnTo>
                  <a:pt x="2571" y="485882"/>
                </a:lnTo>
                <a:lnTo>
                  <a:pt x="10108" y="532128"/>
                </a:lnTo>
                <a:lnTo>
                  <a:pt x="22341" y="576620"/>
                </a:lnTo>
                <a:lnTo>
                  <a:pt x="39005" y="619090"/>
                </a:lnTo>
                <a:lnTo>
                  <a:pt x="59831" y="659271"/>
                </a:lnTo>
                <a:lnTo>
                  <a:pt x="84551" y="696894"/>
                </a:lnTo>
                <a:lnTo>
                  <a:pt x="112899" y="731693"/>
                </a:lnTo>
                <a:lnTo>
                  <a:pt x="144606" y="763400"/>
                </a:lnTo>
                <a:lnTo>
                  <a:pt x="179405" y="791748"/>
                </a:lnTo>
                <a:lnTo>
                  <a:pt x="217028" y="816468"/>
                </a:lnTo>
                <a:lnTo>
                  <a:pt x="257209" y="837294"/>
                </a:lnTo>
                <a:lnTo>
                  <a:pt x="299679" y="853958"/>
                </a:lnTo>
                <a:lnTo>
                  <a:pt x="344171" y="866191"/>
                </a:lnTo>
                <a:lnTo>
                  <a:pt x="390417" y="873728"/>
                </a:lnTo>
                <a:lnTo>
                  <a:pt x="438150" y="876300"/>
                </a:lnTo>
                <a:lnTo>
                  <a:pt x="485882" y="873728"/>
                </a:lnTo>
                <a:lnTo>
                  <a:pt x="532128" y="866191"/>
                </a:lnTo>
                <a:lnTo>
                  <a:pt x="576620" y="853958"/>
                </a:lnTo>
                <a:lnTo>
                  <a:pt x="619090" y="837294"/>
                </a:lnTo>
                <a:lnTo>
                  <a:pt x="659271" y="816468"/>
                </a:lnTo>
                <a:lnTo>
                  <a:pt x="696894" y="791748"/>
                </a:lnTo>
                <a:lnTo>
                  <a:pt x="731693" y="763400"/>
                </a:lnTo>
                <a:lnTo>
                  <a:pt x="763400" y="731693"/>
                </a:lnTo>
                <a:lnTo>
                  <a:pt x="791748" y="696894"/>
                </a:lnTo>
                <a:lnTo>
                  <a:pt x="816468" y="659271"/>
                </a:lnTo>
                <a:lnTo>
                  <a:pt x="837294" y="619090"/>
                </a:lnTo>
                <a:lnTo>
                  <a:pt x="853958" y="576620"/>
                </a:lnTo>
                <a:lnTo>
                  <a:pt x="866191" y="532128"/>
                </a:lnTo>
                <a:lnTo>
                  <a:pt x="873728" y="485882"/>
                </a:lnTo>
                <a:lnTo>
                  <a:pt x="876300" y="438150"/>
                </a:lnTo>
                <a:lnTo>
                  <a:pt x="873728" y="390417"/>
                </a:lnTo>
                <a:lnTo>
                  <a:pt x="866191" y="344171"/>
                </a:lnTo>
                <a:lnTo>
                  <a:pt x="853958" y="299679"/>
                </a:lnTo>
                <a:lnTo>
                  <a:pt x="837294" y="257209"/>
                </a:lnTo>
                <a:lnTo>
                  <a:pt x="816468" y="217028"/>
                </a:lnTo>
                <a:lnTo>
                  <a:pt x="791748" y="179405"/>
                </a:lnTo>
                <a:lnTo>
                  <a:pt x="763400" y="144606"/>
                </a:lnTo>
                <a:lnTo>
                  <a:pt x="731693" y="112899"/>
                </a:lnTo>
                <a:lnTo>
                  <a:pt x="696894" y="84551"/>
                </a:lnTo>
                <a:lnTo>
                  <a:pt x="659271" y="59831"/>
                </a:lnTo>
                <a:lnTo>
                  <a:pt x="619090" y="39005"/>
                </a:lnTo>
                <a:lnTo>
                  <a:pt x="576620" y="22341"/>
                </a:lnTo>
                <a:lnTo>
                  <a:pt x="532128" y="10108"/>
                </a:lnTo>
                <a:lnTo>
                  <a:pt x="485882" y="2571"/>
                </a:lnTo>
                <a:lnTo>
                  <a:pt x="438150" y="0"/>
                </a:lnTo>
                <a:close/>
              </a:path>
            </a:pathLst>
          </a:custGeom>
          <a:solidFill>
            <a:srgbClr val="FAC0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5762625" y="4410075"/>
            <a:ext cx="3229610" cy="885825"/>
            <a:chOff x="5762625" y="4410075"/>
            <a:chExt cx="3229610" cy="885825"/>
          </a:xfrm>
        </p:grpSpPr>
        <p:sp>
          <p:nvSpPr>
            <p:cNvPr id="17" name="object 17"/>
            <p:cNvSpPr/>
            <p:nvPr/>
          </p:nvSpPr>
          <p:spPr>
            <a:xfrm>
              <a:off x="6205601" y="4472051"/>
              <a:ext cx="2771775" cy="790575"/>
            </a:xfrm>
            <a:custGeom>
              <a:avLst/>
              <a:gdLst/>
              <a:ahLst/>
              <a:cxnLst/>
              <a:rect l="l" t="t" r="r" b="b"/>
              <a:pathLst>
                <a:path w="2771775" h="790575">
                  <a:moveTo>
                    <a:pt x="2525522" y="0"/>
                  </a:moveTo>
                  <a:lnTo>
                    <a:pt x="2596648" y="16730"/>
                  </a:lnTo>
                  <a:lnTo>
                    <a:pt x="2629342" y="36727"/>
                  </a:lnTo>
                  <a:lnTo>
                    <a:pt x="2659616" y="63663"/>
                  </a:lnTo>
                  <a:lnTo>
                    <a:pt x="2687088" y="96929"/>
                  </a:lnTo>
                  <a:lnTo>
                    <a:pt x="2711378" y="135913"/>
                  </a:lnTo>
                  <a:lnTo>
                    <a:pt x="2732105" y="180004"/>
                  </a:lnTo>
                  <a:lnTo>
                    <a:pt x="2748890" y="228591"/>
                  </a:lnTo>
                  <a:lnTo>
                    <a:pt x="2761350" y="281064"/>
                  </a:lnTo>
                  <a:lnTo>
                    <a:pt x="2769105" y="336812"/>
                  </a:lnTo>
                  <a:lnTo>
                    <a:pt x="2771775" y="395224"/>
                  </a:lnTo>
                  <a:lnTo>
                    <a:pt x="2769105" y="453638"/>
                  </a:lnTo>
                  <a:lnTo>
                    <a:pt x="2761350" y="509394"/>
                  </a:lnTo>
                  <a:lnTo>
                    <a:pt x="2748890" y="561879"/>
                  </a:lnTo>
                  <a:lnTo>
                    <a:pt x="2732105" y="610482"/>
                  </a:lnTo>
                  <a:lnTo>
                    <a:pt x="2711378" y="654589"/>
                  </a:lnTo>
                  <a:lnTo>
                    <a:pt x="2687088" y="693590"/>
                  </a:lnTo>
                  <a:lnTo>
                    <a:pt x="2659616" y="726873"/>
                  </a:lnTo>
                  <a:lnTo>
                    <a:pt x="2629342" y="753824"/>
                  </a:lnTo>
                  <a:lnTo>
                    <a:pt x="2596648" y="773833"/>
                  </a:lnTo>
                  <a:lnTo>
                    <a:pt x="2525522" y="790575"/>
                  </a:lnTo>
                  <a:lnTo>
                    <a:pt x="246125" y="790575"/>
                  </a:lnTo>
                  <a:lnTo>
                    <a:pt x="175010" y="773833"/>
                  </a:lnTo>
                  <a:lnTo>
                    <a:pt x="142328" y="753824"/>
                  </a:lnTo>
                  <a:lnTo>
                    <a:pt x="112070" y="726873"/>
                  </a:lnTo>
                  <a:lnTo>
                    <a:pt x="84614" y="693590"/>
                  </a:lnTo>
                  <a:lnTo>
                    <a:pt x="60341" y="654589"/>
                  </a:lnTo>
                  <a:lnTo>
                    <a:pt x="39630" y="610482"/>
                  </a:lnTo>
                  <a:lnTo>
                    <a:pt x="22861" y="561879"/>
                  </a:lnTo>
                  <a:lnTo>
                    <a:pt x="10413" y="509394"/>
                  </a:lnTo>
                  <a:lnTo>
                    <a:pt x="2666" y="453638"/>
                  </a:lnTo>
                  <a:lnTo>
                    <a:pt x="0" y="395224"/>
                  </a:lnTo>
                  <a:lnTo>
                    <a:pt x="2666" y="336812"/>
                  </a:lnTo>
                  <a:lnTo>
                    <a:pt x="10413" y="281064"/>
                  </a:lnTo>
                  <a:lnTo>
                    <a:pt x="22861" y="228591"/>
                  </a:lnTo>
                  <a:lnTo>
                    <a:pt x="39630" y="180004"/>
                  </a:lnTo>
                  <a:lnTo>
                    <a:pt x="60341" y="135913"/>
                  </a:lnTo>
                  <a:lnTo>
                    <a:pt x="84614" y="96929"/>
                  </a:lnTo>
                  <a:lnTo>
                    <a:pt x="112070" y="63663"/>
                  </a:lnTo>
                  <a:lnTo>
                    <a:pt x="142328" y="36727"/>
                  </a:lnTo>
                  <a:lnTo>
                    <a:pt x="175010" y="16730"/>
                  </a:lnTo>
                  <a:lnTo>
                    <a:pt x="246125" y="0"/>
                  </a:lnTo>
                  <a:lnTo>
                    <a:pt x="2525522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762625" y="4410075"/>
              <a:ext cx="876300" cy="885825"/>
            </a:xfrm>
            <a:custGeom>
              <a:avLst/>
              <a:gdLst/>
              <a:ahLst/>
              <a:cxnLst/>
              <a:rect l="l" t="t" r="r" b="b"/>
              <a:pathLst>
                <a:path w="876300" h="885825">
                  <a:moveTo>
                    <a:pt x="438150" y="0"/>
                  </a:moveTo>
                  <a:lnTo>
                    <a:pt x="390417" y="2598"/>
                  </a:lnTo>
                  <a:lnTo>
                    <a:pt x="344171" y="10213"/>
                  </a:lnTo>
                  <a:lnTo>
                    <a:pt x="299679" y="22574"/>
                  </a:lnTo>
                  <a:lnTo>
                    <a:pt x="257209" y="39412"/>
                  </a:lnTo>
                  <a:lnTo>
                    <a:pt x="217028" y="60456"/>
                  </a:lnTo>
                  <a:lnTo>
                    <a:pt x="179405" y="85437"/>
                  </a:lnTo>
                  <a:lnTo>
                    <a:pt x="144606" y="114084"/>
                  </a:lnTo>
                  <a:lnTo>
                    <a:pt x="112899" y="146128"/>
                  </a:lnTo>
                  <a:lnTo>
                    <a:pt x="84551" y="181298"/>
                  </a:lnTo>
                  <a:lnTo>
                    <a:pt x="59831" y="219324"/>
                  </a:lnTo>
                  <a:lnTo>
                    <a:pt x="39005" y="259936"/>
                  </a:lnTo>
                  <a:lnTo>
                    <a:pt x="22341" y="302865"/>
                  </a:lnTo>
                  <a:lnTo>
                    <a:pt x="10108" y="347840"/>
                  </a:lnTo>
                  <a:lnTo>
                    <a:pt x="2571" y="394591"/>
                  </a:lnTo>
                  <a:lnTo>
                    <a:pt x="0" y="442849"/>
                  </a:lnTo>
                  <a:lnTo>
                    <a:pt x="2571" y="491130"/>
                  </a:lnTo>
                  <a:lnTo>
                    <a:pt x="10108" y="537901"/>
                  </a:lnTo>
                  <a:lnTo>
                    <a:pt x="22341" y="582894"/>
                  </a:lnTo>
                  <a:lnTo>
                    <a:pt x="39005" y="625838"/>
                  </a:lnTo>
                  <a:lnTo>
                    <a:pt x="59831" y="666463"/>
                  </a:lnTo>
                  <a:lnTo>
                    <a:pt x="84551" y="704499"/>
                  </a:lnTo>
                  <a:lnTo>
                    <a:pt x="112899" y="739677"/>
                  </a:lnTo>
                  <a:lnTo>
                    <a:pt x="144606" y="771727"/>
                  </a:lnTo>
                  <a:lnTo>
                    <a:pt x="179405" y="800379"/>
                  </a:lnTo>
                  <a:lnTo>
                    <a:pt x="217028" y="825363"/>
                  </a:lnTo>
                  <a:lnTo>
                    <a:pt x="257209" y="846410"/>
                  </a:lnTo>
                  <a:lnTo>
                    <a:pt x="299679" y="863249"/>
                  </a:lnTo>
                  <a:lnTo>
                    <a:pt x="344171" y="875611"/>
                  </a:lnTo>
                  <a:lnTo>
                    <a:pt x="390417" y="883226"/>
                  </a:lnTo>
                  <a:lnTo>
                    <a:pt x="438150" y="885825"/>
                  </a:lnTo>
                  <a:lnTo>
                    <a:pt x="485882" y="883226"/>
                  </a:lnTo>
                  <a:lnTo>
                    <a:pt x="532128" y="875611"/>
                  </a:lnTo>
                  <a:lnTo>
                    <a:pt x="576620" y="863249"/>
                  </a:lnTo>
                  <a:lnTo>
                    <a:pt x="619090" y="846410"/>
                  </a:lnTo>
                  <a:lnTo>
                    <a:pt x="659271" y="825363"/>
                  </a:lnTo>
                  <a:lnTo>
                    <a:pt x="696894" y="800379"/>
                  </a:lnTo>
                  <a:lnTo>
                    <a:pt x="731693" y="771727"/>
                  </a:lnTo>
                  <a:lnTo>
                    <a:pt x="763400" y="739677"/>
                  </a:lnTo>
                  <a:lnTo>
                    <a:pt x="791748" y="704499"/>
                  </a:lnTo>
                  <a:lnTo>
                    <a:pt x="816468" y="666463"/>
                  </a:lnTo>
                  <a:lnTo>
                    <a:pt x="837294" y="625838"/>
                  </a:lnTo>
                  <a:lnTo>
                    <a:pt x="853958" y="582894"/>
                  </a:lnTo>
                  <a:lnTo>
                    <a:pt x="866191" y="537901"/>
                  </a:lnTo>
                  <a:lnTo>
                    <a:pt x="873728" y="491130"/>
                  </a:lnTo>
                  <a:lnTo>
                    <a:pt x="876300" y="442849"/>
                  </a:lnTo>
                  <a:lnTo>
                    <a:pt x="873728" y="394591"/>
                  </a:lnTo>
                  <a:lnTo>
                    <a:pt x="866191" y="347840"/>
                  </a:lnTo>
                  <a:lnTo>
                    <a:pt x="853958" y="302865"/>
                  </a:lnTo>
                  <a:lnTo>
                    <a:pt x="837294" y="259936"/>
                  </a:lnTo>
                  <a:lnTo>
                    <a:pt x="816468" y="219324"/>
                  </a:lnTo>
                  <a:lnTo>
                    <a:pt x="791748" y="181298"/>
                  </a:lnTo>
                  <a:lnTo>
                    <a:pt x="763400" y="146128"/>
                  </a:lnTo>
                  <a:lnTo>
                    <a:pt x="731693" y="114084"/>
                  </a:lnTo>
                  <a:lnTo>
                    <a:pt x="696894" y="85437"/>
                  </a:lnTo>
                  <a:lnTo>
                    <a:pt x="659271" y="60456"/>
                  </a:lnTo>
                  <a:lnTo>
                    <a:pt x="619090" y="39412"/>
                  </a:lnTo>
                  <a:lnTo>
                    <a:pt x="576620" y="22574"/>
                  </a:lnTo>
                  <a:lnTo>
                    <a:pt x="532128" y="10213"/>
                  </a:lnTo>
                  <a:lnTo>
                    <a:pt x="485882" y="2598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3CC3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4705350" y="5581650"/>
            <a:ext cx="3315335" cy="895350"/>
            <a:chOff x="4705350" y="5581650"/>
            <a:chExt cx="3315335" cy="895350"/>
          </a:xfrm>
        </p:grpSpPr>
        <p:sp>
          <p:nvSpPr>
            <p:cNvPr id="20" name="object 20"/>
            <p:cNvSpPr/>
            <p:nvPr/>
          </p:nvSpPr>
          <p:spPr>
            <a:xfrm>
              <a:off x="5072125" y="5653087"/>
              <a:ext cx="2933700" cy="809625"/>
            </a:xfrm>
            <a:custGeom>
              <a:avLst/>
              <a:gdLst/>
              <a:ahLst/>
              <a:cxnLst/>
              <a:rect l="l" t="t" r="r" b="b"/>
              <a:pathLst>
                <a:path w="2933700" h="809625">
                  <a:moveTo>
                    <a:pt x="2670555" y="0"/>
                  </a:moveTo>
                  <a:lnTo>
                    <a:pt x="2740495" y="14460"/>
                  </a:lnTo>
                  <a:lnTo>
                    <a:pt x="2803350" y="55268"/>
                  </a:lnTo>
                  <a:lnTo>
                    <a:pt x="2831337" y="84348"/>
                  </a:lnTo>
                  <a:lnTo>
                    <a:pt x="2856610" y="118567"/>
                  </a:lnTo>
                  <a:lnTo>
                    <a:pt x="2878857" y="157444"/>
                  </a:lnTo>
                  <a:lnTo>
                    <a:pt x="2897763" y="200496"/>
                  </a:lnTo>
                  <a:lnTo>
                    <a:pt x="2913014" y="247241"/>
                  </a:lnTo>
                  <a:lnTo>
                    <a:pt x="2924297" y="297197"/>
                  </a:lnTo>
                  <a:lnTo>
                    <a:pt x="2931296" y="349882"/>
                  </a:lnTo>
                  <a:lnTo>
                    <a:pt x="2933700" y="404812"/>
                  </a:lnTo>
                  <a:lnTo>
                    <a:pt x="2931296" y="459742"/>
                  </a:lnTo>
                  <a:lnTo>
                    <a:pt x="2924297" y="512427"/>
                  </a:lnTo>
                  <a:lnTo>
                    <a:pt x="2913014" y="562383"/>
                  </a:lnTo>
                  <a:lnTo>
                    <a:pt x="2897763" y="609128"/>
                  </a:lnTo>
                  <a:lnTo>
                    <a:pt x="2878857" y="652180"/>
                  </a:lnTo>
                  <a:lnTo>
                    <a:pt x="2856610" y="691057"/>
                  </a:lnTo>
                  <a:lnTo>
                    <a:pt x="2831337" y="725276"/>
                  </a:lnTo>
                  <a:lnTo>
                    <a:pt x="2803350" y="754356"/>
                  </a:lnTo>
                  <a:lnTo>
                    <a:pt x="2772965" y="777812"/>
                  </a:lnTo>
                  <a:lnTo>
                    <a:pt x="2706254" y="805929"/>
                  </a:lnTo>
                  <a:lnTo>
                    <a:pt x="2670555" y="809625"/>
                  </a:lnTo>
                  <a:lnTo>
                    <a:pt x="263016" y="809625"/>
                  </a:lnTo>
                  <a:lnTo>
                    <a:pt x="193087" y="795164"/>
                  </a:lnTo>
                  <a:lnTo>
                    <a:pt x="130254" y="754356"/>
                  </a:lnTo>
                  <a:lnTo>
                    <a:pt x="102283" y="725276"/>
                  </a:lnTo>
                  <a:lnTo>
                    <a:pt x="77025" y="691057"/>
                  </a:lnTo>
                  <a:lnTo>
                    <a:pt x="54794" y="652180"/>
                  </a:lnTo>
                  <a:lnTo>
                    <a:pt x="35903" y="609128"/>
                  </a:lnTo>
                  <a:lnTo>
                    <a:pt x="20665" y="562383"/>
                  </a:lnTo>
                  <a:lnTo>
                    <a:pt x="9393" y="512427"/>
                  </a:lnTo>
                  <a:lnTo>
                    <a:pt x="2400" y="459742"/>
                  </a:lnTo>
                  <a:lnTo>
                    <a:pt x="0" y="404812"/>
                  </a:lnTo>
                  <a:lnTo>
                    <a:pt x="2400" y="349882"/>
                  </a:lnTo>
                  <a:lnTo>
                    <a:pt x="9393" y="297197"/>
                  </a:lnTo>
                  <a:lnTo>
                    <a:pt x="20665" y="247241"/>
                  </a:lnTo>
                  <a:lnTo>
                    <a:pt x="35903" y="200496"/>
                  </a:lnTo>
                  <a:lnTo>
                    <a:pt x="54794" y="157444"/>
                  </a:lnTo>
                  <a:lnTo>
                    <a:pt x="77025" y="118567"/>
                  </a:lnTo>
                  <a:lnTo>
                    <a:pt x="102283" y="84348"/>
                  </a:lnTo>
                  <a:lnTo>
                    <a:pt x="130254" y="55268"/>
                  </a:lnTo>
                  <a:lnTo>
                    <a:pt x="160627" y="31812"/>
                  </a:lnTo>
                  <a:lnTo>
                    <a:pt x="227321" y="3695"/>
                  </a:lnTo>
                  <a:lnTo>
                    <a:pt x="263016" y="0"/>
                  </a:lnTo>
                  <a:lnTo>
                    <a:pt x="2670555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705350" y="5581650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438150" y="0"/>
                  </a:moveTo>
                  <a:lnTo>
                    <a:pt x="390417" y="2570"/>
                  </a:lnTo>
                  <a:lnTo>
                    <a:pt x="344171" y="10105"/>
                  </a:lnTo>
                  <a:lnTo>
                    <a:pt x="299679" y="22336"/>
                  </a:lnTo>
                  <a:lnTo>
                    <a:pt x="257209" y="38997"/>
                  </a:lnTo>
                  <a:lnTo>
                    <a:pt x="217028" y="59819"/>
                  </a:lnTo>
                  <a:lnTo>
                    <a:pt x="179405" y="84536"/>
                  </a:lnTo>
                  <a:lnTo>
                    <a:pt x="144606" y="112881"/>
                  </a:lnTo>
                  <a:lnTo>
                    <a:pt x="112899" y="144585"/>
                  </a:lnTo>
                  <a:lnTo>
                    <a:pt x="84551" y="179383"/>
                  </a:lnTo>
                  <a:lnTo>
                    <a:pt x="59831" y="217006"/>
                  </a:lnTo>
                  <a:lnTo>
                    <a:pt x="39005" y="257187"/>
                  </a:lnTo>
                  <a:lnTo>
                    <a:pt x="22341" y="299659"/>
                  </a:lnTo>
                  <a:lnTo>
                    <a:pt x="10108" y="344155"/>
                  </a:lnTo>
                  <a:lnTo>
                    <a:pt x="2571" y="390408"/>
                  </a:lnTo>
                  <a:lnTo>
                    <a:pt x="0" y="438150"/>
                  </a:lnTo>
                  <a:lnTo>
                    <a:pt x="2571" y="485891"/>
                  </a:lnTo>
                  <a:lnTo>
                    <a:pt x="10108" y="532144"/>
                  </a:lnTo>
                  <a:lnTo>
                    <a:pt x="22341" y="576640"/>
                  </a:lnTo>
                  <a:lnTo>
                    <a:pt x="39005" y="619112"/>
                  </a:lnTo>
                  <a:lnTo>
                    <a:pt x="59831" y="659293"/>
                  </a:lnTo>
                  <a:lnTo>
                    <a:pt x="84551" y="696916"/>
                  </a:lnTo>
                  <a:lnTo>
                    <a:pt x="112899" y="731714"/>
                  </a:lnTo>
                  <a:lnTo>
                    <a:pt x="144606" y="763418"/>
                  </a:lnTo>
                  <a:lnTo>
                    <a:pt x="179405" y="791763"/>
                  </a:lnTo>
                  <a:lnTo>
                    <a:pt x="217028" y="816480"/>
                  </a:lnTo>
                  <a:lnTo>
                    <a:pt x="257209" y="837302"/>
                  </a:lnTo>
                  <a:lnTo>
                    <a:pt x="299679" y="853963"/>
                  </a:lnTo>
                  <a:lnTo>
                    <a:pt x="344171" y="866194"/>
                  </a:lnTo>
                  <a:lnTo>
                    <a:pt x="390417" y="873729"/>
                  </a:lnTo>
                  <a:lnTo>
                    <a:pt x="438150" y="876300"/>
                  </a:lnTo>
                  <a:lnTo>
                    <a:pt x="485882" y="873729"/>
                  </a:lnTo>
                  <a:lnTo>
                    <a:pt x="532128" y="866194"/>
                  </a:lnTo>
                  <a:lnTo>
                    <a:pt x="576620" y="853963"/>
                  </a:lnTo>
                  <a:lnTo>
                    <a:pt x="619090" y="837302"/>
                  </a:lnTo>
                  <a:lnTo>
                    <a:pt x="659271" y="816480"/>
                  </a:lnTo>
                  <a:lnTo>
                    <a:pt x="696894" y="791763"/>
                  </a:lnTo>
                  <a:lnTo>
                    <a:pt x="731693" y="763418"/>
                  </a:lnTo>
                  <a:lnTo>
                    <a:pt x="763400" y="731714"/>
                  </a:lnTo>
                  <a:lnTo>
                    <a:pt x="791748" y="696916"/>
                  </a:lnTo>
                  <a:lnTo>
                    <a:pt x="816468" y="659293"/>
                  </a:lnTo>
                  <a:lnTo>
                    <a:pt x="837294" y="619112"/>
                  </a:lnTo>
                  <a:lnTo>
                    <a:pt x="853958" y="576640"/>
                  </a:lnTo>
                  <a:lnTo>
                    <a:pt x="866191" y="532144"/>
                  </a:lnTo>
                  <a:lnTo>
                    <a:pt x="873728" y="485891"/>
                  </a:lnTo>
                  <a:lnTo>
                    <a:pt x="876300" y="438150"/>
                  </a:lnTo>
                  <a:lnTo>
                    <a:pt x="873728" y="390408"/>
                  </a:lnTo>
                  <a:lnTo>
                    <a:pt x="866191" y="344155"/>
                  </a:lnTo>
                  <a:lnTo>
                    <a:pt x="853958" y="299659"/>
                  </a:lnTo>
                  <a:lnTo>
                    <a:pt x="837294" y="257187"/>
                  </a:lnTo>
                  <a:lnTo>
                    <a:pt x="816468" y="217006"/>
                  </a:lnTo>
                  <a:lnTo>
                    <a:pt x="791748" y="179383"/>
                  </a:lnTo>
                  <a:lnTo>
                    <a:pt x="763400" y="144585"/>
                  </a:lnTo>
                  <a:lnTo>
                    <a:pt x="731693" y="112881"/>
                  </a:lnTo>
                  <a:lnTo>
                    <a:pt x="696894" y="84536"/>
                  </a:lnTo>
                  <a:lnTo>
                    <a:pt x="659271" y="59819"/>
                  </a:lnTo>
                  <a:lnTo>
                    <a:pt x="619090" y="38997"/>
                  </a:lnTo>
                  <a:lnTo>
                    <a:pt x="576620" y="22336"/>
                  </a:lnTo>
                  <a:lnTo>
                    <a:pt x="532128" y="10105"/>
                  </a:lnTo>
                  <a:lnTo>
                    <a:pt x="485882" y="257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B15F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5899937" y="1756618"/>
            <a:ext cx="554355" cy="545465"/>
          </a:xfrm>
          <a:custGeom>
            <a:avLst/>
            <a:gdLst/>
            <a:ahLst/>
            <a:cxnLst/>
            <a:rect l="l" t="t" r="r" b="b"/>
            <a:pathLst>
              <a:path w="554354" h="545464">
                <a:moveTo>
                  <a:pt x="499706" y="0"/>
                </a:moveTo>
                <a:lnTo>
                  <a:pt x="261055" y="0"/>
                </a:lnTo>
                <a:lnTo>
                  <a:pt x="221804" y="22408"/>
                </a:lnTo>
                <a:lnTo>
                  <a:pt x="205624" y="65735"/>
                </a:lnTo>
                <a:lnTo>
                  <a:pt x="206238" y="84828"/>
                </a:lnTo>
                <a:lnTo>
                  <a:pt x="206224" y="179799"/>
                </a:lnTo>
                <a:lnTo>
                  <a:pt x="54453" y="179799"/>
                </a:lnTo>
                <a:lnTo>
                  <a:pt x="19855" y="198156"/>
                </a:lnTo>
                <a:lnTo>
                  <a:pt x="0" y="232164"/>
                </a:lnTo>
                <a:lnTo>
                  <a:pt x="38" y="389670"/>
                </a:lnTo>
                <a:lnTo>
                  <a:pt x="19332" y="423669"/>
                </a:lnTo>
                <a:lnTo>
                  <a:pt x="56894" y="438581"/>
                </a:lnTo>
                <a:lnTo>
                  <a:pt x="82431" y="439090"/>
                </a:lnTo>
                <a:lnTo>
                  <a:pt x="82501" y="491807"/>
                </a:lnTo>
                <a:lnTo>
                  <a:pt x="83860" y="544876"/>
                </a:lnTo>
                <a:lnTo>
                  <a:pt x="96164" y="532973"/>
                </a:lnTo>
                <a:lnTo>
                  <a:pt x="106269" y="523066"/>
                </a:lnTo>
                <a:lnTo>
                  <a:pt x="118653" y="510728"/>
                </a:lnTo>
                <a:lnTo>
                  <a:pt x="128554" y="500676"/>
                </a:lnTo>
                <a:lnTo>
                  <a:pt x="130698" y="498444"/>
                </a:lnTo>
                <a:lnTo>
                  <a:pt x="101835" y="498444"/>
                </a:lnTo>
                <a:lnTo>
                  <a:pt x="102050" y="491807"/>
                </a:lnTo>
                <a:lnTo>
                  <a:pt x="102496" y="475456"/>
                </a:lnTo>
                <a:lnTo>
                  <a:pt x="102811" y="460978"/>
                </a:lnTo>
                <a:lnTo>
                  <a:pt x="102916" y="456126"/>
                </a:lnTo>
                <a:lnTo>
                  <a:pt x="102977" y="452238"/>
                </a:lnTo>
                <a:lnTo>
                  <a:pt x="103058" y="447063"/>
                </a:lnTo>
                <a:lnTo>
                  <a:pt x="103183" y="439090"/>
                </a:lnTo>
                <a:lnTo>
                  <a:pt x="103263" y="434003"/>
                </a:lnTo>
                <a:lnTo>
                  <a:pt x="103762" y="429382"/>
                </a:lnTo>
                <a:lnTo>
                  <a:pt x="102344" y="424760"/>
                </a:lnTo>
                <a:lnTo>
                  <a:pt x="99358" y="421238"/>
                </a:lnTo>
                <a:lnTo>
                  <a:pt x="96112" y="418695"/>
                </a:lnTo>
                <a:lnTo>
                  <a:pt x="95118" y="418422"/>
                </a:lnTo>
                <a:lnTo>
                  <a:pt x="80175" y="418422"/>
                </a:lnTo>
                <a:lnTo>
                  <a:pt x="71353" y="418251"/>
                </a:lnTo>
                <a:lnTo>
                  <a:pt x="34347" y="406890"/>
                </a:lnTo>
                <a:lnTo>
                  <a:pt x="20810" y="377330"/>
                </a:lnTo>
                <a:lnTo>
                  <a:pt x="20833" y="246443"/>
                </a:lnTo>
                <a:lnTo>
                  <a:pt x="23171" y="229679"/>
                </a:lnTo>
                <a:lnTo>
                  <a:pt x="31405" y="215608"/>
                </a:lnTo>
                <a:lnTo>
                  <a:pt x="44260" y="205682"/>
                </a:lnTo>
                <a:lnTo>
                  <a:pt x="60461" y="201355"/>
                </a:lnTo>
                <a:lnTo>
                  <a:pt x="51525" y="201355"/>
                </a:lnTo>
                <a:lnTo>
                  <a:pt x="227679" y="201165"/>
                </a:lnTo>
                <a:lnTo>
                  <a:pt x="227267" y="198489"/>
                </a:lnTo>
                <a:lnTo>
                  <a:pt x="227068" y="195875"/>
                </a:lnTo>
                <a:lnTo>
                  <a:pt x="227129" y="65735"/>
                </a:lnTo>
                <a:lnTo>
                  <a:pt x="250078" y="25874"/>
                </a:lnTo>
                <a:lnTo>
                  <a:pt x="536595" y="21289"/>
                </a:lnTo>
                <a:lnTo>
                  <a:pt x="534288" y="18366"/>
                </a:lnTo>
                <a:lnTo>
                  <a:pt x="518425" y="6835"/>
                </a:lnTo>
                <a:lnTo>
                  <a:pt x="499706" y="0"/>
                </a:lnTo>
                <a:close/>
              </a:path>
              <a:path w="554354" h="545464">
                <a:moveTo>
                  <a:pt x="186854" y="417565"/>
                </a:moveTo>
                <a:lnTo>
                  <a:pt x="185586" y="417565"/>
                </a:lnTo>
                <a:lnTo>
                  <a:pt x="177370" y="421026"/>
                </a:lnTo>
                <a:lnTo>
                  <a:pt x="171627" y="427545"/>
                </a:lnTo>
                <a:lnTo>
                  <a:pt x="163333" y="435812"/>
                </a:lnTo>
                <a:lnTo>
                  <a:pt x="154896" y="443946"/>
                </a:lnTo>
                <a:lnTo>
                  <a:pt x="146627" y="452238"/>
                </a:lnTo>
                <a:lnTo>
                  <a:pt x="138838" y="460978"/>
                </a:lnTo>
                <a:lnTo>
                  <a:pt x="130225" y="470971"/>
                </a:lnTo>
                <a:lnTo>
                  <a:pt x="121176" y="480556"/>
                </a:lnTo>
                <a:lnTo>
                  <a:pt x="111706" y="489718"/>
                </a:lnTo>
                <a:lnTo>
                  <a:pt x="101835" y="498444"/>
                </a:lnTo>
                <a:lnTo>
                  <a:pt x="130698" y="498444"/>
                </a:lnTo>
                <a:lnTo>
                  <a:pt x="137073" y="491807"/>
                </a:lnTo>
                <a:lnTo>
                  <a:pt x="154858" y="472833"/>
                </a:lnTo>
                <a:lnTo>
                  <a:pt x="155308" y="472226"/>
                </a:lnTo>
                <a:lnTo>
                  <a:pt x="159822" y="467514"/>
                </a:lnTo>
                <a:lnTo>
                  <a:pt x="188626" y="442057"/>
                </a:lnTo>
                <a:lnTo>
                  <a:pt x="199994" y="438581"/>
                </a:lnTo>
                <a:lnTo>
                  <a:pt x="285827" y="438582"/>
                </a:lnTo>
                <a:lnTo>
                  <a:pt x="307167" y="435181"/>
                </a:lnTo>
                <a:lnTo>
                  <a:pt x="327598" y="422511"/>
                </a:lnTo>
                <a:lnTo>
                  <a:pt x="330585" y="418422"/>
                </a:lnTo>
                <a:lnTo>
                  <a:pt x="330710" y="418251"/>
                </a:lnTo>
                <a:lnTo>
                  <a:pt x="216894" y="418251"/>
                </a:lnTo>
                <a:lnTo>
                  <a:pt x="194349" y="417968"/>
                </a:lnTo>
                <a:lnTo>
                  <a:pt x="186854" y="417565"/>
                </a:lnTo>
                <a:close/>
              </a:path>
              <a:path w="554354" h="545464">
                <a:moveTo>
                  <a:pt x="285827" y="438582"/>
                </a:moveTo>
                <a:lnTo>
                  <a:pt x="201107" y="438581"/>
                </a:lnTo>
                <a:lnTo>
                  <a:pt x="206224" y="438787"/>
                </a:lnTo>
                <a:lnTo>
                  <a:pt x="225307" y="439273"/>
                </a:lnTo>
                <a:lnTo>
                  <a:pt x="260151" y="439273"/>
                </a:lnTo>
                <a:lnTo>
                  <a:pt x="282638" y="439090"/>
                </a:lnTo>
                <a:lnTo>
                  <a:pt x="285827" y="438582"/>
                </a:lnTo>
                <a:close/>
              </a:path>
              <a:path w="554354" h="545464">
                <a:moveTo>
                  <a:pt x="91991" y="417564"/>
                </a:moveTo>
                <a:lnTo>
                  <a:pt x="86959" y="418251"/>
                </a:lnTo>
                <a:lnTo>
                  <a:pt x="84564" y="418251"/>
                </a:lnTo>
                <a:lnTo>
                  <a:pt x="80175" y="418422"/>
                </a:lnTo>
                <a:lnTo>
                  <a:pt x="95118" y="418422"/>
                </a:lnTo>
                <a:lnTo>
                  <a:pt x="91991" y="417564"/>
                </a:lnTo>
                <a:close/>
              </a:path>
              <a:path w="554354" h="545464">
                <a:moveTo>
                  <a:pt x="227692" y="201165"/>
                </a:moveTo>
                <a:lnTo>
                  <a:pt x="206769" y="201165"/>
                </a:lnTo>
                <a:lnTo>
                  <a:pt x="209841" y="216579"/>
                </a:lnTo>
                <a:lnTo>
                  <a:pt x="209871" y="216732"/>
                </a:lnTo>
                <a:lnTo>
                  <a:pt x="239772" y="251923"/>
                </a:lnTo>
                <a:lnTo>
                  <a:pt x="327012" y="259441"/>
                </a:lnTo>
                <a:lnTo>
                  <a:pt x="327013" y="373051"/>
                </a:lnTo>
                <a:lnTo>
                  <a:pt x="304287" y="413649"/>
                </a:lnTo>
                <a:lnTo>
                  <a:pt x="287795" y="418251"/>
                </a:lnTo>
                <a:lnTo>
                  <a:pt x="286374" y="418251"/>
                </a:lnTo>
                <a:lnTo>
                  <a:pt x="290229" y="417968"/>
                </a:lnTo>
                <a:lnTo>
                  <a:pt x="330917" y="417968"/>
                </a:lnTo>
                <a:lnTo>
                  <a:pt x="341836" y="403023"/>
                </a:lnTo>
                <a:lnTo>
                  <a:pt x="347787" y="378662"/>
                </a:lnTo>
                <a:lnTo>
                  <a:pt x="347846" y="266737"/>
                </a:lnTo>
                <a:lnTo>
                  <a:pt x="347938" y="263648"/>
                </a:lnTo>
                <a:lnTo>
                  <a:pt x="348063" y="259441"/>
                </a:lnTo>
                <a:lnTo>
                  <a:pt x="348076" y="258987"/>
                </a:lnTo>
                <a:lnTo>
                  <a:pt x="351223" y="258860"/>
                </a:lnTo>
                <a:lnTo>
                  <a:pt x="393743" y="258860"/>
                </a:lnTo>
                <a:lnTo>
                  <a:pt x="390787" y="256008"/>
                </a:lnTo>
                <a:lnTo>
                  <a:pt x="382523" y="247735"/>
                </a:lnTo>
                <a:lnTo>
                  <a:pt x="376770" y="241206"/>
                </a:lnTo>
                <a:lnTo>
                  <a:pt x="370080" y="238398"/>
                </a:lnTo>
                <a:lnTo>
                  <a:pt x="272069" y="238398"/>
                </a:lnTo>
                <a:lnTo>
                  <a:pt x="232471" y="216732"/>
                </a:lnTo>
                <a:lnTo>
                  <a:pt x="227749" y="201355"/>
                </a:lnTo>
                <a:lnTo>
                  <a:pt x="227692" y="201165"/>
                </a:lnTo>
                <a:close/>
              </a:path>
              <a:path w="554354" h="545464">
                <a:moveTo>
                  <a:pt x="330917" y="417968"/>
                </a:moveTo>
                <a:lnTo>
                  <a:pt x="290229" y="417968"/>
                </a:lnTo>
                <a:lnTo>
                  <a:pt x="286374" y="418251"/>
                </a:lnTo>
                <a:lnTo>
                  <a:pt x="330710" y="418251"/>
                </a:lnTo>
                <a:lnTo>
                  <a:pt x="330917" y="417968"/>
                </a:lnTo>
                <a:close/>
              </a:path>
              <a:path w="554354" h="545464">
                <a:moveTo>
                  <a:pt x="393743" y="258860"/>
                </a:moveTo>
                <a:lnTo>
                  <a:pt x="354670" y="258860"/>
                </a:lnTo>
                <a:lnTo>
                  <a:pt x="360021" y="259865"/>
                </a:lnTo>
                <a:lnTo>
                  <a:pt x="365524" y="262257"/>
                </a:lnTo>
                <a:lnTo>
                  <a:pt x="394375" y="287829"/>
                </a:lnTo>
                <a:lnTo>
                  <a:pt x="399292" y="293036"/>
                </a:lnTo>
                <a:lnTo>
                  <a:pt x="408770" y="303218"/>
                </a:lnTo>
                <a:lnTo>
                  <a:pt x="435496" y="330924"/>
                </a:lnTo>
                <a:lnTo>
                  <a:pt x="463840" y="358900"/>
                </a:lnTo>
                <a:lnTo>
                  <a:pt x="470293" y="365079"/>
                </a:lnTo>
                <a:lnTo>
                  <a:pt x="471369" y="320874"/>
                </a:lnTo>
                <a:lnTo>
                  <a:pt x="471424" y="318638"/>
                </a:lnTo>
                <a:lnTo>
                  <a:pt x="452246" y="318638"/>
                </a:lnTo>
                <a:lnTo>
                  <a:pt x="442381" y="309904"/>
                </a:lnTo>
                <a:lnTo>
                  <a:pt x="432916" y="300741"/>
                </a:lnTo>
                <a:lnTo>
                  <a:pt x="423865" y="291161"/>
                </a:lnTo>
                <a:lnTo>
                  <a:pt x="415242" y="281178"/>
                </a:lnTo>
                <a:lnTo>
                  <a:pt x="407484" y="272435"/>
                </a:lnTo>
                <a:lnTo>
                  <a:pt x="399220" y="264143"/>
                </a:lnTo>
                <a:lnTo>
                  <a:pt x="393743" y="258860"/>
                </a:lnTo>
                <a:close/>
              </a:path>
              <a:path w="554354" h="545464">
                <a:moveTo>
                  <a:pt x="285135" y="327932"/>
                </a:moveTo>
                <a:lnTo>
                  <a:pt x="59542" y="327932"/>
                </a:lnTo>
                <a:lnTo>
                  <a:pt x="54490" y="333028"/>
                </a:lnTo>
                <a:lnTo>
                  <a:pt x="54490" y="345622"/>
                </a:lnTo>
                <a:lnTo>
                  <a:pt x="59542" y="350729"/>
                </a:lnTo>
                <a:lnTo>
                  <a:pt x="285135" y="350729"/>
                </a:lnTo>
                <a:lnTo>
                  <a:pt x="290189" y="345622"/>
                </a:lnTo>
                <a:lnTo>
                  <a:pt x="290189" y="333028"/>
                </a:lnTo>
                <a:lnTo>
                  <a:pt x="285135" y="327932"/>
                </a:lnTo>
                <a:close/>
              </a:path>
              <a:path w="554354" h="545464">
                <a:moveTo>
                  <a:pt x="462113" y="237725"/>
                </a:moveTo>
                <a:lnTo>
                  <a:pt x="457998" y="238855"/>
                </a:lnTo>
                <a:lnTo>
                  <a:pt x="454802" y="241428"/>
                </a:lnTo>
                <a:lnTo>
                  <a:pt x="451796" y="244950"/>
                </a:lnTo>
                <a:lnTo>
                  <a:pt x="450358" y="249572"/>
                </a:lnTo>
                <a:lnTo>
                  <a:pt x="450817" y="254194"/>
                </a:lnTo>
                <a:lnTo>
                  <a:pt x="450871" y="257476"/>
                </a:lnTo>
                <a:lnTo>
                  <a:pt x="451754" y="300741"/>
                </a:lnTo>
                <a:lnTo>
                  <a:pt x="471424" y="318638"/>
                </a:lnTo>
                <a:lnTo>
                  <a:pt x="471585" y="312008"/>
                </a:lnTo>
                <a:lnTo>
                  <a:pt x="471651" y="259441"/>
                </a:lnTo>
                <a:lnTo>
                  <a:pt x="486707" y="259441"/>
                </a:lnTo>
                <a:lnTo>
                  <a:pt x="495899" y="258860"/>
                </a:lnTo>
                <a:lnTo>
                  <a:pt x="496762" y="258860"/>
                </a:lnTo>
                <a:lnTo>
                  <a:pt x="504615" y="257476"/>
                </a:lnTo>
                <a:lnTo>
                  <a:pt x="540545" y="238623"/>
                </a:lnTo>
                <a:lnTo>
                  <a:pt x="473908" y="238623"/>
                </a:lnTo>
                <a:lnTo>
                  <a:pt x="468148" y="238398"/>
                </a:lnTo>
                <a:lnTo>
                  <a:pt x="466686" y="238398"/>
                </a:lnTo>
                <a:lnTo>
                  <a:pt x="462113" y="237725"/>
                </a:lnTo>
                <a:close/>
              </a:path>
              <a:path w="554354" h="545464">
                <a:moveTo>
                  <a:pt x="203397" y="266737"/>
                </a:moveTo>
                <a:lnTo>
                  <a:pt x="60451" y="266737"/>
                </a:lnTo>
                <a:lnTo>
                  <a:pt x="55400" y="271844"/>
                </a:lnTo>
                <a:lnTo>
                  <a:pt x="55400" y="284428"/>
                </a:lnTo>
                <a:lnTo>
                  <a:pt x="60451" y="289534"/>
                </a:lnTo>
                <a:lnTo>
                  <a:pt x="203397" y="289534"/>
                </a:lnTo>
                <a:lnTo>
                  <a:pt x="208451" y="284428"/>
                </a:lnTo>
                <a:lnTo>
                  <a:pt x="208451" y="271844"/>
                </a:lnTo>
                <a:lnTo>
                  <a:pt x="203397" y="266737"/>
                </a:lnTo>
                <a:close/>
              </a:path>
              <a:path w="554354" h="545464">
                <a:moveTo>
                  <a:pt x="536595" y="21289"/>
                </a:moveTo>
                <a:lnTo>
                  <a:pt x="434994" y="21289"/>
                </a:lnTo>
                <a:lnTo>
                  <a:pt x="497467" y="21535"/>
                </a:lnTo>
                <a:lnTo>
                  <a:pt x="489958" y="21535"/>
                </a:lnTo>
                <a:lnTo>
                  <a:pt x="506305" y="24292"/>
                </a:lnTo>
                <a:lnTo>
                  <a:pt x="520014" y="32969"/>
                </a:lnTo>
                <a:lnTo>
                  <a:pt x="529504" y="46209"/>
                </a:lnTo>
                <a:lnTo>
                  <a:pt x="533374" y="62688"/>
                </a:lnTo>
                <a:lnTo>
                  <a:pt x="533324" y="193554"/>
                </a:lnTo>
                <a:lnTo>
                  <a:pt x="509592" y="234102"/>
                </a:lnTo>
                <a:lnTo>
                  <a:pt x="492996" y="238398"/>
                </a:lnTo>
                <a:lnTo>
                  <a:pt x="485473" y="238398"/>
                </a:lnTo>
                <a:lnTo>
                  <a:pt x="473908" y="238623"/>
                </a:lnTo>
                <a:lnTo>
                  <a:pt x="540545" y="238623"/>
                </a:lnTo>
                <a:lnTo>
                  <a:pt x="554158" y="52354"/>
                </a:lnTo>
                <a:lnTo>
                  <a:pt x="546473" y="33803"/>
                </a:lnTo>
                <a:lnTo>
                  <a:pt x="536595" y="21289"/>
                </a:lnTo>
                <a:close/>
              </a:path>
              <a:path w="554354" h="545464">
                <a:moveTo>
                  <a:pt x="368477" y="237724"/>
                </a:moveTo>
                <a:lnTo>
                  <a:pt x="367660" y="237724"/>
                </a:lnTo>
                <a:lnTo>
                  <a:pt x="355641" y="238398"/>
                </a:lnTo>
                <a:lnTo>
                  <a:pt x="370080" y="238398"/>
                </a:lnTo>
                <a:lnTo>
                  <a:pt x="368477" y="237724"/>
                </a:lnTo>
                <a:close/>
              </a:path>
              <a:path w="554354" h="545464">
                <a:moveTo>
                  <a:pt x="418448" y="140150"/>
                </a:moveTo>
                <a:lnTo>
                  <a:pt x="275507" y="140150"/>
                </a:lnTo>
                <a:lnTo>
                  <a:pt x="270453" y="145256"/>
                </a:lnTo>
                <a:lnTo>
                  <a:pt x="270453" y="157850"/>
                </a:lnTo>
                <a:lnTo>
                  <a:pt x="275507" y="162957"/>
                </a:lnTo>
                <a:lnTo>
                  <a:pt x="418448" y="162957"/>
                </a:lnTo>
                <a:lnTo>
                  <a:pt x="423501" y="157850"/>
                </a:lnTo>
                <a:lnTo>
                  <a:pt x="423501" y="145256"/>
                </a:lnTo>
                <a:lnTo>
                  <a:pt x="418448" y="140150"/>
                </a:lnTo>
                <a:close/>
              </a:path>
              <a:path w="554354" h="545464">
                <a:moveTo>
                  <a:pt x="494572" y="79722"/>
                </a:moveTo>
                <a:lnTo>
                  <a:pt x="268975" y="79722"/>
                </a:lnTo>
                <a:lnTo>
                  <a:pt x="263921" y="84828"/>
                </a:lnTo>
                <a:lnTo>
                  <a:pt x="263921" y="97423"/>
                </a:lnTo>
                <a:lnTo>
                  <a:pt x="268975" y="102519"/>
                </a:lnTo>
                <a:lnTo>
                  <a:pt x="494572" y="102519"/>
                </a:lnTo>
                <a:lnTo>
                  <a:pt x="499616" y="97423"/>
                </a:lnTo>
                <a:lnTo>
                  <a:pt x="499616" y="84829"/>
                </a:lnTo>
                <a:lnTo>
                  <a:pt x="494572" y="79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89805" y="4415505"/>
            <a:ext cx="21590" cy="90170"/>
          </a:xfrm>
          <a:custGeom>
            <a:avLst/>
            <a:gdLst/>
            <a:ahLst/>
            <a:cxnLst/>
            <a:rect l="l" t="t" r="r" b="b"/>
            <a:pathLst>
              <a:path w="21589" h="90170">
                <a:moveTo>
                  <a:pt x="16503" y="0"/>
                </a:moveTo>
                <a:lnTo>
                  <a:pt x="4744" y="0"/>
                </a:lnTo>
                <a:lnTo>
                  <a:pt x="0" y="4802"/>
                </a:lnTo>
                <a:lnTo>
                  <a:pt x="0" y="85218"/>
                </a:lnTo>
                <a:lnTo>
                  <a:pt x="4744" y="90021"/>
                </a:lnTo>
                <a:lnTo>
                  <a:pt x="10630" y="90021"/>
                </a:lnTo>
                <a:lnTo>
                  <a:pt x="16503" y="90021"/>
                </a:lnTo>
                <a:lnTo>
                  <a:pt x="21260" y="85218"/>
                </a:lnTo>
                <a:lnTo>
                  <a:pt x="21260" y="4802"/>
                </a:lnTo>
                <a:lnTo>
                  <a:pt x="16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5884933" y="4429978"/>
            <a:ext cx="233679" cy="193675"/>
            <a:chOff x="5884933" y="4429978"/>
            <a:chExt cx="233679" cy="193675"/>
          </a:xfrm>
        </p:grpSpPr>
        <p:sp>
          <p:nvSpPr>
            <p:cNvPr id="25" name="object 25"/>
            <p:cNvSpPr/>
            <p:nvPr/>
          </p:nvSpPr>
          <p:spPr>
            <a:xfrm>
              <a:off x="6069280" y="4429978"/>
              <a:ext cx="49530" cy="92710"/>
            </a:xfrm>
            <a:custGeom>
              <a:avLst/>
              <a:gdLst/>
              <a:ahLst/>
              <a:cxnLst/>
              <a:rect l="l" t="t" r="r" b="b"/>
              <a:pathLst>
                <a:path w="49529" h="92710">
                  <a:moveTo>
                    <a:pt x="13900" y="0"/>
                  </a:moveTo>
                  <a:lnTo>
                    <a:pt x="2846" y="4045"/>
                  </a:lnTo>
                  <a:lnTo>
                    <a:pt x="0" y="10157"/>
                  </a:lnTo>
                  <a:lnTo>
                    <a:pt x="28801" y="89417"/>
                  </a:lnTo>
                  <a:lnTo>
                    <a:pt x="32878" y="92127"/>
                  </a:lnTo>
                  <a:lnTo>
                    <a:pt x="37225" y="92127"/>
                  </a:lnTo>
                  <a:lnTo>
                    <a:pt x="38456" y="92127"/>
                  </a:lnTo>
                  <a:lnTo>
                    <a:pt x="39687" y="91896"/>
                  </a:lnTo>
                  <a:lnTo>
                    <a:pt x="46394" y="89456"/>
                  </a:lnTo>
                  <a:lnTo>
                    <a:pt x="49241" y="83343"/>
                  </a:lnTo>
                  <a:lnTo>
                    <a:pt x="20004" y="2889"/>
                  </a:lnTo>
                  <a:lnTo>
                    <a:pt x="1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4933" y="4486777"/>
              <a:ext cx="145569" cy="136328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6025" y="4494585"/>
            <a:ext cx="140953" cy="143070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987262" y="4435766"/>
            <a:ext cx="427990" cy="231140"/>
          </a:xfrm>
          <a:custGeom>
            <a:avLst/>
            <a:gdLst/>
            <a:ahLst/>
            <a:cxnLst/>
            <a:rect l="l" t="t" r="r" b="b"/>
            <a:pathLst>
              <a:path w="427989" h="231139">
                <a:moveTo>
                  <a:pt x="344170" y="10160"/>
                </a:moveTo>
                <a:lnTo>
                  <a:pt x="341325" y="4000"/>
                </a:lnTo>
                <a:lnTo>
                  <a:pt x="330238" y="0"/>
                </a:lnTo>
                <a:lnTo>
                  <a:pt x="324180" y="2844"/>
                </a:lnTo>
                <a:lnTo>
                  <a:pt x="295046" y="82931"/>
                </a:lnTo>
                <a:lnTo>
                  <a:pt x="297891" y="89039"/>
                </a:lnTo>
                <a:lnTo>
                  <a:pt x="304634" y="91478"/>
                </a:lnTo>
                <a:lnTo>
                  <a:pt x="305866" y="91694"/>
                </a:lnTo>
                <a:lnTo>
                  <a:pt x="307060" y="91694"/>
                </a:lnTo>
                <a:lnTo>
                  <a:pt x="311404" y="91694"/>
                </a:lnTo>
                <a:lnTo>
                  <a:pt x="315480" y="89001"/>
                </a:lnTo>
                <a:lnTo>
                  <a:pt x="344170" y="10160"/>
                </a:lnTo>
                <a:close/>
              </a:path>
              <a:path w="427989" h="231139">
                <a:moveTo>
                  <a:pt x="427393" y="222364"/>
                </a:moveTo>
                <a:lnTo>
                  <a:pt x="387096" y="181864"/>
                </a:lnTo>
                <a:lnTo>
                  <a:pt x="347535" y="158318"/>
                </a:lnTo>
                <a:lnTo>
                  <a:pt x="305003" y="141173"/>
                </a:lnTo>
                <a:lnTo>
                  <a:pt x="260172" y="130683"/>
                </a:lnTo>
                <a:lnTo>
                  <a:pt x="213690" y="127127"/>
                </a:lnTo>
                <a:lnTo>
                  <a:pt x="167208" y="130683"/>
                </a:lnTo>
                <a:lnTo>
                  <a:pt x="122377" y="141173"/>
                </a:lnTo>
                <a:lnTo>
                  <a:pt x="79844" y="158318"/>
                </a:lnTo>
                <a:lnTo>
                  <a:pt x="40284" y="181864"/>
                </a:lnTo>
                <a:lnTo>
                  <a:pt x="4330" y="211531"/>
                </a:lnTo>
                <a:lnTo>
                  <a:pt x="0" y="222364"/>
                </a:lnTo>
                <a:lnTo>
                  <a:pt x="8115" y="230873"/>
                </a:lnTo>
                <a:lnTo>
                  <a:pt x="14859" y="230987"/>
                </a:lnTo>
                <a:lnTo>
                  <a:pt x="19088" y="226898"/>
                </a:lnTo>
                <a:lnTo>
                  <a:pt x="61417" y="193306"/>
                </a:lnTo>
                <a:lnTo>
                  <a:pt x="108750" y="168719"/>
                </a:lnTo>
                <a:lnTo>
                  <a:pt x="159905" y="153606"/>
                </a:lnTo>
                <a:lnTo>
                  <a:pt x="213690" y="148463"/>
                </a:lnTo>
                <a:lnTo>
                  <a:pt x="267474" y="153606"/>
                </a:lnTo>
                <a:lnTo>
                  <a:pt x="318630" y="168719"/>
                </a:lnTo>
                <a:lnTo>
                  <a:pt x="365975" y="193306"/>
                </a:lnTo>
                <a:lnTo>
                  <a:pt x="408305" y="226898"/>
                </a:lnTo>
                <a:lnTo>
                  <a:pt x="410362" y="228892"/>
                </a:lnTo>
                <a:lnTo>
                  <a:pt x="413016" y="229908"/>
                </a:lnTo>
                <a:lnTo>
                  <a:pt x="415671" y="229908"/>
                </a:lnTo>
                <a:lnTo>
                  <a:pt x="418439" y="229908"/>
                </a:lnTo>
                <a:lnTo>
                  <a:pt x="421246" y="228777"/>
                </a:lnTo>
                <a:lnTo>
                  <a:pt x="427393" y="2223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21731" y="4686846"/>
            <a:ext cx="958850" cy="567055"/>
          </a:xfrm>
          <a:custGeom>
            <a:avLst/>
            <a:gdLst/>
            <a:ahLst/>
            <a:cxnLst/>
            <a:rect l="l" t="t" r="r" b="b"/>
            <a:pathLst>
              <a:path w="958850" h="567054">
                <a:moveTo>
                  <a:pt x="276085" y="132130"/>
                </a:moveTo>
                <a:lnTo>
                  <a:pt x="267830" y="80708"/>
                </a:lnTo>
                <a:lnTo>
                  <a:pt x="245351" y="38709"/>
                </a:lnTo>
                <a:lnTo>
                  <a:pt x="212001" y="10388"/>
                </a:lnTo>
                <a:lnTo>
                  <a:pt x="171170" y="0"/>
                </a:lnTo>
                <a:lnTo>
                  <a:pt x="130352" y="10388"/>
                </a:lnTo>
                <a:lnTo>
                  <a:pt x="97015" y="38709"/>
                </a:lnTo>
                <a:lnTo>
                  <a:pt x="74549" y="80708"/>
                </a:lnTo>
                <a:lnTo>
                  <a:pt x="66306" y="132130"/>
                </a:lnTo>
                <a:lnTo>
                  <a:pt x="74549" y="183553"/>
                </a:lnTo>
                <a:lnTo>
                  <a:pt x="97015" y="225552"/>
                </a:lnTo>
                <a:lnTo>
                  <a:pt x="130352" y="253873"/>
                </a:lnTo>
                <a:lnTo>
                  <a:pt x="171170" y="264261"/>
                </a:lnTo>
                <a:lnTo>
                  <a:pt x="212001" y="253873"/>
                </a:lnTo>
                <a:lnTo>
                  <a:pt x="245351" y="225552"/>
                </a:lnTo>
                <a:lnTo>
                  <a:pt x="267830" y="183553"/>
                </a:lnTo>
                <a:lnTo>
                  <a:pt x="276085" y="132130"/>
                </a:lnTo>
                <a:close/>
              </a:path>
              <a:path w="958850" h="567054">
                <a:moveTo>
                  <a:pt x="340436" y="355815"/>
                </a:moveTo>
                <a:lnTo>
                  <a:pt x="308013" y="316014"/>
                </a:lnTo>
                <a:lnTo>
                  <a:pt x="268668" y="290703"/>
                </a:lnTo>
                <a:lnTo>
                  <a:pt x="241287" y="293827"/>
                </a:lnTo>
                <a:lnTo>
                  <a:pt x="210718" y="304444"/>
                </a:lnTo>
                <a:lnTo>
                  <a:pt x="171170" y="310629"/>
                </a:lnTo>
                <a:lnTo>
                  <a:pt x="131635" y="304444"/>
                </a:lnTo>
                <a:lnTo>
                  <a:pt x="101079" y="293827"/>
                </a:lnTo>
                <a:lnTo>
                  <a:pt x="73698" y="290703"/>
                </a:lnTo>
                <a:lnTo>
                  <a:pt x="29972" y="323494"/>
                </a:lnTo>
                <a:lnTo>
                  <a:pt x="7924" y="368223"/>
                </a:lnTo>
                <a:lnTo>
                  <a:pt x="0" y="390347"/>
                </a:lnTo>
                <a:lnTo>
                  <a:pt x="20383" y="399059"/>
                </a:lnTo>
                <a:lnTo>
                  <a:pt x="76073" y="416052"/>
                </a:lnTo>
                <a:lnTo>
                  <a:pt x="158826" y="427596"/>
                </a:lnTo>
                <a:lnTo>
                  <a:pt x="260464" y="420001"/>
                </a:lnTo>
                <a:lnTo>
                  <a:pt x="267296" y="409524"/>
                </a:lnTo>
                <a:lnTo>
                  <a:pt x="274269" y="400138"/>
                </a:lnTo>
                <a:lnTo>
                  <a:pt x="314172" y="366128"/>
                </a:lnTo>
                <a:lnTo>
                  <a:pt x="327202" y="359956"/>
                </a:lnTo>
                <a:lnTo>
                  <a:pt x="340436" y="355815"/>
                </a:lnTo>
                <a:close/>
              </a:path>
              <a:path w="958850" h="567054">
                <a:moveTo>
                  <a:pt x="614222" y="186156"/>
                </a:moveTo>
                <a:lnTo>
                  <a:pt x="607314" y="132130"/>
                </a:lnTo>
                <a:lnTo>
                  <a:pt x="588035" y="85191"/>
                </a:lnTo>
                <a:lnTo>
                  <a:pt x="558647" y="48183"/>
                </a:lnTo>
                <a:lnTo>
                  <a:pt x="521385" y="23914"/>
                </a:lnTo>
                <a:lnTo>
                  <a:pt x="478472" y="15189"/>
                </a:lnTo>
                <a:lnTo>
                  <a:pt x="435571" y="23914"/>
                </a:lnTo>
                <a:lnTo>
                  <a:pt x="398322" y="48183"/>
                </a:lnTo>
                <a:lnTo>
                  <a:pt x="368947" y="85191"/>
                </a:lnTo>
                <a:lnTo>
                  <a:pt x="349681" y="132130"/>
                </a:lnTo>
                <a:lnTo>
                  <a:pt x="342760" y="186156"/>
                </a:lnTo>
                <a:lnTo>
                  <a:pt x="349681" y="240207"/>
                </a:lnTo>
                <a:lnTo>
                  <a:pt x="368947" y="287147"/>
                </a:lnTo>
                <a:lnTo>
                  <a:pt x="398322" y="324154"/>
                </a:lnTo>
                <a:lnTo>
                  <a:pt x="435571" y="348411"/>
                </a:lnTo>
                <a:lnTo>
                  <a:pt x="478472" y="357136"/>
                </a:lnTo>
                <a:lnTo>
                  <a:pt x="521385" y="348411"/>
                </a:lnTo>
                <a:lnTo>
                  <a:pt x="558647" y="324154"/>
                </a:lnTo>
                <a:lnTo>
                  <a:pt x="588035" y="287147"/>
                </a:lnTo>
                <a:lnTo>
                  <a:pt x="607314" y="240207"/>
                </a:lnTo>
                <a:lnTo>
                  <a:pt x="614222" y="186156"/>
                </a:lnTo>
                <a:close/>
              </a:path>
              <a:path w="958850" h="567054">
                <a:moveTo>
                  <a:pt x="701459" y="524840"/>
                </a:moveTo>
                <a:lnTo>
                  <a:pt x="677951" y="464108"/>
                </a:lnTo>
                <a:lnTo>
                  <a:pt x="643509" y="412470"/>
                </a:lnTo>
                <a:lnTo>
                  <a:pt x="604647" y="391375"/>
                </a:lnTo>
                <a:lnTo>
                  <a:pt x="569201" y="395401"/>
                </a:lnTo>
                <a:lnTo>
                  <a:pt x="529653" y="409143"/>
                </a:lnTo>
                <a:lnTo>
                  <a:pt x="478472" y="417156"/>
                </a:lnTo>
                <a:lnTo>
                  <a:pt x="427316" y="409143"/>
                </a:lnTo>
                <a:lnTo>
                  <a:pt x="387781" y="395401"/>
                </a:lnTo>
                <a:lnTo>
                  <a:pt x="352336" y="391375"/>
                </a:lnTo>
                <a:lnTo>
                  <a:pt x="313486" y="412470"/>
                </a:lnTo>
                <a:lnTo>
                  <a:pt x="280263" y="461556"/>
                </a:lnTo>
                <a:lnTo>
                  <a:pt x="256984" y="520331"/>
                </a:lnTo>
                <a:lnTo>
                  <a:pt x="269024" y="527621"/>
                </a:lnTo>
                <a:lnTo>
                  <a:pt x="307543" y="543636"/>
                </a:lnTo>
                <a:lnTo>
                  <a:pt x="376148" y="559663"/>
                </a:lnTo>
                <a:lnTo>
                  <a:pt x="478472" y="566940"/>
                </a:lnTo>
                <a:lnTo>
                  <a:pt x="589991" y="560362"/>
                </a:lnTo>
                <a:lnTo>
                  <a:pt x="658126" y="545884"/>
                </a:lnTo>
                <a:lnTo>
                  <a:pt x="692188" y="531418"/>
                </a:lnTo>
                <a:lnTo>
                  <a:pt x="701459" y="524840"/>
                </a:lnTo>
                <a:close/>
              </a:path>
              <a:path w="958850" h="567054">
                <a:moveTo>
                  <a:pt x="891019" y="132130"/>
                </a:moveTo>
                <a:lnTo>
                  <a:pt x="882777" y="80708"/>
                </a:lnTo>
                <a:lnTo>
                  <a:pt x="860298" y="38709"/>
                </a:lnTo>
                <a:lnTo>
                  <a:pt x="826960" y="10388"/>
                </a:lnTo>
                <a:lnTo>
                  <a:pt x="786155" y="0"/>
                </a:lnTo>
                <a:lnTo>
                  <a:pt x="745299" y="10388"/>
                </a:lnTo>
                <a:lnTo>
                  <a:pt x="711962" y="38709"/>
                </a:lnTo>
                <a:lnTo>
                  <a:pt x="689483" y="80708"/>
                </a:lnTo>
                <a:lnTo>
                  <a:pt x="681240" y="132130"/>
                </a:lnTo>
                <a:lnTo>
                  <a:pt x="689483" y="183553"/>
                </a:lnTo>
                <a:lnTo>
                  <a:pt x="711962" y="225552"/>
                </a:lnTo>
                <a:lnTo>
                  <a:pt x="745299" y="253873"/>
                </a:lnTo>
                <a:lnTo>
                  <a:pt x="786155" y="264261"/>
                </a:lnTo>
                <a:lnTo>
                  <a:pt x="826960" y="253873"/>
                </a:lnTo>
                <a:lnTo>
                  <a:pt x="860298" y="225552"/>
                </a:lnTo>
                <a:lnTo>
                  <a:pt x="882777" y="183553"/>
                </a:lnTo>
                <a:lnTo>
                  <a:pt x="891019" y="132130"/>
                </a:lnTo>
                <a:close/>
              </a:path>
              <a:path w="958850" h="567054">
                <a:moveTo>
                  <a:pt x="958443" y="393827"/>
                </a:moveTo>
                <a:lnTo>
                  <a:pt x="940282" y="346900"/>
                </a:lnTo>
                <a:lnTo>
                  <a:pt x="913663" y="306997"/>
                </a:lnTo>
                <a:lnTo>
                  <a:pt x="883615" y="290703"/>
                </a:lnTo>
                <a:lnTo>
                  <a:pt x="856221" y="293827"/>
                </a:lnTo>
                <a:lnTo>
                  <a:pt x="825665" y="304444"/>
                </a:lnTo>
                <a:lnTo>
                  <a:pt x="786155" y="310629"/>
                </a:lnTo>
                <a:lnTo>
                  <a:pt x="746607" y="304444"/>
                </a:lnTo>
                <a:lnTo>
                  <a:pt x="716038" y="293827"/>
                </a:lnTo>
                <a:lnTo>
                  <a:pt x="688657" y="290703"/>
                </a:lnTo>
                <a:lnTo>
                  <a:pt x="649122" y="316064"/>
                </a:lnTo>
                <a:lnTo>
                  <a:pt x="616356" y="355777"/>
                </a:lnTo>
                <a:lnTo>
                  <a:pt x="629653" y="359918"/>
                </a:lnTo>
                <a:lnTo>
                  <a:pt x="642734" y="366090"/>
                </a:lnTo>
                <a:lnTo>
                  <a:pt x="675855" y="392099"/>
                </a:lnTo>
                <a:lnTo>
                  <a:pt x="697331" y="421347"/>
                </a:lnTo>
                <a:lnTo>
                  <a:pt x="798309" y="431749"/>
                </a:lnTo>
                <a:lnTo>
                  <a:pt x="881380" y="420649"/>
                </a:lnTo>
                <a:lnTo>
                  <a:pt x="937704" y="403034"/>
                </a:lnTo>
                <a:lnTo>
                  <a:pt x="958443" y="393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75405" y="5908915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5">
                <a:moveTo>
                  <a:pt x="18701" y="0"/>
                </a:moveTo>
                <a:lnTo>
                  <a:pt x="0" y="0"/>
                </a:lnTo>
                <a:lnTo>
                  <a:pt x="0" y="19326"/>
                </a:lnTo>
                <a:lnTo>
                  <a:pt x="18701" y="19326"/>
                </a:lnTo>
                <a:lnTo>
                  <a:pt x="18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55133" y="5986221"/>
            <a:ext cx="137795" cy="29209"/>
          </a:xfrm>
          <a:custGeom>
            <a:avLst/>
            <a:gdLst/>
            <a:ahLst/>
            <a:cxnLst/>
            <a:rect l="l" t="t" r="r" b="b"/>
            <a:pathLst>
              <a:path w="137795" h="29210">
                <a:moveTo>
                  <a:pt x="19634" y="0"/>
                </a:moveTo>
                <a:lnTo>
                  <a:pt x="0" y="0"/>
                </a:lnTo>
                <a:lnTo>
                  <a:pt x="0" y="28994"/>
                </a:lnTo>
                <a:lnTo>
                  <a:pt x="19634" y="28994"/>
                </a:lnTo>
                <a:lnTo>
                  <a:pt x="19634" y="0"/>
                </a:lnTo>
                <a:close/>
              </a:path>
              <a:path w="137795" h="29210">
                <a:moveTo>
                  <a:pt x="58928" y="0"/>
                </a:moveTo>
                <a:lnTo>
                  <a:pt x="39281" y="0"/>
                </a:lnTo>
                <a:lnTo>
                  <a:pt x="39281" y="28994"/>
                </a:lnTo>
                <a:lnTo>
                  <a:pt x="58928" y="28994"/>
                </a:lnTo>
                <a:lnTo>
                  <a:pt x="58928" y="0"/>
                </a:lnTo>
                <a:close/>
              </a:path>
              <a:path w="137795" h="29210">
                <a:moveTo>
                  <a:pt x="98209" y="0"/>
                </a:moveTo>
                <a:lnTo>
                  <a:pt x="78562" y="0"/>
                </a:lnTo>
                <a:lnTo>
                  <a:pt x="78562" y="28994"/>
                </a:lnTo>
                <a:lnTo>
                  <a:pt x="98209" y="28994"/>
                </a:lnTo>
                <a:lnTo>
                  <a:pt x="98209" y="0"/>
                </a:lnTo>
                <a:close/>
              </a:path>
              <a:path w="137795" h="29210">
                <a:moveTo>
                  <a:pt x="137490" y="0"/>
                </a:moveTo>
                <a:lnTo>
                  <a:pt x="117856" y="0"/>
                </a:lnTo>
                <a:lnTo>
                  <a:pt x="117856" y="28994"/>
                </a:lnTo>
                <a:lnTo>
                  <a:pt x="137490" y="28994"/>
                </a:lnTo>
                <a:lnTo>
                  <a:pt x="137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72989" y="5812294"/>
            <a:ext cx="137795" cy="203200"/>
          </a:xfrm>
          <a:custGeom>
            <a:avLst/>
            <a:gdLst/>
            <a:ahLst/>
            <a:cxnLst/>
            <a:rect l="l" t="t" r="r" b="b"/>
            <a:pathLst>
              <a:path w="137795" h="203200">
                <a:moveTo>
                  <a:pt x="19634" y="48310"/>
                </a:moveTo>
                <a:lnTo>
                  <a:pt x="0" y="48310"/>
                </a:lnTo>
                <a:lnTo>
                  <a:pt x="0" y="77304"/>
                </a:lnTo>
                <a:lnTo>
                  <a:pt x="19634" y="77304"/>
                </a:lnTo>
                <a:lnTo>
                  <a:pt x="19634" y="48310"/>
                </a:lnTo>
                <a:close/>
              </a:path>
              <a:path w="137795" h="203200">
                <a:moveTo>
                  <a:pt x="19634" y="0"/>
                </a:moveTo>
                <a:lnTo>
                  <a:pt x="0" y="0"/>
                </a:lnTo>
                <a:lnTo>
                  <a:pt x="0" y="28981"/>
                </a:lnTo>
                <a:lnTo>
                  <a:pt x="19634" y="28981"/>
                </a:lnTo>
                <a:lnTo>
                  <a:pt x="19634" y="0"/>
                </a:lnTo>
                <a:close/>
              </a:path>
              <a:path w="137795" h="203200">
                <a:moveTo>
                  <a:pt x="58928" y="173926"/>
                </a:moveTo>
                <a:lnTo>
                  <a:pt x="39281" y="173926"/>
                </a:lnTo>
                <a:lnTo>
                  <a:pt x="39281" y="202920"/>
                </a:lnTo>
                <a:lnTo>
                  <a:pt x="58928" y="202920"/>
                </a:lnTo>
                <a:lnTo>
                  <a:pt x="58928" y="173926"/>
                </a:lnTo>
                <a:close/>
              </a:path>
              <a:path w="137795" h="203200">
                <a:moveTo>
                  <a:pt x="58928" y="48310"/>
                </a:moveTo>
                <a:lnTo>
                  <a:pt x="39281" y="48310"/>
                </a:lnTo>
                <a:lnTo>
                  <a:pt x="39281" y="77304"/>
                </a:lnTo>
                <a:lnTo>
                  <a:pt x="58928" y="77304"/>
                </a:lnTo>
                <a:lnTo>
                  <a:pt x="58928" y="48310"/>
                </a:lnTo>
                <a:close/>
              </a:path>
              <a:path w="137795" h="203200">
                <a:moveTo>
                  <a:pt x="58928" y="0"/>
                </a:moveTo>
                <a:lnTo>
                  <a:pt x="39281" y="0"/>
                </a:lnTo>
                <a:lnTo>
                  <a:pt x="39281" y="28981"/>
                </a:lnTo>
                <a:lnTo>
                  <a:pt x="58928" y="28981"/>
                </a:lnTo>
                <a:lnTo>
                  <a:pt x="58928" y="0"/>
                </a:lnTo>
                <a:close/>
              </a:path>
              <a:path w="137795" h="203200">
                <a:moveTo>
                  <a:pt x="98209" y="48310"/>
                </a:moveTo>
                <a:lnTo>
                  <a:pt x="78562" y="48310"/>
                </a:lnTo>
                <a:lnTo>
                  <a:pt x="78562" y="77304"/>
                </a:lnTo>
                <a:lnTo>
                  <a:pt x="98209" y="77304"/>
                </a:lnTo>
                <a:lnTo>
                  <a:pt x="98209" y="48310"/>
                </a:lnTo>
                <a:close/>
              </a:path>
              <a:path w="137795" h="203200">
                <a:moveTo>
                  <a:pt x="98209" y="0"/>
                </a:moveTo>
                <a:lnTo>
                  <a:pt x="78562" y="0"/>
                </a:lnTo>
                <a:lnTo>
                  <a:pt x="78562" y="28981"/>
                </a:lnTo>
                <a:lnTo>
                  <a:pt x="98209" y="28981"/>
                </a:lnTo>
                <a:lnTo>
                  <a:pt x="98209" y="0"/>
                </a:lnTo>
                <a:close/>
              </a:path>
              <a:path w="137795" h="203200">
                <a:moveTo>
                  <a:pt x="137490" y="48310"/>
                </a:moveTo>
                <a:lnTo>
                  <a:pt x="117856" y="48310"/>
                </a:lnTo>
                <a:lnTo>
                  <a:pt x="117856" y="77304"/>
                </a:lnTo>
                <a:lnTo>
                  <a:pt x="137490" y="77304"/>
                </a:lnTo>
                <a:lnTo>
                  <a:pt x="137490" y="48310"/>
                </a:lnTo>
                <a:close/>
              </a:path>
              <a:path w="137795" h="203200">
                <a:moveTo>
                  <a:pt x="137490" y="0"/>
                </a:moveTo>
                <a:lnTo>
                  <a:pt x="117856" y="0"/>
                </a:lnTo>
                <a:lnTo>
                  <a:pt x="117856" y="28981"/>
                </a:lnTo>
                <a:lnTo>
                  <a:pt x="137490" y="28981"/>
                </a:lnTo>
                <a:lnTo>
                  <a:pt x="137490" y="0"/>
                </a:lnTo>
                <a:close/>
              </a:path>
              <a:path w="137795" h="203200">
                <a:moveTo>
                  <a:pt x="137502" y="144945"/>
                </a:moveTo>
                <a:lnTo>
                  <a:pt x="117856" y="144945"/>
                </a:lnTo>
                <a:lnTo>
                  <a:pt x="117856" y="173926"/>
                </a:lnTo>
                <a:lnTo>
                  <a:pt x="137502" y="173926"/>
                </a:lnTo>
                <a:lnTo>
                  <a:pt x="137502" y="144945"/>
                </a:lnTo>
                <a:close/>
              </a:path>
              <a:path w="137795" h="203200">
                <a:moveTo>
                  <a:pt x="137502" y="125615"/>
                </a:moveTo>
                <a:lnTo>
                  <a:pt x="137490" y="96621"/>
                </a:lnTo>
                <a:lnTo>
                  <a:pt x="117856" y="96621"/>
                </a:lnTo>
                <a:lnTo>
                  <a:pt x="117856" y="125615"/>
                </a:lnTo>
                <a:lnTo>
                  <a:pt x="137502" y="125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55133" y="6034544"/>
            <a:ext cx="177165" cy="125730"/>
          </a:xfrm>
          <a:custGeom>
            <a:avLst/>
            <a:gdLst/>
            <a:ahLst/>
            <a:cxnLst/>
            <a:rect l="l" t="t" r="r" b="b"/>
            <a:pathLst>
              <a:path w="177164" h="125729">
                <a:moveTo>
                  <a:pt x="19634" y="96634"/>
                </a:moveTo>
                <a:lnTo>
                  <a:pt x="0" y="96634"/>
                </a:lnTo>
                <a:lnTo>
                  <a:pt x="0" y="125615"/>
                </a:lnTo>
                <a:lnTo>
                  <a:pt x="19634" y="125615"/>
                </a:lnTo>
                <a:lnTo>
                  <a:pt x="19634" y="96634"/>
                </a:lnTo>
                <a:close/>
              </a:path>
              <a:path w="177164" h="125729">
                <a:moveTo>
                  <a:pt x="19634" y="48310"/>
                </a:moveTo>
                <a:lnTo>
                  <a:pt x="0" y="48310"/>
                </a:lnTo>
                <a:lnTo>
                  <a:pt x="0" y="77304"/>
                </a:lnTo>
                <a:lnTo>
                  <a:pt x="19634" y="77304"/>
                </a:lnTo>
                <a:lnTo>
                  <a:pt x="19634" y="48310"/>
                </a:lnTo>
                <a:close/>
              </a:path>
              <a:path w="177164" h="125729">
                <a:moveTo>
                  <a:pt x="19634" y="0"/>
                </a:moveTo>
                <a:lnTo>
                  <a:pt x="0" y="0"/>
                </a:lnTo>
                <a:lnTo>
                  <a:pt x="0" y="28981"/>
                </a:lnTo>
                <a:lnTo>
                  <a:pt x="19634" y="28981"/>
                </a:lnTo>
                <a:lnTo>
                  <a:pt x="19634" y="0"/>
                </a:lnTo>
                <a:close/>
              </a:path>
              <a:path w="177164" h="125729">
                <a:moveTo>
                  <a:pt x="58928" y="96634"/>
                </a:moveTo>
                <a:lnTo>
                  <a:pt x="39281" y="96634"/>
                </a:lnTo>
                <a:lnTo>
                  <a:pt x="39281" y="125615"/>
                </a:lnTo>
                <a:lnTo>
                  <a:pt x="58928" y="125615"/>
                </a:lnTo>
                <a:lnTo>
                  <a:pt x="58928" y="96634"/>
                </a:lnTo>
                <a:close/>
              </a:path>
              <a:path w="177164" h="125729">
                <a:moveTo>
                  <a:pt x="58928" y="48310"/>
                </a:moveTo>
                <a:lnTo>
                  <a:pt x="39281" y="48310"/>
                </a:lnTo>
                <a:lnTo>
                  <a:pt x="39281" y="77304"/>
                </a:lnTo>
                <a:lnTo>
                  <a:pt x="58928" y="77304"/>
                </a:lnTo>
                <a:lnTo>
                  <a:pt x="58928" y="48310"/>
                </a:lnTo>
                <a:close/>
              </a:path>
              <a:path w="177164" h="125729">
                <a:moveTo>
                  <a:pt x="58928" y="0"/>
                </a:moveTo>
                <a:lnTo>
                  <a:pt x="39281" y="0"/>
                </a:lnTo>
                <a:lnTo>
                  <a:pt x="39281" y="28981"/>
                </a:lnTo>
                <a:lnTo>
                  <a:pt x="58928" y="28981"/>
                </a:lnTo>
                <a:lnTo>
                  <a:pt x="58928" y="0"/>
                </a:lnTo>
                <a:close/>
              </a:path>
              <a:path w="177164" h="125729">
                <a:moveTo>
                  <a:pt x="98209" y="48310"/>
                </a:moveTo>
                <a:lnTo>
                  <a:pt x="78562" y="48310"/>
                </a:lnTo>
                <a:lnTo>
                  <a:pt x="78562" y="77304"/>
                </a:lnTo>
                <a:lnTo>
                  <a:pt x="98209" y="77304"/>
                </a:lnTo>
                <a:lnTo>
                  <a:pt x="98209" y="48310"/>
                </a:lnTo>
                <a:close/>
              </a:path>
              <a:path w="177164" h="125729">
                <a:moveTo>
                  <a:pt x="98209" y="0"/>
                </a:moveTo>
                <a:lnTo>
                  <a:pt x="78562" y="0"/>
                </a:lnTo>
                <a:lnTo>
                  <a:pt x="78562" y="28981"/>
                </a:lnTo>
                <a:lnTo>
                  <a:pt x="98209" y="28981"/>
                </a:lnTo>
                <a:lnTo>
                  <a:pt x="98209" y="0"/>
                </a:lnTo>
                <a:close/>
              </a:path>
              <a:path w="177164" h="125729">
                <a:moveTo>
                  <a:pt x="137490" y="48310"/>
                </a:moveTo>
                <a:lnTo>
                  <a:pt x="117856" y="48310"/>
                </a:lnTo>
                <a:lnTo>
                  <a:pt x="117856" y="77304"/>
                </a:lnTo>
                <a:lnTo>
                  <a:pt x="137490" y="77304"/>
                </a:lnTo>
                <a:lnTo>
                  <a:pt x="137490" y="48310"/>
                </a:lnTo>
                <a:close/>
              </a:path>
              <a:path w="177164" h="125729">
                <a:moveTo>
                  <a:pt x="137490" y="0"/>
                </a:moveTo>
                <a:lnTo>
                  <a:pt x="117856" y="0"/>
                </a:lnTo>
                <a:lnTo>
                  <a:pt x="117856" y="28981"/>
                </a:lnTo>
                <a:lnTo>
                  <a:pt x="137490" y="28981"/>
                </a:lnTo>
                <a:lnTo>
                  <a:pt x="137490" y="0"/>
                </a:lnTo>
                <a:close/>
              </a:path>
              <a:path w="177164" h="125729">
                <a:moveTo>
                  <a:pt x="176784" y="48310"/>
                </a:moveTo>
                <a:lnTo>
                  <a:pt x="157137" y="48310"/>
                </a:lnTo>
                <a:lnTo>
                  <a:pt x="157137" y="77304"/>
                </a:lnTo>
                <a:lnTo>
                  <a:pt x="176784" y="77304"/>
                </a:lnTo>
                <a:lnTo>
                  <a:pt x="176784" y="48310"/>
                </a:lnTo>
                <a:close/>
              </a:path>
              <a:path w="177164" h="125729">
                <a:moveTo>
                  <a:pt x="176784" y="0"/>
                </a:moveTo>
                <a:lnTo>
                  <a:pt x="157137" y="0"/>
                </a:lnTo>
                <a:lnTo>
                  <a:pt x="157137" y="28981"/>
                </a:lnTo>
                <a:lnTo>
                  <a:pt x="176784" y="28981"/>
                </a:lnTo>
                <a:lnTo>
                  <a:pt x="176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37264" y="5889599"/>
            <a:ext cx="59055" cy="77470"/>
          </a:xfrm>
          <a:custGeom>
            <a:avLst/>
            <a:gdLst/>
            <a:ahLst/>
            <a:cxnLst/>
            <a:rect l="l" t="t" r="r" b="b"/>
            <a:pathLst>
              <a:path w="59054" h="77470">
                <a:moveTo>
                  <a:pt x="19646" y="48310"/>
                </a:moveTo>
                <a:lnTo>
                  <a:pt x="0" y="48310"/>
                </a:lnTo>
                <a:lnTo>
                  <a:pt x="0" y="77304"/>
                </a:lnTo>
                <a:lnTo>
                  <a:pt x="19646" y="77304"/>
                </a:lnTo>
                <a:lnTo>
                  <a:pt x="19646" y="48310"/>
                </a:lnTo>
                <a:close/>
              </a:path>
              <a:path w="59054" h="77470">
                <a:moveTo>
                  <a:pt x="19646" y="0"/>
                </a:moveTo>
                <a:lnTo>
                  <a:pt x="0" y="0"/>
                </a:lnTo>
                <a:lnTo>
                  <a:pt x="0" y="28981"/>
                </a:lnTo>
                <a:lnTo>
                  <a:pt x="19646" y="28981"/>
                </a:lnTo>
                <a:lnTo>
                  <a:pt x="19646" y="0"/>
                </a:lnTo>
                <a:close/>
              </a:path>
              <a:path w="59054" h="77470">
                <a:moveTo>
                  <a:pt x="58928" y="48310"/>
                </a:moveTo>
                <a:lnTo>
                  <a:pt x="39281" y="48310"/>
                </a:lnTo>
                <a:lnTo>
                  <a:pt x="39281" y="77304"/>
                </a:lnTo>
                <a:lnTo>
                  <a:pt x="58928" y="77304"/>
                </a:lnTo>
                <a:lnTo>
                  <a:pt x="58928" y="48310"/>
                </a:lnTo>
                <a:close/>
              </a:path>
              <a:path w="59054" h="77470">
                <a:moveTo>
                  <a:pt x="58928" y="0"/>
                </a:moveTo>
                <a:lnTo>
                  <a:pt x="39281" y="0"/>
                </a:lnTo>
                <a:lnTo>
                  <a:pt x="39281" y="28981"/>
                </a:lnTo>
                <a:lnTo>
                  <a:pt x="58928" y="28981"/>
                </a:lnTo>
                <a:lnTo>
                  <a:pt x="58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37264" y="6179489"/>
            <a:ext cx="59055" cy="29209"/>
          </a:xfrm>
          <a:custGeom>
            <a:avLst/>
            <a:gdLst/>
            <a:ahLst/>
            <a:cxnLst/>
            <a:rect l="l" t="t" r="r" b="b"/>
            <a:pathLst>
              <a:path w="59054" h="29210">
                <a:moveTo>
                  <a:pt x="19646" y="0"/>
                </a:moveTo>
                <a:lnTo>
                  <a:pt x="0" y="0"/>
                </a:lnTo>
                <a:lnTo>
                  <a:pt x="0" y="28994"/>
                </a:lnTo>
                <a:lnTo>
                  <a:pt x="19646" y="28994"/>
                </a:lnTo>
                <a:lnTo>
                  <a:pt x="19646" y="0"/>
                </a:lnTo>
                <a:close/>
              </a:path>
              <a:path w="59054" h="29210">
                <a:moveTo>
                  <a:pt x="58928" y="0"/>
                </a:moveTo>
                <a:lnTo>
                  <a:pt x="39281" y="0"/>
                </a:lnTo>
                <a:lnTo>
                  <a:pt x="39281" y="28994"/>
                </a:lnTo>
                <a:lnTo>
                  <a:pt x="58928" y="28994"/>
                </a:lnTo>
                <a:lnTo>
                  <a:pt x="58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37264" y="5986221"/>
            <a:ext cx="59055" cy="173990"/>
          </a:xfrm>
          <a:custGeom>
            <a:avLst/>
            <a:gdLst/>
            <a:ahLst/>
            <a:cxnLst/>
            <a:rect l="l" t="t" r="r" b="b"/>
            <a:pathLst>
              <a:path w="59054" h="173989">
                <a:moveTo>
                  <a:pt x="19646" y="144957"/>
                </a:moveTo>
                <a:lnTo>
                  <a:pt x="0" y="144957"/>
                </a:lnTo>
                <a:lnTo>
                  <a:pt x="0" y="173939"/>
                </a:lnTo>
                <a:lnTo>
                  <a:pt x="19646" y="173939"/>
                </a:lnTo>
                <a:lnTo>
                  <a:pt x="19646" y="144957"/>
                </a:lnTo>
                <a:close/>
              </a:path>
              <a:path w="59054" h="173989">
                <a:moveTo>
                  <a:pt x="19646" y="96634"/>
                </a:moveTo>
                <a:lnTo>
                  <a:pt x="0" y="96634"/>
                </a:lnTo>
                <a:lnTo>
                  <a:pt x="0" y="125628"/>
                </a:lnTo>
                <a:lnTo>
                  <a:pt x="19646" y="125628"/>
                </a:lnTo>
                <a:lnTo>
                  <a:pt x="19646" y="96634"/>
                </a:lnTo>
                <a:close/>
              </a:path>
              <a:path w="59054" h="173989">
                <a:moveTo>
                  <a:pt x="19646" y="48323"/>
                </a:moveTo>
                <a:lnTo>
                  <a:pt x="0" y="48323"/>
                </a:lnTo>
                <a:lnTo>
                  <a:pt x="0" y="77304"/>
                </a:lnTo>
                <a:lnTo>
                  <a:pt x="19646" y="77304"/>
                </a:lnTo>
                <a:lnTo>
                  <a:pt x="19646" y="48323"/>
                </a:lnTo>
                <a:close/>
              </a:path>
              <a:path w="59054" h="173989">
                <a:moveTo>
                  <a:pt x="19646" y="0"/>
                </a:moveTo>
                <a:lnTo>
                  <a:pt x="0" y="0"/>
                </a:lnTo>
                <a:lnTo>
                  <a:pt x="0" y="28994"/>
                </a:lnTo>
                <a:lnTo>
                  <a:pt x="19646" y="28994"/>
                </a:lnTo>
                <a:lnTo>
                  <a:pt x="19646" y="0"/>
                </a:lnTo>
                <a:close/>
              </a:path>
              <a:path w="59054" h="173989">
                <a:moveTo>
                  <a:pt x="58928" y="144957"/>
                </a:moveTo>
                <a:lnTo>
                  <a:pt x="39281" y="144957"/>
                </a:lnTo>
                <a:lnTo>
                  <a:pt x="39281" y="173939"/>
                </a:lnTo>
                <a:lnTo>
                  <a:pt x="58928" y="173939"/>
                </a:lnTo>
                <a:lnTo>
                  <a:pt x="58928" y="144957"/>
                </a:lnTo>
                <a:close/>
              </a:path>
              <a:path w="59054" h="173989">
                <a:moveTo>
                  <a:pt x="58928" y="96634"/>
                </a:moveTo>
                <a:lnTo>
                  <a:pt x="39281" y="96634"/>
                </a:lnTo>
                <a:lnTo>
                  <a:pt x="39281" y="125628"/>
                </a:lnTo>
                <a:lnTo>
                  <a:pt x="58928" y="125628"/>
                </a:lnTo>
                <a:lnTo>
                  <a:pt x="58928" y="96634"/>
                </a:lnTo>
                <a:close/>
              </a:path>
              <a:path w="59054" h="173989">
                <a:moveTo>
                  <a:pt x="58928" y="48323"/>
                </a:moveTo>
                <a:lnTo>
                  <a:pt x="39281" y="48323"/>
                </a:lnTo>
                <a:lnTo>
                  <a:pt x="39281" y="77304"/>
                </a:lnTo>
                <a:lnTo>
                  <a:pt x="58928" y="77304"/>
                </a:lnTo>
                <a:lnTo>
                  <a:pt x="58928" y="48323"/>
                </a:lnTo>
                <a:close/>
              </a:path>
              <a:path w="59054" h="173989">
                <a:moveTo>
                  <a:pt x="58928" y="0"/>
                </a:moveTo>
                <a:lnTo>
                  <a:pt x="39281" y="0"/>
                </a:lnTo>
                <a:lnTo>
                  <a:pt x="39281" y="28994"/>
                </a:lnTo>
                <a:lnTo>
                  <a:pt x="58928" y="28994"/>
                </a:lnTo>
                <a:lnTo>
                  <a:pt x="58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133695" y="6131178"/>
            <a:ext cx="98425" cy="29209"/>
          </a:xfrm>
          <a:custGeom>
            <a:avLst/>
            <a:gdLst/>
            <a:ahLst/>
            <a:cxnLst/>
            <a:rect l="l" t="t" r="r" b="b"/>
            <a:pathLst>
              <a:path w="98425" h="29210">
                <a:moveTo>
                  <a:pt x="19646" y="0"/>
                </a:moveTo>
                <a:lnTo>
                  <a:pt x="0" y="0"/>
                </a:lnTo>
                <a:lnTo>
                  <a:pt x="0" y="28981"/>
                </a:lnTo>
                <a:lnTo>
                  <a:pt x="19646" y="28981"/>
                </a:lnTo>
                <a:lnTo>
                  <a:pt x="19646" y="0"/>
                </a:lnTo>
                <a:close/>
              </a:path>
              <a:path w="98425" h="29210">
                <a:moveTo>
                  <a:pt x="58928" y="0"/>
                </a:moveTo>
                <a:lnTo>
                  <a:pt x="39293" y="0"/>
                </a:lnTo>
                <a:lnTo>
                  <a:pt x="39293" y="28981"/>
                </a:lnTo>
                <a:lnTo>
                  <a:pt x="58928" y="28981"/>
                </a:lnTo>
                <a:lnTo>
                  <a:pt x="58928" y="0"/>
                </a:lnTo>
                <a:close/>
              </a:path>
              <a:path w="98425" h="29210">
                <a:moveTo>
                  <a:pt x="98221" y="0"/>
                </a:moveTo>
                <a:lnTo>
                  <a:pt x="78574" y="0"/>
                </a:lnTo>
                <a:lnTo>
                  <a:pt x="78574" y="28981"/>
                </a:lnTo>
                <a:lnTo>
                  <a:pt x="98221" y="28981"/>
                </a:lnTo>
                <a:lnTo>
                  <a:pt x="98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48873" y="5715660"/>
            <a:ext cx="589915" cy="580390"/>
          </a:xfrm>
          <a:custGeom>
            <a:avLst/>
            <a:gdLst/>
            <a:ahLst/>
            <a:cxnLst/>
            <a:rect l="l" t="t" r="r" b="b"/>
            <a:pathLst>
              <a:path w="589914" h="580389">
                <a:moveTo>
                  <a:pt x="461619" y="463829"/>
                </a:moveTo>
                <a:lnTo>
                  <a:pt x="441972" y="463829"/>
                </a:lnTo>
                <a:lnTo>
                  <a:pt x="441972" y="492823"/>
                </a:lnTo>
                <a:lnTo>
                  <a:pt x="461619" y="492823"/>
                </a:lnTo>
                <a:lnTo>
                  <a:pt x="461619" y="463829"/>
                </a:lnTo>
                <a:close/>
              </a:path>
              <a:path w="589914" h="580389">
                <a:moveTo>
                  <a:pt x="461619" y="415518"/>
                </a:moveTo>
                <a:lnTo>
                  <a:pt x="441972" y="415518"/>
                </a:lnTo>
                <a:lnTo>
                  <a:pt x="441972" y="444500"/>
                </a:lnTo>
                <a:lnTo>
                  <a:pt x="461619" y="444500"/>
                </a:lnTo>
                <a:lnTo>
                  <a:pt x="461619" y="415518"/>
                </a:lnTo>
                <a:close/>
              </a:path>
              <a:path w="589914" h="580389">
                <a:moveTo>
                  <a:pt x="461619" y="367195"/>
                </a:moveTo>
                <a:lnTo>
                  <a:pt x="441972" y="367195"/>
                </a:lnTo>
                <a:lnTo>
                  <a:pt x="441972" y="396189"/>
                </a:lnTo>
                <a:lnTo>
                  <a:pt x="461619" y="396189"/>
                </a:lnTo>
                <a:lnTo>
                  <a:pt x="461619" y="367195"/>
                </a:lnTo>
                <a:close/>
              </a:path>
              <a:path w="589914" h="580389">
                <a:moveTo>
                  <a:pt x="500900" y="463829"/>
                </a:moveTo>
                <a:lnTo>
                  <a:pt x="481253" y="463829"/>
                </a:lnTo>
                <a:lnTo>
                  <a:pt x="481253" y="492823"/>
                </a:lnTo>
                <a:lnTo>
                  <a:pt x="500900" y="492823"/>
                </a:lnTo>
                <a:lnTo>
                  <a:pt x="500900" y="463829"/>
                </a:lnTo>
                <a:close/>
              </a:path>
              <a:path w="589914" h="580389">
                <a:moveTo>
                  <a:pt x="500900" y="415518"/>
                </a:moveTo>
                <a:lnTo>
                  <a:pt x="481253" y="415518"/>
                </a:lnTo>
                <a:lnTo>
                  <a:pt x="481253" y="444500"/>
                </a:lnTo>
                <a:lnTo>
                  <a:pt x="500900" y="444500"/>
                </a:lnTo>
                <a:lnTo>
                  <a:pt x="500900" y="415518"/>
                </a:lnTo>
                <a:close/>
              </a:path>
              <a:path w="589914" h="580389">
                <a:moveTo>
                  <a:pt x="500900" y="367195"/>
                </a:moveTo>
                <a:lnTo>
                  <a:pt x="481253" y="367195"/>
                </a:lnTo>
                <a:lnTo>
                  <a:pt x="481253" y="396189"/>
                </a:lnTo>
                <a:lnTo>
                  <a:pt x="500900" y="396189"/>
                </a:lnTo>
                <a:lnTo>
                  <a:pt x="500900" y="367195"/>
                </a:lnTo>
                <a:close/>
              </a:path>
              <a:path w="589914" h="580389">
                <a:moveTo>
                  <a:pt x="589292" y="560463"/>
                </a:moveTo>
                <a:lnTo>
                  <a:pt x="540181" y="560463"/>
                </a:lnTo>
                <a:lnTo>
                  <a:pt x="540181" y="328549"/>
                </a:lnTo>
                <a:lnTo>
                  <a:pt x="540181" y="313537"/>
                </a:lnTo>
                <a:lnTo>
                  <a:pt x="535800" y="309219"/>
                </a:lnTo>
                <a:lnTo>
                  <a:pt x="520547" y="309219"/>
                </a:lnTo>
                <a:lnTo>
                  <a:pt x="520547" y="328549"/>
                </a:lnTo>
                <a:lnTo>
                  <a:pt x="520547" y="560463"/>
                </a:lnTo>
                <a:lnTo>
                  <a:pt x="481253" y="560463"/>
                </a:lnTo>
                <a:lnTo>
                  <a:pt x="481253" y="531469"/>
                </a:lnTo>
                <a:lnTo>
                  <a:pt x="461619" y="531469"/>
                </a:lnTo>
                <a:lnTo>
                  <a:pt x="461619" y="560463"/>
                </a:lnTo>
                <a:lnTo>
                  <a:pt x="422325" y="560463"/>
                </a:lnTo>
                <a:lnTo>
                  <a:pt x="422325" y="328549"/>
                </a:lnTo>
                <a:lnTo>
                  <a:pt x="520547" y="328549"/>
                </a:lnTo>
                <a:lnTo>
                  <a:pt x="520547" y="309219"/>
                </a:lnTo>
                <a:lnTo>
                  <a:pt x="500900" y="309219"/>
                </a:lnTo>
                <a:lnTo>
                  <a:pt x="500900" y="57975"/>
                </a:lnTo>
                <a:lnTo>
                  <a:pt x="500900" y="42976"/>
                </a:lnTo>
                <a:lnTo>
                  <a:pt x="496493" y="38646"/>
                </a:lnTo>
                <a:lnTo>
                  <a:pt x="481253" y="38646"/>
                </a:lnTo>
                <a:lnTo>
                  <a:pt x="481253" y="57975"/>
                </a:lnTo>
                <a:lnTo>
                  <a:pt x="481253" y="309219"/>
                </a:lnTo>
                <a:lnTo>
                  <a:pt x="461619" y="309219"/>
                </a:lnTo>
                <a:lnTo>
                  <a:pt x="461619" y="289890"/>
                </a:lnTo>
                <a:lnTo>
                  <a:pt x="441972" y="289890"/>
                </a:lnTo>
                <a:lnTo>
                  <a:pt x="441972" y="309219"/>
                </a:lnTo>
                <a:lnTo>
                  <a:pt x="422325" y="309219"/>
                </a:lnTo>
                <a:lnTo>
                  <a:pt x="422325" y="197586"/>
                </a:lnTo>
                <a:lnTo>
                  <a:pt x="417931" y="193255"/>
                </a:lnTo>
                <a:lnTo>
                  <a:pt x="304469" y="193255"/>
                </a:lnTo>
                <a:lnTo>
                  <a:pt x="304469" y="57975"/>
                </a:lnTo>
                <a:lnTo>
                  <a:pt x="481253" y="57975"/>
                </a:lnTo>
                <a:lnTo>
                  <a:pt x="481253" y="38646"/>
                </a:lnTo>
                <a:lnTo>
                  <a:pt x="441972" y="38646"/>
                </a:lnTo>
                <a:lnTo>
                  <a:pt x="441972" y="19329"/>
                </a:lnTo>
                <a:lnTo>
                  <a:pt x="422325" y="19329"/>
                </a:lnTo>
                <a:lnTo>
                  <a:pt x="422325" y="38646"/>
                </a:lnTo>
                <a:lnTo>
                  <a:pt x="402678" y="38646"/>
                </a:lnTo>
                <a:lnTo>
                  <a:pt x="402678" y="0"/>
                </a:lnTo>
                <a:lnTo>
                  <a:pt x="383044" y="0"/>
                </a:lnTo>
                <a:lnTo>
                  <a:pt x="383044" y="38646"/>
                </a:lnTo>
                <a:lnTo>
                  <a:pt x="289217" y="38646"/>
                </a:lnTo>
                <a:lnTo>
                  <a:pt x="284822" y="42976"/>
                </a:lnTo>
                <a:lnTo>
                  <a:pt x="284822" y="193255"/>
                </a:lnTo>
                <a:lnTo>
                  <a:pt x="264871" y="193255"/>
                </a:lnTo>
                <a:lnTo>
                  <a:pt x="264871" y="212585"/>
                </a:lnTo>
                <a:lnTo>
                  <a:pt x="402678" y="212585"/>
                </a:lnTo>
                <a:lnTo>
                  <a:pt x="402678" y="560463"/>
                </a:lnTo>
                <a:lnTo>
                  <a:pt x="324116" y="560463"/>
                </a:lnTo>
                <a:lnTo>
                  <a:pt x="324116" y="521804"/>
                </a:lnTo>
                <a:lnTo>
                  <a:pt x="324116" y="506806"/>
                </a:lnTo>
                <a:lnTo>
                  <a:pt x="319709" y="502475"/>
                </a:lnTo>
                <a:lnTo>
                  <a:pt x="304469" y="502475"/>
                </a:lnTo>
                <a:lnTo>
                  <a:pt x="304469" y="521804"/>
                </a:lnTo>
                <a:lnTo>
                  <a:pt x="304469" y="560463"/>
                </a:lnTo>
                <a:lnTo>
                  <a:pt x="284822" y="560463"/>
                </a:lnTo>
                <a:lnTo>
                  <a:pt x="284822" y="521804"/>
                </a:lnTo>
                <a:lnTo>
                  <a:pt x="304469" y="521804"/>
                </a:lnTo>
                <a:lnTo>
                  <a:pt x="304469" y="502475"/>
                </a:lnTo>
                <a:lnTo>
                  <a:pt x="269570" y="502475"/>
                </a:lnTo>
                <a:lnTo>
                  <a:pt x="265188" y="506806"/>
                </a:lnTo>
                <a:lnTo>
                  <a:pt x="265188" y="560463"/>
                </a:lnTo>
                <a:lnTo>
                  <a:pt x="186613" y="560463"/>
                </a:lnTo>
                <a:lnTo>
                  <a:pt x="186613" y="212585"/>
                </a:lnTo>
                <a:lnTo>
                  <a:pt x="206883" y="212585"/>
                </a:lnTo>
                <a:lnTo>
                  <a:pt x="206883" y="193255"/>
                </a:lnTo>
                <a:lnTo>
                  <a:pt x="186613" y="193255"/>
                </a:lnTo>
                <a:lnTo>
                  <a:pt x="186613" y="154609"/>
                </a:lnTo>
                <a:lnTo>
                  <a:pt x="186613" y="139598"/>
                </a:lnTo>
                <a:lnTo>
                  <a:pt x="182206" y="135280"/>
                </a:lnTo>
                <a:lnTo>
                  <a:pt x="166966" y="135280"/>
                </a:lnTo>
                <a:lnTo>
                  <a:pt x="166966" y="154609"/>
                </a:lnTo>
                <a:lnTo>
                  <a:pt x="166966" y="560463"/>
                </a:lnTo>
                <a:lnTo>
                  <a:pt x="127673" y="560463"/>
                </a:lnTo>
                <a:lnTo>
                  <a:pt x="127673" y="531469"/>
                </a:lnTo>
                <a:lnTo>
                  <a:pt x="108038" y="531469"/>
                </a:lnTo>
                <a:lnTo>
                  <a:pt x="108038" y="560463"/>
                </a:lnTo>
                <a:lnTo>
                  <a:pt x="68745" y="560463"/>
                </a:lnTo>
                <a:lnTo>
                  <a:pt x="68745" y="154609"/>
                </a:lnTo>
                <a:lnTo>
                  <a:pt x="166966" y="154609"/>
                </a:lnTo>
                <a:lnTo>
                  <a:pt x="166966" y="135280"/>
                </a:lnTo>
                <a:lnTo>
                  <a:pt x="147320" y="135280"/>
                </a:lnTo>
                <a:lnTo>
                  <a:pt x="147320" y="96634"/>
                </a:lnTo>
                <a:lnTo>
                  <a:pt x="127673" y="96634"/>
                </a:lnTo>
                <a:lnTo>
                  <a:pt x="127673" y="135280"/>
                </a:lnTo>
                <a:lnTo>
                  <a:pt x="108038" y="135280"/>
                </a:lnTo>
                <a:lnTo>
                  <a:pt x="108038" y="115951"/>
                </a:lnTo>
                <a:lnTo>
                  <a:pt x="88392" y="115951"/>
                </a:lnTo>
                <a:lnTo>
                  <a:pt x="88392" y="135280"/>
                </a:lnTo>
                <a:lnTo>
                  <a:pt x="53505" y="135280"/>
                </a:lnTo>
                <a:lnTo>
                  <a:pt x="49110" y="139598"/>
                </a:lnTo>
                <a:lnTo>
                  <a:pt x="49110" y="560463"/>
                </a:lnTo>
                <a:lnTo>
                  <a:pt x="0" y="560463"/>
                </a:lnTo>
                <a:lnTo>
                  <a:pt x="0" y="579793"/>
                </a:lnTo>
                <a:lnTo>
                  <a:pt x="589292" y="579793"/>
                </a:lnTo>
                <a:lnTo>
                  <a:pt x="589292" y="560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30747" y="3184016"/>
            <a:ext cx="645160" cy="548005"/>
          </a:xfrm>
          <a:custGeom>
            <a:avLst/>
            <a:gdLst/>
            <a:ahLst/>
            <a:cxnLst/>
            <a:rect l="l" t="t" r="r" b="b"/>
            <a:pathLst>
              <a:path w="645159" h="548004">
                <a:moveTo>
                  <a:pt x="598474" y="292811"/>
                </a:moveTo>
                <a:lnTo>
                  <a:pt x="597052" y="285699"/>
                </a:lnTo>
                <a:lnTo>
                  <a:pt x="593166" y="279984"/>
                </a:lnTo>
                <a:lnTo>
                  <a:pt x="587387" y="276136"/>
                </a:lnTo>
                <a:lnTo>
                  <a:pt x="580288" y="274726"/>
                </a:lnTo>
                <a:lnTo>
                  <a:pt x="578269" y="274726"/>
                </a:lnTo>
                <a:lnTo>
                  <a:pt x="578269" y="294233"/>
                </a:lnTo>
                <a:lnTo>
                  <a:pt x="578269" y="376809"/>
                </a:lnTo>
                <a:lnTo>
                  <a:pt x="498944" y="376809"/>
                </a:lnTo>
                <a:lnTo>
                  <a:pt x="490956" y="378244"/>
                </a:lnTo>
                <a:lnTo>
                  <a:pt x="484733" y="382257"/>
                </a:lnTo>
                <a:lnTo>
                  <a:pt x="480682" y="388416"/>
                </a:lnTo>
                <a:lnTo>
                  <a:pt x="479234" y="396316"/>
                </a:lnTo>
                <a:lnTo>
                  <a:pt x="479234" y="474891"/>
                </a:lnTo>
                <a:lnTo>
                  <a:pt x="395871" y="474891"/>
                </a:lnTo>
                <a:lnTo>
                  <a:pt x="395782" y="396316"/>
                </a:lnTo>
                <a:lnTo>
                  <a:pt x="394423" y="388924"/>
                </a:lnTo>
                <a:lnTo>
                  <a:pt x="390372" y="382752"/>
                </a:lnTo>
                <a:lnTo>
                  <a:pt x="384251" y="378815"/>
                </a:lnTo>
                <a:lnTo>
                  <a:pt x="384530" y="378815"/>
                </a:lnTo>
                <a:lnTo>
                  <a:pt x="376174" y="377304"/>
                </a:lnTo>
                <a:lnTo>
                  <a:pt x="296329" y="377304"/>
                </a:lnTo>
                <a:lnTo>
                  <a:pt x="296329" y="294233"/>
                </a:lnTo>
                <a:lnTo>
                  <a:pt x="375666" y="294233"/>
                </a:lnTo>
                <a:lnTo>
                  <a:pt x="383641" y="292811"/>
                </a:lnTo>
                <a:lnTo>
                  <a:pt x="389864" y="288798"/>
                </a:lnTo>
                <a:lnTo>
                  <a:pt x="393915" y="282625"/>
                </a:lnTo>
                <a:lnTo>
                  <a:pt x="395363" y="274726"/>
                </a:lnTo>
                <a:lnTo>
                  <a:pt x="395363" y="196164"/>
                </a:lnTo>
                <a:lnTo>
                  <a:pt x="479234" y="196164"/>
                </a:lnTo>
                <a:lnTo>
                  <a:pt x="479234" y="274726"/>
                </a:lnTo>
                <a:lnTo>
                  <a:pt x="480682" y="282625"/>
                </a:lnTo>
                <a:lnTo>
                  <a:pt x="484733" y="288798"/>
                </a:lnTo>
                <a:lnTo>
                  <a:pt x="490956" y="292811"/>
                </a:lnTo>
                <a:lnTo>
                  <a:pt x="498944" y="294233"/>
                </a:lnTo>
                <a:lnTo>
                  <a:pt x="578269" y="294233"/>
                </a:lnTo>
                <a:lnTo>
                  <a:pt x="578269" y="274726"/>
                </a:lnTo>
                <a:lnTo>
                  <a:pt x="498944" y="274726"/>
                </a:lnTo>
                <a:lnTo>
                  <a:pt x="498944" y="196164"/>
                </a:lnTo>
                <a:lnTo>
                  <a:pt x="498944" y="193662"/>
                </a:lnTo>
                <a:lnTo>
                  <a:pt x="497522" y="186626"/>
                </a:lnTo>
                <a:lnTo>
                  <a:pt x="493636" y="180898"/>
                </a:lnTo>
                <a:lnTo>
                  <a:pt x="487857" y="177050"/>
                </a:lnTo>
                <a:lnTo>
                  <a:pt x="480758" y="175641"/>
                </a:lnTo>
                <a:lnTo>
                  <a:pt x="393852" y="175641"/>
                </a:lnTo>
                <a:lnTo>
                  <a:pt x="386740" y="177050"/>
                </a:lnTo>
                <a:lnTo>
                  <a:pt x="380961" y="180898"/>
                </a:lnTo>
                <a:lnTo>
                  <a:pt x="377075" y="186626"/>
                </a:lnTo>
                <a:lnTo>
                  <a:pt x="375666" y="193662"/>
                </a:lnTo>
                <a:lnTo>
                  <a:pt x="375666" y="274726"/>
                </a:lnTo>
                <a:lnTo>
                  <a:pt x="293801" y="274726"/>
                </a:lnTo>
                <a:lnTo>
                  <a:pt x="286702" y="276136"/>
                </a:lnTo>
                <a:lnTo>
                  <a:pt x="280924" y="279984"/>
                </a:lnTo>
                <a:lnTo>
                  <a:pt x="277037" y="285699"/>
                </a:lnTo>
                <a:lnTo>
                  <a:pt x="275615" y="292811"/>
                </a:lnTo>
                <a:lnTo>
                  <a:pt x="275615" y="378815"/>
                </a:lnTo>
                <a:lnTo>
                  <a:pt x="277037" y="385851"/>
                </a:lnTo>
                <a:lnTo>
                  <a:pt x="280924" y="391566"/>
                </a:lnTo>
                <a:lnTo>
                  <a:pt x="286702" y="395414"/>
                </a:lnTo>
                <a:lnTo>
                  <a:pt x="293801" y="396824"/>
                </a:lnTo>
                <a:lnTo>
                  <a:pt x="375666" y="396824"/>
                </a:lnTo>
                <a:lnTo>
                  <a:pt x="375666" y="477888"/>
                </a:lnTo>
                <a:lnTo>
                  <a:pt x="377088" y="484936"/>
                </a:lnTo>
                <a:lnTo>
                  <a:pt x="380961" y="490651"/>
                </a:lnTo>
                <a:lnTo>
                  <a:pt x="386740" y="494499"/>
                </a:lnTo>
                <a:lnTo>
                  <a:pt x="393852" y="495909"/>
                </a:lnTo>
                <a:lnTo>
                  <a:pt x="480250" y="495909"/>
                </a:lnTo>
                <a:lnTo>
                  <a:pt x="487349" y="494499"/>
                </a:lnTo>
                <a:lnTo>
                  <a:pt x="493128" y="490651"/>
                </a:lnTo>
                <a:lnTo>
                  <a:pt x="497014" y="484936"/>
                </a:lnTo>
                <a:lnTo>
                  <a:pt x="498436" y="477888"/>
                </a:lnTo>
                <a:lnTo>
                  <a:pt x="498436" y="474891"/>
                </a:lnTo>
                <a:lnTo>
                  <a:pt x="498436" y="396824"/>
                </a:lnTo>
                <a:lnTo>
                  <a:pt x="580288" y="396824"/>
                </a:lnTo>
                <a:lnTo>
                  <a:pt x="587387" y="395414"/>
                </a:lnTo>
                <a:lnTo>
                  <a:pt x="593166" y="391566"/>
                </a:lnTo>
                <a:lnTo>
                  <a:pt x="597052" y="385851"/>
                </a:lnTo>
                <a:lnTo>
                  <a:pt x="598474" y="378815"/>
                </a:lnTo>
                <a:lnTo>
                  <a:pt x="598474" y="292811"/>
                </a:lnTo>
                <a:close/>
              </a:path>
              <a:path w="645159" h="548004">
                <a:moveTo>
                  <a:pt x="645033" y="165544"/>
                </a:moveTo>
                <a:lnTo>
                  <a:pt x="637044" y="123761"/>
                </a:lnTo>
                <a:lnTo>
                  <a:pt x="620344" y="84455"/>
                </a:lnTo>
                <a:lnTo>
                  <a:pt x="595718" y="50088"/>
                </a:lnTo>
                <a:lnTo>
                  <a:pt x="563918" y="23114"/>
                </a:lnTo>
                <a:lnTo>
                  <a:pt x="525729" y="6007"/>
                </a:lnTo>
                <a:lnTo>
                  <a:pt x="478726" y="0"/>
                </a:lnTo>
                <a:lnTo>
                  <a:pt x="452755" y="1841"/>
                </a:lnTo>
                <a:lnTo>
                  <a:pt x="403059" y="15836"/>
                </a:lnTo>
                <a:lnTo>
                  <a:pt x="367372" y="37706"/>
                </a:lnTo>
                <a:lnTo>
                  <a:pt x="330327" y="72910"/>
                </a:lnTo>
                <a:lnTo>
                  <a:pt x="322605" y="85064"/>
                </a:lnTo>
                <a:lnTo>
                  <a:pt x="314883" y="72923"/>
                </a:lnTo>
                <a:lnTo>
                  <a:pt x="277850" y="37922"/>
                </a:lnTo>
                <a:lnTo>
                  <a:pt x="242150" y="16116"/>
                </a:lnTo>
                <a:lnTo>
                  <a:pt x="192468" y="2260"/>
                </a:lnTo>
                <a:lnTo>
                  <a:pt x="166484" y="495"/>
                </a:lnTo>
                <a:lnTo>
                  <a:pt x="154736" y="876"/>
                </a:lnTo>
                <a:lnTo>
                  <a:pt x="81292" y="23431"/>
                </a:lnTo>
                <a:lnTo>
                  <a:pt x="49479" y="50266"/>
                </a:lnTo>
                <a:lnTo>
                  <a:pt x="24828" y="84556"/>
                </a:lnTo>
                <a:lnTo>
                  <a:pt x="8077" y="123799"/>
                </a:lnTo>
                <a:lnTo>
                  <a:pt x="0" y="165557"/>
                </a:lnTo>
                <a:lnTo>
                  <a:pt x="1346" y="207340"/>
                </a:lnTo>
                <a:lnTo>
                  <a:pt x="12890" y="246697"/>
                </a:lnTo>
                <a:lnTo>
                  <a:pt x="41935" y="294246"/>
                </a:lnTo>
                <a:lnTo>
                  <a:pt x="81610" y="332765"/>
                </a:lnTo>
                <a:lnTo>
                  <a:pt x="119265" y="358292"/>
                </a:lnTo>
                <a:lnTo>
                  <a:pt x="202107" y="418719"/>
                </a:lnTo>
                <a:lnTo>
                  <a:pt x="284949" y="489839"/>
                </a:lnTo>
                <a:lnTo>
                  <a:pt x="322605" y="547446"/>
                </a:lnTo>
                <a:lnTo>
                  <a:pt x="325158" y="535965"/>
                </a:lnTo>
                <a:lnTo>
                  <a:pt x="332333" y="522744"/>
                </a:lnTo>
                <a:lnTo>
                  <a:pt x="343496" y="508114"/>
                </a:lnTo>
                <a:lnTo>
                  <a:pt x="357974" y="492404"/>
                </a:lnTo>
                <a:lnTo>
                  <a:pt x="355955" y="487895"/>
                </a:lnTo>
                <a:lnTo>
                  <a:pt x="354939" y="482892"/>
                </a:lnTo>
                <a:lnTo>
                  <a:pt x="354939" y="465886"/>
                </a:lnTo>
                <a:lnTo>
                  <a:pt x="344995" y="475653"/>
                </a:lnTo>
                <a:lnTo>
                  <a:pt x="336308" y="484708"/>
                </a:lnTo>
                <a:lnTo>
                  <a:pt x="328866" y="493115"/>
                </a:lnTo>
                <a:lnTo>
                  <a:pt x="322605" y="500913"/>
                </a:lnTo>
                <a:lnTo>
                  <a:pt x="306514" y="482358"/>
                </a:lnTo>
                <a:lnTo>
                  <a:pt x="254254" y="433997"/>
                </a:lnTo>
                <a:lnTo>
                  <a:pt x="216001" y="403339"/>
                </a:lnTo>
                <a:lnTo>
                  <a:pt x="172008" y="370433"/>
                </a:lnTo>
                <a:lnTo>
                  <a:pt x="133134" y="342849"/>
                </a:lnTo>
                <a:lnTo>
                  <a:pt x="92722" y="315760"/>
                </a:lnTo>
                <a:lnTo>
                  <a:pt x="74574" y="300761"/>
                </a:lnTo>
                <a:lnTo>
                  <a:pt x="42621" y="259105"/>
                </a:lnTo>
                <a:lnTo>
                  <a:pt x="22288" y="207543"/>
                </a:lnTo>
                <a:lnTo>
                  <a:pt x="20154" y="173888"/>
                </a:lnTo>
                <a:lnTo>
                  <a:pt x="25120" y="139115"/>
                </a:lnTo>
                <a:lnTo>
                  <a:pt x="53784" y="77038"/>
                </a:lnTo>
                <a:lnTo>
                  <a:pt x="98247" y="36893"/>
                </a:lnTo>
                <a:lnTo>
                  <a:pt x="134569" y="23685"/>
                </a:lnTo>
                <a:lnTo>
                  <a:pt x="165976" y="20510"/>
                </a:lnTo>
                <a:lnTo>
                  <a:pt x="188798" y="22098"/>
                </a:lnTo>
                <a:lnTo>
                  <a:pt x="233121" y="34455"/>
                </a:lnTo>
                <a:lnTo>
                  <a:pt x="278206" y="65671"/>
                </a:lnTo>
                <a:lnTo>
                  <a:pt x="304419" y="99072"/>
                </a:lnTo>
                <a:lnTo>
                  <a:pt x="312496" y="105079"/>
                </a:lnTo>
                <a:lnTo>
                  <a:pt x="331698" y="105079"/>
                </a:lnTo>
                <a:lnTo>
                  <a:pt x="339788" y="98577"/>
                </a:lnTo>
                <a:lnTo>
                  <a:pt x="342315" y="90068"/>
                </a:lnTo>
                <a:lnTo>
                  <a:pt x="351815" y="79514"/>
                </a:lnTo>
                <a:lnTo>
                  <a:pt x="381038" y="52781"/>
                </a:lnTo>
                <a:lnTo>
                  <a:pt x="432816" y="26771"/>
                </a:lnTo>
                <a:lnTo>
                  <a:pt x="478218" y="20510"/>
                </a:lnTo>
                <a:lnTo>
                  <a:pt x="488746" y="20878"/>
                </a:lnTo>
                <a:lnTo>
                  <a:pt x="545960" y="36969"/>
                </a:lnTo>
                <a:lnTo>
                  <a:pt x="590423" y="77254"/>
                </a:lnTo>
                <a:lnTo>
                  <a:pt x="619163" y="139115"/>
                </a:lnTo>
                <a:lnTo>
                  <a:pt x="624243" y="173888"/>
                </a:lnTo>
                <a:lnTo>
                  <a:pt x="622134" y="207543"/>
                </a:lnTo>
                <a:lnTo>
                  <a:pt x="612622" y="238188"/>
                </a:lnTo>
                <a:lnTo>
                  <a:pt x="609587" y="245198"/>
                </a:lnTo>
                <a:lnTo>
                  <a:pt x="605548" y="252704"/>
                </a:lnTo>
                <a:lnTo>
                  <a:pt x="600494" y="260210"/>
                </a:lnTo>
                <a:lnTo>
                  <a:pt x="606564" y="264223"/>
                </a:lnTo>
                <a:lnTo>
                  <a:pt x="611619" y="269722"/>
                </a:lnTo>
                <a:lnTo>
                  <a:pt x="615149" y="276225"/>
                </a:lnTo>
                <a:lnTo>
                  <a:pt x="619887" y="268655"/>
                </a:lnTo>
                <a:lnTo>
                  <a:pt x="624243" y="261086"/>
                </a:lnTo>
                <a:lnTo>
                  <a:pt x="628218" y="253707"/>
                </a:lnTo>
                <a:lnTo>
                  <a:pt x="631825" y="246697"/>
                </a:lnTo>
                <a:lnTo>
                  <a:pt x="643547" y="207340"/>
                </a:lnTo>
                <a:lnTo>
                  <a:pt x="645033" y="165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0" name="object 40"/>
          <p:cNvGrpSpPr/>
          <p:nvPr/>
        </p:nvGrpSpPr>
        <p:grpSpPr>
          <a:xfrm>
            <a:off x="4673080" y="501562"/>
            <a:ext cx="722630" cy="662305"/>
            <a:chOff x="4673080" y="501562"/>
            <a:chExt cx="722630" cy="662305"/>
          </a:xfrm>
        </p:grpSpPr>
        <p:sp>
          <p:nvSpPr>
            <p:cNvPr id="41" name="object 41"/>
            <p:cNvSpPr/>
            <p:nvPr/>
          </p:nvSpPr>
          <p:spPr>
            <a:xfrm>
              <a:off x="4673080" y="501562"/>
              <a:ext cx="722630" cy="662305"/>
            </a:xfrm>
            <a:custGeom>
              <a:avLst/>
              <a:gdLst/>
              <a:ahLst/>
              <a:cxnLst/>
              <a:rect l="l" t="t" r="r" b="b"/>
              <a:pathLst>
                <a:path w="722629" h="662305">
                  <a:moveTo>
                    <a:pt x="296898" y="6254"/>
                  </a:moveTo>
                  <a:lnTo>
                    <a:pt x="291018" y="8088"/>
                  </a:lnTo>
                  <a:lnTo>
                    <a:pt x="286173" y="11958"/>
                  </a:lnTo>
                  <a:lnTo>
                    <a:pt x="279559" y="15223"/>
                  </a:lnTo>
                  <a:lnTo>
                    <a:pt x="278457" y="20650"/>
                  </a:lnTo>
                  <a:lnTo>
                    <a:pt x="280662" y="26093"/>
                  </a:lnTo>
                  <a:lnTo>
                    <a:pt x="308173" y="130421"/>
                  </a:lnTo>
                  <a:lnTo>
                    <a:pt x="267498" y="186749"/>
                  </a:lnTo>
                  <a:lnTo>
                    <a:pt x="237745" y="232090"/>
                  </a:lnTo>
                  <a:lnTo>
                    <a:pt x="207259" y="283990"/>
                  </a:lnTo>
                  <a:lnTo>
                    <a:pt x="180282" y="338610"/>
                  </a:lnTo>
                  <a:lnTo>
                    <a:pt x="160724" y="392789"/>
                  </a:lnTo>
                  <a:lnTo>
                    <a:pt x="152993" y="442348"/>
                  </a:lnTo>
                  <a:lnTo>
                    <a:pt x="147482" y="445614"/>
                  </a:lnTo>
                  <a:lnTo>
                    <a:pt x="104286" y="474650"/>
                  </a:lnTo>
                  <a:lnTo>
                    <a:pt x="39485" y="508818"/>
                  </a:lnTo>
                  <a:lnTo>
                    <a:pt x="4402" y="524952"/>
                  </a:lnTo>
                  <a:lnTo>
                    <a:pt x="2201" y="528218"/>
                  </a:lnTo>
                  <a:lnTo>
                    <a:pt x="0" y="534732"/>
                  </a:lnTo>
                  <a:lnTo>
                    <a:pt x="1100" y="537993"/>
                  </a:lnTo>
                  <a:lnTo>
                    <a:pt x="3302" y="541253"/>
                  </a:lnTo>
                  <a:lnTo>
                    <a:pt x="104560" y="658632"/>
                  </a:lnTo>
                  <a:lnTo>
                    <a:pt x="115996" y="661995"/>
                  </a:lnTo>
                  <a:lnTo>
                    <a:pt x="139093" y="654557"/>
                  </a:lnTo>
                  <a:lnTo>
                    <a:pt x="186748" y="644266"/>
                  </a:lnTo>
                  <a:lnTo>
                    <a:pt x="254055" y="640157"/>
                  </a:lnTo>
                  <a:lnTo>
                    <a:pt x="117768" y="640157"/>
                  </a:lnTo>
                  <a:lnTo>
                    <a:pt x="29717" y="540166"/>
                  </a:lnTo>
                  <a:lnTo>
                    <a:pt x="60724" y="524069"/>
                  </a:lnTo>
                  <a:lnTo>
                    <a:pt x="91216" y="507562"/>
                  </a:lnTo>
                  <a:lnTo>
                    <a:pt x="121501" y="489425"/>
                  </a:lnTo>
                  <a:lnTo>
                    <a:pt x="151891" y="468442"/>
                  </a:lnTo>
                  <a:lnTo>
                    <a:pt x="170822" y="456734"/>
                  </a:lnTo>
                  <a:lnTo>
                    <a:pt x="191100" y="449821"/>
                  </a:lnTo>
                  <a:lnTo>
                    <a:pt x="212410" y="448411"/>
                  </a:lnTo>
                  <a:lnTo>
                    <a:pt x="315249" y="448411"/>
                  </a:lnTo>
                  <a:lnTo>
                    <a:pt x="301441" y="446151"/>
                  </a:lnTo>
                  <a:lnTo>
                    <a:pt x="257568" y="436710"/>
                  </a:lnTo>
                  <a:lnTo>
                    <a:pt x="241040" y="432567"/>
                  </a:lnTo>
                  <a:lnTo>
                    <a:pt x="174994" y="432567"/>
                  </a:lnTo>
                  <a:lnTo>
                    <a:pt x="184618" y="386209"/>
                  </a:lnTo>
                  <a:lnTo>
                    <a:pt x="204388" y="335992"/>
                  </a:lnTo>
                  <a:lnTo>
                    <a:pt x="230568" y="285243"/>
                  </a:lnTo>
                  <a:lnTo>
                    <a:pt x="259423" y="237289"/>
                  </a:lnTo>
                  <a:lnTo>
                    <a:pt x="287219" y="195457"/>
                  </a:lnTo>
                  <a:lnTo>
                    <a:pt x="310220" y="163075"/>
                  </a:lnTo>
                  <a:lnTo>
                    <a:pt x="324692" y="143468"/>
                  </a:lnTo>
                  <a:lnTo>
                    <a:pt x="530481" y="143468"/>
                  </a:lnTo>
                  <a:lnTo>
                    <a:pt x="520596" y="130422"/>
                  </a:lnTo>
                  <a:lnTo>
                    <a:pt x="522890" y="121729"/>
                  </a:lnTo>
                  <a:lnTo>
                    <a:pt x="327984" y="121729"/>
                  </a:lnTo>
                  <a:lnTo>
                    <a:pt x="304881" y="32609"/>
                  </a:lnTo>
                  <a:lnTo>
                    <a:pt x="333070" y="32609"/>
                  </a:lnTo>
                  <a:lnTo>
                    <a:pt x="350000" y="21739"/>
                  </a:lnTo>
                  <a:lnTo>
                    <a:pt x="549005" y="21739"/>
                  </a:lnTo>
                  <a:lnTo>
                    <a:pt x="549225" y="20651"/>
                  </a:lnTo>
                  <a:lnTo>
                    <a:pt x="548565" y="17400"/>
                  </a:lnTo>
                  <a:lnTo>
                    <a:pt x="321386" y="17400"/>
                  </a:lnTo>
                  <a:lnTo>
                    <a:pt x="309276" y="8692"/>
                  </a:lnTo>
                  <a:lnTo>
                    <a:pt x="303190" y="6456"/>
                  </a:lnTo>
                  <a:lnTo>
                    <a:pt x="296898" y="6254"/>
                  </a:lnTo>
                  <a:close/>
                </a:path>
                <a:path w="722629" h="662305">
                  <a:moveTo>
                    <a:pt x="458265" y="639070"/>
                  </a:moveTo>
                  <a:lnTo>
                    <a:pt x="271859" y="639070"/>
                  </a:lnTo>
                  <a:lnTo>
                    <a:pt x="316608" y="640157"/>
                  </a:lnTo>
                  <a:lnTo>
                    <a:pt x="314848" y="640157"/>
                  </a:lnTo>
                  <a:lnTo>
                    <a:pt x="348212" y="642330"/>
                  </a:lnTo>
                  <a:lnTo>
                    <a:pt x="371686" y="644571"/>
                  </a:lnTo>
                  <a:lnTo>
                    <a:pt x="409728" y="648919"/>
                  </a:lnTo>
                  <a:lnTo>
                    <a:pt x="434615" y="646949"/>
                  </a:lnTo>
                  <a:lnTo>
                    <a:pt x="454343" y="641311"/>
                  </a:lnTo>
                  <a:lnTo>
                    <a:pt x="458265" y="639070"/>
                  </a:lnTo>
                  <a:close/>
                </a:path>
                <a:path w="722629" h="662305">
                  <a:moveTo>
                    <a:pt x="280303" y="618481"/>
                  </a:moveTo>
                  <a:lnTo>
                    <a:pt x="222166" y="620332"/>
                  </a:lnTo>
                  <a:lnTo>
                    <a:pt x="222556" y="620332"/>
                  </a:lnTo>
                  <a:lnTo>
                    <a:pt x="167139" y="627210"/>
                  </a:lnTo>
                  <a:lnTo>
                    <a:pt x="117768" y="640157"/>
                  </a:lnTo>
                  <a:lnTo>
                    <a:pt x="254055" y="640157"/>
                  </a:lnTo>
                  <a:lnTo>
                    <a:pt x="271859" y="639070"/>
                  </a:lnTo>
                  <a:lnTo>
                    <a:pt x="458265" y="639070"/>
                  </a:lnTo>
                  <a:lnTo>
                    <a:pt x="467778" y="633635"/>
                  </a:lnTo>
                  <a:lnTo>
                    <a:pt x="468880" y="632548"/>
                  </a:lnTo>
                  <a:lnTo>
                    <a:pt x="474954" y="628744"/>
                  </a:lnTo>
                  <a:lnTo>
                    <a:pt x="421550" y="628744"/>
                  </a:lnTo>
                  <a:lnTo>
                    <a:pt x="402873" y="628507"/>
                  </a:lnTo>
                  <a:lnTo>
                    <a:pt x="385227" y="626028"/>
                  </a:lnTo>
                  <a:lnTo>
                    <a:pt x="335855" y="620715"/>
                  </a:lnTo>
                  <a:lnTo>
                    <a:pt x="280303" y="618481"/>
                  </a:lnTo>
                  <a:close/>
                </a:path>
                <a:path w="722629" h="662305">
                  <a:moveTo>
                    <a:pt x="717143" y="453218"/>
                  </a:moveTo>
                  <a:lnTo>
                    <a:pt x="677996" y="453218"/>
                  </a:lnTo>
                  <a:lnTo>
                    <a:pt x="689240" y="456173"/>
                  </a:lnTo>
                  <a:lnTo>
                    <a:pt x="697803" y="463000"/>
                  </a:lnTo>
                  <a:lnTo>
                    <a:pt x="703065" y="470643"/>
                  </a:lnTo>
                  <a:lnTo>
                    <a:pt x="704405" y="476046"/>
                  </a:lnTo>
                  <a:lnTo>
                    <a:pt x="702944" y="479269"/>
                  </a:lnTo>
                  <a:lnTo>
                    <a:pt x="699319" y="483923"/>
                  </a:lnTo>
                  <a:lnTo>
                    <a:pt x="692185" y="489801"/>
                  </a:lnTo>
                  <a:lnTo>
                    <a:pt x="680200" y="496697"/>
                  </a:lnTo>
                  <a:lnTo>
                    <a:pt x="585239" y="545644"/>
                  </a:lnTo>
                  <a:lnTo>
                    <a:pt x="528120" y="575728"/>
                  </a:lnTo>
                  <a:lnTo>
                    <a:pt x="480565" y="601899"/>
                  </a:lnTo>
                  <a:lnTo>
                    <a:pt x="454437" y="618481"/>
                  </a:lnTo>
                  <a:lnTo>
                    <a:pt x="439400" y="625721"/>
                  </a:lnTo>
                  <a:lnTo>
                    <a:pt x="421550" y="628744"/>
                  </a:lnTo>
                  <a:lnTo>
                    <a:pt x="474954" y="628744"/>
                  </a:lnTo>
                  <a:lnTo>
                    <a:pt x="488387" y="620332"/>
                  </a:lnTo>
                  <a:lnTo>
                    <a:pt x="528290" y="598204"/>
                  </a:lnTo>
                  <a:lnTo>
                    <a:pt x="580453" y="570337"/>
                  </a:lnTo>
                  <a:lnTo>
                    <a:pt x="689004" y="514083"/>
                  </a:lnTo>
                  <a:lnTo>
                    <a:pt x="722075" y="486178"/>
                  </a:lnTo>
                  <a:lnTo>
                    <a:pt x="722187" y="477669"/>
                  </a:lnTo>
                  <a:lnTo>
                    <a:pt x="722309" y="468442"/>
                  </a:lnTo>
                  <a:lnTo>
                    <a:pt x="722381" y="463000"/>
                  </a:lnTo>
                  <a:lnTo>
                    <a:pt x="722436" y="458784"/>
                  </a:lnTo>
                  <a:lnTo>
                    <a:pt x="717143" y="453218"/>
                  </a:lnTo>
                  <a:close/>
                </a:path>
                <a:path w="722629" h="662305">
                  <a:moveTo>
                    <a:pt x="315249" y="448411"/>
                  </a:moveTo>
                  <a:lnTo>
                    <a:pt x="212410" y="448411"/>
                  </a:lnTo>
                  <a:lnTo>
                    <a:pt x="234441" y="453218"/>
                  </a:lnTo>
                  <a:lnTo>
                    <a:pt x="253389" y="457990"/>
                  </a:lnTo>
                  <a:lnTo>
                    <a:pt x="298549" y="467754"/>
                  </a:lnTo>
                  <a:lnTo>
                    <a:pt x="362285" y="478130"/>
                  </a:lnTo>
                  <a:lnTo>
                    <a:pt x="436959" y="484739"/>
                  </a:lnTo>
                  <a:lnTo>
                    <a:pt x="460343" y="492244"/>
                  </a:lnTo>
                  <a:lnTo>
                    <a:pt x="468871" y="509734"/>
                  </a:lnTo>
                  <a:lnTo>
                    <a:pt x="449332" y="529671"/>
                  </a:lnTo>
                  <a:lnTo>
                    <a:pt x="388519" y="544514"/>
                  </a:lnTo>
                  <a:lnTo>
                    <a:pt x="382803" y="545644"/>
                  </a:lnTo>
                  <a:lnTo>
                    <a:pt x="382988" y="545644"/>
                  </a:lnTo>
                  <a:lnTo>
                    <a:pt x="378614" y="551035"/>
                  </a:lnTo>
                  <a:lnTo>
                    <a:pt x="378614" y="556469"/>
                  </a:lnTo>
                  <a:lnTo>
                    <a:pt x="379592" y="561292"/>
                  </a:lnTo>
                  <a:lnTo>
                    <a:pt x="379716" y="561904"/>
                  </a:lnTo>
                  <a:lnTo>
                    <a:pt x="384125" y="566250"/>
                  </a:lnTo>
                  <a:lnTo>
                    <a:pt x="390724" y="566250"/>
                  </a:lnTo>
                  <a:lnTo>
                    <a:pt x="421547" y="561292"/>
                  </a:lnTo>
                  <a:lnTo>
                    <a:pt x="453191" y="551850"/>
                  </a:lnTo>
                  <a:lnTo>
                    <a:pt x="478641" y="536294"/>
                  </a:lnTo>
                  <a:lnTo>
                    <a:pt x="490880" y="512994"/>
                  </a:lnTo>
                  <a:lnTo>
                    <a:pt x="556932" y="491255"/>
                  </a:lnTo>
                  <a:lnTo>
                    <a:pt x="486486" y="491255"/>
                  </a:lnTo>
                  <a:lnTo>
                    <a:pt x="477044" y="477669"/>
                  </a:lnTo>
                  <a:lnTo>
                    <a:pt x="463784" y="468975"/>
                  </a:lnTo>
                  <a:lnTo>
                    <a:pt x="449492" y="464357"/>
                  </a:lnTo>
                  <a:lnTo>
                    <a:pt x="436959" y="463000"/>
                  </a:lnTo>
                  <a:lnTo>
                    <a:pt x="364093" y="456408"/>
                  </a:lnTo>
                  <a:lnTo>
                    <a:pt x="315249" y="448411"/>
                  </a:lnTo>
                  <a:close/>
                </a:path>
                <a:path w="722629" h="662305">
                  <a:moveTo>
                    <a:pt x="530481" y="143468"/>
                  </a:moveTo>
                  <a:lnTo>
                    <a:pt x="502990" y="143468"/>
                  </a:lnTo>
                  <a:lnTo>
                    <a:pt x="517928" y="163256"/>
                  </a:lnTo>
                  <a:lnTo>
                    <a:pt x="541357" y="196105"/>
                  </a:lnTo>
                  <a:lnTo>
                    <a:pt x="569502" y="238575"/>
                  </a:lnTo>
                  <a:lnTo>
                    <a:pt x="598590" y="287224"/>
                  </a:lnTo>
                  <a:lnTo>
                    <a:pt x="624848" y="338611"/>
                  </a:lnTo>
                  <a:lnTo>
                    <a:pt x="644501" y="389294"/>
                  </a:lnTo>
                  <a:lnTo>
                    <a:pt x="653776" y="435833"/>
                  </a:lnTo>
                  <a:lnTo>
                    <a:pt x="486486" y="491255"/>
                  </a:lnTo>
                  <a:lnTo>
                    <a:pt x="556932" y="491255"/>
                  </a:lnTo>
                  <a:lnTo>
                    <a:pt x="669193" y="454307"/>
                  </a:lnTo>
                  <a:lnTo>
                    <a:pt x="673587" y="453218"/>
                  </a:lnTo>
                  <a:lnTo>
                    <a:pt x="717143" y="453218"/>
                  </a:lnTo>
                  <a:lnTo>
                    <a:pt x="702778" y="438117"/>
                  </a:lnTo>
                  <a:lnTo>
                    <a:pt x="675791" y="430391"/>
                  </a:lnTo>
                  <a:lnTo>
                    <a:pt x="665231" y="381036"/>
                  </a:lnTo>
                  <a:lnTo>
                    <a:pt x="644543" y="328335"/>
                  </a:lnTo>
                  <a:lnTo>
                    <a:pt x="617482" y="275596"/>
                  </a:lnTo>
                  <a:lnTo>
                    <a:pt x="587803" y="226127"/>
                  </a:lnTo>
                  <a:lnTo>
                    <a:pt x="559259" y="183236"/>
                  </a:lnTo>
                  <a:lnTo>
                    <a:pt x="535605" y="150231"/>
                  </a:lnTo>
                  <a:lnTo>
                    <a:pt x="530481" y="143468"/>
                  </a:lnTo>
                  <a:close/>
                </a:path>
                <a:path w="722629" h="662305">
                  <a:moveTo>
                    <a:pt x="208017" y="426864"/>
                  </a:moveTo>
                  <a:lnTo>
                    <a:pt x="191506" y="428290"/>
                  </a:lnTo>
                  <a:lnTo>
                    <a:pt x="174994" y="432567"/>
                  </a:lnTo>
                  <a:lnTo>
                    <a:pt x="241040" y="432567"/>
                  </a:lnTo>
                  <a:lnTo>
                    <a:pt x="224529" y="428290"/>
                  </a:lnTo>
                  <a:lnTo>
                    <a:pt x="208017" y="426864"/>
                  </a:lnTo>
                  <a:close/>
                </a:path>
                <a:path w="722629" h="662305">
                  <a:moveTo>
                    <a:pt x="546404" y="32609"/>
                  </a:moveTo>
                  <a:lnTo>
                    <a:pt x="520596" y="32609"/>
                  </a:lnTo>
                  <a:lnTo>
                    <a:pt x="499683" y="121729"/>
                  </a:lnTo>
                  <a:lnTo>
                    <a:pt x="522890" y="121729"/>
                  </a:lnTo>
                  <a:lnTo>
                    <a:pt x="546404" y="32609"/>
                  </a:lnTo>
                  <a:close/>
                </a:path>
                <a:path w="722629" h="662305">
                  <a:moveTo>
                    <a:pt x="333070" y="32609"/>
                  </a:moveTo>
                  <a:lnTo>
                    <a:pt x="304881" y="32609"/>
                  </a:lnTo>
                  <a:lnTo>
                    <a:pt x="309276" y="35874"/>
                  </a:lnTo>
                  <a:lnTo>
                    <a:pt x="314787" y="39125"/>
                  </a:lnTo>
                  <a:lnTo>
                    <a:pt x="322488" y="39125"/>
                  </a:lnTo>
                  <a:lnTo>
                    <a:pt x="327984" y="35874"/>
                  </a:lnTo>
                  <a:lnTo>
                    <a:pt x="333070" y="32609"/>
                  </a:lnTo>
                  <a:close/>
                </a:path>
                <a:path w="722629" h="662305">
                  <a:moveTo>
                    <a:pt x="412739" y="21739"/>
                  </a:moveTo>
                  <a:lnTo>
                    <a:pt x="350000" y="21739"/>
                  </a:lnTo>
                  <a:lnTo>
                    <a:pt x="372015" y="35874"/>
                  </a:lnTo>
                  <a:lnTo>
                    <a:pt x="377526" y="39125"/>
                  </a:lnTo>
                  <a:lnTo>
                    <a:pt x="385227" y="39125"/>
                  </a:lnTo>
                  <a:lnTo>
                    <a:pt x="390724" y="35874"/>
                  </a:lnTo>
                  <a:lnTo>
                    <a:pt x="412739" y="21739"/>
                  </a:lnTo>
                  <a:close/>
                </a:path>
                <a:path w="722629" h="662305">
                  <a:moveTo>
                    <a:pt x="475478" y="21739"/>
                  </a:moveTo>
                  <a:lnTo>
                    <a:pt x="412739" y="21739"/>
                  </a:lnTo>
                  <a:lnTo>
                    <a:pt x="434754" y="35874"/>
                  </a:lnTo>
                  <a:lnTo>
                    <a:pt x="440251" y="39125"/>
                  </a:lnTo>
                  <a:lnTo>
                    <a:pt x="447966" y="39125"/>
                  </a:lnTo>
                  <a:lnTo>
                    <a:pt x="453463" y="35874"/>
                  </a:lnTo>
                  <a:lnTo>
                    <a:pt x="475478" y="21739"/>
                  </a:lnTo>
                  <a:close/>
                </a:path>
                <a:path w="722629" h="662305">
                  <a:moveTo>
                    <a:pt x="549005" y="21739"/>
                  </a:moveTo>
                  <a:lnTo>
                    <a:pt x="475478" y="21739"/>
                  </a:lnTo>
                  <a:lnTo>
                    <a:pt x="497494" y="35874"/>
                  </a:lnTo>
                  <a:lnTo>
                    <a:pt x="502990" y="39125"/>
                  </a:lnTo>
                  <a:lnTo>
                    <a:pt x="510691" y="39125"/>
                  </a:lnTo>
                  <a:lnTo>
                    <a:pt x="516202" y="35874"/>
                  </a:lnTo>
                  <a:lnTo>
                    <a:pt x="520596" y="32609"/>
                  </a:lnTo>
                  <a:lnTo>
                    <a:pt x="546404" y="32609"/>
                  </a:lnTo>
                  <a:lnTo>
                    <a:pt x="548123" y="26093"/>
                  </a:lnTo>
                  <a:lnTo>
                    <a:pt x="549005" y="21739"/>
                  </a:lnTo>
                  <a:close/>
                </a:path>
                <a:path w="722629" h="662305">
                  <a:moveTo>
                    <a:pt x="356613" y="0"/>
                  </a:moveTo>
                  <a:lnTo>
                    <a:pt x="348897" y="0"/>
                  </a:lnTo>
                  <a:lnTo>
                    <a:pt x="343401" y="3265"/>
                  </a:lnTo>
                  <a:lnTo>
                    <a:pt x="321386" y="17400"/>
                  </a:lnTo>
                  <a:lnTo>
                    <a:pt x="384125" y="17400"/>
                  </a:lnTo>
                  <a:lnTo>
                    <a:pt x="362110" y="3265"/>
                  </a:lnTo>
                  <a:lnTo>
                    <a:pt x="356613" y="0"/>
                  </a:lnTo>
                  <a:close/>
                </a:path>
                <a:path w="722629" h="662305">
                  <a:moveTo>
                    <a:pt x="419338" y="0"/>
                  </a:moveTo>
                  <a:lnTo>
                    <a:pt x="411637" y="0"/>
                  </a:lnTo>
                  <a:lnTo>
                    <a:pt x="406140" y="3265"/>
                  </a:lnTo>
                  <a:lnTo>
                    <a:pt x="384125" y="17400"/>
                  </a:lnTo>
                  <a:lnTo>
                    <a:pt x="446864" y="17400"/>
                  </a:lnTo>
                  <a:lnTo>
                    <a:pt x="424849" y="3265"/>
                  </a:lnTo>
                  <a:lnTo>
                    <a:pt x="419338" y="0"/>
                  </a:lnTo>
                  <a:close/>
                </a:path>
                <a:path w="722629" h="662305">
                  <a:moveTo>
                    <a:pt x="482077" y="0"/>
                  </a:moveTo>
                  <a:lnTo>
                    <a:pt x="474376" y="0"/>
                  </a:lnTo>
                  <a:lnTo>
                    <a:pt x="468879" y="3265"/>
                  </a:lnTo>
                  <a:lnTo>
                    <a:pt x="446864" y="17400"/>
                  </a:lnTo>
                  <a:lnTo>
                    <a:pt x="509589" y="17400"/>
                  </a:lnTo>
                  <a:lnTo>
                    <a:pt x="487588" y="3265"/>
                  </a:lnTo>
                  <a:lnTo>
                    <a:pt x="482077" y="0"/>
                  </a:lnTo>
                  <a:close/>
                </a:path>
                <a:path w="722629" h="662305">
                  <a:moveTo>
                    <a:pt x="534090" y="5846"/>
                  </a:moveTo>
                  <a:lnTo>
                    <a:pt x="527793" y="5997"/>
                  </a:lnTo>
                  <a:lnTo>
                    <a:pt x="521699" y="8692"/>
                  </a:lnTo>
                  <a:lnTo>
                    <a:pt x="509589" y="17400"/>
                  </a:lnTo>
                  <a:lnTo>
                    <a:pt x="548565" y="17400"/>
                  </a:lnTo>
                  <a:lnTo>
                    <a:pt x="548123" y="15223"/>
                  </a:lnTo>
                  <a:lnTo>
                    <a:pt x="544816" y="11958"/>
                  </a:lnTo>
                  <a:lnTo>
                    <a:pt x="539970" y="7935"/>
                  </a:lnTo>
                  <a:lnTo>
                    <a:pt x="534090" y="5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0341" y="688509"/>
              <a:ext cx="253146" cy="24997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696210" y="2713355"/>
            <a:ext cx="1943100" cy="151955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just" marL="12700" marR="5080" indent="20955">
              <a:lnSpc>
                <a:spcPct val="86100"/>
              </a:lnSpc>
              <a:spcBef>
                <a:spcPts val="705"/>
              </a:spcBef>
            </a:pPr>
            <a:r>
              <a:rPr dirty="0" sz="3600" spc="-280">
                <a:solidFill>
                  <a:srgbClr val="FF0000"/>
                </a:solidFill>
                <a:latin typeface="Arial"/>
                <a:cs typeface="Arial"/>
              </a:rPr>
              <a:t>INTIMATE </a:t>
            </a:r>
            <a:r>
              <a:rPr dirty="0" sz="3600" spc="-515">
                <a:solidFill>
                  <a:srgbClr val="FF0000"/>
                </a:solidFill>
                <a:latin typeface="Arial"/>
                <a:cs typeface="Arial"/>
              </a:rPr>
              <a:t>PARTNER </a:t>
            </a:r>
            <a:r>
              <a:rPr dirty="0" sz="3600" spc="-415">
                <a:solidFill>
                  <a:srgbClr val="FF0000"/>
                </a:solidFill>
                <a:latin typeface="Arial"/>
                <a:cs typeface="Arial"/>
              </a:rPr>
              <a:t>VIOLENCE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22310" y="443928"/>
            <a:ext cx="2611755" cy="72390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35"/>
              </a:spcBef>
            </a:pPr>
            <a:r>
              <a:rPr dirty="0" sz="1550" spc="-85">
                <a:latin typeface="Arial"/>
                <a:cs typeface="Arial"/>
              </a:rPr>
              <a:t>Risks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to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employment,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food </a:t>
            </a:r>
            <a:r>
              <a:rPr dirty="0" sz="1550">
                <a:latin typeface="Arial"/>
                <a:cs typeface="Arial"/>
              </a:rPr>
              <a:t>insecurity,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housing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instability, poverty</a:t>
            </a:r>
            <a:endParaRPr sz="1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79790" y="1503679"/>
            <a:ext cx="2051050" cy="8915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dirty="0" sz="1400" spc="55">
                <a:latin typeface="Arial"/>
                <a:cs typeface="Arial"/>
              </a:rPr>
              <a:t>interrupting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schooling,</a:t>
            </a:r>
            <a:endParaRPr sz="1400">
              <a:latin typeface="Arial"/>
              <a:cs typeface="Arial"/>
            </a:endParaRPr>
          </a:p>
          <a:p>
            <a:pPr marL="12700" marR="695960">
              <a:lnSpc>
                <a:spcPts val="1730"/>
              </a:lnSpc>
            </a:pPr>
            <a:r>
              <a:rPr dirty="0" sz="1400">
                <a:latin typeface="Arial"/>
                <a:cs typeface="Arial"/>
              </a:rPr>
              <a:t>reduced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rates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of </a:t>
            </a:r>
            <a:r>
              <a:rPr dirty="0" sz="1400">
                <a:latin typeface="Arial"/>
                <a:cs typeface="Arial"/>
              </a:rPr>
              <a:t>childhood</a:t>
            </a:r>
            <a:r>
              <a:rPr dirty="0" sz="1400" spc="4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early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dirty="0" sz="1400">
                <a:latin typeface="Arial"/>
                <a:cs typeface="Arial"/>
              </a:rPr>
              <a:t>development</a:t>
            </a:r>
            <a:r>
              <a:rPr dirty="0" sz="1400" spc="425">
                <a:latin typeface="Arial"/>
                <a:cs typeface="Arial"/>
              </a:rPr>
              <a:t> </a:t>
            </a:r>
            <a:r>
              <a:rPr dirty="0" sz="1400" spc="40">
                <a:latin typeface="Arial"/>
                <a:cs typeface="Arial"/>
              </a:rPr>
              <a:t>enrollment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46108" y="3087306"/>
            <a:ext cx="2540000" cy="121793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25"/>
              </a:spcBef>
            </a:pPr>
            <a:r>
              <a:rPr dirty="0" sz="1500" spc="-20">
                <a:latin typeface="Arial"/>
                <a:cs typeface="Arial"/>
              </a:rPr>
              <a:t>Kept</a:t>
            </a:r>
            <a:r>
              <a:rPr dirty="0" sz="1500">
                <a:latin typeface="Arial"/>
                <a:cs typeface="Arial"/>
              </a:rPr>
              <a:t> from</a:t>
            </a:r>
            <a:r>
              <a:rPr dirty="0" sz="1500" spc="-25">
                <a:latin typeface="Arial"/>
                <a:cs typeface="Arial"/>
              </a:rPr>
              <a:t> seeking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care, </a:t>
            </a:r>
            <a:r>
              <a:rPr dirty="0" sz="1500" spc="-10">
                <a:latin typeface="Arial"/>
                <a:cs typeface="Arial"/>
              </a:rPr>
              <a:t>afraid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6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come</a:t>
            </a:r>
            <a:r>
              <a:rPr dirty="0" sz="1500" spc="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into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care,</a:t>
            </a:r>
            <a:r>
              <a:rPr dirty="0" sz="1500" spc="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threats</a:t>
            </a:r>
            <a:r>
              <a:rPr dirty="0" sz="1500" spc="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to</a:t>
            </a:r>
            <a:endParaRPr sz="1500">
              <a:latin typeface="Arial"/>
              <a:cs typeface="Arial"/>
            </a:endParaRPr>
          </a:p>
          <a:p>
            <a:pPr marL="12700" marR="367030">
              <a:lnSpc>
                <a:spcPct val="104299"/>
              </a:lnSpc>
              <a:spcBef>
                <a:spcPts val="75"/>
              </a:spcBef>
            </a:pPr>
            <a:r>
              <a:rPr dirty="0" sz="1500" spc="-30">
                <a:latin typeface="Arial"/>
                <a:cs typeface="Arial"/>
              </a:rPr>
              <a:t>coverage,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negative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health </a:t>
            </a:r>
            <a:r>
              <a:rPr dirty="0" sz="1500">
                <a:latin typeface="Arial"/>
                <a:cs typeface="Arial"/>
              </a:rPr>
              <a:t>impact</a:t>
            </a:r>
            <a:r>
              <a:rPr dirty="0" sz="1500" spc="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violence</a:t>
            </a:r>
            <a:r>
              <a:rPr dirty="0" sz="1500" spc="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 spc="-10">
                <a:latin typeface="Arial"/>
                <a:cs typeface="Arial"/>
              </a:rPr>
              <a:t>trauma</a:t>
            </a:r>
            <a:endParaRPr sz="1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174733" y="4541202"/>
            <a:ext cx="2249170" cy="72390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35"/>
              </a:spcBef>
            </a:pPr>
            <a:r>
              <a:rPr dirty="0" sz="1550">
                <a:latin typeface="Arial"/>
                <a:cs typeface="Arial"/>
              </a:rPr>
              <a:t>incarceration,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isolation, </a:t>
            </a:r>
            <a:r>
              <a:rPr dirty="0" sz="1550" spc="-50">
                <a:latin typeface="Arial"/>
                <a:cs typeface="Arial"/>
              </a:rPr>
              <a:t>Racism,</a:t>
            </a:r>
            <a:r>
              <a:rPr dirty="0" sz="1550" spc="-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Intergenerational trauma</a:t>
            </a:r>
            <a:endParaRPr sz="15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53069" y="5973127"/>
            <a:ext cx="3187065" cy="49466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34"/>
              </a:spcBef>
            </a:pPr>
            <a:r>
              <a:rPr dirty="0" sz="1550">
                <a:latin typeface="Arial"/>
                <a:cs typeface="Arial"/>
              </a:rPr>
              <a:t>environmental</a:t>
            </a:r>
            <a:r>
              <a:rPr dirty="0" sz="1550" spc="1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conditions,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quality</a:t>
            </a:r>
            <a:r>
              <a:rPr dirty="0" sz="1550" spc="17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of </a:t>
            </a:r>
            <a:r>
              <a:rPr dirty="0" sz="1550" spc="-10">
                <a:latin typeface="Arial"/>
                <a:cs typeface="Arial"/>
              </a:rPr>
              <a:t>housing</a:t>
            </a:r>
            <a:endParaRPr sz="15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46926" y="4563427"/>
            <a:ext cx="1848485" cy="55943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15"/>
              </a:spcBef>
            </a:pPr>
            <a:r>
              <a:rPr dirty="0" sz="1850" spc="-120" b="1">
                <a:latin typeface="Arial"/>
                <a:cs typeface="Arial"/>
              </a:rPr>
              <a:t>Social/Community </a:t>
            </a:r>
            <a:r>
              <a:rPr dirty="0" sz="1850" spc="-10" b="1">
                <a:latin typeface="Arial"/>
                <a:cs typeface="Arial"/>
              </a:rPr>
              <a:t>Context</a:t>
            </a:r>
            <a:endParaRPr sz="18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02604" y="5705792"/>
            <a:ext cx="558419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15015" sz="2775" spc="-247" b="1">
                <a:latin typeface="Arial"/>
                <a:cs typeface="Arial"/>
              </a:rPr>
              <a:t>Neighborhood</a:t>
            </a:r>
            <a:r>
              <a:rPr dirty="0" baseline="-15015" sz="2775" spc="52" b="1">
                <a:latin typeface="Arial"/>
                <a:cs typeface="Arial"/>
              </a:rPr>
              <a:t> </a:t>
            </a:r>
            <a:r>
              <a:rPr dirty="0" baseline="-15015" sz="2775" spc="-254" b="1">
                <a:latin typeface="Arial"/>
                <a:cs typeface="Arial"/>
              </a:rPr>
              <a:t>and</a:t>
            </a:r>
            <a:r>
              <a:rPr dirty="0" baseline="-15015" sz="2775" spc="-52" b="1">
                <a:latin typeface="Arial"/>
                <a:cs typeface="Arial"/>
              </a:rPr>
              <a:t> </a:t>
            </a:r>
            <a:r>
              <a:rPr dirty="0" baseline="-15015" sz="2775" spc="-37" b="1">
                <a:latin typeface="Arial"/>
                <a:cs typeface="Arial"/>
              </a:rPr>
              <a:t>Built</a:t>
            </a:r>
            <a:r>
              <a:rPr dirty="0" baseline="-15015" sz="2775" spc="-15" b="1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Transportation,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crime</a:t>
            </a:r>
            <a:r>
              <a:rPr dirty="0" sz="1550" spc="-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violence,</a:t>
            </a:r>
            <a:endParaRPr sz="15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28004" y="6016942"/>
            <a:ext cx="125222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150" b="1">
                <a:latin typeface="Arial"/>
                <a:cs typeface="Arial"/>
              </a:rPr>
              <a:t>Environment</a:t>
            </a:r>
            <a:endParaRPr sz="18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73518" y="3266122"/>
            <a:ext cx="119697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90" b="1">
                <a:latin typeface="Arial"/>
                <a:cs typeface="Arial"/>
              </a:rPr>
              <a:t>Health</a:t>
            </a:r>
            <a:r>
              <a:rPr dirty="0" sz="1850" spc="-25" b="1">
                <a:latin typeface="Arial"/>
                <a:cs typeface="Arial"/>
              </a:rPr>
              <a:t> </a:t>
            </a:r>
            <a:r>
              <a:rPr dirty="0" sz="1850" spc="-114" b="1">
                <a:latin typeface="Arial"/>
                <a:cs typeface="Arial"/>
              </a:rPr>
              <a:t>Care</a:t>
            </a:r>
            <a:endParaRPr sz="18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95693" y="1689163"/>
            <a:ext cx="992505" cy="55943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15"/>
              </a:spcBef>
            </a:pPr>
            <a:r>
              <a:rPr dirty="0" sz="1850" spc="-155" b="1">
                <a:latin typeface="Arial"/>
                <a:cs typeface="Arial"/>
              </a:rPr>
              <a:t>Education </a:t>
            </a:r>
            <a:r>
              <a:rPr dirty="0" sz="1850" spc="-35" b="1">
                <a:latin typeface="Arial"/>
                <a:cs typeface="Arial"/>
              </a:rPr>
              <a:t>Access</a:t>
            </a:r>
            <a:endParaRPr sz="1850">
              <a:latin typeface="Arial"/>
              <a:cs typeface="Arial"/>
            </a:endParaRPr>
          </a:p>
        </p:txBody>
      </p:sp>
      <p:sp>
        <p:nvSpPr>
          <p:cNvPr id="54" name="object 54" descr="$PPTXTitle"/>
          <p:cNvSpPr txBox="1">
            <a:spLocks noGrp="1"/>
          </p:cNvSpPr>
          <p:nvPr>
            <p:ph type="title"/>
          </p:nvPr>
        </p:nvSpPr>
        <p:spPr>
          <a:xfrm>
            <a:off x="5557901" y="661352"/>
            <a:ext cx="1638300" cy="3117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195" b="1">
                <a:latin typeface="Arial"/>
                <a:cs typeface="Arial"/>
              </a:rPr>
              <a:t>Economic</a:t>
            </a:r>
            <a:r>
              <a:rPr dirty="0" sz="1850" spc="10" b="1">
                <a:latin typeface="Arial"/>
                <a:cs typeface="Arial"/>
              </a:rPr>
              <a:t> </a:t>
            </a:r>
            <a:r>
              <a:rPr dirty="0" sz="1850" spc="-85" b="1">
                <a:latin typeface="Arial"/>
                <a:cs typeface="Arial"/>
              </a:rPr>
              <a:t>status</a:t>
            </a:r>
            <a:endParaRPr sz="18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410045" y="1250474"/>
            <a:ext cx="394335" cy="485775"/>
          </a:xfrm>
          <a:custGeom>
            <a:avLst/>
            <a:gdLst/>
            <a:ahLst/>
            <a:cxnLst/>
            <a:rect l="l" t="t" r="r" b="b"/>
            <a:pathLst>
              <a:path w="394335" h="485775">
                <a:moveTo>
                  <a:pt x="148807" y="44525"/>
                </a:moveTo>
                <a:lnTo>
                  <a:pt x="143978" y="53838"/>
                </a:lnTo>
                <a:lnTo>
                  <a:pt x="143003" y="65734"/>
                </a:lnTo>
                <a:lnTo>
                  <a:pt x="145975" y="75663"/>
                </a:lnTo>
                <a:lnTo>
                  <a:pt x="152313" y="83130"/>
                </a:lnTo>
                <a:lnTo>
                  <a:pt x="161102" y="87422"/>
                </a:lnTo>
                <a:lnTo>
                  <a:pt x="172695" y="87584"/>
                </a:lnTo>
                <a:lnTo>
                  <a:pt x="285457" y="66157"/>
                </a:lnTo>
                <a:lnTo>
                  <a:pt x="0" y="454059"/>
                </a:lnTo>
                <a:lnTo>
                  <a:pt x="42335" y="485209"/>
                </a:lnTo>
                <a:lnTo>
                  <a:pt x="327806" y="97290"/>
                </a:lnTo>
                <a:lnTo>
                  <a:pt x="340863" y="211290"/>
                </a:lnTo>
                <a:lnTo>
                  <a:pt x="344149" y="221366"/>
                </a:lnTo>
                <a:lnTo>
                  <a:pt x="350831" y="228836"/>
                </a:lnTo>
                <a:lnTo>
                  <a:pt x="359953" y="232996"/>
                </a:lnTo>
                <a:lnTo>
                  <a:pt x="370556" y="233140"/>
                </a:lnTo>
                <a:lnTo>
                  <a:pt x="380668" y="229051"/>
                </a:lnTo>
                <a:lnTo>
                  <a:pt x="388465" y="221673"/>
                </a:lnTo>
                <a:lnTo>
                  <a:pt x="393190" y="212035"/>
                </a:lnTo>
                <a:lnTo>
                  <a:pt x="394087" y="201164"/>
                </a:lnTo>
                <a:lnTo>
                  <a:pt x="373528" y="21850"/>
                </a:lnTo>
                <a:lnTo>
                  <a:pt x="370560" y="11915"/>
                </a:lnTo>
                <a:lnTo>
                  <a:pt x="364223" y="4446"/>
                </a:lnTo>
                <a:lnTo>
                  <a:pt x="355433" y="156"/>
                </a:lnTo>
                <a:lnTo>
                  <a:pt x="343835" y="0"/>
                </a:lnTo>
                <a:lnTo>
                  <a:pt x="166534" y="33757"/>
                </a:lnTo>
                <a:lnTo>
                  <a:pt x="156580" y="37503"/>
                </a:lnTo>
                <a:lnTo>
                  <a:pt x="148807" y="445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142147" y="2017197"/>
            <a:ext cx="551815" cy="313690"/>
          </a:xfrm>
          <a:custGeom>
            <a:avLst/>
            <a:gdLst/>
            <a:ahLst/>
            <a:cxnLst/>
            <a:rect l="l" t="t" r="r" b="b"/>
            <a:pathLst>
              <a:path w="551814" h="313689">
                <a:moveTo>
                  <a:pt x="347849" y="1654"/>
                </a:moveTo>
                <a:lnTo>
                  <a:pt x="338726" y="6833"/>
                </a:lnTo>
                <a:lnTo>
                  <a:pt x="331428" y="16278"/>
                </a:lnTo>
                <a:lnTo>
                  <a:pt x="328512" y="26224"/>
                </a:lnTo>
                <a:lnTo>
                  <a:pt x="329759" y="35938"/>
                </a:lnTo>
                <a:lnTo>
                  <a:pt x="334792" y="44325"/>
                </a:lnTo>
                <a:lnTo>
                  <a:pt x="344426" y="50776"/>
                </a:lnTo>
                <a:lnTo>
                  <a:pt x="450660" y="94234"/>
                </a:lnTo>
                <a:lnTo>
                  <a:pt x="0" y="264015"/>
                </a:lnTo>
                <a:lnTo>
                  <a:pt x="18529" y="313201"/>
                </a:lnTo>
                <a:lnTo>
                  <a:pt x="469214" y="143410"/>
                </a:lnTo>
                <a:lnTo>
                  <a:pt x="418063" y="246124"/>
                </a:lnTo>
                <a:lnTo>
                  <a:pt x="441768" y="282702"/>
                </a:lnTo>
                <a:lnTo>
                  <a:pt x="452326" y="280762"/>
                </a:lnTo>
                <a:lnTo>
                  <a:pt x="461539" y="275254"/>
                </a:lnTo>
                <a:lnTo>
                  <a:pt x="468213" y="266626"/>
                </a:lnTo>
                <a:lnTo>
                  <a:pt x="548652" y="105054"/>
                </a:lnTo>
                <a:lnTo>
                  <a:pt x="551576" y="95105"/>
                </a:lnTo>
                <a:lnTo>
                  <a:pt x="550330" y="85390"/>
                </a:lnTo>
                <a:lnTo>
                  <a:pt x="545295" y="77004"/>
                </a:lnTo>
                <a:lnTo>
                  <a:pt x="535655" y="70555"/>
                </a:lnTo>
                <a:lnTo>
                  <a:pt x="368581" y="2281"/>
                </a:lnTo>
                <a:lnTo>
                  <a:pt x="358193" y="0"/>
                </a:lnTo>
                <a:lnTo>
                  <a:pt x="347849" y="16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426730" y="5203591"/>
            <a:ext cx="427355" cy="441325"/>
          </a:xfrm>
          <a:custGeom>
            <a:avLst/>
            <a:gdLst/>
            <a:ahLst/>
            <a:cxnLst/>
            <a:rect l="l" t="t" r="r" b="b"/>
            <a:pathLst>
              <a:path w="427354" h="441325">
                <a:moveTo>
                  <a:pt x="416343" y="215803"/>
                </a:moveTo>
                <a:lnTo>
                  <a:pt x="407980" y="209470"/>
                </a:lnTo>
                <a:lnTo>
                  <a:pt x="396419" y="206500"/>
                </a:lnTo>
                <a:lnTo>
                  <a:pt x="386130" y="207752"/>
                </a:lnTo>
                <a:lnTo>
                  <a:pt x="377700" y="212738"/>
                </a:lnTo>
                <a:lnTo>
                  <a:pt x="371986" y="220676"/>
                </a:lnTo>
                <a:lnTo>
                  <a:pt x="369868" y="232075"/>
                </a:lnTo>
                <a:lnTo>
                  <a:pt x="371942" y="346836"/>
                </a:lnTo>
                <a:lnTo>
                  <a:pt x="37856" y="0"/>
                </a:lnTo>
                <a:lnTo>
                  <a:pt x="0" y="36461"/>
                </a:lnTo>
                <a:lnTo>
                  <a:pt x="334105" y="383317"/>
                </a:lnTo>
                <a:lnTo>
                  <a:pt x="219536" y="376932"/>
                </a:lnTo>
                <a:lnTo>
                  <a:pt x="209049" y="378469"/>
                </a:lnTo>
                <a:lnTo>
                  <a:pt x="200558" y="383794"/>
                </a:lnTo>
                <a:lnTo>
                  <a:pt x="194918" y="392082"/>
                </a:lnTo>
                <a:lnTo>
                  <a:pt x="192984" y="402508"/>
                </a:lnTo>
                <a:lnTo>
                  <a:pt x="195307" y="413166"/>
                </a:lnTo>
                <a:lnTo>
                  <a:pt x="201262" y="422097"/>
                </a:lnTo>
                <a:lnTo>
                  <a:pt x="209964" y="428382"/>
                </a:lnTo>
                <a:lnTo>
                  <a:pt x="220527" y="431102"/>
                </a:lnTo>
                <a:lnTo>
                  <a:pt x="400739" y="441124"/>
                </a:lnTo>
                <a:lnTo>
                  <a:pt x="411033" y="439876"/>
                </a:lnTo>
                <a:lnTo>
                  <a:pt x="419465" y="434892"/>
                </a:lnTo>
                <a:lnTo>
                  <a:pt x="425177" y="426953"/>
                </a:lnTo>
                <a:lnTo>
                  <a:pt x="427291" y="415549"/>
                </a:lnTo>
                <a:lnTo>
                  <a:pt x="423962" y="235094"/>
                </a:lnTo>
                <a:lnTo>
                  <a:pt x="421952" y="224650"/>
                </a:lnTo>
                <a:lnTo>
                  <a:pt x="416343" y="2158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543549" y="3295265"/>
            <a:ext cx="577215" cy="297180"/>
          </a:xfrm>
          <a:custGeom>
            <a:avLst/>
            <a:gdLst/>
            <a:ahLst/>
            <a:cxnLst/>
            <a:rect l="l" t="t" r="r" b="b"/>
            <a:pathLst>
              <a:path w="577214" h="297179">
                <a:moveTo>
                  <a:pt x="417238" y="0"/>
                </a:moveTo>
                <a:lnTo>
                  <a:pt x="406895" y="1622"/>
                </a:lnTo>
                <a:lnTo>
                  <a:pt x="396754" y="7859"/>
                </a:lnTo>
                <a:lnTo>
                  <a:pt x="390530" y="16101"/>
                </a:lnTo>
                <a:lnTo>
                  <a:pt x="388277" y="25588"/>
                </a:lnTo>
                <a:lnTo>
                  <a:pt x="390026" y="35167"/>
                </a:lnTo>
                <a:lnTo>
                  <a:pt x="396754" y="44557"/>
                </a:lnTo>
                <a:lnTo>
                  <a:pt x="480689" y="122323"/>
                </a:lnTo>
                <a:lnTo>
                  <a:pt x="0" y="122323"/>
                </a:lnTo>
                <a:lnTo>
                  <a:pt x="0" y="174644"/>
                </a:lnTo>
                <a:lnTo>
                  <a:pt x="480715" y="174645"/>
                </a:lnTo>
                <a:lnTo>
                  <a:pt x="396792" y="252375"/>
                </a:lnTo>
                <a:lnTo>
                  <a:pt x="390635" y="260955"/>
                </a:lnTo>
                <a:lnTo>
                  <a:pt x="388583" y="270720"/>
                </a:lnTo>
                <a:lnTo>
                  <a:pt x="390636" y="280487"/>
                </a:lnTo>
                <a:lnTo>
                  <a:pt x="396792" y="289074"/>
                </a:lnTo>
                <a:lnTo>
                  <a:pt x="406062" y="294769"/>
                </a:lnTo>
                <a:lnTo>
                  <a:pt x="416606" y="296667"/>
                </a:lnTo>
                <a:lnTo>
                  <a:pt x="427150" y="294769"/>
                </a:lnTo>
                <a:lnTo>
                  <a:pt x="436420" y="289074"/>
                </a:lnTo>
                <a:lnTo>
                  <a:pt x="568411" y="166792"/>
                </a:lnTo>
                <a:lnTo>
                  <a:pt x="574643" y="158551"/>
                </a:lnTo>
                <a:lnTo>
                  <a:pt x="576898" y="149064"/>
                </a:lnTo>
                <a:lnTo>
                  <a:pt x="575146" y="139485"/>
                </a:lnTo>
                <a:lnTo>
                  <a:pt x="568411" y="130094"/>
                </a:lnTo>
                <a:lnTo>
                  <a:pt x="436382" y="7859"/>
                </a:lnTo>
                <a:lnTo>
                  <a:pt x="427482" y="2088"/>
                </a:lnTo>
                <a:lnTo>
                  <a:pt x="4172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171834" y="4525051"/>
            <a:ext cx="551180" cy="314960"/>
          </a:xfrm>
          <a:custGeom>
            <a:avLst/>
            <a:gdLst/>
            <a:ahLst/>
            <a:cxnLst/>
            <a:rect l="l" t="t" r="r" b="b"/>
            <a:pathLst>
              <a:path w="551179" h="314960">
                <a:moveTo>
                  <a:pt x="453112" y="34795"/>
                </a:moveTo>
                <a:lnTo>
                  <a:pt x="416821" y="48419"/>
                </a:lnTo>
                <a:lnTo>
                  <a:pt x="415016" y="58032"/>
                </a:lnTo>
                <a:lnTo>
                  <a:pt x="417935" y="69253"/>
                </a:lnTo>
                <a:lnTo>
                  <a:pt x="468515" y="172288"/>
                </a:lnTo>
                <a:lnTo>
                  <a:pt x="18803" y="0"/>
                </a:lnTo>
                <a:lnTo>
                  <a:pt x="0" y="49081"/>
                </a:lnTo>
                <a:lnTo>
                  <a:pt x="449735" y="221379"/>
                </a:lnTo>
                <a:lnTo>
                  <a:pt x="343286" y="264217"/>
                </a:lnTo>
                <a:lnTo>
                  <a:pt x="334443" y="270059"/>
                </a:lnTo>
                <a:lnTo>
                  <a:pt x="329013" y="278484"/>
                </a:lnTo>
                <a:lnTo>
                  <a:pt x="327423" y="288382"/>
                </a:lnTo>
                <a:lnTo>
                  <a:pt x="330097" y="298643"/>
                </a:lnTo>
                <a:lnTo>
                  <a:pt x="336723" y="307308"/>
                </a:lnTo>
                <a:lnTo>
                  <a:pt x="345906" y="312868"/>
                </a:lnTo>
                <a:lnTo>
                  <a:pt x="356452" y="314866"/>
                </a:lnTo>
                <a:lnTo>
                  <a:pt x="367171" y="312847"/>
                </a:lnTo>
                <a:lnTo>
                  <a:pt x="534603" y="245445"/>
                </a:lnTo>
                <a:lnTo>
                  <a:pt x="543394" y="239947"/>
                </a:lnTo>
                <a:lnTo>
                  <a:pt x="548914" y="231856"/>
                </a:lnTo>
                <a:lnTo>
                  <a:pt x="550717" y="222242"/>
                </a:lnTo>
                <a:lnTo>
                  <a:pt x="547791" y="211019"/>
                </a:lnTo>
                <a:lnTo>
                  <a:pt x="468198" y="49030"/>
                </a:lnTo>
                <a:lnTo>
                  <a:pt x="461945" y="40427"/>
                </a:lnTo>
                <a:lnTo>
                  <a:pt x="453112" y="347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7375" y="1638300"/>
            <a:ext cx="3638550" cy="3638550"/>
            <a:chOff x="1857375" y="1638300"/>
            <a:chExt cx="3638550" cy="3638550"/>
          </a:xfrm>
        </p:grpSpPr>
        <p:sp>
          <p:nvSpPr>
            <p:cNvPr id="3" name="object 3"/>
            <p:cNvSpPr/>
            <p:nvPr/>
          </p:nvSpPr>
          <p:spPr>
            <a:xfrm>
              <a:off x="1914525" y="1695450"/>
              <a:ext cx="3524250" cy="3524250"/>
            </a:xfrm>
            <a:custGeom>
              <a:avLst/>
              <a:gdLst/>
              <a:ahLst/>
              <a:cxnLst/>
              <a:rect l="l" t="t" r="r" b="b"/>
              <a:pathLst>
                <a:path w="3524250" h="3524250">
                  <a:moveTo>
                    <a:pt x="0" y="1762125"/>
                  </a:moveTo>
                  <a:lnTo>
                    <a:pt x="654" y="1810628"/>
                  </a:lnTo>
                  <a:lnTo>
                    <a:pt x="2607" y="1858808"/>
                  </a:lnTo>
                  <a:lnTo>
                    <a:pt x="5841" y="1906647"/>
                  </a:lnTo>
                  <a:lnTo>
                    <a:pt x="10339" y="1954129"/>
                  </a:lnTo>
                  <a:lnTo>
                    <a:pt x="16086" y="2001236"/>
                  </a:lnTo>
                  <a:lnTo>
                    <a:pt x="23063" y="2047952"/>
                  </a:lnTo>
                  <a:lnTo>
                    <a:pt x="31254" y="2094260"/>
                  </a:lnTo>
                  <a:lnTo>
                    <a:pt x="40642" y="2140144"/>
                  </a:lnTo>
                  <a:lnTo>
                    <a:pt x="51211" y="2185586"/>
                  </a:lnTo>
                  <a:lnTo>
                    <a:pt x="62944" y="2230569"/>
                  </a:lnTo>
                  <a:lnTo>
                    <a:pt x="75823" y="2275078"/>
                  </a:lnTo>
                  <a:lnTo>
                    <a:pt x="89833" y="2319095"/>
                  </a:lnTo>
                  <a:lnTo>
                    <a:pt x="104956" y="2362603"/>
                  </a:lnTo>
                  <a:lnTo>
                    <a:pt x="121176" y="2405585"/>
                  </a:lnTo>
                  <a:lnTo>
                    <a:pt x="138475" y="2448026"/>
                  </a:lnTo>
                  <a:lnTo>
                    <a:pt x="156837" y="2489907"/>
                  </a:lnTo>
                  <a:lnTo>
                    <a:pt x="176246" y="2531212"/>
                  </a:lnTo>
                  <a:lnTo>
                    <a:pt x="196684" y="2571925"/>
                  </a:lnTo>
                  <a:lnTo>
                    <a:pt x="218134" y="2612028"/>
                  </a:lnTo>
                  <a:lnTo>
                    <a:pt x="240580" y="2651506"/>
                  </a:lnTo>
                  <a:lnTo>
                    <a:pt x="264005" y="2690340"/>
                  </a:lnTo>
                  <a:lnTo>
                    <a:pt x="288392" y="2728514"/>
                  </a:lnTo>
                  <a:lnTo>
                    <a:pt x="313725" y="2766011"/>
                  </a:lnTo>
                  <a:lnTo>
                    <a:pt x="339986" y="2802815"/>
                  </a:lnTo>
                  <a:lnTo>
                    <a:pt x="367158" y="2838909"/>
                  </a:lnTo>
                  <a:lnTo>
                    <a:pt x="395226" y="2874276"/>
                  </a:lnTo>
                  <a:lnTo>
                    <a:pt x="424172" y="2908899"/>
                  </a:lnTo>
                  <a:lnTo>
                    <a:pt x="453980" y="2942762"/>
                  </a:lnTo>
                  <a:lnTo>
                    <a:pt x="484632" y="2975847"/>
                  </a:lnTo>
                  <a:lnTo>
                    <a:pt x="516112" y="3008137"/>
                  </a:lnTo>
                  <a:lnTo>
                    <a:pt x="548402" y="3039617"/>
                  </a:lnTo>
                  <a:lnTo>
                    <a:pt x="581487" y="3070269"/>
                  </a:lnTo>
                  <a:lnTo>
                    <a:pt x="615350" y="3100077"/>
                  </a:lnTo>
                  <a:lnTo>
                    <a:pt x="649973" y="3129023"/>
                  </a:lnTo>
                  <a:lnTo>
                    <a:pt x="685340" y="3157091"/>
                  </a:lnTo>
                  <a:lnTo>
                    <a:pt x="721434" y="3184263"/>
                  </a:lnTo>
                  <a:lnTo>
                    <a:pt x="758238" y="3210524"/>
                  </a:lnTo>
                  <a:lnTo>
                    <a:pt x="795735" y="3235857"/>
                  </a:lnTo>
                  <a:lnTo>
                    <a:pt x="833909" y="3260244"/>
                  </a:lnTo>
                  <a:lnTo>
                    <a:pt x="872744" y="3283669"/>
                  </a:lnTo>
                  <a:lnTo>
                    <a:pt x="912221" y="3306115"/>
                  </a:lnTo>
                  <a:lnTo>
                    <a:pt x="952324" y="3327565"/>
                  </a:lnTo>
                  <a:lnTo>
                    <a:pt x="993037" y="3348003"/>
                  </a:lnTo>
                  <a:lnTo>
                    <a:pt x="1034342" y="3367412"/>
                  </a:lnTo>
                  <a:lnTo>
                    <a:pt x="1076223" y="3385774"/>
                  </a:lnTo>
                  <a:lnTo>
                    <a:pt x="1118664" y="3403073"/>
                  </a:lnTo>
                  <a:lnTo>
                    <a:pt x="1161646" y="3419293"/>
                  </a:lnTo>
                  <a:lnTo>
                    <a:pt x="1205154" y="3434416"/>
                  </a:lnTo>
                  <a:lnTo>
                    <a:pt x="1249171" y="3448426"/>
                  </a:lnTo>
                  <a:lnTo>
                    <a:pt x="1293680" y="3461305"/>
                  </a:lnTo>
                  <a:lnTo>
                    <a:pt x="1338663" y="3473038"/>
                  </a:lnTo>
                  <a:lnTo>
                    <a:pt x="1384105" y="3483607"/>
                  </a:lnTo>
                  <a:lnTo>
                    <a:pt x="1429989" y="3492995"/>
                  </a:lnTo>
                  <a:lnTo>
                    <a:pt x="1476297" y="3501186"/>
                  </a:lnTo>
                  <a:lnTo>
                    <a:pt x="1523013" y="3508163"/>
                  </a:lnTo>
                  <a:lnTo>
                    <a:pt x="1570120" y="3513910"/>
                  </a:lnTo>
                  <a:lnTo>
                    <a:pt x="1617602" y="3518408"/>
                  </a:lnTo>
                  <a:lnTo>
                    <a:pt x="1665441" y="3521642"/>
                  </a:lnTo>
                  <a:lnTo>
                    <a:pt x="1713621" y="3523595"/>
                  </a:lnTo>
                  <a:lnTo>
                    <a:pt x="1762125" y="3524250"/>
                  </a:lnTo>
                  <a:lnTo>
                    <a:pt x="1810628" y="3523595"/>
                  </a:lnTo>
                  <a:lnTo>
                    <a:pt x="1858808" y="3521642"/>
                  </a:lnTo>
                  <a:lnTo>
                    <a:pt x="1906647" y="3518408"/>
                  </a:lnTo>
                  <a:lnTo>
                    <a:pt x="1954129" y="3513910"/>
                  </a:lnTo>
                  <a:lnTo>
                    <a:pt x="2001236" y="3508163"/>
                  </a:lnTo>
                  <a:lnTo>
                    <a:pt x="2047952" y="3501186"/>
                  </a:lnTo>
                  <a:lnTo>
                    <a:pt x="2094260" y="3492995"/>
                  </a:lnTo>
                  <a:lnTo>
                    <a:pt x="2140144" y="3483607"/>
                  </a:lnTo>
                  <a:lnTo>
                    <a:pt x="2185586" y="3473038"/>
                  </a:lnTo>
                  <a:lnTo>
                    <a:pt x="2230569" y="3461305"/>
                  </a:lnTo>
                  <a:lnTo>
                    <a:pt x="2275078" y="3448426"/>
                  </a:lnTo>
                  <a:lnTo>
                    <a:pt x="2319095" y="3434416"/>
                  </a:lnTo>
                  <a:lnTo>
                    <a:pt x="2362603" y="3419293"/>
                  </a:lnTo>
                  <a:lnTo>
                    <a:pt x="2405585" y="3403073"/>
                  </a:lnTo>
                  <a:lnTo>
                    <a:pt x="2448026" y="3385774"/>
                  </a:lnTo>
                  <a:lnTo>
                    <a:pt x="2489907" y="3367412"/>
                  </a:lnTo>
                  <a:lnTo>
                    <a:pt x="2531212" y="3348003"/>
                  </a:lnTo>
                  <a:lnTo>
                    <a:pt x="2571925" y="3327565"/>
                  </a:lnTo>
                  <a:lnTo>
                    <a:pt x="2612028" y="3306115"/>
                  </a:lnTo>
                  <a:lnTo>
                    <a:pt x="2651506" y="3283669"/>
                  </a:lnTo>
                  <a:lnTo>
                    <a:pt x="2690340" y="3260244"/>
                  </a:lnTo>
                  <a:lnTo>
                    <a:pt x="2728514" y="3235857"/>
                  </a:lnTo>
                  <a:lnTo>
                    <a:pt x="2766011" y="3210524"/>
                  </a:lnTo>
                  <a:lnTo>
                    <a:pt x="2802815" y="3184263"/>
                  </a:lnTo>
                  <a:lnTo>
                    <a:pt x="2838909" y="3157091"/>
                  </a:lnTo>
                  <a:lnTo>
                    <a:pt x="2874276" y="3129023"/>
                  </a:lnTo>
                  <a:lnTo>
                    <a:pt x="2908899" y="3100077"/>
                  </a:lnTo>
                  <a:lnTo>
                    <a:pt x="2942762" y="3070269"/>
                  </a:lnTo>
                  <a:lnTo>
                    <a:pt x="2975847" y="3039617"/>
                  </a:lnTo>
                  <a:lnTo>
                    <a:pt x="3008137" y="3008137"/>
                  </a:lnTo>
                  <a:lnTo>
                    <a:pt x="3039617" y="2975847"/>
                  </a:lnTo>
                  <a:lnTo>
                    <a:pt x="3070269" y="2942762"/>
                  </a:lnTo>
                  <a:lnTo>
                    <a:pt x="3100077" y="2908899"/>
                  </a:lnTo>
                  <a:lnTo>
                    <a:pt x="3129023" y="2874276"/>
                  </a:lnTo>
                  <a:lnTo>
                    <a:pt x="3157091" y="2838909"/>
                  </a:lnTo>
                  <a:lnTo>
                    <a:pt x="3184263" y="2802815"/>
                  </a:lnTo>
                  <a:lnTo>
                    <a:pt x="3210524" y="2766011"/>
                  </a:lnTo>
                  <a:lnTo>
                    <a:pt x="3235857" y="2728514"/>
                  </a:lnTo>
                  <a:lnTo>
                    <a:pt x="3260244" y="2690340"/>
                  </a:lnTo>
                  <a:lnTo>
                    <a:pt x="3283669" y="2651506"/>
                  </a:lnTo>
                  <a:lnTo>
                    <a:pt x="3306115" y="2612028"/>
                  </a:lnTo>
                  <a:lnTo>
                    <a:pt x="3327565" y="2571925"/>
                  </a:lnTo>
                  <a:lnTo>
                    <a:pt x="3348003" y="2531212"/>
                  </a:lnTo>
                  <a:lnTo>
                    <a:pt x="3367412" y="2489907"/>
                  </a:lnTo>
                  <a:lnTo>
                    <a:pt x="3385774" y="2448026"/>
                  </a:lnTo>
                  <a:lnTo>
                    <a:pt x="3403073" y="2405585"/>
                  </a:lnTo>
                  <a:lnTo>
                    <a:pt x="3419293" y="2362603"/>
                  </a:lnTo>
                  <a:lnTo>
                    <a:pt x="3434416" y="2319095"/>
                  </a:lnTo>
                  <a:lnTo>
                    <a:pt x="3448426" y="2275078"/>
                  </a:lnTo>
                  <a:lnTo>
                    <a:pt x="3461305" y="2230569"/>
                  </a:lnTo>
                  <a:lnTo>
                    <a:pt x="3473038" y="2185586"/>
                  </a:lnTo>
                  <a:lnTo>
                    <a:pt x="3483607" y="2140144"/>
                  </a:lnTo>
                  <a:lnTo>
                    <a:pt x="3492995" y="2094260"/>
                  </a:lnTo>
                  <a:lnTo>
                    <a:pt x="3501186" y="2047952"/>
                  </a:lnTo>
                  <a:lnTo>
                    <a:pt x="3508163" y="2001236"/>
                  </a:lnTo>
                  <a:lnTo>
                    <a:pt x="3513910" y="1954129"/>
                  </a:lnTo>
                  <a:lnTo>
                    <a:pt x="3518408" y="1906647"/>
                  </a:lnTo>
                  <a:lnTo>
                    <a:pt x="3521642" y="1858808"/>
                  </a:lnTo>
                  <a:lnTo>
                    <a:pt x="3523595" y="1810628"/>
                  </a:lnTo>
                  <a:lnTo>
                    <a:pt x="3524250" y="1762125"/>
                  </a:lnTo>
                  <a:lnTo>
                    <a:pt x="3523595" y="1713621"/>
                  </a:lnTo>
                  <a:lnTo>
                    <a:pt x="3521642" y="1665441"/>
                  </a:lnTo>
                  <a:lnTo>
                    <a:pt x="3518408" y="1617602"/>
                  </a:lnTo>
                  <a:lnTo>
                    <a:pt x="3513910" y="1570120"/>
                  </a:lnTo>
                  <a:lnTo>
                    <a:pt x="3508163" y="1523013"/>
                  </a:lnTo>
                  <a:lnTo>
                    <a:pt x="3501186" y="1476297"/>
                  </a:lnTo>
                  <a:lnTo>
                    <a:pt x="3492995" y="1429989"/>
                  </a:lnTo>
                  <a:lnTo>
                    <a:pt x="3483607" y="1384105"/>
                  </a:lnTo>
                  <a:lnTo>
                    <a:pt x="3473038" y="1338663"/>
                  </a:lnTo>
                  <a:lnTo>
                    <a:pt x="3461305" y="1293680"/>
                  </a:lnTo>
                  <a:lnTo>
                    <a:pt x="3448426" y="1249171"/>
                  </a:lnTo>
                  <a:lnTo>
                    <a:pt x="3434416" y="1205154"/>
                  </a:lnTo>
                  <a:lnTo>
                    <a:pt x="3419293" y="1161646"/>
                  </a:lnTo>
                  <a:lnTo>
                    <a:pt x="3403073" y="1118664"/>
                  </a:lnTo>
                  <a:lnTo>
                    <a:pt x="3385774" y="1076223"/>
                  </a:lnTo>
                  <a:lnTo>
                    <a:pt x="3367412" y="1034342"/>
                  </a:lnTo>
                  <a:lnTo>
                    <a:pt x="3348003" y="993037"/>
                  </a:lnTo>
                  <a:lnTo>
                    <a:pt x="3327565" y="952324"/>
                  </a:lnTo>
                  <a:lnTo>
                    <a:pt x="3306115" y="912221"/>
                  </a:lnTo>
                  <a:lnTo>
                    <a:pt x="3283669" y="872743"/>
                  </a:lnTo>
                  <a:lnTo>
                    <a:pt x="3260244" y="833909"/>
                  </a:lnTo>
                  <a:lnTo>
                    <a:pt x="3235857" y="795735"/>
                  </a:lnTo>
                  <a:lnTo>
                    <a:pt x="3210524" y="758238"/>
                  </a:lnTo>
                  <a:lnTo>
                    <a:pt x="3184263" y="721434"/>
                  </a:lnTo>
                  <a:lnTo>
                    <a:pt x="3157091" y="685340"/>
                  </a:lnTo>
                  <a:lnTo>
                    <a:pt x="3129023" y="649973"/>
                  </a:lnTo>
                  <a:lnTo>
                    <a:pt x="3100077" y="615350"/>
                  </a:lnTo>
                  <a:lnTo>
                    <a:pt x="3070269" y="581487"/>
                  </a:lnTo>
                  <a:lnTo>
                    <a:pt x="3039617" y="548402"/>
                  </a:lnTo>
                  <a:lnTo>
                    <a:pt x="3008137" y="516112"/>
                  </a:lnTo>
                  <a:lnTo>
                    <a:pt x="2975847" y="484632"/>
                  </a:lnTo>
                  <a:lnTo>
                    <a:pt x="2942762" y="453980"/>
                  </a:lnTo>
                  <a:lnTo>
                    <a:pt x="2908899" y="424172"/>
                  </a:lnTo>
                  <a:lnTo>
                    <a:pt x="2874276" y="395226"/>
                  </a:lnTo>
                  <a:lnTo>
                    <a:pt x="2838909" y="367158"/>
                  </a:lnTo>
                  <a:lnTo>
                    <a:pt x="2802815" y="339986"/>
                  </a:lnTo>
                  <a:lnTo>
                    <a:pt x="2766011" y="313725"/>
                  </a:lnTo>
                  <a:lnTo>
                    <a:pt x="2728514" y="288392"/>
                  </a:lnTo>
                  <a:lnTo>
                    <a:pt x="2690340" y="264005"/>
                  </a:lnTo>
                  <a:lnTo>
                    <a:pt x="2651505" y="240580"/>
                  </a:lnTo>
                  <a:lnTo>
                    <a:pt x="2612028" y="218134"/>
                  </a:lnTo>
                  <a:lnTo>
                    <a:pt x="2571925" y="196684"/>
                  </a:lnTo>
                  <a:lnTo>
                    <a:pt x="2531212" y="176246"/>
                  </a:lnTo>
                  <a:lnTo>
                    <a:pt x="2489907" y="156837"/>
                  </a:lnTo>
                  <a:lnTo>
                    <a:pt x="2448026" y="138475"/>
                  </a:lnTo>
                  <a:lnTo>
                    <a:pt x="2405585" y="121176"/>
                  </a:lnTo>
                  <a:lnTo>
                    <a:pt x="2362603" y="104956"/>
                  </a:lnTo>
                  <a:lnTo>
                    <a:pt x="2319095" y="89833"/>
                  </a:lnTo>
                  <a:lnTo>
                    <a:pt x="2275078" y="75823"/>
                  </a:lnTo>
                  <a:lnTo>
                    <a:pt x="2230569" y="62944"/>
                  </a:lnTo>
                  <a:lnTo>
                    <a:pt x="2185586" y="51211"/>
                  </a:lnTo>
                  <a:lnTo>
                    <a:pt x="2140144" y="40642"/>
                  </a:lnTo>
                  <a:lnTo>
                    <a:pt x="2094260" y="31254"/>
                  </a:lnTo>
                  <a:lnTo>
                    <a:pt x="2047952" y="23063"/>
                  </a:lnTo>
                  <a:lnTo>
                    <a:pt x="2001236" y="16086"/>
                  </a:lnTo>
                  <a:lnTo>
                    <a:pt x="1954129" y="10339"/>
                  </a:lnTo>
                  <a:lnTo>
                    <a:pt x="1906647" y="5841"/>
                  </a:lnTo>
                  <a:lnTo>
                    <a:pt x="1858808" y="2607"/>
                  </a:lnTo>
                  <a:lnTo>
                    <a:pt x="1810628" y="654"/>
                  </a:lnTo>
                  <a:lnTo>
                    <a:pt x="1762125" y="0"/>
                  </a:lnTo>
                  <a:lnTo>
                    <a:pt x="1713621" y="654"/>
                  </a:lnTo>
                  <a:lnTo>
                    <a:pt x="1665441" y="2607"/>
                  </a:lnTo>
                  <a:lnTo>
                    <a:pt x="1617602" y="5841"/>
                  </a:lnTo>
                  <a:lnTo>
                    <a:pt x="1570120" y="10339"/>
                  </a:lnTo>
                  <a:lnTo>
                    <a:pt x="1523013" y="16086"/>
                  </a:lnTo>
                  <a:lnTo>
                    <a:pt x="1476297" y="23063"/>
                  </a:lnTo>
                  <a:lnTo>
                    <a:pt x="1429989" y="31254"/>
                  </a:lnTo>
                  <a:lnTo>
                    <a:pt x="1384105" y="40642"/>
                  </a:lnTo>
                  <a:lnTo>
                    <a:pt x="1338663" y="51211"/>
                  </a:lnTo>
                  <a:lnTo>
                    <a:pt x="1293680" y="62944"/>
                  </a:lnTo>
                  <a:lnTo>
                    <a:pt x="1249171" y="75823"/>
                  </a:lnTo>
                  <a:lnTo>
                    <a:pt x="1205154" y="89833"/>
                  </a:lnTo>
                  <a:lnTo>
                    <a:pt x="1161646" y="104956"/>
                  </a:lnTo>
                  <a:lnTo>
                    <a:pt x="1118664" y="121176"/>
                  </a:lnTo>
                  <a:lnTo>
                    <a:pt x="1076223" y="138475"/>
                  </a:lnTo>
                  <a:lnTo>
                    <a:pt x="1034342" y="156837"/>
                  </a:lnTo>
                  <a:lnTo>
                    <a:pt x="993037" y="176246"/>
                  </a:lnTo>
                  <a:lnTo>
                    <a:pt x="952324" y="196684"/>
                  </a:lnTo>
                  <a:lnTo>
                    <a:pt x="912221" y="218134"/>
                  </a:lnTo>
                  <a:lnTo>
                    <a:pt x="872743" y="240580"/>
                  </a:lnTo>
                  <a:lnTo>
                    <a:pt x="833909" y="264005"/>
                  </a:lnTo>
                  <a:lnTo>
                    <a:pt x="795735" y="288392"/>
                  </a:lnTo>
                  <a:lnTo>
                    <a:pt x="758238" y="313725"/>
                  </a:lnTo>
                  <a:lnTo>
                    <a:pt x="721434" y="339986"/>
                  </a:lnTo>
                  <a:lnTo>
                    <a:pt x="685340" y="367158"/>
                  </a:lnTo>
                  <a:lnTo>
                    <a:pt x="649973" y="395226"/>
                  </a:lnTo>
                  <a:lnTo>
                    <a:pt x="615350" y="424172"/>
                  </a:lnTo>
                  <a:lnTo>
                    <a:pt x="581487" y="453980"/>
                  </a:lnTo>
                  <a:lnTo>
                    <a:pt x="548402" y="484632"/>
                  </a:lnTo>
                  <a:lnTo>
                    <a:pt x="516112" y="516112"/>
                  </a:lnTo>
                  <a:lnTo>
                    <a:pt x="484632" y="548402"/>
                  </a:lnTo>
                  <a:lnTo>
                    <a:pt x="453980" y="581487"/>
                  </a:lnTo>
                  <a:lnTo>
                    <a:pt x="424172" y="615350"/>
                  </a:lnTo>
                  <a:lnTo>
                    <a:pt x="395226" y="649973"/>
                  </a:lnTo>
                  <a:lnTo>
                    <a:pt x="367158" y="685340"/>
                  </a:lnTo>
                  <a:lnTo>
                    <a:pt x="339986" y="721434"/>
                  </a:lnTo>
                  <a:lnTo>
                    <a:pt x="313725" y="758238"/>
                  </a:lnTo>
                  <a:lnTo>
                    <a:pt x="288392" y="795735"/>
                  </a:lnTo>
                  <a:lnTo>
                    <a:pt x="264005" y="833909"/>
                  </a:lnTo>
                  <a:lnTo>
                    <a:pt x="240580" y="872744"/>
                  </a:lnTo>
                  <a:lnTo>
                    <a:pt x="218134" y="912221"/>
                  </a:lnTo>
                  <a:lnTo>
                    <a:pt x="196684" y="952324"/>
                  </a:lnTo>
                  <a:lnTo>
                    <a:pt x="176246" y="993037"/>
                  </a:lnTo>
                  <a:lnTo>
                    <a:pt x="156837" y="1034342"/>
                  </a:lnTo>
                  <a:lnTo>
                    <a:pt x="138475" y="1076223"/>
                  </a:lnTo>
                  <a:lnTo>
                    <a:pt x="121176" y="1118664"/>
                  </a:lnTo>
                  <a:lnTo>
                    <a:pt x="104956" y="1161646"/>
                  </a:lnTo>
                  <a:lnTo>
                    <a:pt x="89833" y="1205154"/>
                  </a:lnTo>
                  <a:lnTo>
                    <a:pt x="75823" y="1249171"/>
                  </a:lnTo>
                  <a:lnTo>
                    <a:pt x="62944" y="1293680"/>
                  </a:lnTo>
                  <a:lnTo>
                    <a:pt x="51211" y="1338663"/>
                  </a:lnTo>
                  <a:lnTo>
                    <a:pt x="40642" y="1384105"/>
                  </a:lnTo>
                  <a:lnTo>
                    <a:pt x="31254" y="1429989"/>
                  </a:lnTo>
                  <a:lnTo>
                    <a:pt x="23063" y="1476297"/>
                  </a:lnTo>
                  <a:lnTo>
                    <a:pt x="16086" y="1523013"/>
                  </a:lnTo>
                  <a:lnTo>
                    <a:pt x="10339" y="1570120"/>
                  </a:lnTo>
                  <a:lnTo>
                    <a:pt x="5841" y="1617602"/>
                  </a:lnTo>
                  <a:lnTo>
                    <a:pt x="2607" y="1665441"/>
                  </a:lnTo>
                  <a:lnTo>
                    <a:pt x="654" y="1713621"/>
                  </a:lnTo>
                  <a:lnTo>
                    <a:pt x="0" y="1762125"/>
                  </a:lnTo>
                  <a:close/>
                </a:path>
              </a:pathLst>
            </a:custGeom>
            <a:ln w="114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09850" y="1890649"/>
              <a:ext cx="3143250" cy="3152775"/>
            </a:xfrm>
            <a:custGeom>
              <a:avLst/>
              <a:gdLst/>
              <a:ahLst/>
              <a:cxnLst/>
              <a:rect l="l" t="t" r="r" b="b"/>
              <a:pathLst>
                <a:path w="3143250" h="3152775">
                  <a:moveTo>
                    <a:pt x="0" y="1576451"/>
                  </a:moveTo>
                  <a:lnTo>
                    <a:pt x="720" y="1624643"/>
                  </a:lnTo>
                  <a:lnTo>
                    <a:pt x="2868" y="1672476"/>
                  </a:lnTo>
                  <a:lnTo>
                    <a:pt x="6422" y="1719929"/>
                  </a:lnTo>
                  <a:lnTo>
                    <a:pt x="11362" y="1766980"/>
                  </a:lnTo>
                  <a:lnTo>
                    <a:pt x="17668" y="1813610"/>
                  </a:lnTo>
                  <a:lnTo>
                    <a:pt x="25318" y="1859798"/>
                  </a:lnTo>
                  <a:lnTo>
                    <a:pt x="34294" y="1905523"/>
                  </a:lnTo>
                  <a:lnTo>
                    <a:pt x="44573" y="1950764"/>
                  </a:lnTo>
                  <a:lnTo>
                    <a:pt x="56135" y="1995502"/>
                  </a:lnTo>
                  <a:lnTo>
                    <a:pt x="68961" y="2039714"/>
                  </a:lnTo>
                  <a:lnTo>
                    <a:pt x="83028" y="2083382"/>
                  </a:lnTo>
                  <a:lnTo>
                    <a:pt x="98317" y="2126483"/>
                  </a:lnTo>
                  <a:lnTo>
                    <a:pt x="114808" y="2168998"/>
                  </a:lnTo>
                  <a:lnTo>
                    <a:pt x="132479" y="2210906"/>
                  </a:lnTo>
                  <a:lnTo>
                    <a:pt x="151310" y="2252186"/>
                  </a:lnTo>
                  <a:lnTo>
                    <a:pt x="171281" y="2292818"/>
                  </a:lnTo>
                  <a:lnTo>
                    <a:pt x="192371" y="2332781"/>
                  </a:lnTo>
                  <a:lnTo>
                    <a:pt x="214559" y="2372054"/>
                  </a:lnTo>
                  <a:lnTo>
                    <a:pt x="237825" y="2410617"/>
                  </a:lnTo>
                  <a:lnTo>
                    <a:pt x="262149" y="2448449"/>
                  </a:lnTo>
                  <a:lnTo>
                    <a:pt x="287509" y="2485530"/>
                  </a:lnTo>
                  <a:lnTo>
                    <a:pt x="313886" y="2521839"/>
                  </a:lnTo>
                  <a:lnTo>
                    <a:pt x="341258" y="2557355"/>
                  </a:lnTo>
                  <a:lnTo>
                    <a:pt x="369606" y="2592058"/>
                  </a:lnTo>
                  <a:lnTo>
                    <a:pt x="398908" y="2625927"/>
                  </a:lnTo>
                  <a:lnTo>
                    <a:pt x="429145" y="2658942"/>
                  </a:lnTo>
                  <a:lnTo>
                    <a:pt x="460295" y="2691082"/>
                  </a:lnTo>
                  <a:lnTo>
                    <a:pt x="492338" y="2722326"/>
                  </a:lnTo>
                  <a:lnTo>
                    <a:pt x="525254" y="2752654"/>
                  </a:lnTo>
                  <a:lnTo>
                    <a:pt x="559022" y="2782045"/>
                  </a:lnTo>
                  <a:lnTo>
                    <a:pt x="593621" y="2810478"/>
                  </a:lnTo>
                  <a:lnTo>
                    <a:pt x="629031" y="2837933"/>
                  </a:lnTo>
                  <a:lnTo>
                    <a:pt x="665231" y="2864390"/>
                  </a:lnTo>
                  <a:lnTo>
                    <a:pt x="702201" y="2889827"/>
                  </a:lnTo>
                  <a:lnTo>
                    <a:pt x="739920" y="2914224"/>
                  </a:lnTo>
                  <a:lnTo>
                    <a:pt x="778368" y="2937561"/>
                  </a:lnTo>
                  <a:lnTo>
                    <a:pt x="817525" y="2959817"/>
                  </a:lnTo>
                  <a:lnTo>
                    <a:pt x="857368" y="2980971"/>
                  </a:lnTo>
                  <a:lnTo>
                    <a:pt x="897879" y="3001002"/>
                  </a:lnTo>
                  <a:lnTo>
                    <a:pt x="939037" y="3019891"/>
                  </a:lnTo>
                  <a:lnTo>
                    <a:pt x="980820" y="3037616"/>
                  </a:lnTo>
                  <a:lnTo>
                    <a:pt x="1023209" y="3054156"/>
                  </a:lnTo>
                  <a:lnTo>
                    <a:pt x="1066183" y="3069492"/>
                  </a:lnTo>
                  <a:lnTo>
                    <a:pt x="1109721" y="3083603"/>
                  </a:lnTo>
                  <a:lnTo>
                    <a:pt x="1153803" y="3096467"/>
                  </a:lnTo>
                  <a:lnTo>
                    <a:pt x="1198409" y="3108065"/>
                  </a:lnTo>
                  <a:lnTo>
                    <a:pt x="1243517" y="3118375"/>
                  </a:lnTo>
                  <a:lnTo>
                    <a:pt x="1289107" y="3127378"/>
                  </a:lnTo>
                  <a:lnTo>
                    <a:pt x="1335159" y="3135052"/>
                  </a:lnTo>
                  <a:lnTo>
                    <a:pt x="1381652" y="3141377"/>
                  </a:lnTo>
                  <a:lnTo>
                    <a:pt x="1428566" y="3146333"/>
                  </a:lnTo>
                  <a:lnTo>
                    <a:pt x="1475879" y="3149898"/>
                  </a:lnTo>
                  <a:lnTo>
                    <a:pt x="1523572" y="3152052"/>
                  </a:lnTo>
                  <a:lnTo>
                    <a:pt x="1571625" y="3152775"/>
                  </a:lnTo>
                  <a:lnTo>
                    <a:pt x="1619670" y="3152052"/>
                  </a:lnTo>
                  <a:lnTo>
                    <a:pt x="1667357" y="3149898"/>
                  </a:lnTo>
                  <a:lnTo>
                    <a:pt x="1714665" y="3146333"/>
                  </a:lnTo>
                  <a:lnTo>
                    <a:pt x="1761573" y="3141377"/>
                  </a:lnTo>
                  <a:lnTo>
                    <a:pt x="1808061" y="3135052"/>
                  </a:lnTo>
                  <a:lnTo>
                    <a:pt x="1854109" y="3127378"/>
                  </a:lnTo>
                  <a:lnTo>
                    <a:pt x="1899695" y="3118375"/>
                  </a:lnTo>
                  <a:lnTo>
                    <a:pt x="1944799" y="3108065"/>
                  </a:lnTo>
                  <a:lnTo>
                    <a:pt x="1989402" y="3096467"/>
                  </a:lnTo>
                  <a:lnTo>
                    <a:pt x="2033481" y="3083603"/>
                  </a:lnTo>
                  <a:lnTo>
                    <a:pt x="2077017" y="3069492"/>
                  </a:lnTo>
                  <a:lnTo>
                    <a:pt x="2119989" y="3054156"/>
                  </a:lnTo>
                  <a:lnTo>
                    <a:pt x="2162376" y="3037616"/>
                  </a:lnTo>
                  <a:lnTo>
                    <a:pt x="2204158" y="3019891"/>
                  </a:lnTo>
                  <a:lnTo>
                    <a:pt x="2245314" y="3001002"/>
                  </a:lnTo>
                  <a:lnTo>
                    <a:pt x="2285825" y="2980971"/>
                  </a:lnTo>
                  <a:lnTo>
                    <a:pt x="2325668" y="2959817"/>
                  </a:lnTo>
                  <a:lnTo>
                    <a:pt x="2364824" y="2937561"/>
                  </a:lnTo>
                  <a:lnTo>
                    <a:pt x="2403272" y="2914224"/>
                  </a:lnTo>
                  <a:lnTo>
                    <a:pt x="2440992" y="2889827"/>
                  </a:lnTo>
                  <a:lnTo>
                    <a:pt x="2477963" y="2864390"/>
                  </a:lnTo>
                  <a:lnTo>
                    <a:pt x="2514164" y="2837933"/>
                  </a:lnTo>
                  <a:lnTo>
                    <a:pt x="2549575" y="2810478"/>
                  </a:lnTo>
                  <a:lnTo>
                    <a:pt x="2584175" y="2782045"/>
                  </a:lnTo>
                  <a:lnTo>
                    <a:pt x="2617944" y="2752654"/>
                  </a:lnTo>
                  <a:lnTo>
                    <a:pt x="2650861" y="2722326"/>
                  </a:lnTo>
                  <a:lnTo>
                    <a:pt x="2682906" y="2691082"/>
                  </a:lnTo>
                  <a:lnTo>
                    <a:pt x="2714058" y="2658942"/>
                  </a:lnTo>
                  <a:lnTo>
                    <a:pt x="2744297" y="2625927"/>
                  </a:lnTo>
                  <a:lnTo>
                    <a:pt x="2773601" y="2592058"/>
                  </a:lnTo>
                  <a:lnTo>
                    <a:pt x="2801951" y="2557355"/>
                  </a:lnTo>
                  <a:lnTo>
                    <a:pt x="2829326" y="2521839"/>
                  </a:lnTo>
                  <a:lnTo>
                    <a:pt x="2855705" y="2485530"/>
                  </a:lnTo>
                  <a:lnTo>
                    <a:pt x="2881067" y="2448449"/>
                  </a:lnTo>
                  <a:lnTo>
                    <a:pt x="2905393" y="2410617"/>
                  </a:lnTo>
                  <a:lnTo>
                    <a:pt x="2928662" y="2372054"/>
                  </a:lnTo>
                  <a:lnTo>
                    <a:pt x="2950852" y="2332781"/>
                  </a:lnTo>
                  <a:lnTo>
                    <a:pt x="2971945" y="2292818"/>
                  </a:lnTo>
                  <a:lnTo>
                    <a:pt x="2991918" y="2252186"/>
                  </a:lnTo>
                  <a:lnTo>
                    <a:pt x="3010751" y="2210906"/>
                  </a:lnTo>
                  <a:lnTo>
                    <a:pt x="3028424" y="2168998"/>
                  </a:lnTo>
                  <a:lnTo>
                    <a:pt x="3044917" y="2126483"/>
                  </a:lnTo>
                  <a:lnTo>
                    <a:pt x="3060208" y="2083382"/>
                  </a:lnTo>
                  <a:lnTo>
                    <a:pt x="3074278" y="2039714"/>
                  </a:lnTo>
                  <a:lnTo>
                    <a:pt x="3087105" y="1995502"/>
                  </a:lnTo>
                  <a:lnTo>
                    <a:pt x="3098669" y="1950764"/>
                  </a:lnTo>
                  <a:lnTo>
                    <a:pt x="3108950" y="1905523"/>
                  </a:lnTo>
                  <a:lnTo>
                    <a:pt x="3117926" y="1859798"/>
                  </a:lnTo>
                  <a:lnTo>
                    <a:pt x="3125578" y="1813610"/>
                  </a:lnTo>
                  <a:lnTo>
                    <a:pt x="3131885" y="1766980"/>
                  </a:lnTo>
                  <a:lnTo>
                    <a:pt x="3136826" y="1719929"/>
                  </a:lnTo>
                  <a:lnTo>
                    <a:pt x="3140381" y="1672476"/>
                  </a:lnTo>
                  <a:lnTo>
                    <a:pt x="3142529" y="1624643"/>
                  </a:lnTo>
                  <a:lnTo>
                    <a:pt x="3143250" y="1576451"/>
                  </a:lnTo>
                  <a:lnTo>
                    <a:pt x="3142529" y="1528258"/>
                  </a:lnTo>
                  <a:lnTo>
                    <a:pt x="3140381" y="1480424"/>
                  </a:lnTo>
                  <a:lnTo>
                    <a:pt x="3136826" y="1432971"/>
                  </a:lnTo>
                  <a:lnTo>
                    <a:pt x="3131885" y="1385919"/>
                  </a:lnTo>
                  <a:lnTo>
                    <a:pt x="3125578" y="1339288"/>
                  </a:lnTo>
                  <a:lnTo>
                    <a:pt x="3117926" y="1293099"/>
                  </a:lnTo>
                  <a:lnTo>
                    <a:pt x="3108950" y="1247372"/>
                  </a:lnTo>
                  <a:lnTo>
                    <a:pt x="3098669" y="1202129"/>
                  </a:lnTo>
                  <a:lnTo>
                    <a:pt x="3087105" y="1157390"/>
                  </a:lnTo>
                  <a:lnTo>
                    <a:pt x="3074278" y="1113175"/>
                  </a:lnTo>
                  <a:lnTo>
                    <a:pt x="3060208" y="1069506"/>
                  </a:lnTo>
                  <a:lnTo>
                    <a:pt x="3044917" y="1026402"/>
                  </a:lnTo>
                  <a:lnTo>
                    <a:pt x="3028424" y="983884"/>
                  </a:lnTo>
                  <a:lnTo>
                    <a:pt x="3010751" y="941974"/>
                  </a:lnTo>
                  <a:lnTo>
                    <a:pt x="2991918" y="900691"/>
                  </a:lnTo>
                  <a:lnTo>
                    <a:pt x="2971945" y="860056"/>
                  </a:lnTo>
                  <a:lnTo>
                    <a:pt x="2950852" y="820091"/>
                  </a:lnTo>
                  <a:lnTo>
                    <a:pt x="2928662" y="780814"/>
                  </a:lnTo>
                  <a:lnTo>
                    <a:pt x="2905393" y="742248"/>
                  </a:lnTo>
                  <a:lnTo>
                    <a:pt x="2881067" y="704413"/>
                  </a:lnTo>
                  <a:lnTo>
                    <a:pt x="2855705" y="667328"/>
                  </a:lnTo>
                  <a:lnTo>
                    <a:pt x="2829326" y="631016"/>
                  </a:lnTo>
                  <a:lnTo>
                    <a:pt x="2801951" y="595496"/>
                  </a:lnTo>
                  <a:lnTo>
                    <a:pt x="2773601" y="560790"/>
                  </a:lnTo>
                  <a:lnTo>
                    <a:pt x="2744297" y="526917"/>
                  </a:lnTo>
                  <a:lnTo>
                    <a:pt x="2714058" y="493899"/>
                  </a:lnTo>
                  <a:lnTo>
                    <a:pt x="2682906" y="461756"/>
                  </a:lnTo>
                  <a:lnTo>
                    <a:pt x="2650861" y="430508"/>
                  </a:lnTo>
                  <a:lnTo>
                    <a:pt x="2617944" y="400177"/>
                  </a:lnTo>
                  <a:lnTo>
                    <a:pt x="2584175" y="370782"/>
                  </a:lnTo>
                  <a:lnTo>
                    <a:pt x="2549575" y="342345"/>
                  </a:lnTo>
                  <a:lnTo>
                    <a:pt x="2514164" y="314887"/>
                  </a:lnTo>
                  <a:lnTo>
                    <a:pt x="2477963" y="288427"/>
                  </a:lnTo>
                  <a:lnTo>
                    <a:pt x="2440992" y="262986"/>
                  </a:lnTo>
                  <a:lnTo>
                    <a:pt x="2403272" y="238586"/>
                  </a:lnTo>
                  <a:lnTo>
                    <a:pt x="2364824" y="215246"/>
                  </a:lnTo>
                  <a:lnTo>
                    <a:pt x="2325668" y="192987"/>
                  </a:lnTo>
                  <a:lnTo>
                    <a:pt x="2285825" y="171830"/>
                  </a:lnTo>
                  <a:lnTo>
                    <a:pt x="2245314" y="151796"/>
                  </a:lnTo>
                  <a:lnTo>
                    <a:pt x="2204158" y="132904"/>
                  </a:lnTo>
                  <a:lnTo>
                    <a:pt x="2162376" y="115177"/>
                  </a:lnTo>
                  <a:lnTo>
                    <a:pt x="2119989" y="98634"/>
                  </a:lnTo>
                  <a:lnTo>
                    <a:pt x="2077017" y="83295"/>
                  </a:lnTo>
                  <a:lnTo>
                    <a:pt x="2033481" y="69183"/>
                  </a:lnTo>
                  <a:lnTo>
                    <a:pt x="1989402" y="56316"/>
                  </a:lnTo>
                  <a:lnTo>
                    <a:pt x="1944799" y="44717"/>
                  </a:lnTo>
                  <a:lnTo>
                    <a:pt x="1899695" y="34405"/>
                  </a:lnTo>
                  <a:lnTo>
                    <a:pt x="1854109" y="25400"/>
                  </a:lnTo>
                  <a:lnTo>
                    <a:pt x="1808061" y="17725"/>
                  </a:lnTo>
                  <a:lnTo>
                    <a:pt x="1761573" y="11399"/>
                  </a:lnTo>
                  <a:lnTo>
                    <a:pt x="1714665" y="6443"/>
                  </a:lnTo>
                  <a:lnTo>
                    <a:pt x="1667357" y="2877"/>
                  </a:lnTo>
                  <a:lnTo>
                    <a:pt x="1619670" y="722"/>
                  </a:lnTo>
                  <a:lnTo>
                    <a:pt x="1571625" y="0"/>
                  </a:lnTo>
                  <a:lnTo>
                    <a:pt x="1523572" y="722"/>
                  </a:lnTo>
                  <a:lnTo>
                    <a:pt x="1475879" y="2877"/>
                  </a:lnTo>
                  <a:lnTo>
                    <a:pt x="1428566" y="6443"/>
                  </a:lnTo>
                  <a:lnTo>
                    <a:pt x="1381652" y="11399"/>
                  </a:lnTo>
                  <a:lnTo>
                    <a:pt x="1335159" y="17725"/>
                  </a:lnTo>
                  <a:lnTo>
                    <a:pt x="1289107" y="25400"/>
                  </a:lnTo>
                  <a:lnTo>
                    <a:pt x="1243517" y="34405"/>
                  </a:lnTo>
                  <a:lnTo>
                    <a:pt x="1198409" y="44717"/>
                  </a:lnTo>
                  <a:lnTo>
                    <a:pt x="1153803" y="56316"/>
                  </a:lnTo>
                  <a:lnTo>
                    <a:pt x="1109721" y="69183"/>
                  </a:lnTo>
                  <a:lnTo>
                    <a:pt x="1066183" y="83295"/>
                  </a:lnTo>
                  <a:lnTo>
                    <a:pt x="1023209" y="98634"/>
                  </a:lnTo>
                  <a:lnTo>
                    <a:pt x="980820" y="115177"/>
                  </a:lnTo>
                  <a:lnTo>
                    <a:pt x="939037" y="132904"/>
                  </a:lnTo>
                  <a:lnTo>
                    <a:pt x="897879" y="151796"/>
                  </a:lnTo>
                  <a:lnTo>
                    <a:pt x="857368" y="171830"/>
                  </a:lnTo>
                  <a:lnTo>
                    <a:pt x="817525" y="192987"/>
                  </a:lnTo>
                  <a:lnTo>
                    <a:pt x="778368" y="215246"/>
                  </a:lnTo>
                  <a:lnTo>
                    <a:pt x="739920" y="238586"/>
                  </a:lnTo>
                  <a:lnTo>
                    <a:pt x="702201" y="262986"/>
                  </a:lnTo>
                  <a:lnTo>
                    <a:pt x="665231" y="288427"/>
                  </a:lnTo>
                  <a:lnTo>
                    <a:pt x="629031" y="314887"/>
                  </a:lnTo>
                  <a:lnTo>
                    <a:pt x="593621" y="342345"/>
                  </a:lnTo>
                  <a:lnTo>
                    <a:pt x="559022" y="370782"/>
                  </a:lnTo>
                  <a:lnTo>
                    <a:pt x="525254" y="400177"/>
                  </a:lnTo>
                  <a:lnTo>
                    <a:pt x="492338" y="430508"/>
                  </a:lnTo>
                  <a:lnTo>
                    <a:pt x="460295" y="461756"/>
                  </a:lnTo>
                  <a:lnTo>
                    <a:pt x="429145" y="493899"/>
                  </a:lnTo>
                  <a:lnTo>
                    <a:pt x="398908" y="526917"/>
                  </a:lnTo>
                  <a:lnTo>
                    <a:pt x="369606" y="560790"/>
                  </a:lnTo>
                  <a:lnTo>
                    <a:pt x="341258" y="595496"/>
                  </a:lnTo>
                  <a:lnTo>
                    <a:pt x="313886" y="631016"/>
                  </a:lnTo>
                  <a:lnTo>
                    <a:pt x="287509" y="667328"/>
                  </a:lnTo>
                  <a:lnTo>
                    <a:pt x="262149" y="704413"/>
                  </a:lnTo>
                  <a:lnTo>
                    <a:pt x="237825" y="742248"/>
                  </a:lnTo>
                  <a:lnTo>
                    <a:pt x="214559" y="780814"/>
                  </a:lnTo>
                  <a:lnTo>
                    <a:pt x="192371" y="820091"/>
                  </a:lnTo>
                  <a:lnTo>
                    <a:pt x="171281" y="860056"/>
                  </a:lnTo>
                  <a:lnTo>
                    <a:pt x="151310" y="900691"/>
                  </a:lnTo>
                  <a:lnTo>
                    <a:pt x="132479" y="941974"/>
                  </a:lnTo>
                  <a:lnTo>
                    <a:pt x="114808" y="983884"/>
                  </a:lnTo>
                  <a:lnTo>
                    <a:pt x="98317" y="1026402"/>
                  </a:lnTo>
                  <a:lnTo>
                    <a:pt x="83028" y="1069506"/>
                  </a:lnTo>
                  <a:lnTo>
                    <a:pt x="68961" y="1113175"/>
                  </a:lnTo>
                  <a:lnTo>
                    <a:pt x="56135" y="1157390"/>
                  </a:lnTo>
                  <a:lnTo>
                    <a:pt x="44573" y="1202129"/>
                  </a:lnTo>
                  <a:lnTo>
                    <a:pt x="34294" y="1247372"/>
                  </a:lnTo>
                  <a:lnTo>
                    <a:pt x="25318" y="1293099"/>
                  </a:lnTo>
                  <a:lnTo>
                    <a:pt x="17668" y="1339288"/>
                  </a:lnTo>
                  <a:lnTo>
                    <a:pt x="11362" y="1385919"/>
                  </a:lnTo>
                  <a:lnTo>
                    <a:pt x="6422" y="1432971"/>
                  </a:lnTo>
                  <a:lnTo>
                    <a:pt x="2868" y="1480424"/>
                  </a:lnTo>
                  <a:lnTo>
                    <a:pt x="720" y="1528258"/>
                  </a:lnTo>
                  <a:lnTo>
                    <a:pt x="0" y="157645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0050" y="4943475"/>
              <a:ext cx="228600" cy="22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4900" y="4352925"/>
              <a:ext cx="228600" cy="228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7325" y="3314700"/>
              <a:ext cx="219075" cy="228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6325" y="2257425"/>
              <a:ext cx="228600" cy="228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0050" y="1743075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5167376" y="233425"/>
            <a:ext cx="5038725" cy="990600"/>
          </a:xfrm>
          <a:custGeom>
            <a:avLst/>
            <a:gdLst/>
            <a:ahLst/>
            <a:cxnLst/>
            <a:rect l="l" t="t" r="r" b="b"/>
            <a:pathLst>
              <a:path w="5038725" h="990600">
                <a:moveTo>
                  <a:pt x="4566666" y="0"/>
                </a:moveTo>
                <a:lnTo>
                  <a:pt x="4612131" y="2267"/>
                </a:lnTo>
                <a:lnTo>
                  <a:pt x="4656373" y="8930"/>
                </a:lnTo>
                <a:lnTo>
                  <a:pt x="4699194" y="19782"/>
                </a:lnTo>
                <a:lnTo>
                  <a:pt x="4740396" y="34615"/>
                </a:lnTo>
                <a:lnTo>
                  <a:pt x="4779782" y="53222"/>
                </a:lnTo>
                <a:lnTo>
                  <a:pt x="4817153" y="75394"/>
                </a:lnTo>
                <a:lnTo>
                  <a:pt x="4852311" y="100925"/>
                </a:lnTo>
                <a:lnTo>
                  <a:pt x="4885060" y="129607"/>
                </a:lnTo>
                <a:lnTo>
                  <a:pt x="4915201" y="161233"/>
                </a:lnTo>
                <a:lnTo>
                  <a:pt x="4942537" y="195594"/>
                </a:lnTo>
                <a:lnTo>
                  <a:pt x="4966870" y="232484"/>
                </a:lnTo>
                <a:lnTo>
                  <a:pt x="4988001" y="271695"/>
                </a:lnTo>
                <a:lnTo>
                  <a:pt x="5005734" y="313019"/>
                </a:lnTo>
                <a:lnTo>
                  <a:pt x="5019871" y="356249"/>
                </a:lnTo>
                <a:lnTo>
                  <a:pt x="5030213" y="401178"/>
                </a:lnTo>
                <a:lnTo>
                  <a:pt x="5036564" y="447597"/>
                </a:lnTo>
                <a:lnTo>
                  <a:pt x="5038725" y="495300"/>
                </a:lnTo>
                <a:lnTo>
                  <a:pt x="5036564" y="542982"/>
                </a:lnTo>
                <a:lnTo>
                  <a:pt x="5030213" y="589386"/>
                </a:lnTo>
                <a:lnTo>
                  <a:pt x="5019871" y="634304"/>
                </a:lnTo>
                <a:lnTo>
                  <a:pt x="5005734" y="677527"/>
                </a:lnTo>
                <a:lnTo>
                  <a:pt x="4988001" y="718848"/>
                </a:lnTo>
                <a:lnTo>
                  <a:pt x="4966870" y="758058"/>
                </a:lnTo>
                <a:lnTo>
                  <a:pt x="4942537" y="794950"/>
                </a:lnTo>
                <a:lnTo>
                  <a:pt x="4915201" y="829316"/>
                </a:lnTo>
                <a:lnTo>
                  <a:pt x="4885060" y="860947"/>
                </a:lnTo>
                <a:lnTo>
                  <a:pt x="4852311" y="889636"/>
                </a:lnTo>
                <a:lnTo>
                  <a:pt x="4817153" y="915174"/>
                </a:lnTo>
                <a:lnTo>
                  <a:pt x="4779782" y="937354"/>
                </a:lnTo>
                <a:lnTo>
                  <a:pt x="4740396" y="955968"/>
                </a:lnTo>
                <a:lnTo>
                  <a:pt x="4699194" y="970807"/>
                </a:lnTo>
                <a:lnTo>
                  <a:pt x="4656373" y="981664"/>
                </a:lnTo>
                <a:lnTo>
                  <a:pt x="4612131" y="988331"/>
                </a:lnTo>
                <a:lnTo>
                  <a:pt x="4566666" y="990600"/>
                </a:lnTo>
                <a:lnTo>
                  <a:pt x="471932" y="990600"/>
                </a:lnTo>
                <a:lnTo>
                  <a:pt x="426467" y="988331"/>
                </a:lnTo>
                <a:lnTo>
                  <a:pt x="382229" y="981664"/>
                </a:lnTo>
                <a:lnTo>
                  <a:pt x="339413" y="970807"/>
                </a:lnTo>
                <a:lnTo>
                  <a:pt x="298219" y="955968"/>
                </a:lnTo>
                <a:lnTo>
                  <a:pt x="258842" y="937354"/>
                </a:lnTo>
                <a:lnTo>
                  <a:pt x="221481" y="915174"/>
                </a:lnTo>
                <a:lnTo>
                  <a:pt x="186333" y="889636"/>
                </a:lnTo>
                <a:lnTo>
                  <a:pt x="153595" y="860947"/>
                </a:lnTo>
                <a:lnTo>
                  <a:pt x="123465" y="829316"/>
                </a:lnTo>
                <a:lnTo>
                  <a:pt x="96140" y="794950"/>
                </a:lnTo>
                <a:lnTo>
                  <a:pt x="71818" y="758058"/>
                </a:lnTo>
                <a:lnTo>
                  <a:pt x="50696" y="718848"/>
                </a:lnTo>
                <a:lnTo>
                  <a:pt x="32972" y="677527"/>
                </a:lnTo>
                <a:lnTo>
                  <a:pt x="18843" y="634304"/>
                </a:lnTo>
                <a:lnTo>
                  <a:pt x="8506" y="589386"/>
                </a:lnTo>
                <a:lnTo>
                  <a:pt x="2159" y="542982"/>
                </a:lnTo>
                <a:lnTo>
                  <a:pt x="0" y="495300"/>
                </a:lnTo>
                <a:lnTo>
                  <a:pt x="2159" y="447597"/>
                </a:lnTo>
                <a:lnTo>
                  <a:pt x="8506" y="401178"/>
                </a:lnTo>
                <a:lnTo>
                  <a:pt x="18843" y="356249"/>
                </a:lnTo>
                <a:lnTo>
                  <a:pt x="32972" y="313019"/>
                </a:lnTo>
                <a:lnTo>
                  <a:pt x="50696" y="271695"/>
                </a:lnTo>
                <a:lnTo>
                  <a:pt x="71818" y="232484"/>
                </a:lnTo>
                <a:lnTo>
                  <a:pt x="96140" y="195594"/>
                </a:lnTo>
                <a:lnTo>
                  <a:pt x="123465" y="161233"/>
                </a:lnTo>
                <a:lnTo>
                  <a:pt x="153595" y="129607"/>
                </a:lnTo>
                <a:lnTo>
                  <a:pt x="186333" y="100925"/>
                </a:lnTo>
                <a:lnTo>
                  <a:pt x="221481" y="75394"/>
                </a:lnTo>
                <a:lnTo>
                  <a:pt x="258842" y="53222"/>
                </a:lnTo>
                <a:lnTo>
                  <a:pt x="298219" y="34615"/>
                </a:lnTo>
                <a:lnTo>
                  <a:pt x="339413" y="19782"/>
                </a:lnTo>
                <a:lnTo>
                  <a:pt x="382229" y="8930"/>
                </a:lnTo>
                <a:lnTo>
                  <a:pt x="426467" y="2267"/>
                </a:lnTo>
                <a:lnTo>
                  <a:pt x="471932" y="0"/>
                </a:lnTo>
                <a:lnTo>
                  <a:pt x="4566666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53201" y="1462150"/>
            <a:ext cx="5162550" cy="1095375"/>
          </a:xfrm>
          <a:custGeom>
            <a:avLst/>
            <a:gdLst/>
            <a:ahLst/>
            <a:cxnLst/>
            <a:rect l="l" t="t" r="r" b="b"/>
            <a:pathLst>
              <a:path w="5162550" h="1095375">
                <a:moveTo>
                  <a:pt x="4647946" y="0"/>
                </a:moveTo>
                <a:lnTo>
                  <a:pt x="4694788" y="2237"/>
                </a:lnTo>
                <a:lnTo>
                  <a:pt x="4740451" y="8820"/>
                </a:lnTo>
                <a:lnTo>
                  <a:pt x="4784754" y="19556"/>
                </a:lnTo>
                <a:lnTo>
                  <a:pt x="4827515" y="34252"/>
                </a:lnTo>
                <a:lnTo>
                  <a:pt x="4868552" y="52715"/>
                </a:lnTo>
                <a:lnTo>
                  <a:pt x="4907684" y="74751"/>
                </a:lnTo>
                <a:lnTo>
                  <a:pt x="4944729" y="100167"/>
                </a:lnTo>
                <a:lnTo>
                  <a:pt x="4979506" y="128771"/>
                </a:lnTo>
                <a:lnTo>
                  <a:pt x="5011832" y="160369"/>
                </a:lnTo>
                <a:lnTo>
                  <a:pt x="5041527" y="194768"/>
                </a:lnTo>
                <a:lnTo>
                  <a:pt x="5068408" y="231775"/>
                </a:lnTo>
                <a:lnTo>
                  <a:pt x="5092295" y="271196"/>
                </a:lnTo>
                <a:lnTo>
                  <a:pt x="5113005" y="312840"/>
                </a:lnTo>
                <a:lnTo>
                  <a:pt x="5130357" y="356512"/>
                </a:lnTo>
                <a:lnTo>
                  <a:pt x="5144169" y="402019"/>
                </a:lnTo>
                <a:lnTo>
                  <a:pt x="5154259" y="449169"/>
                </a:lnTo>
                <a:lnTo>
                  <a:pt x="5160447" y="497768"/>
                </a:lnTo>
                <a:lnTo>
                  <a:pt x="5162550" y="547624"/>
                </a:lnTo>
                <a:lnTo>
                  <a:pt x="5160447" y="597480"/>
                </a:lnTo>
                <a:lnTo>
                  <a:pt x="5154259" y="646082"/>
                </a:lnTo>
                <a:lnTo>
                  <a:pt x="5144169" y="693237"/>
                </a:lnTo>
                <a:lnTo>
                  <a:pt x="5130357" y="738751"/>
                </a:lnTo>
                <a:lnTo>
                  <a:pt x="5113005" y="782431"/>
                </a:lnTo>
                <a:lnTo>
                  <a:pt x="5092295" y="824084"/>
                </a:lnTo>
                <a:lnTo>
                  <a:pt x="5068408" y="863515"/>
                </a:lnTo>
                <a:lnTo>
                  <a:pt x="5041527" y="900532"/>
                </a:lnTo>
                <a:lnTo>
                  <a:pt x="5011832" y="934942"/>
                </a:lnTo>
                <a:lnTo>
                  <a:pt x="4979506" y="966550"/>
                </a:lnTo>
                <a:lnTo>
                  <a:pt x="4944729" y="995164"/>
                </a:lnTo>
                <a:lnTo>
                  <a:pt x="4907684" y="1020590"/>
                </a:lnTo>
                <a:lnTo>
                  <a:pt x="4868552" y="1042635"/>
                </a:lnTo>
                <a:lnTo>
                  <a:pt x="4827515" y="1061106"/>
                </a:lnTo>
                <a:lnTo>
                  <a:pt x="4784754" y="1075808"/>
                </a:lnTo>
                <a:lnTo>
                  <a:pt x="4740451" y="1086549"/>
                </a:lnTo>
                <a:lnTo>
                  <a:pt x="4694788" y="1093136"/>
                </a:lnTo>
                <a:lnTo>
                  <a:pt x="4647946" y="1095375"/>
                </a:lnTo>
                <a:lnTo>
                  <a:pt x="514476" y="1095375"/>
                </a:lnTo>
                <a:lnTo>
                  <a:pt x="467635" y="1093136"/>
                </a:lnTo>
                <a:lnTo>
                  <a:pt x="421975" y="1086549"/>
                </a:lnTo>
                <a:lnTo>
                  <a:pt x="377678" y="1075808"/>
                </a:lnTo>
                <a:lnTo>
                  <a:pt x="334923" y="1061106"/>
                </a:lnTo>
                <a:lnTo>
                  <a:pt x="293894" y="1042635"/>
                </a:lnTo>
                <a:lnTo>
                  <a:pt x="254771" y="1020590"/>
                </a:lnTo>
                <a:lnTo>
                  <a:pt x="217736" y="995164"/>
                </a:lnTo>
                <a:lnTo>
                  <a:pt x="182969" y="966550"/>
                </a:lnTo>
                <a:lnTo>
                  <a:pt x="150653" y="934942"/>
                </a:lnTo>
                <a:lnTo>
                  <a:pt x="120969" y="900532"/>
                </a:lnTo>
                <a:lnTo>
                  <a:pt x="94098" y="863515"/>
                </a:lnTo>
                <a:lnTo>
                  <a:pt x="70221" y="824084"/>
                </a:lnTo>
                <a:lnTo>
                  <a:pt x="49520" y="782431"/>
                </a:lnTo>
                <a:lnTo>
                  <a:pt x="32176" y="738751"/>
                </a:lnTo>
                <a:lnTo>
                  <a:pt x="18371" y="693237"/>
                </a:lnTo>
                <a:lnTo>
                  <a:pt x="8286" y="646082"/>
                </a:lnTo>
                <a:lnTo>
                  <a:pt x="2101" y="597480"/>
                </a:lnTo>
                <a:lnTo>
                  <a:pt x="0" y="547624"/>
                </a:lnTo>
                <a:lnTo>
                  <a:pt x="2101" y="497768"/>
                </a:lnTo>
                <a:lnTo>
                  <a:pt x="8286" y="449169"/>
                </a:lnTo>
                <a:lnTo>
                  <a:pt x="18371" y="402019"/>
                </a:lnTo>
                <a:lnTo>
                  <a:pt x="32176" y="356512"/>
                </a:lnTo>
                <a:lnTo>
                  <a:pt x="49520" y="312840"/>
                </a:lnTo>
                <a:lnTo>
                  <a:pt x="70221" y="271196"/>
                </a:lnTo>
                <a:lnTo>
                  <a:pt x="94098" y="231775"/>
                </a:lnTo>
                <a:lnTo>
                  <a:pt x="120969" y="194768"/>
                </a:lnTo>
                <a:lnTo>
                  <a:pt x="150653" y="160369"/>
                </a:lnTo>
                <a:lnTo>
                  <a:pt x="182969" y="128771"/>
                </a:lnTo>
                <a:lnTo>
                  <a:pt x="217736" y="100167"/>
                </a:lnTo>
                <a:lnTo>
                  <a:pt x="254771" y="74751"/>
                </a:lnTo>
                <a:lnTo>
                  <a:pt x="293894" y="52715"/>
                </a:lnTo>
                <a:lnTo>
                  <a:pt x="334923" y="34252"/>
                </a:lnTo>
                <a:lnTo>
                  <a:pt x="377678" y="19556"/>
                </a:lnTo>
                <a:lnTo>
                  <a:pt x="421975" y="8820"/>
                </a:lnTo>
                <a:lnTo>
                  <a:pt x="467635" y="2237"/>
                </a:lnTo>
                <a:lnTo>
                  <a:pt x="514476" y="0"/>
                </a:lnTo>
                <a:lnTo>
                  <a:pt x="4647946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53276" y="2824226"/>
            <a:ext cx="3629025" cy="1028700"/>
          </a:xfrm>
          <a:custGeom>
            <a:avLst/>
            <a:gdLst/>
            <a:ahLst/>
            <a:cxnLst/>
            <a:rect l="l" t="t" r="r" b="b"/>
            <a:pathLst>
              <a:path w="3629025" h="1028700">
                <a:moveTo>
                  <a:pt x="3225800" y="0"/>
                </a:moveTo>
                <a:lnTo>
                  <a:pt x="3267016" y="2655"/>
                </a:lnTo>
                <a:lnTo>
                  <a:pt x="3307045" y="10448"/>
                </a:lnTo>
                <a:lnTo>
                  <a:pt x="3345683" y="23121"/>
                </a:lnTo>
                <a:lnTo>
                  <a:pt x="3382726" y="40415"/>
                </a:lnTo>
                <a:lnTo>
                  <a:pt x="3417972" y="62072"/>
                </a:lnTo>
                <a:lnTo>
                  <a:pt x="3451218" y="87834"/>
                </a:lnTo>
                <a:lnTo>
                  <a:pt x="3482261" y="117442"/>
                </a:lnTo>
                <a:lnTo>
                  <a:pt x="3510899" y="150637"/>
                </a:lnTo>
                <a:lnTo>
                  <a:pt x="3536927" y="187162"/>
                </a:lnTo>
                <a:lnTo>
                  <a:pt x="3560143" y="226758"/>
                </a:lnTo>
                <a:lnTo>
                  <a:pt x="3580345" y="269166"/>
                </a:lnTo>
                <a:lnTo>
                  <a:pt x="3597328" y="314128"/>
                </a:lnTo>
                <a:lnTo>
                  <a:pt x="3610891" y="361386"/>
                </a:lnTo>
                <a:lnTo>
                  <a:pt x="3620830" y="410681"/>
                </a:lnTo>
                <a:lnTo>
                  <a:pt x="3626942" y="461755"/>
                </a:lnTo>
                <a:lnTo>
                  <a:pt x="3629025" y="514350"/>
                </a:lnTo>
                <a:lnTo>
                  <a:pt x="3626942" y="566923"/>
                </a:lnTo>
                <a:lnTo>
                  <a:pt x="3620830" y="617982"/>
                </a:lnTo>
                <a:lnTo>
                  <a:pt x="3610891" y="667266"/>
                </a:lnTo>
                <a:lnTo>
                  <a:pt x="3597328" y="714517"/>
                </a:lnTo>
                <a:lnTo>
                  <a:pt x="3580345" y="759477"/>
                </a:lnTo>
                <a:lnTo>
                  <a:pt x="3560143" y="801885"/>
                </a:lnTo>
                <a:lnTo>
                  <a:pt x="3536927" y="841484"/>
                </a:lnTo>
                <a:lnTo>
                  <a:pt x="3510899" y="878014"/>
                </a:lnTo>
                <a:lnTo>
                  <a:pt x="3482261" y="911216"/>
                </a:lnTo>
                <a:lnTo>
                  <a:pt x="3451218" y="940831"/>
                </a:lnTo>
                <a:lnTo>
                  <a:pt x="3417972" y="966601"/>
                </a:lnTo>
                <a:lnTo>
                  <a:pt x="3382726" y="988266"/>
                </a:lnTo>
                <a:lnTo>
                  <a:pt x="3345683" y="1005567"/>
                </a:lnTo>
                <a:lnTo>
                  <a:pt x="3307045" y="1018246"/>
                </a:lnTo>
                <a:lnTo>
                  <a:pt x="3267016" y="1026043"/>
                </a:lnTo>
                <a:lnTo>
                  <a:pt x="3225800" y="1028700"/>
                </a:lnTo>
                <a:lnTo>
                  <a:pt x="403098" y="1028700"/>
                </a:lnTo>
                <a:lnTo>
                  <a:pt x="361882" y="1026043"/>
                </a:lnTo>
                <a:lnTo>
                  <a:pt x="321857" y="1018246"/>
                </a:lnTo>
                <a:lnTo>
                  <a:pt x="283226" y="1005567"/>
                </a:lnTo>
                <a:lnTo>
                  <a:pt x="246191" y="988266"/>
                </a:lnTo>
                <a:lnTo>
                  <a:pt x="210954" y="966601"/>
                </a:lnTo>
                <a:lnTo>
                  <a:pt x="177719" y="940831"/>
                </a:lnTo>
                <a:lnTo>
                  <a:pt x="146687" y="911216"/>
                </a:lnTo>
                <a:lnTo>
                  <a:pt x="118062" y="878014"/>
                </a:lnTo>
                <a:lnTo>
                  <a:pt x="92046" y="841484"/>
                </a:lnTo>
                <a:lnTo>
                  <a:pt x="68841" y="801885"/>
                </a:lnTo>
                <a:lnTo>
                  <a:pt x="48650" y="759477"/>
                </a:lnTo>
                <a:lnTo>
                  <a:pt x="31676" y="714517"/>
                </a:lnTo>
                <a:lnTo>
                  <a:pt x="18121" y="667266"/>
                </a:lnTo>
                <a:lnTo>
                  <a:pt x="8189" y="617982"/>
                </a:lnTo>
                <a:lnTo>
                  <a:pt x="2081" y="566923"/>
                </a:lnTo>
                <a:lnTo>
                  <a:pt x="0" y="514350"/>
                </a:lnTo>
                <a:lnTo>
                  <a:pt x="2081" y="461755"/>
                </a:lnTo>
                <a:lnTo>
                  <a:pt x="8189" y="410681"/>
                </a:lnTo>
                <a:lnTo>
                  <a:pt x="18121" y="361386"/>
                </a:lnTo>
                <a:lnTo>
                  <a:pt x="31676" y="314128"/>
                </a:lnTo>
                <a:lnTo>
                  <a:pt x="48650" y="269166"/>
                </a:lnTo>
                <a:lnTo>
                  <a:pt x="68841" y="226758"/>
                </a:lnTo>
                <a:lnTo>
                  <a:pt x="92046" y="187162"/>
                </a:lnTo>
                <a:lnTo>
                  <a:pt x="118062" y="150637"/>
                </a:lnTo>
                <a:lnTo>
                  <a:pt x="146687" y="117442"/>
                </a:lnTo>
                <a:lnTo>
                  <a:pt x="177719" y="87834"/>
                </a:lnTo>
                <a:lnTo>
                  <a:pt x="210954" y="62072"/>
                </a:lnTo>
                <a:lnTo>
                  <a:pt x="246191" y="40415"/>
                </a:lnTo>
                <a:lnTo>
                  <a:pt x="283226" y="23121"/>
                </a:lnTo>
                <a:lnTo>
                  <a:pt x="321857" y="10448"/>
                </a:lnTo>
                <a:lnTo>
                  <a:pt x="361882" y="2655"/>
                </a:lnTo>
                <a:lnTo>
                  <a:pt x="403098" y="0"/>
                </a:lnTo>
                <a:lnTo>
                  <a:pt x="322580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29150" y="400050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438150" y="0"/>
                </a:moveTo>
                <a:lnTo>
                  <a:pt x="390417" y="2571"/>
                </a:lnTo>
                <a:lnTo>
                  <a:pt x="344171" y="10108"/>
                </a:lnTo>
                <a:lnTo>
                  <a:pt x="299679" y="22341"/>
                </a:lnTo>
                <a:lnTo>
                  <a:pt x="257209" y="39005"/>
                </a:lnTo>
                <a:lnTo>
                  <a:pt x="217028" y="59831"/>
                </a:lnTo>
                <a:lnTo>
                  <a:pt x="179405" y="84551"/>
                </a:lnTo>
                <a:lnTo>
                  <a:pt x="144606" y="112899"/>
                </a:lnTo>
                <a:lnTo>
                  <a:pt x="112899" y="144606"/>
                </a:lnTo>
                <a:lnTo>
                  <a:pt x="84551" y="179405"/>
                </a:lnTo>
                <a:lnTo>
                  <a:pt x="59831" y="217028"/>
                </a:lnTo>
                <a:lnTo>
                  <a:pt x="39005" y="257209"/>
                </a:lnTo>
                <a:lnTo>
                  <a:pt x="22341" y="299679"/>
                </a:lnTo>
                <a:lnTo>
                  <a:pt x="10108" y="344171"/>
                </a:lnTo>
                <a:lnTo>
                  <a:pt x="2571" y="390417"/>
                </a:lnTo>
                <a:lnTo>
                  <a:pt x="0" y="438150"/>
                </a:lnTo>
                <a:lnTo>
                  <a:pt x="2571" y="485882"/>
                </a:lnTo>
                <a:lnTo>
                  <a:pt x="10108" y="532128"/>
                </a:lnTo>
                <a:lnTo>
                  <a:pt x="22341" y="576620"/>
                </a:lnTo>
                <a:lnTo>
                  <a:pt x="39005" y="619090"/>
                </a:lnTo>
                <a:lnTo>
                  <a:pt x="59831" y="659271"/>
                </a:lnTo>
                <a:lnTo>
                  <a:pt x="84551" y="696894"/>
                </a:lnTo>
                <a:lnTo>
                  <a:pt x="112899" y="731693"/>
                </a:lnTo>
                <a:lnTo>
                  <a:pt x="144606" y="763400"/>
                </a:lnTo>
                <a:lnTo>
                  <a:pt x="179405" y="791748"/>
                </a:lnTo>
                <a:lnTo>
                  <a:pt x="217028" y="816468"/>
                </a:lnTo>
                <a:lnTo>
                  <a:pt x="257209" y="837294"/>
                </a:lnTo>
                <a:lnTo>
                  <a:pt x="299679" y="853958"/>
                </a:lnTo>
                <a:lnTo>
                  <a:pt x="344171" y="866191"/>
                </a:lnTo>
                <a:lnTo>
                  <a:pt x="390417" y="873728"/>
                </a:lnTo>
                <a:lnTo>
                  <a:pt x="438150" y="876300"/>
                </a:lnTo>
                <a:lnTo>
                  <a:pt x="485882" y="873728"/>
                </a:lnTo>
                <a:lnTo>
                  <a:pt x="532128" y="866191"/>
                </a:lnTo>
                <a:lnTo>
                  <a:pt x="576620" y="853958"/>
                </a:lnTo>
                <a:lnTo>
                  <a:pt x="619090" y="837294"/>
                </a:lnTo>
                <a:lnTo>
                  <a:pt x="659271" y="816468"/>
                </a:lnTo>
                <a:lnTo>
                  <a:pt x="696894" y="791748"/>
                </a:lnTo>
                <a:lnTo>
                  <a:pt x="731693" y="763400"/>
                </a:lnTo>
                <a:lnTo>
                  <a:pt x="763400" y="731693"/>
                </a:lnTo>
                <a:lnTo>
                  <a:pt x="791748" y="696894"/>
                </a:lnTo>
                <a:lnTo>
                  <a:pt x="816468" y="659271"/>
                </a:lnTo>
                <a:lnTo>
                  <a:pt x="837294" y="619090"/>
                </a:lnTo>
                <a:lnTo>
                  <a:pt x="853958" y="576620"/>
                </a:lnTo>
                <a:lnTo>
                  <a:pt x="866191" y="532128"/>
                </a:lnTo>
                <a:lnTo>
                  <a:pt x="873728" y="485882"/>
                </a:lnTo>
                <a:lnTo>
                  <a:pt x="876300" y="438150"/>
                </a:lnTo>
                <a:lnTo>
                  <a:pt x="873728" y="390417"/>
                </a:lnTo>
                <a:lnTo>
                  <a:pt x="866191" y="344171"/>
                </a:lnTo>
                <a:lnTo>
                  <a:pt x="853958" y="299679"/>
                </a:lnTo>
                <a:lnTo>
                  <a:pt x="837294" y="257209"/>
                </a:lnTo>
                <a:lnTo>
                  <a:pt x="816468" y="217028"/>
                </a:lnTo>
                <a:lnTo>
                  <a:pt x="791748" y="179405"/>
                </a:lnTo>
                <a:lnTo>
                  <a:pt x="763400" y="144606"/>
                </a:lnTo>
                <a:lnTo>
                  <a:pt x="731693" y="112899"/>
                </a:lnTo>
                <a:lnTo>
                  <a:pt x="696894" y="84551"/>
                </a:lnTo>
                <a:lnTo>
                  <a:pt x="659271" y="59831"/>
                </a:lnTo>
                <a:lnTo>
                  <a:pt x="619090" y="39005"/>
                </a:lnTo>
                <a:lnTo>
                  <a:pt x="576620" y="22341"/>
                </a:lnTo>
                <a:lnTo>
                  <a:pt x="532128" y="10108"/>
                </a:lnTo>
                <a:lnTo>
                  <a:pt x="485882" y="2571"/>
                </a:lnTo>
                <a:lnTo>
                  <a:pt x="438150" y="0"/>
                </a:lnTo>
                <a:close/>
              </a:path>
            </a:pathLst>
          </a:custGeom>
          <a:solidFill>
            <a:srgbClr val="4DE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62625" y="1571625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438150" y="0"/>
                </a:moveTo>
                <a:lnTo>
                  <a:pt x="390417" y="2571"/>
                </a:lnTo>
                <a:lnTo>
                  <a:pt x="344171" y="10108"/>
                </a:lnTo>
                <a:lnTo>
                  <a:pt x="299679" y="22341"/>
                </a:lnTo>
                <a:lnTo>
                  <a:pt x="257209" y="39005"/>
                </a:lnTo>
                <a:lnTo>
                  <a:pt x="217028" y="59831"/>
                </a:lnTo>
                <a:lnTo>
                  <a:pt x="179405" y="84551"/>
                </a:lnTo>
                <a:lnTo>
                  <a:pt x="144606" y="112899"/>
                </a:lnTo>
                <a:lnTo>
                  <a:pt x="112899" y="144606"/>
                </a:lnTo>
                <a:lnTo>
                  <a:pt x="84551" y="179405"/>
                </a:lnTo>
                <a:lnTo>
                  <a:pt x="59831" y="217028"/>
                </a:lnTo>
                <a:lnTo>
                  <a:pt x="39005" y="257209"/>
                </a:lnTo>
                <a:lnTo>
                  <a:pt x="22341" y="299679"/>
                </a:lnTo>
                <a:lnTo>
                  <a:pt x="10108" y="344171"/>
                </a:lnTo>
                <a:lnTo>
                  <a:pt x="2571" y="390417"/>
                </a:lnTo>
                <a:lnTo>
                  <a:pt x="0" y="438150"/>
                </a:lnTo>
                <a:lnTo>
                  <a:pt x="2571" y="485882"/>
                </a:lnTo>
                <a:lnTo>
                  <a:pt x="10108" y="532128"/>
                </a:lnTo>
                <a:lnTo>
                  <a:pt x="22341" y="576620"/>
                </a:lnTo>
                <a:lnTo>
                  <a:pt x="39005" y="619090"/>
                </a:lnTo>
                <a:lnTo>
                  <a:pt x="59831" y="659271"/>
                </a:lnTo>
                <a:lnTo>
                  <a:pt x="84551" y="696894"/>
                </a:lnTo>
                <a:lnTo>
                  <a:pt x="112899" y="731693"/>
                </a:lnTo>
                <a:lnTo>
                  <a:pt x="144606" y="763400"/>
                </a:lnTo>
                <a:lnTo>
                  <a:pt x="179405" y="791748"/>
                </a:lnTo>
                <a:lnTo>
                  <a:pt x="217028" y="816468"/>
                </a:lnTo>
                <a:lnTo>
                  <a:pt x="257209" y="837294"/>
                </a:lnTo>
                <a:lnTo>
                  <a:pt x="299679" y="853958"/>
                </a:lnTo>
                <a:lnTo>
                  <a:pt x="344171" y="866191"/>
                </a:lnTo>
                <a:lnTo>
                  <a:pt x="390417" y="873728"/>
                </a:lnTo>
                <a:lnTo>
                  <a:pt x="438150" y="876300"/>
                </a:lnTo>
                <a:lnTo>
                  <a:pt x="485882" y="873728"/>
                </a:lnTo>
                <a:lnTo>
                  <a:pt x="532128" y="866191"/>
                </a:lnTo>
                <a:lnTo>
                  <a:pt x="576620" y="853958"/>
                </a:lnTo>
                <a:lnTo>
                  <a:pt x="619090" y="837294"/>
                </a:lnTo>
                <a:lnTo>
                  <a:pt x="659271" y="816468"/>
                </a:lnTo>
                <a:lnTo>
                  <a:pt x="696894" y="791748"/>
                </a:lnTo>
                <a:lnTo>
                  <a:pt x="731693" y="763400"/>
                </a:lnTo>
                <a:lnTo>
                  <a:pt x="763400" y="731693"/>
                </a:lnTo>
                <a:lnTo>
                  <a:pt x="791748" y="696894"/>
                </a:lnTo>
                <a:lnTo>
                  <a:pt x="816468" y="659271"/>
                </a:lnTo>
                <a:lnTo>
                  <a:pt x="837294" y="619090"/>
                </a:lnTo>
                <a:lnTo>
                  <a:pt x="853958" y="576620"/>
                </a:lnTo>
                <a:lnTo>
                  <a:pt x="866191" y="532128"/>
                </a:lnTo>
                <a:lnTo>
                  <a:pt x="873728" y="485882"/>
                </a:lnTo>
                <a:lnTo>
                  <a:pt x="876300" y="438150"/>
                </a:lnTo>
                <a:lnTo>
                  <a:pt x="873728" y="390417"/>
                </a:lnTo>
                <a:lnTo>
                  <a:pt x="866191" y="344171"/>
                </a:lnTo>
                <a:lnTo>
                  <a:pt x="853958" y="299679"/>
                </a:lnTo>
                <a:lnTo>
                  <a:pt x="837294" y="257209"/>
                </a:lnTo>
                <a:lnTo>
                  <a:pt x="816468" y="217028"/>
                </a:lnTo>
                <a:lnTo>
                  <a:pt x="791748" y="179405"/>
                </a:lnTo>
                <a:lnTo>
                  <a:pt x="763400" y="144606"/>
                </a:lnTo>
                <a:lnTo>
                  <a:pt x="731693" y="112899"/>
                </a:lnTo>
                <a:lnTo>
                  <a:pt x="696894" y="84551"/>
                </a:lnTo>
                <a:lnTo>
                  <a:pt x="659271" y="59831"/>
                </a:lnTo>
                <a:lnTo>
                  <a:pt x="619090" y="39005"/>
                </a:lnTo>
                <a:lnTo>
                  <a:pt x="576620" y="22341"/>
                </a:lnTo>
                <a:lnTo>
                  <a:pt x="532128" y="10108"/>
                </a:lnTo>
                <a:lnTo>
                  <a:pt x="485882" y="2571"/>
                </a:lnTo>
                <a:lnTo>
                  <a:pt x="438150" y="0"/>
                </a:lnTo>
                <a:close/>
              </a:path>
            </a:pathLst>
          </a:custGeom>
          <a:solidFill>
            <a:srgbClr val="D654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43625" y="2990850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438150" y="0"/>
                </a:moveTo>
                <a:lnTo>
                  <a:pt x="390417" y="2571"/>
                </a:lnTo>
                <a:lnTo>
                  <a:pt x="344171" y="10108"/>
                </a:lnTo>
                <a:lnTo>
                  <a:pt x="299679" y="22341"/>
                </a:lnTo>
                <a:lnTo>
                  <a:pt x="257209" y="39005"/>
                </a:lnTo>
                <a:lnTo>
                  <a:pt x="217028" y="59831"/>
                </a:lnTo>
                <a:lnTo>
                  <a:pt x="179405" y="84551"/>
                </a:lnTo>
                <a:lnTo>
                  <a:pt x="144606" y="112899"/>
                </a:lnTo>
                <a:lnTo>
                  <a:pt x="112899" y="144606"/>
                </a:lnTo>
                <a:lnTo>
                  <a:pt x="84551" y="179405"/>
                </a:lnTo>
                <a:lnTo>
                  <a:pt x="59831" y="217028"/>
                </a:lnTo>
                <a:lnTo>
                  <a:pt x="39005" y="257209"/>
                </a:lnTo>
                <a:lnTo>
                  <a:pt x="22341" y="299679"/>
                </a:lnTo>
                <a:lnTo>
                  <a:pt x="10108" y="344171"/>
                </a:lnTo>
                <a:lnTo>
                  <a:pt x="2571" y="390417"/>
                </a:lnTo>
                <a:lnTo>
                  <a:pt x="0" y="438150"/>
                </a:lnTo>
                <a:lnTo>
                  <a:pt x="2571" y="485882"/>
                </a:lnTo>
                <a:lnTo>
                  <a:pt x="10108" y="532128"/>
                </a:lnTo>
                <a:lnTo>
                  <a:pt x="22341" y="576620"/>
                </a:lnTo>
                <a:lnTo>
                  <a:pt x="39005" y="619090"/>
                </a:lnTo>
                <a:lnTo>
                  <a:pt x="59831" y="659271"/>
                </a:lnTo>
                <a:lnTo>
                  <a:pt x="84551" y="696894"/>
                </a:lnTo>
                <a:lnTo>
                  <a:pt x="112899" y="731693"/>
                </a:lnTo>
                <a:lnTo>
                  <a:pt x="144606" y="763400"/>
                </a:lnTo>
                <a:lnTo>
                  <a:pt x="179405" y="791748"/>
                </a:lnTo>
                <a:lnTo>
                  <a:pt x="217028" y="816468"/>
                </a:lnTo>
                <a:lnTo>
                  <a:pt x="257209" y="837294"/>
                </a:lnTo>
                <a:lnTo>
                  <a:pt x="299679" y="853958"/>
                </a:lnTo>
                <a:lnTo>
                  <a:pt x="344171" y="866191"/>
                </a:lnTo>
                <a:lnTo>
                  <a:pt x="390417" y="873728"/>
                </a:lnTo>
                <a:lnTo>
                  <a:pt x="438150" y="876300"/>
                </a:lnTo>
                <a:lnTo>
                  <a:pt x="485882" y="873728"/>
                </a:lnTo>
                <a:lnTo>
                  <a:pt x="532128" y="866191"/>
                </a:lnTo>
                <a:lnTo>
                  <a:pt x="576620" y="853958"/>
                </a:lnTo>
                <a:lnTo>
                  <a:pt x="619090" y="837294"/>
                </a:lnTo>
                <a:lnTo>
                  <a:pt x="659271" y="816468"/>
                </a:lnTo>
                <a:lnTo>
                  <a:pt x="696894" y="791748"/>
                </a:lnTo>
                <a:lnTo>
                  <a:pt x="731693" y="763400"/>
                </a:lnTo>
                <a:lnTo>
                  <a:pt x="763400" y="731693"/>
                </a:lnTo>
                <a:lnTo>
                  <a:pt x="791748" y="696894"/>
                </a:lnTo>
                <a:lnTo>
                  <a:pt x="816468" y="659271"/>
                </a:lnTo>
                <a:lnTo>
                  <a:pt x="837294" y="619090"/>
                </a:lnTo>
                <a:lnTo>
                  <a:pt x="853958" y="576620"/>
                </a:lnTo>
                <a:lnTo>
                  <a:pt x="866191" y="532128"/>
                </a:lnTo>
                <a:lnTo>
                  <a:pt x="873728" y="485882"/>
                </a:lnTo>
                <a:lnTo>
                  <a:pt x="876300" y="438150"/>
                </a:lnTo>
                <a:lnTo>
                  <a:pt x="873728" y="390417"/>
                </a:lnTo>
                <a:lnTo>
                  <a:pt x="866191" y="344171"/>
                </a:lnTo>
                <a:lnTo>
                  <a:pt x="853958" y="299679"/>
                </a:lnTo>
                <a:lnTo>
                  <a:pt x="837294" y="257209"/>
                </a:lnTo>
                <a:lnTo>
                  <a:pt x="816468" y="217028"/>
                </a:lnTo>
                <a:lnTo>
                  <a:pt x="791748" y="179405"/>
                </a:lnTo>
                <a:lnTo>
                  <a:pt x="763400" y="144606"/>
                </a:lnTo>
                <a:lnTo>
                  <a:pt x="731693" y="112899"/>
                </a:lnTo>
                <a:lnTo>
                  <a:pt x="696894" y="84551"/>
                </a:lnTo>
                <a:lnTo>
                  <a:pt x="659271" y="59831"/>
                </a:lnTo>
                <a:lnTo>
                  <a:pt x="619090" y="39005"/>
                </a:lnTo>
                <a:lnTo>
                  <a:pt x="576620" y="22341"/>
                </a:lnTo>
                <a:lnTo>
                  <a:pt x="532128" y="10108"/>
                </a:lnTo>
                <a:lnTo>
                  <a:pt x="485882" y="2571"/>
                </a:lnTo>
                <a:lnTo>
                  <a:pt x="438150" y="0"/>
                </a:lnTo>
                <a:close/>
              </a:path>
            </a:pathLst>
          </a:custGeom>
          <a:solidFill>
            <a:srgbClr val="FAC0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5762625" y="4333938"/>
            <a:ext cx="6239510" cy="1057275"/>
            <a:chOff x="5762625" y="4333938"/>
            <a:chExt cx="6239510" cy="1057275"/>
          </a:xfrm>
        </p:grpSpPr>
        <p:sp>
          <p:nvSpPr>
            <p:cNvPr id="17" name="object 17"/>
            <p:cNvSpPr/>
            <p:nvPr/>
          </p:nvSpPr>
          <p:spPr>
            <a:xfrm>
              <a:off x="6205601" y="4348226"/>
              <a:ext cx="5781675" cy="1028700"/>
            </a:xfrm>
            <a:custGeom>
              <a:avLst/>
              <a:gdLst/>
              <a:ahLst/>
              <a:cxnLst/>
              <a:rect l="l" t="t" r="r" b="b"/>
              <a:pathLst>
                <a:path w="5781675" h="1028700">
                  <a:moveTo>
                    <a:pt x="5268087" y="0"/>
                  </a:moveTo>
                  <a:lnTo>
                    <a:pt x="5314825" y="2101"/>
                  </a:lnTo>
                  <a:lnTo>
                    <a:pt x="5360390" y="8285"/>
                  </a:lnTo>
                  <a:lnTo>
                    <a:pt x="5404599" y="18370"/>
                  </a:lnTo>
                  <a:lnTo>
                    <a:pt x="5447271" y="32175"/>
                  </a:lnTo>
                  <a:lnTo>
                    <a:pt x="5488225" y="49517"/>
                  </a:lnTo>
                  <a:lnTo>
                    <a:pt x="5527279" y="70216"/>
                  </a:lnTo>
                  <a:lnTo>
                    <a:pt x="5564252" y="94090"/>
                  </a:lnTo>
                  <a:lnTo>
                    <a:pt x="5598962" y="120958"/>
                  </a:lnTo>
                  <a:lnTo>
                    <a:pt x="5631227" y="150637"/>
                  </a:lnTo>
                  <a:lnTo>
                    <a:pt x="5660867" y="182947"/>
                  </a:lnTo>
                  <a:lnTo>
                    <a:pt x="5687699" y="217707"/>
                  </a:lnTo>
                  <a:lnTo>
                    <a:pt x="5711542" y="254733"/>
                  </a:lnTo>
                  <a:lnTo>
                    <a:pt x="5732215" y="293846"/>
                  </a:lnTo>
                  <a:lnTo>
                    <a:pt x="5749537" y="334863"/>
                  </a:lnTo>
                  <a:lnTo>
                    <a:pt x="5763325" y="377604"/>
                  </a:lnTo>
                  <a:lnTo>
                    <a:pt x="5773398" y="421886"/>
                  </a:lnTo>
                  <a:lnTo>
                    <a:pt x="5779575" y="467529"/>
                  </a:lnTo>
                  <a:lnTo>
                    <a:pt x="5781675" y="514350"/>
                  </a:lnTo>
                  <a:lnTo>
                    <a:pt x="5779575" y="561152"/>
                  </a:lnTo>
                  <a:lnTo>
                    <a:pt x="5773398" y="606779"/>
                  </a:lnTo>
                  <a:lnTo>
                    <a:pt x="5763325" y="651051"/>
                  </a:lnTo>
                  <a:lnTo>
                    <a:pt x="5749537" y="693784"/>
                  </a:lnTo>
                  <a:lnTo>
                    <a:pt x="5732215" y="734798"/>
                  </a:lnTo>
                  <a:lnTo>
                    <a:pt x="5711542" y="773909"/>
                  </a:lnTo>
                  <a:lnTo>
                    <a:pt x="5687699" y="810937"/>
                  </a:lnTo>
                  <a:lnTo>
                    <a:pt x="5660867" y="845699"/>
                  </a:lnTo>
                  <a:lnTo>
                    <a:pt x="5631227" y="878014"/>
                  </a:lnTo>
                  <a:lnTo>
                    <a:pt x="5598962" y="907699"/>
                  </a:lnTo>
                  <a:lnTo>
                    <a:pt x="5564252" y="934573"/>
                  </a:lnTo>
                  <a:lnTo>
                    <a:pt x="5527279" y="958454"/>
                  </a:lnTo>
                  <a:lnTo>
                    <a:pt x="5488225" y="979160"/>
                  </a:lnTo>
                  <a:lnTo>
                    <a:pt x="5447271" y="996509"/>
                  </a:lnTo>
                  <a:lnTo>
                    <a:pt x="5404599" y="1010320"/>
                  </a:lnTo>
                  <a:lnTo>
                    <a:pt x="5360390" y="1020409"/>
                  </a:lnTo>
                  <a:lnTo>
                    <a:pt x="5314825" y="1026597"/>
                  </a:lnTo>
                  <a:lnTo>
                    <a:pt x="5268087" y="1028700"/>
                  </a:lnTo>
                  <a:lnTo>
                    <a:pt x="513460" y="1028700"/>
                  </a:lnTo>
                  <a:lnTo>
                    <a:pt x="466723" y="1026597"/>
                  </a:lnTo>
                  <a:lnTo>
                    <a:pt x="421161" y="1020409"/>
                  </a:lnTo>
                  <a:lnTo>
                    <a:pt x="376957" y="1010320"/>
                  </a:lnTo>
                  <a:lnTo>
                    <a:pt x="334292" y="996509"/>
                  </a:lnTo>
                  <a:lnTo>
                    <a:pt x="293346" y="979160"/>
                  </a:lnTo>
                  <a:lnTo>
                    <a:pt x="254301" y="958454"/>
                  </a:lnTo>
                  <a:lnTo>
                    <a:pt x="217338" y="934573"/>
                  </a:lnTo>
                  <a:lnTo>
                    <a:pt x="182638" y="907699"/>
                  </a:lnTo>
                  <a:lnTo>
                    <a:pt x="150383" y="878014"/>
                  </a:lnTo>
                  <a:lnTo>
                    <a:pt x="120754" y="845699"/>
                  </a:lnTo>
                  <a:lnTo>
                    <a:pt x="93932" y="810937"/>
                  </a:lnTo>
                  <a:lnTo>
                    <a:pt x="70099" y="773909"/>
                  </a:lnTo>
                  <a:lnTo>
                    <a:pt x="49435" y="734798"/>
                  </a:lnTo>
                  <a:lnTo>
                    <a:pt x="32121" y="693784"/>
                  </a:lnTo>
                  <a:lnTo>
                    <a:pt x="18340" y="651051"/>
                  </a:lnTo>
                  <a:lnTo>
                    <a:pt x="8272" y="606779"/>
                  </a:lnTo>
                  <a:lnTo>
                    <a:pt x="2098" y="561152"/>
                  </a:lnTo>
                  <a:lnTo>
                    <a:pt x="0" y="514350"/>
                  </a:lnTo>
                  <a:lnTo>
                    <a:pt x="2098" y="467529"/>
                  </a:lnTo>
                  <a:lnTo>
                    <a:pt x="8272" y="421886"/>
                  </a:lnTo>
                  <a:lnTo>
                    <a:pt x="18340" y="377604"/>
                  </a:lnTo>
                  <a:lnTo>
                    <a:pt x="32121" y="334863"/>
                  </a:lnTo>
                  <a:lnTo>
                    <a:pt x="49435" y="293846"/>
                  </a:lnTo>
                  <a:lnTo>
                    <a:pt x="70099" y="254733"/>
                  </a:lnTo>
                  <a:lnTo>
                    <a:pt x="93932" y="217707"/>
                  </a:lnTo>
                  <a:lnTo>
                    <a:pt x="120754" y="182947"/>
                  </a:lnTo>
                  <a:lnTo>
                    <a:pt x="150383" y="150637"/>
                  </a:lnTo>
                  <a:lnTo>
                    <a:pt x="182638" y="120958"/>
                  </a:lnTo>
                  <a:lnTo>
                    <a:pt x="217338" y="94090"/>
                  </a:lnTo>
                  <a:lnTo>
                    <a:pt x="254301" y="70216"/>
                  </a:lnTo>
                  <a:lnTo>
                    <a:pt x="293346" y="49517"/>
                  </a:lnTo>
                  <a:lnTo>
                    <a:pt x="334292" y="32175"/>
                  </a:lnTo>
                  <a:lnTo>
                    <a:pt x="376957" y="18370"/>
                  </a:lnTo>
                  <a:lnTo>
                    <a:pt x="421161" y="8285"/>
                  </a:lnTo>
                  <a:lnTo>
                    <a:pt x="466723" y="2101"/>
                  </a:lnTo>
                  <a:lnTo>
                    <a:pt x="513460" y="0"/>
                  </a:lnTo>
                  <a:lnTo>
                    <a:pt x="5268087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762625" y="4410075"/>
              <a:ext cx="876300" cy="885825"/>
            </a:xfrm>
            <a:custGeom>
              <a:avLst/>
              <a:gdLst/>
              <a:ahLst/>
              <a:cxnLst/>
              <a:rect l="l" t="t" r="r" b="b"/>
              <a:pathLst>
                <a:path w="876300" h="885825">
                  <a:moveTo>
                    <a:pt x="438150" y="0"/>
                  </a:moveTo>
                  <a:lnTo>
                    <a:pt x="390417" y="2598"/>
                  </a:lnTo>
                  <a:lnTo>
                    <a:pt x="344171" y="10213"/>
                  </a:lnTo>
                  <a:lnTo>
                    <a:pt x="299679" y="22574"/>
                  </a:lnTo>
                  <a:lnTo>
                    <a:pt x="257209" y="39412"/>
                  </a:lnTo>
                  <a:lnTo>
                    <a:pt x="217028" y="60456"/>
                  </a:lnTo>
                  <a:lnTo>
                    <a:pt x="179405" y="85437"/>
                  </a:lnTo>
                  <a:lnTo>
                    <a:pt x="144606" y="114084"/>
                  </a:lnTo>
                  <a:lnTo>
                    <a:pt x="112899" y="146128"/>
                  </a:lnTo>
                  <a:lnTo>
                    <a:pt x="84551" y="181298"/>
                  </a:lnTo>
                  <a:lnTo>
                    <a:pt x="59831" y="219324"/>
                  </a:lnTo>
                  <a:lnTo>
                    <a:pt x="39005" y="259936"/>
                  </a:lnTo>
                  <a:lnTo>
                    <a:pt x="22341" y="302865"/>
                  </a:lnTo>
                  <a:lnTo>
                    <a:pt x="10108" y="347840"/>
                  </a:lnTo>
                  <a:lnTo>
                    <a:pt x="2571" y="394591"/>
                  </a:lnTo>
                  <a:lnTo>
                    <a:pt x="0" y="442849"/>
                  </a:lnTo>
                  <a:lnTo>
                    <a:pt x="2571" y="491130"/>
                  </a:lnTo>
                  <a:lnTo>
                    <a:pt x="10108" y="537901"/>
                  </a:lnTo>
                  <a:lnTo>
                    <a:pt x="22341" y="582894"/>
                  </a:lnTo>
                  <a:lnTo>
                    <a:pt x="39005" y="625838"/>
                  </a:lnTo>
                  <a:lnTo>
                    <a:pt x="59831" y="666463"/>
                  </a:lnTo>
                  <a:lnTo>
                    <a:pt x="84551" y="704499"/>
                  </a:lnTo>
                  <a:lnTo>
                    <a:pt x="112899" y="739677"/>
                  </a:lnTo>
                  <a:lnTo>
                    <a:pt x="144606" y="771727"/>
                  </a:lnTo>
                  <a:lnTo>
                    <a:pt x="179405" y="800379"/>
                  </a:lnTo>
                  <a:lnTo>
                    <a:pt x="217028" y="825363"/>
                  </a:lnTo>
                  <a:lnTo>
                    <a:pt x="257209" y="846410"/>
                  </a:lnTo>
                  <a:lnTo>
                    <a:pt x="299679" y="863249"/>
                  </a:lnTo>
                  <a:lnTo>
                    <a:pt x="344171" y="875611"/>
                  </a:lnTo>
                  <a:lnTo>
                    <a:pt x="390417" y="883226"/>
                  </a:lnTo>
                  <a:lnTo>
                    <a:pt x="438150" y="885825"/>
                  </a:lnTo>
                  <a:lnTo>
                    <a:pt x="485882" y="883226"/>
                  </a:lnTo>
                  <a:lnTo>
                    <a:pt x="532128" y="875611"/>
                  </a:lnTo>
                  <a:lnTo>
                    <a:pt x="576620" y="863249"/>
                  </a:lnTo>
                  <a:lnTo>
                    <a:pt x="619090" y="846410"/>
                  </a:lnTo>
                  <a:lnTo>
                    <a:pt x="659271" y="825363"/>
                  </a:lnTo>
                  <a:lnTo>
                    <a:pt x="696894" y="800379"/>
                  </a:lnTo>
                  <a:lnTo>
                    <a:pt x="731693" y="771727"/>
                  </a:lnTo>
                  <a:lnTo>
                    <a:pt x="763400" y="739677"/>
                  </a:lnTo>
                  <a:lnTo>
                    <a:pt x="791748" y="704499"/>
                  </a:lnTo>
                  <a:lnTo>
                    <a:pt x="816468" y="666463"/>
                  </a:lnTo>
                  <a:lnTo>
                    <a:pt x="837294" y="625838"/>
                  </a:lnTo>
                  <a:lnTo>
                    <a:pt x="853958" y="582894"/>
                  </a:lnTo>
                  <a:lnTo>
                    <a:pt x="866191" y="537901"/>
                  </a:lnTo>
                  <a:lnTo>
                    <a:pt x="873728" y="491130"/>
                  </a:lnTo>
                  <a:lnTo>
                    <a:pt x="876300" y="442849"/>
                  </a:lnTo>
                  <a:lnTo>
                    <a:pt x="873728" y="394591"/>
                  </a:lnTo>
                  <a:lnTo>
                    <a:pt x="866191" y="347840"/>
                  </a:lnTo>
                  <a:lnTo>
                    <a:pt x="853958" y="302865"/>
                  </a:lnTo>
                  <a:lnTo>
                    <a:pt x="837294" y="259936"/>
                  </a:lnTo>
                  <a:lnTo>
                    <a:pt x="816468" y="219324"/>
                  </a:lnTo>
                  <a:lnTo>
                    <a:pt x="791748" y="181298"/>
                  </a:lnTo>
                  <a:lnTo>
                    <a:pt x="763400" y="146128"/>
                  </a:lnTo>
                  <a:lnTo>
                    <a:pt x="731693" y="114084"/>
                  </a:lnTo>
                  <a:lnTo>
                    <a:pt x="696894" y="85437"/>
                  </a:lnTo>
                  <a:lnTo>
                    <a:pt x="659271" y="60456"/>
                  </a:lnTo>
                  <a:lnTo>
                    <a:pt x="619090" y="39412"/>
                  </a:lnTo>
                  <a:lnTo>
                    <a:pt x="576620" y="22574"/>
                  </a:lnTo>
                  <a:lnTo>
                    <a:pt x="532128" y="10213"/>
                  </a:lnTo>
                  <a:lnTo>
                    <a:pt x="485882" y="2598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3CC3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4705350" y="5562663"/>
            <a:ext cx="7296784" cy="1028700"/>
            <a:chOff x="4705350" y="5562663"/>
            <a:chExt cx="7296784" cy="1028700"/>
          </a:xfrm>
        </p:grpSpPr>
        <p:sp>
          <p:nvSpPr>
            <p:cNvPr id="20" name="object 20"/>
            <p:cNvSpPr/>
            <p:nvPr/>
          </p:nvSpPr>
          <p:spPr>
            <a:xfrm>
              <a:off x="5072125" y="5576951"/>
              <a:ext cx="6915150" cy="1000125"/>
            </a:xfrm>
            <a:custGeom>
              <a:avLst/>
              <a:gdLst/>
              <a:ahLst/>
              <a:cxnLst/>
              <a:rect l="l" t="t" r="r" b="b"/>
              <a:pathLst>
                <a:path w="6915150" h="1000125">
                  <a:moveTo>
                    <a:pt x="6294882" y="0"/>
                  </a:moveTo>
                  <a:lnTo>
                    <a:pt x="6348394" y="1835"/>
                  </a:lnTo>
                  <a:lnTo>
                    <a:pt x="6400644" y="7240"/>
                  </a:lnTo>
                  <a:lnTo>
                    <a:pt x="6451445" y="16065"/>
                  </a:lnTo>
                  <a:lnTo>
                    <a:pt x="6500610" y="28160"/>
                  </a:lnTo>
                  <a:lnTo>
                    <a:pt x="6547953" y="43375"/>
                  </a:lnTo>
                  <a:lnTo>
                    <a:pt x="6593289" y="61561"/>
                  </a:lnTo>
                  <a:lnTo>
                    <a:pt x="6636430" y="82566"/>
                  </a:lnTo>
                  <a:lnTo>
                    <a:pt x="6677191" y="106242"/>
                  </a:lnTo>
                  <a:lnTo>
                    <a:pt x="6715384" y="132438"/>
                  </a:lnTo>
                  <a:lnTo>
                    <a:pt x="6750824" y="161003"/>
                  </a:lnTo>
                  <a:lnTo>
                    <a:pt x="6783325" y="191789"/>
                  </a:lnTo>
                  <a:lnTo>
                    <a:pt x="6812700" y="224645"/>
                  </a:lnTo>
                  <a:lnTo>
                    <a:pt x="6838763" y="259421"/>
                  </a:lnTo>
                  <a:lnTo>
                    <a:pt x="6861327" y="295967"/>
                  </a:lnTo>
                  <a:lnTo>
                    <a:pt x="6880206" y="334133"/>
                  </a:lnTo>
                  <a:lnTo>
                    <a:pt x="6895214" y="373769"/>
                  </a:lnTo>
                  <a:lnTo>
                    <a:pt x="6906165" y="414726"/>
                  </a:lnTo>
                  <a:lnTo>
                    <a:pt x="6912872" y="456852"/>
                  </a:lnTo>
                  <a:lnTo>
                    <a:pt x="6915150" y="499999"/>
                  </a:lnTo>
                  <a:lnTo>
                    <a:pt x="6912872" y="543145"/>
                  </a:lnTo>
                  <a:lnTo>
                    <a:pt x="6906165" y="585273"/>
                  </a:lnTo>
                  <a:lnTo>
                    <a:pt x="6895214" y="626232"/>
                  </a:lnTo>
                  <a:lnTo>
                    <a:pt x="6880206" y="665871"/>
                  </a:lnTo>
                  <a:lnTo>
                    <a:pt x="6861327" y="704041"/>
                  </a:lnTo>
                  <a:lnTo>
                    <a:pt x="6838763" y="740591"/>
                  </a:lnTo>
                  <a:lnTo>
                    <a:pt x="6812700" y="775371"/>
                  </a:lnTo>
                  <a:lnTo>
                    <a:pt x="6783325" y="808232"/>
                  </a:lnTo>
                  <a:lnTo>
                    <a:pt x="6750824" y="839023"/>
                  </a:lnTo>
                  <a:lnTo>
                    <a:pt x="6715384" y="867594"/>
                  </a:lnTo>
                  <a:lnTo>
                    <a:pt x="6677191" y="893794"/>
                  </a:lnTo>
                  <a:lnTo>
                    <a:pt x="6636430" y="917475"/>
                  </a:lnTo>
                  <a:lnTo>
                    <a:pt x="6593289" y="938485"/>
                  </a:lnTo>
                  <a:lnTo>
                    <a:pt x="6547953" y="956674"/>
                  </a:lnTo>
                  <a:lnTo>
                    <a:pt x="6500610" y="971893"/>
                  </a:lnTo>
                  <a:lnTo>
                    <a:pt x="6451445" y="983991"/>
                  </a:lnTo>
                  <a:lnTo>
                    <a:pt x="6400644" y="992819"/>
                  </a:lnTo>
                  <a:lnTo>
                    <a:pt x="6348394" y="998225"/>
                  </a:lnTo>
                  <a:lnTo>
                    <a:pt x="6294882" y="1000061"/>
                  </a:lnTo>
                  <a:lnTo>
                    <a:pt x="620140" y="1000061"/>
                  </a:lnTo>
                  <a:lnTo>
                    <a:pt x="566629" y="998225"/>
                  </a:lnTo>
                  <a:lnTo>
                    <a:pt x="514382" y="992819"/>
                  </a:lnTo>
                  <a:lnTo>
                    <a:pt x="463586" y="983991"/>
                  </a:lnTo>
                  <a:lnTo>
                    <a:pt x="414427" y="971893"/>
                  </a:lnTo>
                  <a:lnTo>
                    <a:pt x="367090" y="956674"/>
                  </a:lnTo>
                  <a:lnTo>
                    <a:pt x="321763" y="938485"/>
                  </a:lnTo>
                  <a:lnTo>
                    <a:pt x="278631" y="917475"/>
                  </a:lnTo>
                  <a:lnTo>
                    <a:pt x="237880" y="893794"/>
                  </a:lnTo>
                  <a:lnTo>
                    <a:pt x="199696" y="867594"/>
                  </a:lnTo>
                  <a:lnTo>
                    <a:pt x="164266" y="839023"/>
                  </a:lnTo>
                  <a:lnTo>
                    <a:pt x="131775" y="808232"/>
                  </a:lnTo>
                  <a:lnTo>
                    <a:pt x="102410" y="775371"/>
                  </a:lnTo>
                  <a:lnTo>
                    <a:pt x="76356" y="740591"/>
                  </a:lnTo>
                  <a:lnTo>
                    <a:pt x="53800" y="704041"/>
                  </a:lnTo>
                  <a:lnTo>
                    <a:pt x="34928" y="665871"/>
                  </a:lnTo>
                  <a:lnTo>
                    <a:pt x="19926" y="626232"/>
                  </a:lnTo>
                  <a:lnTo>
                    <a:pt x="8980" y="585273"/>
                  </a:lnTo>
                  <a:lnTo>
                    <a:pt x="2276" y="543145"/>
                  </a:lnTo>
                  <a:lnTo>
                    <a:pt x="0" y="499999"/>
                  </a:lnTo>
                  <a:lnTo>
                    <a:pt x="2276" y="456852"/>
                  </a:lnTo>
                  <a:lnTo>
                    <a:pt x="8980" y="414726"/>
                  </a:lnTo>
                  <a:lnTo>
                    <a:pt x="19926" y="373769"/>
                  </a:lnTo>
                  <a:lnTo>
                    <a:pt x="34928" y="334133"/>
                  </a:lnTo>
                  <a:lnTo>
                    <a:pt x="53800" y="295967"/>
                  </a:lnTo>
                  <a:lnTo>
                    <a:pt x="76356" y="259421"/>
                  </a:lnTo>
                  <a:lnTo>
                    <a:pt x="102410" y="224645"/>
                  </a:lnTo>
                  <a:lnTo>
                    <a:pt x="131775" y="191789"/>
                  </a:lnTo>
                  <a:lnTo>
                    <a:pt x="164266" y="161003"/>
                  </a:lnTo>
                  <a:lnTo>
                    <a:pt x="199696" y="132438"/>
                  </a:lnTo>
                  <a:lnTo>
                    <a:pt x="237880" y="106242"/>
                  </a:lnTo>
                  <a:lnTo>
                    <a:pt x="278631" y="82566"/>
                  </a:lnTo>
                  <a:lnTo>
                    <a:pt x="321763" y="61561"/>
                  </a:lnTo>
                  <a:lnTo>
                    <a:pt x="367090" y="43375"/>
                  </a:lnTo>
                  <a:lnTo>
                    <a:pt x="414427" y="28160"/>
                  </a:lnTo>
                  <a:lnTo>
                    <a:pt x="463586" y="16065"/>
                  </a:lnTo>
                  <a:lnTo>
                    <a:pt x="514382" y="7240"/>
                  </a:lnTo>
                  <a:lnTo>
                    <a:pt x="566629" y="1835"/>
                  </a:lnTo>
                  <a:lnTo>
                    <a:pt x="620140" y="0"/>
                  </a:lnTo>
                  <a:lnTo>
                    <a:pt x="6294882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705350" y="5581650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438150" y="0"/>
                  </a:moveTo>
                  <a:lnTo>
                    <a:pt x="390417" y="2570"/>
                  </a:lnTo>
                  <a:lnTo>
                    <a:pt x="344171" y="10105"/>
                  </a:lnTo>
                  <a:lnTo>
                    <a:pt x="299679" y="22336"/>
                  </a:lnTo>
                  <a:lnTo>
                    <a:pt x="257209" y="38997"/>
                  </a:lnTo>
                  <a:lnTo>
                    <a:pt x="217028" y="59819"/>
                  </a:lnTo>
                  <a:lnTo>
                    <a:pt x="179405" y="84536"/>
                  </a:lnTo>
                  <a:lnTo>
                    <a:pt x="144606" y="112881"/>
                  </a:lnTo>
                  <a:lnTo>
                    <a:pt x="112899" y="144585"/>
                  </a:lnTo>
                  <a:lnTo>
                    <a:pt x="84551" y="179383"/>
                  </a:lnTo>
                  <a:lnTo>
                    <a:pt x="59831" y="217006"/>
                  </a:lnTo>
                  <a:lnTo>
                    <a:pt x="39005" y="257187"/>
                  </a:lnTo>
                  <a:lnTo>
                    <a:pt x="22341" y="299659"/>
                  </a:lnTo>
                  <a:lnTo>
                    <a:pt x="10108" y="344155"/>
                  </a:lnTo>
                  <a:lnTo>
                    <a:pt x="2571" y="390408"/>
                  </a:lnTo>
                  <a:lnTo>
                    <a:pt x="0" y="438150"/>
                  </a:lnTo>
                  <a:lnTo>
                    <a:pt x="2571" y="485891"/>
                  </a:lnTo>
                  <a:lnTo>
                    <a:pt x="10108" y="532144"/>
                  </a:lnTo>
                  <a:lnTo>
                    <a:pt x="22341" y="576640"/>
                  </a:lnTo>
                  <a:lnTo>
                    <a:pt x="39005" y="619112"/>
                  </a:lnTo>
                  <a:lnTo>
                    <a:pt x="59831" y="659293"/>
                  </a:lnTo>
                  <a:lnTo>
                    <a:pt x="84551" y="696916"/>
                  </a:lnTo>
                  <a:lnTo>
                    <a:pt x="112899" y="731714"/>
                  </a:lnTo>
                  <a:lnTo>
                    <a:pt x="144606" y="763418"/>
                  </a:lnTo>
                  <a:lnTo>
                    <a:pt x="179405" y="791763"/>
                  </a:lnTo>
                  <a:lnTo>
                    <a:pt x="217028" y="816480"/>
                  </a:lnTo>
                  <a:lnTo>
                    <a:pt x="257209" y="837302"/>
                  </a:lnTo>
                  <a:lnTo>
                    <a:pt x="299679" y="853963"/>
                  </a:lnTo>
                  <a:lnTo>
                    <a:pt x="344171" y="866194"/>
                  </a:lnTo>
                  <a:lnTo>
                    <a:pt x="390417" y="873729"/>
                  </a:lnTo>
                  <a:lnTo>
                    <a:pt x="438150" y="876300"/>
                  </a:lnTo>
                  <a:lnTo>
                    <a:pt x="485882" y="873729"/>
                  </a:lnTo>
                  <a:lnTo>
                    <a:pt x="532128" y="866194"/>
                  </a:lnTo>
                  <a:lnTo>
                    <a:pt x="576620" y="853963"/>
                  </a:lnTo>
                  <a:lnTo>
                    <a:pt x="619090" y="837302"/>
                  </a:lnTo>
                  <a:lnTo>
                    <a:pt x="659271" y="816480"/>
                  </a:lnTo>
                  <a:lnTo>
                    <a:pt x="696894" y="791763"/>
                  </a:lnTo>
                  <a:lnTo>
                    <a:pt x="731693" y="763418"/>
                  </a:lnTo>
                  <a:lnTo>
                    <a:pt x="763400" y="731714"/>
                  </a:lnTo>
                  <a:lnTo>
                    <a:pt x="791748" y="696916"/>
                  </a:lnTo>
                  <a:lnTo>
                    <a:pt x="816468" y="659293"/>
                  </a:lnTo>
                  <a:lnTo>
                    <a:pt x="837294" y="619112"/>
                  </a:lnTo>
                  <a:lnTo>
                    <a:pt x="853958" y="576640"/>
                  </a:lnTo>
                  <a:lnTo>
                    <a:pt x="866191" y="532144"/>
                  </a:lnTo>
                  <a:lnTo>
                    <a:pt x="873728" y="485891"/>
                  </a:lnTo>
                  <a:lnTo>
                    <a:pt x="876300" y="438150"/>
                  </a:lnTo>
                  <a:lnTo>
                    <a:pt x="873728" y="390408"/>
                  </a:lnTo>
                  <a:lnTo>
                    <a:pt x="866191" y="344155"/>
                  </a:lnTo>
                  <a:lnTo>
                    <a:pt x="853958" y="299659"/>
                  </a:lnTo>
                  <a:lnTo>
                    <a:pt x="837294" y="257187"/>
                  </a:lnTo>
                  <a:lnTo>
                    <a:pt x="816468" y="217006"/>
                  </a:lnTo>
                  <a:lnTo>
                    <a:pt x="791748" y="179383"/>
                  </a:lnTo>
                  <a:lnTo>
                    <a:pt x="763400" y="144585"/>
                  </a:lnTo>
                  <a:lnTo>
                    <a:pt x="731693" y="112881"/>
                  </a:lnTo>
                  <a:lnTo>
                    <a:pt x="696894" y="84536"/>
                  </a:lnTo>
                  <a:lnTo>
                    <a:pt x="659271" y="59819"/>
                  </a:lnTo>
                  <a:lnTo>
                    <a:pt x="619090" y="38997"/>
                  </a:lnTo>
                  <a:lnTo>
                    <a:pt x="576620" y="22336"/>
                  </a:lnTo>
                  <a:lnTo>
                    <a:pt x="532128" y="10105"/>
                  </a:lnTo>
                  <a:lnTo>
                    <a:pt x="485882" y="257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B15F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5899937" y="1756618"/>
            <a:ext cx="554355" cy="545465"/>
          </a:xfrm>
          <a:custGeom>
            <a:avLst/>
            <a:gdLst/>
            <a:ahLst/>
            <a:cxnLst/>
            <a:rect l="l" t="t" r="r" b="b"/>
            <a:pathLst>
              <a:path w="554354" h="545464">
                <a:moveTo>
                  <a:pt x="499706" y="0"/>
                </a:moveTo>
                <a:lnTo>
                  <a:pt x="261055" y="0"/>
                </a:lnTo>
                <a:lnTo>
                  <a:pt x="221804" y="22408"/>
                </a:lnTo>
                <a:lnTo>
                  <a:pt x="205624" y="65735"/>
                </a:lnTo>
                <a:lnTo>
                  <a:pt x="206238" y="84828"/>
                </a:lnTo>
                <a:lnTo>
                  <a:pt x="206224" y="179799"/>
                </a:lnTo>
                <a:lnTo>
                  <a:pt x="54453" y="179799"/>
                </a:lnTo>
                <a:lnTo>
                  <a:pt x="19855" y="198156"/>
                </a:lnTo>
                <a:lnTo>
                  <a:pt x="0" y="232164"/>
                </a:lnTo>
                <a:lnTo>
                  <a:pt x="38" y="389670"/>
                </a:lnTo>
                <a:lnTo>
                  <a:pt x="19332" y="423669"/>
                </a:lnTo>
                <a:lnTo>
                  <a:pt x="56894" y="438581"/>
                </a:lnTo>
                <a:lnTo>
                  <a:pt x="82431" y="439090"/>
                </a:lnTo>
                <a:lnTo>
                  <a:pt x="82501" y="491807"/>
                </a:lnTo>
                <a:lnTo>
                  <a:pt x="83860" y="544876"/>
                </a:lnTo>
                <a:lnTo>
                  <a:pt x="96164" y="532973"/>
                </a:lnTo>
                <a:lnTo>
                  <a:pt x="106269" y="523066"/>
                </a:lnTo>
                <a:lnTo>
                  <a:pt x="118653" y="510728"/>
                </a:lnTo>
                <a:lnTo>
                  <a:pt x="128554" y="500676"/>
                </a:lnTo>
                <a:lnTo>
                  <a:pt x="130698" y="498444"/>
                </a:lnTo>
                <a:lnTo>
                  <a:pt x="101835" y="498444"/>
                </a:lnTo>
                <a:lnTo>
                  <a:pt x="102050" y="491807"/>
                </a:lnTo>
                <a:lnTo>
                  <a:pt x="102496" y="475456"/>
                </a:lnTo>
                <a:lnTo>
                  <a:pt x="102811" y="460978"/>
                </a:lnTo>
                <a:lnTo>
                  <a:pt x="102916" y="456126"/>
                </a:lnTo>
                <a:lnTo>
                  <a:pt x="102977" y="452238"/>
                </a:lnTo>
                <a:lnTo>
                  <a:pt x="103058" y="447063"/>
                </a:lnTo>
                <a:lnTo>
                  <a:pt x="103183" y="439090"/>
                </a:lnTo>
                <a:lnTo>
                  <a:pt x="103263" y="434003"/>
                </a:lnTo>
                <a:lnTo>
                  <a:pt x="103762" y="429382"/>
                </a:lnTo>
                <a:lnTo>
                  <a:pt x="102344" y="424760"/>
                </a:lnTo>
                <a:lnTo>
                  <a:pt x="99358" y="421238"/>
                </a:lnTo>
                <a:lnTo>
                  <a:pt x="96112" y="418695"/>
                </a:lnTo>
                <a:lnTo>
                  <a:pt x="95118" y="418422"/>
                </a:lnTo>
                <a:lnTo>
                  <a:pt x="80175" y="418422"/>
                </a:lnTo>
                <a:lnTo>
                  <a:pt x="71353" y="418251"/>
                </a:lnTo>
                <a:lnTo>
                  <a:pt x="34347" y="406890"/>
                </a:lnTo>
                <a:lnTo>
                  <a:pt x="20810" y="377330"/>
                </a:lnTo>
                <a:lnTo>
                  <a:pt x="20833" y="246443"/>
                </a:lnTo>
                <a:lnTo>
                  <a:pt x="23171" y="229679"/>
                </a:lnTo>
                <a:lnTo>
                  <a:pt x="31405" y="215608"/>
                </a:lnTo>
                <a:lnTo>
                  <a:pt x="44260" y="205682"/>
                </a:lnTo>
                <a:lnTo>
                  <a:pt x="60461" y="201355"/>
                </a:lnTo>
                <a:lnTo>
                  <a:pt x="51525" y="201355"/>
                </a:lnTo>
                <a:lnTo>
                  <a:pt x="227679" y="201165"/>
                </a:lnTo>
                <a:lnTo>
                  <a:pt x="227267" y="198489"/>
                </a:lnTo>
                <a:lnTo>
                  <a:pt x="227068" y="195875"/>
                </a:lnTo>
                <a:lnTo>
                  <a:pt x="227129" y="65735"/>
                </a:lnTo>
                <a:lnTo>
                  <a:pt x="250078" y="25874"/>
                </a:lnTo>
                <a:lnTo>
                  <a:pt x="536595" y="21289"/>
                </a:lnTo>
                <a:lnTo>
                  <a:pt x="534288" y="18366"/>
                </a:lnTo>
                <a:lnTo>
                  <a:pt x="518425" y="6835"/>
                </a:lnTo>
                <a:lnTo>
                  <a:pt x="499706" y="0"/>
                </a:lnTo>
                <a:close/>
              </a:path>
              <a:path w="554354" h="545464">
                <a:moveTo>
                  <a:pt x="186854" y="417565"/>
                </a:moveTo>
                <a:lnTo>
                  <a:pt x="185586" y="417565"/>
                </a:lnTo>
                <a:lnTo>
                  <a:pt x="177370" y="421026"/>
                </a:lnTo>
                <a:lnTo>
                  <a:pt x="171627" y="427545"/>
                </a:lnTo>
                <a:lnTo>
                  <a:pt x="163333" y="435812"/>
                </a:lnTo>
                <a:lnTo>
                  <a:pt x="154896" y="443946"/>
                </a:lnTo>
                <a:lnTo>
                  <a:pt x="146627" y="452238"/>
                </a:lnTo>
                <a:lnTo>
                  <a:pt x="138838" y="460978"/>
                </a:lnTo>
                <a:lnTo>
                  <a:pt x="130225" y="470971"/>
                </a:lnTo>
                <a:lnTo>
                  <a:pt x="121176" y="480556"/>
                </a:lnTo>
                <a:lnTo>
                  <a:pt x="111706" y="489718"/>
                </a:lnTo>
                <a:lnTo>
                  <a:pt x="101835" y="498444"/>
                </a:lnTo>
                <a:lnTo>
                  <a:pt x="130698" y="498444"/>
                </a:lnTo>
                <a:lnTo>
                  <a:pt x="137073" y="491807"/>
                </a:lnTo>
                <a:lnTo>
                  <a:pt x="154858" y="472833"/>
                </a:lnTo>
                <a:lnTo>
                  <a:pt x="155308" y="472226"/>
                </a:lnTo>
                <a:lnTo>
                  <a:pt x="159822" y="467514"/>
                </a:lnTo>
                <a:lnTo>
                  <a:pt x="188626" y="442057"/>
                </a:lnTo>
                <a:lnTo>
                  <a:pt x="199994" y="438581"/>
                </a:lnTo>
                <a:lnTo>
                  <a:pt x="285827" y="438582"/>
                </a:lnTo>
                <a:lnTo>
                  <a:pt x="307167" y="435181"/>
                </a:lnTo>
                <a:lnTo>
                  <a:pt x="327598" y="422511"/>
                </a:lnTo>
                <a:lnTo>
                  <a:pt x="330585" y="418422"/>
                </a:lnTo>
                <a:lnTo>
                  <a:pt x="330710" y="418251"/>
                </a:lnTo>
                <a:lnTo>
                  <a:pt x="216894" y="418251"/>
                </a:lnTo>
                <a:lnTo>
                  <a:pt x="194349" y="417968"/>
                </a:lnTo>
                <a:lnTo>
                  <a:pt x="186854" y="417565"/>
                </a:lnTo>
                <a:close/>
              </a:path>
              <a:path w="554354" h="545464">
                <a:moveTo>
                  <a:pt x="285827" y="438582"/>
                </a:moveTo>
                <a:lnTo>
                  <a:pt x="201107" y="438581"/>
                </a:lnTo>
                <a:lnTo>
                  <a:pt x="206224" y="438787"/>
                </a:lnTo>
                <a:lnTo>
                  <a:pt x="225307" y="439273"/>
                </a:lnTo>
                <a:lnTo>
                  <a:pt x="260151" y="439273"/>
                </a:lnTo>
                <a:lnTo>
                  <a:pt x="282638" y="439090"/>
                </a:lnTo>
                <a:lnTo>
                  <a:pt x="285827" y="438582"/>
                </a:lnTo>
                <a:close/>
              </a:path>
              <a:path w="554354" h="545464">
                <a:moveTo>
                  <a:pt x="91991" y="417564"/>
                </a:moveTo>
                <a:lnTo>
                  <a:pt x="86959" y="418251"/>
                </a:lnTo>
                <a:lnTo>
                  <a:pt x="84564" y="418251"/>
                </a:lnTo>
                <a:lnTo>
                  <a:pt x="80175" y="418422"/>
                </a:lnTo>
                <a:lnTo>
                  <a:pt x="95118" y="418422"/>
                </a:lnTo>
                <a:lnTo>
                  <a:pt x="91991" y="417564"/>
                </a:lnTo>
                <a:close/>
              </a:path>
              <a:path w="554354" h="545464">
                <a:moveTo>
                  <a:pt x="227692" y="201165"/>
                </a:moveTo>
                <a:lnTo>
                  <a:pt x="206769" y="201165"/>
                </a:lnTo>
                <a:lnTo>
                  <a:pt x="209841" y="216579"/>
                </a:lnTo>
                <a:lnTo>
                  <a:pt x="209871" y="216732"/>
                </a:lnTo>
                <a:lnTo>
                  <a:pt x="239772" y="251923"/>
                </a:lnTo>
                <a:lnTo>
                  <a:pt x="327012" y="259441"/>
                </a:lnTo>
                <a:lnTo>
                  <a:pt x="327013" y="373051"/>
                </a:lnTo>
                <a:lnTo>
                  <a:pt x="304287" y="413649"/>
                </a:lnTo>
                <a:lnTo>
                  <a:pt x="287795" y="418251"/>
                </a:lnTo>
                <a:lnTo>
                  <a:pt x="286374" y="418251"/>
                </a:lnTo>
                <a:lnTo>
                  <a:pt x="290229" y="417968"/>
                </a:lnTo>
                <a:lnTo>
                  <a:pt x="330917" y="417968"/>
                </a:lnTo>
                <a:lnTo>
                  <a:pt x="341836" y="403023"/>
                </a:lnTo>
                <a:lnTo>
                  <a:pt x="347787" y="378662"/>
                </a:lnTo>
                <a:lnTo>
                  <a:pt x="347846" y="266737"/>
                </a:lnTo>
                <a:lnTo>
                  <a:pt x="347938" y="263648"/>
                </a:lnTo>
                <a:lnTo>
                  <a:pt x="348063" y="259441"/>
                </a:lnTo>
                <a:lnTo>
                  <a:pt x="348076" y="258987"/>
                </a:lnTo>
                <a:lnTo>
                  <a:pt x="351223" y="258860"/>
                </a:lnTo>
                <a:lnTo>
                  <a:pt x="393743" y="258860"/>
                </a:lnTo>
                <a:lnTo>
                  <a:pt x="390787" y="256008"/>
                </a:lnTo>
                <a:lnTo>
                  <a:pt x="382523" y="247735"/>
                </a:lnTo>
                <a:lnTo>
                  <a:pt x="376770" y="241206"/>
                </a:lnTo>
                <a:lnTo>
                  <a:pt x="370080" y="238398"/>
                </a:lnTo>
                <a:lnTo>
                  <a:pt x="272069" y="238398"/>
                </a:lnTo>
                <a:lnTo>
                  <a:pt x="232471" y="216732"/>
                </a:lnTo>
                <a:lnTo>
                  <a:pt x="227749" y="201355"/>
                </a:lnTo>
                <a:lnTo>
                  <a:pt x="227692" y="201165"/>
                </a:lnTo>
                <a:close/>
              </a:path>
              <a:path w="554354" h="545464">
                <a:moveTo>
                  <a:pt x="330917" y="417968"/>
                </a:moveTo>
                <a:lnTo>
                  <a:pt x="290229" y="417968"/>
                </a:lnTo>
                <a:lnTo>
                  <a:pt x="286374" y="418251"/>
                </a:lnTo>
                <a:lnTo>
                  <a:pt x="330710" y="418251"/>
                </a:lnTo>
                <a:lnTo>
                  <a:pt x="330917" y="417968"/>
                </a:lnTo>
                <a:close/>
              </a:path>
              <a:path w="554354" h="545464">
                <a:moveTo>
                  <a:pt x="393743" y="258860"/>
                </a:moveTo>
                <a:lnTo>
                  <a:pt x="354670" y="258860"/>
                </a:lnTo>
                <a:lnTo>
                  <a:pt x="360021" y="259865"/>
                </a:lnTo>
                <a:lnTo>
                  <a:pt x="365524" y="262257"/>
                </a:lnTo>
                <a:lnTo>
                  <a:pt x="394375" y="287829"/>
                </a:lnTo>
                <a:lnTo>
                  <a:pt x="399292" y="293036"/>
                </a:lnTo>
                <a:lnTo>
                  <a:pt x="408770" y="303218"/>
                </a:lnTo>
                <a:lnTo>
                  <a:pt x="435496" y="330924"/>
                </a:lnTo>
                <a:lnTo>
                  <a:pt x="463840" y="358900"/>
                </a:lnTo>
                <a:lnTo>
                  <a:pt x="470293" y="365079"/>
                </a:lnTo>
                <a:lnTo>
                  <a:pt x="471369" y="320874"/>
                </a:lnTo>
                <a:lnTo>
                  <a:pt x="471424" y="318638"/>
                </a:lnTo>
                <a:lnTo>
                  <a:pt x="452246" y="318638"/>
                </a:lnTo>
                <a:lnTo>
                  <a:pt x="442381" y="309904"/>
                </a:lnTo>
                <a:lnTo>
                  <a:pt x="432916" y="300741"/>
                </a:lnTo>
                <a:lnTo>
                  <a:pt x="423865" y="291161"/>
                </a:lnTo>
                <a:lnTo>
                  <a:pt x="415242" y="281178"/>
                </a:lnTo>
                <a:lnTo>
                  <a:pt x="407484" y="272435"/>
                </a:lnTo>
                <a:lnTo>
                  <a:pt x="399220" y="264143"/>
                </a:lnTo>
                <a:lnTo>
                  <a:pt x="393743" y="258860"/>
                </a:lnTo>
                <a:close/>
              </a:path>
              <a:path w="554354" h="545464">
                <a:moveTo>
                  <a:pt x="285135" y="327932"/>
                </a:moveTo>
                <a:lnTo>
                  <a:pt x="59542" y="327932"/>
                </a:lnTo>
                <a:lnTo>
                  <a:pt x="54490" y="333028"/>
                </a:lnTo>
                <a:lnTo>
                  <a:pt x="54490" y="345622"/>
                </a:lnTo>
                <a:lnTo>
                  <a:pt x="59542" y="350729"/>
                </a:lnTo>
                <a:lnTo>
                  <a:pt x="285135" y="350729"/>
                </a:lnTo>
                <a:lnTo>
                  <a:pt x="290189" y="345622"/>
                </a:lnTo>
                <a:lnTo>
                  <a:pt x="290189" y="333028"/>
                </a:lnTo>
                <a:lnTo>
                  <a:pt x="285135" y="327932"/>
                </a:lnTo>
                <a:close/>
              </a:path>
              <a:path w="554354" h="545464">
                <a:moveTo>
                  <a:pt x="462113" y="237725"/>
                </a:moveTo>
                <a:lnTo>
                  <a:pt x="457998" y="238855"/>
                </a:lnTo>
                <a:lnTo>
                  <a:pt x="454802" y="241428"/>
                </a:lnTo>
                <a:lnTo>
                  <a:pt x="451796" y="244950"/>
                </a:lnTo>
                <a:lnTo>
                  <a:pt x="450358" y="249572"/>
                </a:lnTo>
                <a:lnTo>
                  <a:pt x="450817" y="254194"/>
                </a:lnTo>
                <a:lnTo>
                  <a:pt x="450871" y="257476"/>
                </a:lnTo>
                <a:lnTo>
                  <a:pt x="451754" y="300741"/>
                </a:lnTo>
                <a:lnTo>
                  <a:pt x="471424" y="318638"/>
                </a:lnTo>
                <a:lnTo>
                  <a:pt x="471585" y="312008"/>
                </a:lnTo>
                <a:lnTo>
                  <a:pt x="471651" y="259441"/>
                </a:lnTo>
                <a:lnTo>
                  <a:pt x="486707" y="259441"/>
                </a:lnTo>
                <a:lnTo>
                  <a:pt x="495899" y="258860"/>
                </a:lnTo>
                <a:lnTo>
                  <a:pt x="496762" y="258860"/>
                </a:lnTo>
                <a:lnTo>
                  <a:pt x="504615" y="257476"/>
                </a:lnTo>
                <a:lnTo>
                  <a:pt x="540545" y="238623"/>
                </a:lnTo>
                <a:lnTo>
                  <a:pt x="473908" y="238623"/>
                </a:lnTo>
                <a:lnTo>
                  <a:pt x="468148" y="238398"/>
                </a:lnTo>
                <a:lnTo>
                  <a:pt x="466686" y="238398"/>
                </a:lnTo>
                <a:lnTo>
                  <a:pt x="462113" y="237725"/>
                </a:lnTo>
                <a:close/>
              </a:path>
              <a:path w="554354" h="545464">
                <a:moveTo>
                  <a:pt x="203397" y="266737"/>
                </a:moveTo>
                <a:lnTo>
                  <a:pt x="60451" y="266737"/>
                </a:lnTo>
                <a:lnTo>
                  <a:pt x="55400" y="271844"/>
                </a:lnTo>
                <a:lnTo>
                  <a:pt x="55400" y="284428"/>
                </a:lnTo>
                <a:lnTo>
                  <a:pt x="60451" y="289534"/>
                </a:lnTo>
                <a:lnTo>
                  <a:pt x="203397" y="289534"/>
                </a:lnTo>
                <a:lnTo>
                  <a:pt x="208451" y="284428"/>
                </a:lnTo>
                <a:lnTo>
                  <a:pt x="208451" y="271844"/>
                </a:lnTo>
                <a:lnTo>
                  <a:pt x="203397" y="266737"/>
                </a:lnTo>
                <a:close/>
              </a:path>
              <a:path w="554354" h="545464">
                <a:moveTo>
                  <a:pt x="536595" y="21289"/>
                </a:moveTo>
                <a:lnTo>
                  <a:pt x="434994" y="21289"/>
                </a:lnTo>
                <a:lnTo>
                  <a:pt x="497467" y="21535"/>
                </a:lnTo>
                <a:lnTo>
                  <a:pt x="489958" y="21535"/>
                </a:lnTo>
                <a:lnTo>
                  <a:pt x="506305" y="24292"/>
                </a:lnTo>
                <a:lnTo>
                  <a:pt x="520014" y="32969"/>
                </a:lnTo>
                <a:lnTo>
                  <a:pt x="529504" y="46209"/>
                </a:lnTo>
                <a:lnTo>
                  <a:pt x="533374" y="62688"/>
                </a:lnTo>
                <a:lnTo>
                  <a:pt x="533324" y="193554"/>
                </a:lnTo>
                <a:lnTo>
                  <a:pt x="509592" y="234102"/>
                </a:lnTo>
                <a:lnTo>
                  <a:pt x="492996" y="238398"/>
                </a:lnTo>
                <a:lnTo>
                  <a:pt x="485473" y="238398"/>
                </a:lnTo>
                <a:lnTo>
                  <a:pt x="473908" y="238623"/>
                </a:lnTo>
                <a:lnTo>
                  <a:pt x="540545" y="238623"/>
                </a:lnTo>
                <a:lnTo>
                  <a:pt x="554158" y="52354"/>
                </a:lnTo>
                <a:lnTo>
                  <a:pt x="546473" y="33803"/>
                </a:lnTo>
                <a:lnTo>
                  <a:pt x="536595" y="21289"/>
                </a:lnTo>
                <a:close/>
              </a:path>
              <a:path w="554354" h="545464">
                <a:moveTo>
                  <a:pt x="368477" y="237724"/>
                </a:moveTo>
                <a:lnTo>
                  <a:pt x="367660" y="237724"/>
                </a:lnTo>
                <a:lnTo>
                  <a:pt x="355641" y="238398"/>
                </a:lnTo>
                <a:lnTo>
                  <a:pt x="370080" y="238398"/>
                </a:lnTo>
                <a:lnTo>
                  <a:pt x="368477" y="237724"/>
                </a:lnTo>
                <a:close/>
              </a:path>
              <a:path w="554354" h="545464">
                <a:moveTo>
                  <a:pt x="418448" y="140150"/>
                </a:moveTo>
                <a:lnTo>
                  <a:pt x="275507" y="140150"/>
                </a:lnTo>
                <a:lnTo>
                  <a:pt x="270453" y="145256"/>
                </a:lnTo>
                <a:lnTo>
                  <a:pt x="270453" y="157850"/>
                </a:lnTo>
                <a:lnTo>
                  <a:pt x="275507" y="162957"/>
                </a:lnTo>
                <a:lnTo>
                  <a:pt x="418448" y="162957"/>
                </a:lnTo>
                <a:lnTo>
                  <a:pt x="423501" y="157850"/>
                </a:lnTo>
                <a:lnTo>
                  <a:pt x="423501" y="145256"/>
                </a:lnTo>
                <a:lnTo>
                  <a:pt x="418448" y="140150"/>
                </a:lnTo>
                <a:close/>
              </a:path>
              <a:path w="554354" h="545464">
                <a:moveTo>
                  <a:pt x="494572" y="79722"/>
                </a:moveTo>
                <a:lnTo>
                  <a:pt x="268975" y="79722"/>
                </a:lnTo>
                <a:lnTo>
                  <a:pt x="263921" y="84828"/>
                </a:lnTo>
                <a:lnTo>
                  <a:pt x="263921" y="97423"/>
                </a:lnTo>
                <a:lnTo>
                  <a:pt x="268975" y="102519"/>
                </a:lnTo>
                <a:lnTo>
                  <a:pt x="494572" y="102519"/>
                </a:lnTo>
                <a:lnTo>
                  <a:pt x="499616" y="97423"/>
                </a:lnTo>
                <a:lnTo>
                  <a:pt x="499616" y="84829"/>
                </a:lnTo>
                <a:lnTo>
                  <a:pt x="494572" y="79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89805" y="4415505"/>
            <a:ext cx="21590" cy="90170"/>
          </a:xfrm>
          <a:custGeom>
            <a:avLst/>
            <a:gdLst/>
            <a:ahLst/>
            <a:cxnLst/>
            <a:rect l="l" t="t" r="r" b="b"/>
            <a:pathLst>
              <a:path w="21589" h="90170">
                <a:moveTo>
                  <a:pt x="16503" y="0"/>
                </a:moveTo>
                <a:lnTo>
                  <a:pt x="4744" y="0"/>
                </a:lnTo>
                <a:lnTo>
                  <a:pt x="0" y="4802"/>
                </a:lnTo>
                <a:lnTo>
                  <a:pt x="0" y="85218"/>
                </a:lnTo>
                <a:lnTo>
                  <a:pt x="4744" y="90021"/>
                </a:lnTo>
                <a:lnTo>
                  <a:pt x="10630" y="90021"/>
                </a:lnTo>
                <a:lnTo>
                  <a:pt x="16503" y="90021"/>
                </a:lnTo>
                <a:lnTo>
                  <a:pt x="21260" y="85218"/>
                </a:lnTo>
                <a:lnTo>
                  <a:pt x="21260" y="4802"/>
                </a:lnTo>
                <a:lnTo>
                  <a:pt x="16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5884933" y="4429978"/>
            <a:ext cx="233679" cy="193675"/>
            <a:chOff x="5884933" y="4429978"/>
            <a:chExt cx="233679" cy="193675"/>
          </a:xfrm>
        </p:grpSpPr>
        <p:sp>
          <p:nvSpPr>
            <p:cNvPr id="25" name="object 25"/>
            <p:cNvSpPr/>
            <p:nvPr/>
          </p:nvSpPr>
          <p:spPr>
            <a:xfrm>
              <a:off x="6069280" y="4429978"/>
              <a:ext cx="49530" cy="92710"/>
            </a:xfrm>
            <a:custGeom>
              <a:avLst/>
              <a:gdLst/>
              <a:ahLst/>
              <a:cxnLst/>
              <a:rect l="l" t="t" r="r" b="b"/>
              <a:pathLst>
                <a:path w="49529" h="92710">
                  <a:moveTo>
                    <a:pt x="13900" y="0"/>
                  </a:moveTo>
                  <a:lnTo>
                    <a:pt x="2846" y="4045"/>
                  </a:lnTo>
                  <a:lnTo>
                    <a:pt x="0" y="10157"/>
                  </a:lnTo>
                  <a:lnTo>
                    <a:pt x="28801" y="89417"/>
                  </a:lnTo>
                  <a:lnTo>
                    <a:pt x="32878" y="92127"/>
                  </a:lnTo>
                  <a:lnTo>
                    <a:pt x="37225" y="92127"/>
                  </a:lnTo>
                  <a:lnTo>
                    <a:pt x="38456" y="92127"/>
                  </a:lnTo>
                  <a:lnTo>
                    <a:pt x="39687" y="91896"/>
                  </a:lnTo>
                  <a:lnTo>
                    <a:pt x="46394" y="89456"/>
                  </a:lnTo>
                  <a:lnTo>
                    <a:pt x="49241" y="83343"/>
                  </a:lnTo>
                  <a:lnTo>
                    <a:pt x="20004" y="2889"/>
                  </a:lnTo>
                  <a:lnTo>
                    <a:pt x="1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4933" y="4486777"/>
              <a:ext cx="145569" cy="136328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6025" y="4494585"/>
            <a:ext cx="140953" cy="143070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987262" y="4435766"/>
            <a:ext cx="427990" cy="231140"/>
          </a:xfrm>
          <a:custGeom>
            <a:avLst/>
            <a:gdLst/>
            <a:ahLst/>
            <a:cxnLst/>
            <a:rect l="l" t="t" r="r" b="b"/>
            <a:pathLst>
              <a:path w="427989" h="231139">
                <a:moveTo>
                  <a:pt x="344170" y="10160"/>
                </a:moveTo>
                <a:lnTo>
                  <a:pt x="341325" y="4000"/>
                </a:lnTo>
                <a:lnTo>
                  <a:pt x="330238" y="0"/>
                </a:lnTo>
                <a:lnTo>
                  <a:pt x="324180" y="2844"/>
                </a:lnTo>
                <a:lnTo>
                  <a:pt x="295046" y="82931"/>
                </a:lnTo>
                <a:lnTo>
                  <a:pt x="297891" y="89039"/>
                </a:lnTo>
                <a:lnTo>
                  <a:pt x="304634" y="91478"/>
                </a:lnTo>
                <a:lnTo>
                  <a:pt x="305866" y="91694"/>
                </a:lnTo>
                <a:lnTo>
                  <a:pt x="307060" y="91694"/>
                </a:lnTo>
                <a:lnTo>
                  <a:pt x="311404" y="91694"/>
                </a:lnTo>
                <a:lnTo>
                  <a:pt x="315480" y="89001"/>
                </a:lnTo>
                <a:lnTo>
                  <a:pt x="344170" y="10160"/>
                </a:lnTo>
                <a:close/>
              </a:path>
              <a:path w="427989" h="231139">
                <a:moveTo>
                  <a:pt x="427393" y="222364"/>
                </a:moveTo>
                <a:lnTo>
                  <a:pt x="387096" y="181864"/>
                </a:lnTo>
                <a:lnTo>
                  <a:pt x="347535" y="158318"/>
                </a:lnTo>
                <a:lnTo>
                  <a:pt x="305003" y="141173"/>
                </a:lnTo>
                <a:lnTo>
                  <a:pt x="260172" y="130683"/>
                </a:lnTo>
                <a:lnTo>
                  <a:pt x="213690" y="127127"/>
                </a:lnTo>
                <a:lnTo>
                  <a:pt x="167208" y="130683"/>
                </a:lnTo>
                <a:lnTo>
                  <a:pt x="122377" y="141173"/>
                </a:lnTo>
                <a:lnTo>
                  <a:pt x="79844" y="158318"/>
                </a:lnTo>
                <a:lnTo>
                  <a:pt x="40284" y="181864"/>
                </a:lnTo>
                <a:lnTo>
                  <a:pt x="4330" y="211531"/>
                </a:lnTo>
                <a:lnTo>
                  <a:pt x="0" y="222364"/>
                </a:lnTo>
                <a:lnTo>
                  <a:pt x="8115" y="230873"/>
                </a:lnTo>
                <a:lnTo>
                  <a:pt x="14859" y="230987"/>
                </a:lnTo>
                <a:lnTo>
                  <a:pt x="19088" y="226898"/>
                </a:lnTo>
                <a:lnTo>
                  <a:pt x="61417" y="193306"/>
                </a:lnTo>
                <a:lnTo>
                  <a:pt x="108750" y="168719"/>
                </a:lnTo>
                <a:lnTo>
                  <a:pt x="159905" y="153606"/>
                </a:lnTo>
                <a:lnTo>
                  <a:pt x="213690" y="148463"/>
                </a:lnTo>
                <a:lnTo>
                  <a:pt x="267474" y="153606"/>
                </a:lnTo>
                <a:lnTo>
                  <a:pt x="318630" y="168719"/>
                </a:lnTo>
                <a:lnTo>
                  <a:pt x="365975" y="193306"/>
                </a:lnTo>
                <a:lnTo>
                  <a:pt x="408305" y="226898"/>
                </a:lnTo>
                <a:lnTo>
                  <a:pt x="410362" y="228892"/>
                </a:lnTo>
                <a:lnTo>
                  <a:pt x="413016" y="229908"/>
                </a:lnTo>
                <a:lnTo>
                  <a:pt x="415671" y="229908"/>
                </a:lnTo>
                <a:lnTo>
                  <a:pt x="418439" y="229908"/>
                </a:lnTo>
                <a:lnTo>
                  <a:pt x="421246" y="228777"/>
                </a:lnTo>
                <a:lnTo>
                  <a:pt x="427393" y="2223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21731" y="4686846"/>
            <a:ext cx="958850" cy="567055"/>
          </a:xfrm>
          <a:custGeom>
            <a:avLst/>
            <a:gdLst/>
            <a:ahLst/>
            <a:cxnLst/>
            <a:rect l="l" t="t" r="r" b="b"/>
            <a:pathLst>
              <a:path w="958850" h="567054">
                <a:moveTo>
                  <a:pt x="276085" y="132130"/>
                </a:moveTo>
                <a:lnTo>
                  <a:pt x="267830" y="80708"/>
                </a:lnTo>
                <a:lnTo>
                  <a:pt x="245351" y="38709"/>
                </a:lnTo>
                <a:lnTo>
                  <a:pt x="212001" y="10388"/>
                </a:lnTo>
                <a:lnTo>
                  <a:pt x="171170" y="0"/>
                </a:lnTo>
                <a:lnTo>
                  <a:pt x="130352" y="10388"/>
                </a:lnTo>
                <a:lnTo>
                  <a:pt x="97015" y="38709"/>
                </a:lnTo>
                <a:lnTo>
                  <a:pt x="74549" y="80708"/>
                </a:lnTo>
                <a:lnTo>
                  <a:pt x="66306" y="132130"/>
                </a:lnTo>
                <a:lnTo>
                  <a:pt x="74549" y="183553"/>
                </a:lnTo>
                <a:lnTo>
                  <a:pt x="97015" y="225552"/>
                </a:lnTo>
                <a:lnTo>
                  <a:pt x="130352" y="253873"/>
                </a:lnTo>
                <a:lnTo>
                  <a:pt x="171170" y="264261"/>
                </a:lnTo>
                <a:lnTo>
                  <a:pt x="212001" y="253873"/>
                </a:lnTo>
                <a:lnTo>
                  <a:pt x="245351" y="225552"/>
                </a:lnTo>
                <a:lnTo>
                  <a:pt x="267830" y="183553"/>
                </a:lnTo>
                <a:lnTo>
                  <a:pt x="276085" y="132130"/>
                </a:lnTo>
                <a:close/>
              </a:path>
              <a:path w="958850" h="567054">
                <a:moveTo>
                  <a:pt x="340436" y="355815"/>
                </a:moveTo>
                <a:lnTo>
                  <a:pt x="308013" y="316014"/>
                </a:lnTo>
                <a:lnTo>
                  <a:pt x="268668" y="290703"/>
                </a:lnTo>
                <a:lnTo>
                  <a:pt x="241287" y="293827"/>
                </a:lnTo>
                <a:lnTo>
                  <a:pt x="210718" y="304444"/>
                </a:lnTo>
                <a:lnTo>
                  <a:pt x="171170" y="310629"/>
                </a:lnTo>
                <a:lnTo>
                  <a:pt x="131635" y="304444"/>
                </a:lnTo>
                <a:lnTo>
                  <a:pt x="101079" y="293827"/>
                </a:lnTo>
                <a:lnTo>
                  <a:pt x="73698" y="290703"/>
                </a:lnTo>
                <a:lnTo>
                  <a:pt x="29972" y="323494"/>
                </a:lnTo>
                <a:lnTo>
                  <a:pt x="7924" y="368223"/>
                </a:lnTo>
                <a:lnTo>
                  <a:pt x="0" y="390347"/>
                </a:lnTo>
                <a:lnTo>
                  <a:pt x="20383" y="399059"/>
                </a:lnTo>
                <a:lnTo>
                  <a:pt x="76073" y="416052"/>
                </a:lnTo>
                <a:lnTo>
                  <a:pt x="158826" y="427596"/>
                </a:lnTo>
                <a:lnTo>
                  <a:pt x="260464" y="420001"/>
                </a:lnTo>
                <a:lnTo>
                  <a:pt x="267296" y="409524"/>
                </a:lnTo>
                <a:lnTo>
                  <a:pt x="274269" y="400138"/>
                </a:lnTo>
                <a:lnTo>
                  <a:pt x="314172" y="366128"/>
                </a:lnTo>
                <a:lnTo>
                  <a:pt x="327202" y="359956"/>
                </a:lnTo>
                <a:lnTo>
                  <a:pt x="340436" y="355815"/>
                </a:lnTo>
                <a:close/>
              </a:path>
              <a:path w="958850" h="567054">
                <a:moveTo>
                  <a:pt x="614222" y="186156"/>
                </a:moveTo>
                <a:lnTo>
                  <a:pt x="607314" y="132130"/>
                </a:lnTo>
                <a:lnTo>
                  <a:pt x="588035" y="85191"/>
                </a:lnTo>
                <a:lnTo>
                  <a:pt x="558647" y="48183"/>
                </a:lnTo>
                <a:lnTo>
                  <a:pt x="521385" y="23914"/>
                </a:lnTo>
                <a:lnTo>
                  <a:pt x="478472" y="15189"/>
                </a:lnTo>
                <a:lnTo>
                  <a:pt x="435571" y="23914"/>
                </a:lnTo>
                <a:lnTo>
                  <a:pt x="398322" y="48183"/>
                </a:lnTo>
                <a:lnTo>
                  <a:pt x="368947" y="85191"/>
                </a:lnTo>
                <a:lnTo>
                  <a:pt x="349681" y="132130"/>
                </a:lnTo>
                <a:lnTo>
                  <a:pt x="342760" y="186156"/>
                </a:lnTo>
                <a:lnTo>
                  <a:pt x="349681" y="240207"/>
                </a:lnTo>
                <a:lnTo>
                  <a:pt x="368947" y="287147"/>
                </a:lnTo>
                <a:lnTo>
                  <a:pt x="398322" y="324154"/>
                </a:lnTo>
                <a:lnTo>
                  <a:pt x="435571" y="348411"/>
                </a:lnTo>
                <a:lnTo>
                  <a:pt x="478472" y="357136"/>
                </a:lnTo>
                <a:lnTo>
                  <a:pt x="521385" y="348411"/>
                </a:lnTo>
                <a:lnTo>
                  <a:pt x="558647" y="324154"/>
                </a:lnTo>
                <a:lnTo>
                  <a:pt x="588035" y="287147"/>
                </a:lnTo>
                <a:lnTo>
                  <a:pt x="607314" y="240207"/>
                </a:lnTo>
                <a:lnTo>
                  <a:pt x="614222" y="186156"/>
                </a:lnTo>
                <a:close/>
              </a:path>
              <a:path w="958850" h="567054">
                <a:moveTo>
                  <a:pt x="701459" y="524840"/>
                </a:moveTo>
                <a:lnTo>
                  <a:pt x="677951" y="464108"/>
                </a:lnTo>
                <a:lnTo>
                  <a:pt x="643509" y="412470"/>
                </a:lnTo>
                <a:lnTo>
                  <a:pt x="604647" y="391375"/>
                </a:lnTo>
                <a:lnTo>
                  <a:pt x="569201" y="395401"/>
                </a:lnTo>
                <a:lnTo>
                  <a:pt x="529653" y="409143"/>
                </a:lnTo>
                <a:lnTo>
                  <a:pt x="478472" y="417156"/>
                </a:lnTo>
                <a:lnTo>
                  <a:pt x="427316" y="409143"/>
                </a:lnTo>
                <a:lnTo>
                  <a:pt x="387781" y="395401"/>
                </a:lnTo>
                <a:lnTo>
                  <a:pt x="352336" y="391375"/>
                </a:lnTo>
                <a:lnTo>
                  <a:pt x="313486" y="412470"/>
                </a:lnTo>
                <a:lnTo>
                  <a:pt x="280263" y="461556"/>
                </a:lnTo>
                <a:lnTo>
                  <a:pt x="256984" y="520331"/>
                </a:lnTo>
                <a:lnTo>
                  <a:pt x="269024" y="527621"/>
                </a:lnTo>
                <a:lnTo>
                  <a:pt x="307543" y="543636"/>
                </a:lnTo>
                <a:lnTo>
                  <a:pt x="376148" y="559663"/>
                </a:lnTo>
                <a:lnTo>
                  <a:pt x="478472" y="566940"/>
                </a:lnTo>
                <a:lnTo>
                  <a:pt x="589991" y="560362"/>
                </a:lnTo>
                <a:lnTo>
                  <a:pt x="658126" y="545884"/>
                </a:lnTo>
                <a:lnTo>
                  <a:pt x="692188" y="531418"/>
                </a:lnTo>
                <a:lnTo>
                  <a:pt x="701459" y="524840"/>
                </a:lnTo>
                <a:close/>
              </a:path>
              <a:path w="958850" h="567054">
                <a:moveTo>
                  <a:pt x="891019" y="132130"/>
                </a:moveTo>
                <a:lnTo>
                  <a:pt x="882777" y="80708"/>
                </a:lnTo>
                <a:lnTo>
                  <a:pt x="860298" y="38709"/>
                </a:lnTo>
                <a:lnTo>
                  <a:pt x="826960" y="10388"/>
                </a:lnTo>
                <a:lnTo>
                  <a:pt x="786155" y="0"/>
                </a:lnTo>
                <a:lnTo>
                  <a:pt x="745299" y="10388"/>
                </a:lnTo>
                <a:lnTo>
                  <a:pt x="711962" y="38709"/>
                </a:lnTo>
                <a:lnTo>
                  <a:pt x="689483" y="80708"/>
                </a:lnTo>
                <a:lnTo>
                  <a:pt x="681240" y="132130"/>
                </a:lnTo>
                <a:lnTo>
                  <a:pt x="689483" y="183553"/>
                </a:lnTo>
                <a:lnTo>
                  <a:pt x="711962" y="225552"/>
                </a:lnTo>
                <a:lnTo>
                  <a:pt x="745299" y="253873"/>
                </a:lnTo>
                <a:lnTo>
                  <a:pt x="786155" y="264261"/>
                </a:lnTo>
                <a:lnTo>
                  <a:pt x="826960" y="253873"/>
                </a:lnTo>
                <a:lnTo>
                  <a:pt x="860298" y="225552"/>
                </a:lnTo>
                <a:lnTo>
                  <a:pt x="882777" y="183553"/>
                </a:lnTo>
                <a:lnTo>
                  <a:pt x="891019" y="132130"/>
                </a:lnTo>
                <a:close/>
              </a:path>
              <a:path w="958850" h="567054">
                <a:moveTo>
                  <a:pt x="958443" y="393827"/>
                </a:moveTo>
                <a:lnTo>
                  <a:pt x="940282" y="346900"/>
                </a:lnTo>
                <a:lnTo>
                  <a:pt x="913663" y="306997"/>
                </a:lnTo>
                <a:lnTo>
                  <a:pt x="883615" y="290703"/>
                </a:lnTo>
                <a:lnTo>
                  <a:pt x="856221" y="293827"/>
                </a:lnTo>
                <a:lnTo>
                  <a:pt x="825665" y="304444"/>
                </a:lnTo>
                <a:lnTo>
                  <a:pt x="786155" y="310629"/>
                </a:lnTo>
                <a:lnTo>
                  <a:pt x="746607" y="304444"/>
                </a:lnTo>
                <a:lnTo>
                  <a:pt x="716038" y="293827"/>
                </a:lnTo>
                <a:lnTo>
                  <a:pt x="688657" y="290703"/>
                </a:lnTo>
                <a:lnTo>
                  <a:pt x="649122" y="316064"/>
                </a:lnTo>
                <a:lnTo>
                  <a:pt x="616356" y="355777"/>
                </a:lnTo>
                <a:lnTo>
                  <a:pt x="629653" y="359918"/>
                </a:lnTo>
                <a:lnTo>
                  <a:pt x="642734" y="366090"/>
                </a:lnTo>
                <a:lnTo>
                  <a:pt x="675855" y="392099"/>
                </a:lnTo>
                <a:lnTo>
                  <a:pt x="697331" y="421347"/>
                </a:lnTo>
                <a:lnTo>
                  <a:pt x="798309" y="431749"/>
                </a:lnTo>
                <a:lnTo>
                  <a:pt x="881380" y="420649"/>
                </a:lnTo>
                <a:lnTo>
                  <a:pt x="937704" y="403034"/>
                </a:lnTo>
                <a:lnTo>
                  <a:pt x="958443" y="393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75405" y="5908915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5">
                <a:moveTo>
                  <a:pt x="18701" y="0"/>
                </a:moveTo>
                <a:lnTo>
                  <a:pt x="0" y="0"/>
                </a:lnTo>
                <a:lnTo>
                  <a:pt x="0" y="19326"/>
                </a:lnTo>
                <a:lnTo>
                  <a:pt x="18701" y="19326"/>
                </a:lnTo>
                <a:lnTo>
                  <a:pt x="18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55133" y="5986221"/>
            <a:ext cx="137795" cy="29209"/>
          </a:xfrm>
          <a:custGeom>
            <a:avLst/>
            <a:gdLst/>
            <a:ahLst/>
            <a:cxnLst/>
            <a:rect l="l" t="t" r="r" b="b"/>
            <a:pathLst>
              <a:path w="137795" h="29210">
                <a:moveTo>
                  <a:pt x="19634" y="0"/>
                </a:moveTo>
                <a:lnTo>
                  <a:pt x="0" y="0"/>
                </a:lnTo>
                <a:lnTo>
                  <a:pt x="0" y="28994"/>
                </a:lnTo>
                <a:lnTo>
                  <a:pt x="19634" y="28994"/>
                </a:lnTo>
                <a:lnTo>
                  <a:pt x="19634" y="0"/>
                </a:lnTo>
                <a:close/>
              </a:path>
              <a:path w="137795" h="29210">
                <a:moveTo>
                  <a:pt x="58928" y="0"/>
                </a:moveTo>
                <a:lnTo>
                  <a:pt x="39281" y="0"/>
                </a:lnTo>
                <a:lnTo>
                  <a:pt x="39281" y="28994"/>
                </a:lnTo>
                <a:lnTo>
                  <a:pt x="58928" y="28994"/>
                </a:lnTo>
                <a:lnTo>
                  <a:pt x="58928" y="0"/>
                </a:lnTo>
                <a:close/>
              </a:path>
              <a:path w="137795" h="29210">
                <a:moveTo>
                  <a:pt x="98209" y="0"/>
                </a:moveTo>
                <a:lnTo>
                  <a:pt x="78562" y="0"/>
                </a:lnTo>
                <a:lnTo>
                  <a:pt x="78562" y="28994"/>
                </a:lnTo>
                <a:lnTo>
                  <a:pt x="98209" y="28994"/>
                </a:lnTo>
                <a:lnTo>
                  <a:pt x="98209" y="0"/>
                </a:lnTo>
                <a:close/>
              </a:path>
              <a:path w="137795" h="29210">
                <a:moveTo>
                  <a:pt x="137490" y="0"/>
                </a:moveTo>
                <a:lnTo>
                  <a:pt x="117856" y="0"/>
                </a:lnTo>
                <a:lnTo>
                  <a:pt x="117856" y="28994"/>
                </a:lnTo>
                <a:lnTo>
                  <a:pt x="137490" y="28994"/>
                </a:lnTo>
                <a:lnTo>
                  <a:pt x="137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72989" y="5812294"/>
            <a:ext cx="137795" cy="203200"/>
          </a:xfrm>
          <a:custGeom>
            <a:avLst/>
            <a:gdLst/>
            <a:ahLst/>
            <a:cxnLst/>
            <a:rect l="l" t="t" r="r" b="b"/>
            <a:pathLst>
              <a:path w="137795" h="203200">
                <a:moveTo>
                  <a:pt x="19634" y="48310"/>
                </a:moveTo>
                <a:lnTo>
                  <a:pt x="0" y="48310"/>
                </a:lnTo>
                <a:lnTo>
                  <a:pt x="0" y="77304"/>
                </a:lnTo>
                <a:lnTo>
                  <a:pt x="19634" y="77304"/>
                </a:lnTo>
                <a:lnTo>
                  <a:pt x="19634" y="48310"/>
                </a:lnTo>
                <a:close/>
              </a:path>
              <a:path w="137795" h="203200">
                <a:moveTo>
                  <a:pt x="19634" y="0"/>
                </a:moveTo>
                <a:lnTo>
                  <a:pt x="0" y="0"/>
                </a:lnTo>
                <a:lnTo>
                  <a:pt x="0" y="28981"/>
                </a:lnTo>
                <a:lnTo>
                  <a:pt x="19634" y="28981"/>
                </a:lnTo>
                <a:lnTo>
                  <a:pt x="19634" y="0"/>
                </a:lnTo>
                <a:close/>
              </a:path>
              <a:path w="137795" h="203200">
                <a:moveTo>
                  <a:pt x="58928" y="173926"/>
                </a:moveTo>
                <a:lnTo>
                  <a:pt x="39281" y="173926"/>
                </a:lnTo>
                <a:lnTo>
                  <a:pt x="39281" y="202920"/>
                </a:lnTo>
                <a:lnTo>
                  <a:pt x="58928" y="202920"/>
                </a:lnTo>
                <a:lnTo>
                  <a:pt x="58928" y="173926"/>
                </a:lnTo>
                <a:close/>
              </a:path>
              <a:path w="137795" h="203200">
                <a:moveTo>
                  <a:pt x="58928" y="48310"/>
                </a:moveTo>
                <a:lnTo>
                  <a:pt x="39281" y="48310"/>
                </a:lnTo>
                <a:lnTo>
                  <a:pt x="39281" y="77304"/>
                </a:lnTo>
                <a:lnTo>
                  <a:pt x="58928" y="77304"/>
                </a:lnTo>
                <a:lnTo>
                  <a:pt x="58928" y="48310"/>
                </a:lnTo>
                <a:close/>
              </a:path>
              <a:path w="137795" h="203200">
                <a:moveTo>
                  <a:pt x="58928" y="0"/>
                </a:moveTo>
                <a:lnTo>
                  <a:pt x="39281" y="0"/>
                </a:lnTo>
                <a:lnTo>
                  <a:pt x="39281" y="28981"/>
                </a:lnTo>
                <a:lnTo>
                  <a:pt x="58928" y="28981"/>
                </a:lnTo>
                <a:lnTo>
                  <a:pt x="58928" y="0"/>
                </a:lnTo>
                <a:close/>
              </a:path>
              <a:path w="137795" h="203200">
                <a:moveTo>
                  <a:pt x="98209" y="48310"/>
                </a:moveTo>
                <a:lnTo>
                  <a:pt x="78562" y="48310"/>
                </a:lnTo>
                <a:lnTo>
                  <a:pt x="78562" y="77304"/>
                </a:lnTo>
                <a:lnTo>
                  <a:pt x="98209" y="77304"/>
                </a:lnTo>
                <a:lnTo>
                  <a:pt x="98209" y="48310"/>
                </a:lnTo>
                <a:close/>
              </a:path>
              <a:path w="137795" h="203200">
                <a:moveTo>
                  <a:pt x="98209" y="0"/>
                </a:moveTo>
                <a:lnTo>
                  <a:pt x="78562" y="0"/>
                </a:lnTo>
                <a:lnTo>
                  <a:pt x="78562" y="28981"/>
                </a:lnTo>
                <a:lnTo>
                  <a:pt x="98209" y="28981"/>
                </a:lnTo>
                <a:lnTo>
                  <a:pt x="98209" y="0"/>
                </a:lnTo>
                <a:close/>
              </a:path>
              <a:path w="137795" h="203200">
                <a:moveTo>
                  <a:pt x="137490" y="48310"/>
                </a:moveTo>
                <a:lnTo>
                  <a:pt x="117856" y="48310"/>
                </a:lnTo>
                <a:lnTo>
                  <a:pt x="117856" y="77304"/>
                </a:lnTo>
                <a:lnTo>
                  <a:pt x="137490" y="77304"/>
                </a:lnTo>
                <a:lnTo>
                  <a:pt x="137490" y="48310"/>
                </a:lnTo>
                <a:close/>
              </a:path>
              <a:path w="137795" h="203200">
                <a:moveTo>
                  <a:pt x="137490" y="0"/>
                </a:moveTo>
                <a:lnTo>
                  <a:pt x="117856" y="0"/>
                </a:lnTo>
                <a:lnTo>
                  <a:pt x="117856" y="28981"/>
                </a:lnTo>
                <a:lnTo>
                  <a:pt x="137490" y="28981"/>
                </a:lnTo>
                <a:lnTo>
                  <a:pt x="137490" y="0"/>
                </a:lnTo>
                <a:close/>
              </a:path>
              <a:path w="137795" h="203200">
                <a:moveTo>
                  <a:pt x="137502" y="144945"/>
                </a:moveTo>
                <a:lnTo>
                  <a:pt x="117856" y="144945"/>
                </a:lnTo>
                <a:lnTo>
                  <a:pt x="117856" y="173926"/>
                </a:lnTo>
                <a:lnTo>
                  <a:pt x="137502" y="173926"/>
                </a:lnTo>
                <a:lnTo>
                  <a:pt x="137502" y="144945"/>
                </a:lnTo>
                <a:close/>
              </a:path>
              <a:path w="137795" h="203200">
                <a:moveTo>
                  <a:pt x="137502" y="125615"/>
                </a:moveTo>
                <a:lnTo>
                  <a:pt x="137490" y="96621"/>
                </a:lnTo>
                <a:lnTo>
                  <a:pt x="117856" y="96621"/>
                </a:lnTo>
                <a:lnTo>
                  <a:pt x="117856" y="125615"/>
                </a:lnTo>
                <a:lnTo>
                  <a:pt x="137502" y="125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55133" y="6034544"/>
            <a:ext cx="177165" cy="125730"/>
          </a:xfrm>
          <a:custGeom>
            <a:avLst/>
            <a:gdLst/>
            <a:ahLst/>
            <a:cxnLst/>
            <a:rect l="l" t="t" r="r" b="b"/>
            <a:pathLst>
              <a:path w="177164" h="125729">
                <a:moveTo>
                  <a:pt x="19634" y="96634"/>
                </a:moveTo>
                <a:lnTo>
                  <a:pt x="0" y="96634"/>
                </a:lnTo>
                <a:lnTo>
                  <a:pt x="0" y="125615"/>
                </a:lnTo>
                <a:lnTo>
                  <a:pt x="19634" y="125615"/>
                </a:lnTo>
                <a:lnTo>
                  <a:pt x="19634" y="96634"/>
                </a:lnTo>
                <a:close/>
              </a:path>
              <a:path w="177164" h="125729">
                <a:moveTo>
                  <a:pt x="19634" y="48310"/>
                </a:moveTo>
                <a:lnTo>
                  <a:pt x="0" y="48310"/>
                </a:lnTo>
                <a:lnTo>
                  <a:pt x="0" y="77304"/>
                </a:lnTo>
                <a:lnTo>
                  <a:pt x="19634" y="77304"/>
                </a:lnTo>
                <a:lnTo>
                  <a:pt x="19634" y="48310"/>
                </a:lnTo>
                <a:close/>
              </a:path>
              <a:path w="177164" h="125729">
                <a:moveTo>
                  <a:pt x="19634" y="0"/>
                </a:moveTo>
                <a:lnTo>
                  <a:pt x="0" y="0"/>
                </a:lnTo>
                <a:lnTo>
                  <a:pt x="0" y="28981"/>
                </a:lnTo>
                <a:lnTo>
                  <a:pt x="19634" y="28981"/>
                </a:lnTo>
                <a:lnTo>
                  <a:pt x="19634" y="0"/>
                </a:lnTo>
                <a:close/>
              </a:path>
              <a:path w="177164" h="125729">
                <a:moveTo>
                  <a:pt x="58928" y="96634"/>
                </a:moveTo>
                <a:lnTo>
                  <a:pt x="39281" y="96634"/>
                </a:lnTo>
                <a:lnTo>
                  <a:pt x="39281" y="125615"/>
                </a:lnTo>
                <a:lnTo>
                  <a:pt x="58928" y="125615"/>
                </a:lnTo>
                <a:lnTo>
                  <a:pt x="58928" y="96634"/>
                </a:lnTo>
                <a:close/>
              </a:path>
              <a:path w="177164" h="125729">
                <a:moveTo>
                  <a:pt x="58928" y="48310"/>
                </a:moveTo>
                <a:lnTo>
                  <a:pt x="39281" y="48310"/>
                </a:lnTo>
                <a:lnTo>
                  <a:pt x="39281" y="77304"/>
                </a:lnTo>
                <a:lnTo>
                  <a:pt x="58928" y="77304"/>
                </a:lnTo>
                <a:lnTo>
                  <a:pt x="58928" y="48310"/>
                </a:lnTo>
                <a:close/>
              </a:path>
              <a:path w="177164" h="125729">
                <a:moveTo>
                  <a:pt x="58928" y="0"/>
                </a:moveTo>
                <a:lnTo>
                  <a:pt x="39281" y="0"/>
                </a:lnTo>
                <a:lnTo>
                  <a:pt x="39281" y="28981"/>
                </a:lnTo>
                <a:lnTo>
                  <a:pt x="58928" y="28981"/>
                </a:lnTo>
                <a:lnTo>
                  <a:pt x="58928" y="0"/>
                </a:lnTo>
                <a:close/>
              </a:path>
              <a:path w="177164" h="125729">
                <a:moveTo>
                  <a:pt x="98209" y="48310"/>
                </a:moveTo>
                <a:lnTo>
                  <a:pt x="78562" y="48310"/>
                </a:lnTo>
                <a:lnTo>
                  <a:pt x="78562" y="77304"/>
                </a:lnTo>
                <a:lnTo>
                  <a:pt x="98209" y="77304"/>
                </a:lnTo>
                <a:lnTo>
                  <a:pt x="98209" y="48310"/>
                </a:lnTo>
                <a:close/>
              </a:path>
              <a:path w="177164" h="125729">
                <a:moveTo>
                  <a:pt x="98209" y="0"/>
                </a:moveTo>
                <a:lnTo>
                  <a:pt x="78562" y="0"/>
                </a:lnTo>
                <a:lnTo>
                  <a:pt x="78562" y="28981"/>
                </a:lnTo>
                <a:lnTo>
                  <a:pt x="98209" y="28981"/>
                </a:lnTo>
                <a:lnTo>
                  <a:pt x="98209" y="0"/>
                </a:lnTo>
                <a:close/>
              </a:path>
              <a:path w="177164" h="125729">
                <a:moveTo>
                  <a:pt x="137490" y="48310"/>
                </a:moveTo>
                <a:lnTo>
                  <a:pt x="117856" y="48310"/>
                </a:lnTo>
                <a:lnTo>
                  <a:pt x="117856" y="77304"/>
                </a:lnTo>
                <a:lnTo>
                  <a:pt x="137490" y="77304"/>
                </a:lnTo>
                <a:lnTo>
                  <a:pt x="137490" y="48310"/>
                </a:lnTo>
                <a:close/>
              </a:path>
              <a:path w="177164" h="125729">
                <a:moveTo>
                  <a:pt x="137490" y="0"/>
                </a:moveTo>
                <a:lnTo>
                  <a:pt x="117856" y="0"/>
                </a:lnTo>
                <a:lnTo>
                  <a:pt x="117856" y="28981"/>
                </a:lnTo>
                <a:lnTo>
                  <a:pt x="137490" y="28981"/>
                </a:lnTo>
                <a:lnTo>
                  <a:pt x="137490" y="0"/>
                </a:lnTo>
                <a:close/>
              </a:path>
              <a:path w="177164" h="125729">
                <a:moveTo>
                  <a:pt x="176784" y="48310"/>
                </a:moveTo>
                <a:lnTo>
                  <a:pt x="157137" y="48310"/>
                </a:lnTo>
                <a:lnTo>
                  <a:pt x="157137" y="77304"/>
                </a:lnTo>
                <a:lnTo>
                  <a:pt x="176784" y="77304"/>
                </a:lnTo>
                <a:lnTo>
                  <a:pt x="176784" y="48310"/>
                </a:lnTo>
                <a:close/>
              </a:path>
              <a:path w="177164" h="125729">
                <a:moveTo>
                  <a:pt x="176784" y="0"/>
                </a:moveTo>
                <a:lnTo>
                  <a:pt x="157137" y="0"/>
                </a:lnTo>
                <a:lnTo>
                  <a:pt x="157137" y="28981"/>
                </a:lnTo>
                <a:lnTo>
                  <a:pt x="176784" y="28981"/>
                </a:lnTo>
                <a:lnTo>
                  <a:pt x="176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37264" y="5889599"/>
            <a:ext cx="59055" cy="77470"/>
          </a:xfrm>
          <a:custGeom>
            <a:avLst/>
            <a:gdLst/>
            <a:ahLst/>
            <a:cxnLst/>
            <a:rect l="l" t="t" r="r" b="b"/>
            <a:pathLst>
              <a:path w="59054" h="77470">
                <a:moveTo>
                  <a:pt x="19646" y="48310"/>
                </a:moveTo>
                <a:lnTo>
                  <a:pt x="0" y="48310"/>
                </a:lnTo>
                <a:lnTo>
                  <a:pt x="0" y="77304"/>
                </a:lnTo>
                <a:lnTo>
                  <a:pt x="19646" y="77304"/>
                </a:lnTo>
                <a:lnTo>
                  <a:pt x="19646" y="48310"/>
                </a:lnTo>
                <a:close/>
              </a:path>
              <a:path w="59054" h="77470">
                <a:moveTo>
                  <a:pt x="19646" y="0"/>
                </a:moveTo>
                <a:lnTo>
                  <a:pt x="0" y="0"/>
                </a:lnTo>
                <a:lnTo>
                  <a:pt x="0" y="28981"/>
                </a:lnTo>
                <a:lnTo>
                  <a:pt x="19646" y="28981"/>
                </a:lnTo>
                <a:lnTo>
                  <a:pt x="19646" y="0"/>
                </a:lnTo>
                <a:close/>
              </a:path>
              <a:path w="59054" h="77470">
                <a:moveTo>
                  <a:pt x="58928" y="48310"/>
                </a:moveTo>
                <a:lnTo>
                  <a:pt x="39281" y="48310"/>
                </a:lnTo>
                <a:lnTo>
                  <a:pt x="39281" y="77304"/>
                </a:lnTo>
                <a:lnTo>
                  <a:pt x="58928" y="77304"/>
                </a:lnTo>
                <a:lnTo>
                  <a:pt x="58928" y="48310"/>
                </a:lnTo>
                <a:close/>
              </a:path>
              <a:path w="59054" h="77470">
                <a:moveTo>
                  <a:pt x="58928" y="0"/>
                </a:moveTo>
                <a:lnTo>
                  <a:pt x="39281" y="0"/>
                </a:lnTo>
                <a:lnTo>
                  <a:pt x="39281" y="28981"/>
                </a:lnTo>
                <a:lnTo>
                  <a:pt x="58928" y="28981"/>
                </a:lnTo>
                <a:lnTo>
                  <a:pt x="58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37264" y="6179489"/>
            <a:ext cx="59055" cy="29209"/>
          </a:xfrm>
          <a:custGeom>
            <a:avLst/>
            <a:gdLst/>
            <a:ahLst/>
            <a:cxnLst/>
            <a:rect l="l" t="t" r="r" b="b"/>
            <a:pathLst>
              <a:path w="59054" h="29210">
                <a:moveTo>
                  <a:pt x="19646" y="0"/>
                </a:moveTo>
                <a:lnTo>
                  <a:pt x="0" y="0"/>
                </a:lnTo>
                <a:lnTo>
                  <a:pt x="0" y="28994"/>
                </a:lnTo>
                <a:lnTo>
                  <a:pt x="19646" y="28994"/>
                </a:lnTo>
                <a:lnTo>
                  <a:pt x="19646" y="0"/>
                </a:lnTo>
                <a:close/>
              </a:path>
              <a:path w="59054" h="29210">
                <a:moveTo>
                  <a:pt x="58928" y="0"/>
                </a:moveTo>
                <a:lnTo>
                  <a:pt x="39281" y="0"/>
                </a:lnTo>
                <a:lnTo>
                  <a:pt x="39281" y="28994"/>
                </a:lnTo>
                <a:lnTo>
                  <a:pt x="58928" y="28994"/>
                </a:lnTo>
                <a:lnTo>
                  <a:pt x="58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37264" y="5986221"/>
            <a:ext cx="59055" cy="173990"/>
          </a:xfrm>
          <a:custGeom>
            <a:avLst/>
            <a:gdLst/>
            <a:ahLst/>
            <a:cxnLst/>
            <a:rect l="l" t="t" r="r" b="b"/>
            <a:pathLst>
              <a:path w="59054" h="173989">
                <a:moveTo>
                  <a:pt x="19646" y="144957"/>
                </a:moveTo>
                <a:lnTo>
                  <a:pt x="0" y="144957"/>
                </a:lnTo>
                <a:lnTo>
                  <a:pt x="0" y="173939"/>
                </a:lnTo>
                <a:lnTo>
                  <a:pt x="19646" y="173939"/>
                </a:lnTo>
                <a:lnTo>
                  <a:pt x="19646" y="144957"/>
                </a:lnTo>
                <a:close/>
              </a:path>
              <a:path w="59054" h="173989">
                <a:moveTo>
                  <a:pt x="19646" y="96634"/>
                </a:moveTo>
                <a:lnTo>
                  <a:pt x="0" y="96634"/>
                </a:lnTo>
                <a:lnTo>
                  <a:pt x="0" y="125628"/>
                </a:lnTo>
                <a:lnTo>
                  <a:pt x="19646" y="125628"/>
                </a:lnTo>
                <a:lnTo>
                  <a:pt x="19646" y="96634"/>
                </a:lnTo>
                <a:close/>
              </a:path>
              <a:path w="59054" h="173989">
                <a:moveTo>
                  <a:pt x="19646" y="48323"/>
                </a:moveTo>
                <a:lnTo>
                  <a:pt x="0" y="48323"/>
                </a:lnTo>
                <a:lnTo>
                  <a:pt x="0" y="77304"/>
                </a:lnTo>
                <a:lnTo>
                  <a:pt x="19646" y="77304"/>
                </a:lnTo>
                <a:lnTo>
                  <a:pt x="19646" y="48323"/>
                </a:lnTo>
                <a:close/>
              </a:path>
              <a:path w="59054" h="173989">
                <a:moveTo>
                  <a:pt x="19646" y="0"/>
                </a:moveTo>
                <a:lnTo>
                  <a:pt x="0" y="0"/>
                </a:lnTo>
                <a:lnTo>
                  <a:pt x="0" y="28994"/>
                </a:lnTo>
                <a:lnTo>
                  <a:pt x="19646" y="28994"/>
                </a:lnTo>
                <a:lnTo>
                  <a:pt x="19646" y="0"/>
                </a:lnTo>
                <a:close/>
              </a:path>
              <a:path w="59054" h="173989">
                <a:moveTo>
                  <a:pt x="58928" y="144957"/>
                </a:moveTo>
                <a:lnTo>
                  <a:pt x="39281" y="144957"/>
                </a:lnTo>
                <a:lnTo>
                  <a:pt x="39281" y="173939"/>
                </a:lnTo>
                <a:lnTo>
                  <a:pt x="58928" y="173939"/>
                </a:lnTo>
                <a:lnTo>
                  <a:pt x="58928" y="144957"/>
                </a:lnTo>
                <a:close/>
              </a:path>
              <a:path w="59054" h="173989">
                <a:moveTo>
                  <a:pt x="58928" y="96634"/>
                </a:moveTo>
                <a:lnTo>
                  <a:pt x="39281" y="96634"/>
                </a:lnTo>
                <a:lnTo>
                  <a:pt x="39281" y="125628"/>
                </a:lnTo>
                <a:lnTo>
                  <a:pt x="58928" y="125628"/>
                </a:lnTo>
                <a:lnTo>
                  <a:pt x="58928" y="96634"/>
                </a:lnTo>
                <a:close/>
              </a:path>
              <a:path w="59054" h="173989">
                <a:moveTo>
                  <a:pt x="58928" y="48323"/>
                </a:moveTo>
                <a:lnTo>
                  <a:pt x="39281" y="48323"/>
                </a:lnTo>
                <a:lnTo>
                  <a:pt x="39281" y="77304"/>
                </a:lnTo>
                <a:lnTo>
                  <a:pt x="58928" y="77304"/>
                </a:lnTo>
                <a:lnTo>
                  <a:pt x="58928" y="48323"/>
                </a:lnTo>
                <a:close/>
              </a:path>
              <a:path w="59054" h="173989">
                <a:moveTo>
                  <a:pt x="58928" y="0"/>
                </a:moveTo>
                <a:lnTo>
                  <a:pt x="39281" y="0"/>
                </a:lnTo>
                <a:lnTo>
                  <a:pt x="39281" y="28994"/>
                </a:lnTo>
                <a:lnTo>
                  <a:pt x="58928" y="28994"/>
                </a:lnTo>
                <a:lnTo>
                  <a:pt x="58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133695" y="6131178"/>
            <a:ext cx="98425" cy="29209"/>
          </a:xfrm>
          <a:custGeom>
            <a:avLst/>
            <a:gdLst/>
            <a:ahLst/>
            <a:cxnLst/>
            <a:rect l="l" t="t" r="r" b="b"/>
            <a:pathLst>
              <a:path w="98425" h="29210">
                <a:moveTo>
                  <a:pt x="19646" y="0"/>
                </a:moveTo>
                <a:lnTo>
                  <a:pt x="0" y="0"/>
                </a:lnTo>
                <a:lnTo>
                  <a:pt x="0" y="28981"/>
                </a:lnTo>
                <a:lnTo>
                  <a:pt x="19646" y="28981"/>
                </a:lnTo>
                <a:lnTo>
                  <a:pt x="19646" y="0"/>
                </a:lnTo>
                <a:close/>
              </a:path>
              <a:path w="98425" h="29210">
                <a:moveTo>
                  <a:pt x="58928" y="0"/>
                </a:moveTo>
                <a:lnTo>
                  <a:pt x="39293" y="0"/>
                </a:lnTo>
                <a:lnTo>
                  <a:pt x="39293" y="28981"/>
                </a:lnTo>
                <a:lnTo>
                  <a:pt x="58928" y="28981"/>
                </a:lnTo>
                <a:lnTo>
                  <a:pt x="58928" y="0"/>
                </a:lnTo>
                <a:close/>
              </a:path>
              <a:path w="98425" h="29210">
                <a:moveTo>
                  <a:pt x="98221" y="0"/>
                </a:moveTo>
                <a:lnTo>
                  <a:pt x="78574" y="0"/>
                </a:lnTo>
                <a:lnTo>
                  <a:pt x="78574" y="28981"/>
                </a:lnTo>
                <a:lnTo>
                  <a:pt x="98221" y="28981"/>
                </a:lnTo>
                <a:lnTo>
                  <a:pt x="98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48873" y="5715660"/>
            <a:ext cx="589915" cy="580390"/>
          </a:xfrm>
          <a:custGeom>
            <a:avLst/>
            <a:gdLst/>
            <a:ahLst/>
            <a:cxnLst/>
            <a:rect l="l" t="t" r="r" b="b"/>
            <a:pathLst>
              <a:path w="589914" h="580389">
                <a:moveTo>
                  <a:pt x="461619" y="463829"/>
                </a:moveTo>
                <a:lnTo>
                  <a:pt x="441972" y="463829"/>
                </a:lnTo>
                <a:lnTo>
                  <a:pt x="441972" y="492823"/>
                </a:lnTo>
                <a:lnTo>
                  <a:pt x="461619" y="492823"/>
                </a:lnTo>
                <a:lnTo>
                  <a:pt x="461619" y="463829"/>
                </a:lnTo>
                <a:close/>
              </a:path>
              <a:path w="589914" h="580389">
                <a:moveTo>
                  <a:pt x="461619" y="415518"/>
                </a:moveTo>
                <a:lnTo>
                  <a:pt x="441972" y="415518"/>
                </a:lnTo>
                <a:lnTo>
                  <a:pt x="441972" y="444500"/>
                </a:lnTo>
                <a:lnTo>
                  <a:pt x="461619" y="444500"/>
                </a:lnTo>
                <a:lnTo>
                  <a:pt x="461619" y="415518"/>
                </a:lnTo>
                <a:close/>
              </a:path>
              <a:path w="589914" h="580389">
                <a:moveTo>
                  <a:pt x="461619" y="367195"/>
                </a:moveTo>
                <a:lnTo>
                  <a:pt x="441972" y="367195"/>
                </a:lnTo>
                <a:lnTo>
                  <a:pt x="441972" y="396189"/>
                </a:lnTo>
                <a:lnTo>
                  <a:pt x="461619" y="396189"/>
                </a:lnTo>
                <a:lnTo>
                  <a:pt x="461619" y="367195"/>
                </a:lnTo>
                <a:close/>
              </a:path>
              <a:path w="589914" h="580389">
                <a:moveTo>
                  <a:pt x="500900" y="463829"/>
                </a:moveTo>
                <a:lnTo>
                  <a:pt x="481253" y="463829"/>
                </a:lnTo>
                <a:lnTo>
                  <a:pt x="481253" y="492823"/>
                </a:lnTo>
                <a:lnTo>
                  <a:pt x="500900" y="492823"/>
                </a:lnTo>
                <a:lnTo>
                  <a:pt x="500900" y="463829"/>
                </a:lnTo>
                <a:close/>
              </a:path>
              <a:path w="589914" h="580389">
                <a:moveTo>
                  <a:pt x="500900" y="415518"/>
                </a:moveTo>
                <a:lnTo>
                  <a:pt x="481253" y="415518"/>
                </a:lnTo>
                <a:lnTo>
                  <a:pt x="481253" y="444500"/>
                </a:lnTo>
                <a:lnTo>
                  <a:pt x="500900" y="444500"/>
                </a:lnTo>
                <a:lnTo>
                  <a:pt x="500900" y="415518"/>
                </a:lnTo>
                <a:close/>
              </a:path>
              <a:path w="589914" h="580389">
                <a:moveTo>
                  <a:pt x="500900" y="367195"/>
                </a:moveTo>
                <a:lnTo>
                  <a:pt x="481253" y="367195"/>
                </a:lnTo>
                <a:lnTo>
                  <a:pt x="481253" y="396189"/>
                </a:lnTo>
                <a:lnTo>
                  <a:pt x="500900" y="396189"/>
                </a:lnTo>
                <a:lnTo>
                  <a:pt x="500900" y="367195"/>
                </a:lnTo>
                <a:close/>
              </a:path>
              <a:path w="589914" h="580389">
                <a:moveTo>
                  <a:pt x="589292" y="560463"/>
                </a:moveTo>
                <a:lnTo>
                  <a:pt x="540181" y="560463"/>
                </a:lnTo>
                <a:lnTo>
                  <a:pt x="540181" y="328549"/>
                </a:lnTo>
                <a:lnTo>
                  <a:pt x="540181" y="313537"/>
                </a:lnTo>
                <a:lnTo>
                  <a:pt x="535800" y="309219"/>
                </a:lnTo>
                <a:lnTo>
                  <a:pt x="520547" y="309219"/>
                </a:lnTo>
                <a:lnTo>
                  <a:pt x="520547" y="328549"/>
                </a:lnTo>
                <a:lnTo>
                  <a:pt x="520547" y="560463"/>
                </a:lnTo>
                <a:lnTo>
                  <a:pt x="481253" y="560463"/>
                </a:lnTo>
                <a:lnTo>
                  <a:pt x="481253" y="531469"/>
                </a:lnTo>
                <a:lnTo>
                  <a:pt x="461619" y="531469"/>
                </a:lnTo>
                <a:lnTo>
                  <a:pt x="461619" y="560463"/>
                </a:lnTo>
                <a:lnTo>
                  <a:pt x="422325" y="560463"/>
                </a:lnTo>
                <a:lnTo>
                  <a:pt x="422325" y="328549"/>
                </a:lnTo>
                <a:lnTo>
                  <a:pt x="520547" y="328549"/>
                </a:lnTo>
                <a:lnTo>
                  <a:pt x="520547" y="309219"/>
                </a:lnTo>
                <a:lnTo>
                  <a:pt x="500900" y="309219"/>
                </a:lnTo>
                <a:lnTo>
                  <a:pt x="500900" y="57975"/>
                </a:lnTo>
                <a:lnTo>
                  <a:pt x="500900" y="42976"/>
                </a:lnTo>
                <a:lnTo>
                  <a:pt x="496493" y="38646"/>
                </a:lnTo>
                <a:lnTo>
                  <a:pt x="481253" y="38646"/>
                </a:lnTo>
                <a:lnTo>
                  <a:pt x="481253" y="57975"/>
                </a:lnTo>
                <a:lnTo>
                  <a:pt x="481253" y="309219"/>
                </a:lnTo>
                <a:lnTo>
                  <a:pt x="461619" y="309219"/>
                </a:lnTo>
                <a:lnTo>
                  <a:pt x="461619" y="289890"/>
                </a:lnTo>
                <a:lnTo>
                  <a:pt x="441972" y="289890"/>
                </a:lnTo>
                <a:lnTo>
                  <a:pt x="441972" y="309219"/>
                </a:lnTo>
                <a:lnTo>
                  <a:pt x="422325" y="309219"/>
                </a:lnTo>
                <a:lnTo>
                  <a:pt x="422325" y="197586"/>
                </a:lnTo>
                <a:lnTo>
                  <a:pt x="417931" y="193255"/>
                </a:lnTo>
                <a:lnTo>
                  <a:pt x="304469" y="193255"/>
                </a:lnTo>
                <a:lnTo>
                  <a:pt x="304469" y="57975"/>
                </a:lnTo>
                <a:lnTo>
                  <a:pt x="481253" y="57975"/>
                </a:lnTo>
                <a:lnTo>
                  <a:pt x="481253" y="38646"/>
                </a:lnTo>
                <a:lnTo>
                  <a:pt x="441972" y="38646"/>
                </a:lnTo>
                <a:lnTo>
                  <a:pt x="441972" y="19329"/>
                </a:lnTo>
                <a:lnTo>
                  <a:pt x="422325" y="19329"/>
                </a:lnTo>
                <a:lnTo>
                  <a:pt x="422325" y="38646"/>
                </a:lnTo>
                <a:lnTo>
                  <a:pt x="402678" y="38646"/>
                </a:lnTo>
                <a:lnTo>
                  <a:pt x="402678" y="0"/>
                </a:lnTo>
                <a:lnTo>
                  <a:pt x="383044" y="0"/>
                </a:lnTo>
                <a:lnTo>
                  <a:pt x="383044" y="38646"/>
                </a:lnTo>
                <a:lnTo>
                  <a:pt x="289217" y="38646"/>
                </a:lnTo>
                <a:lnTo>
                  <a:pt x="284822" y="42976"/>
                </a:lnTo>
                <a:lnTo>
                  <a:pt x="284822" y="193255"/>
                </a:lnTo>
                <a:lnTo>
                  <a:pt x="264871" y="193255"/>
                </a:lnTo>
                <a:lnTo>
                  <a:pt x="264871" y="212585"/>
                </a:lnTo>
                <a:lnTo>
                  <a:pt x="402678" y="212585"/>
                </a:lnTo>
                <a:lnTo>
                  <a:pt x="402678" y="560463"/>
                </a:lnTo>
                <a:lnTo>
                  <a:pt x="324116" y="560463"/>
                </a:lnTo>
                <a:lnTo>
                  <a:pt x="324116" y="521804"/>
                </a:lnTo>
                <a:lnTo>
                  <a:pt x="324116" y="506806"/>
                </a:lnTo>
                <a:lnTo>
                  <a:pt x="319709" y="502475"/>
                </a:lnTo>
                <a:lnTo>
                  <a:pt x="304469" y="502475"/>
                </a:lnTo>
                <a:lnTo>
                  <a:pt x="304469" y="521804"/>
                </a:lnTo>
                <a:lnTo>
                  <a:pt x="304469" y="560463"/>
                </a:lnTo>
                <a:lnTo>
                  <a:pt x="284822" y="560463"/>
                </a:lnTo>
                <a:lnTo>
                  <a:pt x="284822" y="521804"/>
                </a:lnTo>
                <a:lnTo>
                  <a:pt x="304469" y="521804"/>
                </a:lnTo>
                <a:lnTo>
                  <a:pt x="304469" y="502475"/>
                </a:lnTo>
                <a:lnTo>
                  <a:pt x="269570" y="502475"/>
                </a:lnTo>
                <a:lnTo>
                  <a:pt x="265188" y="506806"/>
                </a:lnTo>
                <a:lnTo>
                  <a:pt x="265188" y="560463"/>
                </a:lnTo>
                <a:lnTo>
                  <a:pt x="186613" y="560463"/>
                </a:lnTo>
                <a:lnTo>
                  <a:pt x="186613" y="212585"/>
                </a:lnTo>
                <a:lnTo>
                  <a:pt x="206883" y="212585"/>
                </a:lnTo>
                <a:lnTo>
                  <a:pt x="206883" y="193255"/>
                </a:lnTo>
                <a:lnTo>
                  <a:pt x="186613" y="193255"/>
                </a:lnTo>
                <a:lnTo>
                  <a:pt x="186613" y="154609"/>
                </a:lnTo>
                <a:lnTo>
                  <a:pt x="186613" y="139598"/>
                </a:lnTo>
                <a:lnTo>
                  <a:pt x="182206" y="135280"/>
                </a:lnTo>
                <a:lnTo>
                  <a:pt x="166966" y="135280"/>
                </a:lnTo>
                <a:lnTo>
                  <a:pt x="166966" y="154609"/>
                </a:lnTo>
                <a:lnTo>
                  <a:pt x="166966" y="560463"/>
                </a:lnTo>
                <a:lnTo>
                  <a:pt x="127673" y="560463"/>
                </a:lnTo>
                <a:lnTo>
                  <a:pt x="127673" y="531469"/>
                </a:lnTo>
                <a:lnTo>
                  <a:pt x="108038" y="531469"/>
                </a:lnTo>
                <a:lnTo>
                  <a:pt x="108038" y="560463"/>
                </a:lnTo>
                <a:lnTo>
                  <a:pt x="68745" y="560463"/>
                </a:lnTo>
                <a:lnTo>
                  <a:pt x="68745" y="154609"/>
                </a:lnTo>
                <a:lnTo>
                  <a:pt x="166966" y="154609"/>
                </a:lnTo>
                <a:lnTo>
                  <a:pt x="166966" y="135280"/>
                </a:lnTo>
                <a:lnTo>
                  <a:pt x="147320" y="135280"/>
                </a:lnTo>
                <a:lnTo>
                  <a:pt x="147320" y="96634"/>
                </a:lnTo>
                <a:lnTo>
                  <a:pt x="127673" y="96634"/>
                </a:lnTo>
                <a:lnTo>
                  <a:pt x="127673" y="135280"/>
                </a:lnTo>
                <a:lnTo>
                  <a:pt x="108038" y="135280"/>
                </a:lnTo>
                <a:lnTo>
                  <a:pt x="108038" y="115951"/>
                </a:lnTo>
                <a:lnTo>
                  <a:pt x="88392" y="115951"/>
                </a:lnTo>
                <a:lnTo>
                  <a:pt x="88392" y="135280"/>
                </a:lnTo>
                <a:lnTo>
                  <a:pt x="53505" y="135280"/>
                </a:lnTo>
                <a:lnTo>
                  <a:pt x="49110" y="139598"/>
                </a:lnTo>
                <a:lnTo>
                  <a:pt x="49110" y="560463"/>
                </a:lnTo>
                <a:lnTo>
                  <a:pt x="0" y="560463"/>
                </a:lnTo>
                <a:lnTo>
                  <a:pt x="0" y="579793"/>
                </a:lnTo>
                <a:lnTo>
                  <a:pt x="589292" y="579793"/>
                </a:lnTo>
                <a:lnTo>
                  <a:pt x="589292" y="560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30747" y="3184016"/>
            <a:ext cx="645160" cy="548005"/>
          </a:xfrm>
          <a:custGeom>
            <a:avLst/>
            <a:gdLst/>
            <a:ahLst/>
            <a:cxnLst/>
            <a:rect l="l" t="t" r="r" b="b"/>
            <a:pathLst>
              <a:path w="645159" h="548004">
                <a:moveTo>
                  <a:pt x="598474" y="292811"/>
                </a:moveTo>
                <a:lnTo>
                  <a:pt x="597052" y="285699"/>
                </a:lnTo>
                <a:lnTo>
                  <a:pt x="593166" y="279984"/>
                </a:lnTo>
                <a:lnTo>
                  <a:pt x="587387" y="276136"/>
                </a:lnTo>
                <a:lnTo>
                  <a:pt x="580288" y="274726"/>
                </a:lnTo>
                <a:lnTo>
                  <a:pt x="578269" y="274726"/>
                </a:lnTo>
                <a:lnTo>
                  <a:pt x="578269" y="294233"/>
                </a:lnTo>
                <a:lnTo>
                  <a:pt x="578269" y="376809"/>
                </a:lnTo>
                <a:lnTo>
                  <a:pt x="498944" y="376809"/>
                </a:lnTo>
                <a:lnTo>
                  <a:pt x="490956" y="378244"/>
                </a:lnTo>
                <a:lnTo>
                  <a:pt x="484733" y="382257"/>
                </a:lnTo>
                <a:lnTo>
                  <a:pt x="480682" y="388416"/>
                </a:lnTo>
                <a:lnTo>
                  <a:pt x="479234" y="396316"/>
                </a:lnTo>
                <a:lnTo>
                  <a:pt x="479234" y="474891"/>
                </a:lnTo>
                <a:lnTo>
                  <a:pt x="395871" y="474891"/>
                </a:lnTo>
                <a:lnTo>
                  <a:pt x="395782" y="396316"/>
                </a:lnTo>
                <a:lnTo>
                  <a:pt x="394423" y="388924"/>
                </a:lnTo>
                <a:lnTo>
                  <a:pt x="390372" y="382752"/>
                </a:lnTo>
                <a:lnTo>
                  <a:pt x="384251" y="378815"/>
                </a:lnTo>
                <a:lnTo>
                  <a:pt x="384530" y="378815"/>
                </a:lnTo>
                <a:lnTo>
                  <a:pt x="376174" y="377304"/>
                </a:lnTo>
                <a:lnTo>
                  <a:pt x="296329" y="377304"/>
                </a:lnTo>
                <a:lnTo>
                  <a:pt x="296329" y="294233"/>
                </a:lnTo>
                <a:lnTo>
                  <a:pt x="375666" y="294233"/>
                </a:lnTo>
                <a:lnTo>
                  <a:pt x="383641" y="292811"/>
                </a:lnTo>
                <a:lnTo>
                  <a:pt x="389864" y="288798"/>
                </a:lnTo>
                <a:lnTo>
                  <a:pt x="393915" y="282625"/>
                </a:lnTo>
                <a:lnTo>
                  <a:pt x="395363" y="274726"/>
                </a:lnTo>
                <a:lnTo>
                  <a:pt x="395363" y="196164"/>
                </a:lnTo>
                <a:lnTo>
                  <a:pt x="479234" y="196164"/>
                </a:lnTo>
                <a:lnTo>
                  <a:pt x="479234" y="274726"/>
                </a:lnTo>
                <a:lnTo>
                  <a:pt x="480682" y="282625"/>
                </a:lnTo>
                <a:lnTo>
                  <a:pt x="484733" y="288798"/>
                </a:lnTo>
                <a:lnTo>
                  <a:pt x="490956" y="292811"/>
                </a:lnTo>
                <a:lnTo>
                  <a:pt x="498944" y="294233"/>
                </a:lnTo>
                <a:lnTo>
                  <a:pt x="578269" y="294233"/>
                </a:lnTo>
                <a:lnTo>
                  <a:pt x="578269" y="274726"/>
                </a:lnTo>
                <a:lnTo>
                  <a:pt x="498944" y="274726"/>
                </a:lnTo>
                <a:lnTo>
                  <a:pt x="498944" y="196164"/>
                </a:lnTo>
                <a:lnTo>
                  <a:pt x="498944" y="193662"/>
                </a:lnTo>
                <a:lnTo>
                  <a:pt x="497522" y="186626"/>
                </a:lnTo>
                <a:lnTo>
                  <a:pt x="493636" y="180898"/>
                </a:lnTo>
                <a:lnTo>
                  <a:pt x="487857" y="177050"/>
                </a:lnTo>
                <a:lnTo>
                  <a:pt x="480758" y="175641"/>
                </a:lnTo>
                <a:lnTo>
                  <a:pt x="393852" y="175641"/>
                </a:lnTo>
                <a:lnTo>
                  <a:pt x="386740" y="177050"/>
                </a:lnTo>
                <a:lnTo>
                  <a:pt x="380961" y="180898"/>
                </a:lnTo>
                <a:lnTo>
                  <a:pt x="377075" y="186626"/>
                </a:lnTo>
                <a:lnTo>
                  <a:pt x="375666" y="193662"/>
                </a:lnTo>
                <a:lnTo>
                  <a:pt x="375666" y="274726"/>
                </a:lnTo>
                <a:lnTo>
                  <a:pt x="293801" y="274726"/>
                </a:lnTo>
                <a:lnTo>
                  <a:pt x="286702" y="276136"/>
                </a:lnTo>
                <a:lnTo>
                  <a:pt x="280924" y="279984"/>
                </a:lnTo>
                <a:lnTo>
                  <a:pt x="277037" y="285699"/>
                </a:lnTo>
                <a:lnTo>
                  <a:pt x="275615" y="292811"/>
                </a:lnTo>
                <a:lnTo>
                  <a:pt x="275615" y="378815"/>
                </a:lnTo>
                <a:lnTo>
                  <a:pt x="277037" y="385851"/>
                </a:lnTo>
                <a:lnTo>
                  <a:pt x="280924" y="391566"/>
                </a:lnTo>
                <a:lnTo>
                  <a:pt x="286702" y="395414"/>
                </a:lnTo>
                <a:lnTo>
                  <a:pt x="293801" y="396824"/>
                </a:lnTo>
                <a:lnTo>
                  <a:pt x="375666" y="396824"/>
                </a:lnTo>
                <a:lnTo>
                  <a:pt x="375666" y="477888"/>
                </a:lnTo>
                <a:lnTo>
                  <a:pt x="377088" y="484936"/>
                </a:lnTo>
                <a:lnTo>
                  <a:pt x="380961" y="490651"/>
                </a:lnTo>
                <a:lnTo>
                  <a:pt x="386740" y="494499"/>
                </a:lnTo>
                <a:lnTo>
                  <a:pt x="393852" y="495909"/>
                </a:lnTo>
                <a:lnTo>
                  <a:pt x="480250" y="495909"/>
                </a:lnTo>
                <a:lnTo>
                  <a:pt x="487349" y="494499"/>
                </a:lnTo>
                <a:lnTo>
                  <a:pt x="493128" y="490651"/>
                </a:lnTo>
                <a:lnTo>
                  <a:pt x="497014" y="484936"/>
                </a:lnTo>
                <a:lnTo>
                  <a:pt x="498436" y="477888"/>
                </a:lnTo>
                <a:lnTo>
                  <a:pt x="498436" y="474891"/>
                </a:lnTo>
                <a:lnTo>
                  <a:pt x="498436" y="396824"/>
                </a:lnTo>
                <a:lnTo>
                  <a:pt x="580288" y="396824"/>
                </a:lnTo>
                <a:lnTo>
                  <a:pt x="587387" y="395414"/>
                </a:lnTo>
                <a:lnTo>
                  <a:pt x="593166" y="391566"/>
                </a:lnTo>
                <a:lnTo>
                  <a:pt x="597052" y="385851"/>
                </a:lnTo>
                <a:lnTo>
                  <a:pt x="598474" y="378815"/>
                </a:lnTo>
                <a:lnTo>
                  <a:pt x="598474" y="292811"/>
                </a:lnTo>
                <a:close/>
              </a:path>
              <a:path w="645159" h="548004">
                <a:moveTo>
                  <a:pt x="645033" y="165544"/>
                </a:moveTo>
                <a:lnTo>
                  <a:pt x="637044" y="123761"/>
                </a:lnTo>
                <a:lnTo>
                  <a:pt x="620344" y="84455"/>
                </a:lnTo>
                <a:lnTo>
                  <a:pt x="595718" y="50088"/>
                </a:lnTo>
                <a:lnTo>
                  <a:pt x="563918" y="23114"/>
                </a:lnTo>
                <a:lnTo>
                  <a:pt x="525729" y="6007"/>
                </a:lnTo>
                <a:lnTo>
                  <a:pt x="478726" y="0"/>
                </a:lnTo>
                <a:lnTo>
                  <a:pt x="452755" y="1841"/>
                </a:lnTo>
                <a:lnTo>
                  <a:pt x="403059" y="15836"/>
                </a:lnTo>
                <a:lnTo>
                  <a:pt x="367372" y="37706"/>
                </a:lnTo>
                <a:lnTo>
                  <a:pt x="330327" y="72910"/>
                </a:lnTo>
                <a:lnTo>
                  <a:pt x="322605" y="85064"/>
                </a:lnTo>
                <a:lnTo>
                  <a:pt x="314883" y="72923"/>
                </a:lnTo>
                <a:lnTo>
                  <a:pt x="277850" y="37922"/>
                </a:lnTo>
                <a:lnTo>
                  <a:pt x="242150" y="16116"/>
                </a:lnTo>
                <a:lnTo>
                  <a:pt x="192468" y="2260"/>
                </a:lnTo>
                <a:lnTo>
                  <a:pt x="166484" y="495"/>
                </a:lnTo>
                <a:lnTo>
                  <a:pt x="154736" y="876"/>
                </a:lnTo>
                <a:lnTo>
                  <a:pt x="81292" y="23431"/>
                </a:lnTo>
                <a:lnTo>
                  <a:pt x="49479" y="50266"/>
                </a:lnTo>
                <a:lnTo>
                  <a:pt x="24828" y="84556"/>
                </a:lnTo>
                <a:lnTo>
                  <a:pt x="8077" y="123799"/>
                </a:lnTo>
                <a:lnTo>
                  <a:pt x="0" y="165557"/>
                </a:lnTo>
                <a:lnTo>
                  <a:pt x="1346" y="207340"/>
                </a:lnTo>
                <a:lnTo>
                  <a:pt x="12890" y="246697"/>
                </a:lnTo>
                <a:lnTo>
                  <a:pt x="41935" y="294246"/>
                </a:lnTo>
                <a:lnTo>
                  <a:pt x="81610" y="332765"/>
                </a:lnTo>
                <a:lnTo>
                  <a:pt x="119265" y="358292"/>
                </a:lnTo>
                <a:lnTo>
                  <a:pt x="202107" y="418719"/>
                </a:lnTo>
                <a:lnTo>
                  <a:pt x="284949" y="489839"/>
                </a:lnTo>
                <a:lnTo>
                  <a:pt x="322605" y="547446"/>
                </a:lnTo>
                <a:lnTo>
                  <a:pt x="325158" y="535965"/>
                </a:lnTo>
                <a:lnTo>
                  <a:pt x="332333" y="522744"/>
                </a:lnTo>
                <a:lnTo>
                  <a:pt x="343496" y="508114"/>
                </a:lnTo>
                <a:lnTo>
                  <a:pt x="357974" y="492404"/>
                </a:lnTo>
                <a:lnTo>
                  <a:pt x="355955" y="487895"/>
                </a:lnTo>
                <a:lnTo>
                  <a:pt x="354939" y="482892"/>
                </a:lnTo>
                <a:lnTo>
                  <a:pt x="354939" y="465886"/>
                </a:lnTo>
                <a:lnTo>
                  <a:pt x="344995" y="475653"/>
                </a:lnTo>
                <a:lnTo>
                  <a:pt x="336308" y="484708"/>
                </a:lnTo>
                <a:lnTo>
                  <a:pt x="328866" y="493115"/>
                </a:lnTo>
                <a:lnTo>
                  <a:pt x="322605" y="500913"/>
                </a:lnTo>
                <a:lnTo>
                  <a:pt x="306514" y="482358"/>
                </a:lnTo>
                <a:lnTo>
                  <a:pt x="254254" y="433997"/>
                </a:lnTo>
                <a:lnTo>
                  <a:pt x="216001" y="403339"/>
                </a:lnTo>
                <a:lnTo>
                  <a:pt x="172008" y="370433"/>
                </a:lnTo>
                <a:lnTo>
                  <a:pt x="133134" y="342849"/>
                </a:lnTo>
                <a:lnTo>
                  <a:pt x="92722" y="315760"/>
                </a:lnTo>
                <a:lnTo>
                  <a:pt x="74574" y="300761"/>
                </a:lnTo>
                <a:lnTo>
                  <a:pt x="42621" y="259105"/>
                </a:lnTo>
                <a:lnTo>
                  <a:pt x="22288" y="207543"/>
                </a:lnTo>
                <a:lnTo>
                  <a:pt x="20154" y="173888"/>
                </a:lnTo>
                <a:lnTo>
                  <a:pt x="25120" y="139115"/>
                </a:lnTo>
                <a:lnTo>
                  <a:pt x="53784" y="77038"/>
                </a:lnTo>
                <a:lnTo>
                  <a:pt x="98247" y="36893"/>
                </a:lnTo>
                <a:lnTo>
                  <a:pt x="134569" y="23685"/>
                </a:lnTo>
                <a:lnTo>
                  <a:pt x="165976" y="20510"/>
                </a:lnTo>
                <a:lnTo>
                  <a:pt x="188798" y="22098"/>
                </a:lnTo>
                <a:lnTo>
                  <a:pt x="233121" y="34455"/>
                </a:lnTo>
                <a:lnTo>
                  <a:pt x="278206" y="65671"/>
                </a:lnTo>
                <a:lnTo>
                  <a:pt x="304419" y="99072"/>
                </a:lnTo>
                <a:lnTo>
                  <a:pt x="312496" y="105079"/>
                </a:lnTo>
                <a:lnTo>
                  <a:pt x="331698" y="105079"/>
                </a:lnTo>
                <a:lnTo>
                  <a:pt x="339788" y="98577"/>
                </a:lnTo>
                <a:lnTo>
                  <a:pt x="342315" y="90068"/>
                </a:lnTo>
                <a:lnTo>
                  <a:pt x="351815" y="79514"/>
                </a:lnTo>
                <a:lnTo>
                  <a:pt x="381038" y="52781"/>
                </a:lnTo>
                <a:lnTo>
                  <a:pt x="432816" y="26771"/>
                </a:lnTo>
                <a:lnTo>
                  <a:pt x="478218" y="20510"/>
                </a:lnTo>
                <a:lnTo>
                  <a:pt x="488746" y="20878"/>
                </a:lnTo>
                <a:lnTo>
                  <a:pt x="545960" y="36969"/>
                </a:lnTo>
                <a:lnTo>
                  <a:pt x="590423" y="77254"/>
                </a:lnTo>
                <a:lnTo>
                  <a:pt x="619163" y="139115"/>
                </a:lnTo>
                <a:lnTo>
                  <a:pt x="624243" y="173888"/>
                </a:lnTo>
                <a:lnTo>
                  <a:pt x="622134" y="207543"/>
                </a:lnTo>
                <a:lnTo>
                  <a:pt x="612622" y="238188"/>
                </a:lnTo>
                <a:lnTo>
                  <a:pt x="609587" y="245198"/>
                </a:lnTo>
                <a:lnTo>
                  <a:pt x="605548" y="252704"/>
                </a:lnTo>
                <a:lnTo>
                  <a:pt x="600494" y="260210"/>
                </a:lnTo>
                <a:lnTo>
                  <a:pt x="606564" y="264223"/>
                </a:lnTo>
                <a:lnTo>
                  <a:pt x="611619" y="269722"/>
                </a:lnTo>
                <a:lnTo>
                  <a:pt x="615149" y="276225"/>
                </a:lnTo>
                <a:lnTo>
                  <a:pt x="619887" y="268655"/>
                </a:lnTo>
                <a:lnTo>
                  <a:pt x="624243" y="261086"/>
                </a:lnTo>
                <a:lnTo>
                  <a:pt x="628218" y="253707"/>
                </a:lnTo>
                <a:lnTo>
                  <a:pt x="631825" y="246697"/>
                </a:lnTo>
                <a:lnTo>
                  <a:pt x="643547" y="207340"/>
                </a:lnTo>
                <a:lnTo>
                  <a:pt x="645033" y="165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0" name="object 40"/>
          <p:cNvGrpSpPr/>
          <p:nvPr/>
        </p:nvGrpSpPr>
        <p:grpSpPr>
          <a:xfrm>
            <a:off x="4425196" y="501562"/>
            <a:ext cx="970915" cy="1188720"/>
            <a:chOff x="4425196" y="501562"/>
            <a:chExt cx="970915" cy="1188720"/>
          </a:xfrm>
        </p:grpSpPr>
        <p:sp>
          <p:nvSpPr>
            <p:cNvPr id="41" name="object 41"/>
            <p:cNvSpPr/>
            <p:nvPr/>
          </p:nvSpPr>
          <p:spPr>
            <a:xfrm>
              <a:off x="4673080" y="501562"/>
              <a:ext cx="722630" cy="662305"/>
            </a:xfrm>
            <a:custGeom>
              <a:avLst/>
              <a:gdLst/>
              <a:ahLst/>
              <a:cxnLst/>
              <a:rect l="l" t="t" r="r" b="b"/>
              <a:pathLst>
                <a:path w="722629" h="662305">
                  <a:moveTo>
                    <a:pt x="296898" y="6254"/>
                  </a:moveTo>
                  <a:lnTo>
                    <a:pt x="291018" y="8088"/>
                  </a:lnTo>
                  <a:lnTo>
                    <a:pt x="286173" y="11958"/>
                  </a:lnTo>
                  <a:lnTo>
                    <a:pt x="279559" y="15223"/>
                  </a:lnTo>
                  <a:lnTo>
                    <a:pt x="278457" y="20650"/>
                  </a:lnTo>
                  <a:lnTo>
                    <a:pt x="280662" y="26093"/>
                  </a:lnTo>
                  <a:lnTo>
                    <a:pt x="308173" y="130421"/>
                  </a:lnTo>
                  <a:lnTo>
                    <a:pt x="267498" y="186749"/>
                  </a:lnTo>
                  <a:lnTo>
                    <a:pt x="237745" y="232090"/>
                  </a:lnTo>
                  <a:lnTo>
                    <a:pt x="207259" y="283990"/>
                  </a:lnTo>
                  <a:lnTo>
                    <a:pt x="180282" y="338610"/>
                  </a:lnTo>
                  <a:lnTo>
                    <a:pt x="160724" y="392789"/>
                  </a:lnTo>
                  <a:lnTo>
                    <a:pt x="152993" y="442348"/>
                  </a:lnTo>
                  <a:lnTo>
                    <a:pt x="147482" y="445614"/>
                  </a:lnTo>
                  <a:lnTo>
                    <a:pt x="104286" y="474650"/>
                  </a:lnTo>
                  <a:lnTo>
                    <a:pt x="39485" y="508818"/>
                  </a:lnTo>
                  <a:lnTo>
                    <a:pt x="4402" y="524952"/>
                  </a:lnTo>
                  <a:lnTo>
                    <a:pt x="2201" y="528218"/>
                  </a:lnTo>
                  <a:lnTo>
                    <a:pt x="0" y="534732"/>
                  </a:lnTo>
                  <a:lnTo>
                    <a:pt x="1100" y="537993"/>
                  </a:lnTo>
                  <a:lnTo>
                    <a:pt x="3302" y="541253"/>
                  </a:lnTo>
                  <a:lnTo>
                    <a:pt x="104560" y="658632"/>
                  </a:lnTo>
                  <a:lnTo>
                    <a:pt x="115996" y="661995"/>
                  </a:lnTo>
                  <a:lnTo>
                    <a:pt x="139093" y="654557"/>
                  </a:lnTo>
                  <a:lnTo>
                    <a:pt x="186748" y="644266"/>
                  </a:lnTo>
                  <a:lnTo>
                    <a:pt x="254055" y="640157"/>
                  </a:lnTo>
                  <a:lnTo>
                    <a:pt x="117768" y="640157"/>
                  </a:lnTo>
                  <a:lnTo>
                    <a:pt x="29717" y="540166"/>
                  </a:lnTo>
                  <a:lnTo>
                    <a:pt x="60724" y="524069"/>
                  </a:lnTo>
                  <a:lnTo>
                    <a:pt x="91216" y="507562"/>
                  </a:lnTo>
                  <a:lnTo>
                    <a:pt x="121501" y="489425"/>
                  </a:lnTo>
                  <a:lnTo>
                    <a:pt x="151891" y="468442"/>
                  </a:lnTo>
                  <a:lnTo>
                    <a:pt x="170822" y="456734"/>
                  </a:lnTo>
                  <a:lnTo>
                    <a:pt x="191100" y="449821"/>
                  </a:lnTo>
                  <a:lnTo>
                    <a:pt x="212410" y="448411"/>
                  </a:lnTo>
                  <a:lnTo>
                    <a:pt x="315249" y="448411"/>
                  </a:lnTo>
                  <a:lnTo>
                    <a:pt x="301441" y="446151"/>
                  </a:lnTo>
                  <a:lnTo>
                    <a:pt x="257568" y="436710"/>
                  </a:lnTo>
                  <a:lnTo>
                    <a:pt x="241040" y="432567"/>
                  </a:lnTo>
                  <a:lnTo>
                    <a:pt x="174994" y="432567"/>
                  </a:lnTo>
                  <a:lnTo>
                    <a:pt x="184618" y="386209"/>
                  </a:lnTo>
                  <a:lnTo>
                    <a:pt x="204388" y="335992"/>
                  </a:lnTo>
                  <a:lnTo>
                    <a:pt x="230568" y="285243"/>
                  </a:lnTo>
                  <a:lnTo>
                    <a:pt x="259423" y="237289"/>
                  </a:lnTo>
                  <a:lnTo>
                    <a:pt x="287219" y="195457"/>
                  </a:lnTo>
                  <a:lnTo>
                    <a:pt x="310220" y="163075"/>
                  </a:lnTo>
                  <a:lnTo>
                    <a:pt x="324692" y="143468"/>
                  </a:lnTo>
                  <a:lnTo>
                    <a:pt x="530481" y="143468"/>
                  </a:lnTo>
                  <a:lnTo>
                    <a:pt x="520596" y="130422"/>
                  </a:lnTo>
                  <a:lnTo>
                    <a:pt x="522890" y="121729"/>
                  </a:lnTo>
                  <a:lnTo>
                    <a:pt x="327984" y="121729"/>
                  </a:lnTo>
                  <a:lnTo>
                    <a:pt x="304881" y="32609"/>
                  </a:lnTo>
                  <a:lnTo>
                    <a:pt x="333070" y="32609"/>
                  </a:lnTo>
                  <a:lnTo>
                    <a:pt x="350000" y="21739"/>
                  </a:lnTo>
                  <a:lnTo>
                    <a:pt x="549005" y="21739"/>
                  </a:lnTo>
                  <a:lnTo>
                    <a:pt x="549225" y="20651"/>
                  </a:lnTo>
                  <a:lnTo>
                    <a:pt x="548565" y="17400"/>
                  </a:lnTo>
                  <a:lnTo>
                    <a:pt x="321386" y="17400"/>
                  </a:lnTo>
                  <a:lnTo>
                    <a:pt x="309276" y="8692"/>
                  </a:lnTo>
                  <a:lnTo>
                    <a:pt x="303190" y="6456"/>
                  </a:lnTo>
                  <a:lnTo>
                    <a:pt x="296898" y="6254"/>
                  </a:lnTo>
                  <a:close/>
                </a:path>
                <a:path w="722629" h="662305">
                  <a:moveTo>
                    <a:pt x="458265" y="639070"/>
                  </a:moveTo>
                  <a:lnTo>
                    <a:pt x="271859" y="639070"/>
                  </a:lnTo>
                  <a:lnTo>
                    <a:pt x="316608" y="640157"/>
                  </a:lnTo>
                  <a:lnTo>
                    <a:pt x="314848" y="640157"/>
                  </a:lnTo>
                  <a:lnTo>
                    <a:pt x="348212" y="642330"/>
                  </a:lnTo>
                  <a:lnTo>
                    <a:pt x="371686" y="644571"/>
                  </a:lnTo>
                  <a:lnTo>
                    <a:pt x="409728" y="648919"/>
                  </a:lnTo>
                  <a:lnTo>
                    <a:pt x="434615" y="646949"/>
                  </a:lnTo>
                  <a:lnTo>
                    <a:pt x="454343" y="641311"/>
                  </a:lnTo>
                  <a:lnTo>
                    <a:pt x="458265" y="639070"/>
                  </a:lnTo>
                  <a:close/>
                </a:path>
                <a:path w="722629" h="662305">
                  <a:moveTo>
                    <a:pt x="280303" y="618481"/>
                  </a:moveTo>
                  <a:lnTo>
                    <a:pt x="222166" y="620332"/>
                  </a:lnTo>
                  <a:lnTo>
                    <a:pt x="222556" y="620332"/>
                  </a:lnTo>
                  <a:lnTo>
                    <a:pt x="167139" y="627210"/>
                  </a:lnTo>
                  <a:lnTo>
                    <a:pt x="117768" y="640157"/>
                  </a:lnTo>
                  <a:lnTo>
                    <a:pt x="254055" y="640157"/>
                  </a:lnTo>
                  <a:lnTo>
                    <a:pt x="271859" y="639070"/>
                  </a:lnTo>
                  <a:lnTo>
                    <a:pt x="458265" y="639070"/>
                  </a:lnTo>
                  <a:lnTo>
                    <a:pt x="467778" y="633635"/>
                  </a:lnTo>
                  <a:lnTo>
                    <a:pt x="468880" y="632548"/>
                  </a:lnTo>
                  <a:lnTo>
                    <a:pt x="474954" y="628744"/>
                  </a:lnTo>
                  <a:lnTo>
                    <a:pt x="421550" y="628744"/>
                  </a:lnTo>
                  <a:lnTo>
                    <a:pt x="402873" y="628507"/>
                  </a:lnTo>
                  <a:lnTo>
                    <a:pt x="385227" y="626028"/>
                  </a:lnTo>
                  <a:lnTo>
                    <a:pt x="335855" y="620715"/>
                  </a:lnTo>
                  <a:lnTo>
                    <a:pt x="280303" y="618481"/>
                  </a:lnTo>
                  <a:close/>
                </a:path>
                <a:path w="722629" h="662305">
                  <a:moveTo>
                    <a:pt x="717143" y="453218"/>
                  </a:moveTo>
                  <a:lnTo>
                    <a:pt x="677996" y="453218"/>
                  </a:lnTo>
                  <a:lnTo>
                    <a:pt x="689240" y="456173"/>
                  </a:lnTo>
                  <a:lnTo>
                    <a:pt x="697803" y="463000"/>
                  </a:lnTo>
                  <a:lnTo>
                    <a:pt x="703065" y="470643"/>
                  </a:lnTo>
                  <a:lnTo>
                    <a:pt x="704405" y="476046"/>
                  </a:lnTo>
                  <a:lnTo>
                    <a:pt x="702944" y="479269"/>
                  </a:lnTo>
                  <a:lnTo>
                    <a:pt x="699319" y="483923"/>
                  </a:lnTo>
                  <a:lnTo>
                    <a:pt x="692185" y="489801"/>
                  </a:lnTo>
                  <a:lnTo>
                    <a:pt x="680200" y="496697"/>
                  </a:lnTo>
                  <a:lnTo>
                    <a:pt x="585239" y="545644"/>
                  </a:lnTo>
                  <a:lnTo>
                    <a:pt x="528120" y="575728"/>
                  </a:lnTo>
                  <a:lnTo>
                    <a:pt x="480565" y="601899"/>
                  </a:lnTo>
                  <a:lnTo>
                    <a:pt x="454437" y="618481"/>
                  </a:lnTo>
                  <a:lnTo>
                    <a:pt x="439400" y="625721"/>
                  </a:lnTo>
                  <a:lnTo>
                    <a:pt x="421550" y="628744"/>
                  </a:lnTo>
                  <a:lnTo>
                    <a:pt x="474954" y="628744"/>
                  </a:lnTo>
                  <a:lnTo>
                    <a:pt x="488387" y="620332"/>
                  </a:lnTo>
                  <a:lnTo>
                    <a:pt x="528290" y="598204"/>
                  </a:lnTo>
                  <a:lnTo>
                    <a:pt x="580453" y="570337"/>
                  </a:lnTo>
                  <a:lnTo>
                    <a:pt x="689004" y="514083"/>
                  </a:lnTo>
                  <a:lnTo>
                    <a:pt x="722075" y="486178"/>
                  </a:lnTo>
                  <a:lnTo>
                    <a:pt x="722187" y="477669"/>
                  </a:lnTo>
                  <a:lnTo>
                    <a:pt x="722309" y="468442"/>
                  </a:lnTo>
                  <a:lnTo>
                    <a:pt x="722381" y="463000"/>
                  </a:lnTo>
                  <a:lnTo>
                    <a:pt x="722436" y="458784"/>
                  </a:lnTo>
                  <a:lnTo>
                    <a:pt x="717143" y="453218"/>
                  </a:lnTo>
                  <a:close/>
                </a:path>
                <a:path w="722629" h="662305">
                  <a:moveTo>
                    <a:pt x="315249" y="448411"/>
                  </a:moveTo>
                  <a:lnTo>
                    <a:pt x="212410" y="448411"/>
                  </a:lnTo>
                  <a:lnTo>
                    <a:pt x="234441" y="453218"/>
                  </a:lnTo>
                  <a:lnTo>
                    <a:pt x="253389" y="457990"/>
                  </a:lnTo>
                  <a:lnTo>
                    <a:pt x="298549" y="467754"/>
                  </a:lnTo>
                  <a:lnTo>
                    <a:pt x="362285" y="478130"/>
                  </a:lnTo>
                  <a:lnTo>
                    <a:pt x="436959" y="484739"/>
                  </a:lnTo>
                  <a:lnTo>
                    <a:pt x="460343" y="492244"/>
                  </a:lnTo>
                  <a:lnTo>
                    <a:pt x="468871" y="509734"/>
                  </a:lnTo>
                  <a:lnTo>
                    <a:pt x="449332" y="529671"/>
                  </a:lnTo>
                  <a:lnTo>
                    <a:pt x="388519" y="544514"/>
                  </a:lnTo>
                  <a:lnTo>
                    <a:pt x="382803" y="545644"/>
                  </a:lnTo>
                  <a:lnTo>
                    <a:pt x="382988" y="545644"/>
                  </a:lnTo>
                  <a:lnTo>
                    <a:pt x="378614" y="551035"/>
                  </a:lnTo>
                  <a:lnTo>
                    <a:pt x="378614" y="556469"/>
                  </a:lnTo>
                  <a:lnTo>
                    <a:pt x="379592" y="561292"/>
                  </a:lnTo>
                  <a:lnTo>
                    <a:pt x="379716" y="561904"/>
                  </a:lnTo>
                  <a:lnTo>
                    <a:pt x="384125" y="566250"/>
                  </a:lnTo>
                  <a:lnTo>
                    <a:pt x="390724" y="566250"/>
                  </a:lnTo>
                  <a:lnTo>
                    <a:pt x="421547" y="561292"/>
                  </a:lnTo>
                  <a:lnTo>
                    <a:pt x="453191" y="551850"/>
                  </a:lnTo>
                  <a:lnTo>
                    <a:pt x="478641" y="536294"/>
                  </a:lnTo>
                  <a:lnTo>
                    <a:pt x="490880" y="512994"/>
                  </a:lnTo>
                  <a:lnTo>
                    <a:pt x="556932" y="491255"/>
                  </a:lnTo>
                  <a:lnTo>
                    <a:pt x="486486" y="491255"/>
                  </a:lnTo>
                  <a:lnTo>
                    <a:pt x="477044" y="477669"/>
                  </a:lnTo>
                  <a:lnTo>
                    <a:pt x="463784" y="468975"/>
                  </a:lnTo>
                  <a:lnTo>
                    <a:pt x="449492" y="464357"/>
                  </a:lnTo>
                  <a:lnTo>
                    <a:pt x="436959" y="463000"/>
                  </a:lnTo>
                  <a:lnTo>
                    <a:pt x="364093" y="456408"/>
                  </a:lnTo>
                  <a:lnTo>
                    <a:pt x="315249" y="448411"/>
                  </a:lnTo>
                  <a:close/>
                </a:path>
                <a:path w="722629" h="662305">
                  <a:moveTo>
                    <a:pt x="530481" y="143468"/>
                  </a:moveTo>
                  <a:lnTo>
                    <a:pt x="502990" y="143468"/>
                  </a:lnTo>
                  <a:lnTo>
                    <a:pt x="517928" y="163256"/>
                  </a:lnTo>
                  <a:lnTo>
                    <a:pt x="541357" y="196105"/>
                  </a:lnTo>
                  <a:lnTo>
                    <a:pt x="569502" y="238575"/>
                  </a:lnTo>
                  <a:lnTo>
                    <a:pt x="598590" y="287224"/>
                  </a:lnTo>
                  <a:lnTo>
                    <a:pt x="624848" y="338611"/>
                  </a:lnTo>
                  <a:lnTo>
                    <a:pt x="644501" y="389294"/>
                  </a:lnTo>
                  <a:lnTo>
                    <a:pt x="653776" y="435833"/>
                  </a:lnTo>
                  <a:lnTo>
                    <a:pt x="486486" y="491255"/>
                  </a:lnTo>
                  <a:lnTo>
                    <a:pt x="556932" y="491255"/>
                  </a:lnTo>
                  <a:lnTo>
                    <a:pt x="669193" y="454307"/>
                  </a:lnTo>
                  <a:lnTo>
                    <a:pt x="673587" y="453218"/>
                  </a:lnTo>
                  <a:lnTo>
                    <a:pt x="717143" y="453218"/>
                  </a:lnTo>
                  <a:lnTo>
                    <a:pt x="702778" y="438117"/>
                  </a:lnTo>
                  <a:lnTo>
                    <a:pt x="675791" y="430391"/>
                  </a:lnTo>
                  <a:lnTo>
                    <a:pt x="665231" y="381036"/>
                  </a:lnTo>
                  <a:lnTo>
                    <a:pt x="644543" y="328335"/>
                  </a:lnTo>
                  <a:lnTo>
                    <a:pt x="617482" y="275596"/>
                  </a:lnTo>
                  <a:lnTo>
                    <a:pt x="587803" y="226127"/>
                  </a:lnTo>
                  <a:lnTo>
                    <a:pt x="559259" y="183236"/>
                  </a:lnTo>
                  <a:lnTo>
                    <a:pt x="535605" y="150231"/>
                  </a:lnTo>
                  <a:lnTo>
                    <a:pt x="530481" y="143468"/>
                  </a:lnTo>
                  <a:close/>
                </a:path>
                <a:path w="722629" h="662305">
                  <a:moveTo>
                    <a:pt x="208017" y="426864"/>
                  </a:moveTo>
                  <a:lnTo>
                    <a:pt x="191506" y="428290"/>
                  </a:lnTo>
                  <a:lnTo>
                    <a:pt x="174994" y="432567"/>
                  </a:lnTo>
                  <a:lnTo>
                    <a:pt x="241040" y="432567"/>
                  </a:lnTo>
                  <a:lnTo>
                    <a:pt x="224529" y="428290"/>
                  </a:lnTo>
                  <a:lnTo>
                    <a:pt x="208017" y="426864"/>
                  </a:lnTo>
                  <a:close/>
                </a:path>
                <a:path w="722629" h="662305">
                  <a:moveTo>
                    <a:pt x="546404" y="32609"/>
                  </a:moveTo>
                  <a:lnTo>
                    <a:pt x="520596" y="32609"/>
                  </a:lnTo>
                  <a:lnTo>
                    <a:pt x="499683" y="121729"/>
                  </a:lnTo>
                  <a:lnTo>
                    <a:pt x="522890" y="121729"/>
                  </a:lnTo>
                  <a:lnTo>
                    <a:pt x="546404" y="32609"/>
                  </a:lnTo>
                  <a:close/>
                </a:path>
                <a:path w="722629" h="662305">
                  <a:moveTo>
                    <a:pt x="333070" y="32609"/>
                  </a:moveTo>
                  <a:lnTo>
                    <a:pt x="304881" y="32609"/>
                  </a:lnTo>
                  <a:lnTo>
                    <a:pt x="309276" y="35874"/>
                  </a:lnTo>
                  <a:lnTo>
                    <a:pt x="314787" y="39125"/>
                  </a:lnTo>
                  <a:lnTo>
                    <a:pt x="322488" y="39125"/>
                  </a:lnTo>
                  <a:lnTo>
                    <a:pt x="327984" y="35874"/>
                  </a:lnTo>
                  <a:lnTo>
                    <a:pt x="333070" y="32609"/>
                  </a:lnTo>
                  <a:close/>
                </a:path>
                <a:path w="722629" h="662305">
                  <a:moveTo>
                    <a:pt x="412739" y="21739"/>
                  </a:moveTo>
                  <a:lnTo>
                    <a:pt x="350000" y="21739"/>
                  </a:lnTo>
                  <a:lnTo>
                    <a:pt x="372015" y="35874"/>
                  </a:lnTo>
                  <a:lnTo>
                    <a:pt x="377526" y="39125"/>
                  </a:lnTo>
                  <a:lnTo>
                    <a:pt x="385227" y="39125"/>
                  </a:lnTo>
                  <a:lnTo>
                    <a:pt x="390724" y="35874"/>
                  </a:lnTo>
                  <a:lnTo>
                    <a:pt x="412739" y="21739"/>
                  </a:lnTo>
                  <a:close/>
                </a:path>
                <a:path w="722629" h="662305">
                  <a:moveTo>
                    <a:pt x="475478" y="21739"/>
                  </a:moveTo>
                  <a:lnTo>
                    <a:pt x="412739" y="21739"/>
                  </a:lnTo>
                  <a:lnTo>
                    <a:pt x="434754" y="35874"/>
                  </a:lnTo>
                  <a:lnTo>
                    <a:pt x="440251" y="39125"/>
                  </a:lnTo>
                  <a:lnTo>
                    <a:pt x="447966" y="39125"/>
                  </a:lnTo>
                  <a:lnTo>
                    <a:pt x="453463" y="35874"/>
                  </a:lnTo>
                  <a:lnTo>
                    <a:pt x="475478" y="21739"/>
                  </a:lnTo>
                  <a:close/>
                </a:path>
                <a:path w="722629" h="662305">
                  <a:moveTo>
                    <a:pt x="549005" y="21739"/>
                  </a:moveTo>
                  <a:lnTo>
                    <a:pt x="475478" y="21739"/>
                  </a:lnTo>
                  <a:lnTo>
                    <a:pt x="497494" y="35874"/>
                  </a:lnTo>
                  <a:lnTo>
                    <a:pt x="502990" y="39125"/>
                  </a:lnTo>
                  <a:lnTo>
                    <a:pt x="510691" y="39125"/>
                  </a:lnTo>
                  <a:lnTo>
                    <a:pt x="516202" y="35874"/>
                  </a:lnTo>
                  <a:lnTo>
                    <a:pt x="520596" y="32609"/>
                  </a:lnTo>
                  <a:lnTo>
                    <a:pt x="546404" y="32609"/>
                  </a:lnTo>
                  <a:lnTo>
                    <a:pt x="548123" y="26093"/>
                  </a:lnTo>
                  <a:lnTo>
                    <a:pt x="549005" y="21739"/>
                  </a:lnTo>
                  <a:close/>
                </a:path>
                <a:path w="722629" h="662305">
                  <a:moveTo>
                    <a:pt x="356613" y="0"/>
                  </a:moveTo>
                  <a:lnTo>
                    <a:pt x="348897" y="0"/>
                  </a:lnTo>
                  <a:lnTo>
                    <a:pt x="343401" y="3265"/>
                  </a:lnTo>
                  <a:lnTo>
                    <a:pt x="321386" y="17400"/>
                  </a:lnTo>
                  <a:lnTo>
                    <a:pt x="384125" y="17400"/>
                  </a:lnTo>
                  <a:lnTo>
                    <a:pt x="362110" y="3265"/>
                  </a:lnTo>
                  <a:lnTo>
                    <a:pt x="356613" y="0"/>
                  </a:lnTo>
                  <a:close/>
                </a:path>
                <a:path w="722629" h="662305">
                  <a:moveTo>
                    <a:pt x="419338" y="0"/>
                  </a:moveTo>
                  <a:lnTo>
                    <a:pt x="411637" y="0"/>
                  </a:lnTo>
                  <a:lnTo>
                    <a:pt x="406140" y="3265"/>
                  </a:lnTo>
                  <a:lnTo>
                    <a:pt x="384125" y="17400"/>
                  </a:lnTo>
                  <a:lnTo>
                    <a:pt x="446864" y="17400"/>
                  </a:lnTo>
                  <a:lnTo>
                    <a:pt x="424849" y="3265"/>
                  </a:lnTo>
                  <a:lnTo>
                    <a:pt x="419338" y="0"/>
                  </a:lnTo>
                  <a:close/>
                </a:path>
                <a:path w="722629" h="662305">
                  <a:moveTo>
                    <a:pt x="482077" y="0"/>
                  </a:moveTo>
                  <a:lnTo>
                    <a:pt x="474376" y="0"/>
                  </a:lnTo>
                  <a:lnTo>
                    <a:pt x="468879" y="3265"/>
                  </a:lnTo>
                  <a:lnTo>
                    <a:pt x="446864" y="17400"/>
                  </a:lnTo>
                  <a:lnTo>
                    <a:pt x="509589" y="17400"/>
                  </a:lnTo>
                  <a:lnTo>
                    <a:pt x="487588" y="3265"/>
                  </a:lnTo>
                  <a:lnTo>
                    <a:pt x="482077" y="0"/>
                  </a:lnTo>
                  <a:close/>
                </a:path>
                <a:path w="722629" h="662305">
                  <a:moveTo>
                    <a:pt x="534090" y="5846"/>
                  </a:moveTo>
                  <a:lnTo>
                    <a:pt x="527793" y="5997"/>
                  </a:lnTo>
                  <a:lnTo>
                    <a:pt x="521699" y="8692"/>
                  </a:lnTo>
                  <a:lnTo>
                    <a:pt x="509589" y="17400"/>
                  </a:lnTo>
                  <a:lnTo>
                    <a:pt x="548565" y="17400"/>
                  </a:lnTo>
                  <a:lnTo>
                    <a:pt x="548123" y="15223"/>
                  </a:lnTo>
                  <a:lnTo>
                    <a:pt x="544816" y="11958"/>
                  </a:lnTo>
                  <a:lnTo>
                    <a:pt x="539970" y="7935"/>
                  </a:lnTo>
                  <a:lnTo>
                    <a:pt x="534090" y="5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0341" y="688509"/>
              <a:ext cx="253146" cy="24997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425196" y="1203689"/>
              <a:ext cx="393065" cy="487045"/>
            </a:xfrm>
            <a:custGeom>
              <a:avLst/>
              <a:gdLst/>
              <a:ahLst/>
              <a:cxnLst/>
              <a:rect l="l" t="t" r="r" b="b"/>
              <a:pathLst>
                <a:path w="393064" h="487044">
                  <a:moveTo>
                    <a:pt x="246000" y="441128"/>
                  </a:moveTo>
                  <a:lnTo>
                    <a:pt x="250787" y="431794"/>
                  </a:lnTo>
                  <a:lnTo>
                    <a:pt x="251707" y="419893"/>
                  </a:lnTo>
                  <a:lnTo>
                    <a:pt x="248689" y="409977"/>
                  </a:lnTo>
                  <a:lnTo>
                    <a:pt x="242316" y="402540"/>
                  </a:lnTo>
                  <a:lnTo>
                    <a:pt x="233508" y="398289"/>
                  </a:lnTo>
                  <a:lnTo>
                    <a:pt x="221914" y="398180"/>
                  </a:lnTo>
                  <a:lnTo>
                    <a:pt x="109251" y="420126"/>
                  </a:lnTo>
                  <a:lnTo>
                    <a:pt x="392884" y="30960"/>
                  </a:lnTo>
                  <a:lnTo>
                    <a:pt x="350409" y="0"/>
                  </a:lnTo>
                  <a:lnTo>
                    <a:pt x="66759" y="389189"/>
                  </a:lnTo>
                  <a:lnTo>
                    <a:pt x="53177" y="275250"/>
                  </a:lnTo>
                  <a:lnTo>
                    <a:pt x="49844" y="265189"/>
                  </a:lnTo>
                  <a:lnTo>
                    <a:pt x="43127" y="257749"/>
                  </a:lnTo>
                  <a:lnTo>
                    <a:pt x="33987" y="253632"/>
                  </a:lnTo>
                  <a:lnTo>
                    <a:pt x="23384" y="253536"/>
                  </a:lnTo>
                  <a:lnTo>
                    <a:pt x="13290" y="257672"/>
                  </a:lnTo>
                  <a:lnTo>
                    <a:pt x="5527" y="265086"/>
                  </a:lnTo>
                  <a:lnTo>
                    <a:pt x="846" y="274746"/>
                  </a:lnTo>
                  <a:lnTo>
                    <a:pt x="0" y="285621"/>
                  </a:lnTo>
                  <a:lnTo>
                    <a:pt x="21385" y="464839"/>
                  </a:lnTo>
                  <a:lnTo>
                    <a:pt x="24399" y="474761"/>
                  </a:lnTo>
                  <a:lnTo>
                    <a:pt x="30770" y="482200"/>
                  </a:lnTo>
                  <a:lnTo>
                    <a:pt x="39580" y="486449"/>
                  </a:lnTo>
                  <a:lnTo>
                    <a:pt x="51178" y="486553"/>
                  </a:lnTo>
                  <a:lnTo>
                    <a:pt x="228323" y="451978"/>
                  </a:lnTo>
                  <a:lnTo>
                    <a:pt x="238259" y="448187"/>
                  </a:lnTo>
                  <a:lnTo>
                    <a:pt x="246000" y="44112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2307589" y="2538730"/>
            <a:ext cx="2720975" cy="1986914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ctr" marL="12700" marR="5080" indent="10795">
              <a:lnSpc>
                <a:spcPct val="100400"/>
              </a:lnSpc>
              <a:spcBef>
                <a:spcPts val="115"/>
              </a:spcBef>
            </a:pPr>
            <a:r>
              <a:rPr dirty="0" sz="3200" spc="-100" b="1">
                <a:solidFill>
                  <a:srgbClr val="00AF50"/>
                </a:solidFill>
                <a:latin typeface="Arial"/>
                <a:cs typeface="Arial"/>
              </a:rPr>
              <a:t>Healthy</a:t>
            </a:r>
            <a:r>
              <a:rPr dirty="0" sz="3200" spc="-10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00AF50"/>
                </a:solidFill>
                <a:latin typeface="Arial"/>
                <a:cs typeface="Arial"/>
              </a:rPr>
              <a:t>and </a:t>
            </a:r>
            <a:r>
              <a:rPr dirty="0" sz="3200" spc="-70" b="1">
                <a:solidFill>
                  <a:srgbClr val="00AF50"/>
                </a:solidFill>
                <a:latin typeface="Arial"/>
                <a:cs typeface="Arial"/>
              </a:rPr>
              <a:t>Secure </a:t>
            </a:r>
            <a:r>
              <a:rPr dirty="0" sz="3200" spc="-185" b="1">
                <a:solidFill>
                  <a:srgbClr val="00AF50"/>
                </a:solidFill>
                <a:latin typeface="Arial"/>
                <a:cs typeface="Arial"/>
              </a:rPr>
              <a:t>Relationships</a:t>
            </a:r>
            <a:r>
              <a:rPr dirty="0" sz="3200" spc="5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3200" spc="-335" b="1">
                <a:solidFill>
                  <a:srgbClr val="00AF50"/>
                </a:solidFill>
                <a:latin typeface="Arial"/>
                <a:cs typeface="Arial"/>
              </a:rPr>
              <a:t>+ </a:t>
            </a:r>
            <a:r>
              <a:rPr dirty="0" sz="3200" spc="-60" b="1">
                <a:solidFill>
                  <a:srgbClr val="00AF50"/>
                </a:solidFill>
                <a:latin typeface="Arial"/>
                <a:cs typeface="Arial"/>
              </a:rPr>
              <a:t>Families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28004" y="4582731"/>
            <a:ext cx="5304155" cy="1642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1240">
              <a:lnSpc>
                <a:spcPct val="100000"/>
              </a:lnSpc>
              <a:spcBef>
                <a:spcPts val="100"/>
              </a:spcBef>
            </a:pPr>
            <a:r>
              <a:rPr dirty="0" sz="2700" spc="-229" b="1">
                <a:latin typeface="Arial"/>
                <a:cs typeface="Arial"/>
              </a:rPr>
              <a:t>Social</a:t>
            </a:r>
            <a:r>
              <a:rPr dirty="0" sz="2700" spc="-50" b="1">
                <a:latin typeface="Arial"/>
                <a:cs typeface="Arial"/>
              </a:rPr>
              <a:t> </a:t>
            </a:r>
            <a:r>
              <a:rPr dirty="0" sz="2700" spc="-280" b="1">
                <a:latin typeface="Arial"/>
                <a:cs typeface="Arial"/>
              </a:rPr>
              <a:t>and</a:t>
            </a:r>
            <a:r>
              <a:rPr dirty="0" sz="2700" spc="-55" b="1">
                <a:latin typeface="Arial"/>
                <a:cs typeface="Arial"/>
              </a:rPr>
              <a:t> </a:t>
            </a:r>
            <a:r>
              <a:rPr dirty="0" sz="2700" spc="-285" b="1">
                <a:latin typeface="Arial"/>
                <a:cs typeface="Arial"/>
              </a:rPr>
              <a:t>Community</a:t>
            </a:r>
            <a:r>
              <a:rPr dirty="0" sz="2700" spc="-50" b="1">
                <a:latin typeface="Arial"/>
                <a:cs typeface="Arial"/>
              </a:rPr>
              <a:t> </a:t>
            </a:r>
            <a:r>
              <a:rPr dirty="0" sz="2700" spc="-204" b="1">
                <a:latin typeface="Arial"/>
                <a:cs typeface="Arial"/>
              </a:rPr>
              <a:t>Context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700" spc="-285" b="1">
                <a:latin typeface="Arial"/>
                <a:cs typeface="Arial"/>
              </a:rPr>
              <a:t>Neighborhood</a:t>
            </a:r>
            <a:r>
              <a:rPr dirty="0" sz="2700" spc="-70" b="1">
                <a:latin typeface="Arial"/>
                <a:cs typeface="Arial"/>
              </a:rPr>
              <a:t> </a:t>
            </a:r>
            <a:r>
              <a:rPr dirty="0" sz="2700" spc="-280" b="1">
                <a:latin typeface="Arial"/>
                <a:cs typeface="Arial"/>
              </a:rPr>
              <a:t>and</a:t>
            </a:r>
            <a:r>
              <a:rPr dirty="0" sz="2700" spc="-70" b="1">
                <a:latin typeface="Arial"/>
                <a:cs typeface="Arial"/>
              </a:rPr>
              <a:t> </a:t>
            </a:r>
            <a:r>
              <a:rPr dirty="0" sz="2700" spc="-155" b="1">
                <a:latin typeface="Arial"/>
                <a:cs typeface="Arial"/>
              </a:rPr>
              <a:t>Built</a:t>
            </a:r>
            <a:r>
              <a:rPr dirty="0" sz="2700" spc="-114" b="1">
                <a:latin typeface="Arial"/>
                <a:cs typeface="Arial"/>
              </a:rPr>
              <a:t> </a:t>
            </a:r>
            <a:r>
              <a:rPr dirty="0" sz="2700" spc="-285" b="1">
                <a:latin typeface="Arial"/>
                <a:cs typeface="Arial"/>
              </a:rPr>
              <a:t>Environment</a:t>
            </a:r>
            <a:endParaRPr sz="2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72579" y="3185794"/>
            <a:ext cx="167449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190" b="1">
                <a:latin typeface="Arial"/>
                <a:cs typeface="Arial"/>
              </a:rPr>
              <a:t>Health</a:t>
            </a:r>
            <a:r>
              <a:rPr dirty="0" sz="2700" spc="-45" b="1">
                <a:latin typeface="Arial"/>
                <a:cs typeface="Arial"/>
              </a:rPr>
              <a:t> </a:t>
            </a:r>
            <a:r>
              <a:rPr dirty="0" sz="2700" spc="-204" b="1">
                <a:latin typeface="Arial"/>
                <a:cs typeface="Arial"/>
              </a:rPr>
              <a:t>Care</a:t>
            </a:r>
            <a:endParaRPr sz="2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74866" y="1805622"/>
            <a:ext cx="243205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5" b="1">
                <a:latin typeface="Arial"/>
                <a:cs typeface="Arial"/>
              </a:rPr>
              <a:t>Education</a:t>
            </a:r>
            <a:r>
              <a:rPr dirty="0" sz="2700" spc="-70" b="1">
                <a:latin typeface="Arial"/>
                <a:cs typeface="Arial"/>
              </a:rPr>
              <a:t> </a:t>
            </a:r>
            <a:r>
              <a:rPr dirty="0" sz="2700" spc="-340" b="1">
                <a:latin typeface="Arial"/>
                <a:cs typeface="Arial"/>
              </a:rPr>
              <a:t>Access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8" name="object 4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8523" rIns="0" bIns="0" rtlCol="0" vert="horz">
            <a:spAutoFit/>
          </a:bodyPr>
          <a:lstStyle/>
          <a:p>
            <a:pPr marL="5288280">
              <a:lnSpc>
                <a:spcPct val="100000"/>
              </a:lnSpc>
              <a:spcBef>
                <a:spcPts val="130"/>
              </a:spcBef>
            </a:pPr>
            <a:r>
              <a:rPr dirty="0" spc="-365" b="1">
                <a:latin typeface="Arial"/>
                <a:cs typeface="Arial"/>
              </a:rPr>
              <a:t>Economic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 spc="-200" b="1">
                <a:latin typeface="Arial"/>
                <a:cs typeface="Arial"/>
              </a:rPr>
              <a:t>security</a:t>
            </a:r>
          </a:p>
        </p:txBody>
      </p:sp>
      <p:sp>
        <p:nvSpPr>
          <p:cNvPr id="49" name="object 49"/>
          <p:cNvSpPr/>
          <p:nvPr/>
        </p:nvSpPr>
        <p:spPr>
          <a:xfrm>
            <a:off x="5200093" y="2031485"/>
            <a:ext cx="529590" cy="349250"/>
          </a:xfrm>
          <a:custGeom>
            <a:avLst/>
            <a:gdLst/>
            <a:ahLst/>
            <a:cxnLst/>
            <a:rect l="l" t="t" r="r" b="b"/>
            <a:pathLst>
              <a:path w="529589" h="349250">
                <a:moveTo>
                  <a:pt x="212814" y="346051"/>
                </a:moveTo>
                <a:lnTo>
                  <a:pt x="221308" y="339895"/>
                </a:lnTo>
                <a:lnTo>
                  <a:pt x="227517" y="329701"/>
                </a:lnTo>
                <a:lnTo>
                  <a:pt x="229315" y="319493"/>
                </a:lnTo>
                <a:lnTo>
                  <a:pt x="227001" y="309976"/>
                </a:lnTo>
                <a:lnTo>
                  <a:pt x="221071" y="302198"/>
                </a:lnTo>
                <a:lnTo>
                  <a:pt x="210783" y="296851"/>
                </a:lnTo>
                <a:lnTo>
                  <a:pt x="100393" y="265411"/>
                </a:lnTo>
                <a:lnTo>
                  <a:pt x="529486" y="46836"/>
                </a:lnTo>
                <a:lnTo>
                  <a:pt x="505633" y="0"/>
                </a:lnTo>
                <a:lnTo>
                  <a:pt x="76513" y="218588"/>
                </a:lnTo>
                <a:lnTo>
                  <a:pt x="115991" y="110846"/>
                </a:lnTo>
                <a:lnTo>
                  <a:pt x="88385" y="77115"/>
                </a:lnTo>
                <a:lnTo>
                  <a:pt x="78107" y="80210"/>
                </a:lnTo>
                <a:lnTo>
                  <a:pt x="69560" y="86704"/>
                </a:lnTo>
                <a:lnTo>
                  <a:pt x="63881" y="96017"/>
                </a:lnTo>
                <a:lnTo>
                  <a:pt x="1804" y="265497"/>
                </a:lnTo>
                <a:lnTo>
                  <a:pt x="0" y="275708"/>
                </a:lnTo>
                <a:lnTo>
                  <a:pt x="2312" y="285226"/>
                </a:lnTo>
                <a:lnTo>
                  <a:pt x="8243" y="293003"/>
                </a:lnTo>
                <a:lnTo>
                  <a:pt x="18538" y="298346"/>
                </a:lnTo>
                <a:lnTo>
                  <a:pt x="192140" y="347721"/>
                </a:lnTo>
                <a:lnTo>
                  <a:pt x="202716" y="348840"/>
                </a:lnTo>
                <a:lnTo>
                  <a:pt x="212814" y="3460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471511" y="5237827"/>
            <a:ext cx="415290" cy="457200"/>
          </a:xfrm>
          <a:custGeom>
            <a:avLst/>
            <a:gdLst/>
            <a:ahLst/>
            <a:cxnLst/>
            <a:rect l="l" t="t" r="r" b="b"/>
            <a:pathLst>
              <a:path w="415289" h="457200">
                <a:moveTo>
                  <a:pt x="6754" y="224405"/>
                </a:moveTo>
                <a:lnTo>
                  <a:pt x="14828" y="231103"/>
                </a:lnTo>
                <a:lnTo>
                  <a:pt x="26245" y="234584"/>
                </a:lnTo>
                <a:lnTo>
                  <a:pt x="36580" y="233790"/>
                </a:lnTo>
                <a:lnTo>
                  <a:pt x="45223" y="229183"/>
                </a:lnTo>
                <a:lnTo>
                  <a:pt x="51284" y="221507"/>
                </a:lnTo>
                <a:lnTo>
                  <a:pt x="53906" y="210213"/>
                </a:lnTo>
                <a:lnTo>
                  <a:pt x="56932" y="95474"/>
                </a:lnTo>
                <a:lnTo>
                  <a:pt x="375303" y="456833"/>
                </a:lnTo>
                <a:lnTo>
                  <a:pt x="414740" y="422086"/>
                </a:lnTo>
                <a:lnTo>
                  <a:pt x="96353" y="60709"/>
                </a:lnTo>
                <a:lnTo>
                  <a:pt x="210525" y="72176"/>
                </a:lnTo>
                <a:lnTo>
                  <a:pt x="221069" y="71106"/>
                </a:lnTo>
                <a:lnTo>
                  <a:pt x="229789" y="66164"/>
                </a:lnTo>
                <a:lnTo>
                  <a:pt x="235792" y="58135"/>
                </a:lnTo>
                <a:lnTo>
                  <a:pt x="238187" y="47805"/>
                </a:lnTo>
                <a:lnTo>
                  <a:pt x="236339" y="37055"/>
                </a:lnTo>
                <a:lnTo>
                  <a:pt x="230787" y="27868"/>
                </a:lnTo>
                <a:lnTo>
                  <a:pt x="222373" y="21203"/>
                </a:lnTo>
                <a:lnTo>
                  <a:pt x="211941" y="18016"/>
                </a:lnTo>
                <a:lnTo>
                  <a:pt x="32353" y="0"/>
                </a:lnTo>
                <a:lnTo>
                  <a:pt x="22014" y="789"/>
                </a:lnTo>
                <a:lnTo>
                  <a:pt x="13369" y="5393"/>
                </a:lnTo>
                <a:lnTo>
                  <a:pt x="7309" y="13071"/>
                </a:lnTo>
                <a:lnTo>
                  <a:pt x="4691" y="24370"/>
                </a:lnTo>
                <a:lnTo>
                  <a:pt x="0" y="204795"/>
                </a:lnTo>
                <a:lnTo>
                  <a:pt x="1544" y="215317"/>
                </a:lnTo>
                <a:lnTo>
                  <a:pt x="6754" y="22440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585775" y="3294642"/>
            <a:ext cx="577215" cy="297180"/>
          </a:xfrm>
          <a:custGeom>
            <a:avLst/>
            <a:gdLst/>
            <a:ahLst/>
            <a:cxnLst/>
            <a:rect l="l" t="t" r="r" b="b"/>
            <a:pathLst>
              <a:path w="577214" h="297179">
                <a:moveTo>
                  <a:pt x="159660" y="296667"/>
                </a:moveTo>
                <a:lnTo>
                  <a:pt x="170003" y="295044"/>
                </a:lnTo>
                <a:lnTo>
                  <a:pt x="180143" y="288807"/>
                </a:lnTo>
                <a:lnTo>
                  <a:pt x="186368" y="280565"/>
                </a:lnTo>
                <a:lnTo>
                  <a:pt x="188621" y="271078"/>
                </a:lnTo>
                <a:lnTo>
                  <a:pt x="186871" y="261500"/>
                </a:lnTo>
                <a:lnTo>
                  <a:pt x="180143" y="252109"/>
                </a:lnTo>
                <a:lnTo>
                  <a:pt x="96208" y="174343"/>
                </a:lnTo>
                <a:lnTo>
                  <a:pt x="576899" y="174343"/>
                </a:lnTo>
                <a:lnTo>
                  <a:pt x="576899" y="122021"/>
                </a:lnTo>
                <a:lnTo>
                  <a:pt x="96183" y="122022"/>
                </a:lnTo>
                <a:lnTo>
                  <a:pt x="180106" y="44291"/>
                </a:lnTo>
                <a:lnTo>
                  <a:pt x="186262" y="35711"/>
                </a:lnTo>
                <a:lnTo>
                  <a:pt x="188314" y="25946"/>
                </a:lnTo>
                <a:lnTo>
                  <a:pt x="186262" y="16179"/>
                </a:lnTo>
                <a:lnTo>
                  <a:pt x="180106" y="7593"/>
                </a:lnTo>
                <a:lnTo>
                  <a:pt x="170836" y="1898"/>
                </a:lnTo>
                <a:lnTo>
                  <a:pt x="160292" y="0"/>
                </a:lnTo>
                <a:lnTo>
                  <a:pt x="149748" y="1898"/>
                </a:lnTo>
                <a:lnTo>
                  <a:pt x="140478" y="7593"/>
                </a:lnTo>
                <a:lnTo>
                  <a:pt x="8486" y="129874"/>
                </a:lnTo>
                <a:lnTo>
                  <a:pt x="2255" y="138116"/>
                </a:lnTo>
                <a:lnTo>
                  <a:pt x="0" y="147603"/>
                </a:lnTo>
                <a:lnTo>
                  <a:pt x="1751" y="157182"/>
                </a:lnTo>
                <a:lnTo>
                  <a:pt x="8486" y="166573"/>
                </a:lnTo>
                <a:lnTo>
                  <a:pt x="140516" y="288807"/>
                </a:lnTo>
                <a:lnTo>
                  <a:pt x="149415" y="294578"/>
                </a:lnTo>
                <a:lnTo>
                  <a:pt x="159660" y="29666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215928" y="4482852"/>
            <a:ext cx="558165" cy="300355"/>
          </a:xfrm>
          <a:custGeom>
            <a:avLst/>
            <a:gdLst/>
            <a:ahLst/>
            <a:cxnLst/>
            <a:rect l="l" t="t" r="r" b="b"/>
            <a:pathLst>
              <a:path w="558164" h="300354">
                <a:moveTo>
                  <a:pt x="105592" y="283976"/>
                </a:moveTo>
                <a:lnTo>
                  <a:pt x="141262" y="268800"/>
                </a:lnTo>
                <a:lnTo>
                  <a:pt x="142652" y="259119"/>
                </a:lnTo>
                <a:lnTo>
                  <a:pt x="139252" y="248034"/>
                </a:lnTo>
                <a:lnTo>
                  <a:pt x="84279" y="147276"/>
                </a:lnTo>
                <a:lnTo>
                  <a:pt x="541060" y="300040"/>
                </a:lnTo>
                <a:lnTo>
                  <a:pt x="557724" y="250191"/>
                </a:lnTo>
                <a:lnTo>
                  <a:pt x="100925" y="97421"/>
                </a:lnTo>
                <a:lnTo>
                  <a:pt x="205429" y="50034"/>
                </a:lnTo>
                <a:lnTo>
                  <a:pt x="214012" y="43816"/>
                </a:lnTo>
                <a:lnTo>
                  <a:pt x="219073" y="35165"/>
                </a:lnTo>
                <a:lnTo>
                  <a:pt x="220236" y="25208"/>
                </a:lnTo>
                <a:lnTo>
                  <a:pt x="217122" y="15071"/>
                </a:lnTo>
                <a:lnTo>
                  <a:pt x="210128" y="6700"/>
                </a:lnTo>
                <a:lnTo>
                  <a:pt x="200715" y="1541"/>
                </a:lnTo>
                <a:lnTo>
                  <a:pt x="190092" y="0"/>
                </a:lnTo>
                <a:lnTo>
                  <a:pt x="179470" y="2479"/>
                </a:lnTo>
                <a:lnTo>
                  <a:pt x="15099" y="77035"/>
                </a:lnTo>
                <a:lnTo>
                  <a:pt x="6553" y="82907"/>
                </a:lnTo>
                <a:lnTo>
                  <a:pt x="1387" y="91229"/>
                </a:lnTo>
                <a:lnTo>
                  <a:pt x="0" y="100911"/>
                </a:lnTo>
                <a:lnTo>
                  <a:pt x="3407" y="111998"/>
                </a:lnTo>
                <a:lnTo>
                  <a:pt x="89907" y="270405"/>
                </a:lnTo>
                <a:lnTo>
                  <a:pt x="96524" y="278731"/>
                </a:lnTo>
                <a:lnTo>
                  <a:pt x="105592" y="28397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8107" y="357124"/>
            <a:ext cx="4097020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120" b="1">
                <a:latin typeface="Arial"/>
                <a:cs typeface="Arial"/>
              </a:rPr>
              <a:t>Confronting</a:t>
            </a:r>
            <a:r>
              <a:rPr dirty="0" sz="3000" spc="-114" b="1">
                <a:latin typeface="Arial"/>
                <a:cs typeface="Arial"/>
              </a:rPr>
              <a:t> </a:t>
            </a:r>
            <a:r>
              <a:rPr dirty="0" sz="3000" spc="-140" b="1">
                <a:latin typeface="Arial"/>
                <a:cs typeface="Arial"/>
              </a:rPr>
              <a:t>Challenges: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1054417"/>
            <a:ext cx="11490960" cy="41808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2290"/>
              </a:lnSpc>
              <a:spcBef>
                <a:spcPts val="125"/>
              </a:spcBef>
            </a:pPr>
            <a:r>
              <a:rPr dirty="0" sz="2000" spc="-145" b="1">
                <a:latin typeface="Arial"/>
                <a:cs typeface="Arial"/>
              </a:rPr>
              <a:t>OIG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75" b="1">
                <a:latin typeface="Arial"/>
                <a:cs typeface="Arial"/>
              </a:rPr>
              <a:t>Report:</a:t>
            </a:r>
            <a:r>
              <a:rPr dirty="0" sz="2000" spc="-140" b="1">
                <a:latin typeface="Arial"/>
                <a:cs typeface="Arial"/>
              </a:rPr>
              <a:t> </a:t>
            </a:r>
            <a:r>
              <a:rPr dirty="0" sz="2000" spc="-90" b="1">
                <a:latin typeface="Arial"/>
                <a:cs typeface="Arial"/>
              </a:rPr>
              <a:t>Only</a:t>
            </a:r>
            <a:r>
              <a:rPr dirty="0" sz="2000" spc="-145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43% </a:t>
            </a:r>
            <a:r>
              <a:rPr dirty="0" sz="2000" spc="-75" b="1">
                <a:latin typeface="Arial"/>
                <a:cs typeface="Arial"/>
              </a:rPr>
              <a:t>providers</a:t>
            </a:r>
            <a:r>
              <a:rPr dirty="0" sz="2000" spc="-140" b="1">
                <a:latin typeface="Arial"/>
                <a:cs typeface="Arial"/>
              </a:rPr>
              <a:t> </a:t>
            </a:r>
            <a:r>
              <a:rPr dirty="0" sz="2000" spc="-55" b="1">
                <a:latin typeface="Arial"/>
                <a:cs typeface="Arial"/>
              </a:rPr>
              <a:t>followed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35" b="1">
                <a:latin typeface="Arial"/>
                <a:cs typeface="Arial"/>
              </a:rPr>
              <a:t>the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80" b="1">
                <a:latin typeface="Arial"/>
                <a:cs typeface="Arial"/>
              </a:rPr>
              <a:t>USPSTF</a:t>
            </a:r>
            <a:r>
              <a:rPr dirty="0" sz="2000" spc="-155" b="1">
                <a:latin typeface="Arial"/>
                <a:cs typeface="Arial"/>
              </a:rPr>
              <a:t> </a:t>
            </a:r>
            <a:r>
              <a:rPr dirty="0" sz="2000" spc="-75" b="1">
                <a:latin typeface="Arial"/>
                <a:cs typeface="Arial"/>
              </a:rPr>
              <a:t>recommendation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to</a:t>
            </a:r>
            <a:r>
              <a:rPr dirty="0" sz="2000" spc="-140" b="1">
                <a:latin typeface="Arial"/>
                <a:cs typeface="Arial"/>
              </a:rPr>
              <a:t> </a:t>
            </a:r>
            <a:r>
              <a:rPr dirty="0" sz="2000" spc="-30" b="1">
                <a:latin typeface="Arial"/>
                <a:cs typeface="Arial"/>
              </a:rPr>
              <a:t>offer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screening</a:t>
            </a:r>
            <a:r>
              <a:rPr dirty="0" sz="2000" spc="-170" b="1">
                <a:latin typeface="Arial"/>
                <a:cs typeface="Arial"/>
              </a:rPr>
              <a:t> </a:t>
            </a:r>
            <a:r>
              <a:rPr dirty="0" sz="2000" spc="-65" b="1">
                <a:latin typeface="Arial"/>
                <a:cs typeface="Arial"/>
              </a:rPr>
              <a:t>and</a:t>
            </a:r>
            <a:r>
              <a:rPr dirty="0" sz="2000" spc="-17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brief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dirty="0" sz="2000" spc="-35" b="1">
                <a:latin typeface="Arial"/>
                <a:cs typeface="Arial"/>
              </a:rPr>
              <a:t>intervention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30" b="1">
                <a:latin typeface="Arial"/>
                <a:cs typeface="Arial"/>
              </a:rPr>
              <a:t>for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80" b="1">
                <a:latin typeface="Arial"/>
                <a:cs typeface="Arial"/>
              </a:rPr>
              <a:t>women</a:t>
            </a:r>
            <a:r>
              <a:rPr dirty="0" sz="2000" spc="-180" b="1">
                <a:latin typeface="Arial"/>
                <a:cs typeface="Arial"/>
              </a:rPr>
              <a:t> </a:t>
            </a:r>
            <a:r>
              <a:rPr dirty="0" sz="2000" spc="-85" b="1">
                <a:latin typeface="Arial"/>
                <a:cs typeface="Arial"/>
              </a:rPr>
              <a:t>age</a:t>
            </a:r>
            <a:r>
              <a:rPr dirty="0" sz="2000" spc="-140" b="1">
                <a:latin typeface="Arial"/>
                <a:cs typeface="Arial"/>
              </a:rPr>
              <a:t> </a:t>
            </a:r>
            <a:r>
              <a:rPr dirty="0" sz="2000" spc="-75" b="1">
                <a:latin typeface="Arial"/>
                <a:cs typeface="Arial"/>
              </a:rPr>
              <a:t>18-</a:t>
            </a:r>
            <a:r>
              <a:rPr dirty="0" sz="2000" spc="-65" b="1">
                <a:latin typeface="Arial"/>
                <a:cs typeface="Arial"/>
              </a:rPr>
              <a:t>44</a:t>
            </a:r>
            <a:r>
              <a:rPr dirty="0" sz="2000" spc="-170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and</a:t>
            </a:r>
            <a:r>
              <a:rPr dirty="0" sz="2000" spc="-185" b="1">
                <a:latin typeface="Arial"/>
                <a:cs typeface="Arial"/>
              </a:rPr>
              <a:t> </a:t>
            </a:r>
            <a:r>
              <a:rPr dirty="0" sz="2000" spc="-35" b="1">
                <a:latin typeface="Arial"/>
                <a:cs typeface="Arial"/>
              </a:rPr>
              <a:t>referred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55" b="1">
                <a:latin typeface="Arial"/>
                <a:cs typeface="Arial"/>
              </a:rPr>
              <a:t>patients</a:t>
            </a:r>
            <a:r>
              <a:rPr dirty="0" sz="2000" spc="-145" b="1">
                <a:latin typeface="Arial"/>
                <a:cs typeface="Arial"/>
              </a:rPr>
              <a:t> </a:t>
            </a:r>
            <a:r>
              <a:rPr dirty="0" sz="2000" spc="-75" b="1">
                <a:latin typeface="Arial"/>
                <a:cs typeface="Arial"/>
              </a:rPr>
              <a:t>who</a:t>
            </a:r>
            <a:r>
              <a:rPr dirty="0" sz="2000" spc="-145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screened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75" b="1">
                <a:latin typeface="Arial"/>
                <a:cs typeface="Arial"/>
              </a:rPr>
              <a:t>positive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30" b="1">
                <a:latin typeface="Arial"/>
                <a:cs typeface="Arial"/>
              </a:rPr>
              <a:t>for</a:t>
            </a:r>
            <a:r>
              <a:rPr dirty="0" sz="2000" spc="-1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services.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dirty="0" sz="2000" spc="-65">
                <a:latin typeface="Arial"/>
                <a:cs typeface="Arial"/>
              </a:rPr>
              <a:t>Providers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reported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following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barriers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ts val="2290"/>
              </a:lnSpc>
              <a:spcBef>
                <a:spcPts val="1955"/>
              </a:spcBef>
              <a:buSzPct val="90000"/>
              <a:buChar char="●"/>
              <a:tabLst>
                <a:tab pos="240665" algn="l"/>
              </a:tabLst>
            </a:pPr>
            <a:r>
              <a:rPr dirty="0" sz="2000" spc="-70">
                <a:latin typeface="Arial"/>
                <a:cs typeface="Arial"/>
              </a:rPr>
              <a:t>Time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Constraints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inadequate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training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ts val="2140"/>
              </a:lnSpc>
              <a:buSzPct val="90000"/>
              <a:buChar char="●"/>
              <a:tabLst>
                <a:tab pos="240665" algn="l"/>
              </a:tabLst>
            </a:pPr>
            <a:r>
              <a:rPr dirty="0" sz="2000" spc="-100">
                <a:latin typeface="Arial"/>
                <a:cs typeface="Arial"/>
              </a:rPr>
              <a:t>Concerns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about</a:t>
            </a:r>
            <a:r>
              <a:rPr dirty="0" sz="2000" spc="-80">
                <a:latin typeface="Arial"/>
                <a:cs typeface="Arial"/>
              </a:rPr>
              <a:t> Privacy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Reporting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ts val="2255"/>
              </a:lnSpc>
              <a:buSzPct val="90000"/>
              <a:buChar char="●"/>
              <a:tabLst>
                <a:tab pos="240665" algn="l"/>
              </a:tabLst>
            </a:pPr>
            <a:r>
              <a:rPr dirty="0" sz="2000" spc="-50">
                <a:latin typeface="Arial"/>
                <a:cs typeface="Arial"/>
              </a:rPr>
              <a:t>Electronic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Health</a:t>
            </a:r>
            <a:r>
              <a:rPr dirty="0" sz="2000" spc="-19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Record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considerations:</a:t>
            </a:r>
            <a:endParaRPr sz="2000">
              <a:latin typeface="Arial"/>
              <a:cs typeface="Arial"/>
            </a:endParaRPr>
          </a:p>
          <a:p>
            <a:pPr lvl="1" marL="545465" indent="-210820">
              <a:lnSpc>
                <a:spcPts val="2125"/>
              </a:lnSpc>
              <a:spcBef>
                <a:spcPts val="900"/>
              </a:spcBef>
              <a:buSzPct val="75675"/>
              <a:buChar char="○"/>
              <a:tabLst>
                <a:tab pos="545465" algn="l"/>
              </a:tabLst>
            </a:pPr>
            <a:r>
              <a:rPr dirty="0" sz="1850" spc="-75">
                <a:latin typeface="Arial"/>
                <a:cs typeface="Arial"/>
              </a:rPr>
              <a:t>69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 spc="-315">
                <a:latin typeface="Arial"/>
                <a:cs typeface="Arial"/>
              </a:rPr>
              <a:t>%</a:t>
            </a:r>
            <a:r>
              <a:rPr dirty="0" sz="1850" spc="-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of</a:t>
            </a:r>
            <a:r>
              <a:rPr dirty="0" sz="1850" spc="-90">
                <a:latin typeface="Arial"/>
                <a:cs typeface="Arial"/>
              </a:rPr>
              <a:t> </a:t>
            </a:r>
            <a:r>
              <a:rPr dirty="0" sz="1850" spc="-75">
                <a:latin typeface="Arial"/>
                <a:cs typeface="Arial"/>
              </a:rPr>
              <a:t>clinicians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 spc="-25">
                <a:latin typeface="Arial"/>
                <a:cs typeface="Arial"/>
              </a:rPr>
              <a:t>who</a:t>
            </a:r>
            <a:r>
              <a:rPr dirty="0" sz="1850" spc="-55">
                <a:latin typeface="Arial"/>
                <a:cs typeface="Arial"/>
              </a:rPr>
              <a:t> </a:t>
            </a:r>
            <a:r>
              <a:rPr dirty="0" sz="1850" spc="-60">
                <a:latin typeface="Arial"/>
                <a:cs typeface="Arial"/>
              </a:rPr>
              <a:t>indicated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105">
                <a:latin typeface="Arial"/>
                <a:cs typeface="Arial"/>
              </a:rPr>
              <a:t>challenges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-90">
                <a:latin typeface="Arial"/>
                <a:cs typeface="Arial"/>
              </a:rPr>
              <a:t>said</a:t>
            </a:r>
            <a:r>
              <a:rPr dirty="0" sz="1850" spc="-13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that</a:t>
            </a:r>
            <a:r>
              <a:rPr dirty="0" sz="1850" spc="-65">
                <a:latin typeface="Arial"/>
                <a:cs typeface="Arial"/>
              </a:rPr>
              <a:t> </a:t>
            </a:r>
            <a:r>
              <a:rPr dirty="0" sz="1850" spc="-75">
                <a:latin typeface="Arial"/>
                <a:cs typeface="Arial"/>
              </a:rPr>
              <a:t>embedding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-65">
                <a:latin typeface="Arial"/>
                <a:cs typeface="Arial"/>
              </a:rPr>
              <a:t>best practice</a:t>
            </a:r>
            <a:r>
              <a:rPr dirty="0" sz="1850" spc="-75">
                <a:latin typeface="Arial"/>
                <a:cs typeface="Arial"/>
              </a:rPr>
              <a:t> </a:t>
            </a:r>
            <a:r>
              <a:rPr dirty="0" sz="1850" spc="-55">
                <a:latin typeface="Arial"/>
                <a:cs typeface="Arial"/>
              </a:rPr>
              <a:t>alerts</a:t>
            </a:r>
            <a:r>
              <a:rPr dirty="0" sz="1850" spc="-10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and/or</a:t>
            </a:r>
            <a:r>
              <a:rPr dirty="0" sz="1850" spc="-90">
                <a:latin typeface="Arial"/>
                <a:cs typeface="Arial"/>
              </a:rPr>
              <a:t> </a:t>
            </a:r>
            <a:r>
              <a:rPr dirty="0" sz="1850" spc="-55">
                <a:latin typeface="Arial"/>
                <a:cs typeface="Arial"/>
              </a:rPr>
              <a:t>contact</a:t>
            </a:r>
            <a:r>
              <a:rPr dirty="0" sz="1850" spc="-65">
                <a:latin typeface="Arial"/>
                <a:cs typeface="Arial"/>
              </a:rPr>
              <a:t> </a:t>
            </a:r>
            <a:r>
              <a:rPr dirty="0" sz="1850" spc="-25">
                <a:latin typeface="Arial"/>
                <a:cs typeface="Arial"/>
              </a:rPr>
              <a:t>information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25">
                <a:latin typeface="Arial"/>
                <a:cs typeface="Arial"/>
              </a:rPr>
              <a:t>of</a:t>
            </a:r>
            <a:endParaRPr sz="1850">
              <a:latin typeface="Arial"/>
              <a:cs typeface="Arial"/>
            </a:endParaRPr>
          </a:p>
          <a:p>
            <a:pPr marL="546735">
              <a:lnSpc>
                <a:spcPts val="2125"/>
              </a:lnSpc>
            </a:pPr>
            <a:r>
              <a:rPr dirty="0" sz="1850" spc="-180">
                <a:latin typeface="Arial"/>
                <a:cs typeface="Arial"/>
              </a:rPr>
              <a:t>IPV</a:t>
            </a:r>
            <a:r>
              <a:rPr dirty="0" sz="1850" spc="-55">
                <a:latin typeface="Arial"/>
                <a:cs typeface="Arial"/>
              </a:rPr>
              <a:t> </a:t>
            </a:r>
            <a:r>
              <a:rPr dirty="0" sz="1850" spc="-50">
                <a:latin typeface="Arial"/>
                <a:cs typeface="Arial"/>
              </a:rPr>
              <a:t>support</a:t>
            </a:r>
            <a:r>
              <a:rPr dirty="0" sz="1850" spc="-65">
                <a:latin typeface="Arial"/>
                <a:cs typeface="Arial"/>
              </a:rPr>
              <a:t> </a:t>
            </a:r>
            <a:r>
              <a:rPr dirty="0" sz="1850" spc="-100">
                <a:latin typeface="Arial"/>
                <a:cs typeface="Arial"/>
              </a:rPr>
              <a:t>resources </a:t>
            </a:r>
            <a:r>
              <a:rPr dirty="0" sz="1850">
                <a:latin typeface="Arial"/>
                <a:cs typeface="Arial"/>
              </a:rPr>
              <a:t>into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their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 spc="-275">
                <a:latin typeface="Arial"/>
                <a:cs typeface="Arial"/>
              </a:rPr>
              <a:t>EHR</a:t>
            </a:r>
            <a:r>
              <a:rPr dirty="0" sz="1850" spc="-80">
                <a:latin typeface="Arial"/>
                <a:cs typeface="Arial"/>
              </a:rPr>
              <a:t> </a:t>
            </a:r>
            <a:r>
              <a:rPr dirty="0" sz="1850" spc="-114">
                <a:latin typeface="Arial"/>
                <a:cs typeface="Arial"/>
              </a:rPr>
              <a:t>system</a:t>
            </a:r>
            <a:r>
              <a:rPr dirty="0" sz="1850" spc="-35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would </a:t>
            </a:r>
            <a:r>
              <a:rPr dirty="0" sz="1850" spc="-100">
                <a:latin typeface="Arial"/>
                <a:cs typeface="Arial"/>
              </a:rPr>
              <a:t>increase</a:t>
            </a:r>
            <a:r>
              <a:rPr dirty="0" sz="1850" spc="-7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their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likelihood </a:t>
            </a:r>
            <a:r>
              <a:rPr dirty="0" sz="1850">
                <a:latin typeface="Arial"/>
                <a:cs typeface="Arial"/>
              </a:rPr>
              <a:t>of</a:t>
            </a:r>
            <a:r>
              <a:rPr dirty="0" sz="1850" spc="-90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performing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-180">
                <a:latin typeface="Arial"/>
                <a:cs typeface="Arial"/>
              </a:rPr>
              <a:t>IPV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screening.</a:t>
            </a:r>
            <a:endParaRPr sz="1850">
              <a:latin typeface="Arial"/>
              <a:cs typeface="Arial"/>
            </a:endParaRPr>
          </a:p>
          <a:p>
            <a:pPr lvl="1" marL="545465" indent="-210820">
              <a:lnSpc>
                <a:spcPct val="100000"/>
              </a:lnSpc>
              <a:spcBef>
                <a:spcPts val="935"/>
              </a:spcBef>
              <a:buSzPct val="75675"/>
              <a:buChar char="○"/>
              <a:tabLst>
                <a:tab pos="545465" algn="l"/>
              </a:tabLst>
            </a:pPr>
            <a:r>
              <a:rPr dirty="0" sz="1850" spc="-75">
                <a:latin typeface="Arial"/>
                <a:cs typeface="Arial"/>
              </a:rPr>
              <a:t>30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 spc="-60">
                <a:latin typeface="Arial"/>
                <a:cs typeface="Arial"/>
              </a:rPr>
              <a:t>percent</a:t>
            </a:r>
            <a:r>
              <a:rPr dirty="0" sz="1850" spc="-70">
                <a:latin typeface="Arial"/>
                <a:cs typeface="Arial"/>
              </a:rPr>
              <a:t> </a:t>
            </a:r>
            <a:r>
              <a:rPr dirty="0" sz="1850" spc="-30">
                <a:latin typeface="Arial"/>
                <a:cs typeface="Arial"/>
              </a:rPr>
              <a:t>reported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that</a:t>
            </a:r>
            <a:r>
              <a:rPr dirty="0" sz="1850" spc="-6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better</a:t>
            </a:r>
            <a:r>
              <a:rPr dirty="0" sz="1850" spc="-20">
                <a:latin typeface="Arial"/>
                <a:cs typeface="Arial"/>
              </a:rPr>
              <a:t> </a:t>
            </a:r>
            <a:r>
              <a:rPr dirty="0" sz="1850" spc="-80">
                <a:latin typeface="Arial"/>
                <a:cs typeface="Arial"/>
              </a:rPr>
              <a:t>privacy</a:t>
            </a:r>
            <a:r>
              <a:rPr dirty="0" sz="1850" spc="-65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protections</a:t>
            </a:r>
            <a:r>
              <a:rPr dirty="0" sz="1850" spc="-10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within</a:t>
            </a:r>
            <a:r>
              <a:rPr dirty="0" sz="1850" spc="-130">
                <a:latin typeface="Arial"/>
                <a:cs typeface="Arial"/>
              </a:rPr>
              <a:t> </a:t>
            </a:r>
            <a:r>
              <a:rPr dirty="0" sz="1850" spc="-275">
                <a:latin typeface="Arial"/>
                <a:cs typeface="Arial"/>
              </a:rPr>
              <a:t>EHR</a:t>
            </a:r>
            <a:r>
              <a:rPr dirty="0" sz="1850" spc="-90">
                <a:latin typeface="Arial"/>
                <a:cs typeface="Arial"/>
              </a:rPr>
              <a:t> </a:t>
            </a:r>
            <a:r>
              <a:rPr dirty="0" sz="1850" spc="-130">
                <a:latin typeface="Arial"/>
                <a:cs typeface="Arial"/>
              </a:rPr>
              <a:t>systems</a:t>
            </a:r>
            <a:r>
              <a:rPr dirty="0" sz="1850" spc="-25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would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100">
                <a:latin typeface="Arial"/>
                <a:cs typeface="Arial"/>
              </a:rPr>
              <a:t>increase</a:t>
            </a:r>
            <a:r>
              <a:rPr dirty="0" sz="1850" spc="-7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their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likelihood</a:t>
            </a:r>
            <a:r>
              <a:rPr dirty="0" sz="1850" spc="-13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to</a:t>
            </a:r>
            <a:r>
              <a:rPr dirty="0" sz="1850" spc="-5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screen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14"/>
              </a:spcBef>
            </a:pPr>
            <a:endParaRPr sz="1850">
              <a:latin typeface="Arial"/>
              <a:cs typeface="Arial"/>
            </a:endParaRPr>
          </a:p>
          <a:p>
            <a:pPr marL="12700" marR="211454">
              <a:lnSpc>
                <a:spcPts val="1430"/>
              </a:lnSpc>
            </a:pPr>
            <a:r>
              <a:rPr dirty="0" u="sng" sz="1350" spc="-3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https://oig.hhs.gov/reports/all/2024/medicaid-</a:t>
            </a:r>
            <a:r>
              <a:rPr dirty="0" u="sng" sz="1350" spc="-5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enrollees-</a:t>
            </a:r>
            <a:r>
              <a:rPr dirty="0" u="sng" sz="1350" spc="-6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may-</a:t>
            </a:r>
            <a:r>
              <a:rPr dirty="0" u="sng" sz="1350" spc="-1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not-</a:t>
            </a:r>
            <a:r>
              <a:rPr dirty="0" u="sng" sz="1350" spc="-6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be-</a:t>
            </a:r>
            <a:r>
              <a:rPr dirty="0" u="sng" sz="1350" spc="-7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screened-</a:t>
            </a:r>
            <a:r>
              <a:rPr dirty="0" u="sng" sz="1350" spc="-2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for-intimate-</a:t>
            </a:r>
            <a:r>
              <a:rPr dirty="0" u="sng" sz="1350" spc="-3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partner-</a:t>
            </a:r>
            <a:r>
              <a:rPr dirty="0" u="sng" sz="1350" spc="-4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violence-</a:t>
            </a:r>
            <a:r>
              <a:rPr dirty="0" u="sng" sz="1350" spc="-75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because-</a:t>
            </a:r>
            <a:r>
              <a:rPr dirty="0" u="sng" sz="1350" spc="-3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of-</a:t>
            </a:r>
            <a:r>
              <a:rPr dirty="0" u="sng" sz="1350" spc="-6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challenges-</a:t>
            </a:r>
            <a:r>
              <a:rPr dirty="0" u="sng" sz="1350" spc="-3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reported-</a:t>
            </a:r>
            <a:r>
              <a:rPr dirty="0" u="sng" sz="1350" spc="-45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by-</a:t>
            </a:r>
            <a:r>
              <a:rPr dirty="0" u="sng" sz="1350" spc="-3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primary-</a:t>
            </a:r>
            <a:r>
              <a:rPr dirty="0" u="sng" sz="1350" spc="-1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care-</a:t>
            </a:r>
            <a:r>
              <a:rPr dirty="0" u="sng" sz="1350" spc="-10">
                <a:solidFill>
                  <a:srgbClr val="F7991D"/>
                </a:solidFill>
                <a:uFill>
                  <a:solidFill>
                    <a:srgbClr val="F7991D"/>
                  </a:solidFill>
                </a:uFill>
                <a:latin typeface="Arial"/>
                <a:cs typeface="Arial"/>
                <a:hlinkClick r:id="rId2"/>
              </a:rPr>
              <a:t>clinicians/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0940" y="6365240"/>
            <a:ext cx="1784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300" y="685800"/>
            <a:ext cx="723900" cy="447675"/>
            <a:chOff x="10782300" y="685800"/>
            <a:chExt cx="723900" cy="447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300" y="685800"/>
              <a:ext cx="723900" cy="4476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44225" y="904874"/>
              <a:ext cx="342900" cy="228600"/>
            </a:xfrm>
            <a:custGeom>
              <a:avLst/>
              <a:gdLst/>
              <a:ahLst/>
              <a:cxnLst/>
              <a:rect l="l" t="t" r="r" b="b"/>
              <a:pathLst>
                <a:path w="342900" h="228600">
                  <a:moveTo>
                    <a:pt x="342646" y="228219"/>
                  </a:moveTo>
                  <a:lnTo>
                    <a:pt x="322072" y="210312"/>
                  </a:lnTo>
                  <a:lnTo>
                    <a:pt x="317246" y="206502"/>
                  </a:lnTo>
                  <a:lnTo>
                    <a:pt x="298704" y="191770"/>
                  </a:lnTo>
                  <a:lnTo>
                    <a:pt x="271780" y="172339"/>
                  </a:lnTo>
                  <a:lnTo>
                    <a:pt x="240411" y="152019"/>
                  </a:lnTo>
                  <a:lnTo>
                    <a:pt x="204216" y="130302"/>
                  </a:lnTo>
                  <a:lnTo>
                    <a:pt x="176149" y="111760"/>
                  </a:lnTo>
                  <a:lnTo>
                    <a:pt x="156464" y="92964"/>
                  </a:lnTo>
                  <a:lnTo>
                    <a:pt x="146812" y="74295"/>
                  </a:lnTo>
                  <a:lnTo>
                    <a:pt x="148844" y="56388"/>
                  </a:lnTo>
                  <a:lnTo>
                    <a:pt x="194119" y="25146"/>
                  </a:lnTo>
                  <a:lnTo>
                    <a:pt x="193878" y="25146"/>
                  </a:lnTo>
                  <a:lnTo>
                    <a:pt x="220345" y="17272"/>
                  </a:lnTo>
                  <a:lnTo>
                    <a:pt x="242951" y="13589"/>
                  </a:lnTo>
                  <a:lnTo>
                    <a:pt x="251079" y="11684"/>
                  </a:lnTo>
                  <a:lnTo>
                    <a:pt x="254381" y="8001"/>
                  </a:lnTo>
                  <a:lnTo>
                    <a:pt x="252476" y="4191"/>
                  </a:lnTo>
                  <a:lnTo>
                    <a:pt x="244602" y="1651"/>
                  </a:lnTo>
                  <a:lnTo>
                    <a:pt x="220980" y="0"/>
                  </a:lnTo>
                  <a:lnTo>
                    <a:pt x="193929" y="508"/>
                  </a:lnTo>
                  <a:lnTo>
                    <a:pt x="134112" y="8255"/>
                  </a:lnTo>
                  <a:lnTo>
                    <a:pt x="75311" y="25146"/>
                  </a:lnTo>
                  <a:lnTo>
                    <a:pt x="27813" y="51435"/>
                  </a:lnTo>
                  <a:lnTo>
                    <a:pt x="1778" y="87249"/>
                  </a:lnTo>
                  <a:lnTo>
                    <a:pt x="0" y="108839"/>
                  </a:lnTo>
                  <a:lnTo>
                    <a:pt x="7366" y="133096"/>
                  </a:lnTo>
                  <a:lnTo>
                    <a:pt x="20066" y="152654"/>
                  </a:lnTo>
                  <a:lnTo>
                    <a:pt x="37719" y="171704"/>
                  </a:lnTo>
                  <a:lnTo>
                    <a:pt x="58166" y="189738"/>
                  </a:lnTo>
                  <a:lnTo>
                    <a:pt x="79502" y="206502"/>
                  </a:lnTo>
                  <a:lnTo>
                    <a:pt x="79375" y="206502"/>
                  </a:lnTo>
                  <a:lnTo>
                    <a:pt x="85979" y="211836"/>
                  </a:lnTo>
                  <a:lnTo>
                    <a:pt x="91821" y="217297"/>
                  </a:lnTo>
                  <a:lnTo>
                    <a:pt x="96774" y="222758"/>
                  </a:lnTo>
                  <a:lnTo>
                    <a:pt x="101092" y="228219"/>
                  </a:lnTo>
                  <a:lnTo>
                    <a:pt x="342646" y="228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85800" y="685800"/>
            <a:ext cx="9629775" cy="0"/>
          </a:xfrm>
          <a:custGeom>
            <a:avLst/>
            <a:gdLst/>
            <a:ahLst/>
            <a:cxnLst/>
            <a:rect l="l" t="t" r="r" b="b"/>
            <a:pathLst>
              <a:path w="9629775" h="0">
                <a:moveTo>
                  <a:pt x="0" y="0"/>
                </a:moveTo>
                <a:lnTo>
                  <a:pt x="9629775" y="0"/>
                </a:lnTo>
              </a:path>
            </a:pathLst>
          </a:custGeom>
          <a:ln w="76174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76425" y="6219825"/>
            <a:ext cx="9629775" cy="0"/>
          </a:xfrm>
          <a:custGeom>
            <a:avLst/>
            <a:gdLst/>
            <a:ahLst/>
            <a:cxnLst/>
            <a:rect l="l" t="t" r="r" b="b"/>
            <a:pathLst>
              <a:path w="9629775" h="0">
                <a:moveTo>
                  <a:pt x="0" y="0"/>
                </a:moveTo>
                <a:lnTo>
                  <a:pt x="9629775" y="0"/>
                </a:lnTo>
              </a:path>
            </a:pathLst>
          </a:custGeom>
          <a:ln w="76174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4181475" y="1571625"/>
            <a:ext cx="7696200" cy="2009775"/>
            <a:chOff x="4181475" y="1571625"/>
            <a:chExt cx="7696200" cy="2009775"/>
          </a:xfrm>
        </p:grpSpPr>
        <p:pic>
          <p:nvPicPr>
            <p:cNvPr id="8" name="object 8" descr="A picture containing text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475" y="1571625"/>
              <a:ext cx="4276598" cy="2009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3875" y="1571625"/>
              <a:ext cx="3733673" cy="200977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533900" y="3448050"/>
            <a:ext cx="7343775" cy="2362200"/>
            <a:chOff x="4533900" y="3448050"/>
            <a:chExt cx="7343775" cy="23622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43875" y="3808729"/>
              <a:ext cx="3733673" cy="20015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3900" y="3448050"/>
              <a:ext cx="3571875" cy="2124075"/>
            </a:xfrm>
            <a:prstGeom prst="rect">
              <a:avLst/>
            </a:prstGeom>
          </p:spPr>
        </p:pic>
      </p:grp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8751" rIns="0" bIns="0" rtlCol="0" vert="horz">
            <a:spAutoFit/>
          </a:bodyPr>
          <a:lstStyle/>
          <a:p>
            <a:pPr marL="297180">
              <a:lnSpc>
                <a:spcPct val="100000"/>
              </a:lnSpc>
              <a:spcBef>
                <a:spcPts val="100"/>
              </a:spcBef>
            </a:pPr>
            <a:r>
              <a:rPr dirty="0" sz="3000" spc="-355">
                <a:solidFill>
                  <a:srgbClr val="6FAC46"/>
                </a:solidFill>
              </a:rPr>
              <a:t>RECAP:</a:t>
            </a:r>
            <a:r>
              <a:rPr dirty="0" sz="3000" spc="-204">
                <a:solidFill>
                  <a:srgbClr val="6FAC46"/>
                </a:solidFill>
              </a:rPr>
              <a:t> </a:t>
            </a:r>
            <a:r>
              <a:rPr dirty="0" sz="3000" spc="-330">
                <a:solidFill>
                  <a:srgbClr val="6FAC46"/>
                </a:solidFill>
              </a:rPr>
              <a:t>CUES:</a:t>
            </a:r>
            <a:r>
              <a:rPr dirty="0" sz="3000" spc="-165">
                <a:solidFill>
                  <a:srgbClr val="6FAC46"/>
                </a:solidFill>
              </a:rPr>
              <a:t> </a:t>
            </a:r>
            <a:r>
              <a:rPr dirty="0" sz="3000" spc="-204"/>
              <a:t>An</a:t>
            </a:r>
            <a:r>
              <a:rPr dirty="0" sz="3000" spc="-200"/>
              <a:t> </a:t>
            </a:r>
            <a:r>
              <a:rPr dirty="0" sz="3000" spc="-130"/>
              <a:t>Evidence-based</a:t>
            </a:r>
            <a:r>
              <a:rPr dirty="0" sz="3000" spc="-220"/>
              <a:t> </a:t>
            </a:r>
            <a:r>
              <a:rPr dirty="0" sz="3000" spc="-10"/>
              <a:t>Intervention</a:t>
            </a:r>
            <a:endParaRPr sz="3000"/>
          </a:p>
        </p:txBody>
      </p:sp>
      <p:sp>
        <p:nvSpPr>
          <p:cNvPr id="14" name="object 14"/>
          <p:cNvSpPr txBox="1"/>
          <p:nvPr/>
        </p:nvSpPr>
        <p:spPr>
          <a:xfrm>
            <a:off x="733425" y="2403157"/>
            <a:ext cx="3105150" cy="23622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80645" marR="5080">
              <a:lnSpc>
                <a:spcPct val="98900"/>
              </a:lnSpc>
              <a:spcBef>
                <a:spcPts val="135"/>
              </a:spcBef>
            </a:pPr>
            <a:r>
              <a:rPr dirty="0" sz="2700" spc="-10" b="1">
                <a:solidFill>
                  <a:srgbClr val="EF9208"/>
                </a:solidFill>
                <a:latin typeface="Arial"/>
                <a:cs typeface="Arial"/>
              </a:rPr>
              <a:t>C</a:t>
            </a:r>
            <a:r>
              <a:rPr dirty="0" sz="2700" spc="-10" b="1">
                <a:latin typeface="Arial"/>
                <a:cs typeface="Arial"/>
              </a:rPr>
              <a:t>onfidentiality </a:t>
            </a:r>
            <a:r>
              <a:rPr dirty="0" sz="2700" spc="-120" b="1">
                <a:solidFill>
                  <a:srgbClr val="EF9208"/>
                </a:solidFill>
                <a:latin typeface="Arial"/>
                <a:cs typeface="Arial"/>
              </a:rPr>
              <a:t>U</a:t>
            </a:r>
            <a:r>
              <a:rPr dirty="0" sz="2700" spc="-120" b="1">
                <a:latin typeface="Arial"/>
                <a:cs typeface="Arial"/>
              </a:rPr>
              <a:t>niversal</a:t>
            </a:r>
            <a:r>
              <a:rPr dirty="0" sz="2700" spc="-165" b="1">
                <a:latin typeface="Arial"/>
                <a:cs typeface="Arial"/>
              </a:rPr>
              <a:t> </a:t>
            </a:r>
            <a:r>
              <a:rPr dirty="0" sz="2700" spc="-120" b="1">
                <a:latin typeface="Arial"/>
                <a:cs typeface="Arial"/>
              </a:rPr>
              <a:t>Education </a:t>
            </a:r>
            <a:r>
              <a:rPr dirty="0" sz="2700" spc="-25" b="1">
                <a:solidFill>
                  <a:srgbClr val="EF9208"/>
                </a:solidFill>
                <a:latin typeface="Arial"/>
                <a:cs typeface="Arial"/>
              </a:rPr>
              <a:t>E</a:t>
            </a:r>
            <a:r>
              <a:rPr dirty="0" sz="2700" spc="-25" b="1">
                <a:latin typeface="Arial"/>
                <a:cs typeface="Arial"/>
              </a:rPr>
              <a:t>mpowerment </a:t>
            </a:r>
            <a:r>
              <a:rPr dirty="0" sz="2700" spc="-10" b="1">
                <a:solidFill>
                  <a:srgbClr val="EF9208"/>
                </a:solidFill>
                <a:latin typeface="Arial"/>
                <a:cs typeface="Arial"/>
              </a:rPr>
              <a:t>S</a:t>
            </a:r>
            <a:r>
              <a:rPr dirty="0" sz="2700" spc="-10" b="1">
                <a:latin typeface="Arial"/>
                <a:cs typeface="Arial"/>
              </a:rPr>
              <a:t>upport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50" spc="-120" b="1">
                <a:latin typeface="Arial"/>
                <a:cs typeface="Arial"/>
              </a:rPr>
              <a:t>Can</a:t>
            </a:r>
            <a:r>
              <a:rPr dirty="0" sz="1850" spc="-145" b="1">
                <a:latin typeface="Arial"/>
                <a:cs typeface="Arial"/>
              </a:rPr>
              <a:t> </a:t>
            </a:r>
            <a:r>
              <a:rPr dirty="0" sz="1850" spc="-80" b="1">
                <a:latin typeface="Arial"/>
                <a:cs typeface="Arial"/>
              </a:rPr>
              <a:t>be</a:t>
            </a:r>
            <a:r>
              <a:rPr dirty="0" sz="1850" spc="-114" b="1">
                <a:latin typeface="Arial"/>
                <a:cs typeface="Arial"/>
              </a:rPr>
              <a:t> </a:t>
            </a:r>
            <a:r>
              <a:rPr dirty="0" sz="1850" spc="-10" b="1">
                <a:latin typeface="Arial"/>
                <a:cs typeface="Arial"/>
              </a:rPr>
              <a:t>time</a:t>
            </a:r>
            <a:r>
              <a:rPr dirty="0" sz="1850" spc="-120" b="1">
                <a:latin typeface="Arial"/>
                <a:cs typeface="Arial"/>
              </a:rPr>
              <a:t> </a:t>
            </a:r>
            <a:r>
              <a:rPr dirty="0" sz="1850" spc="-10" b="1">
                <a:latin typeface="Arial"/>
                <a:cs typeface="Arial"/>
              </a:rPr>
              <a:t>saving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425" y="5302567"/>
            <a:ext cx="5414010" cy="8839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70" b="1">
                <a:latin typeface="Arial"/>
                <a:cs typeface="Arial"/>
              </a:rPr>
              <a:t>Online</a:t>
            </a:r>
            <a:r>
              <a:rPr dirty="0" sz="1850" spc="-80" b="1">
                <a:latin typeface="Arial"/>
                <a:cs typeface="Arial"/>
              </a:rPr>
              <a:t> </a:t>
            </a:r>
            <a:r>
              <a:rPr dirty="0" sz="1850" spc="-30" b="1">
                <a:latin typeface="Arial"/>
                <a:cs typeface="Arial"/>
              </a:rPr>
              <a:t>training</a:t>
            </a:r>
            <a:r>
              <a:rPr dirty="0" sz="1850" spc="-114" b="1">
                <a:latin typeface="Arial"/>
                <a:cs typeface="Arial"/>
              </a:rPr>
              <a:t> </a:t>
            </a:r>
            <a:r>
              <a:rPr dirty="0" sz="1850" spc="-10" b="1">
                <a:latin typeface="Arial"/>
                <a:cs typeface="Arial"/>
              </a:rPr>
              <a:t>available!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</a:pPr>
            <a:r>
              <a:rPr dirty="0" u="sng" sz="18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https://ll-</a:t>
            </a:r>
            <a:r>
              <a:rPr dirty="0" u="sng" sz="185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7585.reach360.com/share/course/e7d3bd6a-</a:t>
            </a:r>
            <a:r>
              <a:rPr dirty="0" u="sng" sz="1850" spc="-9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ae76-4302-</a:t>
            </a:r>
            <a:r>
              <a:rPr dirty="0" u="sng" sz="185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be54-</a:t>
            </a:r>
            <a:r>
              <a:rPr dirty="0" u="sng" sz="18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07053cdde566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51101" y="6407784"/>
            <a:ext cx="710755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1550" spc="-1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CUES:</a:t>
            </a:r>
            <a:r>
              <a:rPr dirty="0" u="sng" sz="1550" spc="-1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15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Confidentiality,</a:t>
            </a:r>
            <a:r>
              <a:rPr dirty="0" u="sng" sz="1550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 Universal</a:t>
            </a:r>
            <a:r>
              <a:rPr dirty="0" u="sng" sz="155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155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Education,</a:t>
            </a:r>
            <a:r>
              <a:rPr dirty="0" u="sng" sz="1550" spc="-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15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Empowerment</a:t>
            </a:r>
            <a:r>
              <a:rPr dirty="0" u="sng" sz="155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1550" spc="-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and</a:t>
            </a:r>
            <a:r>
              <a:rPr dirty="0" u="sng" sz="155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15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Support</a:t>
            </a:r>
            <a:r>
              <a:rPr dirty="0" u="sng" sz="1550" spc="-1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15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infographic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888888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31225" y="5940107"/>
            <a:ext cx="2564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latin typeface="Arial"/>
                <a:cs typeface="Arial"/>
              </a:rPr>
              <a:t>(Above: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four</a:t>
            </a:r>
            <a:r>
              <a:rPr dirty="0" sz="1200" spc="-13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images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of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safety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card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tools)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45109" y="230886"/>
            <a:ext cx="481520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-330"/>
              <a:t>Systems</a:t>
            </a:r>
            <a:r>
              <a:rPr dirty="0" sz="3950" spc="-145"/>
              <a:t> </a:t>
            </a:r>
            <a:r>
              <a:rPr dirty="0" sz="3950" spc="-270"/>
              <a:t>Level</a:t>
            </a:r>
            <a:r>
              <a:rPr dirty="0" sz="3950" spc="-160"/>
              <a:t> </a:t>
            </a:r>
            <a:r>
              <a:rPr dirty="0" sz="3950" spc="-155"/>
              <a:t>Solutions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69545" y="933767"/>
            <a:ext cx="7493634" cy="19215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Char char="•"/>
              <a:tabLst>
                <a:tab pos="241300" algn="l"/>
              </a:tabLst>
            </a:pPr>
            <a:r>
              <a:rPr dirty="0" sz="1850" spc="-75">
                <a:latin typeface="Arial"/>
                <a:cs typeface="Arial"/>
              </a:rPr>
              <a:t>Systems</a:t>
            </a:r>
            <a:r>
              <a:rPr dirty="0" sz="1850" spc="-60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levels</a:t>
            </a:r>
            <a:r>
              <a:rPr dirty="0" sz="1850" spc="-14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support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to</a:t>
            </a:r>
            <a:r>
              <a:rPr dirty="0" sz="1850" spc="-65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back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providers</a:t>
            </a:r>
            <a:r>
              <a:rPr dirty="0" sz="1850" spc="-140">
                <a:latin typeface="Arial"/>
                <a:cs typeface="Arial"/>
              </a:rPr>
              <a:t> </a:t>
            </a:r>
            <a:r>
              <a:rPr dirty="0" sz="1850" spc="-25">
                <a:latin typeface="Arial"/>
                <a:cs typeface="Arial"/>
              </a:rPr>
              <a:t>up: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buChar char="•"/>
              <a:tabLst>
                <a:tab pos="393700" algn="l"/>
              </a:tabLst>
            </a:pPr>
            <a:r>
              <a:rPr dirty="0" sz="1850" spc="-20">
                <a:latin typeface="Arial"/>
                <a:cs typeface="Arial"/>
              </a:rPr>
              <a:t>Organizational</a:t>
            </a:r>
            <a:r>
              <a:rPr dirty="0" sz="1850" spc="-45">
                <a:latin typeface="Arial"/>
                <a:cs typeface="Arial"/>
              </a:rPr>
              <a:t> </a:t>
            </a:r>
            <a:r>
              <a:rPr dirty="0" sz="1850" spc="-55">
                <a:latin typeface="Arial"/>
                <a:cs typeface="Arial"/>
              </a:rPr>
              <a:t>readiness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tools</a:t>
            </a:r>
            <a:endParaRPr sz="185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335"/>
              </a:spcBef>
              <a:buChar char="•"/>
              <a:tabLst>
                <a:tab pos="393700" algn="l"/>
              </a:tabLst>
            </a:pPr>
            <a:r>
              <a:rPr dirty="0" sz="1850" spc="-25">
                <a:latin typeface="Arial"/>
                <a:cs typeface="Arial"/>
              </a:rPr>
              <a:t>Training,</a:t>
            </a:r>
            <a:r>
              <a:rPr dirty="0" sz="1850" spc="-1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support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for</a:t>
            </a:r>
            <a:r>
              <a:rPr dirty="0" sz="1850" spc="-7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staff</a:t>
            </a:r>
            <a:r>
              <a:rPr dirty="0" sz="1850" spc="-125">
                <a:latin typeface="Arial"/>
                <a:cs typeface="Arial"/>
              </a:rPr>
              <a:t> </a:t>
            </a:r>
            <a:r>
              <a:rPr dirty="0" sz="1850" spc="-60">
                <a:latin typeface="Arial"/>
                <a:cs typeface="Arial"/>
              </a:rPr>
              <a:t>exposed</a:t>
            </a:r>
            <a:r>
              <a:rPr dirty="0" sz="1850" spc="-85">
                <a:latin typeface="Arial"/>
                <a:cs typeface="Arial"/>
              </a:rPr>
              <a:t> </a:t>
            </a:r>
            <a:r>
              <a:rPr dirty="0" sz="1850" spc="70">
                <a:latin typeface="Arial"/>
                <a:cs typeface="Arial"/>
              </a:rPr>
              <a:t>to</a:t>
            </a:r>
            <a:r>
              <a:rPr dirty="0" sz="1850" spc="-140">
                <a:latin typeface="Arial"/>
                <a:cs typeface="Arial"/>
              </a:rPr>
              <a:t> </a:t>
            </a:r>
            <a:r>
              <a:rPr dirty="0" sz="1850" spc="-30">
                <a:latin typeface="Arial"/>
                <a:cs typeface="Arial"/>
              </a:rPr>
              <a:t>violence</a:t>
            </a:r>
            <a:r>
              <a:rPr dirty="0" sz="1850" spc="-4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and/or</a:t>
            </a:r>
            <a:r>
              <a:rPr dirty="0" sz="1850" spc="-70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vicarious</a:t>
            </a:r>
            <a:r>
              <a:rPr dirty="0" sz="1850" spc="-13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trauma</a:t>
            </a:r>
            <a:endParaRPr sz="1850">
              <a:latin typeface="Arial"/>
              <a:cs typeface="Arial"/>
            </a:endParaRPr>
          </a:p>
          <a:p>
            <a:pPr marL="393700" indent="-381000">
              <a:lnSpc>
                <a:spcPts val="2085"/>
              </a:lnSpc>
              <a:spcBef>
                <a:spcPts val="409"/>
              </a:spcBef>
              <a:buChar char="•"/>
              <a:tabLst>
                <a:tab pos="393700" algn="l"/>
              </a:tabLst>
            </a:pPr>
            <a:r>
              <a:rPr dirty="0" sz="1850" spc="-45">
                <a:latin typeface="Arial"/>
                <a:cs typeface="Arial"/>
              </a:rPr>
              <a:t>Tools</a:t>
            </a:r>
            <a:r>
              <a:rPr dirty="0" sz="1850" spc="-90">
                <a:latin typeface="Arial"/>
                <a:cs typeface="Arial"/>
              </a:rPr>
              <a:t> </a:t>
            </a:r>
            <a:r>
              <a:rPr dirty="0" sz="1850" spc="70">
                <a:latin typeface="Arial"/>
                <a:cs typeface="Arial"/>
              </a:rPr>
              <a:t>to</a:t>
            </a:r>
            <a:r>
              <a:rPr dirty="0" sz="1850" spc="-17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preparing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your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practice:</a:t>
            </a:r>
            <a:endParaRPr sz="1850">
              <a:latin typeface="Arial"/>
              <a:cs typeface="Arial"/>
            </a:endParaRPr>
          </a:p>
          <a:p>
            <a:pPr lvl="1" marL="698500" indent="-381000">
              <a:lnSpc>
                <a:spcPts val="2445"/>
              </a:lnSpc>
              <a:buChar char="•"/>
              <a:tabLst>
                <a:tab pos="698500" algn="l"/>
              </a:tabLst>
            </a:pPr>
            <a:r>
              <a:rPr dirty="0" sz="1850" spc="-50">
                <a:latin typeface="Arial"/>
                <a:cs typeface="Arial"/>
              </a:rPr>
              <a:t>Sample</a:t>
            </a:r>
            <a:r>
              <a:rPr dirty="0" sz="1850" spc="-15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Protocol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u="sng" sz="21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https://healthpartnersipve.org/futures-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5980" y="2736532"/>
            <a:ext cx="4973320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215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resources/sample-</a:t>
            </a:r>
            <a:r>
              <a:rPr dirty="0" u="sng" sz="21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health-</a:t>
            </a:r>
            <a:r>
              <a:rPr dirty="0" u="sng" sz="2150" spc="-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center-</a:t>
            </a:r>
            <a:r>
              <a:rPr dirty="0" u="sng" sz="21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protocol/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662" y="3051111"/>
            <a:ext cx="312991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25"/>
              </a:spcBef>
              <a:buChar char="•"/>
              <a:tabLst>
                <a:tab pos="393700" algn="l"/>
              </a:tabLst>
            </a:pPr>
            <a:r>
              <a:rPr dirty="0" sz="1850" spc="-45">
                <a:latin typeface="Arial"/>
                <a:cs typeface="Arial"/>
              </a:rPr>
              <a:t>Creating</a:t>
            </a:r>
            <a:r>
              <a:rPr dirty="0" sz="1850" spc="-75">
                <a:latin typeface="Arial"/>
                <a:cs typeface="Arial"/>
              </a:rPr>
              <a:t> </a:t>
            </a:r>
            <a:r>
              <a:rPr dirty="0" sz="1850" spc="-70">
                <a:latin typeface="Arial"/>
                <a:cs typeface="Arial"/>
              </a:rPr>
              <a:t>safe</a:t>
            </a:r>
            <a:r>
              <a:rPr dirty="0" sz="1850" spc="-14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environment: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5980" y="3241674"/>
            <a:ext cx="4892040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21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https://store.futureswithoutviolence.org/</a:t>
            </a:r>
            <a:r>
              <a:rPr dirty="0" u="sng" sz="2150" spc="5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662" y="3556952"/>
            <a:ext cx="253301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25"/>
              </a:spcBef>
              <a:buChar char="•"/>
              <a:tabLst>
                <a:tab pos="393700" algn="l"/>
              </a:tabLst>
            </a:pPr>
            <a:r>
              <a:rPr dirty="0" sz="1850" spc="-35">
                <a:latin typeface="Arial"/>
                <a:cs typeface="Arial"/>
              </a:rPr>
              <a:t>Partnerships</a:t>
            </a:r>
            <a:r>
              <a:rPr dirty="0" sz="1850" spc="-55">
                <a:latin typeface="Arial"/>
                <a:cs typeface="Arial"/>
              </a:rPr>
              <a:t> </a:t>
            </a:r>
            <a:r>
              <a:rPr dirty="0" sz="1850" spc="-75">
                <a:latin typeface="Arial"/>
                <a:cs typeface="Arial"/>
              </a:rPr>
              <a:t>w/CBOs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980" y="3738181"/>
            <a:ext cx="587565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2150" spc="-1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https://healthpartnersipve.org/resources/sample-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545" y="3976687"/>
            <a:ext cx="5741670" cy="101726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526415">
              <a:lnSpc>
                <a:spcPct val="100000"/>
              </a:lnSpc>
              <a:spcBef>
                <a:spcPts val="125"/>
              </a:spcBef>
            </a:pPr>
            <a:r>
              <a:rPr dirty="0" u="sng" sz="2150" spc="-2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memorandum-</a:t>
            </a:r>
            <a:r>
              <a:rPr dirty="0" u="sng" sz="2150" spc="-1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of-understanding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215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buChar char="•"/>
              <a:tabLst>
                <a:tab pos="393700" algn="l"/>
              </a:tabLst>
            </a:pPr>
            <a:r>
              <a:rPr dirty="0" sz="1850" spc="-70">
                <a:latin typeface="Arial"/>
                <a:cs typeface="Arial"/>
              </a:rPr>
              <a:t>Safer</a:t>
            </a:r>
            <a:r>
              <a:rPr dirty="0" sz="1850" spc="-8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documentation</a:t>
            </a:r>
            <a:r>
              <a:rPr dirty="0" sz="1850" spc="-75">
                <a:latin typeface="Arial"/>
                <a:cs typeface="Arial"/>
              </a:rPr>
              <a:t> </a:t>
            </a:r>
            <a:r>
              <a:rPr dirty="0" sz="1850" spc="-50">
                <a:latin typeface="Arial"/>
                <a:cs typeface="Arial"/>
              </a:rPr>
              <a:t>research</a:t>
            </a:r>
            <a:r>
              <a:rPr dirty="0" sz="1850" spc="-15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and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referral</a:t>
            </a:r>
            <a:r>
              <a:rPr dirty="0" sz="1850" spc="-135">
                <a:latin typeface="Arial"/>
                <a:cs typeface="Arial"/>
              </a:rPr>
              <a:t> </a:t>
            </a:r>
            <a:r>
              <a:rPr dirty="0" sz="1850" spc="-30">
                <a:latin typeface="Arial"/>
                <a:cs typeface="Arial"/>
              </a:rPr>
              <a:t>processes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545" y="5340350"/>
            <a:ext cx="490283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25"/>
              </a:spcBef>
              <a:buChar char="•"/>
              <a:tabLst>
                <a:tab pos="393700" algn="l"/>
              </a:tabLst>
            </a:pPr>
            <a:r>
              <a:rPr dirty="0" sz="1850" spc="-35">
                <a:latin typeface="Arial"/>
                <a:cs typeface="Arial"/>
              </a:rPr>
              <a:t>Reimbursement</a:t>
            </a:r>
            <a:r>
              <a:rPr dirty="0" sz="1850" spc="-50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and</a:t>
            </a:r>
            <a:r>
              <a:rPr dirty="0" sz="1850" spc="-8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sustainability</a:t>
            </a:r>
            <a:r>
              <a:rPr dirty="0" sz="1850" spc="-6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strategies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62900" y="647700"/>
            <a:ext cx="4229100" cy="55854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775585" y="3084131"/>
            <a:ext cx="6604634" cy="6781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250">
                <a:solidFill>
                  <a:srgbClr val="FFFFFF"/>
                </a:solidFill>
              </a:rPr>
              <a:t>Documentation</a:t>
            </a:r>
            <a:r>
              <a:rPr dirty="0" sz="4250" spc="-65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and</a:t>
            </a:r>
            <a:r>
              <a:rPr dirty="0" sz="4250" spc="-55">
                <a:solidFill>
                  <a:srgbClr val="FFFFFF"/>
                </a:solidFill>
              </a:rPr>
              <a:t> </a:t>
            </a:r>
            <a:r>
              <a:rPr dirty="0" sz="4250" spc="-10">
                <a:solidFill>
                  <a:srgbClr val="FFFFFF"/>
                </a:solidFill>
              </a:rPr>
              <a:t>Coding</a:t>
            </a:r>
            <a:endParaRPr sz="4250"/>
          </a:p>
        </p:txBody>
      </p:sp>
      <p:sp>
        <p:nvSpPr>
          <p:cNvPr id="3" name="object 3"/>
          <p:cNvSpPr txBox="1"/>
          <p:nvPr/>
        </p:nvSpPr>
        <p:spPr>
          <a:xfrm>
            <a:off x="11749151" y="6399529"/>
            <a:ext cx="21590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300" y="685800"/>
            <a:ext cx="723900" cy="447675"/>
            <a:chOff x="10782300" y="685800"/>
            <a:chExt cx="723900" cy="447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300" y="685800"/>
              <a:ext cx="723900" cy="4476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44225" y="904874"/>
              <a:ext cx="342900" cy="228600"/>
            </a:xfrm>
            <a:custGeom>
              <a:avLst/>
              <a:gdLst/>
              <a:ahLst/>
              <a:cxnLst/>
              <a:rect l="l" t="t" r="r" b="b"/>
              <a:pathLst>
                <a:path w="342900" h="228600">
                  <a:moveTo>
                    <a:pt x="342646" y="228219"/>
                  </a:moveTo>
                  <a:lnTo>
                    <a:pt x="322072" y="210312"/>
                  </a:lnTo>
                  <a:lnTo>
                    <a:pt x="317246" y="206502"/>
                  </a:lnTo>
                  <a:lnTo>
                    <a:pt x="298704" y="191770"/>
                  </a:lnTo>
                  <a:lnTo>
                    <a:pt x="271780" y="172339"/>
                  </a:lnTo>
                  <a:lnTo>
                    <a:pt x="240411" y="152019"/>
                  </a:lnTo>
                  <a:lnTo>
                    <a:pt x="204216" y="130302"/>
                  </a:lnTo>
                  <a:lnTo>
                    <a:pt x="176149" y="111760"/>
                  </a:lnTo>
                  <a:lnTo>
                    <a:pt x="156464" y="92964"/>
                  </a:lnTo>
                  <a:lnTo>
                    <a:pt x="146812" y="74295"/>
                  </a:lnTo>
                  <a:lnTo>
                    <a:pt x="148844" y="56388"/>
                  </a:lnTo>
                  <a:lnTo>
                    <a:pt x="194119" y="25146"/>
                  </a:lnTo>
                  <a:lnTo>
                    <a:pt x="193878" y="25146"/>
                  </a:lnTo>
                  <a:lnTo>
                    <a:pt x="220345" y="17272"/>
                  </a:lnTo>
                  <a:lnTo>
                    <a:pt x="242951" y="13589"/>
                  </a:lnTo>
                  <a:lnTo>
                    <a:pt x="251079" y="11684"/>
                  </a:lnTo>
                  <a:lnTo>
                    <a:pt x="254381" y="8001"/>
                  </a:lnTo>
                  <a:lnTo>
                    <a:pt x="252476" y="4191"/>
                  </a:lnTo>
                  <a:lnTo>
                    <a:pt x="244602" y="1651"/>
                  </a:lnTo>
                  <a:lnTo>
                    <a:pt x="220980" y="0"/>
                  </a:lnTo>
                  <a:lnTo>
                    <a:pt x="193929" y="508"/>
                  </a:lnTo>
                  <a:lnTo>
                    <a:pt x="134112" y="8255"/>
                  </a:lnTo>
                  <a:lnTo>
                    <a:pt x="75311" y="25146"/>
                  </a:lnTo>
                  <a:lnTo>
                    <a:pt x="27813" y="51435"/>
                  </a:lnTo>
                  <a:lnTo>
                    <a:pt x="1778" y="87249"/>
                  </a:lnTo>
                  <a:lnTo>
                    <a:pt x="0" y="108839"/>
                  </a:lnTo>
                  <a:lnTo>
                    <a:pt x="7366" y="133096"/>
                  </a:lnTo>
                  <a:lnTo>
                    <a:pt x="20066" y="152654"/>
                  </a:lnTo>
                  <a:lnTo>
                    <a:pt x="37719" y="171704"/>
                  </a:lnTo>
                  <a:lnTo>
                    <a:pt x="58166" y="189738"/>
                  </a:lnTo>
                  <a:lnTo>
                    <a:pt x="79502" y="206502"/>
                  </a:lnTo>
                  <a:lnTo>
                    <a:pt x="79375" y="206502"/>
                  </a:lnTo>
                  <a:lnTo>
                    <a:pt x="85979" y="211836"/>
                  </a:lnTo>
                  <a:lnTo>
                    <a:pt x="91821" y="217297"/>
                  </a:lnTo>
                  <a:lnTo>
                    <a:pt x="96774" y="222758"/>
                  </a:lnTo>
                  <a:lnTo>
                    <a:pt x="101092" y="228219"/>
                  </a:lnTo>
                  <a:lnTo>
                    <a:pt x="342646" y="228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85800" y="685800"/>
            <a:ext cx="9629775" cy="0"/>
          </a:xfrm>
          <a:custGeom>
            <a:avLst/>
            <a:gdLst/>
            <a:ahLst/>
            <a:cxnLst/>
            <a:rect l="l" t="t" r="r" b="b"/>
            <a:pathLst>
              <a:path w="9629775" h="0">
                <a:moveTo>
                  <a:pt x="0" y="0"/>
                </a:moveTo>
                <a:lnTo>
                  <a:pt x="9629775" y="0"/>
                </a:lnTo>
              </a:path>
            </a:pathLst>
          </a:custGeom>
          <a:ln w="76174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76425" y="6219825"/>
            <a:ext cx="9629775" cy="0"/>
          </a:xfrm>
          <a:custGeom>
            <a:avLst/>
            <a:gdLst/>
            <a:ahLst/>
            <a:cxnLst/>
            <a:rect l="l" t="t" r="r" b="b"/>
            <a:pathLst>
              <a:path w="9629775" h="0">
                <a:moveTo>
                  <a:pt x="0" y="0"/>
                </a:moveTo>
                <a:lnTo>
                  <a:pt x="9629775" y="0"/>
                </a:lnTo>
              </a:path>
            </a:pathLst>
          </a:custGeom>
          <a:ln w="76174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$PPTXTitle"/>
          <p:cNvSpPr txBox="1"/>
          <p:nvPr/>
        </p:nvSpPr>
        <p:spPr>
          <a:xfrm>
            <a:off x="1798320" y="2988310"/>
            <a:ext cx="427482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300" spc="-290">
                <a:latin typeface="Arial"/>
                <a:cs typeface="Arial"/>
              </a:rPr>
              <a:t>IPV</a:t>
            </a:r>
            <a:r>
              <a:rPr dirty="0" sz="3300" spc="-190">
                <a:latin typeface="Arial"/>
                <a:cs typeface="Arial"/>
              </a:rPr>
              <a:t> </a:t>
            </a:r>
            <a:r>
              <a:rPr dirty="0" sz="3300" spc="-140">
                <a:latin typeface="Arial"/>
                <a:cs typeface="Arial"/>
              </a:rPr>
              <a:t>codes</a:t>
            </a:r>
            <a:r>
              <a:rPr dirty="0" sz="3300" spc="-250">
                <a:latin typeface="Arial"/>
                <a:cs typeface="Arial"/>
              </a:rPr>
              <a:t> </a:t>
            </a:r>
            <a:r>
              <a:rPr dirty="0" sz="3300" spc="-85">
                <a:latin typeface="Arial"/>
                <a:cs typeface="Arial"/>
              </a:rPr>
              <a:t>added</a:t>
            </a:r>
            <a:r>
              <a:rPr dirty="0" sz="3300" spc="-250">
                <a:latin typeface="Arial"/>
                <a:cs typeface="Arial"/>
              </a:rPr>
              <a:t> </a:t>
            </a:r>
            <a:r>
              <a:rPr dirty="0" sz="3300">
                <a:latin typeface="Arial"/>
                <a:cs typeface="Arial"/>
              </a:rPr>
              <a:t>in</a:t>
            </a:r>
            <a:r>
              <a:rPr dirty="0" sz="3300" spc="-145">
                <a:latin typeface="Arial"/>
                <a:cs typeface="Arial"/>
              </a:rPr>
              <a:t> 2020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9991" y="5769927"/>
            <a:ext cx="951293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https://bphc.hrsa.gov/sites/default/files/bphc/data-</a:t>
            </a:r>
            <a:r>
              <a:rPr dirty="0" u="sng" sz="21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reporting/2023-</a:t>
            </a:r>
            <a:r>
              <a:rPr dirty="0" u="sng" sz="210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uds-</a:t>
            </a:r>
            <a:r>
              <a:rPr dirty="0" u="sng" sz="21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manual.pdf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8025" y="1038225"/>
            <a:ext cx="3433098" cy="44426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2100" y="351790"/>
            <a:ext cx="437007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-180"/>
              <a:t>Gravity</a:t>
            </a:r>
            <a:r>
              <a:rPr dirty="0" sz="3950" spc="-215"/>
              <a:t> </a:t>
            </a:r>
            <a:r>
              <a:rPr dirty="0" sz="3950" spc="-165"/>
              <a:t>Project</a:t>
            </a:r>
            <a:r>
              <a:rPr dirty="0" sz="3950" spc="-130"/>
              <a:t> </a:t>
            </a:r>
            <a:r>
              <a:rPr dirty="0" sz="3950" spc="-360"/>
              <a:t>Codes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292100" y="1248600"/>
            <a:ext cx="7571105" cy="478536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70"/>
              </a:spcBef>
              <a:buChar char="•"/>
              <a:tabLst>
                <a:tab pos="240665" algn="l"/>
              </a:tabLst>
            </a:pPr>
            <a:r>
              <a:rPr dirty="0" sz="2150" spc="-110">
                <a:latin typeface="Arial"/>
                <a:cs typeface="Arial"/>
              </a:rPr>
              <a:t>7</a:t>
            </a:r>
            <a:r>
              <a:rPr dirty="0" sz="2150" spc="-30">
                <a:latin typeface="Arial"/>
                <a:cs typeface="Arial"/>
              </a:rPr>
              <a:t> </a:t>
            </a:r>
            <a:r>
              <a:rPr dirty="0" sz="2150" spc="-125">
                <a:latin typeface="Arial"/>
                <a:cs typeface="Arial"/>
              </a:rPr>
              <a:t>sets</a:t>
            </a:r>
            <a:r>
              <a:rPr dirty="0" sz="2150">
                <a:latin typeface="Arial"/>
                <a:cs typeface="Arial"/>
              </a:rPr>
              <a:t> of</a:t>
            </a:r>
            <a:r>
              <a:rPr dirty="0" sz="2150" spc="-45">
                <a:latin typeface="Arial"/>
                <a:cs typeface="Arial"/>
              </a:rPr>
              <a:t> </a:t>
            </a:r>
            <a:r>
              <a:rPr dirty="0" sz="2150" spc="-130">
                <a:latin typeface="Arial"/>
                <a:cs typeface="Arial"/>
              </a:rPr>
              <a:t>assessment</a:t>
            </a:r>
            <a:r>
              <a:rPr dirty="0" sz="2150" spc="-10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tool</a:t>
            </a:r>
            <a:r>
              <a:rPr dirty="0" sz="2150" spc="-100">
                <a:latin typeface="Arial"/>
                <a:cs typeface="Arial"/>
              </a:rPr>
              <a:t> </a:t>
            </a:r>
            <a:r>
              <a:rPr dirty="0" sz="2150" spc="-240">
                <a:latin typeface="Arial"/>
                <a:cs typeface="Arial"/>
              </a:rPr>
              <a:t>LOINC</a:t>
            </a:r>
            <a:r>
              <a:rPr dirty="0" sz="2150" spc="-1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codes</a:t>
            </a:r>
            <a:endParaRPr sz="215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spcBef>
                <a:spcPts val="575"/>
              </a:spcBef>
              <a:buChar char="•"/>
              <a:tabLst>
                <a:tab pos="927100" algn="l"/>
              </a:tabLst>
            </a:pPr>
            <a:r>
              <a:rPr dirty="0" sz="2150" spc="-50">
                <a:latin typeface="Arial"/>
                <a:cs typeface="Arial"/>
              </a:rPr>
              <a:t>(i.e.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235">
                <a:latin typeface="Arial"/>
                <a:cs typeface="Arial"/>
              </a:rPr>
              <a:t>HARK,</a:t>
            </a:r>
            <a:r>
              <a:rPr dirty="0" sz="2150" spc="-55">
                <a:latin typeface="Arial"/>
                <a:cs typeface="Arial"/>
              </a:rPr>
              <a:t> </a:t>
            </a:r>
            <a:r>
              <a:rPr dirty="0" sz="2150" spc="-210">
                <a:latin typeface="Arial"/>
                <a:cs typeface="Arial"/>
              </a:rPr>
              <a:t>HITS,</a:t>
            </a:r>
            <a:r>
              <a:rPr dirty="0" sz="2150" spc="-60">
                <a:latin typeface="Arial"/>
                <a:cs typeface="Arial"/>
              </a:rPr>
              <a:t> </a:t>
            </a:r>
            <a:r>
              <a:rPr dirty="0" sz="2150" spc="-290">
                <a:latin typeface="Arial"/>
                <a:cs typeface="Arial"/>
              </a:rPr>
              <a:t>PRAPARE)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80"/>
              </a:spcBef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2150" spc="-125">
                <a:latin typeface="Arial"/>
                <a:cs typeface="Arial"/>
              </a:rPr>
              <a:t>Expanded</a:t>
            </a:r>
            <a:r>
              <a:rPr dirty="0" sz="2150" spc="-70">
                <a:latin typeface="Arial"/>
                <a:cs typeface="Arial"/>
              </a:rPr>
              <a:t> set</a:t>
            </a:r>
            <a:r>
              <a:rPr dirty="0" sz="2150" spc="-10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of</a:t>
            </a:r>
            <a:r>
              <a:rPr dirty="0" sz="2150" spc="-110">
                <a:latin typeface="Arial"/>
                <a:cs typeface="Arial"/>
              </a:rPr>
              <a:t> </a:t>
            </a:r>
            <a:r>
              <a:rPr dirty="0" sz="2150" spc="-185">
                <a:latin typeface="Arial"/>
                <a:cs typeface="Arial"/>
              </a:rPr>
              <a:t>IPV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 spc="-100">
                <a:latin typeface="Arial"/>
                <a:cs typeface="Arial"/>
              </a:rPr>
              <a:t>diagnosis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 spc="-125">
                <a:latin typeface="Arial"/>
                <a:cs typeface="Arial"/>
              </a:rPr>
              <a:t>codes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(for</a:t>
            </a:r>
            <a:r>
              <a:rPr dirty="0" sz="2150" spc="-130">
                <a:latin typeface="Arial"/>
                <a:cs typeface="Arial"/>
              </a:rPr>
              <a:t> </a:t>
            </a:r>
            <a:r>
              <a:rPr dirty="0" sz="2150" spc="-200">
                <a:latin typeface="Arial"/>
                <a:cs typeface="Arial"/>
              </a:rPr>
              <a:t>SNOWMED</a:t>
            </a:r>
            <a:r>
              <a:rPr dirty="0" sz="2150" spc="-110">
                <a:latin typeface="Arial"/>
                <a:cs typeface="Arial"/>
              </a:rPr>
              <a:t> </a:t>
            </a:r>
            <a:r>
              <a:rPr dirty="0" sz="2150" spc="-85">
                <a:latin typeface="Arial"/>
                <a:cs typeface="Arial"/>
              </a:rPr>
              <a:t>and</a:t>
            </a:r>
            <a:r>
              <a:rPr dirty="0" sz="2150" spc="-60">
                <a:latin typeface="Arial"/>
                <a:cs typeface="Arial"/>
              </a:rPr>
              <a:t> </a:t>
            </a:r>
            <a:r>
              <a:rPr dirty="0" sz="2150" spc="-180">
                <a:latin typeface="Arial"/>
                <a:cs typeface="Arial"/>
              </a:rPr>
              <a:t>ICD-</a:t>
            </a:r>
            <a:r>
              <a:rPr dirty="0" sz="2150" spc="-25">
                <a:latin typeface="Arial"/>
                <a:cs typeface="Arial"/>
              </a:rPr>
              <a:t>10)</a:t>
            </a:r>
            <a:endParaRPr sz="215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spcBef>
                <a:spcPts val="500"/>
              </a:spcBef>
              <a:buChar char="•"/>
              <a:tabLst>
                <a:tab pos="927100" algn="l"/>
              </a:tabLst>
            </a:pPr>
            <a:r>
              <a:rPr dirty="0" sz="2150">
                <a:latin typeface="Arial"/>
                <a:cs typeface="Arial"/>
              </a:rPr>
              <a:t>(23</a:t>
            </a:r>
            <a:r>
              <a:rPr dirty="0" sz="2150" spc="305">
                <a:latin typeface="Arial"/>
                <a:cs typeface="Arial"/>
              </a:rPr>
              <a:t> </a:t>
            </a:r>
            <a:r>
              <a:rPr dirty="0" sz="2150" spc="-210">
                <a:latin typeface="Arial"/>
                <a:cs typeface="Arial"/>
              </a:rPr>
              <a:t>SNOWMED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140">
                <a:latin typeface="Arial"/>
                <a:cs typeface="Arial"/>
              </a:rPr>
              <a:t>codes</a:t>
            </a:r>
            <a:r>
              <a:rPr dirty="0" sz="2150" spc="-110">
                <a:latin typeface="Arial"/>
                <a:cs typeface="Arial"/>
              </a:rPr>
              <a:t> </a:t>
            </a:r>
            <a:r>
              <a:rPr dirty="0" sz="2150" spc="-85">
                <a:latin typeface="Arial"/>
                <a:cs typeface="Arial"/>
              </a:rPr>
              <a:t>and</a:t>
            </a:r>
            <a:r>
              <a:rPr dirty="0" sz="2150" spc="-95">
                <a:latin typeface="Arial"/>
                <a:cs typeface="Arial"/>
              </a:rPr>
              <a:t> </a:t>
            </a:r>
            <a:r>
              <a:rPr dirty="0" sz="2150" spc="-105">
                <a:latin typeface="Arial"/>
                <a:cs typeface="Arial"/>
              </a:rPr>
              <a:t>35</a:t>
            </a:r>
            <a:r>
              <a:rPr dirty="0" sz="2150" spc="-130">
                <a:latin typeface="Arial"/>
                <a:cs typeface="Arial"/>
              </a:rPr>
              <a:t> </a:t>
            </a:r>
            <a:r>
              <a:rPr dirty="0" sz="2150" spc="-20">
                <a:latin typeface="Arial"/>
                <a:cs typeface="Arial"/>
              </a:rPr>
              <a:t>adult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165">
                <a:latin typeface="Arial"/>
                <a:cs typeface="Arial"/>
              </a:rPr>
              <a:t>ICD-</a:t>
            </a:r>
            <a:r>
              <a:rPr dirty="0" sz="2150" spc="-105">
                <a:latin typeface="Arial"/>
                <a:cs typeface="Arial"/>
              </a:rPr>
              <a:t>10</a:t>
            </a:r>
            <a:r>
              <a:rPr dirty="0" sz="2150" spc="-130">
                <a:latin typeface="Arial"/>
                <a:cs typeface="Arial"/>
              </a:rPr>
              <a:t> </a:t>
            </a:r>
            <a:r>
              <a:rPr dirty="0" sz="2150" spc="-125">
                <a:latin typeface="Arial"/>
                <a:cs typeface="Arial"/>
              </a:rPr>
              <a:t>codes</a:t>
            </a:r>
            <a:r>
              <a:rPr dirty="0" sz="2150" spc="-105">
                <a:latin typeface="Arial"/>
                <a:cs typeface="Arial"/>
              </a:rPr>
              <a:t> </a:t>
            </a:r>
            <a:r>
              <a:rPr dirty="0" sz="2150" spc="-50">
                <a:latin typeface="Arial"/>
                <a:cs typeface="Arial"/>
              </a:rPr>
              <a:t>)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80"/>
              </a:spcBef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2150" spc="-135">
                <a:latin typeface="Arial"/>
                <a:cs typeface="Arial"/>
              </a:rPr>
              <a:t>Expansive</a:t>
            </a:r>
            <a:r>
              <a:rPr dirty="0" sz="2150" spc="-90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list</a:t>
            </a:r>
            <a:r>
              <a:rPr dirty="0" sz="2150" spc="-110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of</a:t>
            </a:r>
            <a:r>
              <a:rPr dirty="0" sz="2150" spc="-120">
                <a:latin typeface="Arial"/>
                <a:cs typeface="Arial"/>
              </a:rPr>
              <a:t> </a:t>
            </a:r>
            <a:r>
              <a:rPr dirty="0" sz="2150" spc="-185">
                <a:latin typeface="Arial"/>
                <a:cs typeface="Arial"/>
              </a:rPr>
              <a:t>IPV</a:t>
            </a:r>
            <a:r>
              <a:rPr dirty="0" sz="2150" spc="-90">
                <a:latin typeface="Arial"/>
                <a:cs typeface="Arial"/>
              </a:rPr>
              <a:t> </a:t>
            </a:r>
            <a:r>
              <a:rPr dirty="0" sz="2150" spc="-125">
                <a:latin typeface="Arial"/>
                <a:cs typeface="Arial"/>
              </a:rPr>
              <a:t>goals</a:t>
            </a:r>
            <a:r>
              <a:rPr dirty="0" sz="2150" spc="-8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in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 spc="-229">
                <a:latin typeface="Arial"/>
                <a:cs typeface="Arial"/>
              </a:rPr>
              <a:t>SNOWMEDCT:</a:t>
            </a:r>
            <a:r>
              <a:rPr dirty="0" sz="2150" spc="-114">
                <a:latin typeface="Arial"/>
                <a:cs typeface="Arial"/>
              </a:rPr>
              <a:t> </a:t>
            </a:r>
            <a:r>
              <a:rPr dirty="0" sz="2150" spc="-85">
                <a:latin typeface="Arial"/>
                <a:cs typeface="Arial"/>
              </a:rPr>
              <a:t>15</a:t>
            </a:r>
            <a:r>
              <a:rPr dirty="0" sz="2150" spc="-25">
                <a:latin typeface="Arial"/>
                <a:cs typeface="Arial"/>
              </a:rPr>
              <a:t> </a:t>
            </a:r>
            <a:r>
              <a:rPr dirty="0" sz="2150" spc="-55">
                <a:latin typeface="Arial"/>
                <a:cs typeface="Arial"/>
              </a:rPr>
              <a:t>new</a:t>
            </a:r>
            <a:r>
              <a:rPr dirty="0" sz="2150" spc="-120">
                <a:latin typeface="Arial"/>
                <a:cs typeface="Arial"/>
              </a:rPr>
              <a:t> </a:t>
            </a:r>
            <a:r>
              <a:rPr dirty="0" sz="2150" spc="-95">
                <a:latin typeface="Arial"/>
                <a:cs typeface="Arial"/>
              </a:rPr>
              <a:t>goal</a:t>
            </a:r>
            <a:r>
              <a:rPr dirty="0" sz="2150" spc="-2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codes</a:t>
            </a:r>
            <a:endParaRPr sz="215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575"/>
              </a:spcBef>
              <a:buChar char="•"/>
              <a:tabLst>
                <a:tab pos="393700" algn="l"/>
              </a:tabLst>
            </a:pPr>
            <a:r>
              <a:rPr dirty="0" sz="2150" spc="-10">
                <a:latin typeface="Arial"/>
                <a:cs typeface="Arial"/>
              </a:rPr>
              <a:t>housing</a:t>
            </a:r>
            <a:endParaRPr sz="215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500"/>
              </a:spcBef>
              <a:buChar char="•"/>
              <a:tabLst>
                <a:tab pos="393700" algn="l"/>
              </a:tabLst>
            </a:pPr>
            <a:r>
              <a:rPr dirty="0" sz="2150" spc="-10">
                <a:latin typeface="Arial"/>
                <a:cs typeface="Arial"/>
              </a:rPr>
              <a:t>safety</a:t>
            </a:r>
            <a:endParaRPr sz="215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575"/>
              </a:spcBef>
              <a:buChar char="•"/>
              <a:tabLst>
                <a:tab pos="393700" algn="l"/>
              </a:tabLst>
            </a:pPr>
            <a:r>
              <a:rPr dirty="0" sz="2150" spc="-60">
                <a:latin typeface="Arial"/>
                <a:cs typeface="Arial"/>
              </a:rPr>
              <a:t>completed</a:t>
            </a:r>
            <a:r>
              <a:rPr dirty="0" sz="2150" spc="-55">
                <a:latin typeface="Arial"/>
                <a:cs typeface="Arial"/>
              </a:rPr>
              <a:t> restorative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50">
                <a:latin typeface="Arial"/>
                <a:cs typeface="Arial"/>
              </a:rPr>
              <a:t>justice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program,</a:t>
            </a:r>
            <a:endParaRPr sz="215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495"/>
              </a:spcBef>
              <a:buChar char="•"/>
              <a:tabLst>
                <a:tab pos="393700" algn="l"/>
              </a:tabLst>
            </a:pPr>
            <a:r>
              <a:rPr dirty="0" sz="2150" spc="-55">
                <a:latin typeface="Arial"/>
                <a:cs typeface="Arial"/>
              </a:rPr>
              <a:t>financial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security</a:t>
            </a:r>
            <a:endParaRPr sz="215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575"/>
              </a:spcBef>
              <a:buChar char="•"/>
              <a:tabLst>
                <a:tab pos="393700" algn="l"/>
              </a:tabLst>
            </a:pPr>
            <a:r>
              <a:rPr dirty="0" sz="2150" spc="-125">
                <a:latin typeface="Arial"/>
                <a:cs typeface="Arial"/>
              </a:rPr>
              <a:t>decrease</a:t>
            </a:r>
            <a:r>
              <a:rPr dirty="0" sz="2150" spc="-10">
                <a:latin typeface="Arial"/>
                <a:cs typeface="Arial"/>
              </a:rPr>
              <a:t> </a:t>
            </a:r>
            <a:r>
              <a:rPr dirty="0" sz="2150" spc="-35">
                <a:latin typeface="Arial"/>
                <a:cs typeface="Arial"/>
              </a:rPr>
              <a:t>in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95">
                <a:latin typeface="Arial"/>
                <a:cs typeface="Arial"/>
              </a:rPr>
              <a:t>psychological</a:t>
            </a:r>
            <a:r>
              <a:rPr dirty="0" sz="2150" spc="-30">
                <a:latin typeface="Arial"/>
                <a:cs typeface="Arial"/>
              </a:rPr>
              <a:t> </a:t>
            </a:r>
            <a:r>
              <a:rPr dirty="0" sz="2150" spc="-135">
                <a:latin typeface="Arial"/>
                <a:cs typeface="Arial"/>
              </a:rPr>
              <a:t>abuse</a:t>
            </a:r>
            <a:r>
              <a:rPr dirty="0" sz="2150" spc="-90">
                <a:latin typeface="Arial"/>
                <a:cs typeface="Arial"/>
              </a:rPr>
              <a:t> </a:t>
            </a:r>
            <a:r>
              <a:rPr dirty="0" sz="2150" spc="-110">
                <a:latin typeface="Arial"/>
                <a:cs typeface="Arial"/>
              </a:rPr>
              <a:t>and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95">
                <a:latin typeface="Arial"/>
                <a:cs typeface="Arial"/>
              </a:rPr>
              <a:t>social</a:t>
            </a:r>
            <a:r>
              <a:rPr dirty="0" sz="2150" spc="-35">
                <a:latin typeface="Arial"/>
                <a:cs typeface="Arial"/>
              </a:rPr>
              <a:t> </a:t>
            </a:r>
            <a:r>
              <a:rPr dirty="0" sz="2150" spc="-25">
                <a:latin typeface="Arial"/>
                <a:cs typeface="Arial"/>
              </a:rPr>
              <a:t>monitoring</a:t>
            </a:r>
            <a:r>
              <a:rPr dirty="0" sz="2150" spc="-35">
                <a:latin typeface="Arial"/>
                <a:cs typeface="Arial"/>
              </a:rPr>
              <a:t> </a:t>
            </a:r>
            <a:r>
              <a:rPr dirty="0" sz="2150" spc="-20">
                <a:latin typeface="Arial"/>
                <a:cs typeface="Arial"/>
              </a:rPr>
              <a:t>etc.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6467792"/>
            <a:ext cx="12255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-50"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8216" y="6467792"/>
            <a:ext cx="7136130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-330" b="1">
                <a:solidFill>
                  <a:srgbClr val="538235"/>
                </a:solidFill>
                <a:latin typeface="Arial"/>
                <a:cs typeface="Arial"/>
              </a:rPr>
              <a:t>CUES</a:t>
            </a:r>
            <a:r>
              <a:rPr dirty="0" sz="2150" spc="-85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2150" spc="-120" b="1">
                <a:solidFill>
                  <a:srgbClr val="538235"/>
                </a:solidFill>
                <a:latin typeface="Arial"/>
                <a:cs typeface="Arial"/>
              </a:rPr>
              <a:t>–</a:t>
            </a:r>
            <a:r>
              <a:rPr dirty="0" sz="2150" spc="-60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2150" spc="-195" b="1">
                <a:solidFill>
                  <a:srgbClr val="538235"/>
                </a:solidFill>
                <a:latin typeface="Arial"/>
                <a:cs typeface="Arial"/>
              </a:rPr>
              <a:t>Being</a:t>
            </a:r>
            <a:r>
              <a:rPr dirty="0" sz="2150" spc="-30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2150" spc="-90" b="1">
                <a:solidFill>
                  <a:srgbClr val="538235"/>
                </a:solidFill>
                <a:latin typeface="Arial"/>
                <a:cs typeface="Arial"/>
              </a:rPr>
              <a:t>built</a:t>
            </a:r>
            <a:r>
              <a:rPr dirty="0" sz="2150" spc="-60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2150" spc="-220" b="1">
                <a:solidFill>
                  <a:srgbClr val="538235"/>
                </a:solidFill>
                <a:latin typeface="Arial"/>
                <a:cs typeface="Arial"/>
              </a:rPr>
              <a:t>as</a:t>
            </a:r>
            <a:r>
              <a:rPr dirty="0" sz="2150" spc="-95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2150" spc="-125" b="1">
                <a:solidFill>
                  <a:srgbClr val="538235"/>
                </a:solidFill>
                <a:latin typeface="Arial"/>
                <a:cs typeface="Arial"/>
              </a:rPr>
              <a:t>an</a:t>
            </a:r>
            <a:r>
              <a:rPr dirty="0" sz="2150" spc="-95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2150" spc="-100" b="1">
                <a:solidFill>
                  <a:srgbClr val="538235"/>
                </a:solidFill>
                <a:latin typeface="Arial"/>
                <a:cs typeface="Arial"/>
              </a:rPr>
              <a:t>intervention</a:t>
            </a:r>
            <a:r>
              <a:rPr dirty="0" sz="2150" spc="-95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2150" spc="-140" b="1">
                <a:solidFill>
                  <a:srgbClr val="538235"/>
                </a:solidFill>
                <a:latin typeface="Arial"/>
                <a:cs typeface="Arial"/>
              </a:rPr>
              <a:t>on</a:t>
            </a:r>
            <a:r>
              <a:rPr dirty="0" sz="2150" spc="-100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2150" spc="-170" b="1">
                <a:solidFill>
                  <a:srgbClr val="538235"/>
                </a:solidFill>
                <a:latin typeface="Arial"/>
                <a:cs typeface="Arial"/>
              </a:rPr>
              <a:t>SNOWMED</a:t>
            </a:r>
            <a:r>
              <a:rPr dirty="0" sz="2150" spc="-75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2150" spc="-80" b="1">
                <a:solidFill>
                  <a:srgbClr val="538235"/>
                </a:solidFill>
                <a:latin typeface="Arial"/>
                <a:cs typeface="Arial"/>
              </a:rPr>
              <a:t>currently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2372" y="162139"/>
            <a:ext cx="5470819" cy="942439"/>
          </a:xfrm>
          <a:prstGeom prst="rect">
            <a:avLst/>
          </a:prstGeom>
        </p:spPr>
      </p:pic>
      <p:pic>
        <p:nvPicPr>
          <p:cNvPr id="7" name="object 7" descr="A diagram of a person with different symbols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63025" y="2448605"/>
            <a:ext cx="2733675" cy="28568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778000" y="581405"/>
            <a:ext cx="8388985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100" b="1">
                <a:latin typeface="Arial"/>
                <a:cs typeface="Arial"/>
              </a:rPr>
              <a:t>Trauma</a:t>
            </a:r>
            <a:r>
              <a:rPr dirty="0" sz="3000" spc="-210" b="1">
                <a:latin typeface="Arial"/>
                <a:cs typeface="Arial"/>
              </a:rPr>
              <a:t> </a:t>
            </a:r>
            <a:r>
              <a:rPr dirty="0" sz="3000" spc="-75" b="1">
                <a:latin typeface="Arial"/>
                <a:cs typeface="Arial"/>
              </a:rPr>
              <a:t>Informed</a:t>
            </a:r>
            <a:r>
              <a:rPr dirty="0" sz="3000" spc="-200" b="1">
                <a:latin typeface="Arial"/>
                <a:cs typeface="Arial"/>
              </a:rPr>
              <a:t> </a:t>
            </a:r>
            <a:r>
              <a:rPr dirty="0" sz="3000" spc="-165" b="1">
                <a:latin typeface="Arial"/>
                <a:cs typeface="Arial"/>
              </a:rPr>
              <a:t>Care</a:t>
            </a:r>
            <a:r>
              <a:rPr dirty="0" sz="3000" spc="-190" b="1">
                <a:latin typeface="Arial"/>
                <a:cs typeface="Arial"/>
              </a:rPr>
              <a:t> </a:t>
            </a:r>
            <a:r>
              <a:rPr dirty="0" sz="3000" spc="-110" b="1">
                <a:latin typeface="Arial"/>
                <a:cs typeface="Arial"/>
              </a:rPr>
              <a:t>when</a:t>
            </a:r>
            <a:r>
              <a:rPr dirty="0" sz="3000" spc="-200" b="1">
                <a:latin typeface="Arial"/>
                <a:cs typeface="Arial"/>
              </a:rPr>
              <a:t> </a:t>
            </a:r>
            <a:r>
              <a:rPr dirty="0" sz="3000" spc="-140" b="1">
                <a:latin typeface="Arial"/>
                <a:cs typeface="Arial"/>
              </a:rPr>
              <a:t>Documenting</a:t>
            </a:r>
            <a:r>
              <a:rPr dirty="0" sz="3000" spc="-225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IPV/HT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8391" y="1465643"/>
            <a:ext cx="9440545" cy="36880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54990" indent="-457834">
              <a:lnSpc>
                <a:spcPct val="150200"/>
              </a:lnSpc>
              <a:spcBef>
                <a:spcPts val="95"/>
              </a:spcBef>
              <a:buSzPct val="90000"/>
              <a:buFont typeface="Wingdings"/>
              <a:buChar char=""/>
              <a:tabLst>
                <a:tab pos="469900" algn="l"/>
              </a:tabLst>
            </a:pPr>
            <a:r>
              <a:rPr dirty="0" sz="2000" spc="-85">
                <a:latin typeface="Arial"/>
                <a:cs typeface="Arial"/>
              </a:rPr>
              <a:t>For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on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key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elements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90">
                <a:latin typeface="Arial"/>
                <a:cs typeface="Arial"/>
              </a:rPr>
              <a:t>IPV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documentation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- </a:t>
            </a:r>
            <a:r>
              <a:rPr dirty="0" u="sng" sz="20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http://ipvhealthpartners.org/wp-</a:t>
            </a:r>
            <a:r>
              <a:rPr dirty="0" u="sng" sz="200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content/uploads/2017/02/Documentation.pdf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SzPct val="90000"/>
              <a:buFont typeface="Wingdings"/>
              <a:buChar char=""/>
              <a:tabLst>
                <a:tab pos="469900" algn="l"/>
              </a:tabLst>
            </a:pPr>
            <a:r>
              <a:rPr dirty="0" sz="2000" spc="-85">
                <a:latin typeface="Arial"/>
                <a:cs typeface="Arial"/>
              </a:rPr>
              <a:t>Consider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safety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patient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by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those</a:t>
            </a:r>
            <a:r>
              <a:rPr dirty="0" sz="2000" spc="-18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accessing</a:t>
            </a:r>
            <a:r>
              <a:rPr dirty="0" sz="2000" spc="-20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record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SzPct val="90000"/>
              <a:buFont typeface="Wingdings"/>
              <a:buChar char=""/>
              <a:tabLst>
                <a:tab pos="469900" algn="l"/>
              </a:tabLst>
            </a:pPr>
            <a:r>
              <a:rPr dirty="0" sz="2000" spc="-110">
                <a:latin typeface="Arial"/>
                <a:cs typeface="Arial"/>
              </a:rPr>
              <a:t>Respect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patient’s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autonomy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concerns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SzPct val="90000"/>
              <a:buFont typeface="Wingdings"/>
              <a:buChar char=""/>
              <a:tabLst>
                <a:tab pos="469900" algn="l"/>
              </a:tabLst>
            </a:pPr>
            <a:r>
              <a:rPr dirty="0" sz="2000" spc="-25">
                <a:latin typeface="Arial"/>
                <a:cs typeface="Arial"/>
              </a:rPr>
              <a:t>Informed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consent: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Inform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patients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about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how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health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be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handled</a:t>
            </a:r>
            <a:endParaRPr sz="2000">
              <a:latin typeface="Arial"/>
              <a:cs typeface="Arial"/>
            </a:endParaRPr>
          </a:p>
          <a:p>
            <a:pPr marL="469900" marR="621665" indent="-457834">
              <a:lnSpc>
                <a:spcPct val="150200"/>
              </a:lnSpc>
              <a:buSzPct val="90000"/>
              <a:buFont typeface="Wingdings"/>
              <a:buChar char=""/>
              <a:tabLst>
                <a:tab pos="469900" algn="l"/>
              </a:tabLst>
            </a:pPr>
            <a:r>
              <a:rPr dirty="0" sz="2000" spc="-35">
                <a:latin typeface="Arial"/>
                <a:cs typeface="Arial"/>
              </a:rPr>
              <a:t>Patient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participation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deciding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how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document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(under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limits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of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relevant laws/policies)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SzPct val="90000"/>
              <a:buFont typeface="Wingdings"/>
              <a:buChar char=""/>
              <a:tabLst>
                <a:tab pos="469900" algn="l"/>
              </a:tabLst>
            </a:pPr>
            <a:r>
              <a:rPr dirty="0" sz="2000">
                <a:latin typeface="Arial"/>
                <a:cs typeface="Arial"/>
              </a:rPr>
              <a:t>If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you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have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report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–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follow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trauma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informed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reporting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suggestions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921759" y="3084131"/>
            <a:ext cx="4308475" cy="6781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250">
                <a:solidFill>
                  <a:srgbClr val="FFFFFF"/>
                </a:solidFill>
              </a:rPr>
              <a:t>Privacy</a:t>
            </a:r>
            <a:r>
              <a:rPr dirty="0" sz="4250" spc="-30">
                <a:solidFill>
                  <a:srgbClr val="FFFFFF"/>
                </a:solidFill>
              </a:rPr>
              <a:t> </a:t>
            </a:r>
            <a:r>
              <a:rPr dirty="0" sz="4250" spc="-10">
                <a:solidFill>
                  <a:srgbClr val="FFFFFF"/>
                </a:solidFill>
              </a:rPr>
              <a:t>Principles</a:t>
            </a:r>
            <a:endParaRPr sz="4250"/>
          </a:p>
        </p:txBody>
      </p:sp>
      <p:sp>
        <p:nvSpPr>
          <p:cNvPr id="3" name="object 3"/>
          <p:cNvSpPr txBox="1"/>
          <p:nvPr/>
        </p:nvSpPr>
        <p:spPr>
          <a:xfrm>
            <a:off x="11749151" y="6399529"/>
            <a:ext cx="21590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8" y="11175"/>
            <a:ext cx="12193905" cy="1254125"/>
            <a:chOff x="1588" y="11175"/>
            <a:chExt cx="12193905" cy="1254125"/>
          </a:xfrm>
        </p:grpSpPr>
        <p:sp>
          <p:nvSpPr>
            <p:cNvPr id="3" name="object 3"/>
            <p:cNvSpPr/>
            <p:nvPr/>
          </p:nvSpPr>
          <p:spPr>
            <a:xfrm>
              <a:off x="4763" y="14350"/>
              <a:ext cx="12187555" cy="1247775"/>
            </a:xfrm>
            <a:custGeom>
              <a:avLst/>
              <a:gdLst/>
              <a:ahLst/>
              <a:cxnLst/>
              <a:rect l="l" t="t" r="r" b="b"/>
              <a:pathLst>
                <a:path w="12187555" h="1247775">
                  <a:moveTo>
                    <a:pt x="12187236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2187236" y="1247775"/>
                  </a:lnTo>
                  <a:lnTo>
                    <a:pt x="1218723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63" y="14350"/>
              <a:ext cx="12187555" cy="1247775"/>
            </a:xfrm>
            <a:custGeom>
              <a:avLst/>
              <a:gdLst/>
              <a:ahLst/>
              <a:cxnLst/>
              <a:rect l="l" t="t" r="r" b="b"/>
              <a:pathLst>
                <a:path w="12187555" h="1247775">
                  <a:moveTo>
                    <a:pt x="12187236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2187236" y="124777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80640">
              <a:lnSpc>
                <a:spcPct val="100000"/>
              </a:lnSpc>
              <a:spcBef>
                <a:spcPts val="105"/>
              </a:spcBef>
            </a:pPr>
            <a:r>
              <a:rPr dirty="0" sz="5100" spc="-215">
                <a:solidFill>
                  <a:srgbClr val="FFFFFF"/>
                </a:solidFill>
              </a:rPr>
              <a:t>In</a:t>
            </a:r>
            <a:r>
              <a:rPr dirty="0" sz="5100" spc="-310">
                <a:solidFill>
                  <a:srgbClr val="FFFFFF"/>
                </a:solidFill>
              </a:rPr>
              <a:t> </a:t>
            </a:r>
            <a:r>
              <a:rPr dirty="0" sz="5100" spc="-204">
                <a:solidFill>
                  <a:srgbClr val="FFFFFF"/>
                </a:solidFill>
              </a:rPr>
              <a:t>Gratitude</a:t>
            </a:r>
            <a:endParaRPr sz="5100"/>
          </a:p>
        </p:txBody>
      </p:sp>
      <p:pic>
        <p:nvPicPr>
          <p:cNvPr id="6" name="object 6" descr="A close-up of a logo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3080" y="3075076"/>
            <a:ext cx="3514913" cy="102152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42035" y="2739770"/>
            <a:ext cx="5836285" cy="1398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000" spc="-20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dirty="0" sz="3000" spc="-1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001F5F"/>
                </a:solidFill>
                <a:latin typeface="Arial"/>
                <a:cs typeface="Arial"/>
              </a:rPr>
              <a:t>webinar</a:t>
            </a:r>
            <a:r>
              <a:rPr dirty="0" sz="30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30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001F5F"/>
                </a:solidFill>
                <a:latin typeface="Arial"/>
                <a:cs typeface="Arial"/>
              </a:rPr>
              <a:t>made</a:t>
            </a:r>
            <a:r>
              <a:rPr dirty="0" sz="3000" spc="-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55">
                <a:solidFill>
                  <a:srgbClr val="001F5F"/>
                </a:solidFill>
                <a:latin typeface="Arial"/>
                <a:cs typeface="Arial"/>
              </a:rPr>
              <a:t>possible</a:t>
            </a:r>
            <a:r>
              <a:rPr dirty="0" sz="30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dirty="0" sz="3000" spc="-75">
                <a:solidFill>
                  <a:srgbClr val="001F5F"/>
                </a:solidFill>
                <a:latin typeface="Arial"/>
                <a:cs typeface="Arial"/>
              </a:rPr>
              <a:t>support</a:t>
            </a:r>
            <a:r>
              <a:rPr dirty="0" sz="30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65">
                <a:solidFill>
                  <a:srgbClr val="001F5F"/>
                </a:solidFill>
                <a:latin typeface="Arial"/>
                <a:cs typeface="Arial"/>
              </a:rPr>
              <a:t>Blue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75">
                <a:solidFill>
                  <a:srgbClr val="001F5F"/>
                </a:solidFill>
                <a:latin typeface="Arial"/>
                <a:cs typeface="Arial"/>
              </a:rPr>
              <a:t>Shield</a:t>
            </a:r>
            <a:r>
              <a:rPr dirty="0" sz="30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30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95">
                <a:solidFill>
                  <a:srgbClr val="001F5F"/>
                </a:solidFill>
                <a:latin typeface="Arial"/>
                <a:cs typeface="Arial"/>
              </a:rPr>
              <a:t>California </a:t>
            </a:r>
            <a:r>
              <a:rPr dirty="0" sz="3000" spc="-25">
                <a:solidFill>
                  <a:srgbClr val="001F5F"/>
                </a:solidFill>
                <a:latin typeface="Arial"/>
                <a:cs typeface="Arial"/>
              </a:rPr>
              <a:t>Foundation.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70455" y="683577"/>
            <a:ext cx="581152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70" b="1">
                <a:latin typeface="Arial"/>
                <a:cs typeface="Arial"/>
              </a:rPr>
              <a:t>Scenarios</a:t>
            </a:r>
            <a:r>
              <a:rPr dirty="0" sz="3000" spc="-270" b="1">
                <a:latin typeface="Arial"/>
                <a:cs typeface="Arial"/>
              </a:rPr>
              <a:t> </a:t>
            </a:r>
            <a:r>
              <a:rPr dirty="0" sz="3000" spc="-100" b="1">
                <a:latin typeface="Arial"/>
                <a:cs typeface="Arial"/>
              </a:rPr>
              <a:t>of</a:t>
            </a:r>
            <a:r>
              <a:rPr dirty="0" sz="3000" spc="-175" b="1">
                <a:latin typeface="Arial"/>
                <a:cs typeface="Arial"/>
              </a:rPr>
              <a:t> </a:t>
            </a:r>
            <a:r>
              <a:rPr dirty="0" sz="3000" spc="-180" b="1">
                <a:latin typeface="Arial"/>
                <a:cs typeface="Arial"/>
              </a:rPr>
              <a:t>Concern</a:t>
            </a:r>
            <a:r>
              <a:rPr dirty="0" sz="3000" spc="-190" b="1">
                <a:latin typeface="Arial"/>
                <a:cs typeface="Arial"/>
              </a:rPr>
              <a:t> </a:t>
            </a:r>
            <a:r>
              <a:rPr dirty="0" sz="3000" spc="-75" b="1">
                <a:latin typeface="Arial"/>
                <a:cs typeface="Arial"/>
              </a:rPr>
              <a:t>for</a:t>
            </a:r>
            <a:r>
              <a:rPr dirty="0" sz="3000" spc="-195" b="1">
                <a:latin typeface="Arial"/>
                <a:cs typeface="Arial"/>
              </a:rPr>
              <a:t> </a:t>
            </a:r>
            <a:r>
              <a:rPr dirty="0" sz="3000" spc="-105" b="1">
                <a:latin typeface="Arial"/>
                <a:cs typeface="Arial"/>
              </a:rPr>
              <a:t>Survivors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4670" y="1319212"/>
            <a:ext cx="8836025" cy="3325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6985" indent="-342900">
              <a:lnSpc>
                <a:spcPct val="151200"/>
              </a:lnSpc>
              <a:spcBef>
                <a:spcPts val="100"/>
              </a:spcBef>
              <a:buSzPct val="83333"/>
              <a:buChar char="•"/>
              <a:tabLst>
                <a:tab pos="355600" algn="l"/>
              </a:tabLst>
            </a:pPr>
            <a:r>
              <a:rPr dirty="0" sz="2400" spc="-105">
                <a:latin typeface="Arial"/>
                <a:cs typeface="Arial"/>
              </a:rPr>
              <a:t>What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happen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my </a:t>
            </a:r>
            <a:r>
              <a:rPr dirty="0" sz="2400" spc="-30">
                <a:latin typeface="Arial"/>
                <a:cs typeface="Arial"/>
              </a:rPr>
              <a:t>partner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finds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I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have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been</a:t>
            </a:r>
            <a:r>
              <a:rPr dirty="0" sz="2400" spc="-20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talking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30">
                <a:latin typeface="Arial"/>
                <a:cs typeface="Arial"/>
              </a:rPr>
              <a:t>to </a:t>
            </a:r>
            <a:r>
              <a:rPr dirty="0" sz="2400" spc="-45">
                <a:latin typeface="Arial"/>
                <a:cs typeface="Arial"/>
              </a:rPr>
              <a:t>my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provider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about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violence?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00"/>
              </a:spcBef>
              <a:buSzPct val="83333"/>
              <a:buChar char="•"/>
              <a:tabLst>
                <a:tab pos="354965" algn="l"/>
              </a:tabLst>
            </a:pPr>
            <a:r>
              <a:rPr dirty="0" sz="2400" spc="-105">
                <a:latin typeface="Arial"/>
                <a:cs typeface="Arial"/>
              </a:rPr>
              <a:t>What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happen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my </a:t>
            </a:r>
            <a:r>
              <a:rPr dirty="0" sz="2400" spc="-90">
                <a:latin typeface="Arial"/>
                <a:cs typeface="Arial"/>
              </a:rPr>
              <a:t>partner—</a:t>
            </a:r>
            <a:r>
              <a:rPr dirty="0" sz="2400" spc="-55">
                <a:latin typeface="Arial"/>
                <a:cs typeface="Arial"/>
              </a:rPr>
              <a:t>who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works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345">
                <a:latin typeface="Arial"/>
                <a:cs typeface="Arial"/>
              </a:rPr>
              <a:t>HC—</a:t>
            </a:r>
            <a:r>
              <a:rPr dirty="0" sz="2400" spc="-95">
                <a:latin typeface="Arial"/>
                <a:cs typeface="Arial"/>
              </a:rPr>
              <a:t>can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75"/>
              </a:spcBef>
            </a:pPr>
            <a:r>
              <a:rPr dirty="0" sz="2400" spc="-45">
                <a:latin typeface="Arial"/>
                <a:cs typeface="Arial"/>
              </a:rPr>
              <a:t>my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record?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75"/>
              </a:spcBef>
              <a:buSzPct val="83333"/>
              <a:buChar char="•"/>
              <a:tabLst>
                <a:tab pos="354965" algn="l"/>
              </a:tabLst>
            </a:pPr>
            <a:r>
              <a:rPr dirty="0" sz="2400" spc="-105">
                <a:latin typeface="Arial"/>
                <a:cs typeface="Arial"/>
              </a:rPr>
              <a:t>What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my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provider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think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me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they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see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I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have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disclosed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5"/>
              </a:spcBef>
            </a:pPr>
            <a:r>
              <a:rPr dirty="0" sz="2400" spc="-10">
                <a:latin typeface="Arial"/>
                <a:cs typeface="Arial"/>
              </a:rPr>
              <a:t>violence?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761235" y="508380"/>
            <a:ext cx="7768590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70" b="1">
                <a:latin typeface="Arial"/>
                <a:cs typeface="Arial"/>
              </a:rPr>
              <a:t>Survivor/Patient</a:t>
            </a:r>
            <a:r>
              <a:rPr dirty="0" sz="3000" spc="-110" b="1">
                <a:latin typeface="Arial"/>
                <a:cs typeface="Arial"/>
              </a:rPr>
              <a:t> </a:t>
            </a:r>
            <a:r>
              <a:rPr dirty="0" sz="3000" spc="-175" b="1">
                <a:latin typeface="Arial"/>
                <a:cs typeface="Arial"/>
              </a:rPr>
              <a:t>Questions</a:t>
            </a:r>
            <a:r>
              <a:rPr dirty="0" sz="3000" spc="-135" b="1">
                <a:latin typeface="Arial"/>
                <a:cs typeface="Arial"/>
              </a:rPr>
              <a:t> </a:t>
            </a:r>
            <a:r>
              <a:rPr dirty="0" sz="3000" spc="-155" b="1">
                <a:latin typeface="Arial"/>
                <a:cs typeface="Arial"/>
              </a:rPr>
              <a:t>About</a:t>
            </a:r>
            <a:r>
              <a:rPr dirty="0" sz="3000" spc="-195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Health</a:t>
            </a:r>
            <a:r>
              <a:rPr dirty="0" sz="3000" spc="-240" b="1">
                <a:latin typeface="Arial"/>
                <a:cs typeface="Arial"/>
              </a:rPr>
              <a:t> </a:t>
            </a:r>
            <a:r>
              <a:rPr dirty="0" sz="3000" spc="-20" b="1">
                <a:latin typeface="Arial"/>
                <a:cs typeface="Arial"/>
              </a:rPr>
              <a:t>Data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2929" y="1375223"/>
            <a:ext cx="9093200" cy="3878579"/>
          </a:xfrm>
          <a:prstGeom prst="rect">
            <a:avLst/>
          </a:prstGeom>
        </p:spPr>
        <p:txBody>
          <a:bodyPr wrap="square" lIns="0" tIns="199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2400" spc="-80">
                <a:latin typeface="Arial"/>
                <a:cs typeface="Arial"/>
              </a:rPr>
              <a:t>Survivors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have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questions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about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how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their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health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data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is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being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used: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70"/>
              </a:spcBef>
              <a:buAutoNum type="arabicPeriod"/>
              <a:tabLst>
                <a:tab pos="469900" algn="l"/>
              </a:tabLst>
            </a:pPr>
            <a:r>
              <a:rPr dirty="0" sz="2400" spc="-110">
                <a:latin typeface="Arial"/>
                <a:cs typeface="Arial"/>
              </a:rPr>
              <a:t>What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is</a:t>
            </a:r>
            <a:r>
              <a:rPr dirty="0" sz="2400" spc="-2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written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2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electronic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tools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about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my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experiences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violence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05"/>
              </a:spcBef>
            </a:pPr>
            <a:r>
              <a:rPr dirty="0" sz="2400" spc="-60">
                <a:latin typeface="Arial"/>
                <a:cs typeface="Arial"/>
              </a:rPr>
              <a:t>and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other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sensitive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health</a:t>
            </a:r>
            <a:r>
              <a:rPr dirty="0" sz="2400" spc="-2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information?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75"/>
              </a:spcBef>
              <a:buAutoNum type="arabicPeriod" startAt="2"/>
              <a:tabLst>
                <a:tab pos="469900" algn="l"/>
              </a:tabLst>
            </a:pPr>
            <a:r>
              <a:rPr dirty="0" sz="2400" spc="-155">
                <a:latin typeface="Arial"/>
                <a:cs typeface="Arial"/>
              </a:rPr>
              <a:t>Who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has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access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55">
                <a:latin typeface="Arial"/>
                <a:cs typeface="Arial"/>
              </a:rPr>
              <a:t>to</a:t>
            </a:r>
            <a:r>
              <a:rPr dirty="0" sz="2400" spc="-2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submitted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platform,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75"/>
              </a:spcBef>
            </a:pPr>
            <a:r>
              <a:rPr dirty="0" sz="2400" spc="-30">
                <a:latin typeface="Arial"/>
                <a:cs typeface="Arial"/>
              </a:rPr>
              <a:t>including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my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personally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identifiable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health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data?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0"/>
              </a:spcBef>
              <a:buAutoNum type="arabicPeriod" startAt="3"/>
              <a:tabLst>
                <a:tab pos="469900" algn="l"/>
              </a:tabLst>
            </a:pPr>
            <a:r>
              <a:rPr dirty="0" sz="2400" spc="-110">
                <a:latin typeface="Arial"/>
                <a:cs typeface="Arial"/>
              </a:rPr>
              <a:t>What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control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do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I</a:t>
            </a:r>
            <a:r>
              <a:rPr dirty="0" sz="2400" spc="-229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have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over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my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health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and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what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are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my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80"/>
              </a:spcBef>
            </a:pPr>
            <a:r>
              <a:rPr dirty="0" sz="2400" spc="-40">
                <a:latin typeface="Arial"/>
                <a:cs typeface="Arial"/>
              </a:rPr>
              <a:t>rights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as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a</a:t>
            </a:r>
            <a:r>
              <a:rPr dirty="0" sz="2400" spc="-2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patient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and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as</a:t>
            </a:r>
            <a:r>
              <a:rPr dirty="0" sz="2400" spc="-24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a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survivor?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8231" rIns="0" bIns="0" rtlCol="0" vert="horz">
            <a:spAutoFit/>
          </a:bodyPr>
          <a:lstStyle/>
          <a:p>
            <a:pPr marL="1600835">
              <a:lnSpc>
                <a:spcPct val="100000"/>
              </a:lnSpc>
              <a:spcBef>
                <a:spcPts val="100"/>
              </a:spcBef>
            </a:pPr>
            <a:r>
              <a:rPr dirty="0" sz="3000" spc="-110" b="1">
                <a:latin typeface="Arial"/>
                <a:cs typeface="Arial"/>
              </a:rPr>
              <a:t>Privacy</a:t>
            </a:r>
            <a:r>
              <a:rPr dirty="0" sz="3000" spc="-250" b="1">
                <a:latin typeface="Arial"/>
                <a:cs typeface="Arial"/>
              </a:rPr>
              <a:t> </a:t>
            </a:r>
            <a:r>
              <a:rPr dirty="0" sz="3000" spc="-110" b="1">
                <a:latin typeface="Arial"/>
                <a:cs typeface="Arial"/>
              </a:rPr>
              <a:t>Principles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2610" y="1633537"/>
            <a:ext cx="9212580" cy="400875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marR="38100" indent="-229235">
              <a:lnSpc>
                <a:spcPct val="89200"/>
              </a:lnSpc>
              <a:spcBef>
                <a:spcPts val="385"/>
              </a:spcBef>
              <a:buSzPct val="90000"/>
              <a:buChar char="•"/>
              <a:tabLst>
                <a:tab pos="241300" algn="l"/>
              </a:tabLst>
            </a:pPr>
            <a:r>
              <a:rPr dirty="0" sz="2000" spc="-35">
                <a:latin typeface="Arial"/>
                <a:cs typeface="Arial"/>
              </a:rPr>
              <a:t>Individuals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should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have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right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access,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correct,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amend,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supplement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their </a:t>
            </a:r>
            <a:r>
              <a:rPr dirty="0" sz="2000" spc="-25">
                <a:latin typeface="Arial"/>
                <a:cs typeface="Arial"/>
              </a:rPr>
              <a:t>own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health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information;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Individuals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should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receive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notice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how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health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information </a:t>
            </a:r>
            <a:r>
              <a:rPr dirty="0" sz="2000" spc="-55">
                <a:latin typeface="Arial"/>
                <a:cs typeface="Arial"/>
              </a:rPr>
              <a:t>is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used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disclosed,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including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specific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notification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limits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of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confidentiality;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290"/>
              </a:lnSpc>
              <a:spcBef>
                <a:spcPts val="1955"/>
              </a:spcBef>
              <a:buSzPct val="90000"/>
              <a:buChar char="•"/>
              <a:tabLst>
                <a:tab pos="241300" algn="l"/>
              </a:tabLst>
            </a:pPr>
            <a:r>
              <a:rPr dirty="0" sz="2000" spc="-70">
                <a:latin typeface="Arial"/>
                <a:cs typeface="Arial"/>
              </a:rPr>
              <a:t>Providers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must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offer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respect </a:t>
            </a:r>
            <a:r>
              <a:rPr dirty="0" sz="2000" spc="-25">
                <a:latin typeface="Arial"/>
                <a:cs typeface="Arial"/>
              </a:rPr>
              <a:t>patient’s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choice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of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communication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preferences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90"/>
              </a:lnSpc>
            </a:pPr>
            <a:r>
              <a:rPr dirty="0" sz="2000" spc="-10">
                <a:latin typeface="Arial"/>
                <a:cs typeface="Arial"/>
              </a:rPr>
              <a:t>this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should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be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built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electronic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health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records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as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mandatory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fields;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880"/>
              </a:spcBef>
              <a:buSzPct val="90000"/>
              <a:buChar char="•"/>
              <a:tabLst>
                <a:tab pos="241300" algn="l"/>
              </a:tabLst>
            </a:pPr>
            <a:r>
              <a:rPr dirty="0" sz="2000" spc="-80">
                <a:latin typeface="Arial"/>
                <a:cs typeface="Arial"/>
              </a:rPr>
              <a:t>Privacy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safeguards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consents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should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follow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data;</a:t>
            </a:r>
            <a:endParaRPr sz="2000">
              <a:latin typeface="Arial"/>
              <a:cs typeface="Arial"/>
            </a:endParaRPr>
          </a:p>
          <a:p>
            <a:pPr marL="241300" marR="220345" indent="-229235">
              <a:lnSpc>
                <a:spcPct val="89700"/>
              </a:lnSpc>
              <a:spcBef>
                <a:spcPts val="2205"/>
              </a:spcBef>
              <a:buSzPct val="90000"/>
              <a:buChar char="•"/>
              <a:tabLst>
                <a:tab pos="241300" algn="l"/>
              </a:tabLst>
            </a:pPr>
            <a:r>
              <a:rPr dirty="0" sz="2000" spc="-70">
                <a:latin typeface="Arial"/>
                <a:cs typeface="Arial"/>
              </a:rPr>
              <a:t>Providers </a:t>
            </a:r>
            <a:r>
              <a:rPr dirty="0" sz="2000" spc="-40">
                <a:latin typeface="Arial"/>
                <a:cs typeface="Arial"/>
              </a:rPr>
              <a:t>should </a:t>
            </a:r>
            <a:r>
              <a:rPr dirty="0" sz="2000" spc="-100">
                <a:latin typeface="Arial"/>
                <a:cs typeface="Arial"/>
              </a:rPr>
              <a:t>have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broad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discretion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withhold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information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when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disclosure </a:t>
            </a:r>
            <a:r>
              <a:rPr dirty="0" sz="2000" spc="-25">
                <a:latin typeface="Arial"/>
                <a:cs typeface="Arial"/>
              </a:rPr>
              <a:t>could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harm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patient;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There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should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be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strong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enforceable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penalties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for violations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privacy</a:t>
            </a:r>
            <a:r>
              <a:rPr dirty="0" sz="2000" spc="-19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and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consents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both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a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clinical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setting,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and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across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information exchanges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u="sng" sz="135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http://ipvhealthpartners.org/wp-</a:t>
            </a:r>
            <a:r>
              <a:rPr dirty="0" u="sng" sz="1350" spc="-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content/uploads/2018/07/Privacy-</a:t>
            </a:r>
            <a:r>
              <a:rPr dirty="0" u="sng" sz="1350" spc="-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Principles-</a:t>
            </a:r>
            <a:r>
              <a:rPr dirty="0" u="sng" sz="135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for-</a:t>
            </a:r>
            <a:r>
              <a:rPr dirty="0" u="sng" sz="1350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Protecting-</a:t>
            </a:r>
            <a:r>
              <a:rPr dirty="0" u="sng" sz="135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Victims-</a:t>
            </a:r>
            <a:r>
              <a:rPr dirty="0" u="sng" sz="1350" spc="-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of-</a:t>
            </a:r>
            <a:r>
              <a:rPr dirty="0" u="sng" sz="1350" spc="-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Domestic-</a:t>
            </a:r>
            <a:r>
              <a:rPr dirty="0" u="sng" sz="135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Violence-</a:t>
            </a:r>
            <a:r>
              <a:rPr dirty="0" u="sng" sz="135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.pdf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70455" y="862964"/>
            <a:ext cx="7381875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114" b="1">
                <a:latin typeface="Arial"/>
                <a:cs typeface="Arial"/>
              </a:rPr>
              <a:t>Survivor</a:t>
            </a:r>
            <a:r>
              <a:rPr dirty="0" sz="3000" spc="-190" b="1">
                <a:latin typeface="Arial"/>
                <a:cs typeface="Arial"/>
              </a:rPr>
              <a:t> </a:t>
            </a:r>
            <a:r>
              <a:rPr dirty="0" sz="3000" spc="-110" b="1">
                <a:latin typeface="Arial"/>
                <a:cs typeface="Arial"/>
              </a:rPr>
              <a:t>Privacy</a:t>
            </a:r>
            <a:r>
              <a:rPr dirty="0" sz="3000" spc="-260" b="1">
                <a:latin typeface="Arial"/>
                <a:cs typeface="Arial"/>
              </a:rPr>
              <a:t> </a:t>
            </a:r>
            <a:r>
              <a:rPr dirty="0" sz="3000" spc="-75" b="1">
                <a:latin typeface="Arial"/>
                <a:cs typeface="Arial"/>
              </a:rPr>
              <a:t>in</a:t>
            </a:r>
            <a:r>
              <a:rPr dirty="0" sz="3000" spc="-190" b="1">
                <a:latin typeface="Arial"/>
                <a:cs typeface="Arial"/>
              </a:rPr>
              <a:t> </a:t>
            </a:r>
            <a:r>
              <a:rPr dirty="0" sz="3000" spc="-110" b="1">
                <a:latin typeface="Arial"/>
                <a:cs typeface="Arial"/>
              </a:rPr>
              <a:t>Context</a:t>
            </a:r>
            <a:r>
              <a:rPr dirty="0" sz="3000" spc="-215" b="1">
                <a:latin typeface="Arial"/>
                <a:cs typeface="Arial"/>
              </a:rPr>
              <a:t> </a:t>
            </a:r>
            <a:r>
              <a:rPr dirty="0" sz="3000" spc="-65" b="1">
                <a:latin typeface="Arial"/>
                <a:cs typeface="Arial"/>
              </a:rPr>
              <a:t>of</a:t>
            </a:r>
            <a:r>
              <a:rPr dirty="0" sz="3000" spc="-245" b="1">
                <a:latin typeface="Arial"/>
                <a:cs typeface="Arial"/>
              </a:rPr>
              <a:t> </a:t>
            </a:r>
            <a:r>
              <a:rPr dirty="0" sz="3000" spc="-100" b="1">
                <a:latin typeface="Arial"/>
                <a:cs typeface="Arial"/>
              </a:rPr>
              <a:t>Federal</a:t>
            </a:r>
            <a:r>
              <a:rPr dirty="0" sz="3000" spc="-229" b="1">
                <a:latin typeface="Arial"/>
                <a:cs typeface="Arial"/>
              </a:rPr>
              <a:t> </a:t>
            </a:r>
            <a:r>
              <a:rPr dirty="0" sz="3000" spc="-125" b="1">
                <a:latin typeface="Arial"/>
                <a:cs typeface="Arial"/>
              </a:rPr>
              <a:t>Rules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3301" y="1995673"/>
            <a:ext cx="9170035" cy="3469640"/>
          </a:xfrm>
          <a:prstGeom prst="rect">
            <a:avLst/>
          </a:prstGeom>
        </p:spPr>
        <p:txBody>
          <a:bodyPr wrap="square" lIns="0" tIns="20066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580"/>
              </a:spcBef>
              <a:buSzPct val="75000"/>
              <a:buChar char="●"/>
              <a:tabLst>
                <a:tab pos="240665" algn="l"/>
              </a:tabLst>
            </a:pPr>
            <a:r>
              <a:rPr dirty="0" sz="2400" spc="-130">
                <a:latin typeface="Arial"/>
                <a:cs typeface="Arial"/>
              </a:rPr>
              <a:t>New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federal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rules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on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sharing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health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data</a:t>
            </a:r>
            <a:r>
              <a:rPr dirty="0" sz="2400" spc="-204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went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into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effect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in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2021.</a:t>
            </a:r>
            <a:endParaRPr sz="2400">
              <a:latin typeface="Arial"/>
              <a:cs typeface="Arial"/>
            </a:endParaRPr>
          </a:p>
          <a:p>
            <a:pPr marL="240029" marR="995680" indent="-227965">
              <a:lnSpc>
                <a:spcPct val="148600"/>
              </a:lnSpc>
              <a:spcBef>
                <a:spcPts val="80"/>
              </a:spcBef>
              <a:buSzPct val="75000"/>
              <a:buChar char="●"/>
              <a:tabLst>
                <a:tab pos="241300" algn="l"/>
              </a:tabLst>
            </a:pPr>
            <a:r>
              <a:rPr dirty="0" sz="2400" spc="-120">
                <a:latin typeface="Arial"/>
                <a:cs typeface="Arial"/>
              </a:rPr>
              <a:t>The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330">
                <a:latin typeface="Arial"/>
                <a:cs typeface="Arial"/>
              </a:rPr>
              <a:t>CURES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Act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supports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exchange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support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care </a:t>
            </a:r>
            <a:r>
              <a:rPr dirty="0" sz="2400" spc="-2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coordination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holistic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care.</a:t>
            </a:r>
            <a:endParaRPr sz="2400">
              <a:latin typeface="Arial"/>
              <a:cs typeface="Arial"/>
            </a:endParaRPr>
          </a:p>
          <a:p>
            <a:pPr lvl="1" marL="545465" indent="-210820">
              <a:lnSpc>
                <a:spcPct val="100000"/>
              </a:lnSpc>
              <a:spcBef>
                <a:spcPts val="2600"/>
              </a:spcBef>
              <a:buSzPct val="58333"/>
              <a:buChar char="○"/>
              <a:tabLst>
                <a:tab pos="545465" algn="l"/>
              </a:tabLst>
            </a:pPr>
            <a:r>
              <a:rPr dirty="0" sz="2400" spc="-125">
                <a:latin typeface="Arial"/>
                <a:cs typeface="Arial"/>
              </a:rPr>
              <a:t>Curbs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practice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“information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blocking”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00"/>
              </a:spcBef>
              <a:buSzPct val="75000"/>
              <a:buChar char="●"/>
              <a:tabLst>
                <a:tab pos="240665" algn="l"/>
              </a:tabLst>
            </a:pPr>
            <a:r>
              <a:rPr dirty="0" sz="2400" spc="-65">
                <a:latin typeface="Arial"/>
                <a:cs typeface="Arial"/>
              </a:rPr>
              <a:t>Patients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benefit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seamless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access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55">
                <a:latin typeface="Arial"/>
                <a:cs typeface="Arial"/>
              </a:rPr>
              <a:t>to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health</a:t>
            </a:r>
            <a:r>
              <a:rPr dirty="0" sz="2400" spc="-229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data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by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care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team.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SzPct val="75000"/>
              <a:buChar char="●"/>
              <a:tabLst>
                <a:tab pos="240665" algn="l"/>
              </a:tabLst>
            </a:pPr>
            <a:r>
              <a:rPr dirty="0" sz="2400" spc="-50">
                <a:latin typeface="Arial"/>
                <a:cs typeface="Arial"/>
              </a:rPr>
              <a:t>Significant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concerns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about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how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survivors’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health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data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be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shared.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16075" y="630174"/>
            <a:ext cx="6764655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105" b="1">
                <a:latin typeface="Arial"/>
                <a:cs typeface="Arial"/>
              </a:rPr>
              <a:t>Requirement</a:t>
            </a:r>
            <a:r>
              <a:rPr dirty="0" sz="3000" spc="-150" b="1">
                <a:latin typeface="Arial"/>
                <a:cs typeface="Arial"/>
              </a:rPr>
              <a:t> </a:t>
            </a:r>
            <a:r>
              <a:rPr dirty="0" sz="3000" spc="-35" b="1">
                <a:latin typeface="Arial"/>
                <a:cs typeface="Arial"/>
              </a:rPr>
              <a:t>to</a:t>
            </a:r>
            <a:r>
              <a:rPr dirty="0" sz="3000" spc="-220" b="1">
                <a:latin typeface="Arial"/>
                <a:cs typeface="Arial"/>
              </a:rPr>
              <a:t> </a:t>
            </a:r>
            <a:r>
              <a:rPr dirty="0" sz="3000" spc="-140" b="1">
                <a:latin typeface="Arial"/>
                <a:cs typeface="Arial"/>
              </a:rPr>
              <a:t>Share</a:t>
            </a:r>
            <a:r>
              <a:rPr dirty="0" sz="3000" spc="-180" b="1">
                <a:latin typeface="Arial"/>
                <a:cs typeface="Arial"/>
              </a:rPr>
              <a:t> </a:t>
            </a:r>
            <a:r>
              <a:rPr dirty="0" sz="3000" spc="-80" b="1">
                <a:latin typeface="Arial"/>
                <a:cs typeface="Arial"/>
              </a:rPr>
              <a:t>Data</a:t>
            </a:r>
            <a:r>
              <a:rPr dirty="0" sz="3000" spc="-200" b="1">
                <a:latin typeface="Arial"/>
                <a:cs typeface="Arial"/>
              </a:rPr>
              <a:t> </a:t>
            </a:r>
            <a:r>
              <a:rPr dirty="0" sz="3000" b="1">
                <a:latin typeface="Arial"/>
                <a:cs typeface="Arial"/>
              </a:rPr>
              <a:t>if</a:t>
            </a:r>
            <a:r>
              <a:rPr dirty="0" sz="3000" spc="-254" b="1">
                <a:latin typeface="Arial"/>
                <a:cs typeface="Arial"/>
              </a:rPr>
              <a:t> </a:t>
            </a:r>
            <a:r>
              <a:rPr dirty="0" sz="3000" spc="-114" b="1">
                <a:latin typeface="Arial"/>
                <a:cs typeface="Arial"/>
              </a:rPr>
              <a:t>Requested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345"/>
              <a:t>CURES</a:t>
            </a:r>
            <a:r>
              <a:rPr dirty="0" spc="-125"/>
              <a:t> </a:t>
            </a:r>
            <a:r>
              <a:rPr dirty="0" spc="-20"/>
              <a:t>ACT: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pc="-145"/>
              <a:t>Requests </a:t>
            </a:r>
            <a:r>
              <a:rPr dirty="0"/>
              <a:t>for</a:t>
            </a:r>
            <a:r>
              <a:rPr dirty="0" spc="-125"/>
              <a:t> </a:t>
            </a:r>
            <a:r>
              <a:rPr dirty="0" spc="-40"/>
              <a:t>health</a:t>
            </a:r>
            <a:r>
              <a:rPr dirty="0" spc="-114"/>
              <a:t> </a:t>
            </a:r>
            <a:r>
              <a:rPr dirty="0" spc="-80"/>
              <a:t>data</a:t>
            </a:r>
            <a:r>
              <a:rPr dirty="0" spc="-95"/>
              <a:t> </a:t>
            </a:r>
            <a:r>
              <a:rPr dirty="0" spc="-65"/>
              <a:t>on</a:t>
            </a:r>
            <a:r>
              <a:rPr dirty="0" spc="-114"/>
              <a:t> </a:t>
            </a:r>
            <a:r>
              <a:rPr dirty="0" spc="-70"/>
              <a:t>behalf</a:t>
            </a:r>
            <a:r>
              <a:rPr dirty="0" spc="-110"/>
              <a:t> </a:t>
            </a:r>
            <a:r>
              <a:rPr dirty="0"/>
              <a:t>of</a:t>
            </a:r>
            <a:r>
              <a:rPr dirty="0" spc="-110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 spc="-35"/>
              <a:t>patient</a:t>
            </a:r>
            <a:r>
              <a:rPr dirty="0" spc="-100"/>
              <a:t> </a:t>
            </a:r>
            <a:r>
              <a:rPr dirty="0" spc="-95"/>
              <a:t>should</a:t>
            </a:r>
            <a:r>
              <a:rPr dirty="0" spc="-110"/>
              <a:t> </a:t>
            </a:r>
            <a:r>
              <a:rPr dirty="0" spc="-95"/>
              <a:t>be</a:t>
            </a:r>
            <a:r>
              <a:rPr dirty="0" spc="-55"/>
              <a:t> </a:t>
            </a:r>
            <a:r>
              <a:rPr dirty="0" spc="-90"/>
              <a:t>acted</a:t>
            </a:r>
            <a:r>
              <a:rPr dirty="0" spc="-110"/>
              <a:t> </a:t>
            </a:r>
            <a:r>
              <a:rPr dirty="0" spc="-65"/>
              <a:t>on</a:t>
            </a:r>
            <a:r>
              <a:rPr dirty="0" spc="-110"/>
              <a:t> </a:t>
            </a:r>
            <a:r>
              <a:rPr dirty="0" spc="-95"/>
              <a:t>and</a:t>
            </a:r>
            <a:r>
              <a:rPr dirty="0" spc="-110"/>
              <a:t> </a:t>
            </a:r>
            <a:r>
              <a:rPr dirty="0" spc="-25"/>
              <a:t>the</a:t>
            </a:r>
            <a:r>
              <a:rPr dirty="0" spc="-135"/>
              <a:t> </a:t>
            </a:r>
            <a:r>
              <a:rPr dirty="0" spc="-10"/>
              <a:t>information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pc="-85"/>
              <a:t>requested</a:t>
            </a:r>
            <a:r>
              <a:rPr dirty="0" spc="-80"/>
              <a:t> </a:t>
            </a:r>
            <a:r>
              <a:rPr dirty="0" spc="-100"/>
              <a:t>be</a:t>
            </a:r>
            <a:r>
              <a:rPr dirty="0" spc="-95"/>
              <a:t> </a:t>
            </a:r>
            <a:r>
              <a:rPr dirty="0" spc="-10"/>
              <a:t>shared.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pc="-140"/>
              <a:t>Rule</a:t>
            </a:r>
            <a:r>
              <a:rPr dirty="0" spc="-114"/>
              <a:t> </a:t>
            </a:r>
            <a:r>
              <a:rPr dirty="0" spc="-110"/>
              <a:t>creates</a:t>
            </a:r>
            <a:r>
              <a:rPr dirty="0" spc="-50"/>
              <a:t> </a:t>
            </a:r>
            <a:r>
              <a:rPr dirty="0" spc="-150"/>
              <a:t>a</a:t>
            </a:r>
            <a:r>
              <a:rPr dirty="0" spc="-70"/>
              <a:t> </a:t>
            </a:r>
            <a:r>
              <a:rPr dirty="0" spc="-65"/>
              <a:t>presumption</a:t>
            </a:r>
            <a:r>
              <a:rPr dirty="0" spc="-95"/>
              <a:t> </a:t>
            </a:r>
            <a:r>
              <a:rPr dirty="0" spc="-10"/>
              <a:t>that</a:t>
            </a:r>
            <a:r>
              <a:rPr dirty="0" spc="-80"/>
              <a:t> </a:t>
            </a:r>
            <a:r>
              <a:rPr dirty="0" spc="-65"/>
              <a:t>data</a:t>
            </a:r>
            <a:r>
              <a:rPr dirty="0" spc="-155"/>
              <a:t> </a:t>
            </a:r>
            <a:r>
              <a:rPr dirty="0" spc="-80"/>
              <a:t>should</a:t>
            </a:r>
            <a:r>
              <a:rPr dirty="0" spc="-95"/>
              <a:t> </a:t>
            </a:r>
            <a:r>
              <a:rPr dirty="0" spc="-100"/>
              <a:t>be</a:t>
            </a:r>
            <a:r>
              <a:rPr dirty="0" spc="-114"/>
              <a:t> </a:t>
            </a:r>
            <a:r>
              <a:rPr dirty="0" spc="-105"/>
              <a:t>shared</a:t>
            </a:r>
            <a:r>
              <a:rPr dirty="0" spc="-95"/>
              <a:t> </a:t>
            </a:r>
            <a:r>
              <a:rPr dirty="0" spc="-80"/>
              <a:t>when</a:t>
            </a:r>
            <a:r>
              <a:rPr dirty="0" spc="-95"/>
              <a:t> </a:t>
            </a:r>
            <a:r>
              <a:rPr dirty="0" spc="-10"/>
              <a:t>requested.</a:t>
            </a:r>
          </a:p>
          <a:p>
            <a:pPr lvl="1" marL="813435" marR="8128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3435" algn="l"/>
              </a:tabLst>
            </a:pPr>
            <a:r>
              <a:rPr dirty="0" sz="2000" spc="-204" b="1">
                <a:latin typeface="Arial"/>
                <a:cs typeface="Arial"/>
              </a:rPr>
              <a:t>This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200" b="1">
                <a:latin typeface="Arial"/>
                <a:cs typeface="Arial"/>
              </a:rPr>
              <a:t>does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20" b="1">
                <a:latin typeface="Arial"/>
                <a:cs typeface="Arial"/>
              </a:rPr>
              <a:t>not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135" b="1">
                <a:latin typeface="Arial"/>
                <a:cs typeface="Arial"/>
              </a:rPr>
              <a:t>mean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75" b="1">
                <a:latin typeface="Arial"/>
                <a:cs typeface="Arial"/>
              </a:rPr>
              <a:t>that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data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165" b="1">
                <a:latin typeface="Arial"/>
                <a:cs typeface="Arial"/>
              </a:rPr>
              <a:t>must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be</a:t>
            </a:r>
            <a:r>
              <a:rPr dirty="0" sz="2000" spc="-125" b="1">
                <a:latin typeface="Arial"/>
                <a:cs typeface="Arial"/>
              </a:rPr>
              <a:t> </a:t>
            </a:r>
            <a:r>
              <a:rPr dirty="0" sz="2000" spc="-190" b="1">
                <a:latin typeface="Arial"/>
                <a:cs typeface="Arial"/>
              </a:rPr>
              <a:t>disclosed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to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10" b="1">
                <a:latin typeface="Arial"/>
                <a:cs typeface="Arial"/>
              </a:rPr>
              <a:t>all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requesters,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for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70" b="1">
                <a:latin typeface="Arial"/>
                <a:cs typeface="Arial"/>
              </a:rPr>
              <a:t>any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60" b="1">
                <a:latin typeface="Arial"/>
                <a:cs typeface="Arial"/>
              </a:rPr>
              <a:t>purpose. </a:t>
            </a:r>
            <a:r>
              <a:rPr dirty="0" sz="2000" spc="-155" b="1">
                <a:latin typeface="Arial"/>
                <a:cs typeface="Arial"/>
              </a:rPr>
              <a:t>There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25" b="1">
                <a:latin typeface="Arial"/>
                <a:cs typeface="Arial"/>
              </a:rPr>
              <a:t>are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number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75" b="1">
                <a:latin typeface="Arial"/>
                <a:cs typeface="Arial"/>
              </a:rPr>
              <a:t>of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important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70" b="1">
                <a:latin typeface="Arial"/>
                <a:cs typeface="Arial"/>
              </a:rPr>
              <a:t>exceptions</a:t>
            </a:r>
            <a:r>
              <a:rPr dirty="0" sz="2000" spc="-135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to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35" b="1">
                <a:latin typeface="Arial"/>
                <a:cs typeface="Arial"/>
              </a:rPr>
              <a:t>this</a:t>
            </a:r>
            <a:r>
              <a:rPr dirty="0" sz="2000" spc="-1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rule.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0"/>
              </a:spcBef>
              <a:buFont typeface="Arial"/>
              <a:buChar char="•"/>
            </a:p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pc="-125"/>
              <a:t>There</a:t>
            </a:r>
            <a:r>
              <a:rPr dirty="0" spc="-30"/>
              <a:t> </a:t>
            </a:r>
            <a:r>
              <a:rPr dirty="0" spc="-114"/>
              <a:t>is</a:t>
            </a:r>
            <a:r>
              <a:rPr dirty="0" spc="-85"/>
              <a:t> </a:t>
            </a:r>
            <a:r>
              <a:rPr dirty="0" spc="-175" b="1">
                <a:latin typeface="Arial"/>
                <a:cs typeface="Arial"/>
              </a:rPr>
              <a:t>no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120" b="1">
                <a:latin typeface="Arial"/>
                <a:cs typeface="Arial"/>
              </a:rPr>
              <a:t>requirement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 spc="-70"/>
              <a:t>proactively</a:t>
            </a:r>
            <a:r>
              <a:rPr dirty="0" spc="-90"/>
              <a:t> </a:t>
            </a:r>
            <a:r>
              <a:rPr dirty="0" spc="-105"/>
              <a:t>share </a:t>
            </a:r>
            <a:r>
              <a:rPr dirty="0" spc="-20"/>
              <a:t>or</a:t>
            </a:r>
            <a:r>
              <a:rPr dirty="0" spc="-105"/>
              <a:t> </a:t>
            </a:r>
            <a:r>
              <a:rPr dirty="0" spc="-70"/>
              <a:t>publish</a:t>
            </a:r>
            <a:r>
              <a:rPr dirty="0" spc="-85"/>
              <a:t> </a:t>
            </a:r>
            <a:r>
              <a:rPr dirty="0" spc="-55"/>
              <a:t>health</a:t>
            </a:r>
            <a:r>
              <a:rPr dirty="0" spc="-90"/>
              <a:t> </a:t>
            </a:r>
            <a:r>
              <a:rPr dirty="0" spc="-65"/>
              <a:t>data</a:t>
            </a:r>
            <a:r>
              <a:rPr dirty="0" spc="-145"/>
              <a:t> </a:t>
            </a:r>
            <a:r>
              <a:rPr dirty="0" spc="-120"/>
              <a:t>unless</a:t>
            </a:r>
            <a:r>
              <a:rPr dirty="0" spc="-35"/>
              <a:t> </a:t>
            </a:r>
            <a:r>
              <a:rPr dirty="0" spc="-10"/>
              <a:t>requested.</a:t>
            </a:r>
          </a:p>
          <a:p>
            <a:pPr>
              <a:lnSpc>
                <a:spcPct val="100000"/>
              </a:lnSpc>
              <a:spcBef>
                <a:spcPts val="105"/>
              </a:spcBef>
              <a:buFont typeface="Arial"/>
              <a:buChar char="•"/>
            </a:p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pc="-125"/>
              <a:t>There</a:t>
            </a:r>
            <a:r>
              <a:rPr dirty="0" spc="-35"/>
              <a:t> </a:t>
            </a:r>
            <a:r>
              <a:rPr dirty="0" spc="-114"/>
              <a:t>is</a:t>
            </a:r>
            <a:r>
              <a:rPr dirty="0" spc="-85"/>
              <a:t> </a:t>
            </a:r>
            <a:r>
              <a:rPr dirty="0" spc="-175" b="1">
                <a:latin typeface="Arial"/>
                <a:cs typeface="Arial"/>
              </a:rPr>
              <a:t>no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120" b="1">
                <a:latin typeface="Arial"/>
                <a:cs typeface="Arial"/>
              </a:rPr>
              <a:t>requirement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 spc="-70"/>
              <a:t>proactively</a:t>
            </a:r>
            <a:r>
              <a:rPr dirty="0" spc="-90"/>
              <a:t> </a:t>
            </a:r>
            <a:r>
              <a:rPr dirty="0" spc="-120"/>
              <a:t>make</a:t>
            </a:r>
            <a:r>
              <a:rPr dirty="0" spc="-110"/>
              <a:t> </a:t>
            </a:r>
            <a:r>
              <a:rPr dirty="0" spc="-80"/>
              <a:t>data</a:t>
            </a:r>
            <a:r>
              <a:rPr dirty="0" spc="-70"/>
              <a:t> </a:t>
            </a:r>
            <a:r>
              <a:rPr dirty="0" spc="-100"/>
              <a:t>available</a:t>
            </a:r>
            <a:r>
              <a:rPr dirty="0" spc="-25"/>
              <a:t> </a:t>
            </a:r>
            <a:r>
              <a:rPr dirty="0" spc="-20"/>
              <a:t>or</a:t>
            </a:r>
            <a:r>
              <a:rPr dirty="0" spc="-105"/>
              <a:t>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/>
              <a:t>put</a:t>
            </a:r>
            <a:r>
              <a:rPr dirty="0" spc="-75"/>
              <a:t> </a:t>
            </a:r>
            <a:r>
              <a:rPr dirty="0" spc="60"/>
              <a:t>it</a:t>
            </a:r>
            <a:r>
              <a:rPr dirty="0" spc="-75"/>
              <a:t> </a:t>
            </a:r>
            <a:r>
              <a:rPr dirty="0" spc="-40"/>
              <a:t>in</a:t>
            </a:r>
            <a:r>
              <a:rPr dirty="0" spc="-90"/>
              <a:t> </a:t>
            </a:r>
            <a:r>
              <a:rPr dirty="0" spc="-30"/>
              <a:t>the</a:t>
            </a:r>
            <a:r>
              <a:rPr dirty="0" spc="-105"/>
              <a:t> </a:t>
            </a:r>
            <a:r>
              <a:rPr dirty="0" spc="-10"/>
              <a:t>portal.</a:t>
            </a:r>
          </a:p>
          <a:p>
            <a:pPr lvl="1" marL="813435" marR="794385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813435" algn="l"/>
              </a:tabLst>
            </a:pPr>
            <a:r>
              <a:rPr dirty="0" sz="2000" spc="-145">
                <a:latin typeface="Arial"/>
                <a:cs typeface="Arial"/>
              </a:rPr>
              <a:t>This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rule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applies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situations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where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a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provider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a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patient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requests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that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</a:t>
            </a:r>
            <a:r>
              <a:rPr dirty="0" sz="2000" spc="-35">
                <a:latin typeface="Arial"/>
                <a:cs typeface="Arial"/>
              </a:rPr>
              <a:t>information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be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shared.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70455" y="683577"/>
            <a:ext cx="377444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60" b="1">
                <a:latin typeface="Arial"/>
                <a:cs typeface="Arial"/>
              </a:rPr>
              <a:t>Exceptions</a:t>
            </a:r>
            <a:r>
              <a:rPr dirty="0" sz="3000" spc="-175" b="1">
                <a:latin typeface="Arial"/>
                <a:cs typeface="Arial"/>
              </a:rPr>
              <a:t> </a:t>
            </a:r>
            <a:r>
              <a:rPr dirty="0" sz="3000" spc="-40" b="1">
                <a:latin typeface="Arial"/>
                <a:cs typeface="Arial"/>
              </a:rPr>
              <a:t>to</a:t>
            </a:r>
            <a:r>
              <a:rPr dirty="0" sz="3000" spc="-220" b="1">
                <a:latin typeface="Arial"/>
                <a:cs typeface="Arial"/>
              </a:rPr>
              <a:t> </a:t>
            </a:r>
            <a:r>
              <a:rPr dirty="0" sz="3000" spc="-25" b="1">
                <a:latin typeface="Arial"/>
                <a:cs typeface="Arial"/>
              </a:rPr>
              <a:t>the</a:t>
            </a:r>
            <a:r>
              <a:rPr dirty="0" sz="3000" spc="-260" b="1">
                <a:latin typeface="Arial"/>
                <a:cs typeface="Arial"/>
              </a:rPr>
              <a:t> </a:t>
            </a:r>
            <a:r>
              <a:rPr dirty="0" sz="3000" spc="-100" b="1">
                <a:latin typeface="Arial"/>
                <a:cs typeface="Arial"/>
              </a:rPr>
              <a:t>Rule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8095" y="2078291"/>
            <a:ext cx="9180195" cy="22402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SzPct val="78260"/>
              <a:buChar char="●"/>
              <a:tabLst>
                <a:tab pos="240665" algn="l"/>
              </a:tabLst>
            </a:pPr>
            <a:r>
              <a:rPr dirty="0" sz="2300" spc="-225">
                <a:latin typeface="Arial"/>
                <a:cs typeface="Arial"/>
              </a:rPr>
              <a:t>HHS</a:t>
            </a:r>
            <a:r>
              <a:rPr dirty="0" sz="2300" spc="-114">
                <a:latin typeface="Arial"/>
                <a:cs typeface="Arial"/>
              </a:rPr>
              <a:t> </a:t>
            </a:r>
            <a:r>
              <a:rPr dirty="0" sz="2300" spc="-195">
                <a:latin typeface="Arial"/>
                <a:cs typeface="Arial"/>
              </a:rPr>
              <a:t>(ONC)</a:t>
            </a:r>
            <a:r>
              <a:rPr dirty="0" sz="2300" spc="-185">
                <a:latin typeface="Arial"/>
                <a:cs typeface="Arial"/>
              </a:rPr>
              <a:t> </a:t>
            </a:r>
            <a:r>
              <a:rPr dirty="0" sz="2300" spc="-55">
                <a:latin typeface="Arial"/>
                <a:cs typeface="Arial"/>
              </a:rPr>
              <a:t>created</a:t>
            </a:r>
            <a:r>
              <a:rPr dirty="0" sz="2300" spc="-165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either</a:t>
            </a:r>
            <a:r>
              <a:rPr dirty="0" sz="2300" spc="-135">
                <a:latin typeface="Arial"/>
                <a:cs typeface="Arial"/>
              </a:rPr>
              <a:t> </a:t>
            </a:r>
            <a:r>
              <a:rPr dirty="0" sz="2300" spc="-80">
                <a:latin typeface="Arial"/>
                <a:cs typeface="Arial"/>
              </a:rPr>
              <a:t>categories</a:t>
            </a:r>
            <a:r>
              <a:rPr dirty="0" sz="2300" spc="-1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155">
                <a:latin typeface="Arial"/>
                <a:cs typeface="Arial"/>
              </a:rPr>
              <a:t> </a:t>
            </a:r>
            <a:r>
              <a:rPr dirty="0" sz="2300" spc="-70">
                <a:latin typeface="Arial"/>
                <a:cs typeface="Arial"/>
              </a:rPr>
              <a:t>exceptions</a:t>
            </a:r>
            <a:r>
              <a:rPr dirty="0" sz="2300" spc="-14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including:</a:t>
            </a:r>
            <a:endParaRPr sz="2300">
              <a:latin typeface="Arial"/>
              <a:cs typeface="Arial"/>
            </a:endParaRPr>
          </a:p>
          <a:p>
            <a:pPr lvl="1" marL="545465" indent="-210820">
              <a:lnSpc>
                <a:spcPct val="100000"/>
              </a:lnSpc>
              <a:spcBef>
                <a:spcPts val="2495"/>
              </a:spcBef>
              <a:buSzPct val="60869"/>
              <a:buChar char="○"/>
              <a:tabLst>
                <a:tab pos="545465" algn="l"/>
              </a:tabLst>
            </a:pPr>
            <a:r>
              <a:rPr dirty="0" sz="2300" spc="-65">
                <a:latin typeface="Arial"/>
                <a:cs typeface="Arial"/>
              </a:rPr>
              <a:t>Preventing</a:t>
            </a:r>
            <a:r>
              <a:rPr dirty="0" sz="2300" spc="-114">
                <a:latin typeface="Arial"/>
                <a:cs typeface="Arial"/>
              </a:rPr>
              <a:t> </a:t>
            </a:r>
            <a:r>
              <a:rPr dirty="0" sz="2300" spc="-70">
                <a:latin typeface="Arial"/>
                <a:cs typeface="Arial"/>
              </a:rPr>
              <a:t>Harm:</a:t>
            </a:r>
            <a:r>
              <a:rPr dirty="0" sz="2300" spc="-200">
                <a:latin typeface="Arial"/>
                <a:cs typeface="Arial"/>
              </a:rPr>
              <a:t> </a:t>
            </a:r>
            <a:r>
              <a:rPr dirty="0" sz="2300" spc="-105">
                <a:latin typeface="Arial"/>
                <a:cs typeface="Arial"/>
              </a:rPr>
              <a:t>Reasonably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114">
                <a:latin typeface="Arial"/>
                <a:cs typeface="Arial"/>
              </a:rPr>
              <a:t>necessary</a:t>
            </a:r>
            <a:r>
              <a:rPr dirty="0" sz="2300" spc="-180">
                <a:latin typeface="Arial"/>
                <a:cs typeface="Arial"/>
              </a:rPr>
              <a:t> </a:t>
            </a:r>
            <a:r>
              <a:rPr dirty="0" sz="2300" spc="-60">
                <a:latin typeface="Arial"/>
                <a:cs typeface="Arial"/>
              </a:rPr>
              <a:t>practices</a:t>
            </a:r>
            <a:r>
              <a:rPr dirty="0" sz="2300" spc="-135">
                <a:latin typeface="Arial"/>
                <a:cs typeface="Arial"/>
              </a:rPr>
              <a:t> </a:t>
            </a:r>
            <a:r>
              <a:rPr dirty="0" sz="2300" spc="80">
                <a:latin typeface="Arial"/>
                <a:cs typeface="Arial"/>
              </a:rPr>
              <a:t>to</a:t>
            </a:r>
            <a:r>
              <a:rPr dirty="0" sz="2300" spc="-125">
                <a:latin typeface="Arial"/>
                <a:cs typeface="Arial"/>
              </a:rPr>
              <a:t> </a:t>
            </a:r>
            <a:r>
              <a:rPr dirty="0" sz="2300" spc="-45">
                <a:latin typeface="Arial"/>
                <a:cs typeface="Arial"/>
              </a:rPr>
              <a:t>prevent</a:t>
            </a:r>
            <a:r>
              <a:rPr dirty="0" sz="2300" spc="-175">
                <a:latin typeface="Arial"/>
                <a:cs typeface="Arial"/>
              </a:rPr>
              <a:t> </a:t>
            </a:r>
            <a:r>
              <a:rPr dirty="0" sz="2300" spc="-35">
                <a:latin typeface="Arial"/>
                <a:cs typeface="Arial"/>
              </a:rPr>
              <a:t>harm</a:t>
            </a:r>
            <a:r>
              <a:rPr dirty="0" sz="2300" spc="-1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to</a:t>
            </a:r>
            <a:r>
              <a:rPr dirty="0" sz="2300" spc="-12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  <a:p>
            <a:pPr marL="546735">
              <a:lnSpc>
                <a:spcPct val="100000"/>
              </a:lnSpc>
              <a:spcBef>
                <a:spcPts val="1375"/>
              </a:spcBef>
            </a:pPr>
            <a:r>
              <a:rPr dirty="0" sz="2300">
                <a:latin typeface="Arial"/>
                <a:cs typeface="Arial"/>
              </a:rPr>
              <a:t>patient</a:t>
            </a:r>
            <a:r>
              <a:rPr dirty="0" sz="2300" spc="-1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or</a:t>
            </a:r>
            <a:r>
              <a:rPr dirty="0" sz="2300" spc="-225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another</a:t>
            </a:r>
            <a:r>
              <a:rPr dirty="0" sz="2300" spc="-229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person.</a:t>
            </a:r>
            <a:endParaRPr sz="2300">
              <a:latin typeface="Arial"/>
              <a:cs typeface="Arial"/>
            </a:endParaRPr>
          </a:p>
          <a:p>
            <a:pPr lvl="1" marL="545465" indent="-210820">
              <a:lnSpc>
                <a:spcPct val="100000"/>
              </a:lnSpc>
              <a:spcBef>
                <a:spcPts val="2495"/>
              </a:spcBef>
              <a:buSzPct val="60869"/>
              <a:buChar char="○"/>
              <a:tabLst>
                <a:tab pos="545465" algn="l"/>
              </a:tabLst>
            </a:pPr>
            <a:r>
              <a:rPr dirty="0" sz="2300" spc="-85">
                <a:latin typeface="Arial"/>
                <a:cs typeface="Arial"/>
              </a:rPr>
              <a:t>Privacy:</a:t>
            </a:r>
            <a:r>
              <a:rPr dirty="0" sz="2300" spc="-100">
                <a:latin typeface="Arial"/>
                <a:cs typeface="Arial"/>
              </a:rPr>
              <a:t> </a:t>
            </a:r>
            <a:r>
              <a:rPr dirty="0" sz="2300" spc="-114">
                <a:latin typeface="Arial"/>
                <a:cs typeface="Arial"/>
              </a:rPr>
              <a:t>Refusing</a:t>
            </a:r>
            <a:r>
              <a:rPr dirty="0" sz="2300" spc="-9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to</a:t>
            </a:r>
            <a:r>
              <a:rPr dirty="0" sz="2300" spc="-114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fulfill</a:t>
            </a:r>
            <a:r>
              <a:rPr dirty="0" sz="2300" spc="-110">
                <a:latin typeface="Arial"/>
                <a:cs typeface="Arial"/>
              </a:rPr>
              <a:t> a</a:t>
            </a:r>
            <a:r>
              <a:rPr dirty="0" sz="2300" spc="-180">
                <a:latin typeface="Arial"/>
                <a:cs typeface="Arial"/>
              </a:rPr>
              <a:t> </a:t>
            </a:r>
            <a:r>
              <a:rPr dirty="0" sz="2300" spc="-55">
                <a:latin typeface="Arial"/>
                <a:cs typeface="Arial"/>
              </a:rPr>
              <a:t>request</a:t>
            </a:r>
            <a:r>
              <a:rPr dirty="0" sz="2300" spc="-170">
                <a:latin typeface="Arial"/>
                <a:cs typeface="Arial"/>
              </a:rPr>
              <a:t> </a:t>
            </a:r>
            <a:r>
              <a:rPr dirty="0" sz="2300" spc="75">
                <a:latin typeface="Arial"/>
                <a:cs typeface="Arial"/>
              </a:rPr>
              <a:t>to</a:t>
            </a:r>
            <a:r>
              <a:rPr dirty="0" sz="2300" spc="-11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protect</a:t>
            </a:r>
            <a:r>
              <a:rPr dirty="0" sz="2300" spc="-80">
                <a:latin typeface="Arial"/>
                <a:cs typeface="Arial"/>
              </a:rPr>
              <a:t> </a:t>
            </a:r>
            <a:r>
              <a:rPr dirty="0" sz="2300" spc="-110">
                <a:latin typeface="Arial"/>
                <a:cs typeface="Arial"/>
              </a:rPr>
              <a:t>a</a:t>
            </a:r>
            <a:r>
              <a:rPr dirty="0" sz="2300" spc="-95">
                <a:latin typeface="Arial"/>
                <a:cs typeface="Arial"/>
              </a:rPr>
              <a:t> </a:t>
            </a:r>
            <a:r>
              <a:rPr dirty="0" sz="2300" spc="-80">
                <a:latin typeface="Arial"/>
                <a:cs typeface="Arial"/>
              </a:rPr>
              <a:t>person’s</a:t>
            </a:r>
            <a:r>
              <a:rPr dirty="0" sz="2300" spc="-12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privacy.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70455" y="1117599"/>
            <a:ext cx="4770120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140" b="1">
                <a:latin typeface="Arial"/>
                <a:cs typeface="Arial"/>
              </a:rPr>
              <a:t>Exception:</a:t>
            </a:r>
            <a:r>
              <a:rPr dirty="0" sz="3000" spc="-170" b="1">
                <a:latin typeface="Arial"/>
                <a:cs typeface="Arial"/>
              </a:rPr>
              <a:t> </a:t>
            </a:r>
            <a:r>
              <a:rPr dirty="0" sz="3000" spc="-95" b="1">
                <a:latin typeface="Arial"/>
                <a:cs typeface="Arial"/>
              </a:rPr>
              <a:t>Preventing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35" b="1">
                <a:latin typeface="Arial"/>
                <a:cs typeface="Arial"/>
              </a:rPr>
              <a:t>Harm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4204" y="2112077"/>
            <a:ext cx="8665845" cy="3325495"/>
          </a:xfrm>
          <a:prstGeom prst="rect">
            <a:avLst/>
          </a:prstGeom>
        </p:spPr>
        <p:txBody>
          <a:bodyPr wrap="square" lIns="0" tIns="1993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570"/>
              </a:spcBef>
              <a:buSzPct val="75000"/>
              <a:buChar char="●"/>
              <a:tabLst>
                <a:tab pos="240665" algn="l"/>
              </a:tabLst>
            </a:pPr>
            <a:r>
              <a:rPr dirty="0" sz="2400" spc="-120">
                <a:latin typeface="Arial"/>
                <a:cs typeface="Arial"/>
              </a:rPr>
              <a:t>The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provider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must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believe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denial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substantially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reduce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475"/>
              </a:spcBef>
            </a:pP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risk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harm.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2400">
              <a:latin typeface="Arial"/>
              <a:cs typeface="Arial"/>
            </a:endParaRPr>
          </a:p>
          <a:p>
            <a:pPr marL="240029" marR="5080" indent="-227965">
              <a:lnSpc>
                <a:spcPct val="149900"/>
              </a:lnSpc>
              <a:buSzPct val="75000"/>
              <a:buChar char="●"/>
              <a:tabLst>
                <a:tab pos="241300" algn="l"/>
              </a:tabLst>
            </a:pPr>
            <a:r>
              <a:rPr dirty="0" sz="2400" spc="-110">
                <a:latin typeface="Arial"/>
                <a:cs typeface="Arial"/>
              </a:rPr>
              <a:t>For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record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keeping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purposes,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process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by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which</a:t>
            </a:r>
            <a:r>
              <a:rPr dirty="0" sz="2400" spc="-21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providers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can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 spc="-45">
                <a:latin typeface="Arial"/>
                <a:cs typeface="Arial"/>
              </a:rPr>
              <a:t>apply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this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exemption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should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be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writing</a:t>
            </a:r>
            <a:r>
              <a:rPr dirty="0" sz="2400" spc="4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at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health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center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 spc="-35">
                <a:latin typeface="Arial"/>
                <a:cs typeface="Arial"/>
              </a:rPr>
              <a:t>applied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40">
                <a:latin typeface="Arial"/>
                <a:cs typeface="Arial"/>
              </a:rPr>
              <a:t> a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consistent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and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nondiscriminatory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manner.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766316" y="869314"/>
            <a:ext cx="3155950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140" b="1">
                <a:latin typeface="Arial"/>
                <a:cs typeface="Arial"/>
              </a:rPr>
              <a:t>Exception: </a:t>
            </a:r>
            <a:r>
              <a:rPr dirty="0" sz="3000" spc="-90" b="1">
                <a:latin typeface="Arial"/>
                <a:cs typeface="Arial"/>
              </a:rPr>
              <a:t>Privacy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8095" y="1946651"/>
            <a:ext cx="8479790" cy="38798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240029" marR="5080" indent="-227965">
              <a:lnSpc>
                <a:spcPct val="149900"/>
              </a:lnSpc>
              <a:spcBef>
                <a:spcPts val="140"/>
              </a:spcBef>
              <a:buSzPct val="75000"/>
              <a:buChar char="●"/>
              <a:tabLst>
                <a:tab pos="241300" algn="l"/>
              </a:tabLst>
            </a:pPr>
            <a:r>
              <a:rPr dirty="0" sz="2400" spc="-120">
                <a:latin typeface="Arial"/>
                <a:cs typeface="Arial"/>
              </a:rPr>
              <a:t>The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provider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can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withhold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data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an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individual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requests 	information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be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shared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provider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was</a:t>
            </a:r>
            <a:r>
              <a:rPr dirty="0" sz="2400" spc="-21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unable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55">
                <a:latin typeface="Arial"/>
                <a:cs typeface="Arial"/>
              </a:rPr>
              <a:t>to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obtain 	patient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consent.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5"/>
              </a:spcBef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240029" marR="78105" indent="-227965">
              <a:lnSpc>
                <a:spcPct val="149900"/>
              </a:lnSpc>
              <a:spcBef>
                <a:spcPts val="5"/>
              </a:spcBef>
              <a:buSzPct val="75000"/>
              <a:buChar char="●"/>
              <a:tabLst>
                <a:tab pos="241300" algn="l"/>
              </a:tabLst>
            </a:pPr>
            <a:r>
              <a:rPr dirty="0" sz="2400" spc="-130">
                <a:latin typeface="Arial"/>
                <a:cs typeface="Arial"/>
              </a:rPr>
              <a:t>Every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health</a:t>
            </a:r>
            <a:r>
              <a:rPr dirty="0" sz="2400" spc="-22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care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practice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should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have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clear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and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transparent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 spc="-50">
                <a:latin typeface="Arial"/>
                <a:cs typeface="Arial"/>
              </a:rPr>
              <a:t>policies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how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they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apply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privacy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exceptions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protect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 spc="-50">
                <a:latin typeface="Arial"/>
                <a:cs typeface="Arial"/>
              </a:rPr>
              <a:t>survivor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confidentiality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and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autonomy.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70455" y="797560"/>
            <a:ext cx="4667250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165" b="1">
                <a:latin typeface="Arial"/>
                <a:cs typeface="Arial"/>
              </a:rPr>
              <a:t>Best</a:t>
            </a:r>
            <a:r>
              <a:rPr dirty="0" sz="3000" spc="-225" b="1">
                <a:latin typeface="Arial"/>
                <a:cs typeface="Arial"/>
              </a:rPr>
              <a:t> </a:t>
            </a:r>
            <a:r>
              <a:rPr dirty="0" sz="3000" spc="-140" b="1">
                <a:latin typeface="Arial"/>
                <a:cs typeface="Arial"/>
              </a:rPr>
              <a:t>Practices</a:t>
            </a:r>
            <a:r>
              <a:rPr dirty="0" sz="3000" spc="-180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for</a:t>
            </a:r>
            <a:r>
              <a:rPr dirty="0" sz="3000" spc="-195" b="1">
                <a:latin typeface="Arial"/>
                <a:cs typeface="Arial"/>
              </a:rPr>
              <a:t> </a:t>
            </a:r>
            <a:r>
              <a:rPr dirty="0" sz="3000" spc="-100" b="1">
                <a:latin typeface="Arial"/>
                <a:cs typeface="Arial"/>
              </a:rPr>
              <a:t>Providers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1769" y="1495900"/>
            <a:ext cx="9006840" cy="4242435"/>
          </a:xfrm>
          <a:prstGeom prst="rect">
            <a:avLst/>
          </a:prstGeom>
        </p:spPr>
        <p:txBody>
          <a:bodyPr wrap="square" lIns="0" tIns="224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dirty="0" sz="2300" spc="-130">
                <a:latin typeface="Arial"/>
                <a:cs typeface="Arial"/>
              </a:rPr>
              <a:t>Have</a:t>
            </a:r>
            <a:r>
              <a:rPr dirty="0" sz="2300" spc="-170">
                <a:latin typeface="Arial"/>
                <a:cs typeface="Arial"/>
              </a:rPr>
              <a:t> </a:t>
            </a:r>
            <a:r>
              <a:rPr dirty="0" sz="2300" spc="-40">
                <a:latin typeface="Arial"/>
                <a:cs typeface="Arial"/>
              </a:rPr>
              <a:t>documented</a:t>
            </a:r>
            <a:r>
              <a:rPr dirty="0" sz="2300" spc="-150">
                <a:latin typeface="Arial"/>
                <a:cs typeface="Arial"/>
              </a:rPr>
              <a:t> </a:t>
            </a:r>
            <a:r>
              <a:rPr dirty="0" sz="2300" spc="-55">
                <a:latin typeface="Arial"/>
                <a:cs typeface="Arial"/>
              </a:rPr>
              <a:t>policies</a:t>
            </a:r>
            <a:r>
              <a:rPr dirty="0" sz="2300" spc="-1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for</a:t>
            </a:r>
            <a:r>
              <a:rPr dirty="0" sz="2300" spc="-105">
                <a:latin typeface="Arial"/>
                <a:cs typeface="Arial"/>
              </a:rPr>
              <a:t> </a:t>
            </a:r>
            <a:r>
              <a:rPr dirty="0" sz="2300" spc="-35">
                <a:latin typeface="Arial"/>
                <a:cs typeface="Arial"/>
              </a:rPr>
              <a:t>applying</a:t>
            </a:r>
            <a:r>
              <a:rPr dirty="0" sz="2300" spc="-11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exceptions.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78900"/>
              </a:lnSpc>
              <a:spcBef>
                <a:spcPts val="2255"/>
              </a:spcBef>
            </a:pPr>
            <a:r>
              <a:rPr dirty="0" sz="2300" spc="-85">
                <a:latin typeface="Arial"/>
                <a:cs typeface="Arial"/>
              </a:rPr>
              <a:t>Evaluate</a:t>
            </a:r>
            <a:r>
              <a:rPr dirty="0" sz="2300" spc="-95">
                <a:latin typeface="Arial"/>
                <a:cs typeface="Arial"/>
              </a:rPr>
              <a:t> </a:t>
            </a:r>
            <a:r>
              <a:rPr dirty="0" sz="2300" spc="-60">
                <a:latin typeface="Arial"/>
                <a:cs typeface="Arial"/>
              </a:rPr>
              <a:t>on</a:t>
            </a:r>
            <a:r>
              <a:rPr dirty="0" sz="2300" spc="-140">
                <a:latin typeface="Arial"/>
                <a:cs typeface="Arial"/>
              </a:rPr>
              <a:t> </a:t>
            </a:r>
            <a:r>
              <a:rPr dirty="0" sz="2300" spc="-110">
                <a:latin typeface="Arial"/>
                <a:cs typeface="Arial"/>
              </a:rPr>
              <a:t>a</a:t>
            </a:r>
            <a:r>
              <a:rPr dirty="0" sz="2300" spc="-114">
                <a:latin typeface="Arial"/>
                <a:cs typeface="Arial"/>
              </a:rPr>
              <a:t> </a:t>
            </a:r>
            <a:r>
              <a:rPr dirty="0" sz="2300" spc="-130">
                <a:latin typeface="Arial"/>
                <a:cs typeface="Arial"/>
              </a:rPr>
              <a:t>case-</a:t>
            </a:r>
            <a:r>
              <a:rPr dirty="0" sz="2300" spc="-60">
                <a:latin typeface="Arial"/>
                <a:cs typeface="Arial"/>
              </a:rPr>
              <a:t>by-</a:t>
            </a:r>
            <a:r>
              <a:rPr dirty="0" sz="2300" spc="-150">
                <a:latin typeface="Arial"/>
                <a:cs typeface="Arial"/>
              </a:rPr>
              <a:t>case</a:t>
            </a:r>
            <a:r>
              <a:rPr dirty="0" sz="2300" spc="-90">
                <a:latin typeface="Arial"/>
                <a:cs typeface="Arial"/>
              </a:rPr>
              <a:t> </a:t>
            </a:r>
            <a:r>
              <a:rPr dirty="0" sz="2300" spc="-95">
                <a:latin typeface="Arial"/>
                <a:cs typeface="Arial"/>
              </a:rPr>
              <a:t>basis</a:t>
            </a:r>
            <a:r>
              <a:rPr dirty="0" sz="2300" spc="-140">
                <a:latin typeface="Arial"/>
                <a:cs typeface="Arial"/>
              </a:rPr>
              <a:t> </a:t>
            </a:r>
            <a:r>
              <a:rPr dirty="0" sz="2300" spc="-60">
                <a:latin typeface="Arial"/>
                <a:cs typeface="Arial"/>
              </a:rPr>
              <a:t>and</a:t>
            </a:r>
            <a:r>
              <a:rPr dirty="0" sz="2300" spc="-15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in</a:t>
            </a:r>
            <a:r>
              <a:rPr dirty="0" sz="2300" spc="-140">
                <a:latin typeface="Arial"/>
                <a:cs typeface="Arial"/>
              </a:rPr>
              <a:t> </a:t>
            </a:r>
            <a:r>
              <a:rPr dirty="0" sz="2300" spc="-80">
                <a:latin typeface="Arial"/>
                <a:cs typeface="Arial"/>
              </a:rPr>
              <a:t>accordance</a:t>
            </a:r>
            <a:r>
              <a:rPr dirty="0" sz="2300" spc="-18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with</a:t>
            </a:r>
            <a:r>
              <a:rPr dirty="0" sz="2300" spc="-1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both</a:t>
            </a:r>
            <a:r>
              <a:rPr dirty="0" sz="2300" spc="-13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the</a:t>
            </a:r>
            <a:r>
              <a:rPr dirty="0" sz="2300" spc="-180">
                <a:latin typeface="Arial"/>
                <a:cs typeface="Arial"/>
              </a:rPr>
              <a:t> </a:t>
            </a:r>
            <a:r>
              <a:rPr dirty="0" sz="2300" spc="-35">
                <a:latin typeface="Arial"/>
                <a:cs typeface="Arial"/>
              </a:rPr>
              <a:t>law</a:t>
            </a:r>
            <a:r>
              <a:rPr dirty="0" sz="2300" spc="-165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and </a:t>
            </a:r>
            <a:r>
              <a:rPr dirty="0" sz="2300" spc="-10">
                <a:latin typeface="Arial"/>
                <a:cs typeface="Arial"/>
              </a:rPr>
              <a:t>the</a:t>
            </a:r>
            <a:r>
              <a:rPr dirty="0" sz="2300" spc="-170">
                <a:latin typeface="Arial"/>
                <a:cs typeface="Arial"/>
              </a:rPr>
              <a:t> </a:t>
            </a:r>
            <a:r>
              <a:rPr dirty="0" sz="2300" spc="-55">
                <a:latin typeface="Arial"/>
                <a:cs typeface="Arial"/>
              </a:rPr>
              <a:t>practices</a:t>
            </a:r>
            <a:r>
              <a:rPr dirty="0" sz="2300" spc="-135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documented</a:t>
            </a:r>
            <a:r>
              <a:rPr dirty="0" sz="2300" spc="-15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policies.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dirty="0" sz="2300" spc="-140">
                <a:latin typeface="Arial"/>
                <a:cs typeface="Arial"/>
              </a:rPr>
              <a:t>Do</a:t>
            </a:r>
            <a:r>
              <a:rPr dirty="0" sz="2300" spc="-15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not</a:t>
            </a:r>
            <a:r>
              <a:rPr dirty="0" sz="2300" spc="-105">
                <a:latin typeface="Arial"/>
                <a:cs typeface="Arial"/>
              </a:rPr>
              <a:t> share</a:t>
            </a:r>
            <a:r>
              <a:rPr dirty="0" sz="2300" spc="-100">
                <a:latin typeface="Arial"/>
                <a:cs typeface="Arial"/>
              </a:rPr>
              <a:t> </a:t>
            </a:r>
            <a:r>
              <a:rPr dirty="0" sz="2300" spc="-75">
                <a:latin typeface="Arial"/>
                <a:cs typeface="Arial"/>
              </a:rPr>
              <a:t>sensitive</a:t>
            </a:r>
            <a:r>
              <a:rPr dirty="0" sz="2300" spc="-185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data</a:t>
            </a:r>
            <a:r>
              <a:rPr dirty="0" sz="2300" spc="-120">
                <a:latin typeface="Arial"/>
                <a:cs typeface="Arial"/>
              </a:rPr>
              <a:t> </a:t>
            </a:r>
            <a:r>
              <a:rPr dirty="0" sz="2300" spc="-100">
                <a:latin typeface="Arial"/>
                <a:cs typeface="Arial"/>
              </a:rPr>
              <a:t>unless</a:t>
            </a:r>
            <a:r>
              <a:rPr dirty="0" sz="2300" spc="-14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requested.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2505"/>
              </a:lnSpc>
              <a:spcBef>
                <a:spcPts val="1664"/>
              </a:spcBef>
            </a:pPr>
            <a:r>
              <a:rPr dirty="0" sz="2300" spc="-140" b="1">
                <a:latin typeface="Arial"/>
                <a:cs typeface="Arial"/>
              </a:rPr>
              <a:t>Key</a:t>
            </a:r>
            <a:r>
              <a:rPr dirty="0" sz="2300" spc="-185" b="1">
                <a:latin typeface="Arial"/>
                <a:cs typeface="Arial"/>
              </a:rPr>
              <a:t> </a:t>
            </a:r>
            <a:r>
              <a:rPr dirty="0" sz="2300" spc="-50" b="1">
                <a:latin typeface="Arial"/>
                <a:cs typeface="Arial"/>
              </a:rPr>
              <a:t>Resources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215"/>
              </a:lnSpc>
              <a:buSzPct val="78260"/>
              <a:buChar char="•"/>
              <a:tabLst>
                <a:tab pos="355600" algn="l"/>
              </a:tabLst>
            </a:pPr>
            <a:r>
              <a:rPr dirty="0" u="heavy" sz="230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Preventing</a:t>
            </a:r>
            <a:r>
              <a:rPr dirty="0" u="heavy" sz="2300" spc="-1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2300" spc="-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Harm</a:t>
            </a:r>
            <a:r>
              <a:rPr dirty="0" u="heavy" sz="2300" spc="-1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2300" spc="-28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FAQs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180"/>
              </a:lnSpc>
              <a:buSzPct val="78260"/>
              <a:buChar char="•"/>
              <a:tabLst>
                <a:tab pos="355600" algn="l"/>
              </a:tabLst>
            </a:pPr>
            <a:r>
              <a:rPr dirty="0" u="heavy" sz="230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Preventing</a:t>
            </a:r>
            <a:r>
              <a:rPr dirty="0" u="heavy" sz="2300" spc="-1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2300" spc="-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Harm</a:t>
            </a:r>
            <a:r>
              <a:rPr dirty="0" u="heavy" sz="2300" spc="-1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230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(and</a:t>
            </a:r>
            <a:r>
              <a:rPr dirty="0" u="heavy" sz="2300" spc="-8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2300" spc="-9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Exceptions)</a:t>
            </a:r>
            <a:r>
              <a:rPr dirty="0" u="heavy" sz="2300" spc="-18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2300" spc="-9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Fact</a:t>
            </a:r>
            <a:r>
              <a:rPr dirty="0" u="heavy" sz="2300" spc="-19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23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Sheet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215"/>
              </a:lnSpc>
              <a:buSzPct val="78260"/>
              <a:buChar char="•"/>
              <a:tabLst>
                <a:tab pos="355600" algn="l"/>
              </a:tabLst>
            </a:pPr>
            <a:r>
              <a:rPr dirty="0" u="heavy" sz="230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Exemption</a:t>
            </a:r>
            <a:r>
              <a:rPr dirty="0" u="heavy" sz="2300" spc="-1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heavy" sz="2300" spc="-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webinar</a:t>
            </a:r>
            <a:r>
              <a:rPr dirty="0" u="heavy" sz="2300" spc="-1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heavy" sz="23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slides</a:t>
            </a:r>
            <a:endParaRPr sz="2300">
              <a:latin typeface="Arial"/>
              <a:cs typeface="Arial"/>
            </a:endParaRPr>
          </a:p>
          <a:p>
            <a:pPr marL="355600" marR="410845" indent="-343535">
              <a:lnSpc>
                <a:spcPct val="78900"/>
              </a:lnSpc>
              <a:spcBef>
                <a:spcPts val="330"/>
              </a:spcBef>
              <a:buSzPct val="78260"/>
              <a:buChar char="•"/>
              <a:tabLst>
                <a:tab pos="355600" algn="l"/>
              </a:tabLst>
            </a:pPr>
            <a:r>
              <a:rPr dirty="0" u="heavy" sz="2300" spc="-9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21st</a:t>
            </a:r>
            <a:r>
              <a:rPr dirty="0" u="heavy" sz="2300" spc="-9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Century</a:t>
            </a:r>
            <a:r>
              <a:rPr dirty="0" u="heavy" sz="2300" spc="-17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 spc="-1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Cures</a:t>
            </a:r>
            <a:r>
              <a:rPr dirty="0" u="heavy" sz="2300" spc="-1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 spc="-9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Act:</a:t>
            </a:r>
            <a:r>
              <a:rPr dirty="0" u="heavy" sz="2300" spc="-1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 spc="-7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Considerations</a:t>
            </a:r>
            <a:r>
              <a:rPr dirty="0" u="heavy" sz="2300" spc="-1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for</a:t>
            </a:r>
            <a:r>
              <a:rPr dirty="0" u="heavy" sz="2300" spc="-114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working</a:t>
            </a:r>
            <a:r>
              <a:rPr dirty="0" u="heavy" sz="2300" spc="-18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with</a:t>
            </a:r>
            <a:r>
              <a:rPr dirty="0" u="heavy" sz="2300" spc="-1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survivors</a:t>
            </a:r>
            <a:r>
              <a:rPr dirty="0" u="heavy" sz="2300" spc="-1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of</a:t>
            </a:r>
            <a:r>
              <a:rPr dirty="0" sz="2300" spc="-25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u="heavy" sz="23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intimate</a:t>
            </a:r>
            <a:r>
              <a:rPr dirty="0" u="heavy" sz="2300" spc="-1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partner</a:t>
            </a:r>
            <a:r>
              <a:rPr dirty="0" u="heavy" sz="2300" spc="-10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23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violence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ts val="2250"/>
              </a:lnSpc>
              <a:buSzPct val="78260"/>
              <a:buChar char="•"/>
              <a:tabLst>
                <a:tab pos="355600" algn="l"/>
              </a:tabLst>
            </a:pPr>
            <a:r>
              <a:rPr dirty="0" u="heavy" sz="23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Information</a:t>
            </a:r>
            <a:r>
              <a:rPr dirty="0" u="heavy" sz="2300" spc="-114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heavy" sz="230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Blocking</a:t>
            </a:r>
            <a:r>
              <a:rPr dirty="0" u="heavy" sz="2300" spc="-17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heavy" sz="23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Exceptions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944751" y="3084131"/>
            <a:ext cx="8258175" cy="6781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250">
                <a:solidFill>
                  <a:srgbClr val="FFFFFF"/>
                </a:solidFill>
              </a:rPr>
              <a:t>Leveraging</a:t>
            </a:r>
            <a:r>
              <a:rPr dirty="0" sz="4250" spc="-50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Electronic</a:t>
            </a:r>
            <a:r>
              <a:rPr dirty="0" sz="4250" spc="-35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Health</a:t>
            </a:r>
            <a:r>
              <a:rPr dirty="0" sz="4250" spc="-105">
                <a:solidFill>
                  <a:srgbClr val="FFFFFF"/>
                </a:solidFill>
              </a:rPr>
              <a:t> </a:t>
            </a:r>
            <a:r>
              <a:rPr dirty="0" sz="4250" spc="-10">
                <a:solidFill>
                  <a:srgbClr val="FFFFFF"/>
                </a:solidFill>
              </a:rPr>
              <a:t>tools</a:t>
            </a:r>
            <a:endParaRPr sz="4250"/>
          </a:p>
        </p:txBody>
      </p:sp>
      <p:sp>
        <p:nvSpPr>
          <p:cNvPr id="3" name="object 3"/>
          <p:cNvSpPr txBox="1"/>
          <p:nvPr/>
        </p:nvSpPr>
        <p:spPr>
          <a:xfrm>
            <a:off x="11749151" y="6399529"/>
            <a:ext cx="21590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" y="6100762"/>
            <a:ext cx="11260455" cy="0"/>
          </a:xfrm>
          <a:custGeom>
            <a:avLst/>
            <a:gdLst/>
            <a:ahLst/>
            <a:cxnLst/>
            <a:rect l="l" t="t" r="r" b="b"/>
            <a:pathLst>
              <a:path w="11260455" h="0">
                <a:moveTo>
                  <a:pt x="0" y="0"/>
                </a:moveTo>
                <a:lnTo>
                  <a:pt x="112603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6229" y="6100445"/>
            <a:ext cx="1203960" cy="678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250" spc="-10">
                <a:solidFill>
                  <a:srgbClr val="001F5F"/>
                </a:solidFill>
                <a:latin typeface="Arial"/>
                <a:cs typeface="Arial"/>
              </a:rPr>
              <a:t>siren</a:t>
            </a:r>
            <a:endParaRPr sz="42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6100" y="6238875"/>
            <a:ext cx="933450" cy="44767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5876" y="5068887"/>
            <a:ext cx="5292725" cy="787400"/>
            <a:chOff x="3325876" y="5068887"/>
            <a:chExt cx="5292725" cy="787400"/>
          </a:xfrm>
        </p:grpSpPr>
        <p:sp>
          <p:nvSpPr>
            <p:cNvPr id="6" name="object 6"/>
            <p:cNvSpPr/>
            <p:nvPr/>
          </p:nvSpPr>
          <p:spPr>
            <a:xfrm>
              <a:off x="3329051" y="5072062"/>
              <a:ext cx="5286375" cy="781050"/>
            </a:xfrm>
            <a:custGeom>
              <a:avLst/>
              <a:gdLst/>
              <a:ahLst/>
              <a:cxnLst/>
              <a:rect l="l" t="t" r="r" b="b"/>
              <a:pathLst>
                <a:path w="5286375" h="781050">
                  <a:moveTo>
                    <a:pt x="5286375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5286375" y="781050"/>
                  </a:lnTo>
                  <a:lnTo>
                    <a:pt x="528637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29051" y="5072062"/>
              <a:ext cx="5286375" cy="781050"/>
            </a:xfrm>
            <a:custGeom>
              <a:avLst/>
              <a:gdLst/>
              <a:ahLst/>
              <a:cxnLst/>
              <a:rect l="l" t="t" r="r" b="b"/>
              <a:pathLst>
                <a:path w="5286375" h="781050">
                  <a:moveTo>
                    <a:pt x="0" y="781050"/>
                  </a:moveTo>
                  <a:lnTo>
                    <a:pt x="5286375" y="781050"/>
                  </a:lnTo>
                  <a:lnTo>
                    <a:pt x="5286375" y="0"/>
                  </a:lnTo>
                  <a:lnTo>
                    <a:pt x="0" y="0"/>
                  </a:lnTo>
                  <a:lnTo>
                    <a:pt x="0" y="781050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20637" y="11175"/>
            <a:ext cx="12174855" cy="1235075"/>
            <a:chOff x="20637" y="11175"/>
            <a:chExt cx="12174855" cy="1235075"/>
          </a:xfrm>
        </p:grpSpPr>
        <p:sp>
          <p:nvSpPr>
            <p:cNvPr id="9" name="object 9"/>
            <p:cNvSpPr/>
            <p:nvPr/>
          </p:nvSpPr>
          <p:spPr>
            <a:xfrm>
              <a:off x="23812" y="14350"/>
              <a:ext cx="12168505" cy="1228725"/>
            </a:xfrm>
            <a:custGeom>
              <a:avLst/>
              <a:gdLst/>
              <a:ahLst/>
              <a:cxnLst/>
              <a:rect l="l" t="t" r="r" b="b"/>
              <a:pathLst>
                <a:path w="12168505" h="1228725">
                  <a:moveTo>
                    <a:pt x="12168187" y="0"/>
                  </a:moveTo>
                  <a:lnTo>
                    <a:pt x="0" y="0"/>
                  </a:lnTo>
                  <a:lnTo>
                    <a:pt x="0" y="1228725"/>
                  </a:lnTo>
                  <a:lnTo>
                    <a:pt x="12168187" y="1228725"/>
                  </a:lnTo>
                  <a:lnTo>
                    <a:pt x="1216818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812" y="14350"/>
              <a:ext cx="12168505" cy="1228725"/>
            </a:xfrm>
            <a:custGeom>
              <a:avLst/>
              <a:gdLst/>
              <a:ahLst/>
              <a:cxnLst/>
              <a:rect l="l" t="t" r="r" b="b"/>
              <a:pathLst>
                <a:path w="12168505" h="1228725">
                  <a:moveTo>
                    <a:pt x="12168187" y="0"/>
                  </a:moveTo>
                  <a:lnTo>
                    <a:pt x="0" y="0"/>
                  </a:lnTo>
                  <a:lnTo>
                    <a:pt x="0" y="1228725"/>
                  </a:lnTo>
                  <a:lnTo>
                    <a:pt x="12168187" y="122872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2148" rIns="0" bIns="0" rtlCol="0" vert="horz">
            <a:spAutoFit/>
          </a:bodyPr>
          <a:lstStyle/>
          <a:p>
            <a:pPr marL="4710430">
              <a:lnSpc>
                <a:spcPct val="100000"/>
              </a:lnSpc>
              <a:spcBef>
                <a:spcPts val="105"/>
              </a:spcBef>
            </a:pPr>
            <a:r>
              <a:rPr dirty="0" sz="5100" spc="-380">
                <a:solidFill>
                  <a:srgbClr val="FFFFFF"/>
                </a:solidFill>
              </a:rPr>
              <a:t>Panelists</a:t>
            </a:r>
            <a:endParaRPr sz="5100"/>
          </a:p>
        </p:txBody>
      </p:sp>
      <p:sp>
        <p:nvSpPr>
          <p:cNvPr id="12" name="object 12"/>
          <p:cNvSpPr txBox="1"/>
          <p:nvPr/>
        </p:nvSpPr>
        <p:spPr>
          <a:xfrm>
            <a:off x="3618865" y="5142166"/>
            <a:ext cx="1910714" cy="6724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100600"/>
              </a:lnSpc>
              <a:spcBef>
                <a:spcPts val="114"/>
              </a:spcBef>
            </a:pPr>
            <a:r>
              <a:rPr dirty="0" sz="1400" spc="-100" b="1">
                <a:solidFill>
                  <a:srgbClr val="FFFFFF"/>
                </a:solidFill>
                <a:latin typeface="Arial"/>
                <a:cs typeface="Arial"/>
              </a:rPr>
              <a:t>Elizabeth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Miller,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MD, </a:t>
            </a:r>
            <a:r>
              <a:rPr dirty="0" sz="1400" spc="-114" b="1">
                <a:solidFill>
                  <a:srgbClr val="FFFFFF"/>
                </a:solidFill>
                <a:latin typeface="Arial"/>
                <a:cs typeface="Arial"/>
              </a:rPr>
              <a:t>PhD </a:t>
            </a:r>
            <a:r>
              <a:rPr dirty="0" sz="1400" spc="-95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Pittsburgh </a:t>
            </a:r>
            <a:r>
              <a:rPr dirty="0" sz="1400" spc="-135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37680" y="5142166"/>
            <a:ext cx="1244600" cy="6724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065" marR="5080" indent="-3810">
              <a:lnSpc>
                <a:spcPct val="100600"/>
              </a:lnSpc>
              <a:spcBef>
                <a:spcPts val="114"/>
              </a:spcBef>
            </a:pPr>
            <a:r>
              <a:rPr dirty="0" sz="1400" spc="-155" b="1">
                <a:solidFill>
                  <a:srgbClr val="FFFFFF"/>
                </a:solidFill>
                <a:latin typeface="Arial"/>
                <a:cs typeface="Arial"/>
              </a:rPr>
              <a:t>Lisa</a:t>
            </a:r>
            <a:r>
              <a:rPr dirty="0" sz="1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40" b="1">
                <a:solidFill>
                  <a:srgbClr val="FFFFFF"/>
                </a:solidFill>
                <a:latin typeface="Arial"/>
                <a:cs typeface="Arial"/>
              </a:rPr>
              <a:t>James,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MA </a:t>
            </a:r>
            <a:r>
              <a:rPr dirty="0" sz="1400" spc="-110" b="1">
                <a:solidFill>
                  <a:srgbClr val="FFFFFF"/>
                </a:solidFill>
                <a:latin typeface="Arial"/>
                <a:cs typeface="Arial"/>
              </a:rPr>
              <a:t>Futures</a:t>
            </a:r>
            <a:r>
              <a:rPr dirty="0" sz="1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Without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Violence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object 14" descr="A collage of a person smiling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4225" y="1581150"/>
            <a:ext cx="5286375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70455" y="683577"/>
            <a:ext cx="274637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95" b="1">
                <a:latin typeface="Arial"/>
                <a:cs typeface="Arial"/>
              </a:rPr>
              <a:t>Provider</a:t>
            </a:r>
            <a:r>
              <a:rPr dirty="0" sz="3000" spc="-175" b="1">
                <a:latin typeface="Arial"/>
                <a:cs typeface="Arial"/>
              </a:rPr>
              <a:t> </a:t>
            </a:r>
            <a:r>
              <a:rPr dirty="0" sz="3000" spc="-114" b="1">
                <a:latin typeface="Arial"/>
                <a:cs typeface="Arial"/>
              </a:rPr>
              <a:t>Scripts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262" y="1538224"/>
            <a:ext cx="2943225" cy="26765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algn="ctr" marL="165100" marR="161290" indent="635">
              <a:lnSpc>
                <a:spcPct val="100000"/>
              </a:lnSpc>
              <a:spcBef>
                <a:spcPts val="210"/>
              </a:spcBef>
            </a:pPr>
            <a:r>
              <a:rPr dirty="0" sz="2400" spc="-55">
                <a:latin typeface="Arial"/>
                <a:cs typeface="Arial"/>
              </a:rPr>
              <a:t>In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a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randomized controlled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trial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at </a:t>
            </a:r>
            <a:r>
              <a:rPr dirty="0" sz="2400" spc="-10">
                <a:latin typeface="Arial"/>
                <a:cs typeface="Arial"/>
              </a:rPr>
              <a:t>four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family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planning </a:t>
            </a:r>
            <a:r>
              <a:rPr dirty="0" sz="2400" spc="-45">
                <a:latin typeface="Arial"/>
                <a:cs typeface="Arial"/>
              </a:rPr>
              <a:t>clinics</a:t>
            </a:r>
            <a:r>
              <a:rPr dirty="0" sz="2400" spc="-2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Western Pennsylvania, </a:t>
            </a:r>
            <a:r>
              <a:rPr dirty="0" sz="2400" spc="-75" b="1">
                <a:latin typeface="Arial"/>
                <a:cs typeface="Arial"/>
              </a:rPr>
              <a:t>provider</a:t>
            </a:r>
            <a:r>
              <a:rPr dirty="0" sz="2400" spc="-1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scripts </a:t>
            </a:r>
            <a:r>
              <a:rPr dirty="0" sz="2400" spc="-125" b="1">
                <a:latin typeface="Arial"/>
                <a:cs typeface="Arial"/>
              </a:rPr>
              <a:t>showed</a:t>
            </a:r>
            <a:r>
              <a:rPr dirty="0" sz="2400" spc="-190" b="1">
                <a:latin typeface="Arial"/>
                <a:cs typeface="Arial"/>
              </a:rPr>
              <a:t> </a:t>
            </a:r>
            <a:r>
              <a:rPr dirty="0" sz="2400" spc="-100" b="1">
                <a:latin typeface="Arial"/>
                <a:cs typeface="Arial"/>
              </a:rPr>
              <a:t>promise</a:t>
            </a:r>
            <a:r>
              <a:rPr dirty="0" sz="2400" spc="-130" b="1">
                <a:latin typeface="Arial"/>
                <a:cs typeface="Arial"/>
              </a:rPr>
              <a:t> </a:t>
            </a:r>
            <a:r>
              <a:rPr dirty="0" sz="2400" spc="-40" b="1">
                <a:latin typeface="Arial"/>
                <a:cs typeface="Arial"/>
              </a:rPr>
              <a:t>in</a:t>
            </a:r>
            <a:r>
              <a:rPr dirty="0" sz="2400" spc="-4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6969" y="1574825"/>
            <a:ext cx="650875" cy="660400"/>
          </a:xfrm>
          <a:custGeom>
            <a:avLst/>
            <a:gdLst/>
            <a:ahLst/>
            <a:cxnLst/>
            <a:rect l="l" t="t" r="r" b="b"/>
            <a:pathLst>
              <a:path w="650875" h="660400">
                <a:moveTo>
                  <a:pt x="254482" y="358648"/>
                </a:moveTo>
                <a:lnTo>
                  <a:pt x="113106" y="358648"/>
                </a:lnTo>
                <a:lnTo>
                  <a:pt x="113106" y="547141"/>
                </a:lnTo>
                <a:lnTo>
                  <a:pt x="254482" y="547141"/>
                </a:lnTo>
                <a:lnTo>
                  <a:pt x="254482" y="358648"/>
                </a:lnTo>
                <a:close/>
              </a:path>
              <a:path w="650875" h="660400">
                <a:moveTo>
                  <a:pt x="414718" y="495"/>
                </a:moveTo>
                <a:lnTo>
                  <a:pt x="285203" y="495"/>
                </a:lnTo>
                <a:lnTo>
                  <a:pt x="336677" y="51955"/>
                </a:lnTo>
                <a:lnTo>
                  <a:pt x="109232" y="279387"/>
                </a:lnTo>
                <a:lnTo>
                  <a:pt x="135813" y="305968"/>
                </a:lnTo>
                <a:lnTo>
                  <a:pt x="363258" y="78638"/>
                </a:lnTo>
                <a:lnTo>
                  <a:pt x="414718" y="129997"/>
                </a:lnTo>
                <a:lnTo>
                  <a:pt x="414718" y="495"/>
                </a:lnTo>
                <a:close/>
              </a:path>
              <a:path w="650875" h="660400">
                <a:moveTo>
                  <a:pt x="452412" y="188988"/>
                </a:moveTo>
                <a:lnTo>
                  <a:pt x="311035" y="188988"/>
                </a:lnTo>
                <a:lnTo>
                  <a:pt x="311035" y="547141"/>
                </a:lnTo>
                <a:lnTo>
                  <a:pt x="452412" y="547141"/>
                </a:lnTo>
                <a:lnTo>
                  <a:pt x="452412" y="188988"/>
                </a:lnTo>
                <a:close/>
              </a:path>
              <a:path w="650875" h="660400">
                <a:moveTo>
                  <a:pt x="650354" y="603237"/>
                </a:moveTo>
                <a:lnTo>
                  <a:pt x="56553" y="603237"/>
                </a:lnTo>
                <a:lnTo>
                  <a:pt x="56553" y="0"/>
                </a:lnTo>
                <a:lnTo>
                  <a:pt x="0" y="0"/>
                </a:lnTo>
                <a:lnTo>
                  <a:pt x="0" y="603237"/>
                </a:lnTo>
                <a:lnTo>
                  <a:pt x="0" y="660387"/>
                </a:lnTo>
                <a:lnTo>
                  <a:pt x="650354" y="660387"/>
                </a:lnTo>
                <a:lnTo>
                  <a:pt x="650354" y="603237"/>
                </a:lnTo>
                <a:close/>
              </a:path>
              <a:path w="650875" h="660400">
                <a:moveTo>
                  <a:pt x="650354" y="495"/>
                </a:moveTo>
                <a:lnTo>
                  <a:pt x="508965" y="495"/>
                </a:lnTo>
                <a:lnTo>
                  <a:pt x="508965" y="547141"/>
                </a:lnTo>
                <a:lnTo>
                  <a:pt x="650354" y="547141"/>
                </a:lnTo>
                <a:lnTo>
                  <a:pt x="650354" y="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51805" y="1552257"/>
            <a:ext cx="5550535" cy="75438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-35">
                <a:latin typeface="Arial"/>
                <a:cs typeface="Arial"/>
              </a:rPr>
              <a:t>Improving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55" b="1">
                <a:latin typeface="Arial"/>
                <a:cs typeface="Arial"/>
              </a:rPr>
              <a:t>implementation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95" b="1">
                <a:latin typeface="Arial"/>
                <a:cs typeface="Arial"/>
              </a:rPr>
              <a:t>of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universal </a:t>
            </a:r>
            <a:r>
              <a:rPr dirty="0" sz="2400" spc="-85" b="1">
                <a:latin typeface="Arial"/>
                <a:cs typeface="Arial"/>
              </a:rPr>
              <a:t>education</a:t>
            </a:r>
            <a:r>
              <a:rPr dirty="0" sz="2400" spc="-160" b="1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about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intimate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partner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violence.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Device, hormonal, birth control, contraception, iud, intrauterine, vaginal  ic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4325" y="3457575"/>
            <a:ext cx="704850" cy="704850"/>
          </a:xfrm>
          <a:prstGeom prst="rect">
            <a:avLst/>
          </a:prstGeom>
        </p:spPr>
      </p:pic>
      <p:grpSp>
        <p:nvGrpSpPr>
          <p:cNvPr id="7" name="object 7" descr="Control, contraception, birth control pills, tablets, birth control, pills  icon"/>
          <p:cNvGrpSpPr/>
          <p:nvPr/>
        </p:nvGrpSpPr>
        <p:grpSpPr>
          <a:xfrm>
            <a:off x="4000500" y="2438400"/>
            <a:ext cx="971550" cy="962025"/>
            <a:chOff x="4000500" y="2438400"/>
            <a:chExt cx="971550" cy="962025"/>
          </a:xfrm>
        </p:grpSpPr>
        <p:pic>
          <p:nvPicPr>
            <p:cNvPr id="8" name="object 8" descr="Control, contraception, birth control pills, tablets, birth control, pills  icon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500" y="2438400"/>
              <a:ext cx="971550" cy="9620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36855" y="2627129"/>
              <a:ext cx="537845" cy="537845"/>
            </a:xfrm>
            <a:custGeom>
              <a:avLst/>
              <a:gdLst/>
              <a:ahLst/>
              <a:cxnLst/>
              <a:rect l="l" t="t" r="r" b="b"/>
              <a:pathLst>
                <a:path w="537845" h="537844">
                  <a:moveTo>
                    <a:pt x="268627" y="0"/>
                  </a:moveTo>
                  <a:lnTo>
                    <a:pt x="220317" y="4324"/>
                  </a:lnTo>
                  <a:lnTo>
                    <a:pt x="174857" y="16794"/>
                  </a:lnTo>
                  <a:lnTo>
                    <a:pt x="133005" y="36652"/>
                  </a:lnTo>
                  <a:lnTo>
                    <a:pt x="95516" y="63143"/>
                  </a:lnTo>
                  <a:lnTo>
                    <a:pt x="63147" y="95510"/>
                  </a:lnTo>
                  <a:lnTo>
                    <a:pt x="36655" y="132997"/>
                  </a:lnTo>
                  <a:lnTo>
                    <a:pt x="16795" y="174847"/>
                  </a:lnTo>
                  <a:lnTo>
                    <a:pt x="4435" y="219900"/>
                  </a:lnTo>
                  <a:lnTo>
                    <a:pt x="4324" y="220304"/>
                  </a:lnTo>
                  <a:lnTo>
                    <a:pt x="0" y="268612"/>
                  </a:lnTo>
                  <a:lnTo>
                    <a:pt x="4324" y="316920"/>
                  </a:lnTo>
                  <a:lnTo>
                    <a:pt x="16795" y="362377"/>
                  </a:lnTo>
                  <a:lnTo>
                    <a:pt x="36655" y="404227"/>
                  </a:lnTo>
                  <a:lnTo>
                    <a:pt x="63147" y="441714"/>
                  </a:lnTo>
                  <a:lnTo>
                    <a:pt x="95516" y="474081"/>
                  </a:lnTo>
                  <a:lnTo>
                    <a:pt x="133005" y="500572"/>
                  </a:lnTo>
                  <a:lnTo>
                    <a:pt x="174857" y="520430"/>
                  </a:lnTo>
                  <a:lnTo>
                    <a:pt x="220317" y="532900"/>
                  </a:lnTo>
                  <a:lnTo>
                    <a:pt x="268627" y="537225"/>
                  </a:lnTo>
                  <a:lnTo>
                    <a:pt x="316938" y="532900"/>
                  </a:lnTo>
                  <a:lnTo>
                    <a:pt x="362397" y="520430"/>
                  </a:lnTo>
                  <a:lnTo>
                    <a:pt x="404249" y="500572"/>
                  </a:lnTo>
                  <a:lnTo>
                    <a:pt x="441738" y="474081"/>
                  </a:lnTo>
                  <a:lnTo>
                    <a:pt x="463421" y="452399"/>
                  </a:lnTo>
                  <a:lnTo>
                    <a:pt x="268627" y="452399"/>
                  </a:lnTo>
                  <a:lnTo>
                    <a:pt x="219913" y="445805"/>
                  </a:lnTo>
                  <a:lnTo>
                    <a:pt x="176048" y="427213"/>
                  </a:lnTo>
                  <a:lnTo>
                    <a:pt x="138821" y="398411"/>
                  </a:lnTo>
                  <a:lnTo>
                    <a:pt x="110018" y="361186"/>
                  </a:lnTo>
                  <a:lnTo>
                    <a:pt x="91425" y="317324"/>
                  </a:lnTo>
                  <a:lnTo>
                    <a:pt x="84831" y="268612"/>
                  </a:lnTo>
                  <a:lnTo>
                    <a:pt x="86653" y="242557"/>
                  </a:lnTo>
                  <a:lnTo>
                    <a:pt x="91988" y="217628"/>
                  </a:lnTo>
                  <a:lnTo>
                    <a:pt x="100637" y="194158"/>
                  </a:lnTo>
                  <a:lnTo>
                    <a:pt x="112400" y="172477"/>
                  </a:lnTo>
                  <a:lnTo>
                    <a:pt x="232575" y="172477"/>
                  </a:lnTo>
                  <a:lnTo>
                    <a:pt x="172487" y="112392"/>
                  </a:lnTo>
                  <a:lnTo>
                    <a:pt x="194170" y="100630"/>
                  </a:lnTo>
                  <a:lnTo>
                    <a:pt x="217641" y="91981"/>
                  </a:lnTo>
                  <a:lnTo>
                    <a:pt x="242571" y="86647"/>
                  </a:lnTo>
                  <a:lnTo>
                    <a:pt x="268627" y="84824"/>
                  </a:lnTo>
                  <a:lnTo>
                    <a:pt x="463420" y="84824"/>
                  </a:lnTo>
                  <a:lnTo>
                    <a:pt x="441737" y="63143"/>
                  </a:lnTo>
                  <a:lnTo>
                    <a:pt x="404249" y="36652"/>
                  </a:lnTo>
                  <a:lnTo>
                    <a:pt x="362397" y="16794"/>
                  </a:lnTo>
                  <a:lnTo>
                    <a:pt x="316937" y="4324"/>
                  </a:lnTo>
                  <a:lnTo>
                    <a:pt x="268627" y="0"/>
                  </a:lnTo>
                  <a:close/>
                </a:path>
                <a:path w="537845" h="537844">
                  <a:moveTo>
                    <a:pt x="232575" y="172477"/>
                  </a:moveTo>
                  <a:lnTo>
                    <a:pt x="112400" y="172477"/>
                  </a:lnTo>
                  <a:lnTo>
                    <a:pt x="365474" y="425538"/>
                  </a:lnTo>
                  <a:lnTo>
                    <a:pt x="343383" y="436892"/>
                  </a:lnTo>
                  <a:lnTo>
                    <a:pt x="319701" y="445330"/>
                  </a:lnTo>
                  <a:lnTo>
                    <a:pt x="294694" y="450588"/>
                  </a:lnTo>
                  <a:lnTo>
                    <a:pt x="268627" y="452399"/>
                  </a:lnTo>
                  <a:lnTo>
                    <a:pt x="463421" y="452399"/>
                  </a:lnTo>
                  <a:lnTo>
                    <a:pt x="474106" y="441714"/>
                  </a:lnTo>
                  <a:lnTo>
                    <a:pt x="500598" y="404227"/>
                  </a:lnTo>
                  <a:lnTo>
                    <a:pt x="519333" y="364747"/>
                  </a:lnTo>
                  <a:lnTo>
                    <a:pt x="424854" y="364747"/>
                  </a:lnTo>
                  <a:lnTo>
                    <a:pt x="232575" y="172477"/>
                  </a:lnTo>
                  <a:close/>
                </a:path>
                <a:path w="537845" h="537844">
                  <a:moveTo>
                    <a:pt x="463420" y="84824"/>
                  </a:moveTo>
                  <a:lnTo>
                    <a:pt x="268627" y="84824"/>
                  </a:lnTo>
                  <a:lnTo>
                    <a:pt x="317342" y="91419"/>
                  </a:lnTo>
                  <a:lnTo>
                    <a:pt x="361206" y="110010"/>
                  </a:lnTo>
                  <a:lnTo>
                    <a:pt x="398433" y="138812"/>
                  </a:lnTo>
                  <a:lnTo>
                    <a:pt x="427237" y="176037"/>
                  </a:lnTo>
                  <a:lnTo>
                    <a:pt x="445829" y="219900"/>
                  </a:lnTo>
                  <a:lnTo>
                    <a:pt x="452424" y="268612"/>
                  </a:lnTo>
                  <a:lnTo>
                    <a:pt x="450601" y="294667"/>
                  </a:lnTo>
                  <a:lnTo>
                    <a:pt x="445266" y="319595"/>
                  </a:lnTo>
                  <a:lnTo>
                    <a:pt x="436618" y="343065"/>
                  </a:lnTo>
                  <a:lnTo>
                    <a:pt x="424854" y="364747"/>
                  </a:lnTo>
                  <a:lnTo>
                    <a:pt x="519333" y="364747"/>
                  </a:lnTo>
                  <a:lnTo>
                    <a:pt x="520458" y="362377"/>
                  </a:lnTo>
                  <a:lnTo>
                    <a:pt x="532817" y="317324"/>
                  </a:lnTo>
                  <a:lnTo>
                    <a:pt x="532928" y="316920"/>
                  </a:lnTo>
                  <a:lnTo>
                    <a:pt x="537253" y="268612"/>
                  </a:lnTo>
                  <a:lnTo>
                    <a:pt x="532928" y="220304"/>
                  </a:lnTo>
                  <a:lnTo>
                    <a:pt x="520458" y="174847"/>
                  </a:lnTo>
                  <a:lnTo>
                    <a:pt x="500598" y="132997"/>
                  </a:lnTo>
                  <a:lnTo>
                    <a:pt x="474106" y="95510"/>
                  </a:lnTo>
                  <a:lnTo>
                    <a:pt x="463420" y="84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106289" y="2722562"/>
            <a:ext cx="55937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4">
                <a:latin typeface="Arial"/>
                <a:cs typeface="Arial"/>
              </a:rPr>
              <a:t>Reducing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0" b="1">
                <a:latin typeface="Arial"/>
                <a:cs typeface="Arial"/>
              </a:rPr>
              <a:t>reproductive</a:t>
            </a:r>
            <a:r>
              <a:rPr dirty="0" sz="2400" spc="-135" b="1">
                <a:latin typeface="Arial"/>
                <a:cs typeface="Arial"/>
              </a:rPr>
              <a:t> </a:t>
            </a:r>
            <a:r>
              <a:rPr dirty="0" sz="2400" spc="-120" b="1">
                <a:latin typeface="Arial"/>
                <a:cs typeface="Arial"/>
              </a:rPr>
              <a:t>coercion</a:t>
            </a:r>
            <a:r>
              <a:rPr dirty="0" sz="2400" spc="-105" b="1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over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time</a:t>
            </a:r>
            <a:r>
              <a:rPr dirty="0" sz="2400" spc="-10"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6289" y="3522345"/>
            <a:ext cx="5624830" cy="755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870"/>
              </a:lnSpc>
              <a:spcBef>
                <a:spcPts val="105"/>
              </a:spcBef>
            </a:pPr>
            <a:r>
              <a:rPr dirty="0" sz="2400" spc="-85">
                <a:latin typeface="Arial"/>
                <a:cs typeface="Arial"/>
              </a:rPr>
              <a:t>Increasing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uptake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90" b="1">
                <a:latin typeface="Arial"/>
                <a:cs typeface="Arial"/>
              </a:rPr>
              <a:t>long-acting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spc="-55" b="1">
                <a:latin typeface="Arial"/>
                <a:cs typeface="Arial"/>
              </a:rPr>
              <a:t>reversible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dirty="0" sz="2400" spc="-95" b="1">
                <a:latin typeface="Arial"/>
                <a:cs typeface="Arial"/>
              </a:rPr>
              <a:t>contraceptives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over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time.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79921" y="4852056"/>
            <a:ext cx="584835" cy="754380"/>
            <a:chOff x="3479921" y="4852056"/>
            <a:chExt cx="584835" cy="754380"/>
          </a:xfrm>
        </p:grpSpPr>
        <p:sp>
          <p:nvSpPr>
            <p:cNvPr id="13" name="object 13"/>
            <p:cNvSpPr/>
            <p:nvPr/>
          </p:nvSpPr>
          <p:spPr>
            <a:xfrm>
              <a:off x="3479914" y="4852060"/>
              <a:ext cx="584835" cy="754380"/>
            </a:xfrm>
            <a:custGeom>
              <a:avLst/>
              <a:gdLst/>
              <a:ahLst/>
              <a:cxnLst/>
              <a:rect l="l" t="t" r="r" b="b"/>
              <a:pathLst>
                <a:path w="584835" h="754379">
                  <a:moveTo>
                    <a:pt x="471271" y="594131"/>
                  </a:moveTo>
                  <a:lnTo>
                    <a:pt x="311035" y="594131"/>
                  </a:lnTo>
                  <a:lnTo>
                    <a:pt x="311035" y="631837"/>
                  </a:lnTo>
                  <a:lnTo>
                    <a:pt x="471271" y="631837"/>
                  </a:lnTo>
                  <a:lnTo>
                    <a:pt x="471271" y="594131"/>
                  </a:lnTo>
                  <a:close/>
                </a:path>
                <a:path w="584835" h="754379">
                  <a:moveTo>
                    <a:pt x="471271" y="443331"/>
                  </a:moveTo>
                  <a:lnTo>
                    <a:pt x="311035" y="443331"/>
                  </a:lnTo>
                  <a:lnTo>
                    <a:pt x="311035" y="481037"/>
                  </a:lnTo>
                  <a:lnTo>
                    <a:pt x="471271" y="481037"/>
                  </a:lnTo>
                  <a:lnTo>
                    <a:pt x="471271" y="443331"/>
                  </a:lnTo>
                  <a:close/>
                </a:path>
                <a:path w="584835" h="754379">
                  <a:moveTo>
                    <a:pt x="471271" y="292531"/>
                  </a:moveTo>
                  <a:lnTo>
                    <a:pt x="311035" y="292531"/>
                  </a:lnTo>
                  <a:lnTo>
                    <a:pt x="311035" y="330238"/>
                  </a:lnTo>
                  <a:lnTo>
                    <a:pt x="471271" y="330238"/>
                  </a:lnTo>
                  <a:lnTo>
                    <a:pt x="471271" y="292531"/>
                  </a:lnTo>
                  <a:close/>
                </a:path>
                <a:path w="584835" h="754379">
                  <a:moveTo>
                    <a:pt x="471271" y="141732"/>
                  </a:moveTo>
                  <a:lnTo>
                    <a:pt x="311035" y="141732"/>
                  </a:lnTo>
                  <a:lnTo>
                    <a:pt x="311035" y="179438"/>
                  </a:lnTo>
                  <a:lnTo>
                    <a:pt x="471271" y="179438"/>
                  </a:lnTo>
                  <a:lnTo>
                    <a:pt x="471271" y="141732"/>
                  </a:lnTo>
                  <a:close/>
                </a:path>
                <a:path w="584835" h="754379">
                  <a:moveTo>
                    <a:pt x="584377" y="0"/>
                  </a:moveTo>
                  <a:lnTo>
                    <a:pt x="527824" y="0"/>
                  </a:lnTo>
                  <a:lnTo>
                    <a:pt x="527824" y="57150"/>
                  </a:lnTo>
                  <a:lnTo>
                    <a:pt x="527824" y="697217"/>
                  </a:lnTo>
                  <a:lnTo>
                    <a:pt x="56553" y="697217"/>
                  </a:lnTo>
                  <a:lnTo>
                    <a:pt x="56553" y="57150"/>
                  </a:lnTo>
                  <a:lnTo>
                    <a:pt x="527824" y="57150"/>
                  </a:lnTo>
                  <a:lnTo>
                    <a:pt x="527824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697217"/>
                  </a:lnTo>
                  <a:lnTo>
                    <a:pt x="0" y="754367"/>
                  </a:lnTo>
                  <a:lnTo>
                    <a:pt x="584377" y="754367"/>
                  </a:lnTo>
                  <a:lnTo>
                    <a:pt x="584377" y="697814"/>
                  </a:lnTo>
                  <a:lnTo>
                    <a:pt x="584377" y="697217"/>
                  </a:lnTo>
                  <a:lnTo>
                    <a:pt x="584377" y="57150"/>
                  </a:lnTo>
                  <a:lnTo>
                    <a:pt x="584377" y="56908"/>
                  </a:lnTo>
                  <a:lnTo>
                    <a:pt x="5843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027" y="4946664"/>
              <a:ext cx="139496" cy="1149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027" y="5097463"/>
              <a:ext cx="139496" cy="1149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027" y="5248263"/>
              <a:ext cx="139496" cy="1149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027" y="5397178"/>
              <a:ext cx="139496" cy="114984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4280611" y="4918493"/>
            <a:ext cx="650875" cy="641350"/>
          </a:xfrm>
          <a:custGeom>
            <a:avLst/>
            <a:gdLst/>
            <a:ahLst/>
            <a:cxnLst/>
            <a:rect l="l" t="t" r="r" b="b"/>
            <a:pathLst>
              <a:path w="650875" h="641350">
                <a:moveTo>
                  <a:pt x="348742" y="421678"/>
                </a:moveTo>
                <a:lnTo>
                  <a:pt x="287185" y="393395"/>
                </a:lnTo>
                <a:lnTo>
                  <a:pt x="276707" y="368655"/>
                </a:lnTo>
                <a:lnTo>
                  <a:pt x="259156" y="349224"/>
                </a:lnTo>
                <a:lnTo>
                  <a:pt x="236283" y="336499"/>
                </a:lnTo>
                <a:lnTo>
                  <a:pt x="209816" y="331863"/>
                </a:lnTo>
                <a:lnTo>
                  <a:pt x="155232" y="331863"/>
                </a:lnTo>
                <a:lnTo>
                  <a:pt x="144399" y="395846"/>
                </a:lnTo>
                <a:lnTo>
                  <a:pt x="143027" y="402183"/>
                </a:lnTo>
                <a:lnTo>
                  <a:pt x="168148" y="431584"/>
                </a:lnTo>
                <a:lnTo>
                  <a:pt x="175577" y="432155"/>
                </a:lnTo>
                <a:lnTo>
                  <a:pt x="182765" y="430771"/>
                </a:lnTo>
                <a:lnTo>
                  <a:pt x="209816" y="368058"/>
                </a:lnTo>
                <a:lnTo>
                  <a:pt x="211391" y="362648"/>
                </a:lnTo>
                <a:lnTo>
                  <a:pt x="217055" y="359575"/>
                </a:lnTo>
                <a:lnTo>
                  <a:pt x="227164" y="362534"/>
                </a:lnTo>
                <a:lnTo>
                  <a:pt x="230225" y="367106"/>
                </a:lnTo>
                <a:lnTo>
                  <a:pt x="229692" y="372008"/>
                </a:lnTo>
                <a:lnTo>
                  <a:pt x="221132" y="419023"/>
                </a:lnTo>
                <a:lnTo>
                  <a:pt x="195389" y="447167"/>
                </a:lnTo>
                <a:lnTo>
                  <a:pt x="170624" y="451523"/>
                </a:lnTo>
                <a:lnTo>
                  <a:pt x="167640" y="451205"/>
                </a:lnTo>
                <a:lnTo>
                  <a:pt x="129971" y="426580"/>
                </a:lnTo>
                <a:lnTo>
                  <a:pt x="123291" y="400850"/>
                </a:lnTo>
                <a:lnTo>
                  <a:pt x="124040" y="391896"/>
                </a:lnTo>
                <a:lnTo>
                  <a:pt x="133464" y="339305"/>
                </a:lnTo>
                <a:lnTo>
                  <a:pt x="0" y="480669"/>
                </a:lnTo>
                <a:lnTo>
                  <a:pt x="0" y="584352"/>
                </a:lnTo>
                <a:lnTo>
                  <a:pt x="4445" y="606361"/>
                </a:lnTo>
                <a:lnTo>
                  <a:pt x="16560" y="624332"/>
                </a:lnTo>
                <a:lnTo>
                  <a:pt x="34531" y="636460"/>
                </a:lnTo>
                <a:lnTo>
                  <a:pt x="56553" y="640905"/>
                </a:lnTo>
                <a:lnTo>
                  <a:pt x="122529" y="640905"/>
                </a:lnTo>
                <a:lnTo>
                  <a:pt x="152095" y="596290"/>
                </a:lnTo>
                <a:lnTo>
                  <a:pt x="199910" y="481152"/>
                </a:lnTo>
                <a:lnTo>
                  <a:pt x="289179" y="481152"/>
                </a:lnTo>
                <a:lnTo>
                  <a:pt x="312318" y="476453"/>
                </a:lnTo>
                <a:lnTo>
                  <a:pt x="331228" y="463702"/>
                </a:lnTo>
                <a:lnTo>
                  <a:pt x="344004" y="444817"/>
                </a:lnTo>
                <a:lnTo>
                  <a:pt x="348742" y="421678"/>
                </a:lnTo>
                <a:close/>
              </a:path>
              <a:path w="650875" h="641350">
                <a:moveTo>
                  <a:pt x="499554" y="150799"/>
                </a:moveTo>
                <a:lnTo>
                  <a:pt x="491858" y="103136"/>
                </a:lnTo>
                <a:lnTo>
                  <a:pt x="470458" y="61747"/>
                </a:lnTo>
                <a:lnTo>
                  <a:pt x="437807" y="29095"/>
                </a:lnTo>
                <a:lnTo>
                  <a:pt x="396405" y="7683"/>
                </a:lnTo>
                <a:lnTo>
                  <a:pt x="348742" y="0"/>
                </a:lnTo>
                <a:lnTo>
                  <a:pt x="301078" y="7683"/>
                </a:lnTo>
                <a:lnTo>
                  <a:pt x="259676" y="29095"/>
                </a:lnTo>
                <a:lnTo>
                  <a:pt x="227025" y="61747"/>
                </a:lnTo>
                <a:lnTo>
                  <a:pt x="205625" y="103136"/>
                </a:lnTo>
                <a:lnTo>
                  <a:pt x="197942" y="150799"/>
                </a:lnTo>
                <a:lnTo>
                  <a:pt x="205625" y="198462"/>
                </a:lnTo>
                <a:lnTo>
                  <a:pt x="227025" y="239864"/>
                </a:lnTo>
                <a:lnTo>
                  <a:pt x="259676" y="272503"/>
                </a:lnTo>
                <a:lnTo>
                  <a:pt x="301078" y="293916"/>
                </a:lnTo>
                <a:lnTo>
                  <a:pt x="348742" y="301599"/>
                </a:lnTo>
                <a:lnTo>
                  <a:pt x="396405" y="293916"/>
                </a:lnTo>
                <a:lnTo>
                  <a:pt x="437807" y="272503"/>
                </a:lnTo>
                <a:lnTo>
                  <a:pt x="470458" y="239864"/>
                </a:lnTo>
                <a:lnTo>
                  <a:pt x="491858" y="198462"/>
                </a:lnTo>
                <a:lnTo>
                  <a:pt x="499554" y="150799"/>
                </a:lnTo>
                <a:close/>
              </a:path>
              <a:path w="650875" h="641350">
                <a:moveTo>
                  <a:pt x="650354" y="490105"/>
                </a:moveTo>
                <a:lnTo>
                  <a:pt x="632688" y="442023"/>
                </a:lnTo>
                <a:lnTo>
                  <a:pt x="597014" y="412953"/>
                </a:lnTo>
                <a:lnTo>
                  <a:pt x="547128" y="385038"/>
                </a:lnTo>
                <a:lnTo>
                  <a:pt x="520661" y="374091"/>
                </a:lnTo>
                <a:lnTo>
                  <a:pt x="520661" y="420547"/>
                </a:lnTo>
                <a:lnTo>
                  <a:pt x="543864" y="428358"/>
                </a:lnTo>
                <a:lnTo>
                  <a:pt x="562317" y="443344"/>
                </a:lnTo>
                <a:lnTo>
                  <a:pt x="574497" y="463753"/>
                </a:lnTo>
                <a:lnTo>
                  <a:pt x="578916" y="487832"/>
                </a:lnTo>
                <a:lnTo>
                  <a:pt x="578827" y="492404"/>
                </a:lnTo>
                <a:lnTo>
                  <a:pt x="576364" y="496582"/>
                </a:lnTo>
                <a:lnTo>
                  <a:pt x="572401" y="498868"/>
                </a:lnTo>
                <a:lnTo>
                  <a:pt x="572401" y="578421"/>
                </a:lnTo>
                <a:lnTo>
                  <a:pt x="572173" y="587959"/>
                </a:lnTo>
                <a:lnTo>
                  <a:pt x="565073" y="595922"/>
                </a:lnTo>
                <a:lnTo>
                  <a:pt x="555625" y="597268"/>
                </a:lnTo>
                <a:lnTo>
                  <a:pt x="554418" y="601433"/>
                </a:lnTo>
                <a:lnTo>
                  <a:pt x="550532" y="604215"/>
                </a:lnTo>
                <a:lnTo>
                  <a:pt x="543001" y="604050"/>
                </a:lnTo>
                <a:lnTo>
                  <a:pt x="535851" y="603440"/>
                </a:lnTo>
                <a:lnTo>
                  <a:pt x="530529" y="597141"/>
                </a:lnTo>
                <a:lnTo>
                  <a:pt x="531685" y="583666"/>
                </a:lnTo>
                <a:lnTo>
                  <a:pt x="536689" y="578675"/>
                </a:lnTo>
                <a:lnTo>
                  <a:pt x="543001" y="578129"/>
                </a:lnTo>
                <a:lnTo>
                  <a:pt x="550849" y="577875"/>
                </a:lnTo>
                <a:lnTo>
                  <a:pt x="554685" y="580415"/>
                </a:lnTo>
                <a:lnTo>
                  <a:pt x="556107" y="584352"/>
                </a:lnTo>
                <a:lnTo>
                  <a:pt x="558457" y="583361"/>
                </a:lnTo>
                <a:lnTo>
                  <a:pt x="559981" y="581063"/>
                </a:lnTo>
                <a:lnTo>
                  <a:pt x="559968" y="498868"/>
                </a:lnTo>
                <a:lnTo>
                  <a:pt x="555891" y="496709"/>
                </a:lnTo>
                <a:lnTo>
                  <a:pt x="553389" y="492455"/>
                </a:lnTo>
                <a:lnTo>
                  <a:pt x="527786" y="449110"/>
                </a:lnTo>
                <a:lnTo>
                  <a:pt x="511429" y="445808"/>
                </a:lnTo>
                <a:lnTo>
                  <a:pt x="495058" y="449110"/>
                </a:lnTo>
                <a:lnTo>
                  <a:pt x="481698" y="458114"/>
                </a:lnTo>
                <a:lnTo>
                  <a:pt x="472694" y="471474"/>
                </a:lnTo>
                <a:lnTo>
                  <a:pt x="469392" y="487832"/>
                </a:lnTo>
                <a:lnTo>
                  <a:pt x="469303" y="492404"/>
                </a:lnTo>
                <a:lnTo>
                  <a:pt x="466839" y="496582"/>
                </a:lnTo>
                <a:lnTo>
                  <a:pt x="462876" y="498868"/>
                </a:lnTo>
                <a:lnTo>
                  <a:pt x="462876" y="580961"/>
                </a:lnTo>
                <a:lnTo>
                  <a:pt x="464400" y="583272"/>
                </a:lnTo>
                <a:lnTo>
                  <a:pt x="466750" y="584263"/>
                </a:lnTo>
                <a:lnTo>
                  <a:pt x="468541" y="580682"/>
                </a:lnTo>
                <a:lnTo>
                  <a:pt x="472186" y="578421"/>
                </a:lnTo>
                <a:lnTo>
                  <a:pt x="479463" y="578421"/>
                </a:lnTo>
                <a:lnTo>
                  <a:pt x="486625" y="579018"/>
                </a:lnTo>
                <a:lnTo>
                  <a:pt x="491934" y="585317"/>
                </a:lnTo>
                <a:lnTo>
                  <a:pt x="490791" y="598792"/>
                </a:lnTo>
                <a:lnTo>
                  <a:pt x="485775" y="603796"/>
                </a:lnTo>
                <a:lnTo>
                  <a:pt x="479463" y="604329"/>
                </a:lnTo>
                <a:lnTo>
                  <a:pt x="471843" y="604507"/>
                </a:lnTo>
                <a:lnTo>
                  <a:pt x="467956" y="601700"/>
                </a:lnTo>
                <a:lnTo>
                  <a:pt x="466750" y="597547"/>
                </a:lnTo>
                <a:lnTo>
                  <a:pt x="457301" y="596214"/>
                </a:lnTo>
                <a:lnTo>
                  <a:pt x="450202" y="588238"/>
                </a:lnTo>
                <a:lnTo>
                  <a:pt x="449973" y="578700"/>
                </a:lnTo>
                <a:lnTo>
                  <a:pt x="449973" y="498868"/>
                </a:lnTo>
                <a:lnTo>
                  <a:pt x="445693" y="496874"/>
                </a:lnTo>
                <a:lnTo>
                  <a:pt x="442963" y="492569"/>
                </a:lnTo>
                <a:lnTo>
                  <a:pt x="443001" y="487832"/>
                </a:lnTo>
                <a:lnTo>
                  <a:pt x="447408" y="463753"/>
                </a:lnTo>
                <a:lnTo>
                  <a:pt x="459587" y="443344"/>
                </a:lnTo>
                <a:lnTo>
                  <a:pt x="478040" y="428358"/>
                </a:lnTo>
                <a:lnTo>
                  <a:pt x="501243" y="420547"/>
                </a:lnTo>
                <a:lnTo>
                  <a:pt x="501243" y="367004"/>
                </a:lnTo>
                <a:lnTo>
                  <a:pt x="442493" y="350024"/>
                </a:lnTo>
                <a:lnTo>
                  <a:pt x="380250" y="340588"/>
                </a:lnTo>
                <a:lnTo>
                  <a:pt x="348742" y="339305"/>
                </a:lnTo>
                <a:lnTo>
                  <a:pt x="334746" y="339623"/>
                </a:lnTo>
                <a:lnTo>
                  <a:pt x="320763" y="340436"/>
                </a:lnTo>
                <a:lnTo>
                  <a:pt x="306832" y="341744"/>
                </a:lnTo>
                <a:lnTo>
                  <a:pt x="292950" y="343547"/>
                </a:lnTo>
                <a:lnTo>
                  <a:pt x="298221" y="350443"/>
                </a:lnTo>
                <a:lnTo>
                  <a:pt x="302920" y="357720"/>
                </a:lnTo>
                <a:lnTo>
                  <a:pt x="307009" y="365366"/>
                </a:lnTo>
                <a:lnTo>
                  <a:pt x="310476" y="373329"/>
                </a:lnTo>
                <a:lnTo>
                  <a:pt x="377024" y="403390"/>
                </a:lnTo>
                <a:lnTo>
                  <a:pt x="377024" y="421678"/>
                </a:lnTo>
                <a:lnTo>
                  <a:pt x="370065" y="455815"/>
                </a:lnTo>
                <a:lnTo>
                  <a:pt x="351231" y="483704"/>
                </a:lnTo>
                <a:lnTo>
                  <a:pt x="323329" y="502500"/>
                </a:lnTo>
                <a:lnTo>
                  <a:pt x="289179" y="509422"/>
                </a:lnTo>
                <a:lnTo>
                  <a:pt x="219049" y="509422"/>
                </a:lnTo>
                <a:lnTo>
                  <a:pt x="186524" y="590854"/>
                </a:lnTo>
                <a:lnTo>
                  <a:pt x="186524" y="591985"/>
                </a:lnTo>
                <a:lnTo>
                  <a:pt x="180238" y="604659"/>
                </a:lnTo>
                <a:lnTo>
                  <a:pt x="173418" y="617042"/>
                </a:lnTo>
                <a:lnTo>
                  <a:pt x="166090" y="629132"/>
                </a:lnTo>
                <a:lnTo>
                  <a:pt x="158254" y="640905"/>
                </a:lnTo>
                <a:lnTo>
                  <a:pt x="650354" y="640905"/>
                </a:lnTo>
                <a:lnTo>
                  <a:pt x="650354" y="490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048000" y="4495800"/>
            <a:ext cx="8686800" cy="1304925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 lIns="0" tIns="185420" rIns="0" bIns="0" rtlCol="0" vert="horz">
            <a:spAutoFit/>
          </a:bodyPr>
          <a:lstStyle/>
          <a:p>
            <a:pPr marL="2145665" marR="179705">
              <a:lnSpc>
                <a:spcPct val="101299"/>
              </a:lnSpc>
              <a:spcBef>
                <a:spcPts val="1460"/>
              </a:spcBef>
            </a:pPr>
            <a:r>
              <a:rPr dirty="0" sz="2100" spc="-35">
                <a:latin typeface="Arial"/>
                <a:cs typeface="Arial"/>
              </a:rPr>
              <a:t>Provider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 spc="-85" b="1">
                <a:latin typeface="Arial"/>
                <a:cs typeface="Arial"/>
              </a:rPr>
              <a:t>scripts</a:t>
            </a:r>
            <a:r>
              <a:rPr dirty="0" sz="2100" spc="-45" b="1">
                <a:latin typeface="Arial"/>
                <a:cs typeface="Arial"/>
              </a:rPr>
              <a:t> </a:t>
            </a:r>
            <a:r>
              <a:rPr dirty="0" sz="2100" spc="-50" b="1">
                <a:latin typeface="Arial"/>
                <a:cs typeface="Arial"/>
              </a:rPr>
              <a:t>are</a:t>
            </a:r>
            <a:r>
              <a:rPr dirty="0" sz="2100" spc="-135" b="1">
                <a:latin typeface="Arial"/>
                <a:cs typeface="Arial"/>
              </a:rPr>
              <a:t> </a:t>
            </a:r>
            <a:r>
              <a:rPr dirty="0" sz="2100" spc="-35" b="1">
                <a:latin typeface="Arial"/>
                <a:cs typeface="Arial"/>
              </a:rPr>
              <a:t>helpful</a:t>
            </a:r>
            <a:r>
              <a:rPr dirty="0" sz="2100" spc="-100" b="1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-1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facilitating</a:t>
            </a:r>
            <a:r>
              <a:rPr dirty="0" sz="2100" spc="-10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conversations </a:t>
            </a:r>
            <a:r>
              <a:rPr dirty="0" sz="2100">
                <a:latin typeface="Arial"/>
                <a:cs typeface="Arial"/>
              </a:rPr>
              <a:t>with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patients</a:t>
            </a:r>
            <a:r>
              <a:rPr dirty="0" sz="2100" spc="-1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about</a:t>
            </a:r>
            <a:r>
              <a:rPr dirty="0" sz="2100" spc="-13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healthy</a:t>
            </a:r>
            <a:r>
              <a:rPr dirty="0" sz="2100" spc="-10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relationships</a:t>
            </a:r>
            <a:r>
              <a:rPr dirty="0" sz="2100" spc="-70">
                <a:latin typeface="Arial"/>
                <a:cs typeface="Arial"/>
              </a:rPr>
              <a:t> </a:t>
            </a:r>
            <a:r>
              <a:rPr dirty="0" sz="2100" spc="-65">
                <a:latin typeface="Arial"/>
                <a:cs typeface="Arial"/>
              </a:rPr>
              <a:t>and</a:t>
            </a:r>
            <a:r>
              <a:rPr dirty="0" sz="2100" spc="-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could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be </a:t>
            </a:r>
            <a:r>
              <a:rPr dirty="0" sz="2100" spc="-55" b="1">
                <a:latin typeface="Arial"/>
                <a:cs typeface="Arial"/>
              </a:rPr>
              <a:t>incorporated</a:t>
            </a:r>
            <a:r>
              <a:rPr dirty="0" sz="2100" spc="-105" b="1">
                <a:latin typeface="Arial"/>
                <a:cs typeface="Arial"/>
              </a:rPr>
              <a:t> </a:t>
            </a:r>
            <a:r>
              <a:rPr dirty="0" sz="2100" spc="-30" b="1">
                <a:latin typeface="Arial"/>
                <a:cs typeface="Arial"/>
              </a:rPr>
              <a:t>into</a:t>
            </a:r>
            <a:r>
              <a:rPr dirty="0" sz="2100" spc="-14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the</a:t>
            </a:r>
            <a:r>
              <a:rPr dirty="0" sz="2100" spc="-60" b="1">
                <a:latin typeface="Arial"/>
                <a:cs typeface="Arial"/>
              </a:rPr>
              <a:t> </a:t>
            </a:r>
            <a:r>
              <a:rPr dirty="0" sz="2100" spc="-20" b="1">
                <a:latin typeface="Arial"/>
                <a:cs typeface="Arial"/>
              </a:rPr>
              <a:t>EHR</a:t>
            </a:r>
            <a:r>
              <a:rPr dirty="0" sz="2100" spc="-2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69070" y="5885497"/>
            <a:ext cx="94741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Hill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et</a:t>
            </a:r>
            <a:r>
              <a:rPr dirty="0" sz="1200" spc="-114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al.,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31003" y="5874702"/>
            <a:ext cx="373634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65">
                <a:latin typeface="Arial"/>
                <a:cs typeface="Arial"/>
              </a:rPr>
              <a:t>Courtesy</a:t>
            </a:r>
            <a:r>
              <a:rPr dirty="0" sz="1350" spc="-7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of</a:t>
            </a:r>
            <a:r>
              <a:rPr dirty="0" sz="1350" spc="-140">
                <a:latin typeface="Arial"/>
                <a:cs typeface="Arial"/>
              </a:rPr>
              <a:t> </a:t>
            </a:r>
            <a:r>
              <a:rPr dirty="0" sz="1350" spc="-130">
                <a:latin typeface="Arial"/>
                <a:cs typeface="Arial"/>
              </a:rPr>
              <a:t>UPMC’s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Children’s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Hospital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of</a:t>
            </a:r>
            <a:r>
              <a:rPr dirty="0" sz="1350" spc="-1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Pittsburgh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850" y="6172200"/>
            <a:ext cx="9658350" cy="28575"/>
          </a:xfrm>
          <a:custGeom>
            <a:avLst/>
            <a:gdLst/>
            <a:ahLst/>
            <a:cxnLst/>
            <a:rect l="l" t="t" r="r" b="b"/>
            <a:pathLst>
              <a:path w="9658350" h="28575">
                <a:moveTo>
                  <a:pt x="0" y="28562"/>
                </a:moveTo>
                <a:lnTo>
                  <a:pt x="9657969" y="0"/>
                </a:lnTo>
              </a:path>
            </a:pathLst>
          </a:custGeom>
          <a:ln w="76198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5972175"/>
            <a:ext cx="733425" cy="4476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5775" y="-1"/>
            <a:ext cx="276225" cy="685799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85825" y="6191250"/>
            <a:ext cx="352425" cy="228600"/>
          </a:xfrm>
          <a:custGeom>
            <a:avLst/>
            <a:gdLst/>
            <a:ahLst/>
            <a:cxnLst/>
            <a:rect l="l" t="t" r="r" b="b"/>
            <a:pathLst>
              <a:path w="352425" h="228600">
                <a:moveTo>
                  <a:pt x="352120" y="228193"/>
                </a:moveTo>
                <a:lnTo>
                  <a:pt x="331089" y="210337"/>
                </a:lnTo>
                <a:lnTo>
                  <a:pt x="326072" y="206476"/>
                </a:lnTo>
                <a:lnTo>
                  <a:pt x="307035" y="191795"/>
                </a:lnTo>
                <a:lnTo>
                  <a:pt x="279273" y="172402"/>
                </a:lnTo>
                <a:lnTo>
                  <a:pt x="247116" y="151980"/>
                </a:lnTo>
                <a:lnTo>
                  <a:pt x="209867" y="130365"/>
                </a:lnTo>
                <a:lnTo>
                  <a:pt x="181038" y="111823"/>
                </a:lnTo>
                <a:lnTo>
                  <a:pt x="160832" y="92951"/>
                </a:lnTo>
                <a:lnTo>
                  <a:pt x="150926" y="74282"/>
                </a:lnTo>
                <a:lnTo>
                  <a:pt x="152984" y="56375"/>
                </a:lnTo>
                <a:lnTo>
                  <a:pt x="199656" y="25031"/>
                </a:lnTo>
                <a:lnTo>
                  <a:pt x="226529" y="17297"/>
                </a:lnTo>
                <a:lnTo>
                  <a:pt x="249732" y="13665"/>
                </a:lnTo>
                <a:lnTo>
                  <a:pt x="258064" y="11645"/>
                </a:lnTo>
                <a:lnTo>
                  <a:pt x="261480" y="7988"/>
                </a:lnTo>
                <a:lnTo>
                  <a:pt x="259435" y="4152"/>
                </a:lnTo>
                <a:lnTo>
                  <a:pt x="251358" y="1625"/>
                </a:lnTo>
                <a:lnTo>
                  <a:pt x="227126" y="0"/>
                </a:lnTo>
                <a:lnTo>
                  <a:pt x="199250" y="546"/>
                </a:lnTo>
                <a:lnTo>
                  <a:pt x="137782" y="8305"/>
                </a:lnTo>
                <a:lnTo>
                  <a:pt x="77406" y="25158"/>
                </a:lnTo>
                <a:lnTo>
                  <a:pt x="28613" y="51384"/>
                </a:lnTo>
                <a:lnTo>
                  <a:pt x="1854" y="87249"/>
                </a:lnTo>
                <a:lnTo>
                  <a:pt x="0" y="108889"/>
                </a:lnTo>
                <a:lnTo>
                  <a:pt x="7581" y="133057"/>
                </a:lnTo>
                <a:lnTo>
                  <a:pt x="20650" y="152654"/>
                </a:lnTo>
                <a:lnTo>
                  <a:pt x="38709" y="171665"/>
                </a:lnTo>
                <a:lnTo>
                  <a:pt x="59715" y="189763"/>
                </a:lnTo>
                <a:lnTo>
                  <a:pt x="81673" y="206565"/>
                </a:lnTo>
                <a:lnTo>
                  <a:pt x="88404" y="211874"/>
                </a:lnTo>
                <a:lnTo>
                  <a:pt x="94373" y="217309"/>
                </a:lnTo>
                <a:lnTo>
                  <a:pt x="99517" y="222758"/>
                </a:lnTo>
                <a:lnTo>
                  <a:pt x="103873" y="228193"/>
                </a:lnTo>
                <a:lnTo>
                  <a:pt x="352120" y="228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498157" rIns="0" bIns="0" rtlCol="0" vert="horz">
            <a:spAutoFit/>
          </a:bodyPr>
          <a:lstStyle/>
          <a:p>
            <a:pPr marL="1470025" marR="5080" indent="-1457960">
              <a:lnSpc>
                <a:spcPts val="3229"/>
              </a:lnSpc>
              <a:spcBef>
                <a:spcPts val="520"/>
              </a:spcBef>
            </a:pPr>
            <a:r>
              <a:rPr dirty="0" sz="3000" spc="-120" b="1">
                <a:solidFill>
                  <a:srgbClr val="538235"/>
                </a:solidFill>
                <a:latin typeface="Arial"/>
                <a:cs typeface="Arial"/>
              </a:rPr>
              <a:t>New</a:t>
            </a:r>
            <a:r>
              <a:rPr dirty="0" sz="3000" spc="-210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204" b="1">
                <a:solidFill>
                  <a:srgbClr val="538235"/>
                </a:solidFill>
                <a:latin typeface="Arial"/>
                <a:cs typeface="Arial"/>
              </a:rPr>
              <a:t>OCHIN</a:t>
            </a:r>
            <a:r>
              <a:rPr dirty="0" sz="3000" spc="-185" b="1">
                <a:solidFill>
                  <a:srgbClr val="538235"/>
                </a:solidFill>
                <a:latin typeface="Arial"/>
                <a:cs typeface="Arial"/>
              </a:rPr>
              <a:t> Tools</a:t>
            </a:r>
            <a:r>
              <a:rPr dirty="0" sz="3000" spc="-265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160" b="1">
                <a:solidFill>
                  <a:srgbClr val="538235"/>
                </a:solidFill>
                <a:latin typeface="Arial"/>
                <a:cs typeface="Arial"/>
              </a:rPr>
              <a:t>can</a:t>
            </a:r>
            <a:r>
              <a:rPr dirty="0" sz="3000" spc="-204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160" b="1">
                <a:solidFill>
                  <a:srgbClr val="538235"/>
                </a:solidFill>
                <a:latin typeface="Arial"/>
                <a:cs typeface="Arial"/>
              </a:rPr>
              <a:t>also</a:t>
            </a:r>
            <a:r>
              <a:rPr dirty="0" sz="3000" spc="-225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130" b="1">
                <a:solidFill>
                  <a:srgbClr val="538235"/>
                </a:solidFill>
                <a:latin typeface="Arial"/>
                <a:cs typeface="Arial"/>
              </a:rPr>
              <a:t>be</a:t>
            </a:r>
            <a:r>
              <a:rPr dirty="0" sz="3000" spc="-185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195" b="1">
                <a:solidFill>
                  <a:srgbClr val="538235"/>
                </a:solidFill>
                <a:latin typeface="Arial"/>
                <a:cs typeface="Arial"/>
              </a:rPr>
              <a:t>used</a:t>
            </a:r>
            <a:r>
              <a:rPr dirty="0" sz="3000" spc="-204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35" b="1">
                <a:solidFill>
                  <a:srgbClr val="538235"/>
                </a:solidFill>
                <a:latin typeface="Arial"/>
                <a:cs typeface="Arial"/>
              </a:rPr>
              <a:t>to</a:t>
            </a:r>
            <a:r>
              <a:rPr dirty="0" sz="3000" spc="-225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100" b="1">
                <a:solidFill>
                  <a:srgbClr val="538235"/>
                </a:solidFill>
                <a:latin typeface="Arial"/>
                <a:cs typeface="Arial"/>
              </a:rPr>
              <a:t>help</a:t>
            </a:r>
            <a:r>
              <a:rPr dirty="0" sz="3000" spc="-210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55" b="1">
                <a:solidFill>
                  <a:srgbClr val="538235"/>
                </a:solidFill>
                <a:latin typeface="Arial"/>
                <a:cs typeface="Arial"/>
              </a:rPr>
              <a:t>support </a:t>
            </a:r>
            <a:r>
              <a:rPr dirty="0" sz="3000" spc="-105" b="1">
                <a:solidFill>
                  <a:srgbClr val="538235"/>
                </a:solidFill>
                <a:latin typeface="Arial"/>
                <a:cs typeface="Arial"/>
              </a:rPr>
              <a:t>an</a:t>
            </a:r>
            <a:r>
              <a:rPr dirty="0" sz="3000" spc="-210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95" b="1">
                <a:solidFill>
                  <a:srgbClr val="538235"/>
                </a:solidFill>
                <a:latin typeface="Arial"/>
                <a:cs typeface="Arial"/>
              </a:rPr>
              <a:t>improved</a:t>
            </a:r>
            <a:r>
              <a:rPr dirty="0" sz="3000" spc="-200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215" b="1">
                <a:solidFill>
                  <a:srgbClr val="538235"/>
                </a:solidFill>
                <a:latin typeface="Arial"/>
                <a:cs typeface="Arial"/>
              </a:rPr>
              <a:t>Response</a:t>
            </a:r>
            <a:r>
              <a:rPr dirty="0" sz="3000" spc="-260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38235"/>
                </a:solidFill>
                <a:latin typeface="Arial"/>
                <a:cs typeface="Arial"/>
              </a:rPr>
              <a:t>to</a:t>
            </a:r>
            <a:r>
              <a:rPr dirty="0" sz="3000" spc="-220" b="1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538235"/>
                </a:solidFill>
                <a:latin typeface="Arial"/>
                <a:cs typeface="Arial"/>
              </a:rPr>
              <a:t>IPV/HT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5495" y="2433955"/>
            <a:ext cx="9363075" cy="139573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algn="ctr" marL="12065" marR="5080">
              <a:lnSpc>
                <a:spcPts val="3450"/>
              </a:lnSpc>
              <a:spcBef>
                <a:spcPts val="570"/>
              </a:spcBef>
            </a:pPr>
            <a:r>
              <a:rPr dirty="0" sz="3200" spc="-110">
                <a:latin typeface="Arial"/>
                <a:cs typeface="Arial"/>
              </a:rPr>
              <a:t>Futures</a:t>
            </a:r>
            <a:r>
              <a:rPr dirty="0" sz="3200" spc="-254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Without</a:t>
            </a:r>
            <a:r>
              <a:rPr dirty="0" sz="3200" spc="-210">
                <a:latin typeface="Arial"/>
                <a:cs typeface="Arial"/>
              </a:rPr>
              <a:t> </a:t>
            </a:r>
            <a:r>
              <a:rPr dirty="0" sz="3200" spc="-120">
                <a:latin typeface="Arial"/>
                <a:cs typeface="Arial"/>
              </a:rPr>
              <a:t>Violence</a:t>
            </a:r>
            <a:r>
              <a:rPr dirty="0" sz="3200" spc="-275">
                <a:latin typeface="Arial"/>
                <a:cs typeface="Arial"/>
              </a:rPr>
              <a:t> </a:t>
            </a:r>
            <a:r>
              <a:rPr dirty="0" sz="3200" spc="-75">
                <a:latin typeface="Arial"/>
                <a:cs typeface="Arial"/>
              </a:rPr>
              <a:t>and</a:t>
            </a:r>
            <a:r>
              <a:rPr dirty="0" sz="3200" spc="-235">
                <a:latin typeface="Arial"/>
                <a:cs typeface="Arial"/>
              </a:rPr>
              <a:t> </a:t>
            </a:r>
            <a:r>
              <a:rPr dirty="0" sz="3200" spc="-275">
                <a:latin typeface="Arial"/>
                <a:cs typeface="Arial"/>
              </a:rPr>
              <a:t>OCHIN</a:t>
            </a:r>
            <a:r>
              <a:rPr dirty="0" sz="3200" spc="-235">
                <a:latin typeface="Arial"/>
                <a:cs typeface="Arial"/>
              </a:rPr>
              <a:t> </a:t>
            </a:r>
            <a:r>
              <a:rPr dirty="0" sz="3200" spc="-125">
                <a:latin typeface="Arial"/>
                <a:cs typeface="Arial"/>
              </a:rPr>
              <a:t>have</a:t>
            </a:r>
            <a:r>
              <a:rPr dirty="0" sz="3200" spc="-204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partnered</a:t>
            </a:r>
            <a:r>
              <a:rPr dirty="0" sz="3200" spc="-240">
                <a:latin typeface="Arial"/>
                <a:cs typeface="Arial"/>
              </a:rPr>
              <a:t> </a:t>
            </a:r>
            <a:r>
              <a:rPr dirty="0" sz="3200" spc="35">
                <a:latin typeface="Arial"/>
                <a:cs typeface="Arial"/>
              </a:rPr>
              <a:t>to </a:t>
            </a:r>
            <a:r>
              <a:rPr dirty="0" sz="3200" spc="-80">
                <a:latin typeface="Arial"/>
                <a:cs typeface="Arial"/>
              </a:rPr>
              <a:t>create</a:t>
            </a:r>
            <a:r>
              <a:rPr dirty="0" sz="3200" spc="-275">
                <a:latin typeface="Arial"/>
                <a:cs typeface="Arial"/>
              </a:rPr>
              <a:t> </a:t>
            </a:r>
            <a:r>
              <a:rPr dirty="0" sz="3200" spc="-75">
                <a:latin typeface="Arial"/>
                <a:cs typeface="Arial"/>
              </a:rPr>
              <a:t>new</a:t>
            </a:r>
            <a:r>
              <a:rPr dirty="0" sz="3200" spc="-25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tools</a:t>
            </a:r>
            <a:r>
              <a:rPr dirty="0" sz="3200" spc="-2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that</a:t>
            </a:r>
            <a:r>
              <a:rPr dirty="0" sz="3200" spc="-215">
                <a:latin typeface="Arial"/>
                <a:cs typeface="Arial"/>
              </a:rPr>
              <a:t> </a:t>
            </a:r>
            <a:r>
              <a:rPr dirty="0" sz="3200" spc="-120">
                <a:latin typeface="Arial"/>
                <a:cs typeface="Arial"/>
              </a:rPr>
              <a:t>can</a:t>
            </a:r>
            <a:r>
              <a:rPr dirty="0" sz="3200" spc="-220">
                <a:latin typeface="Arial"/>
                <a:cs typeface="Arial"/>
              </a:rPr>
              <a:t> </a:t>
            </a:r>
            <a:r>
              <a:rPr dirty="0" sz="3200" spc="-30">
                <a:latin typeface="Arial"/>
                <a:cs typeface="Arial"/>
              </a:rPr>
              <a:t>support</a:t>
            </a:r>
            <a:r>
              <a:rPr dirty="0" sz="3200" spc="-210">
                <a:latin typeface="Arial"/>
                <a:cs typeface="Arial"/>
              </a:rPr>
              <a:t> </a:t>
            </a:r>
            <a:r>
              <a:rPr dirty="0" sz="3200" spc="-275">
                <a:latin typeface="Arial"/>
                <a:cs typeface="Arial"/>
              </a:rPr>
              <a:t>OCHIN</a:t>
            </a:r>
            <a:r>
              <a:rPr dirty="0" sz="3200" spc="-235">
                <a:latin typeface="Arial"/>
                <a:cs typeface="Arial"/>
              </a:rPr>
              <a:t> </a:t>
            </a:r>
            <a:r>
              <a:rPr dirty="0" sz="3200" spc="-155">
                <a:latin typeface="Arial"/>
                <a:cs typeface="Arial"/>
              </a:rPr>
              <a:t>users</a:t>
            </a:r>
            <a:r>
              <a:rPr dirty="0" sz="3200" spc="-2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better </a:t>
            </a:r>
            <a:r>
              <a:rPr dirty="0" sz="3200">
                <a:latin typeface="Arial"/>
                <a:cs typeface="Arial"/>
              </a:rPr>
              <a:t>identify</a:t>
            </a:r>
            <a:r>
              <a:rPr dirty="0" sz="3200" spc="-200">
                <a:latin typeface="Arial"/>
                <a:cs typeface="Arial"/>
              </a:rPr>
              <a:t> </a:t>
            </a:r>
            <a:r>
              <a:rPr dirty="0" sz="3200" spc="-75">
                <a:latin typeface="Arial"/>
                <a:cs typeface="Arial"/>
              </a:rPr>
              <a:t>and</a:t>
            </a:r>
            <a:r>
              <a:rPr dirty="0" sz="3200" spc="-260">
                <a:latin typeface="Arial"/>
                <a:cs typeface="Arial"/>
              </a:rPr>
              <a:t> </a:t>
            </a:r>
            <a:r>
              <a:rPr dirty="0" sz="3200" spc="-80">
                <a:latin typeface="Arial"/>
                <a:cs typeface="Arial"/>
              </a:rPr>
              <a:t>respond</a:t>
            </a:r>
            <a:r>
              <a:rPr dirty="0" sz="3200" spc="-260">
                <a:latin typeface="Arial"/>
                <a:cs typeface="Arial"/>
              </a:rPr>
              <a:t> </a:t>
            </a:r>
            <a:r>
              <a:rPr dirty="0" sz="3200" spc="60">
                <a:latin typeface="Arial"/>
                <a:cs typeface="Arial"/>
              </a:rPr>
              <a:t>to</a:t>
            </a:r>
            <a:r>
              <a:rPr dirty="0" sz="3200" spc="-2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IPV/HT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888888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57200" y="895350"/>
            <a:ext cx="11125200" cy="457200"/>
          </a:xfrm>
          <a:prstGeom prst="rect"/>
          <a:solidFill>
            <a:srgbClr val="4471C4"/>
          </a:solidFill>
        </p:spPr>
        <p:txBody>
          <a:bodyPr wrap="square" lIns="0" tIns="27940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220"/>
              </a:spcBef>
            </a:pPr>
            <a:r>
              <a:rPr dirty="0" sz="2400" spc="-275">
                <a:solidFill>
                  <a:srgbClr val="FFFFFF"/>
                </a:solidFill>
              </a:rPr>
              <a:t>OCHIN</a:t>
            </a:r>
            <a:r>
              <a:rPr dirty="0" sz="2400" spc="-150">
                <a:solidFill>
                  <a:srgbClr val="FFFFFF"/>
                </a:solidFill>
              </a:rPr>
              <a:t> </a:t>
            </a:r>
            <a:r>
              <a:rPr dirty="0" sz="2400" spc="-180">
                <a:solidFill>
                  <a:srgbClr val="FFFFFF"/>
                </a:solidFill>
              </a:rPr>
              <a:t>Toolbox:</a:t>
            </a:r>
            <a:r>
              <a:rPr dirty="0" sz="2400" spc="-150">
                <a:solidFill>
                  <a:srgbClr val="FFFFFF"/>
                </a:solidFill>
              </a:rPr>
              <a:t> </a:t>
            </a:r>
            <a:r>
              <a:rPr dirty="0" sz="2400" spc="-375">
                <a:solidFill>
                  <a:srgbClr val="FFFFFF"/>
                </a:solidFill>
              </a:rPr>
              <a:t>HCCN</a:t>
            </a:r>
            <a:r>
              <a:rPr dirty="0" sz="2400" spc="-70">
                <a:solidFill>
                  <a:srgbClr val="FFFFFF"/>
                </a:solidFill>
              </a:rPr>
              <a:t> </a:t>
            </a:r>
            <a:r>
              <a:rPr dirty="0" sz="2400" spc="-10">
                <a:solidFill>
                  <a:srgbClr val="FFFFFF"/>
                </a:solidFill>
              </a:rPr>
              <a:t>Toolkit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661914" y="6514782"/>
            <a:ext cx="554355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30" b="1">
                <a:solidFill>
                  <a:srgbClr val="42A7A4"/>
                </a:solidFill>
                <a:latin typeface="Arial"/>
                <a:cs typeface="Arial"/>
              </a:rPr>
              <a:t>OCHIN</a:t>
            </a:r>
            <a:r>
              <a:rPr dirty="0" sz="1550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1550" spc="-95" b="1">
                <a:solidFill>
                  <a:srgbClr val="42A7A4"/>
                </a:solidFill>
                <a:latin typeface="Arial"/>
                <a:cs typeface="Arial"/>
              </a:rPr>
              <a:t>contact</a:t>
            </a:r>
            <a:r>
              <a:rPr dirty="0" sz="1550" spc="-40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1550" spc="-105" b="1">
                <a:solidFill>
                  <a:srgbClr val="42A7A4"/>
                </a:solidFill>
                <a:latin typeface="Arial"/>
                <a:cs typeface="Arial"/>
              </a:rPr>
              <a:t>Jennifer</a:t>
            </a:r>
            <a:r>
              <a:rPr dirty="0" sz="1550" spc="25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1550" spc="-90" b="1">
                <a:solidFill>
                  <a:srgbClr val="42A7A4"/>
                </a:solidFill>
                <a:latin typeface="Arial"/>
                <a:cs typeface="Arial"/>
              </a:rPr>
              <a:t>Obermeyer,</a:t>
            </a:r>
            <a:r>
              <a:rPr dirty="0" sz="1550" spc="-50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1550" spc="-240" b="1">
                <a:solidFill>
                  <a:srgbClr val="42A7A4"/>
                </a:solidFill>
                <a:latin typeface="Arial"/>
                <a:cs typeface="Arial"/>
              </a:rPr>
              <a:t>LCSW</a:t>
            </a:r>
            <a:r>
              <a:rPr dirty="0" sz="1550" spc="-15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1550" spc="-65" b="1">
                <a:solidFill>
                  <a:srgbClr val="42A7A4"/>
                </a:solidFill>
                <a:latin typeface="Arial"/>
                <a:cs typeface="Arial"/>
                <a:hlinkClick r:id="rId2"/>
              </a:rPr>
              <a:t>obermeyerj@ochin.org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841" y="1466106"/>
            <a:ext cx="4090957" cy="50965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06339" y="1523301"/>
            <a:ext cx="4743450" cy="43084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10" b="1">
                <a:solidFill>
                  <a:srgbClr val="F47D00"/>
                </a:solidFill>
                <a:latin typeface="Arial"/>
                <a:cs typeface="Arial"/>
              </a:rPr>
              <a:t>Content:</a:t>
            </a:r>
            <a:endParaRPr sz="1850">
              <a:latin typeface="Arial"/>
              <a:cs typeface="Arial"/>
            </a:endParaRPr>
          </a:p>
          <a:p>
            <a:pPr marL="223520" indent="-210820">
              <a:lnSpc>
                <a:spcPct val="100000"/>
              </a:lnSpc>
              <a:spcBef>
                <a:spcPts val="35"/>
              </a:spcBef>
              <a:buSzPct val="94594"/>
              <a:buFont typeface="Wingdings"/>
              <a:buChar char=""/>
              <a:tabLst>
                <a:tab pos="223520" algn="l"/>
              </a:tabLst>
            </a:pPr>
            <a:r>
              <a:rPr dirty="0" sz="1850" spc="-85">
                <a:solidFill>
                  <a:srgbClr val="002739"/>
                </a:solidFill>
                <a:latin typeface="Arial"/>
                <a:cs typeface="Arial"/>
              </a:rPr>
              <a:t>Futures</a:t>
            </a:r>
            <a:r>
              <a:rPr dirty="0" sz="1850" spc="-10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02739"/>
                </a:solidFill>
                <a:latin typeface="Arial"/>
                <a:cs typeface="Arial"/>
              </a:rPr>
              <a:t>Without</a:t>
            </a:r>
            <a:r>
              <a:rPr dirty="0" sz="1850" spc="-6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75">
                <a:solidFill>
                  <a:srgbClr val="002739"/>
                </a:solidFill>
                <a:latin typeface="Arial"/>
                <a:cs typeface="Arial"/>
              </a:rPr>
              <a:t>Violence </a:t>
            </a:r>
            <a:r>
              <a:rPr dirty="0" sz="1850" spc="-20">
                <a:solidFill>
                  <a:srgbClr val="002739"/>
                </a:solidFill>
                <a:latin typeface="Arial"/>
                <a:cs typeface="Arial"/>
              </a:rPr>
              <a:t>(FWV)</a:t>
            </a:r>
            <a:endParaRPr sz="1850">
              <a:latin typeface="Arial"/>
              <a:cs typeface="Arial"/>
            </a:endParaRPr>
          </a:p>
          <a:p>
            <a:pPr marL="223520" indent="-210820">
              <a:lnSpc>
                <a:spcPct val="100000"/>
              </a:lnSpc>
              <a:spcBef>
                <a:spcPts val="35"/>
              </a:spcBef>
              <a:buSzPct val="94594"/>
              <a:buFont typeface="Wingdings"/>
              <a:buChar char=""/>
              <a:tabLst>
                <a:tab pos="223520" algn="l"/>
              </a:tabLst>
            </a:pPr>
            <a:r>
              <a:rPr dirty="0" sz="1850" spc="-45">
                <a:solidFill>
                  <a:srgbClr val="002739"/>
                </a:solidFill>
                <a:latin typeface="Arial"/>
                <a:cs typeface="Arial"/>
              </a:rPr>
              <a:t>What</a:t>
            </a:r>
            <a:r>
              <a:rPr dirty="0" sz="1850" spc="-8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40">
                <a:solidFill>
                  <a:srgbClr val="002739"/>
                </a:solidFill>
                <a:latin typeface="Arial"/>
                <a:cs typeface="Arial"/>
              </a:rPr>
              <a:t>Is</a:t>
            </a:r>
            <a:r>
              <a:rPr dirty="0" sz="1850" spc="-4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315">
                <a:solidFill>
                  <a:srgbClr val="002739"/>
                </a:solidFill>
                <a:latin typeface="Arial"/>
                <a:cs typeface="Arial"/>
              </a:rPr>
              <a:t>CUES?</a:t>
            </a:r>
            <a:endParaRPr sz="1850">
              <a:latin typeface="Arial"/>
              <a:cs typeface="Arial"/>
            </a:endParaRPr>
          </a:p>
          <a:p>
            <a:pPr marL="223520" indent="-210820">
              <a:lnSpc>
                <a:spcPct val="100000"/>
              </a:lnSpc>
              <a:spcBef>
                <a:spcPts val="30"/>
              </a:spcBef>
              <a:buSzPct val="94594"/>
              <a:buFont typeface="Wingdings"/>
              <a:buChar char=""/>
              <a:tabLst>
                <a:tab pos="223520" algn="l"/>
              </a:tabLst>
            </a:pPr>
            <a:r>
              <a:rPr dirty="0" sz="1850" spc="-70">
                <a:solidFill>
                  <a:srgbClr val="002739"/>
                </a:solidFill>
                <a:latin typeface="Arial"/>
                <a:cs typeface="Arial"/>
              </a:rPr>
              <a:t>How</a:t>
            </a:r>
            <a:r>
              <a:rPr dirty="0" sz="1850" spc="-12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40">
                <a:solidFill>
                  <a:srgbClr val="002739"/>
                </a:solidFill>
                <a:latin typeface="Arial"/>
                <a:cs typeface="Arial"/>
              </a:rPr>
              <a:t>Does</a:t>
            </a:r>
            <a:r>
              <a:rPr dirty="0" sz="1850" spc="-12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315">
                <a:solidFill>
                  <a:srgbClr val="002739"/>
                </a:solidFill>
                <a:latin typeface="Arial"/>
                <a:cs typeface="Arial"/>
              </a:rPr>
              <a:t>CUES</a:t>
            </a:r>
            <a:r>
              <a:rPr dirty="0" sz="1850" spc="-20">
                <a:solidFill>
                  <a:srgbClr val="002739"/>
                </a:solidFill>
                <a:latin typeface="Arial"/>
                <a:cs typeface="Arial"/>
              </a:rPr>
              <a:t> work?</a:t>
            </a:r>
            <a:endParaRPr sz="1850">
              <a:latin typeface="Arial"/>
              <a:cs typeface="Arial"/>
            </a:endParaRPr>
          </a:p>
          <a:p>
            <a:pPr marL="223520" indent="-210820">
              <a:lnSpc>
                <a:spcPct val="100000"/>
              </a:lnSpc>
              <a:spcBef>
                <a:spcPts val="35"/>
              </a:spcBef>
              <a:buSzPct val="94594"/>
              <a:buFont typeface="Wingdings"/>
              <a:buChar char=""/>
              <a:tabLst>
                <a:tab pos="223520" algn="l"/>
              </a:tabLst>
            </a:pPr>
            <a:r>
              <a:rPr dirty="0" sz="1850" spc="-90">
                <a:solidFill>
                  <a:srgbClr val="002739"/>
                </a:solidFill>
                <a:latin typeface="Arial"/>
                <a:cs typeface="Arial"/>
              </a:rPr>
              <a:t>Why</a:t>
            </a:r>
            <a:r>
              <a:rPr dirty="0" sz="1850" spc="-7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315">
                <a:solidFill>
                  <a:srgbClr val="002739"/>
                </a:solidFill>
                <a:latin typeface="Arial"/>
                <a:cs typeface="Arial"/>
              </a:rPr>
              <a:t>CUES?</a:t>
            </a:r>
            <a:endParaRPr sz="1850">
              <a:latin typeface="Arial"/>
              <a:cs typeface="Arial"/>
            </a:endParaRPr>
          </a:p>
          <a:p>
            <a:pPr marL="203200" marR="234315" indent="-191135">
              <a:lnSpc>
                <a:spcPts val="2260"/>
              </a:lnSpc>
              <a:spcBef>
                <a:spcPts val="75"/>
              </a:spcBef>
              <a:buSzPct val="94594"/>
              <a:buFont typeface="Wingdings"/>
              <a:buChar char=""/>
              <a:tabLst>
                <a:tab pos="203200" algn="l"/>
                <a:tab pos="222885" algn="l"/>
              </a:tabLst>
            </a:pPr>
            <a:r>
              <a:rPr dirty="0" sz="1850" spc="-90">
                <a:solidFill>
                  <a:srgbClr val="002739"/>
                </a:solidFill>
                <a:latin typeface="Arial"/>
                <a:cs typeface="Arial"/>
              </a:rPr>
              <a:t>	</a:t>
            </a:r>
            <a:r>
              <a:rPr dirty="0" sz="1850" spc="-90">
                <a:solidFill>
                  <a:srgbClr val="002739"/>
                </a:solidFill>
                <a:latin typeface="Arial"/>
                <a:cs typeface="Arial"/>
              </a:rPr>
              <a:t>Why</a:t>
            </a:r>
            <a:r>
              <a:rPr dirty="0" sz="1850" spc="-8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40">
                <a:solidFill>
                  <a:srgbClr val="002739"/>
                </a:solidFill>
                <a:latin typeface="Arial"/>
                <a:cs typeface="Arial"/>
              </a:rPr>
              <a:t>Does</a:t>
            </a:r>
            <a:r>
              <a:rPr dirty="0" sz="1850" spc="-10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315">
                <a:solidFill>
                  <a:srgbClr val="002739"/>
                </a:solidFill>
                <a:latin typeface="Arial"/>
                <a:cs typeface="Arial"/>
              </a:rPr>
              <a:t>CUES</a:t>
            </a:r>
            <a:r>
              <a:rPr dirty="0" sz="1850" spc="-9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75">
                <a:solidFill>
                  <a:srgbClr val="002739"/>
                </a:solidFill>
                <a:latin typeface="Arial"/>
                <a:cs typeface="Arial"/>
              </a:rPr>
              <a:t>Work </a:t>
            </a:r>
            <a:r>
              <a:rPr dirty="0" sz="1850" spc="-204">
                <a:solidFill>
                  <a:srgbClr val="002739"/>
                </a:solidFill>
                <a:latin typeface="Arial"/>
                <a:cs typeface="Arial"/>
              </a:rPr>
              <a:t>So</a:t>
            </a:r>
            <a:r>
              <a:rPr dirty="0" sz="1850" spc="-6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75">
                <a:solidFill>
                  <a:srgbClr val="002739"/>
                </a:solidFill>
                <a:latin typeface="Arial"/>
                <a:cs typeface="Arial"/>
              </a:rPr>
              <a:t>Well</a:t>
            </a:r>
            <a:r>
              <a:rPr dirty="0" sz="1850" spc="-11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2739"/>
                </a:solidFill>
                <a:latin typeface="Arial"/>
                <a:cs typeface="Arial"/>
              </a:rPr>
              <a:t>in</a:t>
            </a:r>
            <a:r>
              <a:rPr dirty="0" sz="1850" spc="-6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002739"/>
                </a:solidFill>
                <a:latin typeface="Arial"/>
                <a:cs typeface="Arial"/>
              </a:rPr>
              <a:t>Community </a:t>
            </a:r>
            <a:r>
              <a:rPr dirty="0" sz="1850" spc="-65">
                <a:solidFill>
                  <a:srgbClr val="002739"/>
                </a:solidFill>
                <a:latin typeface="Arial"/>
                <a:cs typeface="Arial"/>
              </a:rPr>
              <a:t>Health</a:t>
            </a:r>
            <a:r>
              <a:rPr dirty="0" sz="1850" spc="-2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02739"/>
                </a:solidFill>
                <a:latin typeface="Arial"/>
                <a:cs typeface="Arial"/>
              </a:rPr>
              <a:t>Centers?</a:t>
            </a:r>
            <a:endParaRPr sz="1850">
              <a:latin typeface="Arial"/>
              <a:cs typeface="Arial"/>
            </a:endParaRPr>
          </a:p>
          <a:p>
            <a:pPr marL="223520" indent="-210820">
              <a:lnSpc>
                <a:spcPts val="2090"/>
              </a:lnSpc>
              <a:buSzPct val="94594"/>
              <a:buFont typeface="Wingdings"/>
              <a:buChar char=""/>
              <a:tabLst>
                <a:tab pos="223520" algn="l"/>
              </a:tabLst>
            </a:pPr>
            <a:r>
              <a:rPr dirty="0" sz="1850" spc="-60">
                <a:solidFill>
                  <a:srgbClr val="002739"/>
                </a:solidFill>
                <a:latin typeface="Arial"/>
                <a:cs typeface="Arial"/>
              </a:rPr>
              <a:t>Getting</a:t>
            </a:r>
            <a:r>
              <a:rPr dirty="0" sz="1850" spc="-10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65">
                <a:solidFill>
                  <a:srgbClr val="002739"/>
                </a:solidFill>
                <a:latin typeface="Arial"/>
                <a:cs typeface="Arial"/>
              </a:rPr>
              <a:t>Started:</a:t>
            </a:r>
            <a:r>
              <a:rPr dirty="0" sz="1850" spc="-9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70">
                <a:solidFill>
                  <a:srgbClr val="002739"/>
                </a:solidFill>
                <a:latin typeface="Arial"/>
                <a:cs typeface="Arial"/>
              </a:rPr>
              <a:t>How</a:t>
            </a:r>
            <a:r>
              <a:rPr dirty="0" sz="1850" spc="-10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70">
                <a:solidFill>
                  <a:srgbClr val="002739"/>
                </a:solidFill>
                <a:latin typeface="Arial"/>
                <a:cs typeface="Arial"/>
              </a:rPr>
              <a:t>Can</a:t>
            </a:r>
            <a:r>
              <a:rPr dirty="0" sz="1850" spc="-12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35">
                <a:solidFill>
                  <a:srgbClr val="002739"/>
                </a:solidFill>
                <a:latin typeface="Arial"/>
                <a:cs typeface="Arial"/>
              </a:rPr>
              <a:t>Your</a:t>
            </a:r>
            <a:r>
              <a:rPr dirty="0" sz="1850" spc="-9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02739"/>
                </a:solidFill>
                <a:latin typeface="Arial"/>
                <a:cs typeface="Arial"/>
              </a:rPr>
              <a:t>Organization</a:t>
            </a:r>
            <a:endParaRPr sz="185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spcBef>
                <a:spcPts val="30"/>
              </a:spcBef>
            </a:pPr>
            <a:r>
              <a:rPr dirty="0" sz="1850" spc="-55">
                <a:solidFill>
                  <a:srgbClr val="002739"/>
                </a:solidFill>
                <a:latin typeface="Arial"/>
                <a:cs typeface="Arial"/>
              </a:rPr>
              <a:t>Adopt</a:t>
            </a:r>
            <a:r>
              <a:rPr dirty="0" sz="1850" spc="-8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290">
                <a:solidFill>
                  <a:srgbClr val="002739"/>
                </a:solidFill>
                <a:latin typeface="Arial"/>
                <a:cs typeface="Arial"/>
              </a:rPr>
              <a:t>CUES?</a:t>
            </a:r>
            <a:endParaRPr sz="1850">
              <a:latin typeface="Arial"/>
              <a:cs typeface="Arial"/>
            </a:endParaRPr>
          </a:p>
          <a:p>
            <a:pPr marL="203200" marR="5080" indent="-191135">
              <a:lnSpc>
                <a:spcPts val="2260"/>
              </a:lnSpc>
              <a:spcBef>
                <a:spcPts val="75"/>
              </a:spcBef>
              <a:buSzPct val="94594"/>
              <a:buFont typeface="Wingdings"/>
              <a:buChar char=""/>
              <a:tabLst>
                <a:tab pos="203200" algn="l"/>
                <a:tab pos="222885" algn="l"/>
              </a:tabLst>
            </a:pPr>
            <a:r>
              <a:rPr dirty="0" sz="1850" spc="-70">
                <a:solidFill>
                  <a:srgbClr val="002739"/>
                </a:solidFill>
                <a:latin typeface="Arial"/>
                <a:cs typeface="Arial"/>
              </a:rPr>
              <a:t>	</a:t>
            </a:r>
            <a:r>
              <a:rPr dirty="0" sz="1850" spc="-70">
                <a:solidFill>
                  <a:srgbClr val="002739"/>
                </a:solidFill>
                <a:latin typeface="Arial"/>
                <a:cs typeface="Arial"/>
              </a:rPr>
              <a:t>Facilitating</a:t>
            </a:r>
            <a:r>
              <a:rPr dirty="0" sz="1850" spc="-9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2739"/>
                </a:solidFill>
                <a:latin typeface="Arial"/>
                <a:cs typeface="Arial"/>
              </a:rPr>
              <a:t>the</a:t>
            </a:r>
            <a:r>
              <a:rPr dirty="0" sz="1850" spc="-6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50">
                <a:solidFill>
                  <a:srgbClr val="002739"/>
                </a:solidFill>
                <a:latin typeface="Arial"/>
                <a:cs typeface="Arial"/>
              </a:rPr>
              <a:t>Change</a:t>
            </a:r>
            <a:r>
              <a:rPr dirty="0" sz="1850" spc="-7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2739"/>
                </a:solidFill>
                <a:latin typeface="Arial"/>
                <a:cs typeface="Arial"/>
              </a:rPr>
              <a:t>to</a:t>
            </a:r>
            <a:r>
              <a:rPr dirty="0" sz="1850" spc="-4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02739"/>
                </a:solidFill>
                <a:latin typeface="Arial"/>
                <a:cs typeface="Arial"/>
              </a:rPr>
              <a:t>the</a:t>
            </a:r>
            <a:r>
              <a:rPr dirty="0" sz="1850" spc="-7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315">
                <a:solidFill>
                  <a:srgbClr val="002739"/>
                </a:solidFill>
                <a:latin typeface="Arial"/>
                <a:cs typeface="Arial"/>
              </a:rPr>
              <a:t>CUES</a:t>
            </a:r>
            <a:r>
              <a:rPr dirty="0" sz="1850" spc="-7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55">
                <a:solidFill>
                  <a:srgbClr val="002739"/>
                </a:solidFill>
                <a:latin typeface="Arial"/>
                <a:cs typeface="Arial"/>
              </a:rPr>
              <a:t>Framework </a:t>
            </a:r>
            <a:r>
              <a:rPr dirty="0" sz="1850" spc="-125">
                <a:solidFill>
                  <a:srgbClr val="002739"/>
                </a:solidFill>
                <a:latin typeface="Arial"/>
                <a:cs typeface="Arial"/>
              </a:rPr>
              <a:t>Using</a:t>
            </a:r>
            <a:r>
              <a:rPr dirty="0" sz="1850" spc="-2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60">
                <a:solidFill>
                  <a:srgbClr val="002739"/>
                </a:solidFill>
                <a:latin typeface="Arial"/>
                <a:cs typeface="Arial"/>
              </a:rPr>
              <a:t>Change</a:t>
            </a:r>
            <a:r>
              <a:rPr dirty="0" sz="1850" spc="-7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65">
                <a:solidFill>
                  <a:srgbClr val="002739"/>
                </a:solidFill>
                <a:latin typeface="Arial"/>
                <a:cs typeface="Arial"/>
              </a:rPr>
              <a:t>Management</a:t>
            </a:r>
            <a:r>
              <a:rPr dirty="0" sz="1850" spc="-7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002739"/>
                </a:solidFill>
                <a:latin typeface="Arial"/>
                <a:cs typeface="Arial"/>
              </a:rPr>
              <a:t>Tools</a:t>
            </a:r>
            <a:endParaRPr sz="1850">
              <a:latin typeface="Arial"/>
              <a:cs typeface="Arial"/>
            </a:endParaRPr>
          </a:p>
          <a:p>
            <a:pPr marL="223520" indent="-210820">
              <a:lnSpc>
                <a:spcPts val="2165"/>
              </a:lnSpc>
              <a:buSzPct val="94594"/>
              <a:buFont typeface="Wingdings"/>
              <a:buChar char=""/>
              <a:tabLst>
                <a:tab pos="223520" algn="l"/>
              </a:tabLst>
            </a:pPr>
            <a:r>
              <a:rPr dirty="0" sz="1850" spc="-105">
                <a:solidFill>
                  <a:srgbClr val="002739"/>
                </a:solidFill>
                <a:latin typeface="Arial"/>
                <a:cs typeface="Arial"/>
              </a:rPr>
              <a:t>Essential </a:t>
            </a:r>
            <a:r>
              <a:rPr dirty="0" sz="1850" spc="-135">
                <a:solidFill>
                  <a:srgbClr val="002739"/>
                </a:solidFill>
                <a:latin typeface="Arial"/>
                <a:cs typeface="Arial"/>
              </a:rPr>
              <a:t>Steps</a:t>
            </a:r>
            <a:r>
              <a:rPr dirty="0" sz="1850" spc="-10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2739"/>
                </a:solidFill>
                <a:latin typeface="Arial"/>
                <a:cs typeface="Arial"/>
              </a:rPr>
              <a:t>for</a:t>
            </a:r>
            <a:r>
              <a:rPr dirty="0" sz="1850" spc="-2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60">
                <a:solidFill>
                  <a:srgbClr val="002739"/>
                </a:solidFill>
                <a:latin typeface="Arial"/>
                <a:cs typeface="Arial"/>
              </a:rPr>
              <a:t>Change</a:t>
            </a:r>
            <a:r>
              <a:rPr dirty="0" sz="1850" spc="-8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02739"/>
                </a:solidFill>
                <a:latin typeface="Arial"/>
                <a:cs typeface="Arial"/>
              </a:rPr>
              <a:t>Management</a:t>
            </a:r>
            <a:endParaRPr sz="1850">
              <a:latin typeface="Arial"/>
              <a:cs typeface="Arial"/>
            </a:endParaRPr>
          </a:p>
          <a:p>
            <a:pPr marL="223520" indent="-210820">
              <a:lnSpc>
                <a:spcPct val="100000"/>
              </a:lnSpc>
              <a:spcBef>
                <a:spcPts val="30"/>
              </a:spcBef>
              <a:buSzPct val="94594"/>
              <a:buFont typeface="Wingdings"/>
              <a:buChar char=""/>
              <a:tabLst>
                <a:tab pos="223520" algn="l"/>
              </a:tabLst>
            </a:pPr>
            <a:r>
              <a:rPr dirty="0" sz="1850" spc="-100">
                <a:solidFill>
                  <a:srgbClr val="002739"/>
                </a:solidFill>
                <a:latin typeface="Arial"/>
                <a:cs typeface="Arial"/>
              </a:rPr>
              <a:t>Training</a:t>
            </a:r>
            <a:r>
              <a:rPr dirty="0" sz="1850" spc="-85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40">
                <a:solidFill>
                  <a:srgbClr val="002739"/>
                </a:solidFill>
                <a:latin typeface="Arial"/>
                <a:cs typeface="Arial"/>
              </a:rPr>
              <a:t>Resources</a:t>
            </a:r>
            <a:r>
              <a:rPr dirty="0" sz="1850" spc="-8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02739"/>
                </a:solidFill>
                <a:latin typeface="Arial"/>
                <a:cs typeface="Arial"/>
              </a:rPr>
              <a:t>for </a:t>
            </a:r>
            <a:r>
              <a:rPr dirty="0" sz="1850" spc="-10">
                <a:solidFill>
                  <a:srgbClr val="002739"/>
                </a:solidFill>
                <a:latin typeface="Arial"/>
                <a:cs typeface="Arial"/>
              </a:rPr>
              <a:t>Providers</a:t>
            </a:r>
            <a:endParaRPr sz="1850">
              <a:latin typeface="Arial"/>
              <a:cs typeface="Arial"/>
            </a:endParaRPr>
          </a:p>
          <a:p>
            <a:pPr marL="223520" indent="-210820">
              <a:lnSpc>
                <a:spcPct val="100000"/>
              </a:lnSpc>
              <a:spcBef>
                <a:spcPts val="35"/>
              </a:spcBef>
              <a:buSzPct val="94594"/>
              <a:buFont typeface="Wingdings"/>
              <a:buChar char=""/>
              <a:tabLst>
                <a:tab pos="223520" algn="l"/>
              </a:tabLst>
            </a:pPr>
            <a:r>
              <a:rPr dirty="0" sz="1850" spc="-65">
                <a:solidFill>
                  <a:srgbClr val="002739"/>
                </a:solidFill>
                <a:latin typeface="Arial"/>
                <a:cs typeface="Arial"/>
              </a:rPr>
              <a:t>Patient</a:t>
            </a:r>
            <a:r>
              <a:rPr dirty="0" sz="1850" spc="-8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85">
                <a:solidFill>
                  <a:srgbClr val="002739"/>
                </a:solidFill>
                <a:latin typeface="Arial"/>
                <a:cs typeface="Arial"/>
              </a:rPr>
              <a:t>Education</a:t>
            </a:r>
            <a:r>
              <a:rPr dirty="0" sz="1850" spc="-60">
                <a:solidFill>
                  <a:srgbClr val="002739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02739"/>
                </a:solidFill>
                <a:latin typeface="Arial"/>
                <a:cs typeface="Arial"/>
              </a:rPr>
              <a:t>Material</a:t>
            </a:r>
            <a:endParaRPr sz="1850">
              <a:latin typeface="Arial"/>
              <a:cs typeface="Arial"/>
            </a:endParaRPr>
          </a:p>
          <a:p>
            <a:pPr marL="223520" indent="-210820">
              <a:lnSpc>
                <a:spcPct val="100000"/>
              </a:lnSpc>
              <a:spcBef>
                <a:spcPts val="35"/>
              </a:spcBef>
              <a:buSzPct val="94594"/>
              <a:buFont typeface="Wingdings"/>
              <a:buChar char=""/>
              <a:tabLst>
                <a:tab pos="223520" algn="l"/>
              </a:tabLst>
            </a:pPr>
            <a:r>
              <a:rPr dirty="0" sz="1850" spc="-125">
                <a:solidFill>
                  <a:srgbClr val="002739"/>
                </a:solidFill>
                <a:latin typeface="Arial"/>
                <a:cs typeface="Arial"/>
              </a:rPr>
              <a:t>References</a:t>
            </a:r>
            <a:r>
              <a:rPr dirty="0" sz="1850" spc="-90">
                <a:solidFill>
                  <a:srgbClr val="002739"/>
                </a:solidFill>
                <a:latin typeface="Arial"/>
                <a:cs typeface="Arial"/>
              </a:rPr>
              <a:t> and</a:t>
            </a:r>
            <a:r>
              <a:rPr dirty="0" sz="1850" spc="-30">
                <a:solidFill>
                  <a:srgbClr val="002739"/>
                </a:solidFill>
                <a:latin typeface="Arial"/>
                <a:cs typeface="Arial"/>
              </a:rPr>
              <a:t> Resources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92505" y="1681099"/>
            <a:ext cx="10458450" cy="438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5580" algn="l"/>
              </a:tabLst>
            </a:pPr>
            <a:r>
              <a:rPr dirty="0" sz="2700" spc="-10" b="1">
                <a:solidFill>
                  <a:srgbClr val="42A7A4"/>
                </a:solidFill>
                <a:latin typeface="Arial"/>
                <a:cs typeface="Arial"/>
              </a:rPr>
              <a:t>Document</a:t>
            </a:r>
            <a:r>
              <a:rPr dirty="0" sz="2700" b="1">
                <a:solidFill>
                  <a:srgbClr val="42A7A4"/>
                </a:solidFill>
                <a:latin typeface="Arial"/>
                <a:cs typeface="Arial"/>
              </a:rPr>
              <a:t>	</a:t>
            </a:r>
            <a:r>
              <a:rPr dirty="0" sz="2700" spc="-225" b="1">
                <a:solidFill>
                  <a:srgbClr val="42A7A4"/>
                </a:solidFill>
                <a:latin typeface="Arial"/>
                <a:cs typeface="Arial"/>
              </a:rPr>
              <a:t>Clinical</a:t>
            </a:r>
            <a:r>
              <a:rPr dirty="0" sz="2700" spc="-114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2700" spc="-254" b="1">
                <a:solidFill>
                  <a:srgbClr val="42A7A4"/>
                </a:solidFill>
                <a:latin typeface="Arial"/>
                <a:cs typeface="Arial"/>
              </a:rPr>
              <a:t>Decision</a:t>
            </a:r>
            <a:r>
              <a:rPr dirty="0" sz="2700" spc="-145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2700" spc="-225" b="1">
                <a:solidFill>
                  <a:srgbClr val="42A7A4"/>
                </a:solidFill>
                <a:latin typeface="Arial"/>
                <a:cs typeface="Arial"/>
              </a:rPr>
              <a:t>Support</a:t>
            </a:r>
            <a:r>
              <a:rPr dirty="0" sz="2700" spc="-160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2700" spc="-245" b="1">
                <a:solidFill>
                  <a:srgbClr val="42A7A4"/>
                </a:solidFill>
                <a:latin typeface="Arial"/>
                <a:cs typeface="Arial"/>
              </a:rPr>
              <a:t>+</a:t>
            </a:r>
            <a:r>
              <a:rPr dirty="0" sz="2700" spc="-105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2700" spc="-185" b="1">
                <a:solidFill>
                  <a:srgbClr val="42A7A4"/>
                </a:solidFill>
                <a:latin typeface="Arial"/>
                <a:cs typeface="Arial"/>
              </a:rPr>
              <a:t>Reporting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0564" y="2501518"/>
            <a:ext cx="5229225" cy="26701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247650" marR="36830" indent="-235585">
              <a:lnSpc>
                <a:spcPct val="98500"/>
              </a:lnSpc>
              <a:spcBef>
                <a:spcPts val="150"/>
              </a:spcBef>
              <a:buFont typeface="Arial"/>
              <a:buChar char="•"/>
              <a:tabLst>
                <a:tab pos="247650" algn="l"/>
              </a:tabLst>
            </a:pPr>
            <a:r>
              <a:rPr dirty="0" sz="2700" spc="-265" b="1">
                <a:solidFill>
                  <a:srgbClr val="F47D00"/>
                </a:solidFill>
                <a:latin typeface="Arial"/>
                <a:cs typeface="Arial"/>
              </a:rPr>
              <a:t>Best</a:t>
            </a:r>
            <a:r>
              <a:rPr dirty="0" sz="2700" spc="-170" b="1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225" b="1">
                <a:solidFill>
                  <a:srgbClr val="F47D00"/>
                </a:solidFill>
                <a:latin typeface="Arial"/>
                <a:cs typeface="Arial"/>
              </a:rPr>
              <a:t>Practice</a:t>
            </a:r>
            <a:r>
              <a:rPr dirty="0" sz="2700" spc="-150" b="1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245" b="1">
                <a:solidFill>
                  <a:srgbClr val="F47D00"/>
                </a:solidFill>
                <a:latin typeface="Arial"/>
                <a:cs typeface="Arial"/>
              </a:rPr>
              <a:t>Advisory</a:t>
            </a:r>
            <a:r>
              <a:rPr dirty="0" sz="2700" spc="-135" b="1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80">
                <a:solidFill>
                  <a:srgbClr val="F47D00"/>
                </a:solidFill>
                <a:latin typeface="Arial"/>
                <a:cs typeface="Arial"/>
              </a:rPr>
              <a:t>-</a:t>
            </a:r>
            <a:r>
              <a:rPr dirty="0" sz="2700" spc="-150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135">
                <a:latin typeface="Arial"/>
                <a:cs typeface="Arial"/>
              </a:rPr>
              <a:t>available</a:t>
            </a:r>
            <a:r>
              <a:rPr dirty="0" sz="2700" spc="-114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to </a:t>
            </a:r>
            <a:r>
              <a:rPr dirty="0" sz="2700" spc="-185">
                <a:latin typeface="Arial"/>
                <a:cs typeface="Arial"/>
              </a:rPr>
              <a:t>assist</a:t>
            </a:r>
            <a:r>
              <a:rPr dirty="0" sz="2700" spc="-1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with</a:t>
            </a:r>
            <a:r>
              <a:rPr dirty="0" sz="2700" spc="-200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the</a:t>
            </a:r>
            <a:r>
              <a:rPr dirty="0" sz="2700" spc="-200">
                <a:latin typeface="Arial"/>
                <a:cs typeface="Arial"/>
              </a:rPr>
              <a:t> </a:t>
            </a:r>
            <a:r>
              <a:rPr dirty="0" sz="2700" spc="-475">
                <a:latin typeface="Arial"/>
                <a:cs typeface="Arial"/>
              </a:rPr>
              <a:t>CUES</a:t>
            </a:r>
            <a:r>
              <a:rPr dirty="0" sz="2700" spc="-9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approach workflow</a:t>
            </a:r>
            <a:endParaRPr sz="2700">
              <a:latin typeface="Arial"/>
              <a:cs typeface="Arial"/>
            </a:endParaRPr>
          </a:p>
          <a:p>
            <a:pPr marL="247650" marR="5080" indent="-235585">
              <a:lnSpc>
                <a:spcPct val="98500"/>
              </a:lnSpc>
              <a:spcBef>
                <a:spcPts val="1614"/>
              </a:spcBef>
              <a:buFont typeface="Arial"/>
              <a:buChar char="•"/>
              <a:tabLst>
                <a:tab pos="247650" algn="l"/>
              </a:tabLst>
            </a:pPr>
            <a:r>
              <a:rPr dirty="0" sz="2700" spc="-465" b="1">
                <a:solidFill>
                  <a:srgbClr val="F47D00"/>
                </a:solidFill>
                <a:latin typeface="Arial"/>
                <a:cs typeface="Arial"/>
              </a:rPr>
              <a:t>CUES</a:t>
            </a:r>
            <a:r>
              <a:rPr dirty="0" sz="2700" spc="-135" b="1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265" b="1">
                <a:solidFill>
                  <a:srgbClr val="F47D00"/>
                </a:solidFill>
                <a:latin typeface="Arial"/>
                <a:cs typeface="Arial"/>
              </a:rPr>
              <a:t>SmartTools</a:t>
            </a:r>
            <a:r>
              <a:rPr dirty="0" sz="2700" spc="-150" b="1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80">
                <a:latin typeface="Arial"/>
                <a:cs typeface="Arial"/>
              </a:rPr>
              <a:t>-</a:t>
            </a:r>
            <a:r>
              <a:rPr dirty="0" sz="2700" spc="-145">
                <a:latin typeface="Arial"/>
                <a:cs typeface="Arial"/>
              </a:rPr>
              <a:t> </a:t>
            </a:r>
            <a:r>
              <a:rPr dirty="0" sz="2700" spc="-130">
                <a:latin typeface="Arial"/>
                <a:cs typeface="Arial"/>
              </a:rPr>
              <a:t>aligned</a:t>
            </a:r>
            <a:r>
              <a:rPr dirty="0" sz="2700" spc="-1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with</a:t>
            </a:r>
            <a:r>
              <a:rPr dirty="0" sz="2700" spc="-210">
                <a:latin typeface="Arial"/>
                <a:cs typeface="Arial"/>
              </a:rPr>
              <a:t> </a:t>
            </a:r>
            <a:r>
              <a:rPr dirty="0" sz="2700" spc="-390">
                <a:latin typeface="Arial"/>
                <a:cs typeface="Arial"/>
              </a:rPr>
              <a:t>UDS </a:t>
            </a:r>
            <a:r>
              <a:rPr dirty="0" sz="2700" spc="-70">
                <a:latin typeface="Arial"/>
                <a:cs typeface="Arial"/>
              </a:rPr>
              <a:t>reporting</a:t>
            </a:r>
            <a:r>
              <a:rPr dirty="0" sz="2700" spc="-11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for</a:t>
            </a:r>
            <a:r>
              <a:rPr dirty="0" sz="2700" spc="-165">
                <a:latin typeface="Arial"/>
                <a:cs typeface="Arial"/>
              </a:rPr>
              <a:t> suspected</a:t>
            </a:r>
            <a:r>
              <a:rPr dirty="0" sz="2700" spc="-19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and </a:t>
            </a:r>
            <a:r>
              <a:rPr dirty="0" sz="2700" spc="-100">
                <a:latin typeface="Arial"/>
                <a:cs typeface="Arial"/>
              </a:rPr>
              <a:t>confirmed </a:t>
            </a:r>
            <a:r>
              <a:rPr dirty="0" sz="2700" spc="-50">
                <a:latin typeface="Arial"/>
                <a:cs typeface="Arial"/>
              </a:rPr>
              <a:t>diagnostics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895350"/>
            <a:ext cx="11125200" cy="45720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2794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20"/>
              </a:spcBef>
            </a:pPr>
            <a:r>
              <a:rPr dirty="0" sz="2400" spc="-405" b="1">
                <a:solidFill>
                  <a:srgbClr val="FFFFFF"/>
                </a:solidFill>
                <a:latin typeface="Arial"/>
                <a:cs typeface="Arial"/>
              </a:rPr>
              <a:t>CUES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20" b="1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45" b="1">
                <a:solidFill>
                  <a:srgbClr val="FFFFFF"/>
                </a:solidFill>
                <a:latin typeface="Arial"/>
                <a:cs typeface="Arial"/>
              </a:rPr>
              <a:t>OCHIN’s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0" b="1">
                <a:solidFill>
                  <a:srgbClr val="FFFFFF"/>
                </a:solidFill>
                <a:latin typeface="Arial"/>
                <a:cs typeface="Arial"/>
              </a:rPr>
              <a:t>Electronic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Record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9803" y="6412229"/>
            <a:ext cx="61982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5" b="1">
                <a:solidFill>
                  <a:srgbClr val="42A7A4"/>
                </a:solidFill>
                <a:latin typeface="Arial"/>
                <a:cs typeface="Arial"/>
              </a:rPr>
              <a:t>OCHIN</a:t>
            </a:r>
            <a:r>
              <a:rPr dirty="0" sz="1800" spc="-20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1800" spc="-135" b="1">
                <a:solidFill>
                  <a:srgbClr val="42A7A4"/>
                </a:solidFill>
                <a:latin typeface="Arial"/>
                <a:cs typeface="Arial"/>
              </a:rPr>
              <a:t>contact</a:t>
            </a:r>
            <a:r>
              <a:rPr dirty="0" sz="1800" spc="-60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1800" spc="-140" b="1">
                <a:solidFill>
                  <a:srgbClr val="42A7A4"/>
                </a:solidFill>
                <a:latin typeface="Arial"/>
                <a:cs typeface="Arial"/>
              </a:rPr>
              <a:t>Jennifer</a:t>
            </a:r>
            <a:r>
              <a:rPr dirty="0" sz="1800" spc="-75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1800" spc="-140" b="1">
                <a:solidFill>
                  <a:srgbClr val="42A7A4"/>
                </a:solidFill>
                <a:latin typeface="Arial"/>
                <a:cs typeface="Arial"/>
              </a:rPr>
              <a:t>Obermeyer,</a:t>
            </a:r>
            <a:r>
              <a:rPr dirty="0" sz="1800" spc="-50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1800" spc="-305" b="1">
                <a:solidFill>
                  <a:srgbClr val="42A7A4"/>
                </a:solidFill>
                <a:latin typeface="Arial"/>
                <a:cs typeface="Arial"/>
              </a:rPr>
              <a:t>LCSW</a:t>
            </a:r>
            <a:r>
              <a:rPr dirty="0" sz="1800" spc="-20" b="1">
                <a:solidFill>
                  <a:srgbClr val="42A7A4"/>
                </a:solidFill>
                <a:latin typeface="Arial"/>
                <a:cs typeface="Arial"/>
              </a:rPr>
              <a:t> </a:t>
            </a:r>
            <a:r>
              <a:rPr dirty="0" sz="1800" spc="-114" b="1">
                <a:solidFill>
                  <a:srgbClr val="42A7A4"/>
                </a:solidFill>
                <a:latin typeface="Arial"/>
                <a:cs typeface="Arial"/>
                <a:hlinkClick r:id="rId2"/>
              </a:rPr>
              <a:t>obermeyerj@ochin.org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7430" y="2501518"/>
            <a:ext cx="4688205" cy="353758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47650" marR="5080" indent="-234950">
              <a:lnSpc>
                <a:spcPts val="3160"/>
              </a:lnSpc>
              <a:spcBef>
                <a:spcPts val="275"/>
              </a:spcBef>
              <a:buFont typeface="Arial"/>
              <a:buChar char="•"/>
              <a:tabLst>
                <a:tab pos="247650" algn="l"/>
              </a:tabLst>
            </a:pPr>
            <a:r>
              <a:rPr dirty="0" sz="2700" spc="-175" b="1">
                <a:solidFill>
                  <a:srgbClr val="F47D00"/>
                </a:solidFill>
                <a:latin typeface="Arial"/>
                <a:cs typeface="Arial"/>
              </a:rPr>
              <a:t>Confidentiality</a:t>
            </a:r>
            <a:r>
              <a:rPr dirty="0" sz="2700" spc="-95" b="1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100">
                <a:latin typeface="Arial"/>
                <a:cs typeface="Arial"/>
              </a:rPr>
              <a:t>-</a:t>
            </a:r>
            <a:r>
              <a:rPr dirty="0" sz="2700">
                <a:latin typeface="Arial"/>
                <a:cs typeface="Arial"/>
              </a:rPr>
              <a:t>if</a:t>
            </a:r>
            <a:r>
              <a:rPr dirty="0" sz="2700" spc="-95">
                <a:latin typeface="Arial"/>
                <a:cs typeface="Arial"/>
              </a:rPr>
              <a:t> </a:t>
            </a:r>
            <a:r>
              <a:rPr dirty="0" sz="2700" spc="-45">
                <a:latin typeface="Arial"/>
                <a:cs typeface="Arial"/>
              </a:rPr>
              <a:t>the</a:t>
            </a:r>
            <a:r>
              <a:rPr dirty="0" sz="2700" spc="-17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person </a:t>
            </a:r>
            <a:r>
              <a:rPr dirty="0" sz="2700" spc="-145">
                <a:latin typeface="Arial"/>
                <a:cs typeface="Arial"/>
              </a:rPr>
              <a:t>had</a:t>
            </a:r>
            <a:r>
              <a:rPr dirty="0" sz="2700" spc="-204">
                <a:latin typeface="Arial"/>
                <a:cs typeface="Arial"/>
              </a:rPr>
              <a:t> </a:t>
            </a:r>
            <a:r>
              <a:rPr dirty="0" sz="2700" spc="-125">
                <a:latin typeface="Arial"/>
                <a:cs typeface="Arial"/>
              </a:rPr>
              <a:t>privacy</a:t>
            </a:r>
            <a:r>
              <a:rPr dirty="0" sz="2700" spc="-15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for</a:t>
            </a:r>
            <a:r>
              <a:rPr dirty="0" sz="2700" spc="-165">
                <a:latin typeface="Arial"/>
                <a:cs typeface="Arial"/>
              </a:rPr>
              <a:t> </a:t>
            </a:r>
            <a:r>
              <a:rPr dirty="0" sz="2700" spc="-40">
                <a:latin typeface="Arial"/>
                <a:cs typeface="Arial"/>
              </a:rPr>
              <a:t>the</a:t>
            </a:r>
            <a:r>
              <a:rPr dirty="0" sz="2700" spc="-120">
                <a:latin typeface="Arial"/>
                <a:cs typeface="Arial"/>
              </a:rPr>
              <a:t> </a:t>
            </a:r>
            <a:r>
              <a:rPr dirty="0" sz="2700" spc="-114">
                <a:latin typeface="Arial"/>
                <a:cs typeface="Arial"/>
              </a:rPr>
              <a:t>conversation</a:t>
            </a:r>
            <a:endParaRPr sz="2700">
              <a:latin typeface="Arial"/>
              <a:cs typeface="Arial"/>
            </a:endParaRPr>
          </a:p>
          <a:p>
            <a:pPr marL="247015" indent="-234315">
              <a:lnSpc>
                <a:spcPts val="3235"/>
              </a:lnSpc>
              <a:spcBef>
                <a:spcPts val="270"/>
              </a:spcBef>
              <a:buChar char="•"/>
              <a:tabLst>
                <a:tab pos="247015" algn="l"/>
              </a:tabLst>
            </a:pPr>
            <a:r>
              <a:rPr dirty="0" sz="2700">
                <a:latin typeface="Arial"/>
                <a:cs typeface="Arial"/>
              </a:rPr>
              <a:t>If</a:t>
            </a:r>
            <a:r>
              <a:rPr dirty="0" sz="2700" spc="-140">
                <a:latin typeface="Arial"/>
                <a:cs typeface="Arial"/>
              </a:rPr>
              <a:t> </a:t>
            </a:r>
            <a:r>
              <a:rPr dirty="0" sz="2700" spc="-145">
                <a:latin typeface="Arial"/>
                <a:cs typeface="Arial"/>
              </a:rPr>
              <a:t>and</a:t>
            </a:r>
            <a:r>
              <a:rPr dirty="0" sz="2700" spc="-204">
                <a:latin typeface="Arial"/>
                <a:cs typeface="Arial"/>
              </a:rPr>
              <a:t> </a:t>
            </a:r>
            <a:r>
              <a:rPr dirty="0" sz="2700" spc="-70">
                <a:latin typeface="Arial"/>
                <a:cs typeface="Arial"/>
              </a:rPr>
              <a:t>how</a:t>
            </a:r>
            <a:r>
              <a:rPr dirty="0" sz="2700" spc="-200">
                <a:latin typeface="Arial"/>
                <a:cs typeface="Arial"/>
              </a:rPr>
              <a:t> </a:t>
            </a:r>
            <a:r>
              <a:rPr dirty="0" sz="2700" spc="-215" b="1">
                <a:solidFill>
                  <a:srgbClr val="F47D00"/>
                </a:solidFill>
                <a:latin typeface="Arial"/>
                <a:cs typeface="Arial"/>
              </a:rPr>
              <a:t>Universal</a:t>
            </a:r>
            <a:r>
              <a:rPr dirty="0" sz="2700" spc="-130" b="1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120" b="1">
                <a:solidFill>
                  <a:srgbClr val="F47D00"/>
                </a:solidFill>
                <a:latin typeface="Arial"/>
                <a:cs typeface="Arial"/>
              </a:rPr>
              <a:t>Education</a:t>
            </a:r>
            <a:endParaRPr sz="2700">
              <a:latin typeface="Arial"/>
              <a:cs typeface="Arial"/>
            </a:endParaRPr>
          </a:p>
          <a:p>
            <a:pPr marL="247650">
              <a:lnSpc>
                <a:spcPts val="3235"/>
              </a:lnSpc>
            </a:pPr>
            <a:r>
              <a:rPr dirty="0" sz="2700" spc="-210">
                <a:latin typeface="Arial"/>
                <a:cs typeface="Arial"/>
              </a:rPr>
              <a:t>was</a:t>
            </a:r>
            <a:r>
              <a:rPr dirty="0" sz="2700" spc="-13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provided</a:t>
            </a:r>
            <a:endParaRPr sz="2700">
              <a:latin typeface="Arial"/>
              <a:cs typeface="Arial"/>
            </a:endParaRPr>
          </a:p>
          <a:p>
            <a:pPr marL="247650" marR="60960" indent="-234950">
              <a:lnSpc>
                <a:spcPct val="98900"/>
              </a:lnSpc>
              <a:spcBef>
                <a:spcPts val="1600"/>
              </a:spcBef>
              <a:buFont typeface="Arial"/>
              <a:buChar char="•"/>
              <a:tabLst>
                <a:tab pos="247650" algn="l"/>
              </a:tabLst>
            </a:pPr>
            <a:r>
              <a:rPr dirty="0" sz="2700" spc="-459" b="1">
                <a:solidFill>
                  <a:srgbClr val="F47D00"/>
                </a:solidFill>
                <a:latin typeface="Arial"/>
                <a:cs typeface="Arial"/>
              </a:rPr>
              <a:t>CUES</a:t>
            </a:r>
            <a:r>
              <a:rPr dirty="0" sz="2700" spc="-125" b="1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180" b="1">
                <a:solidFill>
                  <a:srgbClr val="F47D00"/>
                </a:solidFill>
                <a:latin typeface="Arial"/>
                <a:cs typeface="Arial"/>
              </a:rPr>
              <a:t>informed</a:t>
            </a:r>
            <a:r>
              <a:rPr dirty="0" sz="2700" spc="-150" b="1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254" b="1">
                <a:solidFill>
                  <a:srgbClr val="F47D00"/>
                </a:solidFill>
                <a:latin typeface="Arial"/>
                <a:cs typeface="Arial"/>
              </a:rPr>
              <a:t>scripts</a:t>
            </a:r>
            <a:r>
              <a:rPr dirty="0" sz="2700" spc="-150" b="1">
                <a:solidFill>
                  <a:srgbClr val="F47D00"/>
                </a:solidFill>
                <a:latin typeface="Arial"/>
                <a:cs typeface="Arial"/>
              </a:rPr>
              <a:t> </a:t>
            </a:r>
            <a:r>
              <a:rPr dirty="0" sz="2700" spc="-110">
                <a:latin typeface="Arial"/>
                <a:cs typeface="Arial"/>
              </a:rPr>
              <a:t>available </a:t>
            </a:r>
            <a:r>
              <a:rPr dirty="0" sz="2700" spc="-25">
                <a:latin typeface="Arial"/>
                <a:cs typeface="Arial"/>
              </a:rPr>
              <a:t>for</a:t>
            </a:r>
            <a:r>
              <a:rPr dirty="0" sz="2700" spc="-165">
                <a:latin typeface="Arial"/>
                <a:cs typeface="Arial"/>
              </a:rPr>
              <a:t> </a:t>
            </a:r>
            <a:r>
              <a:rPr dirty="0" sz="2700" spc="-125">
                <a:latin typeface="Arial"/>
                <a:cs typeface="Arial"/>
              </a:rPr>
              <a:t>various</a:t>
            </a:r>
            <a:r>
              <a:rPr dirty="0" sz="2700" spc="-135">
                <a:latin typeface="Arial"/>
                <a:cs typeface="Arial"/>
              </a:rPr>
              <a:t> </a:t>
            </a:r>
            <a:r>
              <a:rPr dirty="0" sz="2700" spc="-130">
                <a:latin typeface="Arial"/>
                <a:cs typeface="Arial"/>
              </a:rPr>
              <a:t>settings,</a:t>
            </a:r>
            <a:r>
              <a:rPr dirty="0" sz="2700" spc="-114">
                <a:latin typeface="Arial"/>
                <a:cs typeface="Arial"/>
              </a:rPr>
              <a:t> </a:t>
            </a:r>
            <a:r>
              <a:rPr dirty="0" sz="2700" spc="-105">
                <a:latin typeface="Arial"/>
                <a:cs typeface="Arial"/>
              </a:rPr>
              <a:t>including</a:t>
            </a:r>
            <a:r>
              <a:rPr dirty="0" sz="2700" spc="-12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if </a:t>
            </a:r>
            <a:r>
              <a:rPr dirty="0" sz="2700" spc="-140">
                <a:latin typeface="Arial"/>
                <a:cs typeface="Arial"/>
              </a:rPr>
              <a:t>disclosure</a:t>
            </a:r>
            <a:r>
              <a:rPr dirty="0" sz="2700" spc="-120">
                <a:latin typeface="Arial"/>
                <a:cs typeface="Arial"/>
              </a:rPr>
              <a:t> </a:t>
            </a:r>
            <a:r>
              <a:rPr dirty="0" sz="2700" spc="-175">
                <a:latin typeface="Arial"/>
                <a:cs typeface="Arial"/>
              </a:rPr>
              <a:t>happens</a:t>
            </a:r>
            <a:r>
              <a:rPr dirty="0" sz="2700" spc="-1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to</a:t>
            </a:r>
            <a:r>
              <a:rPr dirty="0" sz="2700" spc="-12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ensure </a:t>
            </a:r>
            <a:r>
              <a:rPr dirty="0" sz="2700" spc="-80" b="1">
                <a:solidFill>
                  <a:srgbClr val="F47D00"/>
                </a:solidFill>
                <a:latin typeface="Arial"/>
                <a:cs typeface="Arial"/>
              </a:rPr>
              <a:t>Support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64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15265" y="325374"/>
            <a:ext cx="980059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81555" algn="l"/>
              </a:tabLst>
            </a:pPr>
            <a:r>
              <a:rPr dirty="0" spc="-295" b="1">
                <a:solidFill>
                  <a:srgbClr val="FFFFFF"/>
                </a:solidFill>
                <a:latin typeface="Arial"/>
                <a:cs typeface="Arial"/>
              </a:rPr>
              <a:t>OCHIN</a:t>
            </a:r>
            <a:r>
              <a:rPr dirty="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555" b="1">
                <a:solidFill>
                  <a:srgbClr val="FFFFFF"/>
                </a:solidFill>
                <a:latin typeface="Arial"/>
                <a:cs typeface="Arial"/>
              </a:rPr>
              <a:t>CUES</a:t>
            </a:r>
            <a:r>
              <a:rPr dirty="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pc="-175">
                <a:solidFill>
                  <a:srgbClr val="4471C4"/>
                </a:solidFill>
              </a:rPr>
              <a:t>Explore</a:t>
            </a:r>
            <a:r>
              <a:rPr dirty="0" spc="-165">
                <a:solidFill>
                  <a:srgbClr val="4471C4"/>
                </a:solidFill>
              </a:rPr>
              <a:t> </a:t>
            </a:r>
            <a:r>
              <a:rPr dirty="0" spc="-25">
                <a:solidFill>
                  <a:srgbClr val="4471C4"/>
                </a:solidFill>
              </a:rPr>
              <a:t>the</a:t>
            </a:r>
            <a:r>
              <a:rPr dirty="0" spc="-160">
                <a:solidFill>
                  <a:srgbClr val="4471C4"/>
                </a:solidFill>
              </a:rPr>
              <a:t> </a:t>
            </a:r>
            <a:r>
              <a:rPr dirty="0" spc="-240">
                <a:solidFill>
                  <a:srgbClr val="4471C4"/>
                </a:solidFill>
              </a:rPr>
              <a:t>Epic</a:t>
            </a:r>
            <a:r>
              <a:rPr dirty="0" spc="-140">
                <a:solidFill>
                  <a:srgbClr val="4471C4"/>
                </a:solidFill>
              </a:rPr>
              <a:t> </a:t>
            </a:r>
            <a:r>
              <a:rPr dirty="0" spc="-215">
                <a:solidFill>
                  <a:srgbClr val="4471C4"/>
                </a:solidFill>
              </a:rPr>
              <a:t>UserWeb</a:t>
            </a:r>
            <a:r>
              <a:rPr dirty="0" spc="-105">
                <a:solidFill>
                  <a:srgbClr val="4471C4"/>
                </a:solidFill>
              </a:rPr>
              <a:t> </a:t>
            </a:r>
            <a:r>
              <a:rPr dirty="0" spc="-135">
                <a:solidFill>
                  <a:srgbClr val="4471C4"/>
                </a:solidFill>
              </a:rPr>
              <a:t>Community</a:t>
            </a:r>
            <a:r>
              <a:rPr dirty="0" spc="-170">
                <a:solidFill>
                  <a:srgbClr val="4471C4"/>
                </a:solidFill>
              </a:rPr>
              <a:t> </a:t>
            </a:r>
            <a:r>
              <a:rPr dirty="0" spc="-55">
                <a:solidFill>
                  <a:srgbClr val="4471C4"/>
                </a:solidFill>
              </a:rPr>
              <a:t>Library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857" y="921067"/>
            <a:ext cx="11086465" cy="28454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28575">
              <a:lnSpc>
                <a:spcPct val="100000"/>
              </a:lnSpc>
              <a:spcBef>
                <a:spcPts val="125"/>
              </a:spcBef>
            </a:pPr>
            <a:r>
              <a:rPr dirty="0" sz="1700" spc="-120" i="1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dirty="0" sz="1700" spc="-1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10" i="1">
                <a:solidFill>
                  <a:srgbClr val="FFFFFF"/>
                </a:solidFill>
                <a:latin typeface="Arial"/>
                <a:cs typeface="Arial"/>
              </a:rPr>
              <a:t>examples,</a:t>
            </a:r>
            <a:r>
              <a:rPr dirty="0" sz="1700" spc="-60" i="1">
                <a:solidFill>
                  <a:srgbClr val="FFFFFF"/>
                </a:solidFill>
                <a:latin typeface="Arial"/>
                <a:cs typeface="Arial"/>
              </a:rPr>
              <a:t> more</a:t>
            </a:r>
            <a:r>
              <a:rPr dirty="0" sz="17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80" i="1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1700" spc="-40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7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FFFFFF"/>
                </a:solidFill>
                <a:latin typeface="Arial"/>
                <a:cs typeface="Arial"/>
              </a:rPr>
              <a:t>library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700" spc="-90">
                <a:solidFill>
                  <a:srgbClr val="FFFFFF"/>
                </a:solidFill>
                <a:latin typeface="Arial"/>
                <a:cs typeface="Arial"/>
              </a:rPr>
              <a:t>Flowsheet</a:t>
            </a:r>
            <a:r>
              <a:rPr dirty="0" sz="17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35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80">
                <a:solidFill>
                  <a:srgbClr val="FFFFFF"/>
                </a:solidFill>
                <a:latin typeface="Arial"/>
                <a:cs typeface="Arial"/>
              </a:rPr>
              <a:t>CUES</a:t>
            </a:r>
            <a:r>
              <a:rPr dirty="0" sz="17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20">
                <a:solidFill>
                  <a:srgbClr val="FFFFFF"/>
                </a:solidFill>
                <a:latin typeface="Arial"/>
                <a:cs typeface="Arial"/>
              </a:rPr>
              <a:t>UNIVERSAL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1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25">
                <a:solidFill>
                  <a:srgbClr val="FFFFFF"/>
                </a:solidFill>
                <a:latin typeface="Arial"/>
                <a:cs typeface="Arial"/>
              </a:rPr>
              <a:t>SCREENING-</a:t>
            </a:r>
            <a:r>
              <a:rPr dirty="0" sz="1700" spc="-200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dirty="0" sz="17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75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35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170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https://comlib.epic.com/Record/432-</a:t>
            </a:r>
            <a:r>
              <a:rPr dirty="0" u="heavy" sz="1700" spc="-229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FLT-</a:t>
            </a:r>
            <a:r>
              <a:rPr dirty="0" u="heavy" sz="17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9800003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237500"/>
              </a:lnSpc>
              <a:spcBef>
                <a:spcPts val="35"/>
              </a:spcBef>
            </a:pPr>
            <a:r>
              <a:rPr dirty="0" sz="1700" spc="-90">
                <a:solidFill>
                  <a:srgbClr val="FFFFFF"/>
                </a:solidFill>
                <a:latin typeface="Arial"/>
                <a:cs typeface="Arial"/>
              </a:rPr>
              <a:t>Flowsheet</a:t>
            </a:r>
            <a:r>
              <a:rPr dirty="0" sz="17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35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7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80">
                <a:solidFill>
                  <a:srgbClr val="FFFFFF"/>
                </a:solidFill>
                <a:latin typeface="Arial"/>
                <a:cs typeface="Arial"/>
              </a:rPr>
              <a:t>CUES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20">
                <a:solidFill>
                  <a:srgbClr val="FFFFFF"/>
                </a:solidFill>
                <a:latin typeface="Arial"/>
                <a:cs typeface="Arial"/>
              </a:rPr>
              <a:t>UNIVERSAL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1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17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0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r>
              <a:rPr dirty="0" sz="17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 sz="1700" spc="-8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7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17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35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170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https://comlib.epic.com/Record/432-</a:t>
            </a:r>
            <a:r>
              <a:rPr dirty="0" u="heavy" sz="1700" spc="-229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FLT-</a:t>
            </a:r>
            <a:r>
              <a:rPr dirty="0" u="heavy" sz="17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9800055</a:t>
            </a:r>
            <a:r>
              <a:rPr dirty="0" sz="1700" spc="-1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sz="1700" spc="-90">
                <a:solidFill>
                  <a:srgbClr val="FFFFFF"/>
                </a:solidFill>
                <a:latin typeface="Arial"/>
                <a:cs typeface="Arial"/>
              </a:rPr>
              <a:t>Flowsheet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35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80">
                <a:solidFill>
                  <a:srgbClr val="FFFFFF"/>
                </a:solidFill>
                <a:latin typeface="Arial"/>
                <a:cs typeface="Arial"/>
              </a:rPr>
              <a:t>CUES</a:t>
            </a:r>
            <a:r>
              <a:rPr dirty="0" sz="17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20">
                <a:solidFill>
                  <a:srgbClr val="FFFFFF"/>
                </a:solidFill>
                <a:latin typeface="Arial"/>
                <a:cs typeface="Arial"/>
              </a:rPr>
              <a:t>UNIVERSAL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1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17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40">
                <a:solidFill>
                  <a:srgbClr val="FFFFFF"/>
                </a:solidFill>
                <a:latin typeface="Arial"/>
                <a:cs typeface="Arial"/>
              </a:rPr>
              <a:t>IPV/HT</a:t>
            </a:r>
            <a:r>
              <a:rPr dirty="0" sz="17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4">
                <a:solidFill>
                  <a:srgbClr val="FFFFFF"/>
                </a:solidFill>
                <a:latin typeface="Arial"/>
                <a:cs typeface="Arial"/>
              </a:rPr>
              <a:t>DOCUMENTATION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35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7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170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https://comlib.epic.com/Record/432-</a:t>
            </a:r>
            <a:r>
              <a:rPr dirty="0" u="heavy" sz="1700" spc="-229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FLT-</a:t>
            </a:r>
            <a:r>
              <a:rPr dirty="0" u="heavy" sz="17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9800038</a:t>
            </a:r>
            <a:r>
              <a:rPr dirty="0" sz="1700" spc="-1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BestPractice</a:t>
            </a:r>
            <a:r>
              <a:rPr dirty="0" sz="17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75">
                <a:solidFill>
                  <a:srgbClr val="FFFFFF"/>
                </a:solidFill>
                <a:latin typeface="Arial"/>
                <a:cs typeface="Arial"/>
              </a:rPr>
              <a:t>Advisory</a:t>
            </a:r>
            <a:r>
              <a:rPr dirty="0" sz="17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35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7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315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dirty="0" sz="17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80">
                <a:solidFill>
                  <a:srgbClr val="FFFFFF"/>
                </a:solidFill>
                <a:latin typeface="Arial"/>
                <a:cs typeface="Arial"/>
              </a:rPr>
              <a:t>CUES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95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9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dirty="0" sz="17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35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170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https://comlib.epic.com/Record/432-</a:t>
            </a:r>
            <a:r>
              <a:rPr dirty="0" u="heavy" sz="1700" spc="-2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LGL-</a:t>
            </a:r>
            <a:r>
              <a:rPr dirty="0" u="heavy" sz="1700" spc="-8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3743</a:t>
            </a:r>
            <a:r>
              <a:rPr dirty="0" sz="1700" spc="-9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6FAC46"/>
                </a:solidFill>
                <a:latin typeface="Arial"/>
                <a:cs typeface="Arial"/>
              </a:rPr>
              <a:t>(More</a:t>
            </a:r>
            <a:r>
              <a:rPr dirty="0" sz="1700" spc="-95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dirty="0" sz="1700" spc="-245">
                <a:solidFill>
                  <a:srgbClr val="6FAC46"/>
                </a:solidFill>
                <a:latin typeface="Arial"/>
                <a:cs typeface="Arial"/>
              </a:rPr>
              <a:t>BPA</a:t>
            </a:r>
            <a:r>
              <a:rPr dirty="0" sz="1700" spc="-8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dirty="0" sz="1700" spc="-90">
                <a:solidFill>
                  <a:srgbClr val="6FAC46"/>
                </a:solidFill>
                <a:latin typeface="Arial"/>
                <a:cs typeface="Arial"/>
              </a:rPr>
              <a:t>records,</a:t>
            </a:r>
            <a:r>
              <a:rPr dirty="0" sz="1700" spc="-35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dirty="0" sz="1700" spc="-110">
                <a:solidFill>
                  <a:srgbClr val="6FAC46"/>
                </a:solidFill>
                <a:latin typeface="Arial"/>
                <a:cs typeface="Arial"/>
              </a:rPr>
              <a:t>search</a:t>
            </a:r>
            <a:r>
              <a:rPr dirty="0" sz="1700" spc="-6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6FAC46"/>
                </a:solidFill>
                <a:latin typeface="Arial"/>
                <a:cs typeface="Arial"/>
              </a:rPr>
              <a:t>for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700" spc="-185">
                <a:solidFill>
                  <a:srgbClr val="6FAC46"/>
                </a:solidFill>
                <a:latin typeface="Arial"/>
                <a:cs typeface="Arial"/>
              </a:rPr>
              <a:t>‘CUES’</a:t>
            </a:r>
            <a:r>
              <a:rPr dirty="0" sz="1700" spc="-8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6FAC46"/>
                </a:solidFill>
                <a:latin typeface="Arial"/>
                <a:cs typeface="Arial"/>
              </a:rPr>
              <a:t>under</a:t>
            </a:r>
            <a:r>
              <a:rPr dirty="0" sz="1700" spc="-10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FAC46"/>
                </a:solidFill>
                <a:latin typeface="Arial"/>
                <a:cs typeface="Arial"/>
              </a:rPr>
              <a:t>OCHIN)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430145" y="3084131"/>
            <a:ext cx="7287895" cy="6781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250">
                <a:solidFill>
                  <a:srgbClr val="FFFFFF"/>
                </a:solidFill>
              </a:rPr>
              <a:t>Community</a:t>
            </a:r>
            <a:r>
              <a:rPr dirty="0" sz="4250" spc="-30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Referral</a:t>
            </a:r>
            <a:r>
              <a:rPr dirty="0" sz="4250" spc="-105">
                <a:solidFill>
                  <a:srgbClr val="FFFFFF"/>
                </a:solidFill>
              </a:rPr>
              <a:t> </a:t>
            </a:r>
            <a:r>
              <a:rPr dirty="0" sz="4250" spc="-10">
                <a:solidFill>
                  <a:srgbClr val="FFFFFF"/>
                </a:solidFill>
              </a:rPr>
              <a:t>Platforms</a:t>
            </a:r>
            <a:endParaRPr sz="4250"/>
          </a:p>
        </p:txBody>
      </p:sp>
      <p:sp>
        <p:nvSpPr>
          <p:cNvPr id="3" name="object 3"/>
          <p:cNvSpPr txBox="1"/>
          <p:nvPr/>
        </p:nvSpPr>
        <p:spPr>
          <a:xfrm>
            <a:off x="11749151" y="6399529"/>
            <a:ext cx="21590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759585" y="421957"/>
            <a:ext cx="480504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60" b="1">
                <a:latin typeface="Arial"/>
                <a:cs typeface="Arial"/>
              </a:rPr>
              <a:t>Health</a:t>
            </a:r>
            <a:r>
              <a:rPr dirty="0" sz="3000" spc="-265" b="1">
                <a:latin typeface="Arial"/>
                <a:cs typeface="Arial"/>
              </a:rPr>
              <a:t> </a:t>
            </a:r>
            <a:r>
              <a:rPr dirty="0" sz="3000" spc="-145" b="1">
                <a:latin typeface="Arial"/>
                <a:cs typeface="Arial"/>
              </a:rPr>
              <a:t>Centers</a:t>
            </a:r>
            <a:r>
              <a:rPr dirty="0" sz="3000" spc="-175" b="1">
                <a:latin typeface="Arial"/>
                <a:cs typeface="Arial"/>
              </a:rPr>
              <a:t> </a:t>
            </a:r>
            <a:r>
              <a:rPr dirty="0" sz="3000" spc="-114" b="1">
                <a:latin typeface="Arial"/>
                <a:cs typeface="Arial"/>
              </a:rPr>
              <a:t>and</a:t>
            </a:r>
            <a:r>
              <a:rPr dirty="0" sz="3000" spc="-190" b="1">
                <a:latin typeface="Arial"/>
                <a:cs typeface="Arial"/>
              </a:rPr>
              <a:t> </a:t>
            </a:r>
            <a:r>
              <a:rPr dirty="0" sz="3000" spc="-90" b="1">
                <a:latin typeface="Arial"/>
                <a:cs typeface="Arial"/>
              </a:rPr>
              <a:t>IPV/HT/E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6833" y="1114361"/>
            <a:ext cx="9309100" cy="44170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5600" marR="5080" indent="-342900">
              <a:lnSpc>
                <a:spcPct val="100400"/>
              </a:lnSpc>
              <a:spcBef>
                <a:spcPts val="90"/>
              </a:spcBef>
              <a:buChar char="•"/>
              <a:tabLst>
                <a:tab pos="355600" algn="l"/>
              </a:tabLst>
            </a:pPr>
            <a:r>
              <a:rPr dirty="0" sz="2400" spc="-55">
                <a:latin typeface="Arial"/>
                <a:cs typeface="Arial"/>
              </a:rPr>
              <a:t>Health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centers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address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health-related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social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needs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their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patients, </a:t>
            </a:r>
            <a:r>
              <a:rPr dirty="0" sz="2400" spc="-30">
                <a:latin typeface="Arial"/>
                <a:cs typeface="Arial"/>
              </a:rPr>
              <a:t>including</a:t>
            </a:r>
            <a:r>
              <a:rPr dirty="0" sz="2400" spc="-21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housing,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food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insecurity,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intimate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partner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violence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(IPV)</a:t>
            </a:r>
            <a:r>
              <a:rPr dirty="0" sz="2400" spc="24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70">
                <a:latin typeface="Arial"/>
                <a:cs typeface="Arial"/>
              </a:rPr>
              <a:t>human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trafficking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(HT)/exploitation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(E).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ts val="2870"/>
              </a:lnSpc>
              <a:buChar char="•"/>
              <a:tabLst>
                <a:tab pos="354965" algn="l"/>
              </a:tabLst>
            </a:pPr>
            <a:r>
              <a:rPr dirty="0" sz="2400" spc="-75">
                <a:latin typeface="Arial"/>
                <a:cs typeface="Arial"/>
              </a:rPr>
              <a:t>Partnerships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between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a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provider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and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a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community-</a:t>
            </a:r>
            <a:r>
              <a:rPr dirty="0" sz="2400" spc="-10">
                <a:latin typeface="Arial"/>
                <a:cs typeface="Arial"/>
              </a:rPr>
              <a:t>based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55"/>
              </a:lnSpc>
            </a:pPr>
            <a:r>
              <a:rPr dirty="0" sz="2400" spc="-70">
                <a:latin typeface="Arial"/>
                <a:cs typeface="Arial"/>
              </a:rPr>
              <a:t>advocate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are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effective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strategies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supporting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survivors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IPV/HT/E</a:t>
            </a:r>
            <a:endParaRPr sz="2400">
              <a:latin typeface="Arial"/>
              <a:cs typeface="Arial"/>
            </a:endParaRPr>
          </a:p>
          <a:p>
            <a:pPr lvl="1" marL="813435" marR="328930" indent="-343535">
              <a:lnSpc>
                <a:spcPts val="2930"/>
              </a:lnSpc>
              <a:spcBef>
                <a:spcPts val="45"/>
              </a:spcBef>
              <a:buChar char="•"/>
              <a:tabLst>
                <a:tab pos="813435" algn="l"/>
              </a:tabLst>
            </a:pPr>
            <a:r>
              <a:rPr dirty="0" sz="2400" spc="-45">
                <a:latin typeface="Arial"/>
                <a:cs typeface="Arial"/>
              </a:rPr>
              <a:t>Facilitate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bi-</a:t>
            </a:r>
            <a:r>
              <a:rPr dirty="0" sz="2400" spc="-20">
                <a:latin typeface="Arial"/>
                <a:cs typeface="Arial"/>
              </a:rPr>
              <a:t>directional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warm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referrals—</a:t>
            </a:r>
            <a:r>
              <a:rPr dirty="0" sz="2400" spc="-75">
                <a:latin typeface="Arial"/>
                <a:cs typeface="Arial"/>
              </a:rPr>
              <a:t>where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health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center </a:t>
            </a:r>
            <a:r>
              <a:rPr dirty="0" sz="2400" spc="-35">
                <a:latin typeface="Arial"/>
                <a:cs typeface="Arial"/>
              </a:rPr>
              <a:t>staff</a:t>
            </a:r>
            <a:r>
              <a:rPr dirty="0" sz="2400" spc="-22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make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a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personal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referral</a:t>
            </a:r>
            <a:r>
              <a:rPr dirty="0" sz="2400" spc="-204">
                <a:latin typeface="Arial"/>
                <a:cs typeface="Arial"/>
              </a:rPr>
              <a:t> </a:t>
            </a:r>
            <a:r>
              <a:rPr dirty="0" sz="2400" spc="55">
                <a:latin typeface="Arial"/>
                <a:cs typeface="Arial"/>
              </a:rPr>
              <a:t>to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a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known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DV/HT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community</a:t>
            </a:r>
            <a:endParaRPr sz="2400">
              <a:latin typeface="Arial"/>
              <a:cs typeface="Arial"/>
            </a:endParaRPr>
          </a:p>
          <a:p>
            <a:pPr marL="813435">
              <a:lnSpc>
                <a:spcPts val="2745"/>
              </a:lnSpc>
            </a:pPr>
            <a:r>
              <a:rPr dirty="0" sz="2400" spc="-75">
                <a:latin typeface="Arial"/>
                <a:cs typeface="Arial"/>
              </a:rPr>
              <a:t>advocate,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and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advocate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can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refer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clients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health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care.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2400">
              <a:latin typeface="Arial"/>
              <a:cs typeface="Arial"/>
            </a:endParaRPr>
          </a:p>
          <a:p>
            <a:pPr marL="355600" marR="1016000" indent="-342900">
              <a:lnSpc>
                <a:spcPts val="2850"/>
              </a:lnSpc>
              <a:buChar char="•"/>
              <a:tabLst>
                <a:tab pos="355600" algn="l"/>
              </a:tabLst>
            </a:pPr>
            <a:r>
              <a:rPr dirty="0" sz="2400" spc="-80">
                <a:latin typeface="Arial"/>
                <a:cs typeface="Arial"/>
              </a:rPr>
              <a:t>Technology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platforms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can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provide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value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survivors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DV/HT, </a:t>
            </a:r>
            <a:r>
              <a:rPr dirty="0" sz="2400" spc="-50">
                <a:latin typeface="Arial"/>
                <a:cs typeface="Arial"/>
              </a:rPr>
              <a:t>connecting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them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supportive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safety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11187" y="737298"/>
            <a:ext cx="686625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40" b="1">
                <a:latin typeface="Arial"/>
                <a:cs typeface="Arial"/>
              </a:rPr>
              <a:t>Survivors</a:t>
            </a:r>
            <a:r>
              <a:rPr dirty="0" sz="3000" spc="-150" b="1">
                <a:latin typeface="Arial"/>
                <a:cs typeface="Arial"/>
              </a:rPr>
              <a:t> </a:t>
            </a:r>
            <a:r>
              <a:rPr dirty="0" sz="3000" spc="-90" b="1">
                <a:latin typeface="Arial"/>
                <a:cs typeface="Arial"/>
              </a:rPr>
              <a:t>Benefit</a:t>
            </a:r>
            <a:r>
              <a:rPr dirty="0" sz="3000" spc="-200" b="1">
                <a:latin typeface="Arial"/>
                <a:cs typeface="Arial"/>
              </a:rPr>
              <a:t> </a:t>
            </a:r>
            <a:r>
              <a:rPr dirty="0" sz="3000" spc="-70" b="1">
                <a:latin typeface="Arial"/>
                <a:cs typeface="Arial"/>
              </a:rPr>
              <a:t>from</a:t>
            </a:r>
            <a:r>
              <a:rPr dirty="0" sz="3000" spc="-204" b="1">
                <a:latin typeface="Arial"/>
                <a:cs typeface="Arial"/>
              </a:rPr>
              <a:t> </a:t>
            </a:r>
            <a:r>
              <a:rPr dirty="0" sz="3000" spc="-120" b="1">
                <a:latin typeface="Arial"/>
                <a:cs typeface="Arial"/>
              </a:rPr>
              <a:t>Coordinated</a:t>
            </a:r>
            <a:r>
              <a:rPr dirty="0" sz="3000" spc="-170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Care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627" y="1750060"/>
            <a:ext cx="10321290" cy="37706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00" spc="-100">
                <a:latin typeface="Arial"/>
                <a:cs typeface="Arial"/>
              </a:rPr>
              <a:t>Referral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 spc="-45">
                <a:latin typeface="Arial"/>
                <a:cs typeface="Arial"/>
              </a:rPr>
              <a:t>networks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 spc="-30">
                <a:latin typeface="Arial"/>
                <a:cs typeface="Arial"/>
              </a:rPr>
              <a:t>support</a:t>
            </a:r>
            <a:r>
              <a:rPr dirty="0" sz="2100" spc="-80">
                <a:latin typeface="Arial"/>
                <a:cs typeface="Arial"/>
              </a:rPr>
              <a:t> survivors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 spc="-310">
                <a:latin typeface="Arial"/>
                <a:cs typeface="Arial"/>
              </a:rPr>
              <a:t>by…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100" spc="-65">
                <a:latin typeface="Arial"/>
                <a:cs typeface="Arial"/>
              </a:rPr>
              <a:t>Facilitating</a:t>
            </a:r>
            <a:r>
              <a:rPr dirty="0" sz="2100" spc="-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their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(and/or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their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 spc="-50">
                <a:latin typeface="Arial"/>
                <a:cs typeface="Arial"/>
              </a:rPr>
              <a:t>providers’)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ability</a:t>
            </a:r>
            <a:r>
              <a:rPr dirty="0" sz="2100" spc="-3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-1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find</a:t>
            </a:r>
            <a:r>
              <a:rPr dirty="0" sz="2100" spc="-35">
                <a:latin typeface="Arial"/>
                <a:cs typeface="Arial"/>
              </a:rPr>
              <a:t> </a:t>
            </a:r>
            <a:r>
              <a:rPr dirty="0" sz="2100" spc="-80">
                <a:latin typeface="Arial"/>
                <a:cs typeface="Arial"/>
              </a:rPr>
              <a:t>and</a:t>
            </a:r>
            <a:r>
              <a:rPr dirty="0" sz="2100" spc="-110">
                <a:latin typeface="Arial"/>
                <a:cs typeface="Arial"/>
              </a:rPr>
              <a:t> </a:t>
            </a:r>
            <a:r>
              <a:rPr dirty="0" sz="2100" spc="-180">
                <a:latin typeface="Arial"/>
                <a:cs typeface="Arial"/>
              </a:rPr>
              <a:t>access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 spc="-75">
                <a:latin typeface="Arial"/>
                <a:cs typeface="Arial"/>
              </a:rPr>
              <a:t>local,</a:t>
            </a:r>
            <a:r>
              <a:rPr dirty="0" sz="2100" spc="-60">
                <a:latin typeface="Arial"/>
                <a:cs typeface="Arial"/>
              </a:rPr>
              <a:t> </a:t>
            </a:r>
            <a:r>
              <a:rPr dirty="0" sz="2100" spc="-40">
                <a:latin typeface="Arial"/>
                <a:cs typeface="Arial"/>
              </a:rPr>
              <a:t>appropriate</a:t>
            </a:r>
            <a:r>
              <a:rPr dirty="0" sz="2100" spc="-4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and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310"/>
              </a:spcBef>
            </a:pPr>
            <a:r>
              <a:rPr dirty="0" sz="2100" spc="-80">
                <a:latin typeface="Arial"/>
                <a:cs typeface="Arial"/>
              </a:rPr>
              <a:t>available</a:t>
            </a:r>
            <a:r>
              <a:rPr dirty="0" sz="2100" spc="-6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services</a:t>
            </a:r>
            <a:endParaRPr sz="2100">
              <a:latin typeface="Arial"/>
              <a:cs typeface="Arial"/>
            </a:endParaRPr>
          </a:p>
          <a:p>
            <a:pPr marL="355600" marR="5080" indent="-343535">
              <a:lnSpc>
                <a:spcPct val="1519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2100" spc="-55">
                <a:latin typeface="Arial"/>
                <a:cs typeface="Arial"/>
              </a:rPr>
              <a:t>Offering</a:t>
            </a:r>
            <a:r>
              <a:rPr dirty="0" sz="2100" spc="-85">
                <a:latin typeface="Arial"/>
                <a:cs typeface="Arial"/>
              </a:rPr>
              <a:t> </a:t>
            </a:r>
            <a:r>
              <a:rPr dirty="0" sz="2100" spc="-70">
                <a:latin typeface="Arial"/>
                <a:cs typeface="Arial"/>
              </a:rPr>
              <a:t>referrals </a:t>
            </a:r>
            <a:r>
              <a:rPr dirty="0" sz="2100" spc="-10">
                <a:latin typeface="Arial"/>
                <a:cs typeface="Arial"/>
              </a:rPr>
              <a:t>from</a:t>
            </a:r>
            <a:r>
              <a:rPr dirty="0" sz="2100" spc="-9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-135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health</a:t>
            </a:r>
            <a:r>
              <a:rPr dirty="0" sz="2100" spc="-45">
                <a:latin typeface="Arial"/>
                <a:cs typeface="Arial"/>
              </a:rPr>
              <a:t> </a:t>
            </a:r>
            <a:r>
              <a:rPr dirty="0" sz="2100" spc="-114">
                <a:latin typeface="Arial"/>
                <a:cs typeface="Arial"/>
              </a:rPr>
              <a:t>care</a:t>
            </a:r>
            <a:r>
              <a:rPr dirty="0" sz="2100" spc="-130">
                <a:latin typeface="Arial"/>
                <a:cs typeface="Arial"/>
              </a:rPr>
              <a:t> </a:t>
            </a:r>
            <a:r>
              <a:rPr dirty="0" sz="2100" spc="-120">
                <a:latin typeface="Arial"/>
                <a:cs typeface="Arial"/>
              </a:rPr>
              <a:t>system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-50">
                <a:latin typeface="Arial"/>
                <a:cs typeface="Arial"/>
              </a:rPr>
              <a:t> </a:t>
            </a:r>
            <a:r>
              <a:rPr dirty="0" sz="2100" spc="-155">
                <a:latin typeface="Arial"/>
                <a:cs typeface="Arial"/>
              </a:rPr>
              <a:t>IPV/HT</a:t>
            </a:r>
            <a:r>
              <a:rPr dirty="0" sz="2100" spc="-110">
                <a:latin typeface="Arial"/>
                <a:cs typeface="Arial"/>
              </a:rPr>
              <a:t> </a:t>
            </a:r>
            <a:r>
              <a:rPr dirty="0" sz="2100" spc="-95">
                <a:latin typeface="Arial"/>
                <a:cs typeface="Arial"/>
              </a:rPr>
              <a:t>service</a:t>
            </a:r>
            <a:r>
              <a:rPr dirty="0" sz="2100" spc="-130">
                <a:latin typeface="Arial"/>
                <a:cs typeface="Arial"/>
              </a:rPr>
              <a:t> </a:t>
            </a:r>
            <a:r>
              <a:rPr dirty="0" sz="2100" spc="-60">
                <a:latin typeface="Arial"/>
                <a:cs typeface="Arial"/>
              </a:rPr>
              <a:t>providers</a:t>
            </a:r>
            <a:r>
              <a:rPr dirty="0" sz="2100" spc="-65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who</a:t>
            </a:r>
            <a:r>
              <a:rPr dirty="0" sz="2100" spc="-50">
                <a:latin typeface="Arial"/>
                <a:cs typeface="Arial"/>
              </a:rPr>
              <a:t> </a:t>
            </a:r>
            <a:r>
              <a:rPr dirty="0" sz="2100" spc="-100">
                <a:latin typeface="Arial"/>
                <a:cs typeface="Arial"/>
              </a:rPr>
              <a:t>are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trauma-</a:t>
            </a:r>
            <a:r>
              <a:rPr dirty="0" sz="2100" spc="-35">
                <a:latin typeface="Arial"/>
                <a:cs typeface="Arial"/>
              </a:rPr>
              <a:t>informed,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 spc="-80">
                <a:latin typeface="Arial"/>
                <a:cs typeface="Arial"/>
              </a:rPr>
              <a:t>experienced</a:t>
            </a:r>
            <a:r>
              <a:rPr dirty="0" sz="2100" spc="-100">
                <a:latin typeface="Arial"/>
                <a:cs typeface="Arial"/>
              </a:rPr>
              <a:t> </a:t>
            </a:r>
            <a:r>
              <a:rPr dirty="0" sz="2100" spc="-80">
                <a:latin typeface="Arial"/>
                <a:cs typeface="Arial"/>
              </a:rPr>
              <a:t>and</a:t>
            </a:r>
            <a:r>
              <a:rPr dirty="0" sz="2100" spc="-100">
                <a:latin typeface="Arial"/>
                <a:cs typeface="Arial"/>
              </a:rPr>
              <a:t> </a:t>
            </a:r>
            <a:r>
              <a:rPr dirty="0" sz="2100" spc="-75">
                <a:latin typeface="Arial"/>
                <a:cs typeface="Arial"/>
              </a:rPr>
              <a:t>able</a:t>
            </a:r>
            <a:r>
              <a:rPr dirty="0" sz="2100" spc="-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 spc="-50">
                <a:latin typeface="Arial"/>
                <a:cs typeface="Arial"/>
              </a:rPr>
              <a:t>meet</a:t>
            </a:r>
            <a:r>
              <a:rPr dirty="0" sz="2100" spc="-7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their</a:t>
            </a:r>
            <a:r>
              <a:rPr dirty="0" sz="2100" spc="-11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needs</a:t>
            </a:r>
            <a:endParaRPr sz="2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85"/>
              </a:spcBef>
              <a:buChar char="•"/>
              <a:tabLst>
                <a:tab pos="355600" algn="l"/>
              </a:tabLst>
            </a:pPr>
            <a:r>
              <a:rPr dirty="0" sz="2100" spc="-120">
                <a:latin typeface="Arial"/>
                <a:cs typeface="Arial"/>
              </a:rPr>
              <a:t>Sharing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 spc="-65">
                <a:latin typeface="Arial"/>
                <a:cs typeface="Arial"/>
              </a:rPr>
              <a:t>real-</a:t>
            </a:r>
            <a:r>
              <a:rPr dirty="0" sz="2100" spc="-10">
                <a:latin typeface="Arial"/>
                <a:cs typeface="Arial"/>
              </a:rPr>
              <a:t>time</a:t>
            </a:r>
            <a:r>
              <a:rPr dirty="0" sz="2100" spc="-105">
                <a:latin typeface="Arial"/>
                <a:cs typeface="Arial"/>
              </a:rPr>
              <a:t> </a:t>
            </a:r>
            <a:r>
              <a:rPr dirty="0" sz="2100" spc="-40">
                <a:latin typeface="Arial"/>
                <a:cs typeface="Arial"/>
              </a:rPr>
              <a:t>availability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</a:t>
            </a:r>
            <a:r>
              <a:rPr dirty="0" sz="2100" spc="-8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services</a:t>
            </a:r>
            <a:endParaRPr sz="2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10"/>
              </a:spcBef>
              <a:buChar char="•"/>
              <a:tabLst>
                <a:tab pos="355600" algn="l"/>
              </a:tabLst>
            </a:pPr>
            <a:r>
              <a:rPr dirty="0" sz="2100" spc="-60">
                <a:latin typeface="Arial"/>
                <a:cs typeface="Arial"/>
              </a:rPr>
              <a:t>Holding</a:t>
            </a:r>
            <a:r>
              <a:rPr dirty="0" sz="2100" spc="-5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information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 spc="-155">
                <a:latin typeface="Arial"/>
                <a:cs typeface="Arial"/>
              </a:rPr>
              <a:t>so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85">
                <a:latin typeface="Arial"/>
                <a:cs typeface="Arial"/>
              </a:rPr>
              <a:t>survivors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don’t</a:t>
            </a:r>
            <a:r>
              <a:rPr dirty="0" sz="2100" spc="-70">
                <a:latin typeface="Arial"/>
                <a:cs typeface="Arial"/>
              </a:rPr>
              <a:t> </a:t>
            </a:r>
            <a:r>
              <a:rPr dirty="0" sz="2100" spc="-75">
                <a:latin typeface="Arial"/>
                <a:cs typeface="Arial"/>
              </a:rPr>
              <a:t>need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 spc="-55">
                <a:latin typeface="Arial"/>
                <a:cs typeface="Arial"/>
              </a:rPr>
              <a:t>re-</a:t>
            </a:r>
            <a:r>
              <a:rPr dirty="0" sz="2100" spc="-114">
                <a:latin typeface="Arial"/>
                <a:cs typeface="Arial"/>
              </a:rPr>
              <a:t>share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 spc="-40">
                <a:latin typeface="Arial"/>
                <a:cs typeface="Arial"/>
              </a:rPr>
              <a:t>all</a:t>
            </a:r>
            <a:r>
              <a:rPr dirty="0" sz="2100" spc="-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their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information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56247" y="696849"/>
            <a:ext cx="6590665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310" b="1">
                <a:latin typeface="Arial"/>
                <a:cs typeface="Arial"/>
              </a:rPr>
              <a:t>HCs</a:t>
            </a:r>
            <a:r>
              <a:rPr dirty="0" sz="3000" spc="-190" b="1">
                <a:latin typeface="Arial"/>
                <a:cs typeface="Arial"/>
              </a:rPr>
              <a:t> </a:t>
            </a:r>
            <a:r>
              <a:rPr dirty="0" sz="3000" spc="-125" b="1">
                <a:latin typeface="Arial"/>
                <a:cs typeface="Arial"/>
              </a:rPr>
              <a:t>and</a:t>
            </a:r>
            <a:r>
              <a:rPr dirty="0" sz="3000" spc="-200" b="1">
                <a:latin typeface="Arial"/>
                <a:cs typeface="Arial"/>
              </a:rPr>
              <a:t> </a:t>
            </a:r>
            <a:r>
              <a:rPr dirty="0" sz="3000" spc="-130" b="1">
                <a:latin typeface="Arial"/>
                <a:cs typeface="Arial"/>
              </a:rPr>
              <a:t>Community</a:t>
            </a:r>
            <a:r>
              <a:rPr dirty="0" sz="3000" spc="-200" b="1">
                <a:latin typeface="Arial"/>
                <a:cs typeface="Arial"/>
              </a:rPr>
              <a:t> </a:t>
            </a:r>
            <a:r>
              <a:rPr dirty="0" sz="3000" spc="-80" b="1">
                <a:latin typeface="Arial"/>
                <a:cs typeface="Arial"/>
              </a:rPr>
              <a:t>Referral</a:t>
            </a:r>
            <a:r>
              <a:rPr dirty="0" sz="3000" spc="-165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Networks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377" y="1344612"/>
            <a:ext cx="6200140" cy="4145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502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dirty="0" sz="2000" spc="-40">
                <a:latin typeface="Arial"/>
                <a:cs typeface="Arial"/>
              </a:rPr>
              <a:t>Community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referral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technology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platforms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help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204">
                <a:latin typeface="Arial"/>
                <a:cs typeface="Arial"/>
              </a:rPr>
              <a:t>HC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staff </a:t>
            </a:r>
            <a:r>
              <a:rPr dirty="0" sz="2000" spc="-45">
                <a:latin typeface="Arial"/>
                <a:cs typeface="Arial"/>
              </a:rPr>
              <a:t>connect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patients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local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social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service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agencies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 spc="-20">
                <a:latin typeface="Arial"/>
                <a:cs typeface="Arial"/>
              </a:rPr>
              <a:t>national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hotlines.</a:t>
            </a:r>
            <a:endParaRPr sz="2000">
              <a:latin typeface="Arial"/>
              <a:cs typeface="Arial"/>
            </a:endParaRPr>
          </a:p>
          <a:p>
            <a:pPr marL="355600" marR="483870" indent="-343535">
              <a:lnSpc>
                <a:spcPct val="150200"/>
              </a:lnSpc>
              <a:buChar char="•"/>
              <a:tabLst>
                <a:tab pos="355600" algn="l"/>
              </a:tabLst>
            </a:pPr>
            <a:r>
              <a:rPr dirty="0" sz="2000" spc="-70">
                <a:latin typeface="Arial"/>
                <a:cs typeface="Arial"/>
              </a:rPr>
              <a:t>Consistent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use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of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a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community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referral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technology platforms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and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referral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networks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could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lead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 </a:t>
            </a:r>
            <a:r>
              <a:rPr dirty="0" sz="2000" spc="-75">
                <a:latin typeface="Arial"/>
                <a:cs typeface="Arial"/>
              </a:rPr>
              <a:t>increase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appropriate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referrals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240">
                <a:latin typeface="Arial"/>
                <a:cs typeface="Arial"/>
              </a:rPr>
              <a:t>HC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patients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to </a:t>
            </a:r>
            <a:r>
              <a:rPr dirty="0" sz="2000" spc="-20">
                <a:latin typeface="Arial"/>
                <a:cs typeface="Arial"/>
              </a:rPr>
              <a:t>community-</a:t>
            </a:r>
            <a:r>
              <a:rPr dirty="0" sz="2000" spc="-85">
                <a:latin typeface="Arial"/>
                <a:cs typeface="Arial"/>
              </a:rPr>
              <a:t>based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55">
                <a:latin typeface="Arial"/>
                <a:cs typeface="Arial"/>
              </a:rPr>
              <a:t>DV/HT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advocates.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</a:tabLst>
            </a:pPr>
            <a:r>
              <a:rPr dirty="0" sz="2000" spc="-100">
                <a:latin typeface="Arial"/>
                <a:cs typeface="Arial"/>
              </a:rPr>
              <a:t>The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survivor’s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care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team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know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what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services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05"/>
              </a:spcBef>
            </a:pPr>
            <a:r>
              <a:rPr dirty="0" sz="2000" spc="-80">
                <a:latin typeface="Arial"/>
                <a:cs typeface="Arial"/>
              </a:rPr>
              <a:t>been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referred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and/or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made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available.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2875" y="590550"/>
            <a:ext cx="4248150" cy="2838450"/>
          </a:xfrm>
          <a:prstGeom prst="rect">
            <a:avLst/>
          </a:prstGeom>
        </p:spPr>
      </p:pic>
      <p:pic>
        <p:nvPicPr>
          <p:cNvPr id="5" name="object 5" descr="F:\PROGDATA\Public Education\Photo Library\Health Team Photos &amp; Graphics\2015 Shutterstock photos\Rebecca product pics\Lauren Stock PIcs\Nurse.HomeVis.128110415.Shutterstoc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9525" y="3724275"/>
            <a:ext cx="3562350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766316" y="526161"/>
            <a:ext cx="7105650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160" b="1">
                <a:latin typeface="Arial"/>
                <a:cs typeface="Arial"/>
              </a:rPr>
              <a:t>Social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Intervention</a:t>
            </a:r>
            <a:r>
              <a:rPr dirty="0" sz="3000" spc="-175" b="1">
                <a:latin typeface="Arial"/>
                <a:cs typeface="Arial"/>
              </a:rPr>
              <a:t> </a:t>
            </a:r>
            <a:r>
              <a:rPr dirty="0" sz="3000" spc="-114" b="1">
                <a:latin typeface="Arial"/>
                <a:cs typeface="Arial"/>
              </a:rPr>
              <a:t>and</a:t>
            </a:r>
            <a:r>
              <a:rPr dirty="0" sz="3000" spc="-175" b="1">
                <a:latin typeface="Arial"/>
                <a:cs typeface="Arial"/>
              </a:rPr>
              <a:t> </a:t>
            </a:r>
            <a:r>
              <a:rPr dirty="0" sz="3000" spc="-75" b="1">
                <a:latin typeface="Arial"/>
                <a:cs typeface="Arial"/>
              </a:rPr>
              <a:t>Referral</a:t>
            </a:r>
            <a:r>
              <a:rPr dirty="0" sz="3000" spc="-210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Networks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2610" y="1307147"/>
            <a:ext cx="9185275" cy="374586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45"/>
              </a:spcBef>
              <a:buFont typeface="Arial"/>
              <a:buChar char="●"/>
              <a:tabLst>
                <a:tab pos="240665" algn="l"/>
              </a:tabLst>
            </a:pPr>
            <a:r>
              <a:rPr dirty="0" sz="1800" spc="-80" b="1">
                <a:solidFill>
                  <a:srgbClr val="F5821F"/>
                </a:solidFill>
                <a:latin typeface="Arial"/>
                <a:cs typeface="Arial"/>
              </a:rPr>
              <a:t>What</a:t>
            </a:r>
            <a:r>
              <a:rPr dirty="0" sz="1800" spc="-114" b="1">
                <a:solidFill>
                  <a:srgbClr val="F5821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5821F"/>
                </a:solidFill>
                <a:latin typeface="Arial"/>
                <a:cs typeface="Arial"/>
              </a:rPr>
              <a:t>are</a:t>
            </a:r>
            <a:r>
              <a:rPr dirty="0" sz="1800" spc="-130" b="1">
                <a:solidFill>
                  <a:srgbClr val="F5821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5821F"/>
                </a:solidFill>
                <a:latin typeface="Arial"/>
                <a:cs typeface="Arial"/>
              </a:rPr>
              <a:t>the</a:t>
            </a:r>
            <a:r>
              <a:rPr dirty="0" sz="1800" spc="-50" b="1">
                <a:solidFill>
                  <a:srgbClr val="F5821F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F5821F"/>
                </a:solidFill>
                <a:latin typeface="Arial"/>
                <a:cs typeface="Arial"/>
              </a:rPr>
              <a:t>unique</a:t>
            </a:r>
            <a:r>
              <a:rPr dirty="0" sz="1800" spc="-135" b="1">
                <a:solidFill>
                  <a:srgbClr val="F5821F"/>
                </a:solidFill>
                <a:latin typeface="Arial"/>
                <a:cs typeface="Arial"/>
              </a:rPr>
              <a:t> </a:t>
            </a:r>
            <a:r>
              <a:rPr dirty="0" sz="1800" spc="-85" b="1">
                <a:solidFill>
                  <a:srgbClr val="F5821F"/>
                </a:solidFill>
                <a:latin typeface="Arial"/>
                <a:cs typeface="Arial"/>
              </a:rPr>
              <a:t>considerations</a:t>
            </a:r>
            <a:r>
              <a:rPr dirty="0" sz="1800" spc="-70" b="1">
                <a:solidFill>
                  <a:srgbClr val="F5821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5821F"/>
                </a:solidFill>
                <a:latin typeface="Arial"/>
                <a:cs typeface="Arial"/>
              </a:rPr>
              <a:t>for</a:t>
            </a:r>
            <a:r>
              <a:rPr dirty="0" sz="1800" spc="-60" b="1">
                <a:solidFill>
                  <a:srgbClr val="F5821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5821F"/>
                </a:solidFill>
                <a:latin typeface="Arial"/>
                <a:cs typeface="Arial"/>
              </a:rPr>
              <a:t>IPV/HT?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45"/>
              </a:spcBef>
              <a:buFont typeface="Arial"/>
              <a:buChar char="●"/>
              <a:tabLst>
                <a:tab pos="240665" algn="l"/>
              </a:tabLst>
            </a:pPr>
            <a:r>
              <a:rPr dirty="0" sz="1800" spc="-150" b="1">
                <a:latin typeface="Arial"/>
                <a:cs typeface="Arial"/>
              </a:rPr>
              <a:t>Who</a:t>
            </a:r>
            <a:r>
              <a:rPr dirty="0" sz="1800" spc="-155" b="1">
                <a:latin typeface="Arial"/>
                <a:cs typeface="Arial"/>
              </a:rPr>
              <a:t> </a:t>
            </a:r>
            <a:r>
              <a:rPr dirty="0" sz="1800" spc="-135" b="1">
                <a:latin typeface="Arial"/>
                <a:cs typeface="Arial"/>
              </a:rPr>
              <a:t>sees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the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data</a:t>
            </a:r>
            <a:r>
              <a:rPr dirty="0" sz="1800" spc="-40">
                <a:latin typeface="Arial"/>
                <a:cs typeface="Arial"/>
              </a:rPr>
              <a:t>,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what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is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seen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and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how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is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it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used?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70"/>
              </a:spcBef>
              <a:buChar char="●"/>
              <a:tabLst>
                <a:tab pos="240665" algn="l"/>
              </a:tabLst>
            </a:pPr>
            <a:r>
              <a:rPr dirty="0" sz="1800" spc="-75">
                <a:latin typeface="Arial"/>
                <a:cs typeface="Arial"/>
              </a:rPr>
              <a:t>Develop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a </a:t>
            </a:r>
            <a:r>
              <a:rPr dirty="0" sz="1800" spc="-85" b="1">
                <a:latin typeface="Arial"/>
                <a:cs typeface="Arial"/>
              </a:rPr>
              <a:t>strong </a:t>
            </a:r>
            <a:r>
              <a:rPr dirty="0" sz="1800" spc="-95" b="1">
                <a:latin typeface="Arial"/>
                <a:cs typeface="Arial"/>
              </a:rPr>
              <a:t>consent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form</a:t>
            </a:r>
            <a:r>
              <a:rPr dirty="0" sz="1800" spc="-135" b="1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and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process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revoking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consent</a:t>
            </a:r>
            <a:endParaRPr sz="1800">
              <a:latin typeface="Arial"/>
              <a:cs typeface="Arial"/>
            </a:endParaRPr>
          </a:p>
          <a:p>
            <a:pPr marL="240029" marR="11430" indent="-227965">
              <a:lnSpc>
                <a:spcPct val="149500"/>
              </a:lnSpc>
              <a:buChar char="●"/>
              <a:tabLst>
                <a:tab pos="241300" algn="l"/>
              </a:tabLst>
            </a:pPr>
            <a:r>
              <a:rPr dirty="0" sz="1800" spc="-140">
                <a:latin typeface="Arial"/>
                <a:cs typeface="Arial"/>
              </a:rPr>
              <a:t>Ask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about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firewalls</a:t>
            </a:r>
            <a:r>
              <a:rPr dirty="0" sz="1800" spc="-14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for</a:t>
            </a:r>
            <a:r>
              <a:rPr dirty="0" sz="1800" spc="-130" b="1">
                <a:latin typeface="Arial"/>
                <a:cs typeface="Arial"/>
              </a:rPr>
              <a:t> </a:t>
            </a:r>
            <a:r>
              <a:rPr dirty="0" sz="1800" spc="-75" b="1">
                <a:latin typeface="Arial"/>
                <a:cs typeface="Arial"/>
              </a:rPr>
              <a:t>sensitive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spc="-140" b="1">
                <a:latin typeface="Arial"/>
                <a:cs typeface="Arial"/>
              </a:rPr>
              <a:t>issues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i.e.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HIV,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SA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DV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and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what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codes </a:t>
            </a:r>
            <a:r>
              <a:rPr dirty="0" sz="1800">
                <a:latin typeface="Arial"/>
                <a:cs typeface="Arial"/>
              </a:rPr>
              <a:t>would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trigger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firewalls </a:t>
            </a:r>
            <a:r>
              <a:rPr dirty="0" sz="1800" spc="-10">
                <a:latin typeface="Arial"/>
                <a:cs typeface="Arial"/>
              </a:rPr>
              <a:t>	</a:t>
            </a:r>
            <a:r>
              <a:rPr dirty="0" sz="1800" spc="-55">
                <a:latin typeface="Arial"/>
                <a:cs typeface="Arial"/>
              </a:rPr>
              <a:t>being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put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place?</a:t>
            </a:r>
            <a:endParaRPr sz="1800">
              <a:latin typeface="Arial"/>
              <a:cs typeface="Arial"/>
            </a:endParaRPr>
          </a:p>
          <a:p>
            <a:pPr marL="240029" marR="66040" indent="-227965">
              <a:lnSpc>
                <a:spcPts val="3300"/>
              </a:lnSpc>
              <a:spcBef>
                <a:spcPts val="225"/>
              </a:spcBef>
              <a:buChar char="●"/>
              <a:tabLst>
                <a:tab pos="241300" algn="l"/>
              </a:tabLst>
            </a:pPr>
            <a:r>
              <a:rPr dirty="0" sz="1800" spc="-140">
                <a:latin typeface="Arial"/>
                <a:cs typeface="Arial"/>
              </a:rPr>
              <a:t>Ask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about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70" b="1">
                <a:latin typeface="Arial"/>
                <a:cs typeface="Arial"/>
              </a:rPr>
              <a:t>how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data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140" b="1">
                <a:latin typeface="Arial"/>
                <a:cs typeface="Arial"/>
              </a:rPr>
              <a:t>is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90" b="1">
                <a:latin typeface="Arial"/>
                <a:cs typeface="Arial"/>
              </a:rPr>
              <a:t>segmented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(i.e.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when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you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pull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up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the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record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does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everything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come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up </a:t>
            </a:r>
            <a:r>
              <a:rPr dirty="0" sz="1800" spc="-25">
                <a:latin typeface="Arial"/>
                <a:cs typeface="Arial"/>
              </a:rPr>
              <a:t>	</a:t>
            </a:r>
            <a:r>
              <a:rPr dirty="0" sz="1800" spc="-100">
                <a:latin typeface="Arial"/>
                <a:cs typeface="Arial"/>
              </a:rPr>
              <a:t>vs. </a:t>
            </a:r>
            <a:r>
              <a:rPr dirty="0" sz="1800" spc="-50">
                <a:latin typeface="Arial"/>
                <a:cs typeface="Arial"/>
              </a:rPr>
              <a:t>specific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sections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record?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5"/>
              </a:spcBef>
              <a:buChar char="●"/>
              <a:tabLst>
                <a:tab pos="240665" algn="l"/>
              </a:tabLst>
            </a:pPr>
            <a:r>
              <a:rPr dirty="0" sz="1800" spc="-85">
                <a:latin typeface="Arial"/>
                <a:cs typeface="Arial"/>
              </a:rPr>
              <a:t>What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is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the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125" b="1">
                <a:latin typeface="Arial"/>
                <a:cs typeface="Arial"/>
              </a:rPr>
              <a:t>process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for</a:t>
            </a:r>
            <a:r>
              <a:rPr dirty="0" sz="1800" spc="-150" b="1">
                <a:latin typeface="Arial"/>
                <a:cs typeface="Arial"/>
              </a:rPr>
              <a:t> </a:t>
            </a:r>
            <a:r>
              <a:rPr dirty="0" sz="1800" spc="-30" b="1">
                <a:latin typeface="Arial"/>
                <a:cs typeface="Arial"/>
              </a:rPr>
              <a:t>quality</a:t>
            </a:r>
            <a:r>
              <a:rPr dirty="0" sz="1800" spc="-65" b="1">
                <a:latin typeface="Arial"/>
                <a:cs typeface="Arial"/>
              </a:rPr>
              <a:t> control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who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is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allowed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be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entered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into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the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system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–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any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070"/>
              </a:spcBef>
            </a:pPr>
            <a:r>
              <a:rPr dirty="0" sz="1800" spc="-10">
                <a:latin typeface="Arial"/>
                <a:cs typeface="Arial"/>
              </a:rPr>
              <a:t>credentialing?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62775" y="4800663"/>
            <a:ext cx="4958080" cy="1424305"/>
            <a:chOff x="6962775" y="4800663"/>
            <a:chExt cx="4958080" cy="14243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2550" y="4800663"/>
              <a:ext cx="2948051" cy="1423924"/>
            </a:xfrm>
            <a:prstGeom prst="rect">
              <a:avLst/>
            </a:prstGeom>
          </p:spPr>
        </p:pic>
        <p:pic>
          <p:nvPicPr>
            <p:cNvPr id="6" name="object 6" descr="healthify-pride-logo-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2775" y="5267325"/>
              <a:ext cx="2247900" cy="51435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7300" y="5238750"/>
            <a:ext cx="1676400" cy="619125"/>
          </a:xfrm>
          <a:prstGeom prst="rect">
            <a:avLst/>
          </a:prstGeom>
        </p:spPr>
      </p:pic>
      <p:pic>
        <p:nvPicPr>
          <p:cNvPr id="8" name="object 8" descr="Activate Care Logo (TM) -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2175" y="5334000"/>
            <a:ext cx="2695575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487" y="5976937"/>
            <a:ext cx="11260455" cy="0"/>
          </a:xfrm>
          <a:custGeom>
            <a:avLst/>
            <a:gdLst/>
            <a:ahLst/>
            <a:cxnLst/>
            <a:rect l="l" t="t" r="r" b="b"/>
            <a:pathLst>
              <a:path w="11260455" h="0">
                <a:moveTo>
                  <a:pt x="0" y="0"/>
                </a:moveTo>
                <a:lnTo>
                  <a:pt x="112603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1825" y="6105525"/>
            <a:ext cx="933450" cy="457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0" y="3667125"/>
            <a:ext cx="2409825" cy="18192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0367" y="1682813"/>
            <a:ext cx="10479405" cy="4970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4110" marR="5080" indent="-381635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Arial"/>
              <a:buChar char="•"/>
              <a:tabLst>
                <a:tab pos="1134110" algn="l"/>
              </a:tabLst>
            </a:pPr>
            <a:r>
              <a:rPr dirty="0" sz="3000" spc="-21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3000" spc="-20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001F5F"/>
                </a:solidFill>
                <a:latin typeface="Arial"/>
                <a:cs typeface="Arial"/>
              </a:rPr>
              <a:t>webinar</a:t>
            </a:r>
            <a:r>
              <a:rPr dirty="0" sz="30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30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001F5F"/>
                </a:solidFill>
                <a:latin typeface="Arial"/>
                <a:cs typeface="Arial"/>
              </a:rPr>
              <a:t>being </a:t>
            </a:r>
            <a:r>
              <a:rPr dirty="0" sz="3000" spc="-235" b="1">
                <a:solidFill>
                  <a:srgbClr val="001F5F"/>
                </a:solidFill>
                <a:latin typeface="Arial"/>
                <a:cs typeface="Arial"/>
              </a:rPr>
              <a:t>recorded</a:t>
            </a:r>
            <a:r>
              <a:rPr dirty="0" sz="3000" spc="-10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3000" spc="-1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4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30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40">
                <a:solidFill>
                  <a:srgbClr val="001F5F"/>
                </a:solidFill>
                <a:latin typeface="Arial"/>
                <a:cs typeface="Arial"/>
              </a:rPr>
              <a:t>link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4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30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60">
                <a:solidFill>
                  <a:srgbClr val="001F5F"/>
                </a:solidFill>
                <a:latin typeface="Arial"/>
                <a:cs typeface="Arial"/>
              </a:rPr>
              <a:t>presentation </a:t>
            </a:r>
            <a:r>
              <a:rPr dirty="0" sz="300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dirty="0" sz="30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dirty="0" sz="30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001F5F"/>
                </a:solidFill>
                <a:latin typeface="Arial"/>
                <a:cs typeface="Arial"/>
              </a:rPr>
              <a:t>sent</a:t>
            </a:r>
            <a:r>
              <a:rPr dirty="0" sz="3000" spc="-1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30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8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dirty="0" sz="30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001F5F"/>
                </a:solidFill>
                <a:latin typeface="Arial"/>
                <a:cs typeface="Arial"/>
              </a:rPr>
              <a:t>registrants</a:t>
            </a:r>
            <a:r>
              <a:rPr dirty="0" sz="30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001F5F"/>
                </a:solidFill>
                <a:latin typeface="Arial"/>
                <a:cs typeface="Arial"/>
              </a:rPr>
              <a:t>posted</a:t>
            </a:r>
            <a:r>
              <a:rPr dirty="0" sz="30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95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dirty="0" sz="30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30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01F5F"/>
                </a:solidFill>
                <a:latin typeface="Arial"/>
                <a:cs typeface="Arial"/>
              </a:rPr>
              <a:t>website </a:t>
            </a:r>
            <a:r>
              <a:rPr dirty="0" sz="3000" spc="-10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dirty="0" sz="3000" spc="-1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85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dirty="0" sz="3000" spc="-1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3000" spc="-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35">
                <a:solidFill>
                  <a:srgbClr val="001F5F"/>
                </a:solidFill>
                <a:latin typeface="Arial"/>
                <a:cs typeface="Arial"/>
              </a:rPr>
              <a:t>available.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001F5F"/>
              </a:buClr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1134110" marR="2489200" indent="-381635">
              <a:lnSpc>
                <a:spcPct val="100000"/>
              </a:lnSpc>
              <a:spcBef>
                <a:spcPts val="5"/>
              </a:spcBef>
              <a:buChar char="•"/>
              <a:tabLst>
                <a:tab pos="1134110" algn="l"/>
              </a:tabLst>
            </a:pPr>
            <a:r>
              <a:rPr dirty="0" sz="3000" spc="-245">
                <a:solidFill>
                  <a:srgbClr val="001F5F"/>
                </a:solidFill>
                <a:latin typeface="Arial"/>
                <a:cs typeface="Arial"/>
              </a:rPr>
              <a:t>We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20">
                <a:solidFill>
                  <a:srgbClr val="001F5F"/>
                </a:solidFill>
                <a:latin typeface="Arial"/>
                <a:cs typeface="Arial"/>
              </a:rPr>
              <a:t>welcome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85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001F5F"/>
                </a:solidFill>
                <a:latin typeface="Arial"/>
                <a:cs typeface="Arial"/>
              </a:rPr>
              <a:t>questions</a:t>
            </a:r>
            <a:r>
              <a:rPr dirty="0" sz="30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6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30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05">
                <a:solidFill>
                  <a:srgbClr val="001F5F"/>
                </a:solidFill>
                <a:latin typeface="Arial"/>
                <a:cs typeface="Arial"/>
              </a:rPr>
              <a:t>comments. </a:t>
            </a:r>
            <a:r>
              <a:rPr dirty="0" sz="3000" spc="-229">
                <a:solidFill>
                  <a:srgbClr val="001F5F"/>
                </a:solidFill>
                <a:latin typeface="Arial"/>
                <a:cs typeface="Arial"/>
              </a:rPr>
              <a:t>Please</a:t>
            </a:r>
            <a:r>
              <a:rPr dirty="0" sz="3000" spc="-204">
                <a:solidFill>
                  <a:srgbClr val="001F5F"/>
                </a:solidFill>
                <a:latin typeface="Arial"/>
                <a:cs typeface="Arial"/>
              </a:rPr>
              <a:t> use</a:t>
            </a:r>
            <a:r>
              <a:rPr dirty="0" sz="30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3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30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29" b="1">
                <a:solidFill>
                  <a:srgbClr val="001F5F"/>
                </a:solidFill>
                <a:latin typeface="Arial"/>
                <a:cs typeface="Arial"/>
              </a:rPr>
              <a:t>Q&amp;A</a:t>
            </a:r>
            <a:r>
              <a:rPr dirty="0" sz="3000" spc="-1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60" b="1">
                <a:solidFill>
                  <a:srgbClr val="001F5F"/>
                </a:solidFill>
                <a:latin typeface="Arial"/>
                <a:cs typeface="Arial"/>
              </a:rPr>
              <a:t>feature</a:t>
            </a:r>
            <a:r>
              <a:rPr dirty="0" sz="3000" spc="-1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40">
                <a:solidFill>
                  <a:srgbClr val="001F5F"/>
                </a:solidFill>
                <a:latin typeface="Arial"/>
                <a:cs typeface="Arial"/>
              </a:rPr>
              <a:t>ask</a:t>
            </a:r>
            <a:r>
              <a:rPr dirty="0" sz="30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001F5F"/>
                </a:solidFill>
                <a:latin typeface="Arial"/>
                <a:cs typeface="Arial"/>
              </a:rPr>
              <a:t>your </a:t>
            </a:r>
            <a:r>
              <a:rPr dirty="0" sz="3000" spc="-130">
                <a:solidFill>
                  <a:srgbClr val="001F5F"/>
                </a:solidFill>
                <a:latin typeface="Arial"/>
                <a:cs typeface="Arial"/>
              </a:rPr>
              <a:t>questions.</a:t>
            </a:r>
            <a:r>
              <a:rPr dirty="0" sz="30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50">
                <a:solidFill>
                  <a:srgbClr val="001F5F"/>
                </a:solidFill>
                <a:latin typeface="Arial"/>
                <a:cs typeface="Arial"/>
              </a:rPr>
              <a:t>We</a:t>
            </a:r>
            <a:r>
              <a:rPr dirty="0" sz="30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dirty="0" sz="30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1F5F"/>
                </a:solidFill>
                <a:latin typeface="Arial"/>
                <a:cs typeface="Arial"/>
              </a:rPr>
              <a:t>try</a:t>
            </a:r>
            <a:r>
              <a:rPr dirty="0" sz="3000" spc="-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30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001F5F"/>
                </a:solidFill>
                <a:latin typeface="Arial"/>
                <a:cs typeface="Arial"/>
              </a:rPr>
              <a:t>get</a:t>
            </a:r>
            <a:r>
              <a:rPr dirty="0" sz="30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3000" spc="-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9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3000" spc="-1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180">
                <a:solidFill>
                  <a:srgbClr val="001F5F"/>
                </a:solidFill>
                <a:latin typeface="Arial"/>
                <a:cs typeface="Arial"/>
              </a:rPr>
              <a:t>many</a:t>
            </a:r>
            <a:r>
              <a:rPr dirty="0" sz="30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3000" spc="-75">
                <a:solidFill>
                  <a:srgbClr val="001F5F"/>
                </a:solidFill>
                <a:latin typeface="Arial"/>
                <a:cs typeface="Arial"/>
              </a:rPr>
              <a:t>them</a:t>
            </a:r>
            <a:r>
              <a:rPr dirty="0" sz="3000" spc="-1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95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dirty="0" sz="3000" spc="-1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001F5F"/>
                </a:solidFill>
                <a:latin typeface="Arial"/>
                <a:cs typeface="Arial"/>
              </a:rPr>
              <a:t>possible.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4250" spc="-10">
                <a:solidFill>
                  <a:srgbClr val="001F5F"/>
                </a:solidFill>
                <a:latin typeface="Arial"/>
                <a:cs typeface="Arial"/>
              </a:rPr>
              <a:t>siren</a:t>
            </a:r>
            <a:endParaRPr sz="42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88" y="-3175"/>
            <a:ext cx="12193905" cy="1230630"/>
            <a:chOff x="1588" y="-3175"/>
            <a:chExt cx="12193905" cy="1230630"/>
          </a:xfrm>
        </p:grpSpPr>
        <p:sp>
          <p:nvSpPr>
            <p:cNvPr id="7" name="object 7"/>
            <p:cNvSpPr/>
            <p:nvPr/>
          </p:nvSpPr>
          <p:spPr>
            <a:xfrm>
              <a:off x="4763" y="0"/>
              <a:ext cx="12187555" cy="1224280"/>
            </a:xfrm>
            <a:custGeom>
              <a:avLst/>
              <a:gdLst/>
              <a:ahLst/>
              <a:cxnLst/>
              <a:rect l="l" t="t" r="r" b="b"/>
              <a:pathLst>
                <a:path w="12187555" h="1224280">
                  <a:moveTo>
                    <a:pt x="0" y="0"/>
                  </a:moveTo>
                  <a:lnTo>
                    <a:pt x="0" y="1223899"/>
                  </a:lnTo>
                  <a:lnTo>
                    <a:pt x="12187236" y="1223899"/>
                  </a:lnTo>
                  <a:lnTo>
                    <a:pt x="12187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63" y="0"/>
              <a:ext cx="12187555" cy="1224280"/>
            </a:xfrm>
            <a:custGeom>
              <a:avLst/>
              <a:gdLst/>
              <a:ahLst/>
              <a:cxnLst/>
              <a:rect l="l" t="t" r="r" b="b"/>
              <a:pathLst>
                <a:path w="12187555" h="1224280">
                  <a:moveTo>
                    <a:pt x="0" y="0"/>
                  </a:moveTo>
                  <a:lnTo>
                    <a:pt x="0" y="1223899"/>
                  </a:lnTo>
                  <a:lnTo>
                    <a:pt x="12187236" y="1223899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356" rIns="0" bIns="0" rtlCol="0" vert="horz">
            <a:spAutoFit/>
          </a:bodyPr>
          <a:lstStyle/>
          <a:p>
            <a:pPr marL="3004185">
              <a:lnSpc>
                <a:spcPct val="100000"/>
              </a:lnSpc>
              <a:spcBef>
                <a:spcPts val="105"/>
              </a:spcBef>
            </a:pPr>
            <a:r>
              <a:rPr dirty="0" sz="5100" spc="-380">
                <a:solidFill>
                  <a:srgbClr val="FFFFFF"/>
                </a:solidFill>
              </a:rPr>
              <a:t>For</a:t>
            </a:r>
            <a:r>
              <a:rPr dirty="0" sz="5100" spc="-325">
                <a:solidFill>
                  <a:srgbClr val="FFFFFF"/>
                </a:solidFill>
              </a:rPr>
              <a:t> </a:t>
            </a:r>
            <a:r>
              <a:rPr dirty="0" sz="5100" spc="-965">
                <a:solidFill>
                  <a:srgbClr val="FFFFFF"/>
                </a:solidFill>
              </a:rPr>
              <a:t>T</a:t>
            </a:r>
            <a:r>
              <a:rPr dirty="0" sz="5100" spc="-425">
                <a:solidFill>
                  <a:srgbClr val="FFFFFF"/>
                </a:solidFill>
              </a:rPr>
              <a:t>o</a:t>
            </a:r>
            <a:r>
              <a:rPr dirty="0" sz="5100" spc="-340">
                <a:solidFill>
                  <a:srgbClr val="FFFFFF"/>
                </a:solidFill>
              </a:rPr>
              <a:t>d</a:t>
            </a:r>
            <a:r>
              <a:rPr dirty="0" sz="5100" spc="-490">
                <a:solidFill>
                  <a:srgbClr val="FFFFFF"/>
                </a:solidFill>
              </a:rPr>
              <a:t>a</a:t>
            </a:r>
            <a:r>
              <a:rPr dirty="0" sz="5100" spc="-235">
                <a:solidFill>
                  <a:srgbClr val="FFFFFF"/>
                </a:solidFill>
              </a:rPr>
              <a:t>y</a:t>
            </a:r>
            <a:r>
              <a:rPr dirty="0" sz="5100" spc="-630">
                <a:solidFill>
                  <a:srgbClr val="FFFFFF"/>
                </a:solidFill>
              </a:rPr>
              <a:t>’</a:t>
            </a:r>
            <a:r>
              <a:rPr dirty="0" sz="5100" spc="-305">
                <a:solidFill>
                  <a:srgbClr val="FFFFFF"/>
                </a:solidFill>
              </a:rPr>
              <a:t>s</a:t>
            </a:r>
            <a:r>
              <a:rPr dirty="0" sz="5100" spc="-385">
                <a:solidFill>
                  <a:srgbClr val="FFFFFF"/>
                </a:solidFill>
              </a:rPr>
              <a:t> </a:t>
            </a:r>
            <a:r>
              <a:rPr dirty="0" sz="5100" spc="-305">
                <a:solidFill>
                  <a:srgbClr val="FFFFFF"/>
                </a:solidFill>
              </a:rPr>
              <a:t>Webinar</a:t>
            </a:r>
            <a:endParaRPr sz="51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8231" rIns="0" bIns="0" rtlCol="0" vert="horz">
            <a:spAutoFit/>
          </a:bodyPr>
          <a:lstStyle/>
          <a:p>
            <a:pPr marL="1600835">
              <a:lnSpc>
                <a:spcPct val="100000"/>
              </a:lnSpc>
              <a:spcBef>
                <a:spcPts val="100"/>
              </a:spcBef>
            </a:pPr>
            <a:r>
              <a:rPr dirty="0" sz="3000" spc="-160" b="1">
                <a:latin typeface="Arial"/>
                <a:cs typeface="Arial"/>
              </a:rPr>
              <a:t>Best</a:t>
            </a:r>
            <a:r>
              <a:rPr dirty="0" sz="3000" spc="-229" b="1">
                <a:latin typeface="Arial"/>
                <a:cs typeface="Arial"/>
              </a:rPr>
              <a:t> </a:t>
            </a:r>
            <a:r>
              <a:rPr dirty="0" sz="3000" spc="-135" b="1">
                <a:latin typeface="Arial"/>
                <a:cs typeface="Arial"/>
              </a:rPr>
              <a:t>Practices</a:t>
            </a:r>
            <a:r>
              <a:rPr dirty="0" sz="3000" spc="-185" b="1">
                <a:latin typeface="Arial"/>
                <a:cs typeface="Arial"/>
              </a:rPr>
              <a:t> </a:t>
            </a:r>
            <a:r>
              <a:rPr dirty="0" sz="3000" spc="-40" b="1">
                <a:latin typeface="Arial"/>
                <a:cs typeface="Arial"/>
              </a:rPr>
              <a:t>to</a:t>
            </a:r>
            <a:r>
              <a:rPr dirty="0" sz="3000" spc="-220" b="1">
                <a:latin typeface="Arial"/>
                <a:cs typeface="Arial"/>
              </a:rPr>
              <a:t> </a:t>
            </a:r>
            <a:r>
              <a:rPr dirty="0" sz="3000" spc="-100" b="1">
                <a:latin typeface="Arial"/>
                <a:cs typeface="Arial"/>
              </a:rPr>
              <a:t>Promote</a:t>
            </a:r>
            <a:r>
              <a:rPr dirty="0" sz="3000" spc="-180" b="1">
                <a:latin typeface="Arial"/>
                <a:cs typeface="Arial"/>
              </a:rPr>
              <a:t> </a:t>
            </a:r>
            <a:r>
              <a:rPr dirty="0" sz="3000" spc="-120" b="1">
                <a:latin typeface="Arial"/>
                <a:cs typeface="Arial"/>
              </a:rPr>
              <a:t>Privacy</a:t>
            </a:r>
            <a:r>
              <a:rPr dirty="0" sz="3000" spc="-195" b="1">
                <a:latin typeface="Arial"/>
                <a:cs typeface="Arial"/>
              </a:rPr>
              <a:t> </a:t>
            </a:r>
            <a:r>
              <a:rPr dirty="0" sz="3000" spc="-75" b="1">
                <a:latin typeface="Arial"/>
                <a:cs typeface="Arial"/>
              </a:rPr>
              <a:t>in</a:t>
            </a:r>
            <a:r>
              <a:rPr dirty="0" sz="3000" spc="-204" b="1">
                <a:latin typeface="Arial"/>
                <a:cs typeface="Arial"/>
              </a:rPr>
              <a:t> </a:t>
            </a:r>
            <a:r>
              <a:rPr dirty="0" sz="3000" spc="-75" b="1">
                <a:latin typeface="Arial"/>
                <a:cs typeface="Arial"/>
              </a:rPr>
              <a:t>Referrals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1769" y="1849056"/>
            <a:ext cx="8818880" cy="27762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Char char="•"/>
              <a:tabLst>
                <a:tab pos="298450" algn="l"/>
              </a:tabLst>
            </a:pPr>
            <a:r>
              <a:rPr dirty="0" sz="2000" spc="-35">
                <a:latin typeface="Arial"/>
                <a:cs typeface="Arial"/>
              </a:rPr>
              <a:t>Patient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informed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consent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collect/share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information.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505"/>
              </a:spcBef>
              <a:buChar char="•"/>
              <a:tabLst>
                <a:tab pos="298450" algn="l"/>
              </a:tabLst>
            </a:pPr>
            <a:r>
              <a:rPr dirty="0" sz="2000" spc="-70">
                <a:latin typeface="Arial"/>
                <a:cs typeface="Arial"/>
              </a:rPr>
              <a:t>Survivors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can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request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restrictions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the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use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disclosure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information.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430"/>
              </a:spcBef>
              <a:buChar char="•"/>
              <a:tabLst>
                <a:tab pos="298450" algn="l"/>
              </a:tabLst>
            </a:pPr>
            <a:r>
              <a:rPr dirty="0" sz="2000" spc="-80">
                <a:latin typeface="Arial"/>
                <a:cs typeface="Arial"/>
              </a:rPr>
              <a:t>Personal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sensitive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health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is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de-</a:t>
            </a:r>
            <a:r>
              <a:rPr dirty="0" sz="2000" spc="-10">
                <a:latin typeface="Arial"/>
                <a:cs typeface="Arial"/>
              </a:rPr>
              <a:t>identified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whenever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possible.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430"/>
              </a:spcBef>
              <a:buChar char="•"/>
              <a:tabLst>
                <a:tab pos="298450" algn="l"/>
              </a:tabLst>
            </a:pPr>
            <a:r>
              <a:rPr dirty="0" sz="2000" spc="-80">
                <a:latin typeface="Arial"/>
                <a:cs typeface="Arial"/>
              </a:rPr>
              <a:t>Privacy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safeguards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consents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follow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data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50">
                <a:latin typeface="Arial"/>
                <a:cs typeface="Arial"/>
              </a:rPr>
              <a:t>if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shared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another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provider.</a:t>
            </a:r>
            <a:endParaRPr sz="2000">
              <a:latin typeface="Arial"/>
              <a:cs typeface="Arial"/>
            </a:endParaRPr>
          </a:p>
          <a:p>
            <a:pPr marL="298450" marR="5715" indent="-286385">
              <a:lnSpc>
                <a:spcPct val="159600"/>
              </a:lnSpc>
              <a:buChar char="•"/>
              <a:tabLst>
                <a:tab pos="298450" algn="l"/>
              </a:tabLst>
            </a:pPr>
            <a:r>
              <a:rPr dirty="0" sz="2000" spc="-55">
                <a:latin typeface="Arial"/>
                <a:cs typeface="Arial"/>
              </a:rPr>
              <a:t>Strong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enforceable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penalties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violations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privacy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consents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both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a </a:t>
            </a:r>
            <a:r>
              <a:rPr dirty="0" sz="2000" spc="-25">
                <a:latin typeface="Arial"/>
                <a:cs typeface="Arial"/>
              </a:rPr>
              <a:t>clinical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setting,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across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information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exchanges.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close-up of a document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6637" y="577678"/>
            <a:ext cx="3060602" cy="43933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0124" y="1497012"/>
            <a:ext cx="3343910" cy="18700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10"/>
              </a:spcBef>
            </a:pPr>
            <a:r>
              <a:rPr dirty="0" sz="2000" spc="-90">
                <a:latin typeface="Arial"/>
                <a:cs typeface="Arial"/>
              </a:rPr>
              <a:t>Using </a:t>
            </a:r>
            <a:r>
              <a:rPr dirty="0" sz="2000" spc="-45">
                <a:latin typeface="Arial"/>
                <a:cs typeface="Arial"/>
              </a:rPr>
              <a:t>Community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Referral </a:t>
            </a:r>
            <a:r>
              <a:rPr dirty="0" sz="2000" spc="-75">
                <a:latin typeface="Arial"/>
                <a:cs typeface="Arial"/>
              </a:rPr>
              <a:t>Technology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Platforms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Safely </a:t>
            </a:r>
            <a:r>
              <a:rPr dirty="0" sz="2000" spc="-75">
                <a:latin typeface="Arial"/>
                <a:cs typeface="Arial"/>
              </a:rPr>
              <a:t>Connect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Health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Center </a:t>
            </a:r>
            <a:r>
              <a:rPr dirty="0" sz="2000" spc="-55">
                <a:latin typeface="Arial"/>
                <a:cs typeface="Arial"/>
              </a:rPr>
              <a:t>Patients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Community-</a:t>
            </a:r>
            <a:r>
              <a:rPr dirty="0" sz="2000" spc="-85">
                <a:latin typeface="Arial"/>
                <a:cs typeface="Arial"/>
              </a:rPr>
              <a:t>based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Domestic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Violence Services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3391" y="5407977"/>
            <a:ext cx="6263005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u="sng" sz="1200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https://healthpartnersipve.org/resources/using-community-referral-</a:t>
            </a:r>
            <a:r>
              <a:rPr dirty="0" u="sng" sz="1200" spc="-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technology-</a:t>
            </a:r>
            <a:r>
              <a:rPr dirty="0" u="sng" sz="1200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platforms-</a:t>
            </a:r>
            <a:r>
              <a:rPr dirty="0" u="sng" sz="12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to-safely-</a:t>
            </a:r>
            <a:r>
              <a:rPr dirty="0" u="sng" sz="1200" spc="-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connect-</a:t>
            </a:r>
            <a:r>
              <a:rPr dirty="0" u="sng" sz="12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health-</a:t>
            </a:r>
            <a:r>
              <a:rPr dirty="0" u="sng" sz="1200" spc="-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center-patients-</a:t>
            </a:r>
            <a:r>
              <a:rPr dirty="0" u="sng" sz="12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with-</a:t>
            </a:r>
            <a:r>
              <a:rPr dirty="0" u="sng" sz="1200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community-</a:t>
            </a:r>
            <a:r>
              <a:rPr dirty="0" u="sng" sz="1200" spc="-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based-</a:t>
            </a:r>
            <a:r>
              <a:rPr dirty="0" u="sng" sz="120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domestic-violence-</a:t>
            </a:r>
            <a:r>
              <a:rPr dirty="0" u="sng" sz="12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services/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281430" y="2759074"/>
            <a:ext cx="9584690" cy="1336040"/>
          </a:xfrm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 marR="5080" indent="1810385">
              <a:lnSpc>
                <a:spcPct val="101600"/>
              </a:lnSpc>
              <a:spcBef>
                <a:spcPts val="45"/>
              </a:spcBef>
            </a:pPr>
            <a:r>
              <a:rPr dirty="0" sz="4250">
                <a:solidFill>
                  <a:srgbClr val="FFFFFF"/>
                </a:solidFill>
              </a:rPr>
              <a:t>Sustainability</a:t>
            </a:r>
            <a:r>
              <a:rPr dirty="0" sz="4250" spc="-70">
                <a:solidFill>
                  <a:srgbClr val="FFFFFF"/>
                </a:solidFill>
              </a:rPr>
              <a:t> </a:t>
            </a:r>
            <a:r>
              <a:rPr dirty="0" sz="4250" spc="-10">
                <a:solidFill>
                  <a:srgbClr val="FFFFFF"/>
                </a:solidFill>
              </a:rPr>
              <a:t>Strategies: </a:t>
            </a:r>
            <a:r>
              <a:rPr dirty="0" sz="4250">
                <a:solidFill>
                  <a:srgbClr val="FFFFFF"/>
                </a:solidFill>
              </a:rPr>
              <a:t>Leveraging</a:t>
            </a:r>
            <a:r>
              <a:rPr dirty="0" sz="4250" spc="5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Medicaid</a:t>
            </a:r>
            <a:r>
              <a:rPr dirty="0" sz="4250" spc="-65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for</a:t>
            </a:r>
            <a:r>
              <a:rPr dirty="0" sz="4250" spc="-15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IPV</a:t>
            </a:r>
            <a:r>
              <a:rPr dirty="0" sz="4250" spc="-80">
                <a:solidFill>
                  <a:srgbClr val="FFFFFF"/>
                </a:solidFill>
              </a:rPr>
              <a:t> </a:t>
            </a:r>
            <a:r>
              <a:rPr dirty="0" sz="4250" spc="-10">
                <a:solidFill>
                  <a:srgbClr val="FFFFFF"/>
                </a:solidFill>
              </a:rPr>
              <a:t>Prevention</a:t>
            </a:r>
            <a:endParaRPr sz="4250"/>
          </a:p>
        </p:txBody>
      </p:sp>
      <p:sp>
        <p:nvSpPr>
          <p:cNvPr id="3" name="object 3"/>
          <p:cNvSpPr txBox="1"/>
          <p:nvPr/>
        </p:nvSpPr>
        <p:spPr>
          <a:xfrm>
            <a:off x="11749151" y="6399529"/>
            <a:ext cx="21590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310001" y="557276"/>
            <a:ext cx="8325484" cy="0"/>
          </a:xfrm>
          <a:custGeom>
            <a:avLst/>
            <a:gdLst/>
            <a:ahLst/>
            <a:cxnLst/>
            <a:rect l="l" t="t" r="r" b="b"/>
            <a:pathLst>
              <a:path w="8325484" h="0">
                <a:moveTo>
                  <a:pt x="0" y="0"/>
                </a:moveTo>
                <a:lnTo>
                  <a:pt x="832548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0001" y="6329362"/>
            <a:ext cx="8325484" cy="0"/>
          </a:xfrm>
          <a:custGeom>
            <a:avLst/>
            <a:gdLst/>
            <a:ahLst/>
            <a:cxnLst/>
            <a:rect l="l" t="t" r="r" b="b"/>
            <a:pathLst>
              <a:path w="8325484" h="0">
                <a:moveTo>
                  <a:pt x="0" y="0"/>
                </a:moveTo>
                <a:lnTo>
                  <a:pt x="832548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6262" y="557276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 h="0">
                <a:moveTo>
                  <a:pt x="0" y="0"/>
                </a:moveTo>
                <a:lnTo>
                  <a:pt x="24439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6395" rIns="0" bIns="0" rtlCol="0" vert="horz">
            <a:spAutoFit/>
          </a:bodyPr>
          <a:lstStyle/>
          <a:p>
            <a:pPr marL="318770">
              <a:lnSpc>
                <a:spcPct val="100000"/>
              </a:lnSpc>
              <a:spcBef>
                <a:spcPts val="130"/>
              </a:spcBef>
            </a:pPr>
            <a:r>
              <a:rPr dirty="0" sz="4250"/>
              <a:t>Medicaid</a:t>
            </a:r>
            <a:r>
              <a:rPr dirty="0" sz="4250" spc="-25"/>
              <a:t> </a:t>
            </a:r>
            <a:r>
              <a:rPr dirty="0" sz="4250"/>
              <a:t>and</a:t>
            </a:r>
            <a:r>
              <a:rPr dirty="0" sz="4250" spc="-20"/>
              <a:t> </a:t>
            </a:r>
            <a:r>
              <a:rPr dirty="0" sz="4250" spc="-25"/>
              <a:t>IPV</a:t>
            </a:r>
            <a:endParaRPr sz="4250"/>
          </a:p>
        </p:txBody>
      </p:sp>
      <p:sp>
        <p:nvSpPr>
          <p:cNvPr id="7" name="object 7"/>
          <p:cNvSpPr txBox="1"/>
          <p:nvPr/>
        </p:nvSpPr>
        <p:spPr>
          <a:xfrm>
            <a:off x="473075" y="1644586"/>
            <a:ext cx="6593205" cy="410019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436245" marR="433070" indent="-424180">
              <a:lnSpc>
                <a:spcPts val="2930"/>
              </a:lnSpc>
              <a:spcBef>
                <a:spcPts val="455"/>
              </a:spcBef>
              <a:buSzPct val="51851"/>
              <a:buChar char="●"/>
              <a:tabLst>
                <a:tab pos="436245" algn="l"/>
              </a:tabLst>
            </a:pPr>
            <a:r>
              <a:rPr dirty="0" sz="2700" spc="-10">
                <a:latin typeface="Arial"/>
                <a:cs typeface="Arial"/>
              </a:rPr>
              <a:t>Increased</a:t>
            </a:r>
            <a:r>
              <a:rPr dirty="0" sz="2700" spc="-114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interest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in</a:t>
            </a:r>
            <a:r>
              <a:rPr dirty="0" sz="2700" spc="-114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paying</a:t>
            </a:r>
            <a:r>
              <a:rPr dirty="0" sz="2700" spc="-11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for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DV </a:t>
            </a:r>
            <a:r>
              <a:rPr dirty="0" sz="2700">
                <a:latin typeface="Arial"/>
                <a:cs typeface="Arial"/>
              </a:rPr>
              <a:t>services</a:t>
            </a:r>
            <a:r>
              <a:rPr dirty="0" sz="2700" spc="-114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by</a:t>
            </a:r>
            <a:r>
              <a:rPr dirty="0" sz="2700" spc="-9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health</a:t>
            </a:r>
            <a:r>
              <a:rPr dirty="0" sz="2700" spc="-9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care</a:t>
            </a:r>
            <a:r>
              <a:rPr dirty="0" sz="2700" spc="-9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systems/plans</a:t>
            </a:r>
            <a:endParaRPr sz="2700">
              <a:latin typeface="Arial"/>
              <a:cs typeface="Arial"/>
            </a:endParaRPr>
          </a:p>
          <a:p>
            <a:pPr marL="436245" marR="5080" indent="-424180">
              <a:lnSpc>
                <a:spcPts val="2860"/>
              </a:lnSpc>
              <a:spcBef>
                <a:spcPts val="2910"/>
              </a:spcBef>
              <a:buSzPct val="51851"/>
              <a:buChar char="●"/>
              <a:tabLst>
                <a:tab pos="436245" algn="l"/>
              </a:tabLst>
            </a:pPr>
            <a:r>
              <a:rPr dirty="0" sz="2700">
                <a:latin typeface="Arial"/>
                <a:cs typeface="Arial"/>
              </a:rPr>
              <a:t>State</a:t>
            </a:r>
            <a:r>
              <a:rPr dirty="0" sz="2700" spc="-10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Medicaid</a:t>
            </a:r>
            <a:r>
              <a:rPr dirty="0" sz="2700" spc="-16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programs</a:t>
            </a:r>
            <a:r>
              <a:rPr dirty="0" sz="2700" spc="-95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are </a:t>
            </a:r>
            <a:r>
              <a:rPr dirty="0" sz="2700" spc="-10">
                <a:latin typeface="Arial"/>
                <a:cs typeface="Arial"/>
              </a:rPr>
              <a:t>increasingly</a:t>
            </a:r>
            <a:r>
              <a:rPr dirty="0" sz="2700" spc="-10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addressing</a:t>
            </a:r>
            <a:r>
              <a:rPr dirty="0" sz="2700" spc="-9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social</a:t>
            </a:r>
            <a:r>
              <a:rPr dirty="0" sz="2700" spc="-9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factors, including</a:t>
            </a:r>
            <a:r>
              <a:rPr dirty="0" sz="2700" spc="-1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IPV</a:t>
            </a:r>
            <a:r>
              <a:rPr dirty="0" sz="2700" spc="-1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to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achieve</a:t>
            </a:r>
            <a:r>
              <a:rPr dirty="0" sz="2700" spc="-5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better</a:t>
            </a:r>
            <a:r>
              <a:rPr dirty="0" sz="2700" spc="-12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outcomes</a:t>
            </a:r>
            <a:endParaRPr sz="2700">
              <a:latin typeface="Arial"/>
              <a:cs typeface="Arial"/>
            </a:endParaRPr>
          </a:p>
          <a:p>
            <a:pPr marL="436245" marR="718820" indent="-424180">
              <a:lnSpc>
                <a:spcPct val="88800"/>
              </a:lnSpc>
              <a:spcBef>
                <a:spcPts val="2860"/>
              </a:spcBef>
              <a:buSzPct val="51851"/>
              <a:buChar char="●"/>
              <a:tabLst>
                <a:tab pos="436245" algn="l"/>
              </a:tabLst>
            </a:pPr>
            <a:r>
              <a:rPr dirty="0" sz="2700" spc="-10">
                <a:latin typeface="Arial"/>
                <a:cs typeface="Arial"/>
              </a:rPr>
              <a:t>Medicaid</a:t>
            </a:r>
            <a:r>
              <a:rPr dirty="0" sz="2700" spc="-15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is</a:t>
            </a:r>
            <a:r>
              <a:rPr dirty="0" sz="2700" spc="-7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paying</a:t>
            </a:r>
            <a:r>
              <a:rPr dirty="0" sz="2700" spc="-7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for</a:t>
            </a:r>
            <a:r>
              <a:rPr dirty="0" sz="2700" spc="-8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more</a:t>
            </a:r>
            <a:r>
              <a:rPr dirty="0" sz="2700" spc="-7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types</a:t>
            </a:r>
            <a:r>
              <a:rPr dirty="0" sz="2700" spc="-7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of </a:t>
            </a:r>
            <a:r>
              <a:rPr dirty="0" sz="2700">
                <a:latin typeface="Arial"/>
                <a:cs typeface="Arial"/>
              </a:rPr>
              <a:t>services</a:t>
            </a:r>
            <a:r>
              <a:rPr dirty="0" sz="2700" spc="-9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7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supports,</a:t>
            </a:r>
            <a:r>
              <a:rPr dirty="0" sz="2700" spc="-14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including nonmedical</a:t>
            </a:r>
            <a:r>
              <a:rPr dirty="0" sz="2700" spc="-1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services</a:t>
            </a:r>
            <a:r>
              <a:rPr dirty="0" sz="2700" spc="-114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delivered</a:t>
            </a:r>
            <a:r>
              <a:rPr dirty="0" sz="2700" spc="-114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by community-</a:t>
            </a:r>
            <a:r>
              <a:rPr dirty="0" sz="2700">
                <a:latin typeface="Arial"/>
                <a:cs typeface="Arial"/>
              </a:rPr>
              <a:t>based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providers</a:t>
            </a:r>
            <a:r>
              <a:rPr dirty="0" sz="27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8" name="object 8" descr="How Do the New Rules for Community Medicaid for Home Care Work? - Law  Offices of Stephen J. Silverberg, P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495300"/>
            <a:ext cx="52959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582674" y="683577"/>
            <a:ext cx="454850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4" b="1">
                <a:latin typeface="Arial"/>
                <a:cs typeface="Arial"/>
              </a:rPr>
              <a:t>Case</a:t>
            </a:r>
            <a:r>
              <a:rPr dirty="0" sz="3000" spc="-185" b="1">
                <a:latin typeface="Arial"/>
                <a:cs typeface="Arial"/>
              </a:rPr>
              <a:t> </a:t>
            </a:r>
            <a:r>
              <a:rPr dirty="0" sz="3000" spc="-125" b="1">
                <a:latin typeface="Arial"/>
                <a:cs typeface="Arial"/>
              </a:rPr>
              <a:t>Study:</a:t>
            </a:r>
            <a:r>
              <a:rPr dirty="0" sz="3000" spc="-204" b="1">
                <a:latin typeface="Arial"/>
                <a:cs typeface="Arial"/>
              </a:rPr>
              <a:t> </a:t>
            </a:r>
            <a:r>
              <a:rPr dirty="0" sz="3000" spc="-75" b="1">
                <a:latin typeface="Arial"/>
                <a:cs typeface="Arial"/>
              </a:rPr>
              <a:t>North</a:t>
            </a:r>
            <a:r>
              <a:rPr dirty="0" sz="3000" spc="-195" b="1">
                <a:latin typeface="Arial"/>
                <a:cs typeface="Arial"/>
              </a:rPr>
              <a:t> </a:t>
            </a:r>
            <a:r>
              <a:rPr dirty="0" sz="3000" spc="-85" b="1">
                <a:latin typeface="Arial"/>
                <a:cs typeface="Arial"/>
              </a:rPr>
              <a:t>Carolina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4495" y="1616455"/>
            <a:ext cx="9421495" cy="27139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30"/>
              </a:spcBef>
              <a:buChar char="•"/>
              <a:tabLst>
                <a:tab pos="298450" algn="l"/>
              </a:tabLst>
            </a:pPr>
            <a:r>
              <a:rPr dirty="0" sz="2150" spc="-195">
                <a:latin typeface="Arial"/>
                <a:cs typeface="Arial"/>
              </a:rPr>
              <a:t>A</a:t>
            </a:r>
            <a:r>
              <a:rPr dirty="0" sz="2150" spc="-40">
                <a:latin typeface="Arial"/>
                <a:cs typeface="Arial"/>
              </a:rPr>
              <a:t> </a:t>
            </a:r>
            <a:r>
              <a:rPr dirty="0" sz="2150" spc="-60">
                <a:latin typeface="Arial"/>
                <a:cs typeface="Arial"/>
              </a:rPr>
              <a:t>Medicaid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pilot</a:t>
            </a:r>
            <a:r>
              <a:rPr dirty="0" sz="2150" spc="-35">
                <a:latin typeface="Arial"/>
                <a:cs typeface="Arial"/>
              </a:rPr>
              <a:t> </a:t>
            </a:r>
            <a:r>
              <a:rPr dirty="0" sz="2150" spc="-75">
                <a:latin typeface="Arial"/>
                <a:cs typeface="Arial"/>
              </a:rPr>
              <a:t>program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in</a:t>
            </a:r>
            <a:r>
              <a:rPr dirty="0" sz="2150" spc="-60">
                <a:latin typeface="Arial"/>
                <a:cs typeface="Arial"/>
              </a:rPr>
              <a:t> </a:t>
            </a:r>
            <a:r>
              <a:rPr dirty="0" sz="2150" spc="-120">
                <a:latin typeface="Arial"/>
                <a:cs typeface="Arial"/>
              </a:rPr>
              <a:t>covers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210">
                <a:latin typeface="Arial"/>
                <a:cs typeface="Arial"/>
              </a:rPr>
              <a:t>IPV</a:t>
            </a:r>
            <a:r>
              <a:rPr dirty="0" sz="2150" spc="-2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services.</a:t>
            </a:r>
            <a:endParaRPr sz="215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5"/>
              </a:spcBef>
              <a:buChar char="•"/>
              <a:tabLst>
                <a:tab pos="298450" algn="l"/>
              </a:tabLst>
            </a:pPr>
            <a:r>
              <a:rPr dirty="0" sz="2150" spc="-75">
                <a:latin typeface="Arial"/>
                <a:cs typeface="Arial"/>
              </a:rPr>
              <a:t>Community</a:t>
            </a:r>
            <a:r>
              <a:rPr dirty="0" sz="2150" spc="-60">
                <a:latin typeface="Arial"/>
                <a:cs typeface="Arial"/>
              </a:rPr>
              <a:t> </a:t>
            </a:r>
            <a:r>
              <a:rPr dirty="0" sz="2150" spc="-85">
                <a:latin typeface="Arial"/>
                <a:cs typeface="Arial"/>
              </a:rPr>
              <a:t>organizations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145">
                <a:latin typeface="Arial"/>
                <a:cs typeface="Arial"/>
              </a:rPr>
              <a:t>can</a:t>
            </a:r>
            <a:r>
              <a:rPr dirty="0" sz="2150" spc="-60">
                <a:latin typeface="Arial"/>
                <a:cs typeface="Arial"/>
              </a:rPr>
              <a:t> </a:t>
            </a:r>
            <a:r>
              <a:rPr dirty="0" sz="2150" spc="-65">
                <a:latin typeface="Arial"/>
                <a:cs typeface="Arial"/>
              </a:rPr>
              <a:t>be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65">
                <a:latin typeface="Arial"/>
                <a:cs typeface="Arial"/>
              </a:rPr>
              <a:t>reimbursed</a:t>
            </a:r>
            <a:r>
              <a:rPr dirty="0" sz="2150" spc="-60">
                <a:latin typeface="Arial"/>
                <a:cs typeface="Arial"/>
              </a:rPr>
              <a:t> </a:t>
            </a:r>
            <a:r>
              <a:rPr dirty="0" sz="2150" spc="-90">
                <a:latin typeface="Arial"/>
                <a:cs typeface="Arial"/>
              </a:rPr>
              <a:t>by</a:t>
            </a:r>
            <a:r>
              <a:rPr dirty="0" sz="2150" spc="-50">
                <a:latin typeface="Arial"/>
                <a:cs typeface="Arial"/>
              </a:rPr>
              <a:t> </a:t>
            </a:r>
            <a:r>
              <a:rPr dirty="0" sz="2150" spc="-60">
                <a:latin typeface="Arial"/>
                <a:cs typeface="Arial"/>
              </a:rPr>
              <a:t>Medicaid </a:t>
            </a:r>
            <a:r>
              <a:rPr dirty="0" sz="2150">
                <a:latin typeface="Arial"/>
                <a:cs typeface="Arial"/>
              </a:rPr>
              <a:t>for</a:t>
            </a:r>
            <a:r>
              <a:rPr dirty="0" sz="2150" spc="-130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the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210">
                <a:latin typeface="Arial"/>
                <a:cs typeface="Arial"/>
              </a:rPr>
              <a:t>IPV</a:t>
            </a:r>
            <a:r>
              <a:rPr dirty="0" sz="2150" spc="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services</a:t>
            </a:r>
            <a:endParaRPr sz="215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45"/>
              </a:spcBef>
            </a:pPr>
            <a:r>
              <a:rPr dirty="0" sz="2150" spc="-25">
                <a:latin typeface="Arial"/>
                <a:cs typeface="Arial"/>
              </a:rPr>
              <a:t>they</a:t>
            </a:r>
            <a:r>
              <a:rPr dirty="0" sz="2150" spc="-120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provide.</a:t>
            </a:r>
            <a:endParaRPr sz="2150">
              <a:latin typeface="Arial"/>
              <a:cs typeface="Arial"/>
            </a:endParaRPr>
          </a:p>
          <a:p>
            <a:pPr marL="298450" marR="5080" indent="-286385">
              <a:lnSpc>
                <a:spcPct val="101899"/>
              </a:lnSpc>
              <a:buChar char="•"/>
              <a:tabLst>
                <a:tab pos="298450" algn="l"/>
              </a:tabLst>
            </a:pPr>
            <a:r>
              <a:rPr dirty="0" sz="2150" spc="-195">
                <a:latin typeface="Arial"/>
                <a:cs typeface="Arial"/>
              </a:rPr>
              <a:t>A</a:t>
            </a:r>
            <a:r>
              <a:rPr dirty="0" sz="2150" spc="-10">
                <a:latin typeface="Arial"/>
                <a:cs typeface="Arial"/>
              </a:rPr>
              <a:t> </a:t>
            </a:r>
            <a:r>
              <a:rPr dirty="0" sz="2150" spc="-40">
                <a:latin typeface="Arial"/>
                <a:cs typeface="Arial"/>
              </a:rPr>
              <a:t>referral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tool,</a:t>
            </a:r>
            <a:r>
              <a:rPr dirty="0" sz="2150" spc="-10">
                <a:latin typeface="Arial"/>
                <a:cs typeface="Arial"/>
              </a:rPr>
              <a:t> </a:t>
            </a:r>
            <a:r>
              <a:rPr dirty="0" sz="2150" spc="-210">
                <a:solidFill>
                  <a:srgbClr val="0A4FA1"/>
                </a:solidFill>
                <a:latin typeface="Arial"/>
                <a:cs typeface="Arial"/>
              </a:rPr>
              <a:t>NCCARE360</a:t>
            </a:r>
            <a:r>
              <a:rPr dirty="0" sz="2150" spc="-210">
                <a:latin typeface="Arial"/>
                <a:cs typeface="Arial"/>
              </a:rPr>
              <a:t>,</a:t>
            </a:r>
            <a:r>
              <a:rPr dirty="0" sz="2150" spc="-120">
                <a:latin typeface="Arial"/>
                <a:cs typeface="Arial"/>
              </a:rPr>
              <a:t> </a:t>
            </a:r>
            <a:r>
              <a:rPr dirty="0" sz="2150" spc="-35">
                <a:latin typeface="Arial"/>
                <a:cs typeface="Arial"/>
              </a:rPr>
              <a:t>provides</a:t>
            </a:r>
            <a:r>
              <a:rPr dirty="0" sz="2150" spc="-114">
                <a:latin typeface="Arial"/>
                <a:cs typeface="Arial"/>
              </a:rPr>
              <a:t> </a:t>
            </a:r>
            <a:r>
              <a:rPr dirty="0" sz="2150" spc="-25">
                <a:latin typeface="Arial"/>
                <a:cs typeface="Arial"/>
              </a:rPr>
              <a:t>hyperlocal,</a:t>
            </a:r>
            <a:r>
              <a:rPr dirty="0" sz="2150" spc="-120">
                <a:latin typeface="Arial"/>
                <a:cs typeface="Arial"/>
              </a:rPr>
              <a:t> </a:t>
            </a:r>
            <a:r>
              <a:rPr dirty="0" sz="2150" spc="-50">
                <a:latin typeface="Arial"/>
                <a:cs typeface="Arial"/>
              </a:rPr>
              <a:t>closed-</a:t>
            </a:r>
            <a:r>
              <a:rPr dirty="0" sz="2150">
                <a:latin typeface="Arial"/>
                <a:cs typeface="Arial"/>
              </a:rPr>
              <a:t>loop</a:t>
            </a:r>
            <a:r>
              <a:rPr dirty="0" sz="2150" spc="-114">
                <a:latin typeface="Arial"/>
                <a:cs typeface="Arial"/>
              </a:rPr>
              <a:t> </a:t>
            </a:r>
            <a:r>
              <a:rPr dirty="0" sz="2150" spc="-30">
                <a:latin typeface="Arial"/>
                <a:cs typeface="Arial"/>
              </a:rPr>
              <a:t>referrals</a:t>
            </a:r>
            <a:r>
              <a:rPr dirty="0" sz="2150" spc="-120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between health</a:t>
            </a:r>
            <a:r>
              <a:rPr dirty="0" sz="2150" spc="-110">
                <a:latin typeface="Arial"/>
                <a:cs typeface="Arial"/>
              </a:rPr>
              <a:t> </a:t>
            </a:r>
            <a:r>
              <a:rPr dirty="0" sz="2150" spc="-80">
                <a:latin typeface="Arial"/>
                <a:cs typeface="Arial"/>
              </a:rPr>
              <a:t>care</a:t>
            </a:r>
            <a:r>
              <a:rPr dirty="0" sz="2150" spc="-160">
                <a:latin typeface="Arial"/>
                <a:cs typeface="Arial"/>
              </a:rPr>
              <a:t> </a:t>
            </a:r>
            <a:r>
              <a:rPr dirty="0" sz="2150" spc="-20">
                <a:latin typeface="Arial"/>
                <a:cs typeface="Arial"/>
              </a:rPr>
              <a:t>providers</a:t>
            </a:r>
            <a:r>
              <a:rPr dirty="0" sz="2150" spc="-60">
                <a:latin typeface="Arial"/>
                <a:cs typeface="Arial"/>
              </a:rPr>
              <a:t> </a:t>
            </a:r>
            <a:r>
              <a:rPr dirty="0" sz="2150" spc="-50">
                <a:latin typeface="Arial"/>
                <a:cs typeface="Arial"/>
              </a:rPr>
              <a:t>and</a:t>
            </a:r>
            <a:r>
              <a:rPr dirty="0" sz="2150" spc="-45">
                <a:latin typeface="Arial"/>
                <a:cs typeface="Arial"/>
              </a:rPr>
              <a:t> </a:t>
            </a:r>
            <a:r>
              <a:rPr dirty="0" sz="2150" spc="-200">
                <a:latin typeface="Arial"/>
                <a:cs typeface="Arial"/>
              </a:rPr>
              <a:t>IPV</a:t>
            </a:r>
            <a:r>
              <a:rPr dirty="0" sz="2150" spc="-125">
                <a:latin typeface="Arial"/>
                <a:cs typeface="Arial"/>
              </a:rPr>
              <a:t> </a:t>
            </a:r>
            <a:r>
              <a:rPr dirty="0" sz="2150" spc="-30">
                <a:latin typeface="Arial"/>
                <a:cs typeface="Arial"/>
              </a:rPr>
              <a:t>and</a:t>
            </a:r>
            <a:r>
              <a:rPr dirty="0" sz="2150" spc="-130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other</a:t>
            </a:r>
            <a:r>
              <a:rPr dirty="0" sz="2150" spc="-130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community-</a:t>
            </a:r>
            <a:r>
              <a:rPr dirty="0" sz="2150" spc="-80">
                <a:latin typeface="Arial"/>
                <a:cs typeface="Arial"/>
              </a:rPr>
              <a:t>based</a:t>
            </a:r>
            <a:r>
              <a:rPr dirty="0" sz="2150" spc="-130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providers.</a:t>
            </a:r>
            <a:endParaRPr sz="215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Char char="•"/>
              <a:tabLst>
                <a:tab pos="298450" algn="l"/>
              </a:tabLst>
            </a:pPr>
            <a:r>
              <a:rPr dirty="0" sz="2150" spc="-105">
                <a:latin typeface="Arial"/>
                <a:cs typeface="Arial"/>
              </a:rPr>
              <a:t>Survivors</a:t>
            </a:r>
            <a:r>
              <a:rPr dirty="0" sz="2150" spc="-100">
                <a:latin typeface="Arial"/>
                <a:cs typeface="Arial"/>
              </a:rPr>
              <a:t> </a:t>
            </a:r>
            <a:r>
              <a:rPr dirty="0" sz="2150" spc="-50">
                <a:latin typeface="Arial"/>
                <a:cs typeface="Arial"/>
              </a:rPr>
              <a:t>get </a:t>
            </a:r>
            <a:r>
              <a:rPr dirty="0" sz="2150" spc="-175">
                <a:latin typeface="Arial"/>
                <a:cs typeface="Arial"/>
              </a:rPr>
              <a:t>a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40">
                <a:latin typeface="Arial"/>
                <a:cs typeface="Arial"/>
              </a:rPr>
              <a:t>referral</a:t>
            </a:r>
            <a:r>
              <a:rPr dirty="0" sz="2150" spc="-4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to</a:t>
            </a:r>
            <a:r>
              <a:rPr dirty="0" sz="2150" spc="-95">
                <a:latin typeface="Arial"/>
                <a:cs typeface="Arial"/>
              </a:rPr>
              <a:t> </a:t>
            </a:r>
            <a:r>
              <a:rPr dirty="0" sz="2150" spc="-175">
                <a:latin typeface="Arial"/>
                <a:cs typeface="Arial"/>
              </a:rPr>
              <a:t>a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 spc="-220">
                <a:latin typeface="Arial"/>
                <a:cs typeface="Arial"/>
              </a:rPr>
              <a:t>DV</a:t>
            </a:r>
            <a:r>
              <a:rPr dirty="0" sz="2150" spc="-105">
                <a:latin typeface="Arial"/>
                <a:cs typeface="Arial"/>
              </a:rPr>
              <a:t> </a:t>
            </a:r>
            <a:r>
              <a:rPr dirty="0" sz="2150" spc="-135">
                <a:latin typeface="Arial"/>
                <a:cs typeface="Arial"/>
              </a:rPr>
              <a:t>advocacy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90">
                <a:latin typeface="Arial"/>
                <a:cs typeface="Arial"/>
              </a:rPr>
              <a:t>service</a:t>
            </a:r>
            <a:r>
              <a:rPr dirty="0" sz="2150" spc="-10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(or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other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 spc="-95">
                <a:latin typeface="Arial"/>
                <a:cs typeface="Arial"/>
              </a:rPr>
              <a:t>service)</a:t>
            </a:r>
            <a:r>
              <a:rPr dirty="0" sz="2150" spc="-60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that</a:t>
            </a:r>
            <a:r>
              <a:rPr dirty="0" sz="2150" spc="-120">
                <a:latin typeface="Arial"/>
                <a:cs typeface="Arial"/>
              </a:rPr>
              <a:t> </a:t>
            </a:r>
            <a:r>
              <a:rPr dirty="0" sz="2150" spc="-25">
                <a:latin typeface="Arial"/>
                <a:cs typeface="Arial"/>
              </a:rPr>
              <a:t>has</a:t>
            </a:r>
            <a:endParaRPr sz="2150">
              <a:latin typeface="Arial"/>
              <a:cs typeface="Arial"/>
            </a:endParaRPr>
          </a:p>
          <a:p>
            <a:pPr marL="298450" marR="278765">
              <a:lnSpc>
                <a:spcPct val="101899"/>
              </a:lnSpc>
              <a:spcBef>
                <a:spcPts val="75"/>
              </a:spcBef>
            </a:pPr>
            <a:r>
              <a:rPr dirty="0" sz="2150" spc="-65">
                <a:latin typeface="Arial"/>
                <a:cs typeface="Arial"/>
              </a:rPr>
              <a:t>availability,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50">
                <a:latin typeface="Arial"/>
                <a:cs typeface="Arial"/>
              </a:rPr>
              <a:t>providing</a:t>
            </a:r>
            <a:r>
              <a:rPr dirty="0" sz="2150" spc="-110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the</a:t>
            </a:r>
            <a:r>
              <a:rPr dirty="0" sz="2150" spc="-15">
                <a:latin typeface="Arial"/>
                <a:cs typeface="Arial"/>
              </a:rPr>
              <a:t> </a:t>
            </a:r>
            <a:r>
              <a:rPr dirty="0" sz="2150" spc="-120">
                <a:latin typeface="Arial"/>
                <a:cs typeface="Arial"/>
              </a:rPr>
              <a:t>exact</a:t>
            </a:r>
            <a:r>
              <a:rPr dirty="0" sz="2150" spc="-40">
                <a:latin typeface="Arial"/>
                <a:cs typeface="Arial"/>
              </a:rPr>
              <a:t> </a:t>
            </a:r>
            <a:r>
              <a:rPr dirty="0" sz="2150" spc="-70">
                <a:latin typeface="Arial"/>
                <a:cs typeface="Arial"/>
              </a:rPr>
              <a:t>set</a:t>
            </a:r>
            <a:r>
              <a:rPr dirty="0" sz="2150" spc="-114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of</a:t>
            </a:r>
            <a:r>
              <a:rPr dirty="0" sz="2150" spc="-125">
                <a:latin typeface="Arial"/>
                <a:cs typeface="Arial"/>
              </a:rPr>
              <a:t> </a:t>
            </a:r>
            <a:r>
              <a:rPr dirty="0" sz="2150" spc="-100">
                <a:latin typeface="Arial"/>
                <a:cs typeface="Arial"/>
              </a:rPr>
              <a:t>services </a:t>
            </a:r>
            <a:r>
              <a:rPr dirty="0" sz="2150" spc="-85">
                <a:latin typeface="Arial"/>
                <a:cs typeface="Arial"/>
              </a:rPr>
              <a:t>needed </a:t>
            </a:r>
            <a:r>
              <a:rPr dirty="0" sz="2150" spc="-110">
                <a:latin typeface="Arial"/>
                <a:cs typeface="Arial"/>
              </a:rPr>
              <a:t>and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55">
                <a:latin typeface="Arial"/>
                <a:cs typeface="Arial"/>
              </a:rPr>
              <a:t>where</a:t>
            </a:r>
            <a:r>
              <a:rPr dirty="0" sz="2150" spc="-95">
                <a:latin typeface="Arial"/>
                <a:cs typeface="Arial"/>
              </a:rPr>
              <a:t> </a:t>
            </a:r>
            <a:r>
              <a:rPr dirty="0" sz="2150" spc="-20">
                <a:latin typeface="Arial"/>
                <a:cs typeface="Arial"/>
              </a:rPr>
              <a:t>there</a:t>
            </a:r>
            <a:r>
              <a:rPr dirty="0" sz="2150" spc="-95">
                <a:latin typeface="Arial"/>
                <a:cs typeface="Arial"/>
              </a:rPr>
              <a:t> </a:t>
            </a:r>
            <a:r>
              <a:rPr dirty="0" sz="2150" spc="-100">
                <a:latin typeface="Arial"/>
                <a:cs typeface="Arial"/>
              </a:rPr>
              <a:t>is </a:t>
            </a:r>
            <a:r>
              <a:rPr dirty="0" sz="2150" spc="-10">
                <a:latin typeface="Arial"/>
                <a:cs typeface="Arial"/>
              </a:rPr>
              <a:t>real-</a:t>
            </a:r>
            <a:r>
              <a:rPr dirty="0" sz="2150">
                <a:latin typeface="Arial"/>
                <a:cs typeface="Arial"/>
              </a:rPr>
              <a:t>time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50">
                <a:latin typeface="Arial"/>
                <a:cs typeface="Arial"/>
              </a:rPr>
              <a:t>availability </a:t>
            </a:r>
            <a:r>
              <a:rPr dirty="0" sz="2150">
                <a:latin typeface="Arial"/>
                <a:cs typeface="Arial"/>
              </a:rPr>
              <a:t>to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100">
                <a:latin typeface="Arial"/>
                <a:cs typeface="Arial"/>
              </a:rPr>
              <a:t>accept</a:t>
            </a:r>
            <a:r>
              <a:rPr dirty="0" sz="2150" spc="-2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clients.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4" name="object 4" descr="NCCARE3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5113" y="4423480"/>
            <a:ext cx="2715722" cy="119238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70455" y="683577"/>
            <a:ext cx="617664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95" b="1">
                <a:latin typeface="Arial"/>
                <a:cs typeface="Arial"/>
              </a:rPr>
              <a:t>Addressing</a:t>
            </a:r>
            <a:r>
              <a:rPr dirty="0" sz="3000" spc="-210" b="1">
                <a:latin typeface="Arial"/>
                <a:cs typeface="Arial"/>
              </a:rPr>
              <a:t> </a:t>
            </a:r>
            <a:r>
              <a:rPr dirty="0" sz="3000" spc="-110" b="1">
                <a:latin typeface="Arial"/>
                <a:cs typeface="Arial"/>
              </a:rPr>
              <a:t>Privacy</a:t>
            </a:r>
            <a:r>
              <a:rPr dirty="0" sz="3000" spc="-165" b="1">
                <a:latin typeface="Arial"/>
                <a:cs typeface="Arial"/>
              </a:rPr>
              <a:t> </a:t>
            </a:r>
            <a:r>
              <a:rPr dirty="0" sz="3000" spc="-75" b="1">
                <a:latin typeface="Arial"/>
                <a:cs typeface="Arial"/>
              </a:rPr>
              <a:t>in</a:t>
            </a:r>
            <a:r>
              <a:rPr dirty="0" sz="3000" spc="-260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North</a:t>
            </a:r>
            <a:r>
              <a:rPr dirty="0" sz="3000" spc="-250" b="1">
                <a:latin typeface="Arial"/>
                <a:cs typeface="Arial"/>
              </a:rPr>
              <a:t> </a:t>
            </a:r>
            <a:r>
              <a:rPr dirty="0" sz="3000" spc="-85" b="1">
                <a:latin typeface="Arial"/>
                <a:cs typeface="Arial"/>
              </a:rPr>
              <a:t>Carolina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1569" rIns="0" bIns="0" rtlCol="0" vert="horz">
            <a:spAutoFit/>
          </a:bodyPr>
          <a:lstStyle/>
          <a:p>
            <a:pPr marL="732155" marR="5080" indent="-285750">
              <a:lnSpc>
                <a:spcPct val="150200"/>
              </a:lnSpc>
              <a:spcBef>
                <a:spcPts val="95"/>
              </a:spcBef>
              <a:buChar char="•"/>
              <a:tabLst>
                <a:tab pos="732155" algn="l"/>
              </a:tabLst>
            </a:pPr>
            <a:r>
              <a:rPr dirty="0" spc="-229"/>
              <a:t>To</a:t>
            </a:r>
            <a:r>
              <a:rPr dirty="0" spc="-95"/>
              <a:t> </a:t>
            </a:r>
            <a:r>
              <a:rPr dirty="0" spc="-100"/>
              <a:t>realize</a:t>
            </a:r>
            <a:r>
              <a:rPr dirty="0" spc="-105"/>
              <a:t> </a:t>
            </a:r>
            <a:r>
              <a:rPr dirty="0" spc="-10"/>
              <a:t>its</a:t>
            </a:r>
            <a:r>
              <a:rPr dirty="0" spc="-120"/>
              <a:t> </a:t>
            </a:r>
            <a:r>
              <a:rPr dirty="0" spc="-30"/>
              <a:t>potential</a:t>
            </a:r>
            <a:r>
              <a:rPr dirty="0" spc="-80"/>
              <a:t> </a:t>
            </a:r>
            <a:r>
              <a:rPr dirty="0"/>
              <a:t>for</a:t>
            </a:r>
            <a:r>
              <a:rPr dirty="0" spc="-105"/>
              <a:t> </a:t>
            </a:r>
            <a:r>
              <a:rPr dirty="0" spc="-85"/>
              <a:t>survivors,</a:t>
            </a:r>
            <a:r>
              <a:rPr dirty="0" spc="-50"/>
              <a:t> </a:t>
            </a:r>
            <a:r>
              <a:rPr dirty="0" spc="-250"/>
              <a:t>NCCARE360</a:t>
            </a:r>
            <a:r>
              <a:rPr dirty="0" spc="-50"/>
              <a:t> </a:t>
            </a:r>
            <a:r>
              <a:rPr dirty="0" spc="-100"/>
              <a:t>had</a:t>
            </a:r>
            <a:r>
              <a:rPr dirty="0" spc="-80"/>
              <a:t> </a:t>
            </a:r>
            <a:r>
              <a:rPr dirty="0"/>
              <a:t>to</a:t>
            </a:r>
            <a:r>
              <a:rPr dirty="0" spc="-95"/>
              <a:t> </a:t>
            </a:r>
            <a:r>
              <a:rPr dirty="0" spc="-160"/>
              <a:t>engage</a:t>
            </a:r>
            <a:r>
              <a:rPr dirty="0" spc="-100"/>
              <a:t> </a:t>
            </a:r>
            <a:r>
              <a:rPr dirty="0" spc="-35"/>
              <a:t>in</a:t>
            </a:r>
            <a:r>
              <a:rPr dirty="0" spc="-90"/>
              <a:t> </a:t>
            </a:r>
            <a:r>
              <a:rPr dirty="0" spc="-110"/>
              <a:t>an</a:t>
            </a:r>
            <a:r>
              <a:rPr dirty="0" spc="-80"/>
              <a:t> </a:t>
            </a:r>
            <a:r>
              <a:rPr dirty="0" spc="-10"/>
              <a:t>ongoing </a:t>
            </a:r>
            <a:r>
              <a:rPr dirty="0" spc="-85"/>
              <a:t>conversation</a:t>
            </a:r>
            <a:r>
              <a:rPr dirty="0" spc="-90"/>
              <a:t> </a:t>
            </a:r>
            <a:r>
              <a:rPr dirty="0"/>
              <a:t>with</a:t>
            </a:r>
            <a:r>
              <a:rPr dirty="0" spc="-85"/>
              <a:t> </a:t>
            </a:r>
            <a:r>
              <a:rPr dirty="0" spc="-225"/>
              <a:t>DV</a:t>
            </a:r>
            <a:r>
              <a:rPr dirty="0" spc="-100"/>
              <a:t> service </a:t>
            </a:r>
            <a:r>
              <a:rPr dirty="0" spc="-70"/>
              <a:t>providers</a:t>
            </a:r>
            <a:r>
              <a:rPr dirty="0" spc="-114"/>
              <a:t> </a:t>
            </a:r>
            <a:r>
              <a:rPr dirty="0" spc="-35"/>
              <a:t>in</a:t>
            </a:r>
            <a:r>
              <a:rPr dirty="0" spc="-8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75"/>
              <a:t>state</a:t>
            </a:r>
            <a:r>
              <a:rPr dirty="0" spc="-105"/>
              <a:t> </a:t>
            </a:r>
            <a:r>
              <a:rPr dirty="0" spc="-50"/>
              <a:t>who</a:t>
            </a:r>
            <a:r>
              <a:rPr dirty="0" spc="-95"/>
              <a:t> </a:t>
            </a:r>
            <a:r>
              <a:rPr dirty="0" spc="-114"/>
              <a:t>paused</a:t>
            </a:r>
            <a:r>
              <a:rPr dirty="0" spc="-85"/>
              <a:t> </a:t>
            </a:r>
            <a:r>
              <a:rPr dirty="0" spc="-65"/>
              <a:t>before</a:t>
            </a:r>
            <a:r>
              <a:rPr dirty="0" spc="-105"/>
              <a:t> </a:t>
            </a:r>
            <a:r>
              <a:rPr dirty="0" spc="-45"/>
              <a:t>committing</a:t>
            </a:r>
            <a:r>
              <a:rPr dirty="0" spc="-130"/>
              <a:t> </a:t>
            </a:r>
            <a:r>
              <a:rPr dirty="0" spc="-25"/>
              <a:t>to </a:t>
            </a:r>
            <a:r>
              <a:rPr dirty="0" spc="-10"/>
              <a:t>participation.</a:t>
            </a:r>
          </a:p>
          <a:p>
            <a:pPr marL="732155" marR="254000" indent="-285750">
              <a:lnSpc>
                <a:spcPct val="150200"/>
              </a:lnSpc>
              <a:buChar char="•"/>
              <a:tabLst>
                <a:tab pos="732155" algn="l"/>
              </a:tabLst>
            </a:pPr>
            <a:r>
              <a:rPr dirty="0" spc="-125"/>
              <a:t>There</a:t>
            </a:r>
            <a:r>
              <a:rPr dirty="0" spc="-50"/>
              <a:t> </a:t>
            </a:r>
            <a:r>
              <a:rPr dirty="0" spc="-75"/>
              <a:t>were</a:t>
            </a:r>
            <a:r>
              <a:rPr dirty="0" spc="-120"/>
              <a:t> </a:t>
            </a:r>
            <a:r>
              <a:rPr dirty="0" spc="-90"/>
              <a:t>deep</a:t>
            </a:r>
            <a:r>
              <a:rPr dirty="0" spc="-100"/>
              <a:t> </a:t>
            </a:r>
            <a:r>
              <a:rPr dirty="0" spc="-114"/>
              <a:t>concerns</a:t>
            </a:r>
            <a:r>
              <a:rPr dirty="0" spc="-130"/>
              <a:t> </a:t>
            </a:r>
            <a:r>
              <a:rPr dirty="0" spc="-45"/>
              <a:t>about</a:t>
            </a:r>
            <a:r>
              <a:rPr dirty="0" spc="-9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90"/>
              <a:t>privacy</a:t>
            </a:r>
            <a:r>
              <a:rPr dirty="0" spc="-105"/>
              <a:t> </a:t>
            </a:r>
            <a:r>
              <a:rPr dirty="0" spc="-100"/>
              <a:t>and </a:t>
            </a:r>
            <a:r>
              <a:rPr dirty="0" spc="-40"/>
              <a:t>confidentiality</a:t>
            </a:r>
            <a:r>
              <a:rPr dirty="0" spc="-110"/>
              <a:t> </a:t>
            </a:r>
            <a:r>
              <a:rPr dirty="0"/>
              <a:t>of</a:t>
            </a:r>
            <a:r>
              <a:rPr dirty="0" spc="-105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10"/>
              <a:t>information </a:t>
            </a:r>
            <a:r>
              <a:rPr dirty="0" spc="-70"/>
              <a:t>collected</a:t>
            </a:r>
            <a:r>
              <a:rPr dirty="0" spc="-85"/>
              <a:t> </a:t>
            </a:r>
            <a:r>
              <a:rPr dirty="0" spc="-90"/>
              <a:t>by</a:t>
            </a:r>
            <a:r>
              <a:rPr dirty="0" spc="-85"/>
              <a:t> </a:t>
            </a:r>
            <a:r>
              <a:rPr dirty="0" spc="-25"/>
              <a:t>the</a:t>
            </a:r>
            <a:r>
              <a:rPr dirty="0" spc="-100"/>
              <a:t> </a:t>
            </a:r>
            <a:r>
              <a:rPr dirty="0" spc="-50"/>
              <a:t>referral</a:t>
            </a:r>
            <a:r>
              <a:rPr dirty="0" spc="-75"/>
              <a:t> </a:t>
            </a:r>
            <a:r>
              <a:rPr dirty="0" spc="-55"/>
              <a:t>platform—</a:t>
            </a:r>
            <a:r>
              <a:rPr dirty="0" spc="-95"/>
              <a:t>and</a:t>
            </a:r>
            <a:r>
              <a:rPr dirty="0" spc="-90"/>
              <a:t> </a:t>
            </a:r>
            <a:r>
              <a:rPr dirty="0" spc="-55"/>
              <a:t>who</a:t>
            </a:r>
            <a:r>
              <a:rPr dirty="0" spc="-95"/>
              <a:t> </a:t>
            </a:r>
            <a:r>
              <a:rPr dirty="0" spc="-85"/>
              <a:t>could </a:t>
            </a:r>
            <a:r>
              <a:rPr dirty="0" spc="-185"/>
              <a:t>access</a:t>
            </a:r>
            <a:r>
              <a:rPr dirty="0" spc="-40"/>
              <a:t> </a:t>
            </a:r>
            <a:r>
              <a:rPr dirty="0" spc="-25"/>
              <a:t>it.</a:t>
            </a:r>
          </a:p>
          <a:p>
            <a:pPr marL="732155" marR="88265" indent="-285750">
              <a:lnSpc>
                <a:spcPct val="150200"/>
              </a:lnSpc>
              <a:buChar char="•"/>
              <a:tabLst>
                <a:tab pos="732155" algn="l"/>
              </a:tabLst>
            </a:pPr>
            <a:r>
              <a:rPr dirty="0" spc="-110"/>
              <a:t>State</a:t>
            </a:r>
            <a:r>
              <a:rPr dirty="0" spc="-40"/>
              <a:t> </a:t>
            </a:r>
            <a:r>
              <a:rPr dirty="0" spc="-100"/>
              <a:t>policymakers</a:t>
            </a:r>
            <a:r>
              <a:rPr dirty="0" spc="-125"/>
              <a:t> </a:t>
            </a:r>
            <a:r>
              <a:rPr dirty="0" spc="-100"/>
              <a:t>and </a:t>
            </a:r>
            <a:r>
              <a:rPr dirty="0" spc="-229"/>
              <a:t>DV</a:t>
            </a:r>
            <a:r>
              <a:rPr dirty="0" spc="-30"/>
              <a:t> </a:t>
            </a:r>
            <a:r>
              <a:rPr dirty="0" spc="-120"/>
              <a:t>advocates</a:t>
            </a:r>
            <a:r>
              <a:rPr dirty="0" spc="-125"/>
              <a:t> </a:t>
            </a:r>
            <a:r>
              <a:rPr dirty="0" spc="-55"/>
              <a:t>continue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100"/>
              <a:t> </a:t>
            </a:r>
            <a:r>
              <a:rPr dirty="0" spc="-25"/>
              <a:t>work</a:t>
            </a:r>
            <a:r>
              <a:rPr dirty="0" spc="-105"/>
              <a:t> </a:t>
            </a:r>
            <a:r>
              <a:rPr dirty="0" spc="-45"/>
              <a:t>together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100"/>
              <a:t> </a:t>
            </a:r>
            <a:r>
              <a:rPr dirty="0" spc="-60"/>
              <a:t>carefully</a:t>
            </a:r>
            <a:r>
              <a:rPr dirty="0" spc="-100"/>
              <a:t> </a:t>
            </a:r>
            <a:r>
              <a:rPr dirty="0" spc="-10"/>
              <a:t>monitor </a:t>
            </a:r>
            <a:r>
              <a:rPr dirty="0" spc="-25"/>
              <a:t>the</a:t>
            </a:r>
            <a:r>
              <a:rPr dirty="0" spc="-100"/>
              <a:t> </a:t>
            </a:r>
            <a:r>
              <a:rPr dirty="0" spc="-45"/>
              <a:t>implementation</a:t>
            </a:r>
            <a:r>
              <a:rPr dirty="0" spc="-80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30"/>
              <a:t>this</a:t>
            </a:r>
            <a:r>
              <a:rPr dirty="0" spc="-110"/>
              <a:t> </a:t>
            </a:r>
            <a:r>
              <a:rPr dirty="0" spc="-85"/>
              <a:t>program</a:t>
            </a:r>
            <a:r>
              <a:rPr dirty="0" spc="-105"/>
              <a:t>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 spc="-100"/>
              <a:t>ensure</a:t>
            </a:r>
            <a:r>
              <a:rPr dirty="0" spc="-95"/>
              <a:t> </a:t>
            </a:r>
            <a:r>
              <a:rPr dirty="0"/>
              <a:t>that</a:t>
            </a:r>
            <a:r>
              <a:rPr dirty="0" spc="-60"/>
              <a:t> </a:t>
            </a:r>
            <a:r>
              <a:rPr dirty="0" spc="-30"/>
              <a:t>the</a:t>
            </a:r>
            <a:r>
              <a:rPr dirty="0" spc="-95"/>
              <a:t> </a:t>
            </a:r>
            <a:r>
              <a:rPr dirty="0" spc="-90"/>
              <a:t>privacy</a:t>
            </a:r>
            <a:r>
              <a:rPr dirty="0" spc="-80"/>
              <a:t> </a:t>
            </a:r>
            <a:r>
              <a:rPr dirty="0" spc="-100"/>
              <a:t>and</a:t>
            </a:r>
            <a:r>
              <a:rPr dirty="0" spc="-85"/>
              <a:t> </a:t>
            </a:r>
            <a:r>
              <a:rPr dirty="0" spc="-10"/>
              <a:t>confidentiality </a:t>
            </a:r>
            <a:r>
              <a:rPr dirty="0" spc="-120"/>
              <a:t>needs</a:t>
            </a:r>
            <a:r>
              <a:rPr dirty="0" spc="-114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 spc="-90"/>
              <a:t>survivors</a:t>
            </a:r>
            <a:r>
              <a:rPr dirty="0" spc="-40"/>
              <a:t> </a:t>
            </a:r>
            <a:r>
              <a:rPr dirty="0" spc="-90"/>
              <a:t>are</a:t>
            </a:r>
            <a:r>
              <a:rPr dirty="0" spc="-100"/>
              <a:t> </a:t>
            </a:r>
            <a:r>
              <a:rPr dirty="0" spc="-20"/>
              <a:t>met.</a:t>
            </a:r>
          </a:p>
        </p:txBody>
      </p:sp>
      <p:pic>
        <p:nvPicPr>
          <p:cNvPr id="4" name="object 4" descr="NCCARE3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3413" y="4861630"/>
            <a:ext cx="2715722" cy="119238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0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130"/>
              </a:spcBef>
            </a:pPr>
            <a:r>
              <a:rPr dirty="0" sz="3950" b="1">
                <a:solidFill>
                  <a:srgbClr val="44536A"/>
                </a:solidFill>
                <a:latin typeface="Arial"/>
                <a:cs typeface="Arial"/>
              </a:rPr>
              <a:t>DCADV’s</a:t>
            </a:r>
            <a:r>
              <a:rPr dirty="0" sz="3950" spc="15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3950" spc="-65" b="1">
                <a:solidFill>
                  <a:srgbClr val="44536A"/>
                </a:solidFill>
                <a:latin typeface="Arial"/>
                <a:cs typeface="Arial"/>
              </a:rPr>
              <a:t>DV-</a:t>
            </a:r>
            <a:r>
              <a:rPr dirty="0" sz="3950" b="1">
                <a:solidFill>
                  <a:srgbClr val="44536A"/>
                </a:solidFill>
                <a:latin typeface="Arial"/>
                <a:cs typeface="Arial"/>
              </a:rPr>
              <a:t>CHW</a:t>
            </a:r>
            <a:r>
              <a:rPr dirty="0" sz="3950" spc="-45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3950" spc="-10" b="1">
                <a:solidFill>
                  <a:srgbClr val="44536A"/>
                </a:solidFill>
                <a:latin typeface="Arial"/>
                <a:cs typeface="Arial"/>
              </a:rPr>
              <a:t>Program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190" y="1669613"/>
            <a:ext cx="6418580" cy="415417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Bilingual,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dually-</a:t>
            </a:r>
            <a:r>
              <a:rPr dirty="0" sz="3200">
                <a:latin typeface="Arial"/>
                <a:cs typeface="Arial"/>
              </a:rPr>
              <a:t>trained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advocates</a:t>
            </a:r>
            <a:endParaRPr sz="3200">
              <a:latin typeface="Arial"/>
              <a:cs typeface="Arial"/>
            </a:endParaRPr>
          </a:p>
          <a:p>
            <a:pPr marL="927735" indent="-915035">
              <a:lnSpc>
                <a:spcPct val="100000"/>
              </a:lnSpc>
              <a:spcBef>
                <a:spcPts val="440"/>
              </a:spcBef>
              <a:buChar char="•"/>
              <a:tabLst>
                <a:tab pos="927735" algn="l"/>
              </a:tabLst>
            </a:pPr>
            <a:r>
              <a:rPr dirty="0" sz="2750">
                <a:latin typeface="Arial"/>
                <a:cs typeface="Arial"/>
              </a:rPr>
              <a:t>Community</a:t>
            </a:r>
            <a:r>
              <a:rPr dirty="0" sz="2750" spc="175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Health</a:t>
            </a:r>
            <a:r>
              <a:rPr dirty="0" sz="2750" spc="170">
                <a:latin typeface="Arial"/>
                <a:cs typeface="Arial"/>
              </a:rPr>
              <a:t> </a:t>
            </a:r>
            <a:r>
              <a:rPr dirty="0" sz="2750" spc="-10">
                <a:latin typeface="Arial"/>
                <a:cs typeface="Arial"/>
              </a:rPr>
              <a:t>Workers</a:t>
            </a:r>
            <a:endParaRPr sz="2750">
              <a:latin typeface="Arial"/>
              <a:cs typeface="Arial"/>
            </a:endParaRPr>
          </a:p>
          <a:p>
            <a:pPr marL="927735" indent="-915035">
              <a:lnSpc>
                <a:spcPct val="100000"/>
              </a:lnSpc>
              <a:spcBef>
                <a:spcPts val="380"/>
              </a:spcBef>
              <a:buChar char="•"/>
              <a:tabLst>
                <a:tab pos="927735" algn="l"/>
              </a:tabLst>
            </a:pPr>
            <a:r>
              <a:rPr dirty="0" sz="2750">
                <a:latin typeface="Arial"/>
                <a:cs typeface="Arial"/>
              </a:rPr>
              <a:t>DV</a:t>
            </a:r>
            <a:r>
              <a:rPr dirty="0" sz="2750" spc="-130">
                <a:latin typeface="Arial"/>
                <a:cs typeface="Arial"/>
              </a:rPr>
              <a:t> </a:t>
            </a:r>
            <a:r>
              <a:rPr dirty="0" sz="2750" spc="-10">
                <a:latin typeface="Arial"/>
                <a:cs typeface="Arial"/>
              </a:rPr>
              <a:t>Advocates</a:t>
            </a:r>
            <a:endParaRPr sz="27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955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Care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Coordination</a:t>
            </a:r>
            <a:endParaRPr sz="3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Informal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Counseling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&amp;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Support</a:t>
            </a:r>
            <a:endParaRPr sz="3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Education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&amp;</a:t>
            </a:r>
            <a:r>
              <a:rPr dirty="0" sz="3200" spc="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Empowerment</a:t>
            </a:r>
            <a:endParaRPr sz="3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920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Positive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4536A"/>
                </a:solidFill>
                <a:latin typeface="Arial"/>
                <a:cs typeface="Arial"/>
              </a:rPr>
              <a:t>impacts</a:t>
            </a:r>
            <a:r>
              <a:rPr dirty="0" sz="3200" spc="-35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4536A"/>
                </a:solidFill>
                <a:latin typeface="Arial"/>
                <a:cs typeface="Arial"/>
              </a:rPr>
              <a:t>on</a:t>
            </a:r>
            <a:r>
              <a:rPr dirty="0" sz="3200" spc="-5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44536A"/>
                </a:solidFill>
                <a:latin typeface="Arial"/>
                <a:cs typeface="Arial"/>
              </a:rPr>
              <a:t>health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1208" y="94297"/>
            <a:ext cx="2262238" cy="671226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5451" y="3884676"/>
            <a:ext cx="1717675" cy="1498600"/>
            <a:chOff x="6275451" y="3884676"/>
            <a:chExt cx="1717675" cy="1498600"/>
          </a:xfrm>
        </p:grpSpPr>
        <p:sp>
          <p:nvSpPr>
            <p:cNvPr id="3" name="object 3"/>
            <p:cNvSpPr/>
            <p:nvPr/>
          </p:nvSpPr>
          <p:spPr>
            <a:xfrm>
              <a:off x="6281801" y="3891026"/>
              <a:ext cx="1704975" cy="1485900"/>
            </a:xfrm>
            <a:custGeom>
              <a:avLst/>
              <a:gdLst/>
              <a:ahLst/>
              <a:cxnLst/>
              <a:rect l="l" t="t" r="r" b="b"/>
              <a:pathLst>
                <a:path w="1704975" h="1485900">
                  <a:moveTo>
                    <a:pt x="852424" y="0"/>
                  </a:moveTo>
                  <a:lnTo>
                    <a:pt x="800495" y="1355"/>
                  </a:lnTo>
                  <a:lnTo>
                    <a:pt x="749390" y="5371"/>
                  </a:lnTo>
                  <a:lnTo>
                    <a:pt x="699197" y="11969"/>
                  </a:lnTo>
                  <a:lnTo>
                    <a:pt x="650005" y="21071"/>
                  </a:lnTo>
                  <a:lnTo>
                    <a:pt x="601904" y="32600"/>
                  </a:lnTo>
                  <a:lnTo>
                    <a:pt x="554982" y="46478"/>
                  </a:lnTo>
                  <a:lnTo>
                    <a:pt x="509329" y="62628"/>
                  </a:lnTo>
                  <a:lnTo>
                    <a:pt x="465033" y="80971"/>
                  </a:lnTo>
                  <a:lnTo>
                    <a:pt x="422185" y="101430"/>
                  </a:lnTo>
                  <a:lnTo>
                    <a:pt x="380873" y="123928"/>
                  </a:lnTo>
                  <a:lnTo>
                    <a:pt x="341186" y="148386"/>
                  </a:lnTo>
                  <a:lnTo>
                    <a:pt x="303214" y="174726"/>
                  </a:lnTo>
                  <a:lnTo>
                    <a:pt x="267046" y="202872"/>
                  </a:lnTo>
                  <a:lnTo>
                    <a:pt x="232770" y="232746"/>
                  </a:lnTo>
                  <a:lnTo>
                    <a:pt x="200476" y="264269"/>
                  </a:lnTo>
                  <a:lnTo>
                    <a:pt x="170254" y="297365"/>
                  </a:lnTo>
                  <a:lnTo>
                    <a:pt x="142191" y="331954"/>
                  </a:lnTo>
                  <a:lnTo>
                    <a:pt x="116379" y="367961"/>
                  </a:lnTo>
                  <a:lnTo>
                    <a:pt x="92904" y="405306"/>
                  </a:lnTo>
                  <a:lnTo>
                    <a:pt x="71858" y="443913"/>
                  </a:lnTo>
                  <a:lnTo>
                    <a:pt x="53328" y="483703"/>
                  </a:lnTo>
                  <a:lnTo>
                    <a:pt x="37405" y="524600"/>
                  </a:lnTo>
                  <a:lnTo>
                    <a:pt x="24177" y="566524"/>
                  </a:lnTo>
                  <a:lnTo>
                    <a:pt x="13733" y="609399"/>
                  </a:lnTo>
                  <a:lnTo>
                    <a:pt x="6163" y="653147"/>
                  </a:lnTo>
                  <a:lnTo>
                    <a:pt x="1555" y="697689"/>
                  </a:lnTo>
                  <a:lnTo>
                    <a:pt x="0" y="742950"/>
                  </a:lnTo>
                  <a:lnTo>
                    <a:pt x="1555" y="788197"/>
                  </a:lnTo>
                  <a:lnTo>
                    <a:pt x="6163" y="832728"/>
                  </a:lnTo>
                  <a:lnTo>
                    <a:pt x="13733" y="876467"/>
                  </a:lnTo>
                  <a:lnTo>
                    <a:pt x="24177" y="919334"/>
                  </a:lnTo>
                  <a:lnTo>
                    <a:pt x="37405" y="961253"/>
                  </a:lnTo>
                  <a:lnTo>
                    <a:pt x="53328" y="1002144"/>
                  </a:lnTo>
                  <a:lnTo>
                    <a:pt x="71858" y="1041932"/>
                  </a:lnTo>
                  <a:lnTo>
                    <a:pt x="92904" y="1080537"/>
                  </a:lnTo>
                  <a:lnTo>
                    <a:pt x="116379" y="1117882"/>
                  </a:lnTo>
                  <a:lnTo>
                    <a:pt x="142191" y="1153889"/>
                  </a:lnTo>
                  <a:lnTo>
                    <a:pt x="170254" y="1188480"/>
                  </a:lnTo>
                  <a:lnTo>
                    <a:pt x="200476" y="1221577"/>
                  </a:lnTo>
                  <a:lnTo>
                    <a:pt x="232770" y="1253104"/>
                  </a:lnTo>
                  <a:lnTo>
                    <a:pt x="267046" y="1282981"/>
                  </a:lnTo>
                  <a:lnTo>
                    <a:pt x="303214" y="1311131"/>
                  </a:lnTo>
                  <a:lnTo>
                    <a:pt x="341186" y="1337476"/>
                  </a:lnTo>
                  <a:lnTo>
                    <a:pt x="380873" y="1361939"/>
                  </a:lnTo>
                  <a:lnTo>
                    <a:pt x="422185" y="1384441"/>
                  </a:lnTo>
                  <a:lnTo>
                    <a:pt x="465033" y="1404904"/>
                  </a:lnTo>
                  <a:lnTo>
                    <a:pt x="509329" y="1423252"/>
                  </a:lnTo>
                  <a:lnTo>
                    <a:pt x="554982" y="1439406"/>
                  </a:lnTo>
                  <a:lnTo>
                    <a:pt x="601904" y="1453288"/>
                  </a:lnTo>
                  <a:lnTo>
                    <a:pt x="650005" y="1464821"/>
                  </a:lnTo>
                  <a:lnTo>
                    <a:pt x="699197" y="1473926"/>
                  </a:lnTo>
                  <a:lnTo>
                    <a:pt x="749390" y="1480526"/>
                  </a:lnTo>
                  <a:lnTo>
                    <a:pt x="800495" y="1484543"/>
                  </a:lnTo>
                  <a:lnTo>
                    <a:pt x="852424" y="1485900"/>
                  </a:lnTo>
                  <a:lnTo>
                    <a:pt x="904352" y="1484543"/>
                  </a:lnTo>
                  <a:lnTo>
                    <a:pt x="955459" y="1480526"/>
                  </a:lnTo>
                  <a:lnTo>
                    <a:pt x="1005654" y="1473926"/>
                  </a:lnTo>
                  <a:lnTo>
                    <a:pt x="1054849" y="1464821"/>
                  </a:lnTo>
                  <a:lnTo>
                    <a:pt x="1102955" y="1453288"/>
                  </a:lnTo>
                  <a:lnTo>
                    <a:pt x="1149881" y="1439406"/>
                  </a:lnTo>
                  <a:lnTo>
                    <a:pt x="1195540" y="1423252"/>
                  </a:lnTo>
                  <a:lnTo>
                    <a:pt x="1239840" y="1404904"/>
                  </a:lnTo>
                  <a:lnTo>
                    <a:pt x="1282695" y="1384441"/>
                  </a:lnTo>
                  <a:lnTo>
                    <a:pt x="1324013" y="1361939"/>
                  </a:lnTo>
                  <a:lnTo>
                    <a:pt x="1363707" y="1337476"/>
                  </a:lnTo>
                  <a:lnTo>
                    <a:pt x="1401686" y="1311131"/>
                  </a:lnTo>
                  <a:lnTo>
                    <a:pt x="1437861" y="1282981"/>
                  </a:lnTo>
                  <a:lnTo>
                    <a:pt x="1472144" y="1253104"/>
                  </a:lnTo>
                  <a:lnTo>
                    <a:pt x="1504445" y="1221577"/>
                  </a:lnTo>
                  <a:lnTo>
                    <a:pt x="1534674" y="1188480"/>
                  </a:lnTo>
                  <a:lnTo>
                    <a:pt x="1562743" y="1153889"/>
                  </a:lnTo>
                  <a:lnTo>
                    <a:pt x="1588563" y="1117882"/>
                  </a:lnTo>
                  <a:lnTo>
                    <a:pt x="1612043" y="1080537"/>
                  </a:lnTo>
                  <a:lnTo>
                    <a:pt x="1633095" y="1041932"/>
                  </a:lnTo>
                  <a:lnTo>
                    <a:pt x="1651630" y="1002144"/>
                  </a:lnTo>
                  <a:lnTo>
                    <a:pt x="1667558" y="961253"/>
                  </a:lnTo>
                  <a:lnTo>
                    <a:pt x="1680790" y="919334"/>
                  </a:lnTo>
                  <a:lnTo>
                    <a:pt x="1691237" y="876467"/>
                  </a:lnTo>
                  <a:lnTo>
                    <a:pt x="1698809" y="832728"/>
                  </a:lnTo>
                  <a:lnTo>
                    <a:pt x="1703418" y="788197"/>
                  </a:lnTo>
                  <a:lnTo>
                    <a:pt x="1704975" y="742950"/>
                  </a:lnTo>
                  <a:lnTo>
                    <a:pt x="1703418" y="697689"/>
                  </a:lnTo>
                  <a:lnTo>
                    <a:pt x="1698809" y="653147"/>
                  </a:lnTo>
                  <a:lnTo>
                    <a:pt x="1691237" y="609399"/>
                  </a:lnTo>
                  <a:lnTo>
                    <a:pt x="1680790" y="566524"/>
                  </a:lnTo>
                  <a:lnTo>
                    <a:pt x="1667558" y="524600"/>
                  </a:lnTo>
                  <a:lnTo>
                    <a:pt x="1651630" y="483703"/>
                  </a:lnTo>
                  <a:lnTo>
                    <a:pt x="1633095" y="443913"/>
                  </a:lnTo>
                  <a:lnTo>
                    <a:pt x="1612043" y="405306"/>
                  </a:lnTo>
                  <a:lnTo>
                    <a:pt x="1588563" y="367961"/>
                  </a:lnTo>
                  <a:lnTo>
                    <a:pt x="1562743" y="331954"/>
                  </a:lnTo>
                  <a:lnTo>
                    <a:pt x="1534674" y="297365"/>
                  </a:lnTo>
                  <a:lnTo>
                    <a:pt x="1504445" y="264269"/>
                  </a:lnTo>
                  <a:lnTo>
                    <a:pt x="1472144" y="232746"/>
                  </a:lnTo>
                  <a:lnTo>
                    <a:pt x="1437861" y="202872"/>
                  </a:lnTo>
                  <a:lnTo>
                    <a:pt x="1401686" y="174726"/>
                  </a:lnTo>
                  <a:lnTo>
                    <a:pt x="1363707" y="148386"/>
                  </a:lnTo>
                  <a:lnTo>
                    <a:pt x="1324013" y="123928"/>
                  </a:lnTo>
                  <a:lnTo>
                    <a:pt x="1282695" y="101430"/>
                  </a:lnTo>
                  <a:lnTo>
                    <a:pt x="1239840" y="80971"/>
                  </a:lnTo>
                  <a:lnTo>
                    <a:pt x="1195540" y="62628"/>
                  </a:lnTo>
                  <a:lnTo>
                    <a:pt x="1149881" y="46478"/>
                  </a:lnTo>
                  <a:lnTo>
                    <a:pt x="1102955" y="32600"/>
                  </a:lnTo>
                  <a:lnTo>
                    <a:pt x="1054849" y="21071"/>
                  </a:lnTo>
                  <a:lnTo>
                    <a:pt x="1005654" y="11969"/>
                  </a:lnTo>
                  <a:lnTo>
                    <a:pt x="955459" y="5371"/>
                  </a:lnTo>
                  <a:lnTo>
                    <a:pt x="904352" y="135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281801" y="3891026"/>
              <a:ext cx="1704975" cy="1485900"/>
            </a:xfrm>
            <a:custGeom>
              <a:avLst/>
              <a:gdLst/>
              <a:ahLst/>
              <a:cxnLst/>
              <a:rect l="l" t="t" r="r" b="b"/>
              <a:pathLst>
                <a:path w="1704975" h="1485900">
                  <a:moveTo>
                    <a:pt x="0" y="742950"/>
                  </a:moveTo>
                  <a:lnTo>
                    <a:pt x="1555" y="697689"/>
                  </a:lnTo>
                  <a:lnTo>
                    <a:pt x="6163" y="653147"/>
                  </a:lnTo>
                  <a:lnTo>
                    <a:pt x="13733" y="609399"/>
                  </a:lnTo>
                  <a:lnTo>
                    <a:pt x="24177" y="566524"/>
                  </a:lnTo>
                  <a:lnTo>
                    <a:pt x="37405" y="524600"/>
                  </a:lnTo>
                  <a:lnTo>
                    <a:pt x="53328" y="483703"/>
                  </a:lnTo>
                  <a:lnTo>
                    <a:pt x="71858" y="443913"/>
                  </a:lnTo>
                  <a:lnTo>
                    <a:pt x="92904" y="405306"/>
                  </a:lnTo>
                  <a:lnTo>
                    <a:pt x="116379" y="367961"/>
                  </a:lnTo>
                  <a:lnTo>
                    <a:pt x="142191" y="331954"/>
                  </a:lnTo>
                  <a:lnTo>
                    <a:pt x="170254" y="297365"/>
                  </a:lnTo>
                  <a:lnTo>
                    <a:pt x="200476" y="264269"/>
                  </a:lnTo>
                  <a:lnTo>
                    <a:pt x="232770" y="232746"/>
                  </a:lnTo>
                  <a:lnTo>
                    <a:pt x="267046" y="202872"/>
                  </a:lnTo>
                  <a:lnTo>
                    <a:pt x="303214" y="174726"/>
                  </a:lnTo>
                  <a:lnTo>
                    <a:pt x="341186" y="148386"/>
                  </a:lnTo>
                  <a:lnTo>
                    <a:pt x="380873" y="123928"/>
                  </a:lnTo>
                  <a:lnTo>
                    <a:pt x="422185" y="101430"/>
                  </a:lnTo>
                  <a:lnTo>
                    <a:pt x="465033" y="80971"/>
                  </a:lnTo>
                  <a:lnTo>
                    <a:pt x="509329" y="62628"/>
                  </a:lnTo>
                  <a:lnTo>
                    <a:pt x="554982" y="46478"/>
                  </a:lnTo>
                  <a:lnTo>
                    <a:pt x="601904" y="32600"/>
                  </a:lnTo>
                  <a:lnTo>
                    <a:pt x="650005" y="21071"/>
                  </a:lnTo>
                  <a:lnTo>
                    <a:pt x="699197" y="11969"/>
                  </a:lnTo>
                  <a:lnTo>
                    <a:pt x="749390" y="5371"/>
                  </a:lnTo>
                  <a:lnTo>
                    <a:pt x="800495" y="1355"/>
                  </a:lnTo>
                  <a:lnTo>
                    <a:pt x="852424" y="0"/>
                  </a:lnTo>
                  <a:lnTo>
                    <a:pt x="904352" y="1355"/>
                  </a:lnTo>
                  <a:lnTo>
                    <a:pt x="955459" y="5371"/>
                  </a:lnTo>
                  <a:lnTo>
                    <a:pt x="1005654" y="11969"/>
                  </a:lnTo>
                  <a:lnTo>
                    <a:pt x="1054849" y="21071"/>
                  </a:lnTo>
                  <a:lnTo>
                    <a:pt x="1102955" y="32600"/>
                  </a:lnTo>
                  <a:lnTo>
                    <a:pt x="1149881" y="46478"/>
                  </a:lnTo>
                  <a:lnTo>
                    <a:pt x="1195540" y="62628"/>
                  </a:lnTo>
                  <a:lnTo>
                    <a:pt x="1239840" y="80971"/>
                  </a:lnTo>
                  <a:lnTo>
                    <a:pt x="1282695" y="101430"/>
                  </a:lnTo>
                  <a:lnTo>
                    <a:pt x="1324013" y="123928"/>
                  </a:lnTo>
                  <a:lnTo>
                    <a:pt x="1363707" y="148386"/>
                  </a:lnTo>
                  <a:lnTo>
                    <a:pt x="1401686" y="174726"/>
                  </a:lnTo>
                  <a:lnTo>
                    <a:pt x="1437861" y="202872"/>
                  </a:lnTo>
                  <a:lnTo>
                    <a:pt x="1472144" y="232746"/>
                  </a:lnTo>
                  <a:lnTo>
                    <a:pt x="1504445" y="264269"/>
                  </a:lnTo>
                  <a:lnTo>
                    <a:pt x="1534674" y="297365"/>
                  </a:lnTo>
                  <a:lnTo>
                    <a:pt x="1562743" y="331954"/>
                  </a:lnTo>
                  <a:lnTo>
                    <a:pt x="1588563" y="367961"/>
                  </a:lnTo>
                  <a:lnTo>
                    <a:pt x="1612043" y="405306"/>
                  </a:lnTo>
                  <a:lnTo>
                    <a:pt x="1633095" y="443913"/>
                  </a:lnTo>
                  <a:lnTo>
                    <a:pt x="1651630" y="483703"/>
                  </a:lnTo>
                  <a:lnTo>
                    <a:pt x="1667558" y="524600"/>
                  </a:lnTo>
                  <a:lnTo>
                    <a:pt x="1680790" y="566524"/>
                  </a:lnTo>
                  <a:lnTo>
                    <a:pt x="1691237" y="609399"/>
                  </a:lnTo>
                  <a:lnTo>
                    <a:pt x="1698809" y="653147"/>
                  </a:lnTo>
                  <a:lnTo>
                    <a:pt x="1703418" y="697689"/>
                  </a:lnTo>
                  <a:lnTo>
                    <a:pt x="1704975" y="742950"/>
                  </a:lnTo>
                  <a:lnTo>
                    <a:pt x="1703418" y="788197"/>
                  </a:lnTo>
                  <a:lnTo>
                    <a:pt x="1698809" y="832728"/>
                  </a:lnTo>
                  <a:lnTo>
                    <a:pt x="1691237" y="876467"/>
                  </a:lnTo>
                  <a:lnTo>
                    <a:pt x="1680790" y="919334"/>
                  </a:lnTo>
                  <a:lnTo>
                    <a:pt x="1667558" y="961253"/>
                  </a:lnTo>
                  <a:lnTo>
                    <a:pt x="1651630" y="1002144"/>
                  </a:lnTo>
                  <a:lnTo>
                    <a:pt x="1633095" y="1041932"/>
                  </a:lnTo>
                  <a:lnTo>
                    <a:pt x="1612043" y="1080537"/>
                  </a:lnTo>
                  <a:lnTo>
                    <a:pt x="1588563" y="1117882"/>
                  </a:lnTo>
                  <a:lnTo>
                    <a:pt x="1562743" y="1153889"/>
                  </a:lnTo>
                  <a:lnTo>
                    <a:pt x="1534674" y="1188480"/>
                  </a:lnTo>
                  <a:lnTo>
                    <a:pt x="1504445" y="1221577"/>
                  </a:lnTo>
                  <a:lnTo>
                    <a:pt x="1472144" y="1253104"/>
                  </a:lnTo>
                  <a:lnTo>
                    <a:pt x="1437861" y="1282981"/>
                  </a:lnTo>
                  <a:lnTo>
                    <a:pt x="1401686" y="1311131"/>
                  </a:lnTo>
                  <a:lnTo>
                    <a:pt x="1363707" y="1337476"/>
                  </a:lnTo>
                  <a:lnTo>
                    <a:pt x="1324013" y="1361939"/>
                  </a:lnTo>
                  <a:lnTo>
                    <a:pt x="1282695" y="1384441"/>
                  </a:lnTo>
                  <a:lnTo>
                    <a:pt x="1239840" y="1404904"/>
                  </a:lnTo>
                  <a:lnTo>
                    <a:pt x="1195540" y="1423252"/>
                  </a:lnTo>
                  <a:lnTo>
                    <a:pt x="1149881" y="1439406"/>
                  </a:lnTo>
                  <a:lnTo>
                    <a:pt x="1102955" y="1453288"/>
                  </a:lnTo>
                  <a:lnTo>
                    <a:pt x="1054849" y="1464821"/>
                  </a:lnTo>
                  <a:lnTo>
                    <a:pt x="1005654" y="1473926"/>
                  </a:lnTo>
                  <a:lnTo>
                    <a:pt x="955459" y="1480526"/>
                  </a:lnTo>
                  <a:lnTo>
                    <a:pt x="904352" y="1484543"/>
                  </a:lnTo>
                  <a:lnTo>
                    <a:pt x="852424" y="1485900"/>
                  </a:lnTo>
                  <a:lnTo>
                    <a:pt x="800495" y="1484543"/>
                  </a:lnTo>
                  <a:lnTo>
                    <a:pt x="749390" y="1480526"/>
                  </a:lnTo>
                  <a:lnTo>
                    <a:pt x="699197" y="1473926"/>
                  </a:lnTo>
                  <a:lnTo>
                    <a:pt x="650005" y="1464821"/>
                  </a:lnTo>
                  <a:lnTo>
                    <a:pt x="601904" y="1453288"/>
                  </a:lnTo>
                  <a:lnTo>
                    <a:pt x="554982" y="1439406"/>
                  </a:lnTo>
                  <a:lnTo>
                    <a:pt x="509329" y="1423252"/>
                  </a:lnTo>
                  <a:lnTo>
                    <a:pt x="465033" y="1404904"/>
                  </a:lnTo>
                  <a:lnTo>
                    <a:pt x="422185" y="1384441"/>
                  </a:lnTo>
                  <a:lnTo>
                    <a:pt x="380873" y="1361939"/>
                  </a:lnTo>
                  <a:lnTo>
                    <a:pt x="341186" y="1337476"/>
                  </a:lnTo>
                  <a:lnTo>
                    <a:pt x="303214" y="1311131"/>
                  </a:lnTo>
                  <a:lnTo>
                    <a:pt x="267046" y="1282981"/>
                  </a:lnTo>
                  <a:lnTo>
                    <a:pt x="232770" y="1253104"/>
                  </a:lnTo>
                  <a:lnTo>
                    <a:pt x="200476" y="1221577"/>
                  </a:lnTo>
                  <a:lnTo>
                    <a:pt x="170254" y="1188480"/>
                  </a:lnTo>
                  <a:lnTo>
                    <a:pt x="142191" y="1153889"/>
                  </a:lnTo>
                  <a:lnTo>
                    <a:pt x="116379" y="1117882"/>
                  </a:lnTo>
                  <a:lnTo>
                    <a:pt x="92904" y="1080537"/>
                  </a:lnTo>
                  <a:lnTo>
                    <a:pt x="71858" y="1041932"/>
                  </a:lnTo>
                  <a:lnTo>
                    <a:pt x="53328" y="1002144"/>
                  </a:lnTo>
                  <a:lnTo>
                    <a:pt x="37405" y="961253"/>
                  </a:lnTo>
                  <a:lnTo>
                    <a:pt x="24177" y="919334"/>
                  </a:lnTo>
                  <a:lnTo>
                    <a:pt x="13733" y="876467"/>
                  </a:lnTo>
                  <a:lnTo>
                    <a:pt x="6163" y="832728"/>
                  </a:lnTo>
                  <a:lnTo>
                    <a:pt x="1555" y="788197"/>
                  </a:lnTo>
                  <a:lnTo>
                    <a:pt x="0" y="742950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815335" y="1729676"/>
            <a:ext cx="3235325" cy="517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Braided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Funding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0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130"/>
              </a:spcBef>
            </a:pPr>
            <a:r>
              <a:rPr dirty="0" sz="3950" b="1">
                <a:solidFill>
                  <a:srgbClr val="44536A"/>
                </a:solidFill>
                <a:latin typeface="Arial"/>
                <a:cs typeface="Arial"/>
              </a:rPr>
              <a:t>DCADV’s</a:t>
            </a:r>
            <a:r>
              <a:rPr dirty="0" sz="3950" spc="15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3950" spc="-65" b="1">
                <a:solidFill>
                  <a:srgbClr val="44536A"/>
                </a:solidFill>
                <a:latin typeface="Arial"/>
                <a:cs typeface="Arial"/>
              </a:rPr>
              <a:t>DV-</a:t>
            </a:r>
            <a:r>
              <a:rPr dirty="0" sz="3950" b="1">
                <a:solidFill>
                  <a:srgbClr val="44536A"/>
                </a:solidFill>
                <a:latin typeface="Arial"/>
                <a:cs typeface="Arial"/>
              </a:rPr>
              <a:t>CHW</a:t>
            </a:r>
            <a:r>
              <a:rPr dirty="0" sz="3950" spc="-45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3950" spc="-10" b="1">
                <a:solidFill>
                  <a:srgbClr val="44536A"/>
                </a:solidFill>
                <a:latin typeface="Arial"/>
                <a:cs typeface="Arial"/>
              </a:rPr>
              <a:t>Program</a:t>
            </a:r>
            <a:endParaRPr sz="39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1208" y="94297"/>
            <a:ext cx="2262238" cy="671226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03645" y="3713860"/>
            <a:ext cx="1720214" cy="173291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17830" marR="5080" indent="-405765">
              <a:lnSpc>
                <a:spcPct val="116399"/>
              </a:lnSpc>
              <a:spcBef>
                <a:spcPts val="130"/>
              </a:spcBef>
            </a:pPr>
            <a:r>
              <a:rPr dirty="0" sz="3200" spc="-10">
                <a:latin typeface="Arial"/>
                <a:cs typeface="Arial"/>
              </a:rPr>
              <a:t>Managed </a:t>
            </a:r>
            <a:r>
              <a:rPr dirty="0" sz="3200" spc="-20">
                <a:latin typeface="Arial"/>
                <a:cs typeface="Arial"/>
              </a:rPr>
              <a:t>Care </a:t>
            </a:r>
            <a:r>
              <a:rPr dirty="0" sz="3200" spc="-25">
                <a:latin typeface="Arial"/>
                <a:cs typeface="Arial"/>
              </a:rPr>
              <a:t>Org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7995" y="4365625"/>
            <a:ext cx="2852420" cy="956944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690245" marR="5080" indent="-678180">
              <a:lnSpc>
                <a:spcPts val="3460"/>
              </a:lnSpc>
              <a:spcBef>
                <a:spcPts val="560"/>
              </a:spcBef>
            </a:pPr>
            <a:r>
              <a:rPr dirty="0" sz="3200">
                <a:latin typeface="Arial"/>
                <a:cs typeface="Arial"/>
              </a:rPr>
              <a:t>State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&amp;</a:t>
            </a:r>
            <a:r>
              <a:rPr dirty="0" sz="3200" spc="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Federal Funding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69" y="4318000"/>
            <a:ext cx="2078355" cy="2082164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 marL="430530" marR="415925">
              <a:lnSpc>
                <a:spcPts val="3080"/>
              </a:lnSpc>
              <a:spcBef>
                <a:spcPts val="865"/>
              </a:spcBef>
            </a:pPr>
            <a:r>
              <a:rPr dirty="0" sz="3200" spc="-10">
                <a:latin typeface="Arial"/>
                <a:cs typeface="Arial"/>
              </a:rPr>
              <a:t>Grants </a:t>
            </a:r>
            <a:r>
              <a:rPr dirty="0" sz="3200" spc="-50">
                <a:latin typeface="Arial"/>
                <a:cs typeface="Arial"/>
              </a:rPr>
              <a:t>&amp;</a:t>
            </a:r>
            <a:endParaRPr sz="3200">
              <a:latin typeface="Arial"/>
              <a:cs typeface="Arial"/>
            </a:endParaRPr>
          </a:p>
          <a:p>
            <a:pPr algn="ctr" marL="12065" marR="5080">
              <a:lnSpc>
                <a:spcPct val="80200"/>
              </a:lnSpc>
              <a:spcBef>
                <a:spcPts val="20"/>
              </a:spcBef>
            </a:pPr>
            <a:r>
              <a:rPr dirty="0" sz="3200" spc="-10">
                <a:latin typeface="Arial"/>
                <a:cs typeface="Arial"/>
              </a:rPr>
              <a:t>Community Benefit Dollars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76375" y="2217801"/>
            <a:ext cx="5701030" cy="2195195"/>
            <a:chOff x="1476375" y="2217801"/>
            <a:chExt cx="5701030" cy="2195195"/>
          </a:xfrm>
        </p:grpSpPr>
        <p:sp>
          <p:nvSpPr>
            <p:cNvPr id="12" name="object 12"/>
            <p:cNvSpPr/>
            <p:nvPr/>
          </p:nvSpPr>
          <p:spPr>
            <a:xfrm>
              <a:off x="1495425" y="2295525"/>
              <a:ext cx="5662930" cy="2098675"/>
            </a:xfrm>
            <a:custGeom>
              <a:avLst/>
              <a:gdLst/>
              <a:ahLst/>
              <a:cxnLst/>
              <a:rect l="l" t="t" r="r" b="b"/>
              <a:pathLst>
                <a:path w="5662930" h="2098675">
                  <a:moveTo>
                    <a:pt x="2931414" y="0"/>
                  </a:moveTo>
                  <a:lnTo>
                    <a:pt x="0" y="2098167"/>
                  </a:lnTo>
                </a:path>
                <a:path w="5662930" h="2098675">
                  <a:moveTo>
                    <a:pt x="2933700" y="0"/>
                  </a:moveTo>
                  <a:lnTo>
                    <a:pt x="2933700" y="2098167"/>
                  </a:lnTo>
                </a:path>
                <a:path w="5662930" h="2098675">
                  <a:moveTo>
                    <a:pt x="2933700" y="0"/>
                  </a:moveTo>
                  <a:lnTo>
                    <a:pt x="5662422" y="1527048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2826" y="2217801"/>
              <a:ext cx="203200" cy="203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0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130"/>
              </a:spcBef>
            </a:pPr>
            <a:r>
              <a:rPr dirty="0" sz="3950" b="1">
                <a:solidFill>
                  <a:srgbClr val="44536A"/>
                </a:solidFill>
                <a:latin typeface="Arial"/>
                <a:cs typeface="Arial"/>
              </a:rPr>
              <a:t>Navigating</a:t>
            </a:r>
            <a:r>
              <a:rPr dirty="0" sz="3950" spc="5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3950" spc="-10" b="1">
                <a:solidFill>
                  <a:srgbClr val="44536A"/>
                </a:solidFill>
                <a:latin typeface="Arial"/>
                <a:cs typeface="Arial"/>
              </a:rPr>
              <a:t>Confidentiality</a:t>
            </a:r>
            <a:endParaRPr sz="3950">
              <a:latin typeface="Arial"/>
              <a:cs typeface="Arial"/>
            </a:endParaRPr>
          </a:p>
        </p:txBody>
      </p:sp>
      <p:pic>
        <p:nvPicPr>
          <p:cNvPr id="3" name="object 3" descr="Close-up of shredded document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0"/>
            <a:ext cx="4495800" cy="68579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9887" y="1808226"/>
            <a:ext cx="5375275" cy="403225"/>
            <a:chOff x="369887" y="1808226"/>
            <a:chExt cx="5375275" cy="403225"/>
          </a:xfrm>
        </p:grpSpPr>
        <p:sp>
          <p:nvSpPr>
            <p:cNvPr id="5" name="object 5"/>
            <p:cNvSpPr/>
            <p:nvPr/>
          </p:nvSpPr>
          <p:spPr>
            <a:xfrm>
              <a:off x="376237" y="1814576"/>
              <a:ext cx="5362575" cy="390525"/>
            </a:xfrm>
            <a:custGeom>
              <a:avLst/>
              <a:gdLst/>
              <a:ahLst/>
              <a:cxnLst/>
              <a:rect l="l" t="t" r="r" b="b"/>
              <a:pathLst>
                <a:path w="5362575" h="390525">
                  <a:moveTo>
                    <a:pt x="5362575" y="0"/>
                  </a:moveTo>
                  <a:lnTo>
                    <a:pt x="0" y="0"/>
                  </a:lnTo>
                  <a:lnTo>
                    <a:pt x="0" y="390525"/>
                  </a:lnTo>
                  <a:lnTo>
                    <a:pt x="5362575" y="390525"/>
                  </a:lnTo>
                  <a:lnTo>
                    <a:pt x="536257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6237" y="1814576"/>
              <a:ext cx="5362575" cy="390525"/>
            </a:xfrm>
            <a:custGeom>
              <a:avLst/>
              <a:gdLst/>
              <a:ahLst/>
              <a:cxnLst/>
              <a:rect l="l" t="t" r="r" b="b"/>
              <a:pathLst>
                <a:path w="5362575" h="390525">
                  <a:moveTo>
                    <a:pt x="0" y="390525"/>
                  </a:moveTo>
                  <a:lnTo>
                    <a:pt x="5362575" y="390525"/>
                  </a:lnTo>
                  <a:lnTo>
                    <a:pt x="5362575" y="0"/>
                  </a:lnTo>
                  <a:lnTo>
                    <a:pt x="0" y="0"/>
                  </a:lnTo>
                  <a:lnTo>
                    <a:pt x="0" y="390525"/>
                  </a:lnTo>
                  <a:close/>
                </a:path>
              </a:pathLst>
            </a:custGeom>
            <a:ln w="127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69887" y="2646426"/>
            <a:ext cx="5737225" cy="403225"/>
            <a:chOff x="369887" y="2646426"/>
            <a:chExt cx="5737225" cy="403225"/>
          </a:xfrm>
        </p:grpSpPr>
        <p:sp>
          <p:nvSpPr>
            <p:cNvPr id="8" name="object 8"/>
            <p:cNvSpPr/>
            <p:nvPr/>
          </p:nvSpPr>
          <p:spPr>
            <a:xfrm>
              <a:off x="376237" y="2652776"/>
              <a:ext cx="5724525" cy="390525"/>
            </a:xfrm>
            <a:custGeom>
              <a:avLst/>
              <a:gdLst/>
              <a:ahLst/>
              <a:cxnLst/>
              <a:rect l="l" t="t" r="r" b="b"/>
              <a:pathLst>
                <a:path w="5724525" h="390525">
                  <a:moveTo>
                    <a:pt x="5724525" y="0"/>
                  </a:moveTo>
                  <a:lnTo>
                    <a:pt x="0" y="0"/>
                  </a:lnTo>
                  <a:lnTo>
                    <a:pt x="0" y="390525"/>
                  </a:lnTo>
                  <a:lnTo>
                    <a:pt x="5724525" y="390525"/>
                  </a:lnTo>
                  <a:lnTo>
                    <a:pt x="572452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6237" y="2652776"/>
              <a:ext cx="5724525" cy="390525"/>
            </a:xfrm>
            <a:custGeom>
              <a:avLst/>
              <a:gdLst/>
              <a:ahLst/>
              <a:cxnLst/>
              <a:rect l="l" t="t" r="r" b="b"/>
              <a:pathLst>
                <a:path w="5724525" h="390525">
                  <a:moveTo>
                    <a:pt x="0" y="390525"/>
                  </a:moveTo>
                  <a:lnTo>
                    <a:pt x="5724525" y="390525"/>
                  </a:lnTo>
                  <a:lnTo>
                    <a:pt x="5724525" y="0"/>
                  </a:lnTo>
                  <a:lnTo>
                    <a:pt x="0" y="0"/>
                  </a:lnTo>
                  <a:lnTo>
                    <a:pt x="0" y="390525"/>
                  </a:lnTo>
                  <a:close/>
                </a:path>
              </a:pathLst>
            </a:custGeom>
            <a:ln w="127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369887" y="3484626"/>
            <a:ext cx="5308600" cy="403225"/>
            <a:chOff x="369887" y="3484626"/>
            <a:chExt cx="5308600" cy="403225"/>
          </a:xfrm>
        </p:grpSpPr>
        <p:sp>
          <p:nvSpPr>
            <p:cNvPr id="11" name="object 11"/>
            <p:cNvSpPr/>
            <p:nvPr/>
          </p:nvSpPr>
          <p:spPr>
            <a:xfrm>
              <a:off x="376237" y="3490976"/>
              <a:ext cx="5295900" cy="390525"/>
            </a:xfrm>
            <a:custGeom>
              <a:avLst/>
              <a:gdLst/>
              <a:ahLst/>
              <a:cxnLst/>
              <a:rect l="l" t="t" r="r" b="b"/>
              <a:pathLst>
                <a:path w="5295900" h="390525">
                  <a:moveTo>
                    <a:pt x="5295900" y="0"/>
                  </a:moveTo>
                  <a:lnTo>
                    <a:pt x="0" y="0"/>
                  </a:lnTo>
                  <a:lnTo>
                    <a:pt x="0" y="390525"/>
                  </a:lnTo>
                  <a:lnTo>
                    <a:pt x="5295900" y="390525"/>
                  </a:lnTo>
                  <a:lnTo>
                    <a:pt x="529590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6237" y="3490976"/>
              <a:ext cx="5295900" cy="390525"/>
            </a:xfrm>
            <a:custGeom>
              <a:avLst/>
              <a:gdLst/>
              <a:ahLst/>
              <a:cxnLst/>
              <a:rect l="l" t="t" r="r" b="b"/>
              <a:pathLst>
                <a:path w="5295900" h="390525">
                  <a:moveTo>
                    <a:pt x="0" y="390525"/>
                  </a:moveTo>
                  <a:lnTo>
                    <a:pt x="5295900" y="390525"/>
                  </a:lnTo>
                  <a:lnTo>
                    <a:pt x="5295900" y="0"/>
                  </a:lnTo>
                  <a:lnTo>
                    <a:pt x="0" y="0"/>
                  </a:lnTo>
                  <a:lnTo>
                    <a:pt x="0" y="390525"/>
                  </a:lnTo>
                  <a:close/>
                </a:path>
              </a:pathLst>
            </a:custGeom>
            <a:ln w="127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369887" y="4294251"/>
            <a:ext cx="6251575" cy="403225"/>
            <a:chOff x="369887" y="4294251"/>
            <a:chExt cx="6251575" cy="403225"/>
          </a:xfrm>
        </p:grpSpPr>
        <p:sp>
          <p:nvSpPr>
            <p:cNvPr id="14" name="object 14"/>
            <p:cNvSpPr/>
            <p:nvPr/>
          </p:nvSpPr>
          <p:spPr>
            <a:xfrm>
              <a:off x="376237" y="4300601"/>
              <a:ext cx="6238875" cy="390525"/>
            </a:xfrm>
            <a:custGeom>
              <a:avLst/>
              <a:gdLst/>
              <a:ahLst/>
              <a:cxnLst/>
              <a:rect l="l" t="t" r="r" b="b"/>
              <a:pathLst>
                <a:path w="6238875" h="390525">
                  <a:moveTo>
                    <a:pt x="6238875" y="0"/>
                  </a:moveTo>
                  <a:lnTo>
                    <a:pt x="0" y="0"/>
                  </a:lnTo>
                  <a:lnTo>
                    <a:pt x="0" y="390525"/>
                  </a:lnTo>
                  <a:lnTo>
                    <a:pt x="6238875" y="390525"/>
                  </a:lnTo>
                  <a:lnTo>
                    <a:pt x="623887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6237" y="4300601"/>
              <a:ext cx="6238875" cy="390525"/>
            </a:xfrm>
            <a:custGeom>
              <a:avLst/>
              <a:gdLst/>
              <a:ahLst/>
              <a:cxnLst/>
              <a:rect l="l" t="t" r="r" b="b"/>
              <a:pathLst>
                <a:path w="6238875" h="390525">
                  <a:moveTo>
                    <a:pt x="0" y="390525"/>
                  </a:moveTo>
                  <a:lnTo>
                    <a:pt x="6238875" y="390525"/>
                  </a:lnTo>
                  <a:lnTo>
                    <a:pt x="6238875" y="0"/>
                  </a:lnTo>
                  <a:lnTo>
                    <a:pt x="0" y="0"/>
                  </a:lnTo>
                  <a:lnTo>
                    <a:pt x="0" y="390525"/>
                  </a:lnTo>
                  <a:close/>
                </a:path>
              </a:pathLst>
            </a:custGeom>
            <a:ln w="127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369887" y="5094351"/>
            <a:ext cx="6042025" cy="412750"/>
            <a:chOff x="369887" y="5094351"/>
            <a:chExt cx="6042025" cy="412750"/>
          </a:xfrm>
        </p:grpSpPr>
        <p:sp>
          <p:nvSpPr>
            <p:cNvPr id="17" name="object 17"/>
            <p:cNvSpPr/>
            <p:nvPr/>
          </p:nvSpPr>
          <p:spPr>
            <a:xfrm>
              <a:off x="376237" y="5100701"/>
              <a:ext cx="6029325" cy="400050"/>
            </a:xfrm>
            <a:custGeom>
              <a:avLst/>
              <a:gdLst/>
              <a:ahLst/>
              <a:cxnLst/>
              <a:rect l="l" t="t" r="r" b="b"/>
              <a:pathLst>
                <a:path w="6029325" h="400050">
                  <a:moveTo>
                    <a:pt x="602932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6029325" y="400050"/>
                  </a:lnTo>
                  <a:lnTo>
                    <a:pt x="602932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76237" y="5100701"/>
              <a:ext cx="6029325" cy="400050"/>
            </a:xfrm>
            <a:custGeom>
              <a:avLst/>
              <a:gdLst/>
              <a:ahLst/>
              <a:cxnLst/>
              <a:rect l="l" t="t" r="r" b="b"/>
              <a:pathLst>
                <a:path w="6029325" h="400050">
                  <a:moveTo>
                    <a:pt x="0" y="400050"/>
                  </a:moveTo>
                  <a:lnTo>
                    <a:pt x="6029325" y="400050"/>
                  </a:lnTo>
                  <a:lnTo>
                    <a:pt x="6029325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</a:pathLst>
            </a:custGeom>
            <a:ln w="127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369887" y="5970587"/>
            <a:ext cx="4137025" cy="403225"/>
            <a:chOff x="369887" y="5970587"/>
            <a:chExt cx="4137025" cy="403225"/>
          </a:xfrm>
        </p:grpSpPr>
        <p:sp>
          <p:nvSpPr>
            <p:cNvPr id="20" name="object 20"/>
            <p:cNvSpPr/>
            <p:nvPr/>
          </p:nvSpPr>
          <p:spPr>
            <a:xfrm>
              <a:off x="376237" y="5976937"/>
              <a:ext cx="4124325" cy="390525"/>
            </a:xfrm>
            <a:custGeom>
              <a:avLst/>
              <a:gdLst/>
              <a:ahLst/>
              <a:cxnLst/>
              <a:rect l="l" t="t" r="r" b="b"/>
              <a:pathLst>
                <a:path w="4124325" h="390525">
                  <a:moveTo>
                    <a:pt x="4124325" y="0"/>
                  </a:moveTo>
                  <a:lnTo>
                    <a:pt x="0" y="0"/>
                  </a:lnTo>
                  <a:lnTo>
                    <a:pt x="0" y="390525"/>
                  </a:lnTo>
                  <a:lnTo>
                    <a:pt x="4124325" y="390525"/>
                  </a:lnTo>
                  <a:lnTo>
                    <a:pt x="412432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6237" y="5976937"/>
              <a:ext cx="4124325" cy="390525"/>
            </a:xfrm>
            <a:custGeom>
              <a:avLst/>
              <a:gdLst/>
              <a:ahLst/>
              <a:cxnLst/>
              <a:rect l="l" t="t" r="r" b="b"/>
              <a:pathLst>
                <a:path w="4124325" h="390525">
                  <a:moveTo>
                    <a:pt x="0" y="390525"/>
                  </a:moveTo>
                  <a:lnTo>
                    <a:pt x="4124325" y="390525"/>
                  </a:lnTo>
                  <a:lnTo>
                    <a:pt x="4124325" y="0"/>
                  </a:lnTo>
                  <a:lnTo>
                    <a:pt x="0" y="0"/>
                  </a:lnTo>
                  <a:lnTo>
                    <a:pt x="0" y="390525"/>
                  </a:lnTo>
                  <a:close/>
                </a:path>
              </a:pathLst>
            </a:custGeom>
            <a:ln w="12700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77190" y="1729676"/>
            <a:ext cx="6485890" cy="4657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Part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all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early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conversations</a:t>
            </a:r>
            <a:endParaRPr sz="3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95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Education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on</a:t>
            </a:r>
            <a:r>
              <a:rPr dirty="0" sz="3200" spc="30">
                <a:latin typeface="Arial"/>
                <a:cs typeface="Arial"/>
              </a:rPr>
              <a:t> </a:t>
            </a:r>
            <a:r>
              <a:rPr dirty="0" sz="3200" spc="-160">
                <a:latin typeface="Arial"/>
                <a:cs typeface="Arial"/>
              </a:rPr>
              <a:t>VAWA</a:t>
            </a:r>
            <a:r>
              <a:rPr dirty="0" sz="3200" spc="-18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regulations</a:t>
            </a:r>
            <a:endParaRPr sz="3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95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benefits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confidentiality</a:t>
            </a:r>
            <a:endParaRPr sz="3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90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Clarity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around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what</a:t>
            </a:r>
            <a:r>
              <a:rPr dirty="0" sz="3200" spc="20"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4536A"/>
                </a:solidFill>
                <a:latin typeface="Arial"/>
                <a:cs typeface="Arial"/>
              </a:rPr>
              <a:t>can</a:t>
            </a:r>
            <a:r>
              <a:rPr dirty="0" sz="3200" spc="5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shared</a:t>
            </a:r>
            <a:endParaRPr sz="3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95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Integrated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into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contract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language</a:t>
            </a:r>
            <a:endParaRPr sz="3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20"/>
              </a:spcBef>
              <a:buChar char="•"/>
              <a:tabLst>
                <a:tab pos="240665" algn="l"/>
              </a:tabLst>
            </a:pPr>
            <a:r>
              <a:rPr dirty="0" sz="3200">
                <a:latin typeface="Arial"/>
                <a:cs typeface="Arial"/>
              </a:rPr>
              <a:t>Release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 </a:t>
            </a:r>
            <a:r>
              <a:rPr dirty="0" sz="3200" spc="-10">
                <a:latin typeface="Arial"/>
                <a:cs typeface="Arial"/>
              </a:rPr>
              <a:t>Information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300" y="685800"/>
            <a:ext cx="723900" cy="447675"/>
            <a:chOff x="10782300" y="685800"/>
            <a:chExt cx="723900" cy="447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300" y="685800"/>
              <a:ext cx="723900" cy="4476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44225" y="904874"/>
              <a:ext cx="342900" cy="228600"/>
            </a:xfrm>
            <a:custGeom>
              <a:avLst/>
              <a:gdLst/>
              <a:ahLst/>
              <a:cxnLst/>
              <a:rect l="l" t="t" r="r" b="b"/>
              <a:pathLst>
                <a:path w="342900" h="228600">
                  <a:moveTo>
                    <a:pt x="342646" y="228219"/>
                  </a:moveTo>
                  <a:lnTo>
                    <a:pt x="322072" y="210312"/>
                  </a:lnTo>
                  <a:lnTo>
                    <a:pt x="317246" y="206502"/>
                  </a:lnTo>
                  <a:lnTo>
                    <a:pt x="298704" y="191770"/>
                  </a:lnTo>
                  <a:lnTo>
                    <a:pt x="271780" y="172339"/>
                  </a:lnTo>
                  <a:lnTo>
                    <a:pt x="240411" y="152019"/>
                  </a:lnTo>
                  <a:lnTo>
                    <a:pt x="204216" y="130302"/>
                  </a:lnTo>
                  <a:lnTo>
                    <a:pt x="176149" y="111760"/>
                  </a:lnTo>
                  <a:lnTo>
                    <a:pt x="156464" y="92964"/>
                  </a:lnTo>
                  <a:lnTo>
                    <a:pt x="146812" y="74295"/>
                  </a:lnTo>
                  <a:lnTo>
                    <a:pt x="148844" y="56388"/>
                  </a:lnTo>
                  <a:lnTo>
                    <a:pt x="194119" y="25146"/>
                  </a:lnTo>
                  <a:lnTo>
                    <a:pt x="193878" y="25146"/>
                  </a:lnTo>
                  <a:lnTo>
                    <a:pt x="220345" y="17272"/>
                  </a:lnTo>
                  <a:lnTo>
                    <a:pt x="242951" y="13589"/>
                  </a:lnTo>
                  <a:lnTo>
                    <a:pt x="251079" y="11684"/>
                  </a:lnTo>
                  <a:lnTo>
                    <a:pt x="254381" y="8001"/>
                  </a:lnTo>
                  <a:lnTo>
                    <a:pt x="252476" y="4191"/>
                  </a:lnTo>
                  <a:lnTo>
                    <a:pt x="244602" y="1651"/>
                  </a:lnTo>
                  <a:lnTo>
                    <a:pt x="220980" y="0"/>
                  </a:lnTo>
                  <a:lnTo>
                    <a:pt x="193929" y="508"/>
                  </a:lnTo>
                  <a:lnTo>
                    <a:pt x="134112" y="8255"/>
                  </a:lnTo>
                  <a:lnTo>
                    <a:pt x="75311" y="25146"/>
                  </a:lnTo>
                  <a:lnTo>
                    <a:pt x="27813" y="51435"/>
                  </a:lnTo>
                  <a:lnTo>
                    <a:pt x="1778" y="87249"/>
                  </a:lnTo>
                  <a:lnTo>
                    <a:pt x="0" y="108839"/>
                  </a:lnTo>
                  <a:lnTo>
                    <a:pt x="7366" y="133096"/>
                  </a:lnTo>
                  <a:lnTo>
                    <a:pt x="20066" y="152654"/>
                  </a:lnTo>
                  <a:lnTo>
                    <a:pt x="37719" y="171704"/>
                  </a:lnTo>
                  <a:lnTo>
                    <a:pt x="58166" y="189738"/>
                  </a:lnTo>
                  <a:lnTo>
                    <a:pt x="79502" y="206502"/>
                  </a:lnTo>
                  <a:lnTo>
                    <a:pt x="79375" y="206502"/>
                  </a:lnTo>
                  <a:lnTo>
                    <a:pt x="85979" y="211836"/>
                  </a:lnTo>
                  <a:lnTo>
                    <a:pt x="91821" y="217297"/>
                  </a:lnTo>
                  <a:lnTo>
                    <a:pt x="96774" y="222758"/>
                  </a:lnTo>
                  <a:lnTo>
                    <a:pt x="101092" y="228219"/>
                  </a:lnTo>
                  <a:lnTo>
                    <a:pt x="342646" y="228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85800" y="685800"/>
            <a:ext cx="9629775" cy="0"/>
          </a:xfrm>
          <a:custGeom>
            <a:avLst/>
            <a:gdLst/>
            <a:ahLst/>
            <a:cxnLst/>
            <a:rect l="l" t="t" r="r" b="b"/>
            <a:pathLst>
              <a:path w="9629775" h="0">
                <a:moveTo>
                  <a:pt x="0" y="0"/>
                </a:moveTo>
                <a:lnTo>
                  <a:pt x="9629775" y="0"/>
                </a:lnTo>
              </a:path>
            </a:pathLst>
          </a:custGeom>
          <a:ln w="76174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76425" y="6219825"/>
            <a:ext cx="9629775" cy="0"/>
          </a:xfrm>
          <a:custGeom>
            <a:avLst/>
            <a:gdLst/>
            <a:ahLst/>
            <a:cxnLst/>
            <a:rect l="l" t="t" r="r" b="b"/>
            <a:pathLst>
              <a:path w="9629775" h="0">
                <a:moveTo>
                  <a:pt x="0" y="0"/>
                </a:moveTo>
                <a:lnTo>
                  <a:pt x="9629775" y="0"/>
                </a:lnTo>
              </a:path>
            </a:pathLst>
          </a:custGeom>
          <a:ln w="76174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267200" y="3344545"/>
            <a:ext cx="3658235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300" spc="-95"/>
              <a:t>Tools</a:t>
            </a:r>
            <a:r>
              <a:rPr dirty="0" sz="3300" spc="-254"/>
              <a:t> </a:t>
            </a:r>
            <a:r>
              <a:rPr dirty="0" sz="3300" spc="-70"/>
              <a:t>and</a:t>
            </a:r>
            <a:r>
              <a:rPr dirty="0" sz="3300" spc="-250"/>
              <a:t> </a:t>
            </a:r>
            <a:r>
              <a:rPr dirty="0" sz="3300" spc="-160"/>
              <a:t>Resources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888888"/>
                </a:solidFill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812" y="5995987"/>
            <a:ext cx="11260455" cy="0"/>
          </a:xfrm>
          <a:custGeom>
            <a:avLst/>
            <a:gdLst/>
            <a:ahLst/>
            <a:cxnLst/>
            <a:rect l="l" t="t" r="r" b="b"/>
            <a:pathLst>
              <a:path w="11260455" h="0">
                <a:moveTo>
                  <a:pt x="0" y="0"/>
                </a:moveTo>
                <a:lnTo>
                  <a:pt x="112603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7184" y="5994717"/>
            <a:ext cx="1203960" cy="678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250" spc="-10">
                <a:solidFill>
                  <a:srgbClr val="001F5F"/>
                </a:solidFill>
                <a:latin typeface="Arial"/>
                <a:cs typeface="Arial"/>
              </a:rPr>
              <a:t>siren</a:t>
            </a:r>
            <a:endParaRPr sz="42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4675" y="6124575"/>
            <a:ext cx="923925" cy="457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71185" y="2157349"/>
            <a:ext cx="6478270" cy="34461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dirty="0" sz="3200" spc="-355" b="1">
                <a:latin typeface="Arial"/>
                <a:cs typeface="Arial"/>
              </a:rPr>
              <a:t>Key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50" b="1">
                <a:latin typeface="Arial"/>
                <a:cs typeface="Arial"/>
              </a:rPr>
              <a:t>Dates</a:t>
            </a:r>
            <a:endParaRPr sz="3200">
              <a:latin typeface="Arial"/>
              <a:cs typeface="Arial"/>
            </a:endParaRPr>
          </a:p>
          <a:p>
            <a:pPr marL="393700" marR="5080" indent="-381635">
              <a:lnSpc>
                <a:spcPts val="3829"/>
              </a:lnSpc>
              <a:spcBef>
                <a:spcPts val="130"/>
              </a:spcBef>
              <a:buFont typeface="Arial"/>
              <a:buChar char="•"/>
              <a:tabLst>
                <a:tab pos="393700" algn="l"/>
              </a:tabLst>
            </a:pPr>
            <a:r>
              <a:rPr dirty="0" sz="3200" spc="-235" b="1">
                <a:latin typeface="Arial"/>
                <a:cs typeface="Arial"/>
              </a:rPr>
              <a:t>February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145" b="1">
                <a:latin typeface="Arial"/>
                <a:cs typeface="Arial"/>
              </a:rPr>
              <a:t>2-</a:t>
            </a:r>
            <a:r>
              <a:rPr dirty="0" sz="3200" spc="-105" b="1">
                <a:latin typeface="Arial"/>
                <a:cs typeface="Arial"/>
              </a:rPr>
              <a:t>4,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160" b="1">
                <a:latin typeface="Arial"/>
                <a:cs typeface="Arial"/>
              </a:rPr>
              <a:t>2025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spc="630" b="1">
                <a:latin typeface="Arial"/>
                <a:cs typeface="Arial"/>
              </a:rPr>
              <a:t>|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254" b="1">
                <a:latin typeface="Arial"/>
                <a:cs typeface="Arial"/>
              </a:rPr>
              <a:t>Wyndham</a:t>
            </a:r>
            <a:r>
              <a:rPr dirty="0" sz="3200" spc="-120" b="1">
                <a:latin typeface="Arial"/>
                <a:cs typeface="Arial"/>
              </a:rPr>
              <a:t> </a:t>
            </a:r>
            <a:r>
              <a:rPr dirty="0" sz="3200" spc="-395" b="1">
                <a:latin typeface="Arial"/>
                <a:cs typeface="Arial"/>
              </a:rPr>
              <a:t>San </a:t>
            </a:r>
            <a:r>
              <a:rPr dirty="0" sz="3200" spc="-254" b="1">
                <a:latin typeface="Arial"/>
                <a:cs typeface="Arial"/>
              </a:rPr>
              <a:t>Diego</a:t>
            </a:r>
            <a:r>
              <a:rPr dirty="0" sz="3200" spc="-210" b="1">
                <a:latin typeface="Arial"/>
                <a:cs typeface="Arial"/>
              </a:rPr>
              <a:t> </a:t>
            </a:r>
            <a:r>
              <a:rPr dirty="0" sz="3200" spc="-295" b="1">
                <a:latin typeface="Arial"/>
                <a:cs typeface="Arial"/>
              </a:rPr>
              <a:t>Bayside</a:t>
            </a:r>
            <a:r>
              <a:rPr dirty="0" sz="3200" spc="-180" b="1">
                <a:latin typeface="Arial"/>
                <a:cs typeface="Arial"/>
              </a:rPr>
              <a:t> </a:t>
            </a:r>
            <a:r>
              <a:rPr dirty="0" sz="3200" spc="-155" b="1">
                <a:latin typeface="Arial"/>
                <a:cs typeface="Arial"/>
              </a:rPr>
              <a:t>Hotel</a:t>
            </a:r>
            <a:r>
              <a:rPr dirty="0" sz="3200" spc="-175" b="1">
                <a:latin typeface="Arial"/>
                <a:cs typeface="Arial"/>
              </a:rPr>
              <a:t> </a:t>
            </a:r>
            <a:r>
              <a:rPr dirty="0" sz="3200" spc="630" b="1">
                <a:latin typeface="Arial"/>
                <a:cs typeface="Arial"/>
              </a:rPr>
              <a:t>|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365" b="1">
                <a:latin typeface="Arial"/>
                <a:cs typeface="Arial"/>
              </a:rPr>
              <a:t>San</a:t>
            </a:r>
            <a:r>
              <a:rPr dirty="0" sz="3200" spc="-130" b="1">
                <a:latin typeface="Arial"/>
                <a:cs typeface="Arial"/>
              </a:rPr>
              <a:t> </a:t>
            </a:r>
            <a:r>
              <a:rPr dirty="0" sz="3200" spc="-254" b="1">
                <a:latin typeface="Arial"/>
                <a:cs typeface="Arial"/>
              </a:rPr>
              <a:t>Diego,</a:t>
            </a:r>
            <a:r>
              <a:rPr dirty="0" sz="3200" spc="-130" b="1">
                <a:latin typeface="Arial"/>
                <a:cs typeface="Arial"/>
              </a:rPr>
              <a:t> </a:t>
            </a:r>
            <a:r>
              <a:rPr dirty="0" sz="3200" spc="-515" b="1">
                <a:latin typeface="Arial"/>
                <a:cs typeface="Arial"/>
              </a:rPr>
              <a:t>CA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775"/>
              </a:lnSpc>
            </a:pPr>
            <a:r>
              <a:rPr dirty="0" sz="3200" spc="-345" b="1">
                <a:latin typeface="Arial"/>
                <a:cs typeface="Arial"/>
              </a:rPr>
              <a:t>Check</a:t>
            </a:r>
            <a:r>
              <a:rPr dirty="0" sz="3200" spc="-170" b="1">
                <a:latin typeface="Arial"/>
                <a:cs typeface="Arial"/>
              </a:rPr>
              <a:t> </a:t>
            </a:r>
            <a:r>
              <a:rPr dirty="0" sz="3200" spc="-140" b="1">
                <a:latin typeface="Arial"/>
                <a:cs typeface="Arial"/>
              </a:rPr>
              <a:t>out</a:t>
            </a:r>
            <a:r>
              <a:rPr dirty="0" sz="3200" spc="-190" b="1">
                <a:latin typeface="Arial"/>
                <a:cs typeface="Arial"/>
              </a:rPr>
              <a:t> our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200" b="1">
                <a:latin typeface="Arial"/>
                <a:cs typeface="Arial"/>
              </a:rPr>
              <a:t>website</a:t>
            </a:r>
            <a:r>
              <a:rPr dirty="0" sz="3200" spc="-95" b="1">
                <a:latin typeface="Arial"/>
                <a:cs typeface="Arial"/>
              </a:rPr>
              <a:t> </a:t>
            </a:r>
            <a:r>
              <a:rPr dirty="0" sz="3200" spc="-175" b="1">
                <a:latin typeface="Arial"/>
                <a:cs typeface="Arial"/>
              </a:rPr>
              <a:t>for</a:t>
            </a:r>
            <a:r>
              <a:rPr dirty="0" sz="3200" spc="-145" b="1">
                <a:latin typeface="Arial"/>
                <a:cs typeface="Arial"/>
              </a:rPr>
              <a:t> </a:t>
            </a:r>
            <a:r>
              <a:rPr dirty="0" sz="3200" spc="-135" b="1">
                <a:latin typeface="Arial"/>
                <a:cs typeface="Arial"/>
              </a:rPr>
              <a:t>all</a:t>
            </a:r>
            <a:r>
              <a:rPr dirty="0" sz="3200" spc="-165" b="1">
                <a:latin typeface="Arial"/>
                <a:cs typeface="Arial"/>
              </a:rPr>
              <a:t> </a:t>
            </a:r>
            <a:r>
              <a:rPr dirty="0" sz="3200" spc="-25" b="1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12700" marR="472440">
              <a:lnSpc>
                <a:spcPts val="3829"/>
              </a:lnSpc>
              <a:spcBef>
                <a:spcPts val="110"/>
              </a:spcBef>
            </a:pPr>
            <a:r>
              <a:rPr dirty="0" sz="3200" spc="-80" b="1">
                <a:latin typeface="Arial"/>
                <a:cs typeface="Arial"/>
              </a:rPr>
              <a:t>details: </a:t>
            </a:r>
            <a:r>
              <a:rPr dirty="0" sz="3200" spc="-140" b="1">
                <a:latin typeface="Arial"/>
                <a:cs typeface="Arial"/>
                <a:hlinkClick r:id="rId3"/>
              </a:rPr>
              <a:t>https://sirenetwork.ucsf.edu/2025-</a:t>
            </a:r>
            <a:r>
              <a:rPr dirty="0" sz="3200" spc="-165" b="1">
                <a:latin typeface="Arial"/>
                <a:cs typeface="Arial"/>
              </a:rPr>
              <a:t>national-</a:t>
            </a:r>
            <a:r>
              <a:rPr dirty="0" sz="3200" spc="-254" b="1">
                <a:latin typeface="Arial"/>
                <a:cs typeface="Arial"/>
              </a:rPr>
              <a:t>research-</a:t>
            </a:r>
            <a:r>
              <a:rPr dirty="0" sz="3200" spc="-30" b="1">
                <a:latin typeface="Arial"/>
                <a:cs typeface="Arial"/>
              </a:rPr>
              <a:t>meeting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88" y="-3175"/>
            <a:ext cx="12193905" cy="1954530"/>
            <a:chOff x="1588" y="-3175"/>
            <a:chExt cx="12193905" cy="1954530"/>
          </a:xfrm>
        </p:grpSpPr>
        <p:sp>
          <p:nvSpPr>
            <p:cNvPr id="7" name="object 7"/>
            <p:cNvSpPr/>
            <p:nvPr/>
          </p:nvSpPr>
          <p:spPr>
            <a:xfrm>
              <a:off x="4763" y="0"/>
              <a:ext cx="12187555" cy="1948180"/>
            </a:xfrm>
            <a:custGeom>
              <a:avLst/>
              <a:gdLst/>
              <a:ahLst/>
              <a:cxnLst/>
              <a:rect l="l" t="t" r="r" b="b"/>
              <a:pathLst>
                <a:path w="12187555" h="1948180">
                  <a:moveTo>
                    <a:pt x="0" y="0"/>
                  </a:moveTo>
                  <a:lnTo>
                    <a:pt x="0" y="1947799"/>
                  </a:lnTo>
                  <a:lnTo>
                    <a:pt x="12187236" y="1947799"/>
                  </a:lnTo>
                  <a:lnTo>
                    <a:pt x="12187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63" y="0"/>
              <a:ext cx="12187555" cy="1948180"/>
            </a:xfrm>
            <a:custGeom>
              <a:avLst/>
              <a:gdLst/>
              <a:ahLst/>
              <a:cxnLst/>
              <a:rect l="l" t="t" r="r" b="b"/>
              <a:pathLst>
                <a:path w="12187555" h="1948180">
                  <a:moveTo>
                    <a:pt x="0" y="0"/>
                  </a:moveTo>
                  <a:lnTo>
                    <a:pt x="0" y="1947799"/>
                  </a:lnTo>
                  <a:lnTo>
                    <a:pt x="12187236" y="1947799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505" rIns="0" bIns="0" rtlCol="0" vert="horz">
            <a:spAutoFit/>
          </a:bodyPr>
          <a:lstStyle/>
          <a:p>
            <a:pPr marL="12700" marR="5080">
              <a:lnSpc>
                <a:spcPts val="5490"/>
              </a:lnSpc>
              <a:spcBef>
                <a:spcPts val="815"/>
              </a:spcBef>
            </a:pPr>
            <a:r>
              <a:rPr dirty="0" sz="5100" spc="-305">
                <a:solidFill>
                  <a:srgbClr val="FFFFFF"/>
                </a:solidFill>
              </a:rPr>
              <a:t>Registration</a:t>
            </a:r>
            <a:r>
              <a:rPr dirty="0" sz="5100" spc="-315">
                <a:solidFill>
                  <a:srgbClr val="FFFFFF"/>
                </a:solidFill>
              </a:rPr>
              <a:t> </a:t>
            </a:r>
            <a:r>
              <a:rPr dirty="0" sz="5100" spc="-340">
                <a:solidFill>
                  <a:srgbClr val="FFFFFF"/>
                </a:solidFill>
              </a:rPr>
              <a:t>is</a:t>
            </a:r>
            <a:r>
              <a:rPr dirty="0" sz="5100" spc="-305">
                <a:solidFill>
                  <a:srgbClr val="FFFFFF"/>
                </a:solidFill>
              </a:rPr>
              <a:t> </a:t>
            </a:r>
            <a:r>
              <a:rPr dirty="0" sz="5100" spc="-395">
                <a:solidFill>
                  <a:srgbClr val="FFFFFF"/>
                </a:solidFill>
              </a:rPr>
              <a:t>Open</a:t>
            </a:r>
            <a:r>
              <a:rPr dirty="0" sz="5100" spc="-380">
                <a:solidFill>
                  <a:srgbClr val="FFFFFF"/>
                </a:solidFill>
              </a:rPr>
              <a:t> </a:t>
            </a:r>
            <a:r>
              <a:rPr dirty="0" sz="5100" spc="-85">
                <a:solidFill>
                  <a:srgbClr val="FFFFFF"/>
                </a:solidFill>
              </a:rPr>
              <a:t>for</a:t>
            </a:r>
            <a:r>
              <a:rPr dirty="0" sz="5100" spc="-315">
                <a:solidFill>
                  <a:srgbClr val="FFFFFF"/>
                </a:solidFill>
              </a:rPr>
              <a:t> </a:t>
            </a:r>
            <a:r>
              <a:rPr dirty="0" sz="5100" spc="-140">
                <a:solidFill>
                  <a:srgbClr val="FFFFFF"/>
                </a:solidFill>
              </a:rPr>
              <a:t>the</a:t>
            </a:r>
            <a:r>
              <a:rPr dirty="0" sz="5100" spc="-330">
                <a:solidFill>
                  <a:srgbClr val="FFFFFF"/>
                </a:solidFill>
              </a:rPr>
              <a:t> </a:t>
            </a:r>
            <a:r>
              <a:rPr dirty="0" sz="5100" spc="-305">
                <a:solidFill>
                  <a:srgbClr val="FFFFFF"/>
                </a:solidFill>
              </a:rPr>
              <a:t>2025</a:t>
            </a:r>
            <a:r>
              <a:rPr dirty="0" sz="5100" spc="-315">
                <a:solidFill>
                  <a:srgbClr val="FFFFFF"/>
                </a:solidFill>
              </a:rPr>
              <a:t> </a:t>
            </a:r>
            <a:r>
              <a:rPr dirty="0" sz="5100" spc="-270">
                <a:solidFill>
                  <a:srgbClr val="FFFFFF"/>
                </a:solidFill>
              </a:rPr>
              <a:t>National </a:t>
            </a:r>
            <a:r>
              <a:rPr dirty="0" sz="5100" spc="-475">
                <a:solidFill>
                  <a:srgbClr val="FFFFFF"/>
                </a:solidFill>
              </a:rPr>
              <a:t>Research</a:t>
            </a:r>
            <a:r>
              <a:rPr dirty="0" sz="5100" spc="-390">
                <a:solidFill>
                  <a:srgbClr val="FFFFFF"/>
                </a:solidFill>
              </a:rPr>
              <a:t> </a:t>
            </a:r>
            <a:r>
              <a:rPr dirty="0" sz="5100" spc="-20">
                <a:solidFill>
                  <a:srgbClr val="FFFFFF"/>
                </a:solidFill>
              </a:rPr>
              <a:t>Meeting!</a:t>
            </a:r>
            <a:endParaRPr sz="5100"/>
          </a:p>
        </p:txBody>
      </p:sp>
      <p:pic>
        <p:nvPicPr>
          <p:cNvPr id="10" name="object 10" descr="A blue puzzle pieces in a white background  Description automatically generat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2076450"/>
            <a:ext cx="382905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2175" y="-3"/>
            <a:ext cx="6219825" cy="6858000"/>
            <a:chOff x="5972175" y="-3"/>
            <a:chExt cx="62198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9225" y="-3"/>
              <a:ext cx="3152775" cy="6858000"/>
            </a:xfrm>
            <a:prstGeom prst="rect">
              <a:avLst/>
            </a:prstGeom>
          </p:spPr>
        </p:pic>
        <p:pic>
          <p:nvPicPr>
            <p:cNvPr id="4" name="object 4" descr="Text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0700" y="161924"/>
              <a:ext cx="2276475" cy="2981325"/>
            </a:xfrm>
            <a:prstGeom prst="rect">
              <a:avLst/>
            </a:prstGeom>
          </p:spPr>
        </p:pic>
        <p:pic>
          <p:nvPicPr>
            <p:cNvPr id="5" name="object 5" descr="Text  Description automatically generated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0700" y="3324224"/>
              <a:ext cx="2314575" cy="30003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7025" y="266699"/>
              <a:ext cx="1981200" cy="2562225"/>
            </a:xfrm>
            <a:prstGeom prst="rect">
              <a:avLst/>
            </a:prstGeom>
          </p:spPr>
        </p:pic>
        <p:pic>
          <p:nvPicPr>
            <p:cNvPr id="7" name="object 7" descr="Text  Description automatically generated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00" y="2057399"/>
              <a:ext cx="2171700" cy="2867025"/>
            </a:xfrm>
            <a:prstGeom prst="rect">
              <a:avLst/>
            </a:prstGeom>
          </p:spPr>
        </p:pic>
        <p:pic>
          <p:nvPicPr>
            <p:cNvPr id="8" name="object 8" descr="Text  Description automatically generated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2175" y="4029074"/>
              <a:ext cx="2581275" cy="2657475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2018" rIns="0" bIns="0" rtlCol="0" vert="horz">
            <a:spAutoFit/>
          </a:bodyPr>
          <a:lstStyle/>
          <a:p>
            <a:pPr marL="316865">
              <a:lnSpc>
                <a:spcPct val="100000"/>
              </a:lnSpc>
              <a:spcBef>
                <a:spcPts val="130"/>
              </a:spcBef>
            </a:pPr>
            <a:r>
              <a:rPr dirty="0" spc="-170"/>
              <a:t>Resources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6882" y="1714118"/>
            <a:ext cx="5166360" cy="3164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ts val="2395"/>
              </a:lnSpc>
              <a:buSzPct val="113513"/>
              <a:buAutoNum type="arabicPeriod"/>
              <a:tabLst>
                <a:tab pos="355600" algn="l"/>
              </a:tabLst>
            </a:pPr>
            <a:r>
              <a:rPr dirty="0" sz="1850" spc="-55">
                <a:latin typeface="Arial"/>
                <a:cs typeface="Arial"/>
              </a:rPr>
              <a:t>Healing </a:t>
            </a:r>
            <a:r>
              <a:rPr dirty="0" sz="1850" spc="-65">
                <a:latin typeface="Arial"/>
                <a:cs typeface="Arial"/>
              </a:rPr>
              <a:t>Centered</a:t>
            </a:r>
            <a:r>
              <a:rPr dirty="0" sz="1850" spc="-160">
                <a:latin typeface="Arial"/>
                <a:cs typeface="Arial"/>
              </a:rPr>
              <a:t> </a:t>
            </a:r>
            <a:r>
              <a:rPr dirty="0" sz="1850" spc="-75">
                <a:latin typeface="Arial"/>
                <a:cs typeface="Arial"/>
              </a:rPr>
              <a:t>Approaches</a:t>
            </a:r>
            <a:r>
              <a:rPr dirty="0" sz="1850" spc="-4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to</a:t>
            </a:r>
            <a:r>
              <a:rPr dirty="0" sz="1850" spc="-45">
                <a:latin typeface="Arial"/>
                <a:cs typeface="Arial"/>
              </a:rPr>
              <a:t> </a:t>
            </a:r>
            <a:r>
              <a:rPr dirty="0" sz="1850" spc="-95">
                <a:latin typeface="Arial"/>
                <a:cs typeface="Arial"/>
              </a:rPr>
              <a:t>Screen</a:t>
            </a:r>
            <a:r>
              <a:rPr dirty="0" sz="1850" spc="-145">
                <a:latin typeface="Arial"/>
                <a:cs typeface="Arial"/>
              </a:rPr>
              <a:t> </a:t>
            </a:r>
            <a:r>
              <a:rPr dirty="0" sz="1850" spc="-25">
                <a:latin typeface="Arial"/>
                <a:cs typeface="Arial"/>
              </a:rPr>
              <a:t>and</a:t>
            </a:r>
            <a:endParaRPr sz="1850">
              <a:latin typeface="Arial"/>
              <a:cs typeface="Arial"/>
            </a:endParaRPr>
          </a:p>
          <a:p>
            <a:pPr marL="355600" marR="353695">
              <a:lnSpc>
                <a:spcPts val="2250"/>
              </a:lnSpc>
              <a:spcBef>
                <a:spcPts val="40"/>
              </a:spcBef>
            </a:pPr>
            <a:r>
              <a:rPr dirty="0" sz="1850" spc="-40">
                <a:latin typeface="Arial"/>
                <a:cs typeface="Arial"/>
              </a:rPr>
              <a:t>Intervene</a:t>
            </a:r>
            <a:r>
              <a:rPr dirty="0" sz="1850" spc="-7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for</a:t>
            </a:r>
            <a:r>
              <a:rPr dirty="0" sz="1850" spc="-95">
                <a:latin typeface="Arial"/>
                <a:cs typeface="Arial"/>
              </a:rPr>
              <a:t> </a:t>
            </a:r>
            <a:r>
              <a:rPr dirty="0" sz="1850" spc="-60">
                <a:latin typeface="Arial"/>
                <a:cs typeface="Arial"/>
              </a:rPr>
              <a:t>Social</a:t>
            </a:r>
            <a:r>
              <a:rPr dirty="0" sz="1850" spc="-145">
                <a:latin typeface="Arial"/>
                <a:cs typeface="Arial"/>
              </a:rPr>
              <a:t> </a:t>
            </a:r>
            <a:r>
              <a:rPr dirty="0" sz="1850" spc="-35">
                <a:latin typeface="Arial"/>
                <a:cs typeface="Arial"/>
              </a:rPr>
              <a:t>Determinants</a:t>
            </a:r>
            <a:r>
              <a:rPr dirty="0" sz="1850" spc="-7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of</a:t>
            </a:r>
            <a:r>
              <a:rPr dirty="0" sz="1850" spc="-6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Health </a:t>
            </a:r>
            <a:r>
              <a:rPr dirty="0" sz="1850" spc="-20">
                <a:latin typeface="Arial"/>
                <a:cs typeface="Arial"/>
              </a:rPr>
              <a:t>Including</a:t>
            </a:r>
            <a:r>
              <a:rPr dirty="0" sz="1850" spc="-8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Intimate</a:t>
            </a:r>
            <a:r>
              <a:rPr dirty="0" sz="1850" spc="-140">
                <a:latin typeface="Arial"/>
                <a:cs typeface="Arial"/>
              </a:rPr>
              <a:t> </a:t>
            </a:r>
            <a:r>
              <a:rPr dirty="0" sz="1850" spc="-35">
                <a:latin typeface="Arial"/>
                <a:cs typeface="Arial"/>
              </a:rPr>
              <a:t>Partner</a:t>
            </a:r>
            <a:r>
              <a:rPr dirty="0" sz="1850" spc="-160">
                <a:latin typeface="Arial"/>
                <a:cs typeface="Arial"/>
              </a:rPr>
              <a:t> </a:t>
            </a:r>
            <a:r>
              <a:rPr dirty="0" sz="1850" spc="-60">
                <a:latin typeface="Arial"/>
                <a:cs typeface="Arial"/>
              </a:rPr>
              <a:t>Violence</a:t>
            </a:r>
            <a:r>
              <a:rPr dirty="0" sz="1850" spc="-140">
                <a:latin typeface="Arial"/>
                <a:cs typeface="Arial"/>
              </a:rPr>
              <a:t> </a:t>
            </a:r>
            <a:r>
              <a:rPr dirty="0" sz="1850" spc="-170">
                <a:latin typeface="Arial"/>
                <a:cs typeface="Arial"/>
              </a:rPr>
              <a:t>(A</a:t>
            </a:r>
            <a:r>
              <a:rPr dirty="0" sz="1850" spc="-75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Paper)</a:t>
            </a:r>
            <a:endParaRPr sz="1850">
              <a:latin typeface="Arial"/>
              <a:cs typeface="Arial"/>
            </a:endParaRPr>
          </a:p>
          <a:p>
            <a:pPr marL="355600" indent="-342900">
              <a:lnSpc>
                <a:spcPts val="2515"/>
              </a:lnSpc>
              <a:spcBef>
                <a:spcPts val="1960"/>
              </a:spcBef>
              <a:buSzPct val="113513"/>
              <a:buAutoNum type="arabicPeriod" startAt="2"/>
              <a:tabLst>
                <a:tab pos="355600" algn="l"/>
              </a:tabLst>
            </a:pPr>
            <a:r>
              <a:rPr dirty="0" sz="1850" spc="-55">
                <a:latin typeface="Arial"/>
                <a:cs typeface="Arial"/>
              </a:rPr>
              <a:t>Increasing</a:t>
            </a:r>
            <a:r>
              <a:rPr dirty="0" sz="1850" spc="-65">
                <a:latin typeface="Arial"/>
                <a:cs typeface="Arial"/>
              </a:rPr>
              <a:t> </a:t>
            </a:r>
            <a:r>
              <a:rPr dirty="0" sz="1850" spc="-35">
                <a:latin typeface="Arial"/>
                <a:cs typeface="Arial"/>
              </a:rPr>
              <a:t>Health</a:t>
            </a:r>
            <a:r>
              <a:rPr dirty="0" sz="1850" spc="-140">
                <a:latin typeface="Arial"/>
                <a:cs typeface="Arial"/>
              </a:rPr>
              <a:t> </a:t>
            </a:r>
            <a:r>
              <a:rPr dirty="0" sz="1850" spc="-120">
                <a:latin typeface="Arial"/>
                <a:cs typeface="Arial"/>
              </a:rPr>
              <a:t>Care</a:t>
            </a:r>
            <a:r>
              <a:rPr dirty="0" sz="1850" spc="-45">
                <a:latin typeface="Arial"/>
                <a:cs typeface="Arial"/>
              </a:rPr>
              <a:t> </a:t>
            </a:r>
            <a:r>
              <a:rPr dirty="0" sz="1850" spc="-25">
                <a:latin typeface="Arial"/>
                <a:cs typeface="Arial"/>
              </a:rPr>
              <a:t>Enrollment</a:t>
            </a:r>
            <a:r>
              <a:rPr dirty="0" sz="1850" spc="-1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for</a:t>
            </a:r>
            <a:r>
              <a:rPr dirty="0" sz="1850" spc="-7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Survivors</a:t>
            </a:r>
            <a:endParaRPr sz="1850">
              <a:latin typeface="Arial"/>
              <a:cs typeface="Arial"/>
            </a:endParaRPr>
          </a:p>
          <a:p>
            <a:pPr marL="355600">
              <a:lnSpc>
                <a:spcPts val="2215"/>
              </a:lnSpc>
            </a:pPr>
            <a:r>
              <a:rPr dirty="0" sz="1850">
                <a:latin typeface="Arial"/>
                <a:cs typeface="Arial"/>
              </a:rPr>
              <a:t>of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-55">
                <a:latin typeface="Arial"/>
                <a:cs typeface="Arial"/>
              </a:rPr>
              <a:t>Domestic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Violence</a:t>
            </a:r>
            <a:endParaRPr sz="18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5"/>
              </a:spcBef>
              <a:buSzPct val="113513"/>
              <a:buAutoNum type="arabicPeriod" startAt="3"/>
              <a:tabLst>
                <a:tab pos="355600" algn="l"/>
              </a:tabLst>
            </a:pPr>
            <a:r>
              <a:rPr dirty="0" sz="1850" spc="-35">
                <a:latin typeface="Arial"/>
                <a:cs typeface="Arial"/>
              </a:rPr>
              <a:t>Quality</a:t>
            </a:r>
            <a:r>
              <a:rPr dirty="0" sz="1850" spc="-80">
                <a:latin typeface="Arial"/>
                <a:cs typeface="Arial"/>
              </a:rPr>
              <a:t> </a:t>
            </a:r>
            <a:r>
              <a:rPr dirty="0" sz="1850" spc="-95">
                <a:latin typeface="Arial"/>
                <a:cs typeface="Arial"/>
              </a:rPr>
              <a:t>Assessment</a:t>
            </a:r>
            <a:r>
              <a:rPr dirty="0" sz="1850" spc="-140">
                <a:latin typeface="Arial"/>
                <a:cs typeface="Arial"/>
              </a:rPr>
              <a:t> </a:t>
            </a:r>
            <a:r>
              <a:rPr dirty="0" sz="1850" spc="140">
                <a:latin typeface="Arial"/>
                <a:cs typeface="Arial"/>
              </a:rPr>
              <a:t>/</a:t>
            </a:r>
            <a:r>
              <a:rPr dirty="0" sz="1850" spc="-80">
                <a:latin typeface="Arial"/>
                <a:cs typeface="Arial"/>
              </a:rPr>
              <a:t> </a:t>
            </a:r>
            <a:r>
              <a:rPr dirty="0" sz="1850" spc="-35">
                <a:latin typeface="Arial"/>
                <a:cs typeface="Arial"/>
              </a:rPr>
              <a:t>Quality</a:t>
            </a:r>
            <a:r>
              <a:rPr dirty="0" sz="1850" spc="-80">
                <a:latin typeface="Arial"/>
                <a:cs typeface="Arial"/>
              </a:rPr>
              <a:t> </a:t>
            </a:r>
            <a:r>
              <a:rPr dirty="0" sz="1850" spc="-25">
                <a:latin typeface="Arial"/>
                <a:cs typeface="Arial"/>
              </a:rPr>
              <a:t>Improvement</a:t>
            </a:r>
            <a:r>
              <a:rPr dirty="0" sz="1850" spc="-55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Tool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AutoNum type="arabicPeriod" startAt="3"/>
            </a:pPr>
            <a:endParaRPr sz="1850">
              <a:latin typeface="Arial"/>
              <a:cs typeface="Arial"/>
            </a:endParaRPr>
          </a:p>
          <a:p>
            <a:pPr marL="355600" marR="5080" indent="-343535">
              <a:lnSpc>
                <a:spcPts val="2250"/>
              </a:lnSpc>
              <a:spcBef>
                <a:spcPts val="5"/>
              </a:spcBef>
              <a:buSzPct val="113513"/>
              <a:buAutoNum type="arabicPeriod" startAt="3"/>
              <a:tabLst>
                <a:tab pos="355600" algn="l"/>
              </a:tabLst>
            </a:pPr>
            <a:r>
              <a:rPr dirty="0" sz="1850" spc="-55">
                <a:latin typeface="Arial"/>
                <a:cs typeface="Arial"/>
              </a:rPr>
              <a:t>Increasing</a:t>
            </a:r>
            <a:r>
              <a:rPr dirty="0" sz="1850" spc="-60">
                <a:latin typeface="Arial"/>
                <a:cs typeface="Arial"/>
              </a:rPr>
              <a:t> </a:t>
            </a:r>
            <a:r>
              <a:rPr dirty="0" sz="1850" spc="-65">
                <a:latin typeface="Arial"/>
                <a:cs typeface="Arial"/>
              </a:rPr>
              <a:t>Capacity</a:t>
            </a:r>
            <a:r>
              <a:rPr dirty="0" sz="1850" spc="-145">
                <a:latin typeface="Arial"/>
                <a:cs typeface="Arial"/>
              </a:rPr>
              <a:t> </a:t>
            </a:r>
            <a:r>
              <a:rPr dirty="0" sz="1850" spc="70">
                <a:latin typeface="Arial"/>
                <a:cs typeface="Arial"/>
              </a:rPr>
              <a:t>to</a:t>
            </a:r>
            <a:r>
              <a:rPr dirty="0" sz="1850" spc="-135">
                <a:latin typeface="Arial"/>
                <a:cs typeface="Arial"/>
              </a:rPr>
              <a:t> </a:t>
            </a:r>
            <a:r>
              <a:rPr dirty="0" sz="1850" spc="-90">
                <a:latin typeface="Arial"/>
                <a:cs typeface="Arial"/>
              </a:rPr>
              <a:t>Address</a:t>
            </a:r>
            <a:r>
              <a:rPr dirty="0" sz="1850" spc="-130">
                <a:latin typeface="Arial"/>
                <a:cs typeface="Arial"/>
              </a:rPr>
              <a:t> </a:t>
            </a:r>
            <a:r>
              <a:rPr dirty="0" sz="1850" spc="-35">
                <a:latin typeface="Arial"/>
                <a:cs typeface="Arial"/>
              </a:rPr>
              <a:t>Health,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Justice,</a:t>
            </a:r>
            <a:r>
              <a:rPr dirty="0" sz="1850" spc="-105">
                <a:latin typeface="Arial"/>
                <a:cs typeface="Arial"/>
              </a:rPr>
              <a:t> </a:t>
            </a:r>
            <a:r>
              <a:rPr dirty="0" sz="1850" spc="-50">
                <a:latin typeface="Arial"/>
                <a:cs typeface="Arial"/>
              </a:rPr>
              <a:t>&amp; </a:t>
            </a:r>
            <a:r>
              <a:rPr dirty="0" sz="1850" spc="-35">
                <a:latin typeface="Arial"/>
                <a:cs typeface="Arial"/>
              </a:rPr>
              <a:t>Equity</a:t>
            </a:r>
            <a:r>
              <a:rPr dirty="0" sz="1850" spc="-85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Through</a:t>
            </a:r>
            <a:r>
              <a:rPr dirty="0" sz="1850" spc="-16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Partnerships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687" y="5995987"/>
            <a:ext cx="5314950" cy="666750"/>
          </a:xfrm>
          <a:prstGeom prst="rect">
            <a:avLst/>
          </a:prstGeom>
          <a:ln w="9525">
            <a:solidFill>
              <a:srgbClr val="6FAC46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88265" marR="238760">
              <a:lnSpc>
                <a:spcPct val="101499"/>
              </a:lnSpc>
              <a:spcBef>
                <a:spcPts val="215"/>
              </a:spcBef>
            </a:pPr>
            <a:r>
              <a:rPr dirty="0" sz="1850" spc="-135">
                <a:latin typeface="Arial"/>
                <a:cs typeface="Arial"/>
              </a:rPr>
              <a:t>Access</a:t>
            </a:r>
            <a:r>
              <a:rPr dirty="0" sz="1850" spc="-75">
                <a:latin typeface="Arial"/>
                <a:cs typeface="Arial"/>
              </a:rPr>
              <a:t> resources </a:t>
            </a:r>
            <a:r>
              <a:rPr dirty="0" sz="1850" spc="-20">
                <a:latin typeface="Arial"/>
                <a:cs typeface="Arial"/>
              </a:rPr>
              <a:t>here: </a:t>
            </a:r>
            <a:r>
              <a:rPr dirty="0" u="sng" sz="185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https://healthpartnersipve.org/general-</a:t>
            </a:r>
            <a:r>
              <a:rPr dirty="0" u="sng" sz="185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resources/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7275" y="606742"/>
            <a:ext cx="48431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4" b="1">
                <a:latin typeface="Arial"/>
                <a:cs typeface="Arial"/>
              </a:rPr>
              <a:t>An</a:t>
            </a:r>
            <a:r>
              <a:rPr dirty="0" sz="2400" spc="-125" b="1">
                <a:latin typeface="Arial"/>
                <a:cs typeface="Arial"/>
              </a:rPr>
              <a:t> </a:t>
            </a:r>
            <a:r>
              <a:rPr dirty="0" sz="2400" spc="-90" b="1">
                <a:latin typeface="Arial"/>
                <a:cs typeface="Arial"/>
              </a:rPr>
              <a:t>Online</a:t>
            </a:r>
            <a:r>
              <a:rPr dirty="0" sz="2400" spc="-225" b="1">
                <a:latin typeface="Arial"/>
                <a:cs typeface="Arial"/>
              </a:rPr>
              <a:t> </a:t>
            </a:r>
            <a:r>
              <a:rPr dirty="0" sz="2400" spc="-50" b="1">
                <a:latin typeface="Arial"/>
                <a:cs typeface="Arial"/>
              </a:rPr>
              <a:t>Toolkit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with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spc="-140" b="1">
                <a:latin typeface="Arial"/>
                <a:cs typeface="Arial"/>
              </a:rPr>
              <a:t>Guidance</a:t>
            </a:r>
            <a:r>
              <a:rPr dirty="0" sz="2400" spc="-21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on: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6325" y="1240218"/>
            <a:ext cx="4836795" cy="3878579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75"/>
              </a:spcBef>
              <a:buSzPct val="75000"/>
              <a:buFont typeface="Wingdings"/>
              <a:buChar char=""/>
              <a:tabLst>
                <a:tab pos="241300" algn="l"/>
              </a:tabLst>
            </a:pPr>
            <a:r>
              <a:rPr dirty="0" sz="2400" spc="-100">
                <a:latin typeface="Arial"/>
                <a:cs typeface="Arial"/>
              </a:rPr>
              <a:t>Enhancing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patient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privacy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SzPct val="75000"/>
              <a:buFont typeface="Wingdings"/>
              <a:buChar char=""/>
              <a:tabLst>
                <a:tab pos="241300" algn="l"/>
              </a:tabLst>
            </a:pPr>
            <a:r>
              <a:rPr dirty="0" sz="2400" spc="-90">
                <a:latin typeface="Arial"/>
                <a:cs typeface="Arial"/>
              </a:rPr>
              <a:t>Disclosing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limits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confidentiality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SzPct val="75000"/>
              <a:buFont typeface="Wingdings"/>
              <a:buChar char=""/>
              <a:tabLst>
                <a:tab pos="241300" algn="l"/>
              </a:tabLst>
            </a:pPr>
            <a:r>
              <a:rPr dirty="0" sz="2400" spc="-75">
                <a:latin typeface="Arial"/>
                <a:cs typeface="Arial"/>
              </a:rPr>
              <a:t>Universal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education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scripts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00"/>
              </a:spcBef>
              <a:buSzPct val="75000"/>
              <a:buFont typeface="Wingdings"/>
              <a:buChar char=""/>
              <a:tabLst>
                <a:tab pos="241300" algn="l"/>
              </a:tabLst>
            </a:pPr>
            <a:r>
              <a:rPr dirty="0" sz="2400" spc="-125">
                <a:latin typeface="Arial"/>
                <a:cs typeface="Arial"/>
              </a:rPr>
              <a:t>Reaching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friends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and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family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SzPct val="75000"/>
              <a:buFont typeface="Wingdings"/>
              <a:buChar char=""/>
              <a:tabLst>
                <a:tab pos="241300" algn="l"/>
              </a:tabLst>
            </a:pPr>
            <a:r>
              <a:rPr dirty="0" sz="2400" spc="-105">
                <a:latin typeface="Arial"/>
                <a:cs typeface="Arial"/>
              </a:rPr>
              <a:t>Disclosures</a:t>
            </a:r>
            <a:r>
              <a:rPr dirty="0" sz="2400" spc="-22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+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supportive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messages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00"/>
              </a:spcBef>
              <a:buSzPct val="75000"/>
              <a:buFont typeface="Wingdings"/>
              <a:buChar char=""/>
              <a:tabLst>
                <a:tab pos="241300" algn="l"/>
              </a:tabLst>
            </a:pPr>
            <a:r>
              <a:rPr dirty="0" sz="2400" spc="-125">
                <a:latin typeface="Arial"/>
                <a:cs typeface="Arial"/>
              </a:rPr>
              <a:t>Warm</a:t>
            </a:r>
            <a:r>
              <a:rPr dirty="0" sz="2400" spc="-24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referrals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55">
                <a:latin typeface="Arial"/>
                <a:cs typeface="Arial"/>
              </a:rPr>
              <a:t>to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local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310">
                <a:latin typeface="Arial"/>
                <a:cs typeface="Arial"/>
              </a:rPr>
              <a:t>DV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programs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80"/>
              </a:spcBef>
              <a:buSzPct val="75000"/>
              <a:buFont typeface="Wingdings"/>
              <a:buChar char=""/>
              <a:tabLst>
                <a:tab pos="241300" algn="l"/>
              </a:tabLst>
            </a:pPr>
            <a:r>
              <a:rPr dirty="0" sz="2400" spc="-105">
                <a:latin typeface="Arial"/>
                <a:cs typeface="Arial"/>
              </a:rPr>
              <a:t>Safely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sharing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937" y="3738626"/>
            <a:ext cx="5048250" cy="1809750"/>
          </a:xfrm>
          <a:prstGeom prst="rect">
            <a:avLst/>
          </a:prstGeom>
          <a:ln w="9525">
            <a:solidFill>
              <a:srgbClr val="8496AF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u="sng" sz="2900" spc="-10" b="1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Arial"/>
                <a:cs typeface="Arial"/>
                <a:hlinkClick r:id="rId2"/>
              </a:rPr>
              <a:t>www.ipvhealthpartners.org</a:t>
            </a:r>
            <a:endParaRPr sz="2900">
              <a:latin typeface="Arial"/>
              <a:cs typeface="Arial"/>
            </a:endParaRPr>
          </a:p>
          <a:p>
            <a:pPr algn="ctr" marL="102870" marR="101600" indent="-1905">
              <a:lnSpc>
                <a:spcPct val="100000"/>
              </a:lnSpc>
              <a:spcBef>
                <a:spcPts val="1100"/>
              </a:spcBef>
            </a:pPr>
            <a:r>
              <a:rPr dirty="0" sz="2000" spc="-80">
                <a:latin typeface="Arial"/>
                <a:cs typeface="Arial"/>
              </a:rPr>
              <a:t>Developed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by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and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community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health </a:t>
            </a:r>
            <a:r>
              <a:rPr dirty="0" sz="2000" spc="-55">
                <a:latin typeface="Arial"/>
                <a:cs typeface="Arial"/>
              </a:rPr>
              <a:t>centers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partnership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domestic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violence </a:t>
            </a:r>
            <a:r>
              <a:rPr dirty="0" sz="2000" spc="-10">
                <a:latin typeface="Arial"/>
                <a:cs typeface="Arial"/>
              </a:rPr>
              <a:t>programs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888888"/>
                </a:solidFill>
                <a:latin typeface="Arial"/>
                <a:cs typeface="Arial"/>
              </a:rPr>
              <a:t>51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175" y="838200"/>
            <a:ext cx="5048250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3463" y="1840928"/>
            <a:ext cx="4468495" cy="254317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algn="ctr" marL="12700" marR="5080" indent="-10160">
              <a:lnSpc>
                <a:spcPct val="90100"/>
              </a:lnSpc>
              <a:spcBef>
                <a:spcPts val="455"/>
              </a:spcBef>
            </a:pPr>
            <a:r>
              <a:rPr dirty="0" sz="3000" spc="-110" b="1">
                <a:latin typeface="Arial"/>
                <a:cs typeface="Arial"/>
              </a:rPr>
              <a:t>Privacy</a:t>
            </a:r>
            <a:r>
              <a:rPr dirty="0" sz="3000" spc="-254" b="1">
                <a:latin typeface="Arial"/>
                <a:cs typeface="Arial"/>
              </a:rPr>
              <a:t> </a:t>
            </a:r>
            <a:r>
              <a:rPr dirty="0" sz="3000" spc="-120" b="1">
                <a:latin typeface="Arial"/>
                <a:cs typeface="Arial"/>
              </a:rPr>
              <a:t>Principles</a:t>
            </a:r>
            <a:r>
              <a:rPr dirty="0" sz="3000" spc="-155" b="1">
                <a:latin typeface="Arial"/>
                <a:cs typeface="Arial"/>
              </a:rPr>
              <a:t> </a:t>
            </a:r>
            <a:r>
              <a:rPr dirty="0" sz="3000" spc="-25" b="1">
                <a:latin typeface="Arial"/>
                <a:cs typeface="Arial"/>
              </a:rPr>
              <a:t>for </a:t>
            </a:r>
            <a:r>
              <a:rPr dirty="0" sz="3000" spc="-90" b="1">
                <a:latin typeface="Arial"/>
                <a:cs typeface="Arial"/>
              </a:rPr>
              <a:t>Protecting</a:t>
            </a:r>
            <a:r>
              <a:rPr dirty="0" sz="3000" spc="-195" b="1">
                <a:latin typeface="Arial"/>
                <a:cs typeface="Arial"/>
              </a:rPr>
              <a:t> </a:t>
            </a:r>
            <a:r>
              <a:rPr dirty="0" sz="3000" spc="-140" b="1">
                <a:latin typeface="Arial"/>
                <a:cs typeface="Arial"/>
              </a:rPr>
              <a:t>Survivors</a:t>
            </a:r>
            <a:r>
              <a:rPr dirty="0" sz="3000" spc="-145" b="1">
                <a:latin typeface="Arial"/>
                <a:cs typeface="Arial"/>
              </a:rPr>
              <a:t> </a:t>
            </a:r>
            <a:r>
              <a:rPr dirty="0" sz="3000" spc="-25" b="1">
                <a:latin typeface="Arial"/>
                <a:cs typeface="Arial"/>
              </a:rPr>
              <a:t>of </a:t>
            </a:r>
            <a:r>
              <a:rPr dirty="0" sz="3000" spc="-20" b="1">
                <a:latin typeface="Arial"/>
                <a:cs typeface="Arial"/>
              </a:rPr>
              <a:t>Intimate</a:t>
            </a:r>
            <a:r>
              <a:rPr dirty="0" sz="3000" spc="-160" b="1">
                <a:latin typeface="Arial"/>
                <a:cs typeface="Arial"/>
              </a:rPr>
              <a:t> </a:t>
            </a:r>
            <a:r>
              <a:rPr dirty="0" sz="3000" spc="-70" b="1">
                <a:latin typeface="Arial"/>
                <a:cs typeface="Arial"/>
              </a:rPr>
              <a:t>Partner</a:t>
            </a:r>
            <a:r>
              <a:rPr dirty="0" sz="3000" spc="-180" b="1">
                <a:latin typeface="Arial"/>
                <a:cs typeface="Arial"/>
              </a:rPr>
              <a:t> </a:t>
            </a:r>
            <a:r>
              <a:rPr dirty="0" sz="3000" spc="-110" b="1">
                <a:latin typeface="Arial"/>
                <a:cs typeface="Arial"/>
              </a:rPr>
              <a:t>Violence, </a:t>
            </a:r>
            <a:r>
              <a:rPr dirty="0" sz="3000" spc="-85" b="1">
                <a:latin typeface="Arial"/>
                <a:cs typeface="Arial"/>
              </a:rPr>
              <a:t>Exploitation</a:t>
            </a:r>
            <a:r>
              <a:rPr dirty="0" sz="3000" spc="-190" b="1">
                <a:latin typeface="Arial"/>
                <a:cs typeface="Arial"/>
              </a:rPr>
              <a:t> </a:t>
            </a:r>
            <a:r>
              <a:rPr dirty="0" sz="3000" spc="-114" b="1">
                <a:latin typeface="Arial"/>
                <a:cs typeface="Arial"/>
              </a:rPr>
              <a:t>and</a:t>
            </a:r>
            <a:r>
              <a:rPr dirty="0" sz="3000" spc="-185" b="1">
                <a:latin typeface="Arial"/>
                <a:cs typeface="Arial"/>
              </a:rPr>
              <a:t> </a:t>
            </a:r>
            <a:r>
              <a:rPr dirty="0" sz="3000" spc="-20" b="1">
                <a:latin typeface="Arial"/>
                <a:cs typeface="Arial"/>
              </a:rPr>
              <a:t>Human </a:t>
            </a:r>
            <a:r>
              <a:rPr dirty="0" sz="3000" spc="-90" b="1">
                <a:latin typeface="Arial"/>
                <a:cs typeface="Arial"/>
              </a:rPr>
              <a:t>Trafficking</a:t>
            </a:r>
            <a:r>
              <a:rPr dirty="0" sz="3000" spc="-215" b="1">
                <a:latin typeface="Arial"/>
                <a:cs typeface="Arial"/>
              </a:rPr>
              <a:t> </a:t>
            </a:r>
            <a:r>
              <a:rPr dirty="0" sz="3000" spc="-75" b="1">
                <a:latin typeface="Arial"/>
                <a:cs typeface="Arial"/>
              </a:rPr>
              <a:t>in</a:t>
            </a:r>
            <a:r>
              <a:rPr dirty="0" sz="3000" spc="-170" b="1">
                <a:latin typeface="Arial"/>
                <a:cs typeface="Arial"/>
              </a:rPr>
              <a:t> </a:t>
            </a:r>
            <a:r>
              <a:rPr dirty="0" sz="3000" spc="-10" b="1">
                <a:latin typeface="Arial"/>
                <a:cs typeface="Arial"/>
              </a:rPr>
              <a:t>Healthcare Settings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0940" y="6444932"/>
            <a:ext cx="178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888888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906" y="435812"/>
            <a:ext cx="3647038" cy="52031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09191" y="5660707"/>
            <a:ext cx="595947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18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https://healthpartnersipve.org/resources/privacyprinciples/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314818" y="222630"/>
            <a:ext cx="3280410" cy="1951989"/>
          </a:xfrm>
          <a:prstGeom prst="rect"/>
        </p:spPr>
        <p:txBody>
          <a:bodyPr wrap="square" lIns="0" tIns="78740" rIns="0" bIns="0" rtlCol="0" vert="horz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620"/>
              </a:spcBef>
            </a:pPr>
            <a:r>
              <a:rPr dirty="0" sz="4500" spc="-200" b="1">
                <a:latin typeface="Arial"/>
                <a:cs typeface="Arial"/>
              </a:rPr>
              <a:t>Building</a:t>
            </a:r>
            <a:r>
              <a:rPr dirty="0" sz="4500" spc="-275" b="1">
                <a:latin typeface="Arial"/>
                <a:cs typeface="Arial"/>
              </a:rPr>
              <a:t> </a:t>
            </a:r>
            <a:r>
              <a:rPr dirty="0" sz="4500" spc="-25" b="1">
                <a:latin typeface="Arial"/>
                <a:cs typeface="Arial"/>
              </a:rPr>
              <a:t>and </a:t>
            </a:r>
            <a:r>
              <a:rPr dirty="0" sz="4500" spc="-65" b="1">
                <a:latin typeface="Arial"/>
                <a:cs typeface="Arial"/>
              </a:rPr>
              <a:t>Formalizing </a:t>
            </a:r>
            <a:r>
              <a:rPr dirty="0" sz="4500" spc="-165" b="1">
                <a:latin typeface="Arial"/>
                <a:cs typeface="Arial"/>
              </a:rPr>
              <a:t>Partnerships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3" name="object 3" descr="A poster with text and images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75" y="914400"/>
            <a:ext cx="5610225" cy="5029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15581" y="2417127"/>
            <a:ext cx="4425950" cy="27762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55600" marR="33020" indent="-343535">
              <a:lnSpc>
                <a:spcPct val="100000"/>
              </a:lnSpc>
              <a:spcBef>
                <a:spcPts val="125"/>
              </a:spcBef>
              <a:buChar char="•"/>
              <a:tabLst>
                <a:tab pos="355600" algn="l"/>
              </a:tabLst>
            </a:pPr>
            <a:r>
              <a:rPr dirty="0" sz="2000" spc="-50">
                <a:latin typeface="Arial"/>
                <a:cs typeface="Arial"/>
              </a:rPr>
              <a:t>Download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a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sample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MOU: </a:t>
            </a:r>
            <a:r>
              <a:rPr dirty="0" u="sng" sz="2000" spc="-2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3"/>
              </a:rPr>
              <a:t>https://healthpartnersipve.org/resour</a:t>
            </a:r>
            <a:r>
              <a:rPr dirty="0" sz="2000" spc="-20">
                <a:solidFill>
                  <a:srgbClr val="637A9B"/>
                </a:solidFill>
                <a:latin typeface="Arial"/>
                <a:cs typeface="Arial"/>
              </a:rPr>
              <a:t> </a:t>
            </a:r>
            <a:r>
              <a:rPr dirty="0" u="sng" sz="2000" spc="-65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3"/>
              </a:rPr>
              <a:t>ces/sample-</a:t>
            </a:r>
            <a:r>
              <a:rPr dirty="0" u="sng" sz="2000" spc="-4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3"/>
              </a:rPr>
              <a:t>memorandum-</a:t>
            </a:r>
            <a:r>
              <a:rPr dirty="0" u="sng" sz="2000" spc="-25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3"/>
              </a:rPr>
              <a:t>of-</a:t>
            </a:r>
            <a:r>
              <a:rPr dirty="0" u="sng" sz="2000" spc="-1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3"/>
              </a:rPr>
              <a:t>understanding/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har char="•"/>
              <a:tabLst>
                <a:tab pos="355600" algn="l"/>
              </a:tabLst>
            </a:pPr>
            <a:r>
              <a:rPr dirty="0" sz="2000" spc="-110">
                <a:latin typeface="Arial"/>
                <a:cs typeface="Arial"/>
              </a:rPr>
              <a:t>Bi-</a:t>
            </a:r>
            <a:r>
              <a:rPr dirty="0" sz="2000" spc="-10">
                <a:latin typeface="Arial"/>
                <a:cs typeface="Arial"/>
              </a:rPr>
              <a:t>directional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spc="-75">
                <a:latin typeface="Arial"/>
                <a:cs typeface="Arial"/>
              </a:rPr>
              <a:t>Infographic: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u="sng" sz="2000" spc="-25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https://healthpartnersipve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dirty="0" u="sng" sz="2000" spc="-7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.org/resources/partnerships-</a:t>
            </a:r>
            <a:r>
              <a:rPr dirty="0" u="sng" sz="2000" spc="-1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between-</a:t>
            </a:r>
            <a:r>
              <a:rPr dirty="0" u="sng" sz="2000" spc="-135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hcs-</a:t>
            </a:r>
            <a:r>
              <a:rPr dirty="0" u="sng" sz="2000" spc="-95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and-</a:t>
            </a:r>
            <a:r>
              <a:rPr dirty="0" u="sng" sz="2000" spc="-85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dv-</a:t>
            </a:r>
            <a:r>
              <a:rPr dirty="0" u="sng" sz="2000" spc="-95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and-</a:t>
            </a:r>
            <a:r>
              <a:rPr dirty="0" u="sng" sz="2000" spc="-145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sv-</a:t>
            </a:r>
            <a:r>
              <a:rPr dirty="0" u="sng" sz="2000" spc="-125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advocacy-</a:t>
            </a:r>
            <a:r>
              <a:rPr dirty="0" u="sng" sz="2000" spc="-7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programs-</a:t>
            </a:r>
            <a:r>
              <a:rPr dirty="0" u="sng" sz="2000" spc="-5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bi-</a:t>
            </a:r>
            <a:r>
              <a:rPr dirty="0" u="sng" sz="2000" spc="-55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directional-</a:t>
            </a:r>
            <a:r>
              <a:rPr dirty="0" u="sng" sz="2000" spc="-10">
                <a:solidFill>
                  <a:srgbClr val="637A9B"/>
                </a:solidFill>
                <a:uFill>
                  <a:solidFill>
                    <a:srgbClr val="637A9B"/>
                  </a:solidFill>
                </a:uFill>
                <a:latin typeface="Arial"/>
                <a:cs typeface="Arial"/>
                <a:hlinkClick r:id="rId4"/>
              </a:rPr>
              <a:t>infographic/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600" y="-3"/>
            <a:ext cx="5486400" cy="6858000"/>
            <a:chOff x="6705600" y="-3"/>
            <a:chExt cx="54864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9225" y="-3"/>
              <a:ext cx="3152775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019173"/>
              <a:ext cx="5133975" cy="5714998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96252" y="1596707"/>
            <a:ext cx="4208145" cy="956310"/>
          </a:xfrm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65"/>
              </a:spcBef>
            </a:pPr>
            <a:r>
              <a:rPr dirty="0" spc="-80"/>
              <a:t>Adaptable</a:t>
            </a:r>
            <a:r>
              <a:rPr dirty="0" spc="-270"/>
              <a:t> </a:t>
            </a:r>
            <a:r>
              <a:rPr dirty="0" spc="-65"/>
              <a:t>Health</a:t>
            </a:r>
            <a:r>
              <a:rPr dirty="0" spc="-200"/>
              <a:t> </a:t>
            </a:r>
            <a:r>
              <a:rPr dirty="0" spc="-95"/>
              <a:t>Center </a:t>
            </a:r>
            <a:r>
              <a:rPr dirty="0" spc="-35"/>
              <a:t>Protocol</a:t>
            </a:r>
            <a:r>
              <a:rPr dirty="0" spc="-270"/>
              <a:t> </a:t>
            </a:r>
            <a:r>
              <a:rPr dirty="0" spc="-45"/>
              <a:t>on</a:t>
            </a:r>
            <a:r>
              <a:rPr dirty="0" spc="-225"/>
              <a:t> </a:t>
            </a:r>
            <a:r>
              <a:rPr dirty="0" spc="-40"/>
              <a:t>IPV/HT/E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8087" y="4028440"/>
            <a:ext cx="4218940" cy="1017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 sz="2700" spc="-35" b="1">
                <a:latin typeface="Arial"/>
                <a:cs typeface="Arial"/>
              </a:rPr>
              <a:t>In</a:t>
            </a:r>
            <a:r>
              <a:rPr dirty="0" sz="2700" spc="-250" b="1">
                <a:latin typeface="Arial"/>
                <a:cs typeface="Arial"/>
              </a:rPr>
              <a:t> </a:t>
            </a:r>
            <a:r>
              <a:rPr dirty="0" sz="2700" spc="-170" b="1">
                <a:latin typeface="Arial"/>
                <a:cs typeface="Arial"/>
              </a:rPr>
              <a:t>English</a:t>
            </a:r>
            <a:r>
              <a:rPr dirty="0" sz="2700" spc="-229" b="1">
                <a:latin typeface="Arial"/>
                <a:cs typeface="Arial"/>
              </a:rPr>
              <a:t> </a:t>
            </a:r>
            <a:r>
              <a:rPr dirty="0" sz="2700" spc="-125" b="1">
                <a:latin typeface="Arial"/>
                <a:cs typeface="Arial"/>
              </a:rPr>
              <a:t>and</a:t>
            </a:r>
            <a:r>
              <a:rPr dirty="0" sz="2700" spc="-175" b="1">
                <a:latin typeface="Arial"/>
                <a:cs typeface="Arial"/>
              </a:rPr>
              <a:t> </a:t>
            </a:r>
            <a:r>
              <a:rPr dirty="0" sz="2700" spc="-30" b="1">
                <a:latin typeface="Arial"/>
                <a:cs typeface="Arial"/>
              </a:rPr>
              <a:t>Spanish: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  <a:spcBef>
                <a:spcPts val="50"/>
              </a:spcBef>
            </a:pPr>
            <a:r>
              <a:rPr dirty="0" u="sng" sz="18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https://healthpartnersipve.org/futures-</a:t>
            </a:r>
            <a:r>
              <a:rPr dirty="0" u="sng" sz="185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resources/sample-</a:t>
            </a:r>
            <a:r>
              <a:rPr dirty="0" u="sng" sz="185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health-</a:t>
            </a:r>
            <a:r>
              <a:rPr dirty="0" u="sng" sz="1850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center-</a:t>
            </a:r>
            <a:r>
              <a:rPr dirty="0" u="sng" sz="18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protocol/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3583" y="6364922"/>
            <a:ext cx="12192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45">
                <a:latin typeface="Arial"/>
                <a:cs typeface="Arial"/>
              </a:rPr>
              <a:t>54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7504" y="1945957"/>
            <a:ext cx="5194935" cy="131889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70"/>
              </a:spcBef>
            </a:pPr>
            <a:r>
              <a:rPr dirty="0" sz="2100" spc="-75">
                <a:latin typeface="Arial"/>
                <a:cs typeface="Arial"/>
              </a:rPr>
              <a:t>This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-35">
                <a:latin typeface="Arial"/>
                <a:cs typeface="Arial"/>
              </a:rPr>
              <a:t>Health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Information</a:t>
            </a:r>
            <a:r>
              <a:rPr dirty="0" sz="2100" spc="-100">
                <a:latin typeface="Arial"/>
                <a:cs typeface="Arial"/>
              </a:rPr>
              <a:t> </a:t>
            </a:r>
            <a:r>
              <a:rPr dirty="0" sz="2100" spc="-55">
                <a:latin typeface="Arial"/>
                <a:cs typeface="Arial"/>
              </a:rPr>
              <a:t>Technology</a:t>
            </a:r>
            <a:r>
              <a:rPr dirty="0" sz="2100" spc="-8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(HIT) </a:t>
            </a:r>
            <a:r>
              <a:rPr dirty="0" sz="2100" spc="-100">
                <a:latin typeface="Arial"/>
                <a:cs typeface="Arial"/>
              </a:rPr>
              <a:t>Memo</a:t>
            </a:r>
            <a:r>
              <a:rPr dirty="0" sz="2100" spc="-135">
                <a:latin typeface="Arial"/>
                <a:cs typeface="Arial"/>
              </a:rPr>
              <a:t> </a:t>
            </a:r>
            <a:r>
              <a:rPr dirty="0" sz="2100" spc="-100">
                <a:latin typeface="Arial"/>
                <a:cs typeface="Arial"/>
              </a:rPr>
              <a:t>discusses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how</a:t>
            </a:r>
            <a:r>
              <a:rPr dirty="0" sz="2100" spc="-13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health</a:t>
            </a:r>
            <a:r>
              <a:rPr dirty="0" sz="2100" spc="-130">
                <a:latin typeface="Arial"/>
                <a:cs typeface="Arial"/>
              </a:rPr>
              <a:t> </a:t>
            </a:r>
            <a:r>
              <a:rPr dirty="0" sz="2100" spc="-55">
                <a:latin typeface="Arial"/>
                <a:cs typeface="Arial"/>
              </a:rPr>
              <a:t>centers</a:t>
            </a:r>
            <a:r>
              <a:rPr dirty="0" sz="2100" spc="-9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can </a:t>
            </a:r>
            <a:r>
              <a:rPr dirty="0" sz="2100" spc="-10">
                <a:latin typeface="Arial"/>
                <a:cs typeface="Arial"/>
              </a:rPr>
              <a:t>partner</a:t>
            </a:r>
            <a:r>
              <a:rPr dirty="0" sz="2100" spc="-7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with</a:t>
            </a:r>
            <a:r>
              <a:rPr dirty="0" sz="2100" spc="-110">
                <a:latin typeface="Arial"/>
                <a:cs typeface="Arial"/>
              </a:rPr>
              <a:t> </a:t>
            </a:r>
            <a:r>
              <a:rPr dirty="0" sz="2100" spc="-114">
                <a:latin typeface="Arial"/>
                <a:cs typeface="Arial"/>
              </a:rPr>
              <a:t>HIT</a:t>
            </a:r>
            <a:r>
              <a:rPr dirty="0" sz="2100" spc="-9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platforms</a:t>
            </a:r>
            <a:r>
              <a:rPr dirty="0" sz="2100" spc="-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-110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improve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patient </a:t>
            </a:r>
            <a:r>
              <a:rPr dirty="0" sz="2100">
                <a:latin typeface="Arial"/>
                <a:cs typeface="Arial"/>
              </a:rPr>
              <a:t>quality</a:t>
            </a:r>
            <a:r>
              <a:rPr dirty="0" sz="2100" spc="-11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of</a:t>
            </a:r>
            <a:r>
              <a:rPr dirty="0" sz="2100" spc="-110">
                <a:latin typeface="Arial"/>
                <a:cs typeface="Arial"/>
              </a:rPr>
              <a:t> </a:t>
            </a:r>
            <a:r>
              <a:rPr dirty="0" sz="2100" spc="-75">
                <a:latin typeface="Arial"/>
                <a:cs typeface="Arial"/>
              </a:rPr>
              <a:t>care</a:t>
            </a:r>
            <a:r>
              <a:rPr dirty="0" sz="2100" spc="-85">
                <a:latin typeface="Arial"/>
                <a:cs typeface="Arial"/>
              </a:rPr>
              <a:t> </a:t>
            </a:r>
            <a:r>
              <a:rPr dirty="0" sz="2100" spc="-35">
                <a:latin typeface="Arial"/>
                <a:cs typeface="Arial"/>
              </a:rPr>
              <a:t>and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privacy.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510" y="5620067"/>
            <a:ext cx="852360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85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https://healthpartnersipve.org/resources/addressing-</a:t>
            </a:r>
            <a:r>
              <a:rPr dirty="0" u="heavy" sz="185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ipv-</a:t>
            </a:r>
            <a:r>
              <a:rPr dirty="0" u="heavy" sz="18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ht-</a:t>
            </a:r>
            <a:r>
              <a:rPr dirty="0" u="heavy" sz="18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with-</a:t>
            </a:r>
            <a:r>
              <a:rPr dirty="0" u="heavy" sz="1850" spc="-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new-</a:t>
            </a:r>
            <a:r>
              <a:rPr dirty="0" u="heavy" sz="185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ochin-</a:t>
            </a:r>
            <a:r>
              <a:rPr dirty="0" u="heavy" sz="18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smarttools/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604010" y="635380"/>
            <a:ext cx="2966720" cy="920115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dirty="0" sz="2900" spc="-175" b="1">
                <a:latin typeface="Arial"/>
                <a:cs typeface="Arial"/>
              </a:rPr>
              <a:t>OCHIN</a:t>
            </a:r>
            <a:r>
              <a:rPr dirty="0" sz="2900" spc="-180" b="1">
                <a:latin typeface="Arial"/>
                <a:cs typeface="Arial"/>
              </a:rPr>
              <a:t> </a:t>
            </a:r>
            <a:r>
              <a:rPr dirty="0" sz="2900" spc="-195" b="1">
                <a:latin typeface="Arial"/>
                <a:cs typeface="Arial"/>
              </a:rPr>
              <a:t>Epic</a:t>
            </a:r>
            <a:r>
              <a:rPr dirty="0" sz="2900" spc="-204" b="1">
                <a:latin typeface="Arial"/>
                <a:cs typeface="Arial"/>
              </a:rPr>
              <a:t> </a:t>
            </a:r>
            <a:r>
              <a:rPr dirty="0" sz="2900" spc="-35" b="1">
                <a:latin typeface="Arial"/>
                <a:cs typeface="Arial"/>
              </a:rPr>
              <a:t>Smart </a:t>
            </a:r>
            <a:r>
              <a:rPr dirty="0" sz="2900" spc="-20" b="1">
                <a:latin typeface="Arial"/>
                <a:cs typeface="Arial"/>
              </a:rPr>
              <a:t>Tool</a:t>
            </a:r>
            <a:endParaRPr sz="2900">
              <a:latin typeface="Arial"/>
              <a:cs typeface="Arial"/>
            </a:endParaRPr>
          </a:p>
        </p:txBody>
      </p:sp>
      <p:pic>
        <p:nvPicPr>
          <p:cNvPr id="5" name="object 5" descr="OCHI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0375" y="4295775"/>
            <a:ext cx="2286000" cy="695325"/>
          </a:xfrm>
          <a:prstGeom prst="rect">
            <a:avLst/>
          </a:prstGeom>
        </p:spPr>
      </p:pic>
      <p:pic>
        <p:nvPicPr>
          <p:cNvPr id="6" name="object 6" descr="A screenshot of a white text  Description automatically generat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1875" y="523875"/>
            <a:ext cx="3448050" cy="4700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300" y="685800"/>
            <a:ext cx="723900" cy="447675"/>
            <a:chOff x="10782300" y="685800"/>
            <a:chExt cx="723900" cy="447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300" y="685800"/>
              <a:ext cx="723900" cy="4476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44225" y="904874"/>
              <a:ext cx="342900" cy="228600"/>
            </a:xfrm>
            <a:custGeom>
              <a:avLst/>
              <a:gdLst/>
              <a:ahLst/>
              <a:cxnLst/>
              <a:rect l="l" t="t" r="r" b="b"/>
              <a:pathLst>
                <a:path w="342900" h="228600">
                  <a:moveTo>
                    <a:pt x="342646" y="228219"/>
                  </a:moveTo>
                  <a:lnTo>
                    <a:pt x="322072" y="210312"/>
                  </a:lnTo>
                  <a:lnTo>
                    <a:pt x="317246" y="206502"/>
                  </a:lnTo>
                  <a:lnTo>
                    <a:pt x="298704" y="191770"/>
                  </a:lnTo>
                  <a:lnTo>
                    <a:pt x="271780" y="172339"/>
                  </a:lnTo>
                  <a:lnTo>
                    <a:pt x="240411" y="152019"/>
                  </a:lnTo>
                  <a:lnTo>
                    <a:pt x="204216" y="130302"/>
                  </a:lnTo>
                  <a:lnTo>
                    <a:pt x="176149" y="111760"/>
                  </a:lnTo>
                  <a:lnTo>
                    <a:pt x="156464" y="92964"/>
                  </a:lnTo>
                  <a:lnTo>
                    <a:pt x="146812" y="74295"/>
                  </a:lnTo>
                  <a:lnTo>
                    <a:pt x="148844" y="56388"/>
                  </a:lnTo>
                  <a:lnTo>
                    <a:pt x="194119" y="25146"/>
                  </a:lnTo>
                  <a:lnTo>
                    <a:pt x="193878" y="25146"/>
                  </a:lnTo>
                  <a:lnTo>
                    <a:pt x="220345" y="17272"/>
                  </a:lnTo>
                  <a:lnTo>
                    <a:pt x="242951" y="13589"/>
                  </a:lnTo>
                  <a:lnTo>
                    <a:pt x="251079" y="11684"/>
                  </a:lnTo>
                  <a:lnTo>
                    <a:pt x="254381" y="8001"/>
                  </a:lnTo>
                  <a:lnTo>
                    <a:pt x="252476" y="4191"/>
                  </a:lnTo>
                  <a:lnTo>
                    <a:pt x="244602" y="1651"/>
                  </a:lnTo>
                  <a:lnTo>
                    <a:pt x="220980" y="0"/>
                  </a:lnTo>
                  <a:lnTo>
                    <a:pt x="193929" y="508"/>
                  </a:lnTo>
                  <a:lnTo>
                    <a:pt x="134112" y="8255"/>
                  </a:lnTo>
                  <a:lnTo>
                    <a:pt x="75311" y="25146"/>
                  </a:lnTo>
                  <a:lnTo>
                    <a:pt x="27813" y="51435"/>
                  </a:lnTo>
                  <a:lnTo>
                    <a:pt x="1778" y="87249"/>
                  </a:lnTo>
                  <a:lnTo>
                    <a:pt x="0" y="108839"/>
                  </a:lnTo>
                  <a:lnTo>
                    <a:pt x="7366" y="133096"/>
                  </a:lnTo>
                  <a:lnTo>
                    <a:pt x="20066" y="152654"/>
                  </a:lnTo>
                  <a:lnTo>
                    <a:pt x="37719" y="171704"/>
                  </a:lnTo>
                  <a:lnTo>
                    <a:pt x="58166" y="189738"/>
                  </a:lnTo>
                  <a:lnTo>
                    <a:pt x="79502" y="206502"/>
                  </a:lnTo>
                  <a:lnTo>
                    <a:pt x="79375" y="206502"/>
                  </a:lnTo>
                  <a:lnTo>
                    <a:pt x="85979" y="211836"/>
                  </a:lnTo>
                  <a:lnTo>
                    <a:pt x="91821" y="217297"/>
                  </a:lnTo>
                  <a:lnTo>
                    <a:pt x="96774" y="222758"/>
                  </a:lnTo>
                  <a:lnTo>
                    <a:pt x="101092" y="228219"/>
                  </a:lnTo>
                  <a:lnTo>
                    <a:pt x="342646" y="228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85800" y="685800"/>
            <a:ext cx="9629775" cy="0"/>
          </a:xfrm>
          <a:custGeom>
            <a:avLst/>
            <a:gdLst/>
            <a:ahLst/>
            <a:cxnLst/>
            <a:rect l="l" t="t" r="r" b="b"/>
            <a:pathLst>
              <a:path w="9629775" h="0">
                <a:moveTo>
                  <a:pt x="0" y="0"/>
                </a:moveTo>
                <a:lnTo>
                  <a:pt x="9629775" y="0"/>
                </a:lnTo>
              </a:path>
            </a:pathLst>
          </a:custGeom>
          <a:ln w="76174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76425" y="6219825"/>
            <a:ext cx="9629775" cy="0"/>
          </a:xfrm>
          <a:custGeom>
            <a:avLst/>
            <a:gdLst/>
            <a:ahLst/>
            <a:cxnLst/>
            <a:rect l="l" t="t" r="r" b="b"/>
            <a:pathLst>
              <a:path w="9629775" h="0">
                <a:moveTo>
                  <a:pt x="0" y="0"/>
                </a:moveTo>
                <a:lnTo>
                  <a:pt x="9629775" y="0"/>
                </a:lnTo>
              </a:path>
            </a:pathLst>
          </a:custGeom>
          <a:ln w="76174">
            <a:solidFill>
              <a:srgbClr val="F58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803275" y="830580"/>
            <a:ext cx="5610860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300" spc="-65"/>
              <a:t>About</a:t>
            </a:r>
            <a:r>
              <a:rPr dirty="0" sz="3300" spc="-225"/>
              <a:t> </a:t>
            </a:r>
            <a:r>
              <a:rPr dirty="0" sz="3300" spc="-90"/>
              <a:t>Futures</a:t>
            </a:r>
            <a:r>
              <a:rPr dirty="0" sz="3300" spc="-275"/>
              <a:t> </a:t>
            </a:r>
            <a:r>
              <a:rPr dirty="0" sz="3300" spc="-10"/>
              <a:t>Without</a:t>
            </a:r>
            <a:r>
              <a:rPr dirty="0" sz="3300" spc="-220"/>
              <a:t> </a:t>
            </a:r>
            <a:r>
              <a:rPr dirty="0" sz="3300" spc="-85"/>
              <a:t>Violence</a:t>
            </a:r>
            <a:endParaRPr sz="3300"/>
          </a:p>
        </p:txBody>
      </p:sp>
      <p:grpSp>
        <p:nvGrpSpPr>
          <p:cNvPr id="8" name="object 8"/>
          <p:cNvGrpSpPr/>
          <p:nvPr/>
        </p:nvGrpSpPr>
        <p:grpSpPr>
          <a:xfrm>
            <a:off x="5867370" y="1752427"/>
            <a:ext cx="2938780" cy="2900680"/>
            <a:chOff x="5867370" y="1752427"/>
            <a:chExt cx="2938780" cy="29006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370" y="1752427"/>
              <a:ext cx="2938600" cy="29005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4550" y="1800225"/>
              <a:ext cx="2781300" cy="27527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05500" y="1781175"/>
              <a:ext cx="2819400" cy="2790825"/>
            </a:xfrm>
            <a:custGeom>
              <a:avLst/>
              <a:gdLst/>
              <a:ahLst/>
              <a:cxnLst/>
              <a:rect l="l" t="t" r="r" b="b"/>
              <a:pathLst>
                <a:path w="2819400" h="2790825">
                  <a:moveTo>
                    <a:pt x="0" y="2790825"/>
                  </a:moveTo>
                  <a:lnTo>
                    <a:pt x="2819400" y="2790825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27908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293749" y="2050478"/>
            <a:ext cx="10471785" cy="378396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8102600" indent="-227329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8102600" algn="l"/>
              </a:tabLst>
            </a:pPr>
            <a:r>
              <a:rPr dirty="0" sz="2400" spc="-105" b="1">
                <a:latin typeface="Arial"/>
                <a:cs typeface="Arial"/>
              </a:rPr>
              <a:t>Office</a:t>
            </a:r>
            <a:r>
              <a:rPr dirty="0" sz="2400" spc="-125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Locations:</a:t>
            </a:r>
            <a:endParaRPr sz="2400">
              <a:latin typeface="Arial"/>
              <a:cs typeface="Arial"/>
            </a:endParaRPr>
          </a:p>
          <a:p>
            <a:pPr marL="821817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8218170" algn="l"/>
              </a:tabLst>
            </a:pPr>
            <a:r>
              <a:rPr dirty="0" sz="2400" spc="-175">
                <a:latin typeface="Arial"/>
                <a:cs typeface="Arial"/>
              </a:rPr>
              <a:t>San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Francisco,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385">
                <a:latin typeface="Arial"/>
                <a:cs typeface="Arial"/>
              </a:rPr>
              <a:t>CA</a:t>
            </a:r>
            <a:endParaRPr sz="2400">
              <a:latin typeface="Arial"/>
              <a:cs typeface="Arial"/>
            </a:endParaRPr>
          </a:p>
          <a:p>
            <a:pPr marL="821817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8218170" algn="l"/>
              </a:tabLst>
            </a:pPr>
            <a:r>
              <a:rPr dirty="0" sz="2400" spc="-70">
                <a:latin typeface="Arial"/>
                <a:cs typeface="Arial"/>
              </a:rPr>
              <a:t>Boston,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20">
                <a:latin typeface="Arial"/>
                <a:cs typeface="Arial"/>
              </a:rPr>
              <a:t>MA</a:t>
            </a:r>
            <a:endParaRPr sz="2400">
              <a:latin typeface="Arial"/>
              <a:cs typeface="Arial"/>
            </a:endParaRPr>
          </a:p>
          <a:p>
            <a:pPr marL="821817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8218170" algn="l"/>
              </a:tabLst>
            </a:pPr>
            <a:r>
              <a:rPr dirty="0" sz="2400" spc="-90">
                <a:latin typeface="Arial"/>
                <a:cs typeface="Arial"/>
              </a:rPr>
              <a:t>Washington,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375">
                <a:latin typeface="Arial"/>
                <a:cs typeface="Arial"/>
              </a:rPr>
              <a:t>DC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400">
              <a:latin typeface="Arial"/>
              <a:cs typeface="Arial"/>
            </a:endParaRPr>
          </a:p>
          <a:p>
            <a:pPr algn="ctr" marL="12700" marR="423545" indent="15875">
              <a:lnSpc>
                <a:spcPct val="100400"/>
              </a:lnSpc>
            </a:pPr>
            <a:r>
              <a:rPr dirty="0" sz="2400" b="1">
                <a:latin typeface="Arial"/>
                <a:cs typeface="Arial"/>
              </a:rPr>
              <a:t>Futures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Without</a:t>
            </a:r>
            <a:r>
              <a:rPr dirty="0" sz="2400" spc="-10" b="1">
                <a:latin typeface="Arial"/>
                <a:cs typeface="Arial"/>
              </a:rPr>
              <a:t> Violence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health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social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justice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nonprofit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with 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mission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create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healthy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families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communities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free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violence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trauma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tomorrow.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33452" y="1752427"/>
            <a:ext cx="3843654" cy="2910205"/>
            <a:chOff x="1133452" y="1752427"/>
            <a:chExt cx="3843654" cy="2910205"/>
          </a:xfrm>
        </p:grpSpPr>
        <p:pic>
          <p:nvPicPr>
            <p:cNvPr id="14" name="object 14" descr="64964AF8-A174-424E-8499-852EF00E1BE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452" y="1752427"/>
              <a:ext cx="3843458" cy="2910041"/>
            </a:xfrm>
            <a:prstGeom prst="rect">
              <a:avLst/>
            </a:prstGeom>
          </p:spPr>
        </p:pic>
        <p:pic>
          <p:nvPicPr>
            <p:cNvPr id="15" name="object 15" descr="64964AF8-A174-424E-8499-852EF00E1BE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0625" y="1800224"/>
              <a:ext cx="3686175" cy="2762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71575" y="1781174"/>
              <a:ext cx="3724275" cy="2800350"/>
            </a:xfrm>
            <a:custGeom>
              <a:avLst/>
              <a:gdLst/>
              <a:ahLst/>
              <a:cxnLst/>
              <a:rect l="l" t="t" r="r" b="b"/>
              <a:pathLst>
                <a:path w="3724275" h="2800350">
                  <a:moveTo>
                    <a:pt x="0" y="2800350"/>
                  </a:moveTo>
                  <a:lnTo>
                    <a:pt x="3724275" y="2800350"/>
                  </a:lnTo>
                  <a:lnTo>
                    <a:pt x="3724275" y="0"/>
                  </a:lnTo>
                  <a:lnTo>
                    <a:pt x="0" y="0"/>
                  </a:lnTo>
                  <a:lnTo>
                    <a:pt x="0" y="28003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24800" y="647700"/>
            <a:ext cx="25336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012" y="538226"/>
            <a:ext cx="495300" cy="466725"/>
          </a:xfrm>
          <a:custGeom>
            <a:avLst/>
            <a:gdLst/>
            <a:ahLst/>
            <a:cxnLst/>
            <a:rect l="l" t="t" r="r" b="b"/>
            <a:pathLst>
              <a:path w="495300" h="466725">
                <a:moveTo>
                  <a:pt x="0" y="418211"/>
                </a:moveTo>
                <a:lnTo>
                  <a:pt x="0" y="0"/>
                </a:lnTo>
                <a:lnTo>
                  <a:pt x="354418" y="0"/>
                </a:lnTo>
                <a:lnTo>
                  <a:pt x="495300" y="140843"/>
                </a:lnTo>
                <a:lnTo>
                  <a:pt x="495300" y="466725"/>
                </a:lnTo>
                <a:lnTo>
                  <a:pt x="48425" y="466725"/>
                </a:lnTo>
                <a:lnTo>
                  <a:pt x="0" y="418211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0225" y="557276"/>
            <a:ext cx="10337165" cy="0"/>
          </a:xfrm>
          <a:custGeom>
            <a:avLst/>
            <a:gdLst/>
            <a:ahLst/>
            <a:cxnLst/>
            <a:rect l="l" t="t" r="r" b="b"/>
            <a:pathLst>
              <a:path w="10337165" h="0">
                <a:moveTo>
                  <a:pt x="0" y="0"/>
                </a:moveTo>
                <a:lnTo>
                  <a:pt x="1033716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437" y="6329362"/>
            <a:ext cx="11181080" cy="0"/>
          </a:xfrm>
          <a:custGeom>
            <a:avLst/>
            <a:gdLst/>
            <a:ahLst/>
            <a:cxnLst/>
            <a:rect l="l" t="t" r="r" b="b"/>
            <a:pathLst>
              <a:path w="11181080" h="0">
                <a:moveTo>
                  <a:pt x="0" y="0"/>
                </a:moveTo>
                <a:lnTo>
                  <a:pt x="1118076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394460" y="616013"/>
            <a:ext cx="10076180" cy="196215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30"/>
              </a:spcBef>
            </a:pPr>
            <a:r>
              <a:rPr dirty="0" sz="2150" spc="-95"/>
              <a:t>Home</a:t>
            </a:r>
            <a:r>
              <a:rPr dirty="0" sz="2150" spc="-15"/>
              <a:t> </a:t>
            </a:r>
            <a:r>
              <a:rPr dirty="0" sz="2150"/>
              <a:t>to</a:t>
            </a:r>
            <a:r>
              <a:rPr dirty="0" sz="2150" spc="-85"/>
              <a:t> </a:t>
            </a:r>
            <a:r>
              <a:rPr dirty="0" sz="2150" spc="-140"/>
              <a:t>The</a:t>
            </a:r>
            <a:r>
              <a:rPr dirty="0" sz="2150" spc="-90"/>
              <a:t> </a:t>
            </a:r>
            <a:r>
              <a:rPr dirty="0" sz="2150" spc="-55"/>
              <a:t>National </a:t>
            </a:r>
            <a:r>
              <a:rPr dirty="0" sz="2150" spc="-75"/>
              <a:t>Health </a:t>
            </a:r>
            <a:r>
              <a:rPr dirty="0" sz="2150" spc="-135"/>
              <a:t>Resource</a:t>
            </a:r>
            <a:r>
              <a:rPr dirty="0" sz="2150" spc="-90"/>
              <a:t> Center</a:t>
            </a:r>
            <a:r>
              <a:rPr dirty="0" sz="2150" spc="-75"/>
              <a:t> on </a:t>
            </a:r>
            <a:r>
              <a:rPr dirty="0" sz="2150" spc="-85"/>
              <a:t>Domestic </a:t>
            </a:r>
            <a:r>
              <a:rPr dirty="0" sz="2150" spc="-80"/>
              <a:t>Violence</a:t>
            </a:r>
            <a:r>
              <a:rPr dirty="0" sz="2150" spc="-15"/>
              <a:t> </a:t>
            </a:r>
            <a:r>
              <a:rPr dirty="0" sz="2150" spc="-229"/>
              <a:t>(HRC)</a:t>
            </a:r>
            <a:r>
              <a:rPr dirty="0" sz="2150" spc="-45"/>
              <a:t> </a:t>
            </a:r>
            <a:r>
              <a:rPr dirty="0" sz="2150" spc="-135"/>
              <a:t>is</a:t>
            </a:r>
            <a:r>
              <a:rPr dirty="0" sz="2150" spc="-80"/>
              <a:t> </a:t>
            </a:r>
            <a:r>
              <a:rPr dirty="0" sz="2150" spc="-175"/>
              <a:t>a</a:t>
            </a:r>
            <a:r>
              <a:rPr dirty="0" sz="2150" spc="-50"/>
              <a:t> </a:t>
            </a:r>
            <a:r>
              <a:rPr dirty="0" sz="2150" spc="-10"/>
              <a:t>federally-</a:t>
            </a:r>
            <a:r>
              <a:rPr dirty="0" sz="2150" spc="-85"/>
              <a:t>designated</a:t>
            </a:r>
            <a:r>
              <a:rPr dirty="0" sz="2150" spc="-80"/>
              <a:t> </a:t>
            </a:r>
            <a:r>
              <a:rPr dirty="0" sz="2150" spc="-85"/>
              <a:t>resource</a:t>
            </a:r>
            <a:r>
              <a:rPr dirty="0" sz="2150" spc="-95"/>
              <a:t> </a:t>
            </a:r>
            <a:r>
              <a:rPr dirty="0" sz="2150" spc="-35"/>
              <a:t>center</a:t>
            </a:r>
            <a:r>
              <a:rPr dirty="0" sz="2150" spc="-70"/>
              <a:t> </a:t>
            </a:r>
            <a:r>
              <a:rPr dirty="0" sz="2150"/>
              <a:t>that</a:t>
            </a:r>
            <a:r>
              <a:rPr dirty="0" sz="2150" spc="-40"/>
              <a:t> </a:t>
            </a:r>
            <a:r>
              <a:rPr dirty="0" sz="2150" spc="-165"/>
              <a:t>has</a:t>
            </a:r>
            <a:r>
              <a:rPr dirty="0" sz="2150" spc="-85"/>
              <a:t> </a:t>
            </a:r>
            <a:r>
              <a:rPr dirty="0" sz="2150" spc="-45"/>
              <a:t>supported</a:t>
            </a:r>
            <a:r>
              <a:rPr dirty="0" sz="2150" spc="-80"/>
              <a:t> </a:t>
            </a:r>
            <a:r>
              <a:rPr dirty="0" sz="2150" spc="-50"/>
              <a:t>health</a:t>
            </a:r>
            <a:r>
              <a:rPr dirty="0" sz="2150" spc="-80"/>
              <a:t> </a:t>
            </a:r>
            <a:r>
              <a:rPr dirty="0" sz="2150" spc="-114"/>
              <a:t>care</a:t>
            </a:r>
            <a:r>
              <a:rPr dirty="0" sz="2150" spc="-90"/>
              <a:t> </a:t>
            </a:r>
            <a:r>
              <a:rPr dirty="0" sz="2150" spc="-80"/>
              <a:t>professionals, </a:t>
            </a:r>
            <a:r>
              <a:rPr dirty="0" sz="2150" spc="-10"/>
              <a:t>domestic </a:t>
            </a:r>
            <a:r>
              <a:rPr dirty="0" sz="2150" spc="-65"/>
              <a:t>violence</a:t>
            </a:r>
            <a:r>
              <a:rPr dirty="0" sz="2150" spc="-25"/>
              <a:t> </a:t>
            </a:r>
            <a:r>
              <a:rPr dirty="0" sz="2150" spc="-80"/>
              <a:t>experts,</a:t>
            </a:r>
            <a:r>
              <a:rPr dirty="0" sz="2150" spc="-85"/>
              <a:t> </a:t>
            </a:r>
            <a:r>
              <a:rPr dirty="0" sz="2150" spc="-70"/>
              <a:t>survivors,</a:t>
            </a:r>
            <a:r>
              <a:rPr dirty="0" sz="2150" spc="-85"/>
              <a:t> </a:t>
            </a:r>
            <a:r>
              <a:rPr dirty="0" sz="2150" spc="-105"/>
              <a:t>and</a:t>
            </a:r>
            <a:r>
              <a:rPr dirty="0" sz="2150" spc="-85"/>
              <a:t> </a:t>
            </a:r>
            <a:r>
              <a:rPr dirty="0" sz="2150" spc="-45"/>
              <a:t>policy</a:t>
            </a:r>
            <a:r>
              <a:rPr dirty="0" sz="2150" spc="-70"/>
              <a:t> </a:t>
            </a:r>
            <a:r>
              <a:rPr dirty="0" sz="2150" spc="-120"/>
              <a:t>makers</a:t>
            </a:r>
            <a:r>
              <a:rPr dirty="0" sz="2150" spc="-90"/>
              <a:t> </a:t>
            </a:r>
            <a:r>
              <a:rPr dirty="0" sz="2150" spc="-10"/>
              <a:t>at</a:t>
            </a:r>
            <a:r>
              <a:rPr dirty="0" sz="2150" spc="-120"/>
              <a:t> </a:t>
            </a:r>
            <a:r>
              <a:rPr dirty="0" sz="2150" spc="-30"/>
              <a:t>all</a:t>
            </a:r>
            <a:r>
              <a:rPr dirty="0" sz="2150" spc="-120"/>
              <a:t> </a:t>
            </a:r>
            <a:r>
              <a:rPr dirty="0" sz="2150" spc="-80"/>
              <a:t>levels</a:t>
            </a:r>
            <a:r>
              <a:rPr dirty="0" sz="2150" spc="-90"/>
              <a:t> </a:t>
            </a:r>
            <a:r>
              <a:rPr dirty="0" sz="2150" spc="-195"/>
              <a:t>as</a:t>
            </a:r>
            <a:r>
              <a:rPr dirty="0" sz="2150" spc="-90"/>
              <a:t> </a:t>
            </a:r>
            <a:r>
              <a:rPr dirty="0" sz="2150" spc="-20"/>
              <a:t>they</a:t>
            </a:r>
            <a:r>
              <a:rPr dirty="0" sz="2150" spc="-75"/>
              <a:t> </a:t>
            </a:r>
            <a:r>
              <a:rPr dirty="0" sz="2150" spc="-65"/>
              <a:t>improve</a:t>
            </a:r>
            <a:r>
              <a:rPr dirty="0" sz="2150" spc="-100"/>
              <a:t> </a:t>
            </a:r>
            <a:r>
              <a:rPr dirty="0" sz="2150" spc="-30"/>
              <a:t>health</a:t>
            </a:r>
            <a:r>
              <a:rPr dirty="0" sz="2150" spc="-80"/>
              <a:t> </a:t>
            </a:r>
            <a:r>
              <a:rPr dirty="0" sz="2150" spc="-10"/>
              <a:t>care’s </a:t>
            </a:r>
            <a:r>
              <a:rPr dirty="0" sz="2150" spc="-100"/>
              <a:t>response</a:t>
            </a:r>
            <a:r>
              <a:rPr dirty="0" sz="2150" spc="-114"/>
              <a:t> </a:t>
            </a:r>
            <a:r>
              <a:rPr dirty="0" sz="2150"/>
              <a:t>to</a:t>
            </a:r>
            <a:r>
              <a:rPr dirty="0" sz="2150" spc="-10"/>
              <a:t> </a:t>
            </a:r>
            <a:r>
              <a:rPr dirty="0" sz="2150" spc="-75"/>
              <a:t>domestic</a:t>
            </a:r>
            <a:r>
              <a:rPr dirty="0" sz="2150" spc="-85"/>
              <a:t> </a:t>
            </a:r>
            <a:r>
              <a:rPr dirty="0" sz="2150" spc="-65"/>
              <a:t>violence,</a:t>
            </a:r>
            <a:r>
              <a:rPr dirty="0" sz="2150" spc="-85"/>
              <a:t> and </a:t>
            </a:r>
            <a:r>
              <a:rPr dirty="0" sz="2150" spc="-100"/>
              <a:t>increase</a:t>
            </a:r>
            <a:r>
              <a:rPr dirty="0" sz="2150" spc="-95"/>
              <a:t> </a:t>
            </a:r>
            <a:r>
              <a:rPr dirty="0" sz="2150"/>
              <a:t>the</a:t>
            </a:r>
            <a:r>
              <a:rPr dirty="0" sz="2150" spc="-25"/>
              <a:t> </a:t>
            </a:r>
            <a:r>
              <a:rPr dirty="0" sz="2150" spc="-85"/>
              <a:t>capacity</a:t>
            </a:r>
            <a:r>
              <a:rPr dirty="0" sz="2150" spc="-75"/>
              <a:t> </a:t>
            </a:r>
            <a:r>
              <a:rPr dirty="0" sz="2150"/>
              <a:t>of</a:t>
            </a:r>
            <a:r>
              <a:rPr dirty="0" sz="2150" spc="-130"/>
              <a:t> </a:t>
            </a:r>
            <a:r>
              <a:rPr dirty="0" sz="2150" spc="-60"/>
              <a:t>domestic</a:t>
            </a:r>
            <a:r>
              <a:rPr dirty="0" sz="2150" spc="-85"/>
              <a:t> </a:t>
            </a:r>
            <a:r>
              <a:rPr dirty="0" sz="2150" spc="-65"/>
              <a:t>violence</a:t>
            </a:r>
            <a:r>
              <a:rPr dirty="0" sz="2150" spc="-20"/>
              <a:t> </a:t>
            </a:r>
            <a:r>
              <a:rPr dirty="0" sz="2150" spc="-65"/>
              <a:t>advocates </a:t>
            </a:r>
            <a:r>
              <a:rPr dirty="0" sz="2150"/>
              <a:t>to</a:t>
            </a:r>
            <a:r>
              <a:rPr dirty="0" sz="2150" spc="-60"/>
              <a:t> </a:t>
            </a:r>
            <a:r>
              <a:rPr dirty="0" sz="2150" spc="-130"/>
              <a:t>address</a:t>
            </a:r>
            <a:r>
              <a:rPr dirty="0" sz="2150" spc="-55"/>
              <a:t> </a:t>
            </a:r>
            <a:r>
              <a:rPr dirty="0" sz="2150" spc="-45"/>
              <a:t>survivor</a:t>
            </a:r>
            <a:r>
              <a:rPr dirty="0" sz="2150" spc="-35"/>
              <a:t> </a:t>
            </a:r>
            <a:r>
              <a:rPr dirty="0" sz="2150" spc="-50"/>
              <a:t>health </a:t>
            </a:r>
            <a:r>
              <a:rPr dirty="0" sz="2150" spc="-10"/>
              <a:t>needs.</a:t>
            </a:r>
            <a:endParaRPr sz="2150"/>
          </a:p>
        </p:txBody>
      </p:sp>
      <p:sp>
        <p:nvSpPr>
          <p:cNvPr id="6" name="object 6"/>
          <p:cNvSpPr txBox="1"/>
          <p:nvPr/>
        </p:nvSpPr>
        <p:spPr>
          <a:xfrm>
            <a:off x="1394460" y="3077774"/>
            <a:ext cx="9817100" cy="15608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65"/>
              </a:spcBef>
            </a:pPr>
            <a:r>
              <a:rPr dirty="0" sz="2150" spc="-140">
                <a:latin typeface="Arial"/>
                <a:cs typeface="Arial"/>
              </a:rPr>
              <a:t>The</a:t>
            </a:r>
            <a:r>
              <a:rPr dirty="0" sz="2150" spc="-100">
                <a:latin typeface="Arial"/>
                <a:cs typeface="Arial"/>
              </a:rPr>
              <a:t> </a:t>
            </a:r>
            <a:r>
              <a:rPr dirty="0" sz="2150" spc="-330">
                <a:latin typeface="Arial"/>
                <a:cs typeface="Arial"/>
              </a:rPr>
              <a:t>HRC</a:t>
            </a:r>
            <a:r>
              <a:rPr dirty="0" sz="2150" spc="-95">
                <a:latin typeface="Arial"/>
                <a:cs typeface="Arial"/>
              </a:rPr>
              <a:t> </a:t>
            </a:r>
            <a:r>
              <a:rPr dirty="0" sz="2150" spc="-100">
                <a:latin typeface="Arial"/>
                <a:cs typeface="Arial"/>
              </a:rPr>
              <a:t>is</a:t>
            </a:r>
            <a:r>
              <a:rPr dirty="0" sz="2150" spc="-95">
                <a:latin typeface="Arial"/>
                <a:cs typeface="Arial"/>
              </a:rPr>
              <a:t> </a:t>
            </a:r>
            <a:r>
              <a:rPr dirty="0" sz="2150" spc="-40">
                <a:latin typeface="Arial"/>
                <a:cs typeface="Arial"/>
              </a:rPr>
              <a:t>funded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90">
                <a:latin typeface="Arial"/>
                <a:cs typeface="Arial"/>
              </a:rPr>
              <a:t>by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175">
                <a:latin typeface="Arial"/>
                <a:cs typeface="Arial"/>
              </a:rPr>
              <a:t>a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 spc="-60">
                <a:latin typeface="Arial"/>
                <a:cs typeface="Arial"/>
              </a:rPr>
              <a:t>grant</a:t>
            </a:r>
            <a:r>
              <a:rPr dirty="0" sz="2150" spc="-40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from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the</a:t>
            </a:r>
            <a:r>
              <a:rPr dirty="0" sz="2150" spc="-30">
                <a:latin typeface="Arial"/>
                <a:cs typeface="Arial"/>
              </a:rPr>
              <a:t> </a:t>
            </a:r>
            <a:r>
              <a:rPr dirty="0" sz="2150" spc="-105">
                <a:latin typeface="Arial"/>
                <a:cs typeface="Arial"/>
                <a:hlinkClick r:id="rId2"/>
              </a:rPr>
              <a:t>Family</a:t>
            </a:r>
            <a:r>
              <a:rPr dirty="0" sz="2150" spc="-70">
                <a:latin typeface="Arial"/>
                <a:cs typeface="Arial"/>
                <a:hlinkClick r:id="rId2"/>
              </a:rPr>
              <a:t> </a:t>
            </a:r>
            <a:r>
              <a:rPr dirty="0" sz="2150" spc="-90">
                <a:latin typeface="Arial"/>
                <a:cs typeface="Arial"/>
                <a:hlinkClick r:id="rId2"/>
              </a:rPr>
              <a:t>Violence</a:t>
            </a:r>
            <a:r>
              <a:rPr dirty="0" sz="2150" spc="-25">
                <a:latin typeface="Arial"/>
                <a:cs typeface="Arial"/>
                <a:hlinkClick r:id="rId2"/>
              </a:rPr>
              <a:t> </a:t>
            </a:r>
            <a:r>
              <a:rPr dirty="0" sz="2150" spc="-75">
                <a:latin typeface="Arial"/>
                <a:cs typeface="Arial"/>
                <a:hlinkClick r:id="rId2"/>
              </a:rPr>
              <a:t>Prevention</a:t>
            </a:r>
            <a:r>
              <a:rPr dirty="0" sz="2150" spc="-80">
                <a:latin typeface="Arial"/>
                <a:cs typeface="Arial"/>
                <a:hlinkClick r:id="rId2"/>
              </a:rPr>
              <a:t> </a:t>
            </a:r>
            <a:r>
              <a:rPr dirty="0" sz="2150">
                <a:latin typeface="Arial"/>
                <a:cs typeface="Arial"/>
                <a:hlinkClick r:id="rId2"/>
              </a:rPr>
              <a:t>&amp;</a:t>
            </a:r>
            <a:r>
              <a:rPr dirty="0" sz="2150" spc="-120">
                <a:latin typeface="Arial"/>
                <a:cs typeface="Arial"/>
                <a:hlinkClick r:id="rId2"/>
              </a:rPr>
              <a:t> </a:t>
            </a:r>
            <a:r>
              <a:rPr dirty="0" sz="2150" spc="-125">
                <a:latin typeface="Arial"/>
                <a:cs typeface="Arial"/>
                <a:hlinkClick r:id="rId2"/>
              </a:rPr>
              <a:t>Services</a:t>
            </a:r>
            <a:r>
              <a:rPr dirty="0" sz="2150" spc="-85">
                <a:latin typeface="Arial"/>
                <a:cs typeface="Arial"/>
                <a:hlinkClick r:id="rId2"/>
              </a:rPr>
              <a:t> </a:t>
            </a:r>
            <a:r>
              <a:rPr dirty="0" sz="2150" spc="-50">
                <a:latin typeface="Arial"/>
                <a:cs typeface="Arial"/>
                <a:hlinkClick r:id="rId2"/>
              </a:rPr>
              <a:t>Program</a:t>
            </a:r>
            <a:r>
              <a:rPr dirty="0" sz="2150" spc="-50">
                <a:latin typeface="Arial"/>
                <a:cs typeface="Arial"/>
              </a:rPr>
              <a:t>, </a:t>
            </a:r>
            <a:r>
              <a:rPr dirty="0" sz="2150" spc="-100">
                <a:latin typeface="Arial"/>
                <a:cs typeface="Arial"/>
              </a:rPr>
              <a:t>Family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&amp;</a:t>
            </a:r>
            <a:r>
              <a:rPr dirty="0" sz="2150" spc="-125">
                <a:latin typeface="Arial"/>
                <a:cs typeface="Arial"/>
              </a:rPr>
              <a:t> </a:t>
            </a:r>
            <a:r>
              <a:rPr dirty="0" sz="2150" spc="-120">
                <a:latin typeface="Arial"/>
                <a:cs typeface="Arial"/>
              </a:rPr>
              <a:t>Youth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140">
                <a:latin typeface="Arial"/>
                <a:cs typeface="Arial"/>
              </a:rPr>
              <a:t>Services</a:t>
            </a:r>
            <a:r>
              <a:rPr dirty="0" sz="2150" spc="-5">
                <a:latin typeface="Arial"/>
                <a:cs typeface="Arial"/>
              </a:rPr>
              <a:t> </a:t>
            </a:r>
            <a:r>
              <a:rPr dirty="0" sz="2150" spc="-95">
                <a:latin typeface="Arial"/>
                <a:cs typeface="Arial"/>
              </a:rPr>
              <a:t>Bureau,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40">
                <a:latin typeface="Arial"/>
                <a:cs typeface="Arial"/>
              </a:rPr>
              <a:t>Administration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for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 spc="-80">
                <a:latin typeface="Arial"/>
                <a:cs typeface="Arial"/>
              </a:rPr>
              <a:t>Children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80">
                <a:latin typeface="Arial"/>
                <a:cs typeface="Arial"/>
              </a:rPr>
              <a:t>and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 spc="-100">
                <a:latin typeface="Arial"/>
                <a:cs typeface="Arial"/>
              </a:rPr>
              <a:t>Families,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 spc="-20">
                <a:latin typeface="Arial"/>
                <a:cs typeface="Arial"/>
              </a:rPr>
              <a:t>U.S. </a:t>
            </a:r>
            <a:r>
              <a:rPr dirty="0" sz="2150" spc="-45">
                <a:latin typeface="Arial"/>
                <a:cs typeface="Arial"/>
              </a:rPr>
              <a:t>Department</a:t>
            </a:r>
            <a:r>
              <a:rPr dirty="0" sz="2150" spc="-2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of</a:t>
            </a:r>
            <a:r>
              <a:rPr dirty="0" sz="2150" spc="-45">
                <a:latin typeface="Arial"/>
                <a:cs typeface="Arial"/>
              </a:rPr>
              <a:t> </a:t>
            </a:r>
            <a:r>
              <a:rPr dirty="0" sz="2150" spc="-75">
                <a:latin typeface="Arial"/>
                <a:cs typeface="Arial"/>
              </a:rPr>
              <a:t>Health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 spc="-85">
                <a:latin typeface="Arial"/>
                <a:cs typeface="Arial"/>
              </a:rPr>
              <a:t>and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 spc="-110">
                <a:latin typeface="Arial"/>
                <a:cs typeface="Arial"/>
              </a:rPr>
              <a:t>Human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 spc="-130">
                <a:latin typeface="Arial"/>
                <a:cs typeface="Arial"/>
              </a:rPr>
              <a:t>Services,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-110">
                <a:latin typeface="Arial"/>
                <a:cs typeface="Arial"/>
              </a:rPr>
              <a:t>and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 spc="-100">
                <a:latin typeface="Arial"/>
                <a:cs typeface="Arial"/>
              </a:rPr>
              <a:t>is</a:t>
            </a:r>
            <a:r>
              <a:rPr dirty="0" sz="2150" spc="-75">
                <a:latin typeface="Arial"/>
                <a:cs typeface="Arial"/>
              </a:rPr>
              <a:t> </a:t>
            </a:r>
            <a:r>
              <a:rPr dirty="0" sz="2150" spc="-175">
                <a:latin typeface="Arial"/>
                <a:cs typeface="Arial"/>
              </a:rPr>
              <a:t>a</a:t>
            </a:r>
            <a:r>
              <a:rPr dirty="0" sz="2150" spc="-40">
                <a:latin typeface="Arial"/>
                <a:cs typeface="Arial"/>
              </a:rPr>
              <a:t> </a:t>
            </a:r>
            <a:r>
              <a:rPr dirty="0" sz="2150" spc="-60">
                <a:latin typeface="Arial"/>
                <a:cs typeface="Arial"/>
              </a:rPr>
              <a:t>member </a:t>
            </a:r>
            <a:r>
              <a:rPr dirty="0" sz="2150">
                <a:latin typeface="Arial"/>
                <a:cs typeface="Arial"/>
              </a:rPr>
              <a:t>of</a:t>
            </a:r>
            <a:r>
              <a:rPr dirty="0" sz="2150" spc="-114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the</a:t>
            </a:r>
            <a:r>
              <a:rPr dirty="0" sz="2150" spc="-80">
                <a:latin typeface="Arial"/>
                <a:cs typeface="Arial"/>
              </a:rPr>
              <a:t> </a:t>
            </a:r>
            <a:r>
              <a:rPr dirty="0" sz="2150" spc="-110">
                <a:latin typeface="Arial"/>
                <a:cs typeface="Arial"/>
              </a:rPr>
              <a:t>Gender</a:t>
            </a:r>
            <a:r>
              <a:rPr dirty="0" sz="2150" spc="-5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Based </a:t>
            </a:r>
            <a:r>
              <a:rPr dirty="0" sz="2150" spc="-80">
                <a:latin typeface="Arial"/>
                <a:cs typeface="Arial"/>
              </a:rPr>
              <a:t>Violence</a:t>
            </a:r>
            <a:r>
              <a:rPr dirty="0" sz="2150" spc="-90">
                <a:latin typeface="Arial"/>
                <a:cs typeface="Arial"/>
              </a:rPr>
              <a:t> </a:t>
            </a:r>
            <a:r>
              <a:rPr dirty="0" sz="2150" spc="-135">
                <a:latin typeface="Arial"/>
                <a:cs typeface="Arial"/>
              </a:rPr>
              <a:t>Resource</a:t>
            </a:r>
            <a:r>
              <a:rPr dirty="0" sz="2150" spc="-9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Network.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1225" y="4533900"/>
            <a:ext cx="1472183" cy="14630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24394" y="5599429"/>
            <a:ext cx="232156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80">
                <a:solidFill>
                  <a:srgbClr val="44536A"/>
                </a:solidFill>
                <a:latin typeface="Arial"/>
                <a:cs typeface="Arial"/>
              </a:rPr>
              <a:t>Learn</a:t>
            </a:r>
            <a:r>
              <a:rPr dirty="0" sz="14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44536A"/>
                </a:solidFill>
                <a:latin typeface="Arial"/>
                <a:cs typeface="Arial"/>
              </a:rPr>
              <a:t>more: </a:t>
            </a:r>
            <a:r>
              <a:rPr dirty="0" u="sng" sz="1400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www.ipvhealth.org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012" y="538226"/>
            <a:ext cx="495300" cy="466725"/>
          </a:xfrm>
          <a:custGeom>
            <a:avLst/>
            <a:gdLst/>
            <a:ahLst/>
            <a:cxnLst/>
            <a:rect l="l" t="t" r="r" b="b"/>
            <a:pathLst>
              <a:path w="495300" h="466725">
                <a:moveTo>
                  <a:pt x="0" y="418211"/>
                </a:moveTo>
                <a:lnTo>
                  <a:pt x="0" y="0"/>
                </a:lnTo>
                <a:lnTo>
                  <a:pt x="354418" y="0"/>
                </a:lnTo>
                <a:lnTo>
                  <a:pt x="495300" y="140843"/>
                </a:lnTo>
                <a:lnTo>
                  <a:pt x="495300" y="466725"/>
                </a:lnTo>
                <a:lnTo>
                  <a:pt x="48425" y="466725"/>
                </a:lnTo>
                <a:lnTo>
                  <a:pt x="0" y="418211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0225" y="557276"/>
            <a:ext cx="10337165" cy="0"/>
          </a:xfrm>
          <a:custGeom>
            <a:avLst/>
            <a:gdLst/>
            <a:ahLst/>
            <a:cxnLst/>
            <a:rect l="l" t="t" r="r" b="b"/>
            <a:pathLst>
              <a:path w="10337165" h="0">
                <a:moveTo>
                  <a:pt x="0" y="0"/>
                </a:moveTo>
                <a:lnTo>
                  <a:pt x="1033716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437" y="6329362"/>
            <a:ext cx="11181080" cy="0"/>
          </a:xfrm>
          <a:custGeom>
            <a:avLst/>
            <a:gdLst/>
            <a:ahLst/>
            <a:cxnLst/>
            <a:rect l="l" t="t" r="r" b="b"/>
            <a:pathLst>
              <a:path w="11181080" h="0">
                <a:moveTo>
                  <a:pt x="0" y="0"/>
                </a:moveTo>
                <a:lnTo>
                  <a:pt x="1118076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0328" rIns="0" bIns="0" rtlCol="0" vert="horz">
            <a:spAutoFit/>
          </a:bodyPr>
          <a:lstStyle/>
          <a:p>
            <a:pPr marL="1104900">
              <a:lnSpc>
                <a:spcPct val="100000"/>
              </a:lnSpc>
              <a:spcBef>
                <a:spcPts val="105"/>
              </a:spcBef>
            </a:pPr>
            <a:r>
              <a:rPr dirty="0" sz="3300" spc="-140"/>
              <a:t>Health</a:t>
            </a:r>
            <a:r>
              <a:rPr dirty="0" sz="3300" spc="-145"/>
              <a:t> </a:t>
            </a:r>
            <a:r>
              <a:rPr dirty="0" sz="3300" spc="-180"/>
              <a:t>Partners</a:t>
            </a:r>
            <a:r>
              <a:rPr dirty="0" sz="3300" spc="-140"/>
              <a:t> </a:t>
            </a:r>
            <a:r>
              <a:rPr dirty="0" sz="3300" spc="-100"/>
              <a:t>on</a:t>
            </a:r>
            <a:r>
              <a:rPr dirty="0" sz="3300" spc="-145"/>
              <a:t> </a:t>
            </a:r>
            <a:r>
              <a:rPr dirty="0" sz="3300" spc="-345"/>
              <a:t>IPV</a:t>
            </a:r>
            <a:r>
              <a:rPr dirty="0" sz="3300" spc="-105"/>
              <a:t> </a:t>
            </a:r>
            <a:r>
              <a:rPr dirty="0" sz="3300" spc="-290"/>
              <a:t>+</a:t>
            </a:r>
            <a:r>
              <a:rPr dirty="0" sz="3300" spc="-135"/>
              <a:t> </a:t>
            </a:r>
            <a:r>
              <a:rPr dirty="0" sz="3300" spc="-90"/>
              <a:t>Exploitation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1377569" y="1891347"/>
            <a:ext cx="9581515" cy="23755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 spc="-75">
                <a:solidFill>
                  <a:srgbClr val="44536A"/>
                </a:solidFill>
                <a:latin typeface="Arial"/>
                <a:cs typeface="Arial"/>
              </a:rPr>
              <a:t>Health</a:t>
            </a:r>
            <a:r>
              <a:rPr dirty="0" sz="200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Partners</a:t>
            </a:r>
            <a:r>
              <a:rPr dirty="0" sz="2000" spc="-114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44536A"/>
                </a:solidFill>
                <a:latin typeface="Arial"/>
                <a:cs typeface="Arial"/>
              </a:rPr>
              <a:t>on</a:t>
            </a:r>
            <a:r>
              <a:rPr dirty="0" sz="200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44536A"/>
                </a:solidFill>
                <a:latin typeface="Arial"/>
                <a:cs typeface="Arial"/>
              </a:rPr>
              <a:t>IPV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44536A"/>
                </a:solidFill>
                <a:latin typeface="Arial"/>
                <a:cs typeface="Arial"/>
              </a:rPr>
              <a:t>+</a:t>
            </a:r>
            <a:r>
              <a:rPr dirty="0" sz="2000" spc="-1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44536A"/>
                </a:solidFill>
                <a:latin typeface="Arial"/>
                <a:cs typeface="Arial"/>
              </a:rPr>
              <a:t>Exploitation</a:t>
            </a:r>
            <a:r>
              <a:rPr dirty="0" sz="200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44536A"/>
                </a:solidFill>
                <a:latin typeface="Arial"/>
                <a:cs typeface="Arial"/>
              </a:rPr>
              <a:t>is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44536A"/>
                </a:solidFill>
                <a:latin typeface="Arial"/>
                <a:cs typeface="Arial"/>
              </a:rPr>
              <a:t>led</a:t>
            </a:r>
            <a:r>
              <a:rPr dirty="0" sz="2000" spc="-90">
                <a:solidFill>
                  <a:srgbClr val="44536A"/>
                </a:solidFill>
                <a:latin typeface="Arial"/>
                <a:cs typeface="Arial"/>
              </a:rPr>
              <a:t> by 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Futures</a:t>
            </a:r>
            <a:r>
              <a:rPr dirty="0" sz="2000" spc="-1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Without</a:t>
            </a:r>
            <a:r>
              <a:rPr dirty="0" sz="20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Violence</a:t>
            </a:r>
            <a:r>
              <a:rPr dirty="0" sz="20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54">
                <a:solidFill>
                  <a:srgbClr val="44536A"/>
                </a:solidFill>
                <a:latin typeface="Arial"/>
                <a:cs typeface="Arial"/>
              </a:rPr>
              <a:t>(FUTURES)</a:t>
            </a:r>
            <a:r>
              <a:rPr dirty="0" sz="200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4536A"/>
                </a:solidFill>
                <a:latin typeface="Arial"/>
                <a:cs typeface="Arial"/>
              </a:rPr>
              <a:t>and </a:t>
            </a:r>
            <a:r>
              <a:rPr dirty="0" sz="2000" spc="-55">
                <a:solidFill>
                  <a:srgbClr val="44536A"/>
                </a:solidFill>
                <a:latin typeface="Arial"/>
                <a:cs typeface="Arial"/>
              </a:rPr>
              <a:t>funded</a:t>
            </a:r>
            <a:r>
              <a:rPr dirty="0" sz="200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44536A"/>
                </a:solidFill>
                <a:latin typeface="Arial"/>
                <a:cs typeface="Arial"/>
              </a:rPr>
              <a:t>by</a:t>
            </a:r>
            <a:r>
              <a:rPr dirty="0" sz="200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305">
                <a:solidFill>
                  <a:srgbClr val="44536A"/>
                </a:solidFill>
                <a:latin typeface="Arial"/>
                <a:cs typeface="Arial"/>
              </a:rPr>
              <a:t>HRSA</a:t>
            </a:r>
            <a:r>
              <a:rPr dirty="0" sz="20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95">
                <a:solidFill>
                  <a:srgbClr val="44536A"/>
                </a:solidFill>
                <a:latin typeface="Arial"/>
                <a:cs typeface="Arial"/>
              </a:rPr>
              <a:t>BPHC</a:t>
            </a:r>
            <a:r>
              <a:rPr dirty="0" sz="2000" spc="-1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44536A"/>
                </a:solidFill>
                <a:latin typeface="Arial"/>
                <a:cs typeface="Arial"/>
              </a:rPr>
              <a:t>work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with</a:t>
            </a:r>
            <a:r>
              <a:rPr dirty="0" sz="200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44536A"/>
                </a:solidFill>
                <a:latin typeface="Arial"/>
                <a:cs typeface="Arial"/>
              </a:rPr>
              <a:t>community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44536A"/>
                </a:solidFill>
                <a:latin typeface="Arial"/>
                <a:cs typeface="Arial"/>
              </a:rPr>
              <a:t>health</a:t>
            </a:r>
            <a:r>
              <a:rPr dirty="0" sz="200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44536A"/>
                </a:solidFill>
                <a:latin typeface="Arial"/>
                <a:cs typeface="Arial"/>
              </a:rPr>
              <a:t>centers</a:t>
            </a:r>
            <a:r>
              <a:rPr dirty="0" sz="2000" spc="-1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44536A"/>
                </a:solidFill>
                <a:latin typeface="Arial"/>
                <a:cs typeface="Arial"/>
              </a:rPr>
              <a:t>support</a:t>
            </a:r>
            <a:r>
              <a:rPr dirty="0" sz="20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44536A"/>
                </a:solidFill>
                <a:latin typeface="Arial"/>
                <a:cs typeface="Arial"/>
              </a:rPr>
              <a:t>those</a:t>
            </a:r>
            <a:r>
              <a:rPr dirty="0" sz="20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44536A"/>
                </a:solidFill>
                <a:latin typeface="Arial"/>
                <a:cs typeface="Arial"/>
              </a:rPr>
              <a:t>at</a:t>
            </a:r>
            <a:r>
              <a:rPr dirty="0" sz="20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44536A"/>
                </a:solidFill>
                <a:latin typeface="Arial"/>
                <a:cs typeface="Arial"/>
              </a:rPr>
              <a:t>risk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4536A"/>
                </a:solidFill>
                <a:latin typeface="Arial"/>
                <a:cs typeface="Arial"/>
              </a:rPr>
              <a:t>of </a:t>
            </a:r>
            <a:r>
              <a:rPr dirty="0" sz="2000" spc="-90">
                <a:solidFill>
                  <a:srgbClr val="44536A"/>
                </a:solidFill>
                <a:latin typeface="Arial"/>
                <a:cs typeface="Arial"/>
              </a:rPr>
              <a:t>experiencing</a:t>
            </a:r>
            <a:r>
              <a:rPr dirty="0" sz="20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4536A"/>
                </a:solidFill>
                <a:latin typeface="Arial"/>
                <a:cs typeface="Arial"/>
              </a:rPr>
              <a:t>or</a:t>
            </a:r>
            <a:r>
              <a:rPr dirty="0" sz="2000" spc="-114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44536A"/>
                </a:solidFill>
                <a:latin typeface="Arial"/>
                <a:cs typeface="Arial"/>
              </a:rPr>
              <a:t>surviving</a:t>
            </a:r>
            <a:r>
              <a:rPr dirty="0" sz="20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44536A"/>
                </a:solidFill>
                <a:latin typeface="Arial"/>
                <a:cs typeface="Arial"/>
              </a:rPr>
              <a:t>intimate</a:t>
            </a:r>
            <a:r>
              <a:rPr dirty="0" sz="2000" spc="-114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44536A"/>
                </a:solidFill>
                <a:latin typeface="Arial"/>
                <a:cs typeface="Arial"/>
              </a:rPr>
              <a:t>partner</a:t>
            </a:r>
            <a:r>
              <a:rPr dirty="0" sz="2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44536A"/>
                </a:solidFill>
                <a:latin typeface="Arial"/>
                <a:cs typeface="Arial"/>
              </a:rPr>
              <a:t>violence,</a:t>
            </a:r>
            <a:r>
              <a:rPr dirty="0" sz="20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44536A"/>
                </a:solidFill>
                <a:latin typeface="Arial"/>
                <a:cs typeface="Arial"/>
              </a:rPr>
              <a:t>human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trafficking,</a:t>
            </a:r>
            <a:r>
              <a:rPr dirty="0" sz="20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4536A"/>
                </a:solidFill>
                <a:latin typeface="Arial"/>
                <a:cs typeface="Arial"/>
              </a:rPr>
              <a:t>or</a:t>
            </a:r>
            <a:r>
              <a:rPr dirty="0" sz="2000" spc="-1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44536A"/>
                </a:solidFill>
                <a:latin typeface="Arial"/>
                <a:cs typeface="Arial"/>
              </a:rPr>
              <a:t>exploitation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44536A"/>
                </a:solidFill>
                <a:latin typeface="Arial"/>
                <a:cs typeface="Arial"/>
              </a:rPr>
              <a:t>and</a:t>
            </a:r>
            <a:r>
              <a:rPr dirty="0" sz="2000" spc="-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4536A"/>
                </a:solidFill>
                <a:latin typeface="Arial"/>
                <a:cs typeface="Arial"/>
              </a:rPr>
              <a:t>to </a:t>
            </a:r>
            <a:r>
              <a:rPr dirty="0" sz="2000" spc="-60">
                <a:solidFill>
                  <a:srgbClr val="44536A"/>
                </a:solidFill>
                <a:latin typeface="Arial"/>
                <a:cs typeface="Arial"/>
              </a:rPr>
              <a:t>bolster</a:t>
            </a:r>
            <a:r>
              <a:rPr dirty="0" sz="2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44536A"/>
                </a:solidFill>
                <a:latin typeface="Arial"/>
                <a:cs typeface="Arial"/>
              </a:rPr>
              <a:t>prevention</a:t>
            </a:r>
            <a:r>
              <a:rPr dirty="0" sz="20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efforts.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2195"/>
              </a:spcBef>
            </a:pPr>
            <a:r>
              <a:rPr dirty="0" sz="2000" spc="-175" b="1">
                <a:solidFill>
                  <a:srgbClr val="44536A"/>
                </a:solidFill>
                <a:latin typeface="Arial"/>
                <a:cs typeface="Arial"/>
              </a:rPr>
              <a:t>Learn</a:t>
            </a:r>
            <a:r>
              <a:rPr dirty="0" sz="2000" spc="-10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30" b="1">
                <a:solidFill>
                  <a:srgbClr val="44536A"/>
                </a:solidFill>
                <a:latin typeface="Arial"/>
                <a:cs typeface="Arial"/>
              </a:rPr>
              <a:t>more:</a:t>
            </a:r>
            <a:r>
              <a:rPr dirty="0" sz="2000" spc="-90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4536A"/>
                </a:solidFill>
                <a:latin typeface="Arial"/>
                <a:cs typeface="Arial"/>
                <a:hlinkClick r:id="rId2"/>
              </a:rPr>
              <a:t>www.healthpartnersipve.org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880"/>
              </a:spcBef>
            </a:pPr>
            <a:r>
              <a:rPr dirty="0" sz="2000" spc="-130" b="1">
                <a:solidFill>
                  <a:srgbClr val="44536A"/>
                </a:solidFill>
                <a:latin typeface="Arial"/>
                <a:cs typeface="Arial"/>
              </a:rPr>
              <a:t>Online</a:t>
            </a:r>
            <a:r>
              <a:rPr dirty="0" sz="2000" spc="-114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90" b="1">
                <a:solidFill>
                  <a:srgbClr val="44536A"/>
                </a:solidFill>
                <a:latin typeface="Arial"/>
                <a:cs typeface="Arial"/>
              </a:rPr>
              <a:t>toolkit:</a:t>
            </a:r>
            <a:r>
              <a:rPr dirty="0" sz="2000" spc="-85" b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44536A"/>
                </a:solidFill>
                <a:latin typeface="Arial"/>
                <a:cs typeface="Arial"/>
                <a:hlinkClick r:id="rId3"/>
              </a:rPr>
              <a:t>www.IPVHealthPartners.org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1020" y="5924232"/>
            <a:ext cx="306768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95">
                <a:solidFill>
                  <a:srgbClr val="44536A"/>
                </a:solidFill>
                <a:latin typeface="Arial"/>
                <a:cs typeface="Arial"/>
              </a:rPr>
              <a:t>Learn</a:t>
            </a:r>
            <a:r>
              <a:rPr dirty="0" sz="135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350" spc="-45">
                <a:solidFill>
                  <a:srgbClr val="44536A"/>
                </a:solidFill>
                <a:latin typeface="Arial"/>
                <a:cs typeface="Arial"/>
              </a:rPr>
              <a:t>more:</a:t>
            </a:r>
            <a:r>
              <a:rPr dirty="0" sz="1350" spc="-1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u="sng" sz="1350" spc="-3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50" spc="-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https://healthpartnersipve.org/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675" y="4924425"/>
            <a:ext cx="4972050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310001" y="557276"/>
            <a:ext cx="8325484" cy="0"/>
          </a:xfrm>
          <a:custGeom>
            <a:avLst/>
            <a:gdLst/>
            <a:ahLst/>
            <a:cxnLst/>
            <a:rect l="l" t="t" r="r" b="b"/>
            <a:pathLst>
              <a:path w="8325484" h="0">
                <a:moveTo>
                  <a:pt x="0" y="0"/>
                </a:moveTo>
                <a:lnTo>
                  <a:pt x="832548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0001" y="6329362"/>
            <a:ext cx="8325484" cy="0"/>
          </a:xfrm>
          <a:custGeom>
            <a:avLst/>
            <a:gdLst/>
            <a:ahLst/>
            <a:cxnLst/>
            <a:rect l="l" t="t" r="r" b="b"/>
            <a:pathLst>
              <a:path w="8325484" h="0">
                <a:moveTo>
                  <a:pt x="0" y="0"/>
                </a:moveTo>
                <a:lnTo>
                  <a:pt x="832548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6262" y="557276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 h="0">
                <a:moveTo>
                  <a:pt x="0" y="0"/>
                </a:moveTo>
                <a:lnTo>
                  <a:pt x="24439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2274" rIns="0" bIns="0" rtlCol="0" vert="horz">
            <a:spAutoFit/>
          </a:bodyPr>
          <a:lstStyle/>
          <a:p>
            <a:pPr marL="3042285">
              <a:lnSpc>
                <a:spcPct val="100000"/>
              </a:lnSpc>
              <a:spcBef>
                <a:spcPts val="130"/>
              </a:spcBef>
            </a:pPr>
            <a:r>
              <a:rPr dirty="0" sz="4400" spc="-350"/>
              <a:t>The</a:t>
            </a:r>
            <a:r>
              <a:rPr dirty="0" sz="4400" spc="-254"/>
              <a:t> </a:t>
            </a:r>
            <a:r>
              <a:rPr dirty="0" sz="4400" spc="-345"/>
              <a:t>Issue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3426840" y="2164016"/>
            <a:ext cx="8056880" cy="271145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09"/>
              </a:spcBef>
            </a:pPr>
            <a:r>
              <a:rPr dirty="0" sz="3200" spc="-65">
                <a:latin typeface="Arial"/>
                <a:cs typeface="Arial"/>
              </a:rPr>
              <a:t>More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100">
                <a:latin typeface="Arial"/>
                <a:cs typeface="Arial"/>
              </a:rPr>
              <a:t>prevalent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for</a:t>
            </a:r>
            <a:r>
              <a:rPr dirty="0" sz="3200" spc="-200">
                <a:latin typeface="Arial"/>
                <a:cs typeface="Arial"/>
              </a:rPr>
              <a:t> </a:t>
            </a:r>
            <a:r>
              <a:rPr dirty="0" sz="3200" spc="-125">
                <a:latin typeface="Arial"/>
                <a:cs typeface="Arial"/>
              </a:rPr>
              <a:t>women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30">
                <a:latin typeface="Arial"/>
                <a:cs typeface="Arial"/>
              </a:rPr>
              <a:t>in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the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484">
                <a:latin typeface="Arial"/>
                <a:cs typeface="Arial"/>
              </a:rPr>
              <a:t>US</a:t>
            </a:r>
            <a:r>
              <a:rPr dirty="0" sz="3200" spc="-110">
                <a:latin typeface="Arial"/>
                <a:cs typeface="Arial"/>
              </a:rPr>
              <a:t> </a:t>
            </a:r>
            <a:r>
              <a:rPr dirty="0" sz="3200" spc="-75">
                <a:latin typeface="Arial"/>
                <a:cs typeface="Arial"/>
              </a:rPr>
              <a:t>than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breast </a:t>
            </a:r>
            <a:r>
              <a:rPr dirty="0" sz="3200" spc="-175">
                <a:latin typeface="Arial"/>
                <a:cs typeface="Arial"/>
              </a:rPr>
              <a:t>cancer</a:t>
            </a:r>
            <a:r>
              <a:rPr dirty="0" sz="3200" spc="-190">
                <a:latin typeface="Arial"/>
                <a:cs typeface="Arial"/>
              </a:rPr>
              <a:t> </a:t>
            </a:r>
            <a:r>
              <a:rPr dirty="0" sz="3200" spc="-150">
                <a:latin typeface="Arial"/>
                <a:cs typeface="Arial"/>
              </a:rPr>
              <a:t>and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130">
                <a:latin typeface="Arial"/>
                <a:cs typeface="Arial"/>
              </a:rPr>
              <a:t>diabetes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120">
                <a:latin typeface="Arial"/>
                <a:cs typeface="Arial"/>
              </a:rPr>
              <a:t>combined,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295">
                <a:latin typeface="Arial"/>
                <a:cs typeface="Arial"/>
              </a:rPr>
              <a:t>IPV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has </a:t>
            </a:r>
            <a:r>
              <a:rPr dirty="0" sz="3200" spc="-100">
                <a:latin typeface="Arial"/>
                <a:cs typeface="Arial"/>
              </a:rPr>
              <a:t>significant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185">
                <a:latin typeface="Arial"/>
                <a:cs typeface="Arial"/>
              </a:rPr>
              <a:t>adverse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85">
                <a:latin typeface="Arial"/>
                <a:cs typeface="Arial"/>
              </a:rPr>
              <a:t>health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 spc="-80">
                <a:latin typeface="Arial"/>
                <a:cs typeface="Arial"/>
              </a:rPr>
              <a:t>impact,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but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studies </a:t>
            </a:r>
            <a:r>
              <a:rPr dirty="0" sz="3200" spc="-145">
                <a:latin typeface="Arial"/>
                <a:cs typeface="Arial"/>
              </a:rPr>
              <a:t>show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that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85">
                <a:latin typeface="Arial"/>
                <a:cs typeface="Arial"/>
              </a:rPr>
              <a:t>health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150">
                <a:latin typeface="Arial"/>
                <a:cs typeface="Arial"/>
              </a:rPr>
              <a:t>professionals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 spc="-215">
                <a:latin typeface="Arial"/>
                <a:cs typeface="Arial"/>
              </a:rPr>
              <a:t>can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220">
                <a:latin typeface="Arial"/>
                <a:cs typeface="Arial"/>
              </a:rPr>
              <a:t>make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a </a:t>
            </a:r>
            <a:r>
              <a:rPr dirty="0" sz="3200" spc="-100">
                <a:latin typeface="Arial"/>
                <a:cs typeface="Arial"/>
              </a:rPr>
              <a:t>difference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in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110">
                <a:latin typeface="Arial"/>
                <a:cs typeface="Arial"/>
              </a:rPr>
              <a:t>preventing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120">
                <a:latin typeface="Arial"/>
                <a:cs typeface="Arial"/>
              </a:rPr>
              <a:t>violence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50">
                <a:latin typeface="Arial"/>
                <a:cs typeface="Arial"/>
              </a:rPr>
              <a:t>and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supporting </a:t>
            </a:r>
            <a:r>
              <a:rPr dirty="0" sz="3200" spc="-100">
                <a:latin typeface="Arial"/>
                <a:cs typeface="Arial"/>
              </a:rPr>
              <a:t>survivor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health.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2026-06-17T21:47:48Z</dcterms:created>
  <dcterms:modified xsi:type="dcterms:W3CDTF">2026-06-17T21:47:48Z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LastSaved">
    <vt:filetime>2026-06-17T00:00:00Z</vt:filetime>
  </property>
</Properties>
</file>