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12179300" cy="6858000"/>
          </a:xfrm>
          <a:custGeom>
            <a:avLst/>
            <a:gdLst/>
            <a:ahLst/>
            <a:cxnLst/>
            <a:rect l="l" t="t" r="r" b="b"/>
            <a:pathLst>
              <a:path w="12179300" h="6858000">
                <a:moveTo>
                  <a:pt x="12179300" y="0"/>
                </a:moveTo>
                <a:lnTo>
                  <a:pt x="12179300" y="6858000"/>
                </a:lnTo>
                <a:lnTo>
                  <a:pt x="0" y="6857999"/>
                </a:lnTo>
                <a:lnTo>
                  <a:pt x="0" y="0"/>
                </a:lnTo>
                <a:lnTo>
                  <a:pt x="12179300" y="0"/>
                </a:lnTo>
                <a:close/>
              </a:path>
            </a:pathLst>
          </a:custGeom>
          <a:solidFill>
            <a:srgbClr val="262626">
              <a:alpha val="301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67554" y="6407355"/>
            <a:ext cx="3011340" cy="2506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47740" y="2833623"/>
            <a:ext cx="5624195" cy="2439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12420" y="6439112"/>
            <a:ext cx="17399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2865" rIns="0" bIns="0" rtlCol="0" vert="horz">
            <a:spAutoFit/>
          </a:bodyPr>
          <a:lstStyle/>
          <a:p>
            <a:pPr marL="12700" marR="5080">
              <a:lnSpc>
                <a:spcPct val="94000"/>
              </a:lnSpc>
              <a:spcBef>
                <a:spcPts val="495"/>
              </a:spcBef>
            </a:pPr>
            <a:r>
              <a:rPr dirty="0" spc="-580"/>
              <a:t>UPMC</a:t>
            </a:r>
            <a:r>
              <a:rPr dirty="0" spc="-270"/>
              <a:t> </a:t>
            </a:r>
            <a:r>
              <a:rPr dirty="0" spc="-204"/>
              <a:t>Health</a:t>
            </a:r>
            <a:r>
              <a:rPr dirty="0" spc="-265"/>
              <a:t> </a:t>
            </a:r>
            <a:r>
              <a:rPr dirty="0" spc="-380"/>
              <a:t>Plan’s </a:t>
            </a:r>
            <a:r>
              <a:rPr dirty="0" spc="-375"/>
              <a:t>Pathways</a:t>
            </a:r>
            <a:r>
              <a:rPr dirty="0" spc="-254"/>
              <a:t> </a:t>
            </a:r>
            <a:r>
              <a:rPr dirty="0"/>
              <a:t>to</a:t>
            </a:r>
            <a:r>
              <a:rPr dirty="0" spc="-250"/>
              <a:t> </a:t>
            </a:r>
            <a:r>
              <a:rPr dirty="0" spc="-20"/>
              <a:t>Work </a:t>
            </a:r>
            <a:r>
              <a:rPr dirty="0" spc="-335"/>
              <a:t>Program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70770" y="6317039"/>
            <a:ext cx="3427049" cy="1693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7459" y="1066291"/>
            <a:ext cx="10783570" cy="134239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52400" marR="5080">
              <a:lnSpc>
                <a:spcPct val="99400"/>
              </a:lnSpc>
              <a:spcBef>
                <a:spcPts val="110"/>
              </a:spcBef>
            </a:pP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The</a:t>
            </a:r>
            <a:r>
              <a:rPr dirty="0" sz="18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program</a:t>
            </a:r>
            <a:r>
              <a:rPr dirty="0" sz="1800" spc="-2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creates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and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scales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new</a:t>
            </a:r>
            <a:r>
              <a:rPr dirty="0" sz="18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partnerships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and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programs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and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connects</a:t>
            </a:r>
            <a:r>
              <a:rPr dirty="0" sz="18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individuals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who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are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out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 spc="-25">
                <a:solidFill>
                  <a:srgbClr val="44546A"/>
                </a:solidFill>
                <a:latin typeface="Arial"/>
                <a:cs typeface="Arial"/>
              </a:rPr>
              <a:t>of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work,</a:t>
            </a:r>
            <a:r>
              <a:rPr dirty="0" sz="18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underemployed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or</a:t>
            </a:r>
            <a:r>
              <a:rPr dirty="0" sz="1800" spc="-2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have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barriers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to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work</a:t>
            </a:r>
            <a:r>
              <a:rPr dirty="0" sz="18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to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employment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opportunities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at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UPMC.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Our</a:t>
            </a:r>
            <a:r>
              <a:rPr dirty="0" sz="18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aim</a:t>
            </a:r>
            <a:r>
              <a:rPr dirty="0" sz="1800" spc="-2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is</a:t>
            </a:r>
            <a:r>
              <a:rPr dirty="0" sz="18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 spc="-25">
                <a:solidFill>
                  <a:srgbClr val="44546A"/>
                </a:solidFill>
                <a:latin typeface="Arial"/>
                <a:cs typeface="Arial"/>
              </a:rPr>
              <a:t>to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increase</a:t>
            </a:r>
            <a:r>
              <a:rPr dirty="0" sz="1800" spc="-4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access</a:t>
            </a:r>
            <a:r>
              <a:rPr dirty="0" sz="18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to</a:t>
            </a:r>
            <a:r>
              <a:rPr dirty="0" sz="1800" spc="-4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employment</a:t>
            </a:r>
            <a:r>
              <a:rPr dirty="0" sz="18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through</a:t>
            </a:r>
            <a:r>
              <a:rPr dirty="0" sz="1800" spc="-4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training,</a:t>
            </a:r>
            <a:r>
              <a:rPr dirty="0" sz="18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education,</a:t>
            </a:r>
            <a:r>
              <a:rPr dirty="0" sz="1800" spc="-4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and</a:t>
            </a:r>
            <a:r>
              <a:rPr dirty="0" sz="18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dedicated</a:t>
            </a:r>
            <a:r>
              <a:rPr dirty="0" sz="1800" spc="-4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support</a:t>
            </a:r>
            <a:r>
              <a:rPr dirty="0" sz="18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from</a:t>
            </a:r>
            <a:r>
              <a:rPr dirty="0" sz="18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44546A"/>
                </a:solidFill>
                <a:latin typeface="Arial"/>
                <a:cs typeface="Arial"/>
              </a:rPr>
              <a:t>UPMC</a:t>
            </a:r>
            <a:r>
              <a:rPr dirty="0" sz="18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44546A"/>
                </a:solidFill>
                <a:latin typeface="Arial"/>
                <a:cs typeface="Arial"/>
              </a:rPr>
              <a:t>staff.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755"/>
              </a:spcBef>
            </a:pPr>
            <a:r>
              <a:rPr dirty="0" sz="1800" spc="-10" b="1">
                <a:solidFill>
                  <a:srgbClr val="44546A"/>
                </a:solidFill>
                <a:latin typeface="Arial"/>
                <a:cs typeface="Arial"/>
              </a:rPr>
              <a:t>Tenants</a:t>
            </a:r>
            <a:r>
              <a:rPr dirty="0" sz="1800" spc="-55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44546A"/>
                </a:solidFill>
                <a:latin typeface="Arial"/>
                <a:cs typeface="Arial"/>
              </a:rPr>
              <a:t>of</a:t>
            </a:r>
            <a:r>
              <a:rPr dirty="0" sz="1800" spc="-50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44546A"/>
                </a:solidFill>
                <a:latin typeface="Arial"/>
                <a:cs typeface="Arial"/>
              </a:rPr>
              <a:t>Employment</a:t>
            </a:r>
            <a:r>
              <a:rPr dirty="0" sz="1800" spc="-55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44546A"/>
                </a:solidFill>
                <a:latin typeface="Arial"/>
                <a:cs typeface="Arial"/>
              </a:rPr>
              <a:t>&amp;</a:t>
            </a:r>
            <a:r>
              <a:rPr dirty="0" sz="1800" spc="-50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44546A"/>
                </a:solidFill>
                <a:latin typeface="Arial"/>
                <a:cs typeface="Arial"/>
              </a:rPr>
              <a:t>Workforce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5311" y="2477550"/>
            <a:ext cx="3538855" cy="352486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420835" y="3199891"/>
            <a:ext cx="1499235" cy="55626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368300" marR="5080" indent="-355600">
              <a:lnSpc>
                <a:spcPts val="2020"/>
              </a:lnSpc>
              <a:spcBef>
                <a:spcPts val="280"/>
              </a:spcBef>
            </a:pP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Direct</a:t>
            </a:r>
            <a:r>
              <a:rPr dirty="0" sz="18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Arial"/>
                <a:cs typeface="Arial"/>
              </a:rPr>
              <a:t>Referral Service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58911" y="4861052"/>
            <a:ext cx="13214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Public</a:t>
            </a:r>
            <a:r>
              <a:rPr dirty="0" sz="18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Arial"/>
                <a:cs typeface="Arial"/>
              </a:rPr>
              <a:t>Policy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6009" y="4815332"/>
            <a:ext cx="13087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</a:rPr>
              <a:t>Partnerships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82185" y="3330955"/>
            <a:ext cx="6223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</a:rPr>
              <a:t>Hiring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6900" y="0"/>
            <a:ext cx="2286000" cy="736600"/>
          </a:xfrm>
          <a:prstGeom prst="rect">
            <a:avLst/>
          </a:prstGeom>
          <a:solidFill>
            <a:srgbClr val="F47B29"/>
          </a:solidFill>
        </p:spPr>
        <p:txBody>
          <a:bodyPr wrap="square" lIns="0" tIns="153035" rIns="0" bIns="0" rtlCol="0" vert="horz">
            <a:spAutoFit/>
          </a:bodyPr>
          <a:lstStyle/>
          <a:p>
            <a:pPr marL="53340">
              <a:lnSpc>
                <a:spcPct val="100000"/>
              </a:lnSpc>
              <a:spcBef>
                <a:spcPts val="1205"/>
              </a:spcBef>
            </a:pPr>
            <a:r>
              <a:rPr dirty="0" sz="1600" spc="-70" b="1">
                <a:solidFill>
                  <a:srgbClr val="FFFFFF"/>
                </a:solidFill>
                <a:latin typeface="Arial"/>
                <a:cs typeface="Arial"/>
              </a:rPr>
              <a:t>PATHWAYS</a:t>
            </a:r>
            <a:r>
              <a:rPr dirty="0" sz="16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1600" spc="-20" b="1">
                <a:solidFill>
                  <a:srgbClr val="FFFFFF"/>
                </a:solidFill>
                <a:latin typeface="Arial"/>
                <a:cs typeface="Arial"/>
              </a:rPr>
              <a:t>WORK</a:t>
            </a:r>
            <a:endParaRPr sz="1600">
              <a:latin typeface="Arial"/>
              <a:cs typeface="Arial"/>
            </a:endParaRPr>
          </a:p>
          <a:p>
            <a:pPr marL="53340">
              <a:lnSpc>
                <a:spcPct val="100000"/>
              </a:lnSpc>
            </a:pPr>
            <a:r>
              <a:rPr dirty="0" sz="1600" spc="-10">
                <a:solidFill>
                  <a:srgbClr val="FFFFFF"/>
                </a:solidFill>
                <a:latin typeface="Arial"/>
                <a:cs typeface="Arial"/>
              </a:rPr>
              <a:t>Approach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46547" y="2666491"/>
            <a:ext cx="13335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44546A"/>
                </a:solidFill>
                <a:latin typeface="Arial"/>
                <a:cs typeface="Arial"/>
              </a:rPr>
              <a:t>Opportunity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974607" y="2666491"/>
            <a:ext cx="7112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44546A"/>
                </a:solidFill>
                <a:latin typeface="Arial"/>
                <a:cs typeface="Arial"/>
              </a:rPr>
              <a:t>Vision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256898" y="2642108"/>
            <a:ext cx="6477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solidFill>
                  <a:srgbClr val="44546A"/>
                </a:solidFill>
                <a:latin typeface="Arial"/>
                <a:cs typeface="Arial"/>
              </a:rPr>
              <a:t>Why?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671634" y="5039359"/>
            <a:ext cx="200977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We</a:t>
            </a:r>
            <a:r>
              <a:rPr dirty="0" sz="15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have</a:t>
            </a:r>
            <a:r>
              <a:rPr dirty="0" sz="15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jobs</a:t>
            </a:r>
            <a:r>
              <a:rPr dirty="0" sz="15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at</a:t>
            </a:r>
            <a:r>
              <a:rPr dirty="0" sz="15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20">
                <a:solidFill>
                  <a:srgbClr val="44546A"/>
                </a:solidFill>
                <a:latin typeface="Arial"/>
                <a:cs typeface="Arial"/>
              </a:rPr>
              <a:t>UPMC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with</a:t>
            </a:r>
            <a:r>
              <a:rPr dirty="0" sz="1500" spc="-4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career</a:t>
            </a:r>
            <a:r>
              <a:rPr dirty="0" sz="1500" spc="-4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10">
                <a:solidFill>
                  <a:srgbClr val="44546A"/>
                </a:solidFill>
                <a:latin typeface="Arial"/>
                <a:cs typeface="Arial"/>
              </a:rPr>
              <a:t>pathways,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education</a:t>
            </a:r>
            <a:r>
              <a:rPr dirty="0" sz="1500" spc="-7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supports</a:t>
            </a:r>
            <a:r>
              <a:rPr dirty="0" sz="1500" spc="-6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25">
                <a:solidFill>
                  <a:srgbClr val="44546A"/>
                </a:solidFill>
                <a:latin typeface="Arial"/>
                <a:cs typeface="Arial"/>
              </a:rPr>
              <a:t>and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sustainable</a:t>
            </a:r>
            <a:r>
              <a:rPr dirty="0" sz="1500" spc="-9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10">
                <a:solidFill>
                  <a:srgbClr val="44546A"/>
                </a:solidFill>
                <a:latin typeface="Arial"/>
                <a:cs typeface="Arial"/>
              </a:rPr>
              <a:t>wages.</a:t>
            </a:r>
            <a:endParaRPr sz="15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196330" y="3274567"/>
            <a:ext cx="2134870" cy="3128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0005" marR="6350">
              <a:lnSpc>
                <a:spcPct val="100000"/>
              </a:lnSpc>
              <a:spcBef>
                <a:spcPts val="100"/>
              </a:spcBef>
            </a:pPr>
            <a:r>
              <a:rPr dirty="0" sz="1500" b="1">
                <a:solidFill>
                  <a:srgbClr val="44546A"/>
                </a:solidFill>
                <a:latin typeface="Arial"/>
                <a:cs typeface="Arial"/>
              </a:rPr>
              <a:t>5</a:t>
            </a:r>
            <a:r>
              <a:rPr dirty="0" sz="1500" spc="-40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44546A"/>
                </a:solidFill>
                <a:latin typeface="Arial"/>
                <a:cs typeface="Arial"/>
              </a:rPr>
              <a:t>Person</a:t>
            </a:r>
            <a:r>
              <a:rPr dirty="0" sz="1500" spc="-45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44546A"/>
                </a:solidFill>
                <a:latin typeface="Arial"/>
                <a:cs typeface="Arial"/>
              </a:rPr>
              <a:t>Pathways</a:t>
            </a:r>
            <a:r>
              <a:rPr dirty="0" sz="1500" spc="-40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25" b="1">
                <a:solidFill>
                  <a:srgbClr val="44546A"/>
                </a:solidFill>
                <a:latin typeface="Arial"/>
                <a:cs typeface="Arial"/>
              </a:rPr>
              <a:t>to </a:t>
            </a:r>
            <a:r>
              <a:rPr dirty="0" sz="1500" b="1">
                <a:solidFill>
                  <a:srgbClr val="44546A"/>
                </a:solidFill>
                <a:latin typeface="Arial"/>
                <a:cs typeface="Arial"/>
              </a:rPr>
              <a:t>Work</a:t>
            </a:r>
            <a:r>
              <a:rPr dirty="0" sz="1500" spc="-60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44546A"/>
                </a:solidFill>
                <a:latin typeface="Arial"/>
                <a:cs typeface="Arial"/>
              </a:rPr>
              <a:t>Recruitment </a:t>
            </a:r>
            <a:r>
              <a:rPr dirty="0" sz="1500" b="1">
                <a:solidFill>
                  <a:srgbClr val="44546A"/>
                </a:solidFill>
                <a:latin typeface="Arial"/>
                <a:cs typeface="Arial"/>
              </a:rPr>
              <a:t>team</a:t>
            </a:r>
            <a:r>
              <a:rPr dirty="0" sz="1500" spc="-30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built</a:t>
            </a:r>
            <a:r>
              <a:rPr dirty="0" sz="15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to</a:t>
            </a:r>
            <a:r>
              <a:rPr dirty="0" sz="15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20">
                <a:solidFill>
                  <a:srgbClr val="44546A"/>
                </a:solidFill>
                <a:latin typeface="Arial"/>
                <a:cs typeface="Arial"/>
              </a:rPr>
              <a:t>help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community</a:t>
            </a:r>
            <a:r>
              <a:rPr dirty="0" sz="1500" spc="-5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find</a:t>
            </a:r>
            <a:r>
              <a:rPr dirty="0" sz="1500" spc="-5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10">
                <a:solidFill>
                  <a:srgbClr val="44546A"/>
                </a:solidFill>
                <a:latin typeface="Arial"/>
                <a:cs typeface="Arial"/>
              </a:rPr>
              <a:t>training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opportunities</a:t>
            </a:r>
            <a:r>
              <a:rPr dirty="0" sz="1500" spc="-5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and</a:t>
            </a:r>
            <a:r>
              <a:rPr dirty="0" sz="1500" spc="-4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jobs</a:t>
            </a:r>
            <a:r>
              <a:rPr dirty="0" sz="1500" spc="-5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25">
                <a:solidFill>
                  <a:srgbClr val="44546A"/>
                </a:solidFill>
                <a:latin typeface="Arial"/>
                <a:cs typeface="Arial"/>
              </a:rPr>
              <a:t>at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UPMC</a:t>
            </a:r>
            <a:r>
              <a:rPr dirty="0" sz="1500" spc="-50">
                <a:solidFill>
                  <a:srgbClr val="44546A"/>
                </a:solidFill>
                <a:latin typeface="Arial"/>
                <a:cs typeface="Arial"/>
              </a:rPr>
              <a:t> –</a:t>
            </a:r>
            <a:endParaRPr sz="1500">
              <a:latin typeface="Arial"/>
              <a:cs typeface="Arial"/>
            </a:endParaRPr>
          </a:p>
          <a:p>
            <a:pPr marL="40005" marR="5080">
              <a:lnSpc>
                <a:spcPct val="100000"/>
              </a:lnSpc>
            </a:pPr>
            <a:r>
              <a:rPr dirty="0" u="dash" sz="1500" spc="-10" i="1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cs typeface="Arial"/>
              </a:rPr>
              <a:t>pathwaystowork@upmc.</a:t>
            </a:r>
            <a:r>
              <a:rPr dirty="0" sz="1500" spc="-10" i="1">
                <a:solidFill>
                  <a:srgbClr val="0563C1"/>
                </a:solidFill>
                <a:latin typeface="Arial"/>
                <a:cs typeface="Arial"/>
              </a:rPr>
              <a:t> </a:t>
            </a:r>
            <a:r>
              <a:rPr dirty="0" u="dash" sz="1500" spc="-25" i="1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cs typeface="Arial"/>
              </a:rPr>
              <a:t>edu</a:t>
            </a:r>
            <a:endParaRPr sz="1500">
              <a:latin typeface="Arial"/>
              <a:cs typeface="Arial"/>
            </a:endParaRPr>
          </a:p>
          <a:p>
            <a:pPr marL="12700" marR="96520">
              <a:lnSpc>
                <a:spcPct val="100000"/>
              </a:lnSpc>
              <a:spcBef>
                <a:spcPts val="1030"/>
              </a:spcBef>
            </a:pPr>
            <a:r>
              <a:rPr dirty="0" sz="1500" i="1">
                <a:solidFill>
                  <a:srgbClr val="44546A"/>
                </a:solidFill>
                <a:latin typeface="Arial"/>
                <a:cs typeface="Arial"/>
              </a:rPr>
              <a:t>Focus</a:t>
            </a:r>
            <a:r>
              <a:rPr dirty="0" sz="1500" spc="-40" i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25" i="1">
                <a:solidFill>
                  <a:srgbClr val="44546A"/>
                </a:solidFill>
                <a:latin typeface="Arial"/>
                <a:cs typeface="Arial"/>
              </a:rPr>
              <a:t>on </a:t>
            </a:r>
            <a:r>
              <a:rPr dirty="0" sz="1500" spc="-10" i="1">
                <a:solidFill>
                  <a:srgbClr val="44546A"/>
                </a:solidFill>
                <a:latin typeface="Arial"/>
                <a:cs typeface="Arial"/>
              </a:rPr>
              <a:t>un(der)employed </a:t>
            </a:r>
            <a:r>
              <a:rPr dirty="0" sz="1500" i="1">
                <a:solidFill>
                  <a:srgbClr val="44546A"/>
                </a:solidFill>
                <a:latin typeface="Arial"/>
                <a:cs typeface="Arial"/>
              </a:rPr>
              <a:t>individuals,</a:t>
            </a:r>
            <a:r>
              <a:rPr dirty="0" sz="1500" spc="-75" i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i="1">
                <a:solidFill>
                  <a:srgbClr val="44546A"/>
                </a:solidFill>
                <a:latin typeface="Arial"/>
                <a:cs typeface="Arial"/>
              </a:rPr>
              <a:t>families</a:t>
            </a:r>
            <a:r>
              <a:rPr dirty="0" sz="1500" spc="-70" i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25" i="1">
                <a:solidFill>
                  <a:srgbClr val="44546A"/>
                </a:solidFill>
                <a:latin typeface="Arial"/>
                <a:cs typeface="Arial"/>
              </a:rPr>
              <a:t>and </a:t>
            </a:r>
            <a:r>
              <a:rPr dirty="0" sz="1500" i="1">
                <a:solidFill>
                  <a:srgbClr val="44546A"/>
                </a:solidFill>
                <a:latin typeface="Arial"/>
                <a:cs typeface="Arial"/>
              </a:rPr>
              <a:t>people</a:t>
            </a:r>
            <a:r>
              <a:rPr dirty="0" sz="1500" spc="-50" i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i="1">
                <a:solidFill>
                  <a:srgbClr val="44546A"/>
                </a:solidFill>
                <a:latin typeface="Arial"/>
                <a:cs typeface="Arial"/>
              </a:rPr>
              <a:t>with</a:t>
            </a:r>
            <a:r>
              <a:rPr dirty="0" sz="1500" spc="-45" i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i="1">
                <a:solidFill>
                  <a:srgbClr val="44546A"/>
                </a:solidFill>
                <a:latin typeface="Arial"/>
                <a:cs typeface="Arial"/>
              </a:rPr>
              <a:t>barriers</a:t>
            </a:r>
            <a:r>
              <a:rPr dirty="0" sz="1500" spc="-45" i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25" i="1">
                <a:solidFill>
                  <a:srgbClr val="44546A"/>
                </a:solidFill>
                <a:latin typeface="Arial"/>
                <a:cs typeface="Arial"/>
              </a:rPr>
              <a:t>to </a:t>
            </a:r>
            <a:r>
              <a:rPr dirty="0" sz="1500" spc="-20" i="1">
                <a:solidFill>
                  <a:srgbClr val="44546A"/>
                </a:solidFill>
                <a:latin typeface="Arial"/>
                <a:cs typeface="Arial"/>
              </a:rPr>
              <a:t>work</a:t>
            </a:r>
            <a:endParaRPr sz="15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616926" y="3292855"/>
            <a:ext cx="1934845" cy="1397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Our</a:t>
            </a:r>
            <a:r>
              <a:rPr dirty="0" sz="1500" spc="-4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mission</a:t>
            </a:r>
            <a:r>
              <a:rPr dirty="0" sz="1500" spc="-4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and</a:t>
            </a:r>
            <a:r>
              <a:rPr dirty="0" sz="1500" spc="-4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10">
                <a:solidFill>
                  <a:srgbClr val="44546A"/>
                </a:solidFill>
                <a:latin typeface="Arial"/>
                <a:cs typeface="Arial"/>
              </a:rPr>
              <a:t>hiring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needs</a:t>
            </a:r>
            <a:r>
              <a:rPr dirty="0" sz="15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and</a:t>
            </a:r>
            <a:r>
              <a:rPr dirty="0" sz="15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10">
                <a:solidFill>
                  <a:srgbClr val="44546A"/>
                </a:solidFill>
                <a:latin typeface="Arial"/>
                <a:cs typeface="Arial"/>
              </a:rPr>
              <a:t>overall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support</a:t>
            </a:r>
            <a:r>
              <a:rPr dirty="0" sz="15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of</a:t>
            </a:r>
            <a:r>
              <a:rPr dirty="0" sz="15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our</a:t>
            </a:r>
            <a:r>
              <a:rPr dirty="0" sz="15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10">
                <a:solidFill>
                  <a:srgbClr val="44546A"/>
                </a:solidFill>
                <a:latin typeface="Arial"/>
                <a:cs typeface="Arial"/>
              </a:rPr>
              <a:t>western </a:t>
            </a:r>
            <a:r>
              <a:rPr dirty="0" sz="1500" spc="-60">
                <a:solidFill>
                  <a:srgbClr val="44546A"/>
                </a:solidFill>
                <a:latin typeface="Arial"/>
                <a:cs typeface="Arial"/>
              </a:rPr>
              <a:t>PA</a:t>
            </a:r>
            <a:r>
              <a:rPr dirty="0" sz="1500" spc="-9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communities</a:t>
            </a:r>
            <a:r>
              <a:rPr dirty="0" sz="1500" spc="-9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25">
                <a:solidFill>
                  <a:srgbClr val="44546A"/>
                </a:solidFill>
                <a:latin typeface="Arial"/>
                <a:cs typeface="Arial"/>
              </a:rPr>
              <a:t>and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those</a:t>
            </a:r>
            <a:r>
              <a:rPr dirty="0" sz="1500" spc="-4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>
                <a:solidFill>
                  <a:srgbClr val="44546A"/>
                </a:solidFill>
                <a:latin typeface="Arial"/>
                <a:cs typeface="Arial"/>
              </a:rPr>
              <a:t>across</a:t>
            </a:r>
            <a:r>
              <a:rPr dirty="0" sz="1500" spc="-4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500" spc="-25">
                <a:solidFill>
                  <a:srgbClr val="44546A"/>
                </a:solidFill>
                <a:latin typeface="Arial"/>
                <a:cs typeface="Arial"/>
              </a:rPr>
              <a:t>the </a:t>
            </a:r>
            <a:r>
              <a:rPr dirty="0" sz="1500" spc="-10">
                <a:solidFill>
                  <a:srgbClr val="44546A"/>
                </a:solidFill>
                <a:latin typeface="Arial"/>
                <a:cs typeface="Arial"/>
              </a:rPr>
              <a:t>Commonwealth,.</a:t>
            </a:r>
            <a:endParaRPr sz="15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9428082" y="2729791"/>
            <a:ext cx="0" cy="3616960"/>
          </a:xfrm>
          <a:custGeom>
            <a:avLst/>
            <a:gdLst/>
            <a:ahLst/>
            <a:cxnLst/>
            <a:rect l="l" t="t" r="r" b="b"/>
            <a:pathLst>
              <a:path w="0" h="3616960">
                <a:moveTo>
                  <a:pt x="0" y="3616398"/>
                </a:moveTo>
                <a:lnTo>
                  <a:pt x="1" y="0"/>
                </a:lnTo>
              </a:path>
            </a:pathLst>
          </a:custGeom>
          <a:ln w="6350">
            <a:solidFill>
              <a:srgbClr val="A5B1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7012793" y="2735987"/>
            <a:ext cx="0" cy="3792854"/>
          </a:xfrm>
          <a:custGeom>
            <a:avLst/>
            <a:gdLst/>
            <a:ahLst/>
            <a:cxnLst/>
            <a:rect l="l" t="t" r="r" b="b"/>
            <a:pathLst>
              <a:path w="0" h="3792854">
                <a:moveTo>
                  <a:pt x="0" y="3792764"/>
                </a:moveTo>
                <a:lnTo>
                  <a:pt x="1" y="0"/>
                </a:lnTo>
              </a:path>
            </a:pathLst>
          </a:custGeom>
          <a:ln w="6350">
            <a:solidFill>
              <a:srgbClr val="A5B1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4820463" y="3277108"/>
            <a:ext cx="2035810" cy="17297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99800"/>
              </a:lnSpc>
              <a:spcBef>
                <a:spcPts val="100"/>
              </a:spcBef>
            </a:pP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Most</a:t>
            </a:r>
            <a:r>
              <a:rPr dirty="0" sz="1600" spc="-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44546A"/>
                </a:solidFill>
                <a:latin typeface="Arial"/>
                <a:cs typeface="Arial"/>
              </a:rPr>
              <a:t>non-disabled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adult</a:t>
            </a:r>
            <a:r>
              <a:rPr dirty="0" sz="1600" spc="-2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with</a:t>
            </a:r>
            <a:r>
              <a:rPr dirty="0" sz="1600" spc="-2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44546A"/>
                </a:solidFill>
                <a:latin typeface="Arial"/>
                <a:cs typeface="Arial"/>
              </a:rPr>
              <a:t>Medicaid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(62%+)</a:t>
            </a:r>
            <a:r>
              <a:rPr dirty="0" sz="16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already</a:t>
            </a:r>
            <a:r>
              <a:rPr dirty="0" sz="16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20">
                <a:solidFill>
                  <a:srgbClr val="44546A"/>
                </a:solidFill>
                <a:latin typeface="Arial"/>
                <a:cs typeface="Arial"/>
              </a:rPr>
              <a:t>work.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Those</a:t>
            </a:r>
            <a:r>
              <a:rPr dirty="0" sz="16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not</a:t>
            </a:r>
            <a:r>
              <a:rPr dirty="0" sz="1600" spc="-1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working</a:t>
            </a:r>
            <a:r>
              <a:rPr dirty="0" sz="1600" spc="-25">
                <a:solidFill>
                  <a:srgbClr val="44546A"/>
                </a:solidFill>
                <a:latin typeface="Arial"/>
                <a:cs typeface="Arial"/>
              </a:rPr>
              <a:t> are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often</a:t>
            </a:r>
            <a:r>
              <a:rPr dirty="0" sz="16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enrolled</a:t>
            </a:r>
            <a:r>
              <a:rPr dirty="0" sz="16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44546A"/>
                </a:solidFill>
                <a:latin typeface="Arial"/>
                <a:cs typeface="Arial"/>
              </a:rPr>
              <a:t>in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school</a:t>
            </a:r>
            <a:r>
              <a:rPr dirty="0" sz="1600" spc="-2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or</a:t>
            </a:r>
            <a:r>
              <a:rPr dirty="0" sz="1600" spc="-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44546A"/>
                </a:solidFill>
                <a:latin typeface="Arial"/>
                <a:cs typeface="Arial"/>
              </a:rPr>
              <a:t>caregiving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for</a:t>
            </a:r>
            <a:r>
              <a:rPr dirty="0" sz="1600" spc="-1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family</a:t>
            </a:r>
            <a:r>
              <a:rPr dirty="0" sz="1600" spc="-2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44546A"/>
                </a:solidFill>
                <a:latin typeface="Arial"/>
                <a:cs typeface="Arial"/>
              </a:rPr>
              <a:t>members.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49455" y="886459"/>
            <a:ext cx="4545965" cy="760095"/>
          </a:xfrm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75"/>
              </a:spcBef>
            </a:pPr>
            <a:r>
              <a:rPr dirty="0" sz="2400" b="1">
                <a:solidFill>
                  <a:srgbClr val="000000"/>
                </a:solidFill>
                <a:latin typeface="Arial"/>
                <a:cs typeface="Arial"/>
              </a:rPr>
              <a:t>Meeting</a:t>
            </a:r>
            <a:r>
              <a:rPr dirty="0" sz="2400" spc="-60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000000"/>
                </a:solidFill>
                <a:latin typeface="Arial"/>
                <a:cs typeface="Arial"/>
              </a:rPr>
              <a:t>people</a:t>
            </a:r>
            <a:r>
              <a:rPr dirty="0" sz="2400" spc="-50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000000"/>
                </a:solidFill>
                <a:latin typeface="Arial"/>
                <a:cs typeface="Arial"/>
              </a:rPr>
              <a:t>where</a:t>
            </a:r>
            <a:r>
              <a:rPr dirty="0" sz="2400" spc="-50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000000"/>
                </a:solidFill>
                <a:latin typeface="Arial"/>
                <a:cs typeface="Arial"/>
              </a:rPr>
              <a:t>they</a:t>
            </a:r>
            <a:r>
              <a:rPr dirty="0" sz="2400" spc="-50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spc="-20" b="1">
                <a:solidFill>
                  <a:srgbClr val="000000"/>
                </a:solidFill>
                <a:latin typeface="Arial"/>
                <a:cs typeface="Arial"/>
              </a:rPr>
              <a:t>are, </a:t>
            </a:r>
            <a:r>
              <a:rPr dirty="0" sz="2400" b="1">
                <a:solidFill>
                  <a:srgbClr val="000000"/>
                </a:solidFill>
                <a:latin typeface="Arial"/>
                <a:cs typeface="Arial"/>
              </a:rPr>
              <a:t>using</a:t>
            </a:r>
            <a:r>
              <a:rPr dirty="0" sz="2400" spc="-25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000000"/>
                </a:solidFill>
                <a:latin typeface="Arial"/>
                <a:cs typeface="Arial"/>
              </a:rPr>
              <a:t>two</a:t>
            </a:r>
            <a:r>
              <a:rPr dirty="0" sz="2400" spc="-25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000000"/>
                </a:solidFill>
                <a:latin typeface="Arial"/>
                <a:cs typeface="Arial"/>
              </a:rPr>
              <a:t>pillars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67554" y="6407355"/>
            <a:ext cx="3011340" cy="25061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930883" y="2489708"/>
            <a:ext cx="16649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44546A"/>
                </a:solidFill>
                <a:latin typeface="Arial"/>
                <a:cs typeface="Arial"/>
              </a:rPr>
              <a:t>Job</a:t>
            </a:r>
            <a:r>
              <a:rPr dirty="0" sz="1800" spc="-20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44546A"/>
                </a:solidFill>
                <a:latin typeface="Arial"/>
                <a:cs typeface="Arial"/>
              </a:rPr>
              <a:t>Navigation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19402" y="2489708"/>
            <a:ext cx="2082800" cy="56515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 indent="577850">
              <a:lnSpc>
                <a:spcPts val="2090"/>
              </a:lnSpc>
              <a:spcBef>
                <a:spcPts val="225"/>
              </a:spcBef>
            </a:pPr>
            <a:r>
              <a:rPr dirty="0" sz="1800" spc="-10" b="1">
                <a:solidFill>
                  <a:srgbClr val="44546A"/>
                </a:solidFill>
                <a:latin typeface="Arial"/>
                <a:cs typeface="Arial"/>
              </a:rPr>
              <a:t>Training Programs/Partners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9392" y="3304540"/>
            <a:ext cx="2667000" cy="991869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1900"/>
              </a:lnSpc>
              <a:spcBef>
                <a:spcPts val="180"/>
              </a:spcBef>
            </a:pPr>
            <a:r>
              <a:rPr dirty="0" sz="1600" b="1">
                <a:solidFill>
                  <a:srgbClr val="44546A"/>
                </a:solidFill>
                <a:latin typeface="Arial"/>
                <a:cs typeface="Arial"/>
              </a:rPr>
              <a:t>~200</a:t>
            </a:r>
            <a:r>
              <a:rPr dirty="0" sz="1600" spc="-25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Hires</a:t>
            </a:r>
            <a:r>
              <a:rPr dirty="0" sz="1600" spc="-2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of</a:t>
            </a:r>
            <a:r>
              <a:rPr dirty="0" sz="1600" spc="-10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44546A"/>
                </a:solidFill>
                <a:latin typeface="Arial"/>
                <a:cs typeface="Arial"/>
              </a:rPr>
              <a:t>ACTIVE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UPMCFY</a:t>
            </a:r>
            <a:r>
              <a:rPr dirty="0" sz="1600" spc="-8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44546A"/>
                </a:solidFill>
                <a:latin typeface="Arial"/>
                <a:cs typeface="Arial"/>
              </a:rPr>
              <a:t>Medicaid/TANF</a:t>
            </a:r>
            <a:r>
              <a:rPr dirty="0" sz="1600" spc="-5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44546A"/>
                </a:solidFill>
                <a:latin typeface="Arial"/>
                <a:cs typeface="Arial"/>
              </a:rPr>
              <a:t>per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month</a:t>
            </a:r>
            <a:r>
              <a:rPr dirty="0" sz="16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statewide</a:t>
            </a:r>
            <a:r>
              <a:rPr dirty="0" sz="16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(60%</a:t>
            </a:r>
            <a:r>
              <a:rPr dirty="0" sz="1600" spc="-25">
                <a:solidFill>
                  <a:srgbClr val="44546A"/>
                </a:solidFill>
                <a:latin typeface="Arial"/>
                <a:cs typeface="Arial"/>
              </a:rPr>
              <a:t> in </a:t>
            </a:r>
            <a:r>
              <a:rPr dirty="0" sz="1600" spc="-10">
                <a:solidFill>
                  <a:srgbClr val="44546A"/>
                </a:solidFill>
                <a:latin typeface="Arial"/>
                <a:cs typeface="Arial"/>
              </a:rPr>
              <a:t>Pittsburgh)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9392" y="4523740"/>
            <a:ext cx="2320925" cy="51054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1900"/>
              </a:lnSpc>
              <a:spcBef>
                <a:spcPts val="180"/>
              </a:spcBef>
            </a:pPr>
            <a:r>
              <a:rPr dirty="0" sz="1600" b="1">
                <a:solidFill>
                  <a:srgbClr val="44546A"/>
                </a:solidFill>
                <a:latin typeface="Arial"/>
                <a:cs typeface="Arial"/>
              </a:rPr>
              <a:t>200+</a:t>
            </a:r>
            <a:r>
              <a:rPr dirty="0" sz="1600" spc="-35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individuals</a:t>
            </a:r>
            <a:r>
              <a:rPr dirty="0" sz="16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44546A"/>
                </a:solidFill>
                <a:latin typeface="Arial"/>
                <a:cs typeface="Arial"/>
              </a:rPr>
              <a:t>currently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active</a:t>
            </a:r>
            <a:r>
              <a:rPr dirty="0" sz="1600" spc="-2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in</a:t>
            </a:r>
            <a:r>
              <a:rPr dirty="0" sz="1600" spc="-1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44546A"/>
                </a:solidFill>
                <a:latin typeface="Arial"/>
                <a:cs typeface="Arial"/>
              </a:rPr>
              <a:t>pipeline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9392" y="5246116"/>
            <a:ext cx="2435860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600" b="1">
                <a:solidFill>
                  <a:srgbClr val="44546A"/>
                </a:solidFill>
                <a:latin typeface="Arial"/>
                <a:cs typeface="Arial"/>
              </a:rPr>
              <a:t>20+</a:t>
            </a:r>
            <a:r>
              <a:rPr dirty="0" sz="1600" spc="-30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applications</a:t>
            </a:r>
            <a:r>
              <a:rPr dirty="0" sz="1600" spc="-3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44546A"/>
                </a:solidFill>
                <a:latin typeface="Arial"/>
                <a:cs typeface="Arial"/>
              </a:rPr>
              <a:t>submitted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per </a:t>
            </a:r>
            <a:r>
              <a:rPr dirty="0" sz="1600" spc="-20">
                <a:solidFill>
                  <a:srgbClr val="44546A"/>
                </a:solidFill>
                <a:latin typeface="Arial"/>
                <a:cs typeface="Arial"/>
              </a:rPr>
              <a:t>week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9392" y="5983732"/>
            <a:ext cx="234505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b="1">
                <a:solidFill>
                  <a:srgbClr val="44546A"/>
                </a:solidFill>
                <a:latin typeface="Arial"/>
                <a:cs typeface="Arial"/>
              </a:rPr>
              <a:t>20+</a:t>
            </a:r>
            <a:r>
              <a:rPr dirty="0" sz="1600" spc="-20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new</a:t>
            </a:r>
            <a:r>
              <a:rPr dirty="0" sz="1600" spc="-1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inquiries</a:t>
            </a:r>
            <a:r>
              <a:rPr dirty="0" sz="1600" spc="-1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per</a:t>
            </a:r>
            <a:r>
              <a:rPr dirty="0" sz="1600" spc="-1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44546A"/>
                </a:solidFill>
                <a:latin typeface="Arial"/>
                <a:cs typeface="Arial"/>
              </a:rPr>
              <a:t>day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391452" y="1642219"/>
            <a:ext cx="742950" cy="742950"/>
            <a:chOff x="1391452" y="1642219"/>
            <a:chExt cx="742950" cy="742950"/>
          </a:xfrm>
        </p:grpSpPr>
        <p:sp>
          <p:nvSpPr>
            <p:cNvPr id="11" name="object 11"/>
            <p:cNvSpPr/>
            <p:nvPr/>
          </p:nvSpPr>
          <p:spPr>
            <a:xfrm>
              <a:off x="1393485" y="1644252"/>
              <a:ext cx="738505" cy="738505"/>
            </a:xfrm>
            <a:custGeom>
              <a:avLst/>
              <a:gdLst/>
              <a:ahLst/>
              <a:cxnLst/>
              <a:rect l="l" t="t" r="r" b="b"/>
              <a:pathLst>
                <a:path w="738505" h="738505">
                  <a:moveTo>
                    <a:pt x="738503" y="369251"/>
                  </a:moveTo>
                  <a:lnTo>
                    <a:pt x="735626" y="415570"/>
                  </a:lnTo>
                  <a:lnTo>
                    <a:pt x="727225" y="460172"/>
                  </a:lnTo>
                  <a:lnTo>
                    <a:pt x="713648" y="502711"/>
                  </a:lnTo>
                  <a:lnTo>
                    <a:pt x="695239" y="542840"/>
                  </a:lnTo>
                  <a:lnTo>
                    <a:pt x="672345" y="580215"/>
                  </a:lnTo>
                  <a:lnTo>
                    <a:pt x="645312" y="614489"/>
                  </a:lnTo>
                  <a:lnTo>
                    <a:pt x="614485" y="645315"/>
                  </a:lnTo>
                  <a:lnTo>
                    <a:pt x="580212" y="672349"/>
                  </a:lnTo>
                  <a:lnTo>
                    <a:pt x="542838" y="695243"/>
                  </a:lnTo>
                  <a:lnTo>
                    <a:pt x="502708" y="713652"/>
                  </a:lnTo>
                  <a:lnTo>
                    <a:pt x="460170" y="727230"/>
                  </a:lnTo>
                  <a:lnTo>
                    <a:pt x="415569" y="735630"/>
                  </a:lnTo>
                  <a:lnTo>
                    <a:pt x="369251" y="738507"/>
                  </a:lnTo>
                  <a:lnTo>
                    <a:pt x="322932" y="735630"/>
                  </a:lnTo>
                  <a:lnTo>
                    <a:pt x="278331" y="727230"/>
                  </a:lnTo>
                  <a:lnTo>
                    <a:pt x="235792" y="713652"/>
                  </a:lnTo>
                  <a:lnTo>
                    <a:pt x="195663" y="695243"/>
                  </a:lnTo>
                  <a:lnTo>
                    <a:pt x="158288" y="672349"/>
                  </a:lnTo>
                  <a:lnTo>
                    <a:pt x="124015" y="645315"/>
                  </a:lnTo>
                  <a:lnTo>
                    <a:pt x="93189" y="614489"/>
                  </a:lnTo>
                  <a:lnTo>
                    <a:pt x="66156" y="580215"/>
                  </a:lnTo>
                  <a:lnTo>
                    <a:pt x="43263" y="542840"/>
                  </a:lnTo>
                  <a:lnTo>
                    <a:pt x="24854" y="502711"/>
                  </a:lnTo>
                  <a:lnTo>
                    <a:pt x="11277" y="460172"/>
                  </a:lnTo>
                  <a:lnTo>
                    <a:pt x="2876" y="415570"/>
                  </a:lnTo>
                  <a:lnTo>
                    <a:pt x="0" y="369251"/>
                  </a:lnTo>
                  <a:lnTo>
                    <a:pt x="2876" y="322933"/>
                  </a:lnTo>
                  <a:lnTo>
                    <a:pt x="11277" y="278332"/>
                  </a:lnTo>
                  <a:lnTo>
                    <a:pt x="24854" y="235794"/>
                  </a:lnTo>
                  <a:lnTo>
                    <a:pt x="43263" y="195665"/>
                  </a:lnTo>
                  <a:lnTo>
                    <a:pt x="66156" y="158290"/>
                  </a:lnTo>
                  <a:lnTo>
                    <a:pt x="93189" y="124017"/>
                  </a:lnTo>
                  <a:lnTo>
                    <a:pt x="124015" y="93191"/>
                  </a:lnTo>
                  <a:lnTo>
                    <a:pt x="158288" y="66157"/>
                  </a:lnTo>
                  <a:lnTo>
                    <a:pt x="195663" y="43263"/>
                  </a:lnTo>
                  <a:lnTo>
                    <a:pt x="235792" y="24854"/>
                  </a:lnTo>
                  <a:lnTo>
                    <a:pt x="278331" y="11277"/>
                  </a:lnTo>
                  <a:lnTo>
                    <a:pt x="322932" y="2877"/>
                  </a:lnTo>
                  <a:lnTo>
                    <a:pt x="369251" y="0"/>
                  </a:lnTo>
                  <a:lnTo>
                    <a:pt x="415569" y="2877"/>
                  </a:lnTo>
                  <a:lnTo>
                    <a:pt x="460170" y="11277"/>
                  </a:lnTo>
                  <a:lnTo>
                    <a:pt x="502708" y="24854"/>
                  </a:lnTo>
                  <a:lnTo>
                    <a:pt x="542838" y="43263"/>
                  </a:lnTo>
                  <a:lnTo>
                    <a:pt x="580212" y="66157"/>
                  </a:lnTo>
                  <a:lnTo>
                    <a:pt x="614485" y="93191"/>
                  </a:lnTo>
                  <a:lnTo>
                    <a:pt x="645312" y="124017"/>
                  </a:lnTo>
                  <a:lnTo>
                    <a:pt x="672345" y="158290"/>
                  </a:lnTo>
                  <a:lnTo>
                    <a:pt x="695239" y="195665"/>
                  </a:lnTo>
                  <a:lnTo>
                    <a:pt x="713648" y="235794"/>
                  </a:lnTo>
                  <a:lnTo>
                    <a:pt x="727225" y="278332"/>
                  </a:lnTo>
                  <a:lnTo>
                    <a:pt x="735626" y="322933"/>
                  </a:lnTo>
                  <a:lnTo>
                    <a:pt x="738503" y="369251"/>
                  </a:lnTo>
                  <a:close/>
                </a:path>
              </a:pathLst>
            </a:custGeom>
            <a:ln w="4065">
              <a:solidFill>
                <a:srgbClr val="445469"/>
              </a:solidFill>
              <a:prstDash val="lg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1428393" y="1678489"/>
              <a:ext cx="667385" cy="667385"/>
            </a:xfrm>
            <a:custGeom>
              <a:avLst/>
              <a:gdLst/>
              <a:ahLst/>
              <a:cxnLst/>
              <a:rect l="l" t="t" r="r" b="b"/>
              <a:pathLst>
                <a:path w="667385" h="667385">
                  <a:moveTo>
                    <a:pt x="333442" y="0"/>
                  </a:moveTo>
                  <a:lnTo>
                    <a:pt x="284169" y="3615"/>
                  </a:lnTo>
                  <a:lnTo>
                    <a:pt x="237141" y="14117"/>
                  </a:lnTo>
                  <a:lnTo>
                    <a:pt x="192873" y="30991"/>
                  </a:lnTo>
                  <a:lnTo>
                    <a:pt x="151881" y="53720"/>
                  </a:lnTo>
                  <a:lnTo>
                    <a:pt x="114681" y="81789"/>
                  </a:lnTo>
                  <a:lnTo>
                    <a:pt x="81789" y="114681"/>
                  </a:lnTo>
                  <a:lnTo>
                    <a:pt x="53720" y="151881"/>
                  </a:lnTo>
                  <a:lnTo>
                    <a:pt x="30991" y="192874"/>
                  </a:lnTo>
                  <a:lnTo>
                    <a:pt x="14117" y="237142"/>
                  </a:lnTo>
                  <a:lnTo>
                    <a:pt x="3615" y="284172"/>
                  </a:lnTo>
                  <a:lnTo>
                    <a:pt x="0" y="333446"/>
                  </a:lnTo>
                  <a:lnTo>
                    <a:pt x="3615" y="382721"/>
                  </a:lnTo>
                  <a:lnTo>
                    <a:pt x="14117" y="429751"/>
                  </a:lnTo>
                  <a:lnTo>
                    <a:pt x="30991" y="474020"/>
                  </a:lnTo>
                  <a:lnTo>
                    <a:pt x="53720" y="515013"/>
                  </a:lnTo>
                  <a:lnTo>
                    <a:pt x="81789" y="552214"/>
                  </a:lnTo>
                  <a:lnTo>
                    <a:pt x="114681" y="585107"/>
                  </a:lnTo>
                  <a:lnTo>
                    <a:pt x="151881" y="613176"/>
                  </a:lnTo>
                  <a:lnTo>
                    <a:pt x="192873" y="635905"/>
                  </a:lnTo>
                  <a:lnTo>
                    <a:pt x="237141" y="652779"/>
                  </a:lnTo>
                  <a:lnTo>
                    <a:pt x="284169" y="663281"/>
                  </a:lnTo>
                  <a:lnTo>
                    <a:pt x="333442" y="666897"/>
                  </a:lnTo>
                  <a:lnTo>
                    <a:pt x="382717" y="663281"/>
                  </a:lnTo>
                  <a:lnTo>
                    <a:pt x="429747" y="652779"/>
                  </a:lnTo>
                  <a:lnTo>
                    <a:pt x="474017" y="635905"/>
                  </a:lnTo>
                  <a:lnTo>
                    <a:pt x="515010" y="613176"/>
                  </a:lnTo>
                  <a:lnTo>
                    <a:pt x="552211" y="585107"/>
                  </a:lnTo>
                  <a:lnTo>
                    <a:pt x="585104" y="552214"/>
                  </a:lnTo>
                  <a:lnTo>
                    <a:pt x="613172" y="515013"/>
                  </a:lnTo>
                  <a:lnTo>
                    <a:pt x="635901" y="474020"/>
                  </a:lnTo>
                  <a:lnTo>
                    <a:pt x="652775" y="429751"/>
                  </a:lnTo>
                  <a:lnTo>
                    <a:pt x="663278" y="382721"/>
                  </a:lnTo>
                  <a:lnTo>
                    <a:pt x="666893" y="333446"/>
                  </a:lnTo>
                  <a:lnTo>
                    <a:pt x="663278" y="284172"/>
                  </a:lnTo>
                  <a:lnTo>
                    <a:pt x="652775" y="237142"/>
                  </a:lnTo>
                  <a:lnTo>
                    <a:pt x="635901" y="192874"/>
                  </a:lnTo>
                  <a:lnTo>
                    <a:pt x="613172" y="151881"/>
                  </a:lnTo>
                  <a:lnTo>
                    <a:pt x="585104" y="114681"/>
                  </a:lnTo>
                  <a:lnTo>
                    <a:pt x="552211" y="81789"/>
                  </a:lnTo>
                  <a:lnTo>
                    <a:pt x="515010" y="53720"/>
                  </a:lnTo>
                  <a:lnTo>
                    <a:pt x="474017" y="30991"/>
                  </a:lnTo>
                  <a:lnTo>
                    <a:pt x="429747" y="14117"/>
                  </a:lnTo>
                  <a:lnTo>
                    <a:pt x="382717" y="3615"/>
                  </a:lnTo>
                  <a:lnTo>
                    <a:pt x="333442" y="0"/>
                  </a:lnTo>
                  <a:close/>
                </a:path>
              </a:pathLst>
            </a:custGeom>
            <a:solidFill>
              <a:srgbClr val="F47B2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5563" y="1763981"/>
              <a:ext cx="182334" cy="483878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522641" y="1976196"/>
              <a:ext cx="487045" cy="60960"/>
            </a:xfrm>
            <a:custGeom>
              <a:avLst/>
              <a:gdLst/>
              <a:ahLst/>
              <a:cxnLst/>
              <a:rect l="l" t="t" r="r" b="b"/>
              <a:pathLst>
                <a:path w="487044" h="60960">
                  <a:moveTo>
                    <a:pt x="109118" y="27139"/>
                  </a:moveTo>
                  <a:lnTo>
                    <a:pt x="106387" y="24409"/>
                  </a:lnTo>
                  <a:lnTo>
                    <a:pt x="45148" y="24409"/>
                  </a:lnTo>
                  <a:lnTo>
                    <a:pt x="45161" y="4330"/>
                  </a:lnTo>
                  <a:lnTo>
                    <a:pt x="44284" y="2667"/>
                  </a:lnTo>
                  <a:lnTo>
                    <a:pt x="41630" y="685"/>
                  </a:lnTo>
                  <a:lnTo>
                    <a:pt x="39293" y="165"/>
                  </a:lnTo>
                  <a:lnTo>
                    <a:pt x="37579" y="0"/>
                  </a:lnTo>
                  <a:lnTo>
                    <a:pt x="35826" y="393"/>
                  </a:lnTo>
                  <a:lnTo>
                    <a:pt x="0" y="27597"/>
                  </a:lnTo>
                  <a:lnTo>
                    <a:pt x="0" y="33172"/>
                  </a:lnTo>
                  <a:lnTo>
                    <a:pt x="3721" y="35991"/>
                  </a:lnTo>
                  <a:lnTo>
                    <a:pt x="35941" y="60464"/>
                  </a:lnTo>
                  <a:lnTo>
                    <a:pt x="45161" y="36626"/>
                  </a:lnTo>
                  <a:lnTo>
                    <a:pt x="106387" y="36626"/>
                  </a:lnTo>
                  <a:lnTo>
                    <a:pt x="109118" y="33883"/>
                  </a:lnTo>
                  <a:lnTo>
                    <a:pt x="109118" y="27139"/>
                  </a:lnTo>
                  <a:close/>
                </a:path>
                <a:path w="487044" h="60960">
                  <a:moveTo>
                    <a:pt x="486918" y="27597"/>
                  </a:moveTo>
                  <a:lnTo>
                    <a:pt x="451091" y="393"/>
                  </a:lnTo>
                  <a:lnTo>
                    <a:pt x="449338" y="0"/>
                  </a:lnTo>
                  <a:lnTo>
                    <a:pt x="447624" y="165"/>
                  </a:lnTo>
                  <a:lnTo>
                    <a:pt x="445287" y="685"/>
                  </a:lnTo>
                  <a:lnTo>
                    <a:pt x="442633" y="2667"/>
                  </a:lnTo>
                  <a:lnTo>
                    <a:pt x="441756" y="4330"/>
                  </a:lnTo>
                  <a:lnTo>
                    <a:pt x="441769" y="24409"/>
                  </a:lnTo>
                  <a:lnTo>
                    <a:pt x="380530" y="24409"/>
                  </a:lnTo>
                  <a:lnTo>
                    <a:pt x="377799" y="27139"/>
                  </a:lnTo>
                  <a:lnTo>
                    <a:pt x="377799" y="33883"/>
                  </a:lnTo>
                  <a:lnTo>
                    <a:pt x="380530" y="36626"/>
                  </a:lnTo>
                  <a:lnTo>
                    <a:pt x="441756" y="36626"/>
                  </a:lnTo>
                  <a:lnTo>
                    <a:pt x="441845" y="56527"/>
                  </a:lnTo>
                  <a:lnTo>
                    <a:pt x="442683" y="58102"/>
                  </a:lnTo>
                  <a:lnTo>
                    <a:pt x="445249" y="60032"/>
                  </a:lnTo>
                  <a:lnTo>
                    <a:pt x="449059" y="60820"/>
                  </a:lnTo>
                  <a:lnTo>
                    <a:pt x="450977" y="60464"/>
                  </a:lnTo>
                  <a:lnTo>
                    <a:pt x="483196" y="35991"/>
                  </a:lnTo>
                  <a:lnTo>
                    <a:pt x="486918" y="33172"/>
                  </a:lnTo>
                  <a:lnTo>
                    <a:pt x="486918" y="2759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/>
          <p:cNvGrpSpPr/>
          <p:nvPr/>
        </p:nvGrpSpPr>
        <p:grpSpPr>
          <a:xfrm>
            <a:off x="4984084" y="1614654"/>
            <a:ext cx="753745" cy="753745"/>
            <a:chOff x="4984084" y="1614654"/>
            <a:chExt cx="753745" cy="753745"/>
          </a:xfrm>
        </p:grpSpPr>
        <p:sp>
          <p:nvSpPr>
            <p:cNvPr id="16" name="object 16"/>
            <p:cNvSpPr/>
            <p:nvPr/>
          </p:nvSpPr>
          <p:spPr>
            <a:xfrm>
              <a:off x="4986147" y="1616717"/>
              <a:ext cx="749935" cy="749935"/>
            </a:xfrm>
            <a:custGeom>
              <a:avLst/>
              <a:gdLst/>
              <a:ahLst/>
              <a:cxnLst/>
              <a:rect l="l" t="t" r="r" b="b"/>
              <a:pathLst>
                <a:path w="749935" h="749935">
                  <a:moveTo>
                    <a:pt x="749312" y="374653"/>
                  </a:moveTo>
                  <a:lnTo>
                    <a:pt x="746392" y="421650"/>
                  </a:lnTo>
                  <a:lnTo>
                    <a:pt x="737869" y="466904"/>
                  </a:lnTo>
                  <a:lnTo>
                    <a:pt x="724093" y="510066"/>
                  </a:lnTo>
                  <a:lnTo>
                    <a:pt x="705415" y="550782"/>
                  </a:lnTo>
                  <a:lnTo>
                    <a:pt x="682186" y="588704"/>
                  </a:lnTo>
                  <a:lnTo>
                    <a:pt x="654757" y="623479"/>
                  </a:lnTo>
                  <a:lnTo>
                    <a:pt x="623479" y="654757"/>
                  </a:lnTo>
                  <a:lnTo>
                    <a:pt x="588704" y="682186"/>
                  </a:lnTo>
                  <a:lnTo>
                    <a:pt x="550782" y="705415"/>
                  </a:lnTo>
                  <a:lnTo>
                    <a:pt x="510066" y="724093"/>
                  </a:lnTo>
                  <a:lnTo>
                    <a:pt x="466904" y="737869"/>
                  </a:lnTo>
                  <a:lnTo>
                    <a:pt x="421650" y="746392"/>
                  </a:lnTo>
                  <a:lnTo>
                    <a:pt x="374653" y="749312"/>
                  </a:lnTo>
                  <a:lnTo>
                    <a:pt x="327658" y="746392"/>
                  </a:lnTo>
                  <a:lnTo>
                    <a:pt x="282404" y="737869"/>
                  </a:lnTo>
                  <a:lnTo>
                    <a:pt x="239244" y="724093"/>
                  </a:lnTo>
                  <a:lnTo>
                    <a:pt x="198527" y="705415"/>
                  </a:lnTo>
                  <a:lnTo>
                    <a:pt x="160606" y="682186"/>
                  </a:lnTo>
                  <a:lnTo>
                    <a:pt x="125831" y="654757"/>
                  </a:lnTo>
                  <a:lnTo>
                    <a:pt x="94554" y="623479"/>
                  </a:lnTo>
                  <a:lnTo>
                    <a:pt x="67125" y="588704"/>
                  </a:lnTo>
                  <a:lnTo>
                    <a:pt x="43896" y="550782"/>
                  </a:lnTo>
                  <a:lnTo>
                    <a:pt x="25218" y="510066"/>
                  </a:lnTo>
                  <a:lnTo>
                    <a:pt x="11442" y="466904"/>
                  </a:lnTo>
                  <a:lnTo>
                    <a:pt x="2919" y="421650"/>
                  </a:lnTo>
                  <a:lnTo>
                    <a:pt x="0" y="374653"/>
                  </a:lnTo>
                  <a:lnTo>
                    <a:pt x="2919" y="327658"/>
                  </a:lnTo>
                  <a:lnTo>
                    <a:pt x="11442" y="282404"/>
                  </a:lnTo>
                  <a:lnTo>
                    <a:pt x="25218" y="239244"/>
                  </a:lnTo>
                  <a:lnTo>
                    <a:pt x="43896" y="198527"/>
                  </a:lnTo>
                  <a:lnTo>
                    <a:pt x="67125" y="160606"/>
                  </a:lnTo>
                  <a:lnTo>
                    <a:pt x="94554" y="125831"/>
                  </a:lnTo>
                  <a:lnTo>
                    <a:pt x="125831" y="94554"/>
                  </a:lnTo>
                  <a:lnTo>
                    <a:pt x="160606" y="67125"/>
                  </a:lnTo>
                  <a:lnTo>
                    <a:pt x="198527" y="43896"/>
                  </a:lnTo>
                  <a:lnTo>
                    <a:pt x="239244" y="25218"/>
                  </a:lnTo>
                  <a:lnTo>
                    <a:pt x="282404" y="11442"/>
                  </a:lnTo>
                  <a:lnTo>
                    <a:pt x="327658" y="2919"/>
                  </a:lnTo>
                  <a:lnTo>
                    <a:pt x="374653" y="0"/>
                  </a:lnTo>
                  <a:lnTo>
                    <a:pt x="421650" y="2919"/>
                  </a:lnTo>
                  <a:lnTo>
                    <a:pt x="466904" y="11442"/>
                  </a:lnTo>
                  <a:lnTo>
                    <a:pt x="510066" y="25218"/>
                  </a:lnTo>
                  <a:lnTo>
                    <a:pt x="550782" y="43896"/>
                  </a:lnTo>
                  <a:lnTo>
                    <a:pt x="588704" y="67125"/>
                  </a:lnTo>
                  <a:lnTo>
                    <a:pt x="623479" y="94554"/>
                  </a:lnTo>
                  <a:lnTo>
                    <a:pt x="654757" y="125831"/>
                  </a:lnTo>
                  <a:lnTo>
                    <a:pt x="682186" y="160606"/>
                  </a:lnTo>
                  <a:lnTo>
                    <a:pt x="705415" y="198527"/>
                  </a:lnTo>
                  <a:lnTo>
                    <a:pt x="724093" y="239244"/>
                  </a:lnTo>
                  <a:lnTo>
                    <a:pt x="737869" y="282404"/>
                  </a:lnTo>
                  <a:lnTo>
                    <a:pt x="746392" y="327658"/>
                  </a:lnTo>
                  <a:lnTo>
                    <a:pt x="749312" y="374653"/>
                  </a:lnTo>
                  <a:close/>
                </a:path>
              </a:pathLst>
            </a:custGeom>
            <a:ln w="4125">
              <a:solidFill>
                <a:srgbClr val="445469"/>
              </a:solidFill>
              <a:prstDash val="lg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5021567" y="1651454"/>
              <a:ext cx="676910" cy="676910"/>
            </a:xfrm>
            <a:custGeom>
              <a:avLst/>
              <a:gdLst/>
              <a:ahLst/>
              <a:cxnLst/>
              <a:rect l="l" t="t" r="r" b="b"/>
              <a:pathLst>
                <a:path w="676910" h="676910">
                  <a:moveTo>
                    <a:pt x="338325" y="0"/>
                  </a:moveTo>
                  <a:lnTo>
                    <a:pt x="292417" y="3088"/>
                  </a:lnTo>
                  <a:lnTo>
                    <a:pt x="248385" y="12085"/>
                  </a:lnTo>
                  <a:lnTo>
                    <a:pt x="206634" y="26587"/>
                  </a:lnTo>
                  <a:lnTo>
                    <a:pt x="167566" y="46191"/>
                  </a:lnTo>
                  <a:lnTo>
                    <a:pt x="131585" y="70494"/>
                  </a:lnTo>
                  <a:lnTo>
                    <a:pt x="99093" y="99093"/>
                  </a:lnTo>
                  <a:lnTo>
                    <a:pt x="70494" y="131585"/>
                  </a:lnTo>
                  <a:lnTo>
                    <a:pt x="46191" y="167566"/>
                  </a:lnTo>
                  <a:lnTo>
                    <a:pt x="26587" y="206634"/>
                  </a:lnTo>
                  <a:lnTo>
                    <a:pt x="12085" y="248385"/>
                  </a:lnTo>
                  <a:lnTo>
                    <a:pt x="3088" y="292417"/>
                  </a:lnTo>
                  <a:lnTo>
                    <a:pt x="0" y="338325"/>
                  </a:lnTo>
                  <a:lnTo>
                    <a:pt x="3088" y="384234"/>
                  </a:lnTo>
                  <a:lnTo>
                    <a:pt x="12085" y="428267"/>
                  </a:lnTo>
                  <a:lnTo>
                    <a:pt x="26587" y="470018"/>
                  </a:lnTo>
                  <a:lnTo>
                    <a:pt x="46191" y="509087"/>
                  </a:lnTo>
                  <a:lnTo>
                    <a:pt x="70494" y="545068"/>
                  </a:lnTo>
                  <a:lnTo>
                    <a:pt x="99093" y="577560"/>
                  </a:lnTo>
                  <a:lnTo>
                    <a:pt x="131585" y="606159"/>
                  </a:lnTo>
                  <a:lnTo>
                    <a:pt x="167566" y="630463"/>
                  </a:lnTo>
                  <a:lnTo>
                    <a:pt x="206634" y="650067"/>
                  </a:lnTo>
                  <a:lnTo>
                    <a:pt x="248385" y="664569"/>
                  </a:lnTo>
                  <a:lnTo>
                    <a:pt x="292417" y="673566"/>
                  </a:lnTo>
                  <a:lnTo>
                    <a:pt x="338325" y="676654"/>
                  </a:lnTo>
                  <a:lnTo>
                    <a:pt x="384233" y="673566"/>
                  </a:lnTo>
                  <a:lnTo>
                    <a:pt x="428265" y="664569"/>
                  </a:lnTo>
                  <a:lnTo>
                    <a:pt x="470016" y="650067"/>
                  </a:lnTo>
                  <a:lnTo>
                    <a:pt x="509083" y="630463"/>
                  </a:lnTo>
                  <a:lnTo>
                    <a:pt x="545065" y="606159"/>
                  </a:lnTo>
                  <a:lnTo>
                    <a:pt x="577556" y="577560"/>
                  </a:lnTo>
                  <a:lnTo>
                    <a:pt x="606155" y="545068"/>
                  </a:lnTo>
                  <a:lnTo>
                    <a:pt x="630459" y="509087"/>
                  </a:lnTo>
                  <a:lnTo>
                    <a:pt x="650063" y="470018"/>
                  </a:lnTo>
                  <a:lnTo>
                    <a:pt x="664565" y="428267"/>
                  </a:lnTo>
                  <a:lnTo>
                    <a:pt x="673562" y="384234"/>
                  </a:lnTo>
                  <a:lnTo>
                    <a:pt x="676650" y="338325"/>
                  </a:lnTo>
                  <a:lnTo>
                    <a:pt x="673562" y="292417"/>
                  </a:lnTo>
                  <a:lnTo>
                    <a:pt x="664565" y="248385"/>
                  </a:lnTo>
                  <a:lnTo>
                    <a:pt x="650063" y="206634"/>
                  </a:lnTo>
                  <a:lnTo>
                    <a:pt x="630459" y="167566"/>
                  </a:lnTo>
                  <a:lnTo>
                    <a:pt x="606155" y="131585"/>
                  </a:lnTo>
                  <a:lnTo>
                    <a:pt x="577556" y="99093"/>
                  </a:lnTo>
                  <a:lnTo>
                    <a:pt x="545065" y="70494"/>
                  </a:lnTo>
                  <a:lnTo>
                    <a:pt x="509083" y="46191"/>
                  </a:lnTo>
                  <a:lnTo>
                    <a:pt x="470016" y="26587"/>
                  </a:lnTo>
                  <a:lnTo>
                    <a:pt x="428265" y="12085"/>
                  </a:lnTo>
                  <a:lnTo>
                    <a:pt x="384233" y="3088"/>
                  </a:lnTo>
                  <a:lnTo>
                    <a:pt x="338325" y="0"/>
                  </a:lnTo>
                  <a:close/>
                </a:path>
              </a:pathLst>
            </a:custGeom>
            <a:solidFill>
              <a:srgbClr val="F47B2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72353" y="1941552"/>
              <a:ext cx="185006" cy="233608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5144681" y="1740053"/>
              <a:ext cx="440690" cy="471805"/>
            </a:xfrm>
            <a:custGeom>
              <a:avLst/>
              <a:gdLst/>
              <a:ahLst/>
              <a:cxnLst/>
              <a:rect l="l" t="t" r="r" b="b"/>
              <a:pathLst>
                <a:path w="440689" h="471805">
                  <a:moveTo>
                    <a:pt x="81894" y="471800"/>
                  </a:moveTo>
                  <a:lnTo>
                    <a:pt x="81894" y="246203"/>
                  </a:lnTo>
                  <a:lnTo>
                    <a:pt x="45487" y="246166"/>
                  </a:lnTo>
                  <a:lnTo>
                    <a:pt x="45037" y="246174"/>
                  </a:lnTo>
                  <a:lnTo>
                    <a:pt x="44625" y="246265"/>
                  </a:lnTo>
                  <a:lnTo>
                    <a:pt x="44171" y="246265"/>
                  </a:lnTo>
                  <a:lnTo>
                    <a:pt x="34204" y="245382"/>
                  </a:lnTo>
                  <a:lnTo>
                    <a:pt x="25069" y="242876"/>
                  </a:lnTo>
                  <a:lnTo>
                    <a:pt x="16989" y="238959"/>
                  </a:lnTo>
                  <a:lnTo>
                    <a:pt x="10189" y="233844"/>
                  </a:lnTo>
                  <a:lnTo>
                    <a:pt x="9769" y="233687"/>
                  </a:lnTo>
                  <a:lnTo>
                    <a:pt x="9562" y="233485"/>
                  </a:lnTo>
                  <a:lnTo>
                    <a:pt x="9505" y="233234"/>
                  </a:lnTo>
                  <a:lnTo>
                    <a:pt x="9307" y="233023"/>
                  </a:lnTo>
                  <a:lnTo>
                    <a:pt x="6250" y="230000"/>
                  </a:lnTo>
                  <a:lnTo>
                    <a:pt x="3903" y="226588"/>
                  </a:lnTo>
                  <a:lnTo>
                    <a:pt x="2315" y="222872"/>
                  </a:lnTo>
                  <a:lnTo>
                    <a:pt x="2113" y="222430"/>
                  </a:lnTo>
                  <a:lnTo>
                    <a:pt x="1960" y="222001"/>
                  </a:lnTo>
                  <a:lnTo>
                    <a:pt x="1778" y="221556"/>
                  </a:lnTo>
                  <a:lnTo>
                    <a:pt x="838" y="218994"/>
                  </a:lnTo>
                  <a:lnTo>
                    <a:pt x="219" y="216342"/>
                  </a:lnTo>
                  <a:lnTo>
                    <a:pt x="95" y="213570"/>
                  </a:lnTo>
                  <a:lnTo>
                    <a:pt x="0" y="206413"/>
                  </a:lnTo>
                  <a:lnTo>
                    <a:pt x="1512" y="199357"/>
                  </a:lnTo>
                  <a:lnTo>
                    <a:pt x="179199" y="15499"/>
                  </a:lnTo>
                  <a:lnTo>
                    <a:pt x="220016" y="0"/>
                  </a:lnTo>
                  <a:lnTo>
                    <a:pt x="242308" y="3874"/>
                  </a:lnTo>
                  <a:lnTo>
                    <a:pt x="430264" y="186270"/>
                  </a:lnTo>
                  <a:lnTo>
                    <a:pt x="440088" y="208098"/>
                  </a:lnTo>
                  <a:lnTo>
                    <a:pt x="439463" y="215810"/>
                  </a:lnTo>
                  <a:lnTo>
                    <a:pt x="439244" y="217460"/>
                  </a:lnTo>
                  <a:lnTo>
                    <a:pt x="438959" y="219073"/>
                  </a:lnTo>
                  <a:lnTo>
                    <a:pt x="438444" y="220644"/>
                  </a:lnTo>
                  <a:lnTo>
                    <a:pt x="438085" y="221614"/>
                  </a:lnTo>
                  <a:lnTo>
                    <a:pt x="437742" y="222550"/>
                  </a:lnTo>
                  <a:lnTo>
                    <a:pt x="437280" y="223503"/>
                  </a:lnTo>
                  <a:lnTo>
                    <a:pt x="435787" y="226790"/>
                  </a:lnTo>
                  <a:lnTo>
                    <a:pt x="433704" y="229831"/>
                  </a:lnTo>
                  <a:lnTo>
                    <a:pt x="431039" y="232565"/>
                  </a:lnTo>
                  <a:lnTo>
                    <a:pt x="430713" y="232920"/>
                  </a:lnTo>
                  <a:lnTo>
                    <a:pt x="430606" y="233341"/>
                  </a:lnTo>
                  <a:lnTo>
                    <a:pt x="430264" y="233687"/>
                  </a:lnTo>
                  <a:lnTo>
                    <a:pt x="429525" y="233964"/>
                  </a:lnTo>
                  <a:lnTo>
                    <a:pt x="423035" y="238832"/>
                  </a:lnTo>
                  <a:lnTo>
                    <a:pt x="415368" y="242597"/>
                  </a:lnTo>
                  <a:lnTo>
                    <a:pt x="406722" y="245089"/>
                  </a:lnTo>
                  <a:lnTo>
                    <a:pt x="397297" y="246141"/>
                  </a:lnTo>
                  <a:lnTo>
                    <a:pt x="396967" y="246265"/>
                  </a:lnTo>
                  <a:lnTo>
                    <a:pt x="395680" y="246265"/>
                  </a:lnTo>
                  <a:lnTo>
                    <a:pt x="360036" y="246227"/>
                  </a:lnTo>
                  <a:lnTo>
                    <a:pt x="360036" y="471800"/>
                  </a:lnTo>
                  <a:lnTo>
                    <a:pt x="81894" y="471800"/>
                  </a:lnTo>
                  <a:close/>
                </a:path>
              </a:pathLst>
            </a:custGeom>
            <a:ln w="123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/>
          <p:nvPr/>
        </p:nvSpPr>
        <p:spPr>
          <a:xfrm>
            <a:off x="4088051" y="3246628"/>
            <a:ext cx="2882900" cy="2595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467995">
              <a:lnSpc>
                <a:spcPct val="100000"/>
              </a:lnSpc>
              <a:spcBef>
                <a:spcPts val="100"/>
              </a:spcBef>
            </a:pPr>
            <a:r>
              <a:rPr dirty="0" sz="1600" b="1">
                <a:solidFill>
                  <a:srgbClr val="44546A"/>
                </a:solidFill>
                <a:latin typeface="Arial"/>
                <a:cs typeface="Arial"/>
              </a:rPr>
              <a:t>5</a:t>
            </a:r>
            <a:r>
              <a:rPr dirty="0" sz="1600" spc="-25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Freedom</a:t>
            </a:r>
            <a:r>
              <a:rPr dirty="0" sz="1600" spc="-1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House</a:t>
            </a:r>
            <a:r>
              <a:rPr dirty="0" sz="1600" spc="-2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44546A"/>
                </a:solidFill>
                <a:latin typeface="Arial"/>
                <a:cs typeface="Arial"/>
              </a:rPr>
              <a:t>Cohorts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1/2021</a:t>
            </a:r>
            <a:r>
              <a:rPr dirty="0" sz="1600" spc="-1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–</a:t>
            </a:r>
            <a:r>
              <a:rPr dirty="0" sz="1600" spc="-1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44546A"/>
                </a:solidFill>
                <a:latin typeface="Arial"/>
                <a:cs typeface="Arial"/>
              </a:rPr>
              <a:t>7/2022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ct val="99400"/>
              </a:lnSpc>
              <a:spcBef>
                <a:spcPts val="969"/>
              </a:spcBef>
            </a:pPr>
            <a:r>
              <a:rPr dirty="0" sz="1600" b="1">
                <a:solidFill>
                  <a:srgbClr val="44546A"/>
                </a:solidFill>
                <a:latin typeface="Arial"/>
                <a:cs typeface="Arial"/>
              </a:rPr>
              <a:t>10</a:t>
            </a:r>
            <a:r>
              <a:rPr dirty="0" sz="1600" spc="-50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Workforce</a:t>
            </a:r>
            <a:r>
              <a:rPr dirty="0" sz="1600" spc="-4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Investment</a:t>
            </a:r>
            <a:r>
              <a:rPr dirty="0" sz="1600" spc="-4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20">
                <a:solidFill>
                  <a:srgbClr val="44546A"/>
                </a:solidFill>
                <a:latin typeface="Arial"/>
                <a:cs typeface="Arial"/>
              </a:rPr>
              <a:t>Board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referral</a:t>
            </a:r>
            <a:r>
              <a:rPr dirty="0" sz="1600" spc="-4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and</a:t>
            </a:r>
            <a:r>
              <a:rPr dirty="0" sz="16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44546A"/>
                </a:solidFill>
                <a:latin typeface="Arial"/>
                <a:cs typeface="Arial"/>
              </a:rPr>
              <a:t>training partnerships</a:t>
            </a:r>
            <a:endParaRPr sz="1600">
              <a:latin typeface="Arial"/>
              <a:cs typeface="Arial"/>
            </a:endParaRPr>
          </a:p>
          <a:p>
            <a:pPr marL="12700" marR="8255">
              <a:lnSpc>
                <a:spcPts val="1900"/>
              </a:lnSpc>
              <a:spcBef>
                <a:spcPts val="1160"/>
              </a:spcBef>
            </a:pPr>
            <a:r>
              <a:rPr dirty="0" sz="1600" b="1">
                <a:solidFill>
                  <a:srgbClr val="44546A"/>
                </a:solidFill>
                <a:latin typeface="Arial"/>
                <a:cs typeface="Arial"/>
              </a:rPr>
              <a:t>30+</a:t>
            </a:r>
            <a:r>
              <a:rPr dirty="0" sz="1600" spc="-40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community</a:t>
            </a:r>
            <a:r>
              <a:rPr dirty="0" sz="16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partnerships</a:t>
            </a:r>
            <a:r>
              <a:rPr dirty="0" sz="1600" spc="-3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44546A"/>
                </a:solidFill>
                <a:latin typeface="Arial"/>
                <a:cs typeface="Arial"/>
              </a:rPr>
              <a:t>for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job</a:t>
            </a:r>
            <a:r>
              <a:rPr dirty="0" sz="1600" spc="-2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fairs</a:t>
            </a:r>
            <a:r>
              <a:rPr dirty="0" sz="1600" spc="-1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and</a:t>
            </a:r>
            <a:r>
              <a:rPr dirty="0" sz="1600" spc="-2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referral</a:t>
            </a:r>
            <a:r>
              <a:rPr dirty="0" sz="1600" spc="-15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44546A"/>
                </a:solidFill>
                <a:latin typeface="Arial"/>
                <a:cs typeface="Arial"/>
              </a:rPr>
              <a:t>pipelines</a:t>
            </a:r>
            <a:endParaRPr sz="1600">
              <a:latin typeface="Arial"/>
              <a:cs typeface="Arial"/>
            </a:endParaRPr>
          </a:p>
          <a:p>
            <a:pPr marL="12700" marR="333375">
              <a:lnSpc>
                <a:spcPts val="1900"/>
              </a:lnSpc>
              <a:spcBef>
                <a:spcPts val="1000"/>
              </a:spcBef>
            </a:pPr>
            <a:r>
              <a:rPr dirty="0" sz="1600" b="1">
                <a:solidFill>
                  <a:srgbClr val="44546A"/>
                </a:solidFill>
                <a:latin typeface="Arial"/>
                <a:cs typeface="Arial"/>
              </a:rPr>
              <a:t>$1million+</a:t>
            </a:r>
            <a:r>
              <a:rPr dirty="0" sz="1600" spc="-20" b="1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in</a:t>
            </a:r>
            <a:r>
              <a:rPr dirty="0" sz="1600" spc="-2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44546A"/>
                </a:solidFill>
                <a:latin typeface="Arial"/>
                <a:cs typeface="Arial"/>
              </a:rPr>
              <a:t>federal/state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dollars</a:t>
            </a:r>
            <a:r>
              <a:rPr dirty="0" sz="1600" spc="-2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into</a:t>
            </a:r>
            <a:r>
              <a:rPr dirty="0" sz="1600" spc="-20">
                <a:solidFill>
                  <a:srgbClr val="44546A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4546A"/>
                </a:solidFill>
                <a:latin typeface="Arial"/>
                <a:cs typeface="Arial"/>
              </a:rPr>
              <a:t>our</a:t>
            </a:r>
            <a:r>
              <a:rPr dirty="0" sz="1600" spc="-10">
                <a:solidFill>
                  <a:srgbClr val="44546A"/>
                </a:solidFill>
                <a:latin typeface="Arial"/>
                <a:cs typeface="Arial"/>
              </a:rPr>
              <a:t> communities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166923" y="3429000"/>
            <a:ext cx="5025390" cy="1323975"/>
          </a:xfrm>
          <a:custGeom>
            <a:avLst/>
            <a:gdLst/>
            <a:ahLst/>
            <a:cxnLst/>
            <a:rect l="l" t="t" r="r" b="b"/>
            <a:pathLst>
              <a:path w="5025390" h="1323975">
                <a:moveTo>
                  <a:pt x="0" y="0"/>
                </a:moveTo>
                <a:lnTo>
                  <a:pt x="5025076" y="0"/>
                </a:lnTo>
                <a:lnTo>
                  <a:pt x="5025076" y="1323439"/>
                </a:lnTo>
                <a:lnTo>
                  <a:pt x="0" y="1323439"/>
                </a:lnTo>
                <a:lnTo>
                  <a:pt x="0" y="0"/>
                </a:lnTo>
                <a:close/>
              </a:path>
            </a:pathLst>
          </a:custGeom>
          <a:ln w="38100">
            <a:solidFill>
              <a:srgbClr val="F47B2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7185973" y="3463035"/>
            <a:ext cx="4987290" cy="1232535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71755" marR="277495">
              <a:lnSpc>
                <a:spcPts val="1900"/>
              </a:lnSpc>
              <a:spcBef>
                <a:spcPts val="180"/>
              </a:spcBef>
            </a:pPr>
            <a:r>
              <a:rPr dirty="0" sz="1600" b="1" i="1">
                <a:latin typeface="Arial"/>
                <a:cs typeface="Arial"/>
              </a:rPr>
              <a:t>Freedom</a:t>
            </a:r>
            <a:r>
              <a:rPr dirty="0" sz="1600" spc="-5" b="1" i="1">
                <a:latin typeface="Arial"/>
                <a:cs typeface="Arial"/>
              </a:rPr>
              <a:t> </a:t>
            </a:r>
            <a:r>
              <a:rPr dirty="0" sz="1600" b="1" i="1">
                <a:latin typeface="Arial"/>
                <a:cs typeface="Arial"/>
              </a:rPr>
              <a:t>House</a:t>
            </a:r>
            <a:r>
              <a:rPr dirty="0" sz="1600" spc="-10" b="1" i="1">
                <a:latin typeface="Arial"/>
                <a:cs typeface="Arial"/>
              </a:rPr>
              <a:t> </a:t>
            </a:r>
            <a:r>
              <a:rPr dirty="0" sz="1600" b="1" i="1">
                <a:latin typeface="Arial"/>
                <a:cs typeface="Arial"/>
              </a:rPr>
              <a:t>2.0</a:t>
            </a:r>
            <a:r>
              <a:rPr dirty="0" sz="1600" spc="-5" b="1" i="1">
                <a:latin typeface="Arial"/>
                <a:cs typeface="Arial"/>
              </a:rPr>
              <a:t> </a:t>
            </a:r>
            <a:r>
              <a:rPr dirty="0" sz="1600" i="1">
                <a:latin typeface="Arial"/>
                <a:cs typeface="Arial"/>
              </a:rPr>
              <a:t>is</a:t>
            </a:r>
            <a:r>
              <a:rPr dirty="0" sz="1600" spc="-5" i="1">
                <a:latin typeface="Arial"/>
                <a:cs typeface="Arial"/>
              </a:rPr>
              <a:t> </a:t>
            </a:r>
            <a:r>
              <a:rPr dirty="0" sz="1600" i="1">
                <a:latin typeface="Arial"/>
                <a:cs typeface="Arial"/>
              </a:rPr>
              <a:t>a</a:t>
            </a:r>
            <a:r>
              <a:rPr dirty="0" sz="1600" spc="-5" i="1">
                <a:latin typeface="Arial"/>
                <a:cs typeface="Arial"/>
              </a:rPr>
              <a:t> </a:t>
            </a:r>
            <a:r>
              <a:rPr dirty="0" sz="1600" spc="-10" i="1">
                <a:solidFill>
                  <a:srgbClr val="4E565A"/>
                </a:solidFill>
                <a:latin typeface="Arial"/>
                <a:cs typeface="Arial"/>
              </a:rPr>
              <a:t>community-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based</a:t>
            </a:r>
            <a:r>
              <a:rPr dirty="0" sz="1600" spc="-10" i="1">
                <a:solidFill>
                  <a:srgbClr val="4E565A"/>
                </a:solidFill>
                <a:latin typeface="Arial"/>
                <a:cs typeface="Arial"/>
              </a:rPr>
              <a:t> training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program</a:t>
            </a:r>
            <a:r>
              <a:rPr dirty="0" sz="1600" spc="-15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–</a:t>
            </a:r>
            <a:r>
              <a:rPr dirty="0" sz="1600" spc="-20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based</a:t>
            </a:r>
            <a:r>
              <a:rPr dirty="0" sz="1600" spc="-20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on</a:t>
            </a:r>
            <a:r>
              <a:rPr dirty="0" sz="1600" spc="-20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1960s</a:t>
            </a:r>
            <a:r>
              <a:rPr dirty="0" sz="1600" spc="-15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model</a:t>
            </a:r>
            <a:r>
              <a:rPr dirty="0" sz="1600" spc="-25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–</a:t>
            </a:r>
            <a:r>
              <a:rPr dirty="0" sz="1600" spc="-20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to</a:t>
            </a:r>
            <a:r>
              <a:rPr dirty="0" sz="1600" spc="-20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recruit,</a:t>
            </a:r>
            <a:r>
              <a:rPr dirty="0" sz="1600" spc="-10" i="1">
                <a:solidFill>
                  <a:srgbClr val="4E565A"/>
                </a:solidFill>
                <a:latin typeface="Arial"/>
                <a:cs typeface="Arial"/>
              </a:rPr>
              <a:t> train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and</a:t>
            </a:r>
            <a:r>
              <a:rPr dirty="0" sz="1600" spc="-30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employ</a:t>
            </a:r>
            <a:r>
              <a:rPr dirty="0" sz="1600" spc="-25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first</a:t>
            </a:r>
            <a:r>
              <a:rPr dirty="0" sz="1600" spc="-20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responders</a:t>
            </a:r>
            <a:r>
              <a:rPr dirty="0" sz="1600" spc="-25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from</a:t>
            </a:r>
            <a:r>
              <a:rPr dirty="0" sz="1600" spc="-20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spc="-10" i="1">
                <a:solidFill>
                  <a:srgbClr val="4E565A"/>
                </a:solidFill>
                <a:latin typeface="Arial"/>
                <a:cs typeface="Arial"/>
              </a:rPr>
              <a:t>economically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disadvantaged</a:t>
            </a:r>
            <a:r>
              <a:rPr dirty="0" sz="1600" spc="-45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communities,</a:t>
            </a:r>
            <a:r>
              <a:rPr dirty="0" sz="1600" spc="-30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many</a:t>
            </a:r>
            <a:r>
              <a:rPr dirty="0" sz="1600" spc="-35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of</a:t>
            </a:r>
            <a:r>
              <a:rPr dirty="0" sz="1600" spc="-30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which</a:t>
            </a:r>
            <a:r>
              <a:rPr dirty="0" sz="1600" spc="-45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spc="-20" i="1">
                <a:solidFill>
                  <a:srgbClr val="4E565A"/>
                </a:solidFill>
                <a:latin typeface="Arial"/>
                <a:cs typeface="Arial"/>
              </a:rPr>
              <a:t>have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been</a:t>
            </a:r>
            <a:r>
              <a:rPr dirty="0" sz="1600" spc="-15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impacted</a:t>
            </a:r>
            <a:r>
              <a:rPr dirty="0" sz="1600" spc="-15" i="1">
                <a:solidFill>
                  <a:srgbClr val="4E565A"/>
                </a:solidFill>
                <a:latin typeface="Arial"/>
                <a:cs typeface="Arial"/>
              </a:rPr>
              <a:t> </a:t>
            </a:r>
            <a:r>
              <a:rPr dirty="0" sz="1600" i="1">
                <a:solidFill>
                  <a:srgbClr val="4E565A"/>
                </a:solidFill>
                <a:latin typeface="Arial"/>
                <a:cs typeface="Arial"/>
              </a:rPr>
              <a:t>by</a:t>
            </a:r>
            <a:r>
              <a:rPr dirty="0" sz="1600" spc="-10" i="1">
                <a:solidFill>
                  <a:srgbClr val="4E565A"/>
                </a:solidFill>
                <a:latin typeface="Arial"/>
                <a:cs typeface="Arial"/>
              </a:rPr>
              <a:t> COVID-</a:t>
            </a:r>
            <a:r>
              <a:rPr dirty="0" sz="1600" spc="-25" i="1">
                <a:solidFill>
                  <a:srgbClr val="4E565A"/>
                </a:solidFill>
                <a:latin typeface="Arial"/>
                <a:cs typeface="Arial"/>
              </a:rPr>
              <a:t>19.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166923" y="4814359"/>
            <a:ext cx="5025390" cy="831215"/>
          </a:xfrm>
          <a:custGeom>
            <a:avLst/>
            <a:gdLst/>
            <a:ahLst/>
            <a:cxnLst/>
            <a:rect l="l" t="t" r="r" b="b"/>
            <a:pathLst>
              <a:path w="5025390" h="831214">
                <a:moveTo>
                  <a:pt x="0" y="0"/>
                </a:moveTo>
                <a:lnTo>
                  <a:pt x="5025076" y="0"/>
                </a:lnTo>
                <a:lnTo>
                  <a:pt x="5025076" y="830997"/>
                </a:lnTo>
                <a:lnTo>
                  <a:pt x="0" y="830997"/>
                </a:lnTo>
                <a:lnTo>
                  <a:pt x="0" y="0"/>
                </a:lnTo>
                <a:close/>
              </a:path>
            </a:pathLst>
          </a:custGeom>
          <a:ln w="38100">
            <a:solidFill>
              <a:srgbClr val="F47B2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7185973" y="4846828"/>
            <a:ext cx="4987290" cy="75438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71755" marR="535305">
              <a:lnSpc>
                <a:spcPct val="99400"/>
              </a:lnSpc>
              <a:spcBef>
                <a:spcPts val="110"/>
              </a:spcBef>
            </a:pPr>
            <a:r>
              <a:rPr dirty="0" sz="1600" b="1" i="1">
                <a:latin typeface="Arial"/>
                <a:cs typeface="Arial"/>
              </a:rPr>
              <a:t>Future</a:t>
            </a:r>
            <a:r>
              <a:rPr dirty="0" sz="1600" spc="-20" b="1" i="1">
                <a:latin typeface="Arial"/>
                <a:cs typeface="Arial"/>
              </a:rPr>
              <a:t> </a:t>
            </a:r>
            <a:r>
              <a:rPr dirty="0" sz="1600" b="1" i="1">
                <a:latin typeface="Arial"/>
                <a:cs typeface="Arial"/>
              </a:rPr>
              <a:t>–</a:t>
            </a:r>
            <a:r>
              <a:rPr dirty="0" sz="1600" spc="425" b="1" i="1">
                <a:latin typeface="Arial"/>
                <a:cs typeface="Arial"/>
              </a:rPr>
              <a:t> </a:t>
            </a:r>
            <a:r>
              <a:rPr dirty="0" sz="1600" i="1">
                <a:latin typeface="Arial"/>
                <a:cs typeface="Arial"/>
              </a:rPr>
              <a:t>Maintenance</a:t>
            </a:r>
            <a:r>
              <a:rPr dirty="0" sz="1600" spc="-15" i="1">
                <a:latin typeface="Arial"/>
                <a:cs typeface="Arial"/>
              </a:rPr>
              <a:t> </a:t>
            </a:r>
            <a:r>
              <a:rPr dirty="0" sz="1600" i="1">
                <a:latin typeface="Arial"/>
                <a:cs typeface="Arial"/>
              </a:rPr>
              <a:t>and</a:t>
            </a:r>
            <a:r>
              <a:rPr dirty="0" sz="1600" spc="-15" i="1">
                <a:latin typeface="Arial"/>
                <a:cs typeface="Arial"/>
              </a:rPr>
              <a:t> </a:t>
            </a:r>
            <a:r>
              <a:rPr dirty="0" sz="1600" spc="-10" i="1">
                <a:latin typeface="Arial"/>
                <a:cs typeface="Arial"/>
              </a:rPr>
              <a:t>Radiology </a:t>
            </a:r>
            <a:r>
              <a:rPr dirty="0" sz="1600" i="1">
                <a:latin typeface="Arial"/>
                <a:cs typeface="Arial"/>
              </a:rPr>
              <a:t>apprenticeships</a:t>
            </a:r>
            <a:r>
              <a:rPr dirty="0" sz="1600" spc="-45" i="1">
                <a:latin typeface="Arial"/>
                <a:cs typeface="Arial"/>
              </a:rPr>
              <a:t> </a:t>
            </a:r>
            <a:r>
              <a:rPr dirty="0" sz="1600" i="1">
                <a:latin typeface="Arial"/>
                <a:cs typeface="Arial"/>
              </a:rPr>
              <a:t>given</a:t>
            </a:r>
            <a:r>
              <a:rPr dirty="0" sz="1600" spc="-95" i="1">
                <a:latin typeface="Arial"/>
                <a:cs typeface="Arial"/>
              </a:rPr>
              <a:t> </a:t>
            </a:r>
            <a:r>
              <a:rPr dirty="0" sz="1600" spc="-30" i="1">
                <a:latin typeface="Arial"/>
                <a:cs typeface="Arial"/>
              </a:rPr>
              <a:t>ARPA</a:t>
            </a:r>
            <a:r>
              <a:rPr dirty="0" sz="1600" spc="-80" i="1">
                <a:latin typeface="Arial"/>
                <a:cs typeface="Arial"/>
              </a:rPr>
              <a:t> </a:t>
            </a:r>
            <a:r>
              <a:rPr dirty="0" sz="1600" i="1">
                <a:latin typeface="Arial"/>
                <a:cs typeface="Arial"/>
              </a:rPr>
              <a:t>focus,</a:t>
            </a:r>
            <a:r>
              <a:rPr dirty="0" sz="1600" spc="-30" i="1">
                <a:latin typeface="Arial"/>
                <a:cs typeface="Arial"/>
              </a:rPr>
              <a:t> </a:t>
            </a:r>
            <a:r>
              <a:rPr dirty="0" sz="1600" i="1">
                <a:latin typeface="Arial"/>
                <a:cs typeface="Arial"/>
              </a:rPr>
              <a:t>Pathways</a:t>
            </a:r>
            <a:r>
              <a:rPr dirty="0" sz="1600" spc="-30" i="1">
                <a:latin typeface="Arial"/>
                <a:cs typeface="Arial"/>
              </a:rPr>
              <a:t> </a:t>
            </a:r>
            <a:r>
              <a:rPr dirty="0" sz="1600" spc="-25" i="1">
                <a:latin typeface="Arial"/>
                <a:cs typeface="Arial"/>
              </a:rPr>
              <a:t>for </a:t>
            </a:r>
            <a:r>
              <a:rPr dirty="0" sz="1600" i="1">
                <a:latin typeface="Arial"/>
                <a:cs typeface="Arial"/>
              </a:rPr>
              <a:t>Students</a:t>
            </a:r>
            <a:r>
              <a:rPr dirty="0" sz="1600" spc="-20" i="1">
                <a:latin typeface="Arial"/>
                <a:cs typeface="Arial"/>
              </a:rPr>
              <a:t> </a:t>
            </a:r>
            <a:r>
              <a:rPr dirty="0" sz="1600" i="1">
                <a:latin typeface="Arial"/>
                <a:cs typeface="Arial"/>
              </a:rPr>
              <a:t>and</a:t>
            </a:r>
            <a:r>
              <a:rPr dirty="0" sz="1600" spc="-25" i="1">
                <a:latin typeface="Arial"/>
                <a:cs typeface="Arial"/>
              </a:rPr>
              <a:t> </a:t>
            </a:r>
            <a:r>
              <a:rPr dirty="0" sz="1600" i="1">
                <a:latin typeface="Arial"/>
                <a:cs typeface="Arial"/>
              </a:rPr>
              <a:t>Pathways</a:t>
            </a:r>
            <a:r>
              <a:rPr dirty="0" sz="1600" spc="-15" i="1">
                <a:latin typeface="Arial"/>
                <a:cs typeface="Arial"/>
              </a:rPr>
              <a:t> </a:t>
            </a:r>
            <a:r>
              <a:rPr dirty="0" sz="1600" i="1">
                <a:latin typeface="Arial"/>
                <a:cs typeface="Arial"/>
              </a:rPr>
              <a:t>for</a:t>
            </a:r>
            <a:r>
              <a:rPr dirty="0" sz="1600" spc="-15" i="1">
                <a:latin typeface="Arial"/>
                <a:cs typeface="Arial"/>
              </a:rPr>
              <a:t> </a:t>
            </a:r>
            <a:r>
              <a:rPr dirty="0" sz="1600" spc="-10" i="1">
                <a:latin typeface="Arial"/>
                <a:cs typeface="Arial"/>
              </a:rPr>
              <a:t>Veterans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96900" y="0"/>
            <a:ext cx="2286000" cy="736600"/>
          </a:xfrm>
          <a:prstGeom prst="rect">
            <a:avLst/>
          </a:prstGeom>
          <a:solidFill>
            <a:srgbClr val="F47B29"/>
          </a:solidFill>
        </p:spPr>
        <p:txBody>
          <a:bodyPr wrap="square" lIns="0" tIns="10223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805"/>
              </a:spcBef>
            </a:pPr>
            <a:endParaRPr sz="16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dirty="0" sz="1600" spc="-70" b="1">
                <a:solidFill>
                  <a:srgbClr val="FFFFFF"/>
                </a:solidFill>
                <a:latin typeface="Arial"/>
                <a:cs typeface="Arial"/>
              </a:rPr>
              <a:t>PATHWAYS</a:t>
            </a:r>
            <a:r>
              <a:rPr dirty="0" sz="16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1600" spc="-20" b="1">
                <a:solidFill>
                  <a:srgbClr val="FFFFFF"/>
                </a:solidFill>
                <a:latin typeface="Arial"/>
                <a:cs typeface="Arial"/>
              </a:rPr>
              <a:t>WORK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26" name="object 2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166923" y="731043"/>
            <a:ext cx="5025076" cy="2697956"/>
          </a:xfrm>
          <a:prstGeom prst="rect">
            <a:avLst/>
          </a:prstGeom>
        </p:spPr>
      </p:pic>
      <p:sp>
        <p:nvSpPr>
          <p:cNvPr id="27" name="object 2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2026-06-18T16:05:57Z</dcterms:created>
  <dcterms:modified xsi:type="dcterms:W3CDTF">2026-06-18T16:05:57Z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2022-10-20T00:00:00Z</vt:filetime>
  </property>
  <property fmtid="{D5CDD505-2E9C-101B-9397-08002B2CF9AE}" pid="3" name="LastSaved">
    <vt:filetime>2026-06-18T00:00:00Z</vt:filetime>
  </property>
  <property fmtid="{D5CDD505-2E9C-101B-9397-08002B2CF9AE}" pid="4" name="Producer">
    <vt:lpwstr>macOS Version 12.6 (Build 21G115) Quartz PDFContext</vt:lpwstr>
  </property>
</Properties>
</file>