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88402" y="322579"/>
            <a:ext cx="8096884" cy="10712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40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249796"/>
            <a:ext cx="12192000" cy="608330"/>
          </a:xfrm>
          <a:custGeom>
            <a:avLst/>
            <a:gdLst/>
            <a:ahLst/>
            <a:cxnLst/>
            <a:rect l="l" t="t" r="r" b="b"/>
            <a:pathLst>
              <a:path w="12192000" h="608329">
                <a:moveTo>
                  <a:pt x="12192000" y="0"/>
                </a:moveTo>
                <a:lnTo>
                  <a:pt x="0" y="0"/>
                </a:lnTo>
                <a:lnTo>
                  <a:pt x="0" y="608202"/>
                </a:lnTo>
                <a:lnTo>
                  <a:pt x="12192000" y="608202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3401" y="37084"/>
            <a:ext cx="10815548" cy="1276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0074" y="1710334"/>
            <a:ext cx="7203440" cy="2284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0" i="0">
                <a:solidFill>
                  <a:schemeClr val="tx1"/>
                </a:solidFill>
                <a:latin typeface="Avenir Book"/>
                <a:cs typeface="Avenir Book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0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5.jp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5.jpg"/><Relationship Id="rId4" Type="http://schemas.openxmlformats.org/officeDocument/2006/relationships/image" Target="../media/image36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5.jp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siren@ucsf.edu" TargetMode="External"/><Relationship Id="rId3" Type="http://schemas.openxmlformats.org/officeDocument/2006/relationships/image" Target="../media/image1.pn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5.jpg"/><Relationship Id="rId4" Type="http://schemas.openxmlformats.org/officeDocument/2006/relationships/image" Target="../media/image36.png"/><Relationship Id="rId5" Type="http://schemas.openxmlformats.org/officeDocument/2006/relationships/image" Target="../media/image38.png"/><Relationship Id="rId6" Type="http://schemas.openxmlformats.org/officeDocument/2006/relationships/image" Target="../media/image37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5.jpg"/><Relationship Id="rId4" Type="http://schemas.openxmlformats.org/officeDocument/2006/relationships/image" Target="../media/image36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37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5.jpg"/><Relationship Id="rId4" Type="http://schemas.openxmlformats.org/officeDocument/2006/relationships/image" Target="../media/image36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37.png"/><Relationship Id="rId8" Type="http://schemas.openxmlformats.org/officeDocument/2006/relationships/image" Target="../media/image40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9.jp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0.jpg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0.jpg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0.jp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hyperlink" Target="http://sirenetwork.ucsf.edu/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9.jpg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0.jp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50.jp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0.jp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49.jp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9.jpg"/></Relationships>

</file>

<file path=ppt/slides/_rels/slide3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1.png"/></Relationships>

</file>

<file path=ppt/slides/_rels/slide3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1.png"/></Relationships>

</file>

<file path=ppt/slides/_rels/slide3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1.png"/></Relationships>

</file>

<file path=ppt/slides/_rels/slide3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51.png"/></Relationships>

</file>

<file path=ppt/slides/_rels/slide3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52.jpg"/><Relationship Id="rId4" Type="http://schemas.openxmlformats.org/officeDocument/2006/relationships/image" Target="../media/image53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jpg"/></Relationships>

</file>

<file path=ppt/slides/_rels/slide4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
</file>

<file path=ppt/slides/_rels/slide4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
</file>

<file path=ppt/slides/_rels/slide4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
</file>

<file path=ppt/slides/_rels/slide4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g"/></Relationships>

</file>

<file path=ppt/slides/_rels/slide4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g"/></Relationships>

</file>

<file path=ppt/slides/_rels/slide4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5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
</file>

<file path=ppt/slides/_rels/slide5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
</file>

<file path=ppt/slides/_rels/slide5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Relationship Id="rId3" Type="http://schemas.openxmlformats.org/officeDocument/2006/relationships/image" Target="../media/image62.jpg"/></Relationships>

</file>

<file path=ppt/slides/_rels/slide5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/Relationships>

</file>

<file path=ppt/slides/_rels/slide5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jpg"/></Relationships>

</file>

<file path=ppt/slides/_rels/slide5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1" Type="http://schemas.openxmlformats.org/officeDocument/2006/relationships/image" Target="../media/image74.png"/><Relationship Id="rId12" Type="http://schemas.openxmlformats.org/officeDocument/2006/relationships/image" Target="../media/image75.png"/><Relationship Id="rId13" Type="http://schemas.openxmlformats.org/officeDocument/2006/relationships/image" Target="../media/image76.png"/><Relationship Id="rId14" Type="http://schemas.openxmlformats.org/officeDocument/2006/relationships/image" Target="../media/image77.png"/><Relationship Id="rId15" Type="http://schemas.openxmlformats.org/officeDocument/2006/relationships/image" Target="../media/image78.png"/><Relationship Id="rId16" Type="http://schemas.openxmlformats.org/officeDocument/2006/relationships/image" Target="../media/image79.png"/><Relationship Id="rId17" Type="http://schemas.openxmlformats.org/officeDocument/2006/relationships/image" Target="../media/image80.png"/><Relationship Id="rId18" Type="http://schemas.openxmlformats.org/officeDocument/2006/relationships/image" Target="../media/image81.png"/><Relationship Id="rId19" Type="http://schemas.openxmlformats.org/officeDocument/2006/relationships/image" Target="../media/image82.png"/><Relationship Id="rId20" Type="http://schemas.openxmlformats.org/officeDocument/2006/relationships/image" Target="../media/image83.png"/><Relationship Id="rId21" Type="http://schemas.openxmlformats.org/officeDocument/2006/relationships/image" Target="../media/image84.png"/><Relationship Id="rId22" Type="http://schemas.openxmlformats.org/officeDocument/2006/relationships/image" Target="../media/image85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18.jpg"/></Relationships>

</file>

<file path=ppt/slides/_rels/slide6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jpg"/></Relationships>

</file>

<file path=ppt/slides/_rels/slide6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/Relationships>

</file>

<file path=ppt/slides/_rels/slide6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/Relationships>

</file>

<file path=ppt/slides/_rels/slide6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
</file>

<file path=ppt/slides/_rels/slide6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19.png"/><Relationship Id="rId6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4159" y="6309563"/>
            <a:ext cx="872490" cy="4737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6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12693" y="-12693"/>
            <a:ext cx="9164955" cy="6880225"/>
            <a:chOff x="-12693" y="-12693"/>
            <a:chExt cx="916495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5488" y="6382511"/>
              <a:ext cx="527303" cy="2590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90820"/>
              <a:ext cx="9143999" cy="556717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5127" y="6250083"/>
              <a:ext cx="8409940" cy="0"/>
            </a:xfrm>
            <a:custGeom>
              <a:avLst/>
              <a:gdLst/>
              <a:ahLst/>
              <a:cxnLst/>
              <a:rect l="l" t="t" r="r" b="b"/>
              <a:pathLst>
                <a:path w="8409940" h="0">
                  <a:moveTo>
                    <a:pt x="0" y="0"/>
                  </a:moveTo>
                  <a:lnTo>
                    <a:pt x="8409460" y="0"/>
                  </a:lnTo>
                </a:path>
                <a:path w="8409940" h="0">
                  <a:moveTo>
                    <a:pt x="0" y="0"/>
                  </a:moveTo>
                  <a:lnTo>
                    <a:pt x="8409460" y="0"/>
                  </a:lnTo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9015" y="6391655"/>
              <a:ext cx="801624" cy="33832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9144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9144000" y="68580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C0504D">
                <a:alpha val="2195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0"/>
              <a:ext cx="9139555" cy="6854825"/>
            </a:xfrm>
            <a:custGeom>
              <a:avLst/>
              <a:gdLst/>
              <a:ahLst/>
              <a:cxnLst/>
              <a:rect l="l" t="t" r="r" b="b"/>
              <a:pathLst>
                <a:path w="9139555" h="6854825">
                  <a:moveTo>
                    <a:pt x="0" y="0"/>
                  </a:moveTo>
                  <a:lnTo>
                    <a:pt x="9139336" y="0"/>
                  </a:lnTo>
                  <a:lnTo>
                    <a:pt x="9139336" y="6854502"/>
                  </a:lnTo>
                  <a:lnTo>
                    <a:pt x="0" y="6854502"/>
                  </a:lnTo>
                  <a:lnTo>
                    <a:pt x="0" y="0"/>
                  </a:lnTo>
                  <a:close/>
                </a:path>
              </a:pathLst>
            </a:custGeom>
            <a:ln w="25387">
              <a:solidFill>
                <a:srgbClr val="11669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9015" y="6391655"/>
              <a:ext cx="801624" cy="3383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3407664"/>
            </a:xfrm>
            <a:prstGeom prst="rect">
              <a:avLst/>
            </a:prstGeom>
          </p:spPr>
        </p:pic>
      </p:grpSp>
      <p:sp>
        <p:nvSpPr>
          <p:cNvPr id="12" name="object 12" descr="$PPTXTitle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72390" rIns="0" bIns="0" rtlCol="0" vert="horz">
            <a:spAutoFit/>
          </a:bodyPr>
          <a:lstStyle/>
          <a:p>
            <a:pPr marL="12700" marR="5080">
              <a:lnSpc>
                <a:spcPts val="3910"/>
              </a:lnSpc>
              <a:spcBef>
                <a:spcPts val="570"/>
              </a:spcBef>
            </a:pPr>
            <a:r>
              <a:rPr dirty="0" sz="3600" spc="-10" b="0">
                <a:latin typeface="Avenir Book"/>
                <a:cs typeface="Avenir Book"/>
              </a:rPr>
              <a:t>Community</a:t>
            </a:r>
            <a:r>
              <a:rPr dirty="0" sz="3600" spc="-180" b="0">
                <a:latin typeface="Avenir Book"/>
                <a:cs typeface="Avenir Book"/>
              </a:rPr>
              <a:t> </a:t>
            </a:r>
            <a:r>
              <a:rPr dirty="0" sz="3600" spc="-10" b="0">
                <a:latin typeface="Avenir Book"/>
                <a:cs typeface="Avenir Book"/>
              </a:rPr>
              <a:t>resource</a:t>
            </a:r>
            <a:r>
              <a:rPr dirty="0" sz="3600" spc="-180" b="0">
                <a:latin typeface="Avenir Book"/>
                <a:cs typeface="Avenir Book"/>
              </a:rPr>
              <a:t> </a:t>
            </a:r>
            <a:r>
              <a:rPr dirty="0" sz="3600" b="0">
                <a:latin typeface="Avenir Book"/>
                <a:cs typeface="Avenir Book"/>
              </a:rPr>
              <a:t>referral</a:t>
            </a:r>
            <a:r>
              <a:rPr dirty="0" sz="3600" spc="-185" b="0">
                <a:latin typeface="Avenir Book"/>
                <a:cs typeface="Avenir Book"/>
              </a:rPr>
              <a:t> </a:t>
            </a:r>
            <a:r>
              <a:rPr dirty="0" sz="3600" spc="-10" b="0">
                <a:latin typeface="Avenir Book"/>
                <a:cs typeface="Avenir Book"/>
              </a:rPr>
              <a:t>platforms</a:t>
            </a:r>
            <a:r>
              <a:rPr dirty="0" sz="3600" spc="-195" b="0">
                <a:latin typeface="Avenir Book"/>
                <a:cs typeface="Avenir Book"/>
              </a:rPr>
              <a:t> </a:t>
            </a:r>
            <a:r>
              <a:rPr dirty="0" sz="3600" spc="-50" b="0">
                <a:latin typeface="Avenir Book"/>
                <a:cs typeface="Avenir Book"/>
              </a:rPr>
              <a:t>- </a:t>
            </a:r>
            <a:r>
              <a:rPr dirty="0" sz="3600" spc="-10" b="0">
                <a:latin typeface="Avenir Book"/>
                <a:cs typeface="Avenir Book"/>
              </a:rPr>
              <a:t>Lessons</a:t>
            </a:r>
            <a:r>
              <a:rPr dirty="0" sz="3600" spc="-145" b="0">
                <a:latin typeface="Avenir Book"/>
                <a:cs typeface="Avenir Book"/>
              </a:rPr>
              <a:t> </a:t>
            </a:r>
            <a:r>
              <a:rPr dirty="0" sz="3600" b="0">
                <a:latin typeface="Avenir Book"/>
                <a:cs typeface="Avenir Book"/>
              </a:rPr>
              <a:t>from</a:t>
            </a:r>
            <a:r>
              <a:rPr dirty="0" sz="3600" spc="-150" b="0">
                <a:latin typeface="Avenir Book"/>
                <a:cs typeface="Avenir Book"/>
              </a:rPr>
              <a:t> </a:t>
            </a:r>
            <a:r>
              <a:rPr dirty="0" sz="3600" b="0">
                <a:latin typeface="Avenir Book"/>
                <a:cs typeface="Avenir Book"/>
              </a:rPr>
              <a:t>early</a:t>
            </a:r>
            <a:r>
              <a:rPr dirty="0" sz="3600" spc="-145" b="0">
                <a:latin typeface="Avenir Book"/>
                <a:cs typeface="Avenir Book"/>
              </a:rPr>
              <a:t> </a:t>
            </a:r>
            <a:r>
              <a:rPr dirty="0" sz="3600" b="0">
                <a:latin typeface="Avenir Book"/>
                <a:cs typeface="Avenir Book"/>
              </a:rPr>
              <a:t>health</a:t>
            </a:r>
            <a:r>
              <a:rPr dirty="0" sz="3600" spc="-145" b="0">
                <a:latin typeface="Avenir Book"/>
                <a:cs typeface="Avenir Book"/>
              </a:rPr>
              <a:t> </a:t>
            </a:r>
            <a:r>
              <a:rPr dirty="0" sz="3600" b="0">
                <a:latin typeface="Avenir Book"/>
                <a:cs typeface="Avenir Book"/>
              </a:rPr>
              <a:t>care</a:t>
            </a:r>
            <a:r>
              <a:rPr dirty="0" sz="3600" spc="-150" b="0">
                <a:latin typeface="Avenir Book"/>
                <a:cs typeface="Avenir Book"/>
              </a:rPr>
              <a:t> </a:t>
            </a:r>
            <a:r>
              <a:rPr dirty="0" sz="3600" spc="-10" b="0">
                <a:latin typeface="Avenir Book"/>
                <a:cs typeface="Avenir Book"/>
              </a:rPr>
              <a:t>adopters</a:t>
            </a:r>
            <a:endParaRPr sz="3600">
              <a:latin typeface="Avenir Book"/>
              <a:cs typeface="Avenir Boo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8417" y="1839467"/>
            <a:ext cx="1756410" cy="939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venir Book"/>
                <a:cs typeface="Avenir Book"/>
              </a:rPr>
              <a:t>SIREN</a:t>
            </a:r>
            <a:r>
              <a:rPr dirty="0" sz="2000" spc="-45">
                <a:latin typeface="Avenir Book"/>
                <a:cs typeface="Avenir Book"/>
              </a:rPr>
              <a:t> </a:t>
            </a:r>
            <a:r>
              <a:rPr dirty="0" sz="2000" spc="-10">
                <a:latin typeface="Avenir Book"/>
                <a:cs typeface="Avenir Book"/>
              </a:rPr>
              <a:t>Webinar</a:t>
            </a:r>
            <a:endParaRPr sz="200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2400"/>
              </a:spcBef>
            </a:pPr>
            <a:r>
              <a:rPr dirty="0" sz="2000">
                <a:latin typeface="Avenir Book"/>
                <a:cs typeface="Avenir Book"/>
              </a:rPr>
              <a:t>April</a:t>
            </a:r>
            <a:r>
              <a:rPr dirty="0" sz="2000" spc="-40">
                <a:latin typeface="Avenir Book"/>
                <a:cs typeface="Avenir Book"/>
              </a:rPr>
              <a:t> </a:t>
            </a:r>
            <a:r>
              <a:rPr dirty="0" sz="2000">
                <a:latin typeface="Avenir Book"/>
                <a:cs typeface="Avenir Book"/>
              </a:rPr>
              <a:t>18,</a:t>
            </a:r>
            <a:r>
              <a:rPr dirty="0" sz="2000" spc="-40">
                <a:latin typeface="Avenir Book"/>
                <a:cs typeface="Avenir Book"/>
              </a:rPr>
              <a:t> </a:t>
            </a:r>
            <a:r>
              <a:rPr dirty="0" sz="2000" spc="-20">
                <a:latin typeface="Avenir Book"/>
                <a:cs typeface="Avenir Book"/>
              </a:rPr>
              <a:t>2019</a:t>
            </a:r>
            <a:endParaRPr sz="20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2880601" y="1340611"/>
            <a:ext cx="341312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0">
                <a:latin typeface="Avenir Book"/>
                <a:cs typeface="Avenir Book"/>
              </a:rPr>
              <a:t>Poll</a:t>
            </a:r>
            <a:r>
              <a:rPr dirty="0" sz="3600" spc="-45" b="0">
                <a:latin typeface="Avenir Book"/>
                <a:cs typeface="Avenir Book"/>
              </a:rPr>
              <a:t> </a:t>
            </a:r>
            <a:r>
              <a:rPr dirty="0" sz="3600" b="0">
                <a:latin typeface="Avenir Book"/>
                <a:cs typeface="Avenir Book"/>
              </a:rPr>
              <a:t>Question</a:t>
            </a:r>
            <a:r>
              <a:rPr dirty="0" sz="3600" spc="-45" b="0">
                <a:latin typeface="Avenir Book"/>
                <a:cs typeface="Avenir Book"/>
              </a:rPr>
              <a:t> </a:t>
            </a:r>
            <a:r>
              <a:rPr dirty="0" sz="3600" spc="-25" b="0">
                <a:latin typeface="Avenir Book"/>
                <a:cs typeface="Avenir Book"/>
              </a:rPr>
              <a:t>#2</a:t>
            </a:r>
            <a:endParaRPr sz="36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22588" y="2778252"/>
            <a:ext cx="4170679" cy="2077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rial"/>
                <a:cs typeface="Arial"/>
              </a:rPr>
              <a:t>Is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your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organization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in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the</a:t>
            </a:r>
            <a:r>
              <a:rPr dirty="0" sz="2000" spc="-4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process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25">
                <a:latin typeface="Arial"/>
                <a:cs typeface="Arial"/>
              </a:rPr>
              <a:t>of </a:t>
            </a:r>
            <a:r>
              <a:rPr dirty="0" sz="2000">
                <a:latin typeface="Arial"/>
                <a:cs typeface="Arial"/>
              </a:rPr>
              <a:t>implementing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a</a:t>
            </a:r>
            <a:r>
              <a:rPr dirty="0" sz="2000" spc="-55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community</a:t>
            </a:r>
            <a:r>
              <a:rPr dirty="0" sz="2000" spc="-5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resource </a:t>
            </a:r>
            <a:r>
              <a:rPr dirty="0" sz="2000">
                <a:latin typeface="Arial"/>
                <a:cs typeface="Arial"/>
              </a:rPr>
              <a:t>referral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10">
                <a:latin typeface="Arial"/>
                <a:cs typeface="Arial"/>
              </a:rPr>
              <a:t>platform?</a:t>
            </a:r>
            <a:endParaRPr sz="2000">
              <a:latin typeface="Arial"/>
              <a:cs typeface="Arial"/>
            </a:endParaRPr>
          </a:p>
          <a:p>
            <a:pPr algn="just" marL="297815" indent="-285115">
              <a:lnSpc>
                <a:spcPct val="100000"/>
              </a:lnSpc>
              <a:spcBef>
                <a:spcPts val="894"/>
              </a:spcBef>
              <a:buChar char="-"/>
              <a:tabLst>
                <a:tab pos="297815" algn="l"/>
              </a:tabLst>
            </a:pPr>
            <a:r>
              <a:rPr dirty="0" sz="1800">
                <a:latin typeface="Arial"/>
                <a:cs typeface="Arial"/>
              </a:rPr>
              <a:t>Yes,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we’re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currently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using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platform</a:t>
            </a:r>
            <a:endParaRPr sz="1800">
              <a:latin typeface="Arial"/>
              <a:cs typeface="Arial"/>
            </a:endParaRPr>
          </a:p>
          <a:p>
            <a:pPr algn="just" marL="297815" indent="-285115">
              <a:lnSpc>
                <a:spcPct val="100000"/>
              </a:lnSpc>
              <a:spcBef>
                <a:spcPts val="745"/>
              </a:spcBef>
              <a:buChar char="-"/>
              <a:tabLst>
                <a:tab pos="297815" algn="l"/>
              </a:tabLst>
            </a:pPr>
            <a:r>
              <a:rPr dirty="0" sz="1800">
                <a:latin typeface="Arial"/>
                <a:cs typeface="Arial"/>
              </a:rPr>
              <a:t>No,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but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we may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in</a:t>
            </a:r>
            <a:r>
              <a:rPr dirty="0" sz="1800" spc="-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the </a:t>
            </a:r>
            <a:r>
              <a:rPr dirty="0" sz="1800" spc="-10">
                <a:latin typeface="Arial"/>
                <a:cs typeface="Arial"/>
              </a:rPr>
              <a:t>future</a:t>
            </a:r>
            <a:endParaRPr sz="1800">
              <a:latin typeface="Arial"/>
              <a:cs typeface="Arial"/>
            </a:endParaRPr>
          </a:p>
          <a:p>
            <a:pPr algn="just" marL="297815" indent="-285115">
              <a:lnSpc>
                <a:spcPct val="100000"/>
              </a:lnSpc>
              <a:spcBef>
                <a:spcPts val="840"/>
              </a:spcBef>
              <a:buChar char="-"/>
              <a:tabLst>
                <a:tab pos="297815" algn="l"/>
              </a:tabLst>
            </a:pPr>
            <a:r>
              <a:rPr dirty="0" sz="1800">
                <a:latin typeface="Arial"/>
                <a:cs typeface="Arial"/>
              </a:rPr>
              <a:t>Not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applicable</a:t>
            </a:r>
            <a:r>
              <a:rPr dirty="0" sz="1800" spc="-1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1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our</a:t>
            </a:r>
            <a:r>
              <a:rPr dirty="0" sz="1800" spc="-10">
                <a:latin typeface="Arial"/>
                <a:cs typeface="Arial"/>
              </a:rPr>
              <a:t> organization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86739" rIns="0" bIns="0" rtlCol="0" vert="horz">
            <a:spAutoFit/>
          </a:bodyPr>
          <a:lstStyle/>
          <a:p>
            <a:pPr marL="3233420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venir Book"/>
                <a:cs typeface="Avenir Book"/>
              </a:rPr>
              <a:t>Our</a:t>
            </a:r>
            <a:r>
              <a:rPr dirty="0" sz="4400" spc="-70" b="0">
                <a:latin typeface="Avenir Book"/>
                <a:cs typeface="Avenir Book"/>
              </a:rPr>
              <a:t> </a:t>
            </a:r>
            <a:r>
              <a:rPr dirty="0" sz="4400" spc="-20" b="0">
                <a:latin typeface="Avenir Book"/>
                <a:cs typeface="Avenir Book"/>
              </a:rPr>
              <a:t>Goal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374" y="1870964"/>
            <a:ext cx="7491730" cy="2555875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marL="12700" marR="5080">
              <a:lnSpc>
                <a:spcPct val="90300"/>
              </a:lnSpc>
              <a:spcBef>
                <a:spcPts val="520"/>
              </a:spcBef>
            </a:pPr>
            <a:r>
              <a:rPr dirty="0" sz="3600">
                <a:latin typeface="Avenir Book"/>
                <a:cs typeface="Avenir Book"/>
              </a:rPr>
              <a:t>To</a:t>
            </a:r>
            <a:r>
              <a:rPr dirty="0" sz="3600" spc="-40">
                <a:latin typeface="Avenir Book"/>
                <a:cs typeface="Avenir Book"/>
              </a:rPr>
              <a:t> </a:t>
            </a:r>
            <a:r>
              <a:rPr dirty="0" sz="3600">
                <a:latin typeface="Avenir Book"/>
                <a:cs typeface="Avenir Book"/>
              </a:rPr>
              <a:t>explore</a:t>
            </a:r>
            <a:r>
              <a:rPr dirty="0" sz="3600" spc="-45">
                <a:latin typeface="Avenir Book"/>
                <a:cs typeface="Avenir Book"/>
              </a:rPr>
              <a:t> </a:t>
            </a:r>
            <a:r>
              <a:rPr dirty="0" sz="3600">
                <a:latin typeface="Avenir Book"/>
                <a:cs typeface="Avenir Book"/>
              </a:rPr>
              <a:t>the</a:t>
            </a:r>
            <a:r>
              <a:rPr dirty="0" sz="3600" spc="-45">
                <a:latin typeface="Avenir Book"/>
                <a:cs typeface="Avenir Book"/>
              </a:rPr>
              <a:t> </a:t>
            </a:r>
            <a:r>
              <a:rPr dirty="0" sz="3600">
                <a:latin typeface="Avenir Book"/>
                <a:cs typeface="Avenir Book"/>
              </a:rPr>
              <a:t>market</a:t>
            </a:r>
            <a:r>
              <a:rPr dirty="0" sz="3600" spc="-35">
                <a:latin typeface="Avenir Book"/>
                <a:cs typeface="Avenir Book"/>
              </a:rPr>
              <a:t> </a:t>
            </a:r>
            <a:r>
              <a:rPr dirty="0" sz="3600">
                <a:latin typeface="Avenir Book"/>
                <a:cs typeface="Avenir Book"/>
              </a:rPr>
              <a:t>of</a:t>
            </a:r>
            <a:r>
              <a:rPr dirty="0" sz="3600" spc="-45">
                <a:latin typeface="Avenir Book"/>
                <a:cs typeface="Avenir Book"/>
              </a:rPr>
              <a:t> </a:t>
            </a:r>
            <a:r>
              <a:rPr dirty="0" sz="3600" spc="-10">
                <a:latin typeface="Avenir Book"/>
                <a:cs typeface="Avenir Book"/>
              </a:rPr>
              <a:t>community </a:t>
            </a:r>
            <a:r>
              <a:rPr dirty="0" sz="3600">
                <a:latin typeface="Avenir Book"/>
                <a:cs typeface="Avenir Book"/>
              </a:rPr>
              <a:t>resource</a:t>
            </a:r>
            <a:r>
              <a:rPr dirty="0" sz="3600" spc="-105">
                <a:latin typeface="Avenir Book"/>
                <a:cs typeface="Avenir Book"/>
              </a:rPr>
              <a:t> </a:t>
            </a:r>
            <a:r>
              <a:rPr dirty="0" sz="3600">
                <a:latin typeface="Avenir Book"/>
                <a:cs typeface="Avenir Book"/>
              </a:rPr>
              <a:t>referral</a:t>
            </a:r>
            <a:r>
              <a:rPr dirty="0" sz="3600" spc="-105">
                <a:latin typeface="Avenir Book"/>
                <a:cs typeface="Avenir Book"/>
              </a:rPr>
              <a:t> </a:t>
            </a:r>
            <a:r>
              <a:rPr dirty="0" sz="3600">
                <a:latin typeface="Avenir Book"/>
                <a:cs typeface="Avenir Book"/>
              </a:rPr>
              <a:t>platforms</a:t>
            </a:r>
            <a:r>
              <a:rPr dirty="0" sz="3600" spc="-100">
                <a:latin typeface="Avenir Book"/>
                <a:cs typeface="Avenir Book"/>
              </a:rPr>
              <a:t> </a:t>
            </a:r>
            <a:r>
              <a:rPr dirty="0" sz="3600">
                <a:latin typeface="Avenir Book"/>
                <a:cs typeface="Avenir Book"/>
              </a:rPr>
              <a:t>and</a:t>
            </a:r>
            <a:r>
              <a:rPr dirty="0" sz="3600" spc="-105">
                <a:latin typeface="Avenir Book"/>
                <a:cs typeface="Avenir Book"/>
              </a:rPr>
              <a:t> </a:t>
            </a:r>
            <a:r>
              <a:rPr dirty="0" sz="3600" spc="-10">
                <a:latin typeface="Avenir Book"/>
                <a:cs typeface="Avenir Book"/>
              </a:rPr>
              <a:t>learn </a:t>
            </a:r>
            <a:r>
              <a:rPr dirty="0" sz="3600">
                <a:latin typeface="Avenir Book"/>
                <a:cs typeface="Avenir Book"/>
              </a:rPr>
              <a:t>about</a:t>
            </a:r>
            <a:r>
              <a:rPr dirty="0" sz="3600" spc="-45">
                <a:latin typeface="Avenir Book"/>
                <a:cs typeface="Avenir Book"/>
              </a:rPr>
              <a:t> </a:t>
            </a:r>
            <a:r>
              <a:rPr dirty="0" sz="3600">
                <a:latin typeface="Avenir Book"/>
                <a:cs typeface="Avenir Book"/>
              </a:rPr>
              <a:t>the</a:t>
            </a:r>
            <a:r>
              <a:rPr dirty="0" sz="3600" spc="-50">
                <a:latin typeface="Avenir Book"/>
                <a:cs typeface="Avenir Book"/>
              </a:rPr>
              <a:t> </a:t>
            </a:r>
            <a:r>
              <a:rPr dirty="0" sz="3600">
                <a:latin typeface="Avenir Book"/>
                <a:cs typeface="Avenir Book"/>
              </a:rPr>
              <a:t>experiences</a:t>
            </a:r>
            <a:r>
              <a:rPr dirty="0" sz="3600" spc="-45">
                <a:latin typeface="Avenir Book"/>
                <a:cs typeface="Avenir Book"/>
              </a:rPr>
              <a:t> </a:t>
            </a:r>
            <a:r>
              <a:rPr dirty="0" sz="3600">
                <a:latin typeface="Avenir Book"/>
                <a:cs typeface="Avenir Book"/>
              </a:rPr>
              <a:t>of</a:t>
            </a:r>
            <a:r>
              <a:rPr dirty="0" sz="3600" spc="-50">
                <a:latin typeface="Avenir Book"/>
                <a:cs typeface="Avenir Book"/>
              </a:rPr>
              <a:t> </a:t>
            </a:r>
            <a:r>
              <a:rPr dirty="0" sz="3600">
                <a:latin typeface="Avenir Book"/>
                <a:cs typeface="Avenir Book"/>
              </a:rPr>
              <a:t>health</a:t>
            </a:r>
            <a:r>
              <a:rPr dirty="0" sz="3600" spc="-50">
                <a:latin typeface="Avenir Book"/>
                <a:cs typeface="Avenir Book"/>
              </a:rPr>
              <a:t> </a:t>
            </a:r>
            <a:r>
              <a:rPr dirty="0" sz="3600" spc="-20">
                <a:latin typeface="Avenir Book"/>
                <a:cs typeface="Avenir Book"/>
              </a:rPr>
              <a:t>care </a:t>
            </a:r>
            <a:r>
              <a:rPr dirty="0" sz="3600">
                <a:latin typeface="Avenir Book"/>
                <a:cs typeface="Avenir Book"/>
              </a:rPr>
              <a:t>organizations</a:t>
            </a:r>
            <a:r>
              <a:rPr dirty="0" sz="3600" spc="-145">
                <a:latin typeface="Avenir Book"/>
                <a:cs typeface="Avenir Book"/>
              </a:rPr>
              <a:t> </a:t>
            </a:r>
            <a:r>
              <a:rPr dirty="0" sz="3600">
                <a:latin typeface="Avenir Book"/>
                <a:cs typeface="Avenir Book"/>
              </a:rPr>
              <a:t>implementing</a:t>
            </a:r>
            <a:r>
              <a:rPr dirty="0" sz="3600" spc="-135">
                <a:latin typeface="Avenir Book"/>
                <a:cs typeface="Avenir Book"/>
              </a:rPr>
              <a:t> </a:t>
            </a:r>
            <a:r>
              <a:rPr dirty="0" sz="3600" spc="-50">
                <a:latin typeface="Avenir Book"/>
                <a:cs typeface="Avenir Book"/>
              </a:rPr>
              <a:t>a </a:t>
            </a:r>
            <a:r>
              <a:rPr dirty="0" sz="3600" spc="-10">
                <a:latin typeface="Avenir Book"/>
                <a:cs typeface="Avenir Book"/>
              </a:rPr>
              <a:t>platform.</a:t>
            </a:r>
            <a:endParaRPr sz="36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86739" rIns="0" bIns="0" rtlCol="0" vert="horz">
            <a:spAutoFit/>
          </a:bodyPr>
          <a:lstStyle/>
          <a:p>
            <a:pPr marL="2319655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venir Book"/>
                <a:cs typeface="Avenir Book"/>
              </a:rPr>
              <a:t>Project</a:t>
            </a:r>
            <a:r>
              <a:rPr dirty="0" sz="4400" spc="-145" b="0">
                <a:latin typeface="Avenir Book"/>
                <a:cs typeface="Avenir Book"/>
              </a:rPr>
              <a:t> </a:t>
            </a:r>
            <a:r>
              <a:rPr dirty="0" sz="4400" spc="-10" b="0">
                <a:latin typeface="Avenir Book"/>
                <a:cs typeface="Avenir Book"/>
              </a:rPr>
              <a:t>Activities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7374" y="1859788"/>
            <a:ext cx="7355840" cy="2933700"/>
          </a:xfrm>
          <a:prstGeom prst="rect">
            <a:avLst/>
          </a:prstGeom>
        </p:spPr>
        <p:txBody>
          <a:bodyPr wrap="square" lIns="0" tIns="74295" rIns="0" bIns="0" rtlCol="0" vert="horz">
            <a:spAutoFit/>
          </a:bodyPr>
          <a:lstStyle/>
          <a:p>
            <a:pPr marL="755015" marR="662940" indent="-742950">
              <a:lnSpc>
                <a:spcPts val="4390"/>
              </a:lnSpc>
              <a:spcBef>
                <a:spcPts val="585"/>
              </a:spcBef>
              <a:buAutoNum type="arabicPeriod"/>
              <a:tabLst>
                <a:tab pos="755015" algn="l"/>
              </a:tabLst>
            </a:pPr>
            <a:r>
              <a:rPr dirty="0" sz="4000">
                <a:latin typeface="Avenir Book"/>
                <a:cs typeface="Avenir Book"/>
              </a:rPr>
              <a:t>Reviewed</a:t>
            </a:r>
            <a:r>
              <a:rPr dirty="0" sz="4000" spc="-145">
                <a:latin typeface="Avenir Book"/>
                <a:cs typeface="Avenir Book"/>
              </a:rPr>
              <a:t> </a:t>
            </a:r>
            <a:r>
              <a:rPr dirty="0" sz="4000">
                <a:latin typeface="Avenir Book"/>
                <a:cs typeface="Avenir Book"/>
              </a:rPr>
              <a:t>commonly</a:t>
            </a:r>
            <a:r>
              <a:rPr dirty="0" sz="4000" spc="-160">
                <a:latin typeface="Avenir Book"/>
                <a:cs typeface="Avenir Book"/>
              </a:rPr>
              <a:t> </a:t>
            </a:r>
            <a:r>
              <a:rPr dirty="0" sz="4000" spc="-20">
                <a:latin typeface="Avenir Book"/>
                <a:cs typeface="Avenir Book"/>
              </a:rPr>
              <a:t>used </a:t>
            </a:r>
            <a:r>
              <a:rPr dirty="0" sz="4000" spc="-10">
                <a:latin typeface="Avenir Book"/>
                <a:cs typeface="Avenir Book"/>
              </a:rPr>
              <a:t>platforms</a:t>
            </a:r>
            <a:endParaRPr sz="4000">
              <a:latin typeface="Avenir Book"/>
              <a:cs typeface="Avenir Book"/>
            </a:endParaRPr>
          </a:p>
          <a:p>
            <a:pPr marL="755015" marR="5080" indent="-742950">
              <a:lnSpc>
                <a:spcPct val="89800"/>
              </a:lnSpc>
              <a:spcBef>
                <a:spcPts val="705"/>
              </a:spcBef>
              <a:buAutoNum type="arabicPeriod"/>
              <a:tabLst>
                <a:tab pos="755015" algn="l"/>
                <a:tab pos="4849495" algn="l"/>
                <a:tab pos="6318250" algn="l"/>
              </a:tabLst>
            </a:pPr>
            <a:r>
              <a:rPr dirty="0" sz="4000">
                <a:latin typeface="Avenir Book"/>
                <a:cs typeface="Avenir Book"/>
              </a:rPr>
              <a:t>Interviewed</a:t>
            </a:r>
            <a:r>
              <a:rPr dirty="0" sz="4000" spc="-130">
                <a:latin typeface="Avenir Book"/>
                <a:cs typeface="Avenir Book"/>
              </a:rPr>
              <a:t> </a:t>
            </a:r>
            <a:r>
              <a:rPr dirty="0" sz="4000" spc="-10">
                <a:latin typeface="Avenir Book"/>
                <a:cs typeface="Avenir Book"/>
              </a:rPr>
              <a:t>users</a:t>
            </a:r>
            <a:r>
              <a:rPr dirty="0" sz="4000">
                <a:latin typeface="Avenir Book"/>
                <a:cs typeface="Avenir Book"/>
              </a:rPr>
              <a:t>	</a:t>
            </a:r>
            <a:r>
              <a:rPr dirty="0" sz="4000" spc="-10">
                <a:latin typeface="Avenir Book"/>
                <a:cs typeface="Avenir Book"/>
              </a:rPr>
              <a:t>about</a:t>
            </a:r>
            <a:r>
              <a:rPr dirty="0" sz="4000">
                <a:latin typeface="Avenir Book"/>
                <a:cs typeface="Avenir Book"/>
              </a:rPr>
              <a:t>	</a:t>
            </a:r>
            <a:r>
              <a:rPr dirty="0" sz="4000" spc="-10">
                <a:latin typeface="Avenir Book"/>
                <a:cs typeface="Avenir Book"/>
              </a:rPr>
              <a:t>their </a:t>
            </a:r>
            <a:r>
              <a:rPr dirty="0" sz="4000">
                <a:latin typeface="Avenir Book"/>
                <a:cs typeface="Avenir Book"/>
              </a:rPr>
              <a:t>experiences</a:t>
            </a:r>
            <a:r>
              <a:rPr dirty="0" sz="4000" spc="-90">
                <a:latin typeface="Avenir Book"/>
                <a:cs typeface="Avenir Book"/>
              </a:rPr>
              <a:t> </a:t>
            </a:r>
            <a:r>
              <a:rPr dirty="0" sz="4000">
                <a:latin typeface="Avenir Book"/>
                <a:cs typeface="Avenir Book"/>
              </a:rPr>
              <a:t>using</a:t>
            </a:r>
            <a:r>
              <a:rPr dirty="0" sz="4000" spc="-80">
                <a:latin typeface="Avenir Book"/>
                <a:cs typeface="Avenir Book"/>
              </a:rPr>
              <a:t> </a:t>
            </a:r>
            <a:r>
              <a:rPr dirty="0" sz="4000" spc="-10">
                <a:latin typeface="Avenir Book"/>
                <a:cs typeface="Avenir Book"/>
              </a:rPr>
              <a:t>these platforms</a:t>
            </a:r>
            <a:endParaRPr sz="40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7887" y="1969007"/>
            <a:ext cx="7888223" cy="32247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86739" rIns="0" bIns="0" rtlCol="0" vert="horz">
            <a:spAutoFit/>
          </a:bodyPr>
          <a:lstStyle/>
          <a:p>
            <a:pPr marL="864235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venir Book"/>
                <a:cs typeface="Avenir Book"/>
              </a:rPr>
              <a:t>Nine</a:t>
            </a:r>
            <a:r>
              <a:rPr dirty="0" sz="4400" spc="-75" b="0">
                <a:latin typeface="Avenir Book"/>
                <a:cs typeface="Avenir Book"/>
              </a:rPr>
              <a:t> </a:t>
            </a:r>
            <a:r>
              <a:rPr dirty="0" sz="4400" b="0">
                <a:latin typeface="Avenir Book"/>
                <a:cs typeface="Avenir Book"/>
              </a:rPr>
              <a:t>platforms</a:t>
            </a:r>
            <a:r>
              <a:rPr dirty="0" sz="4400" spc="-75" b="0">
                <a:latin typeface="Avenir Book"/>
                <a:cs typeface="Avenir Book"/>
              </a:rPr>
              <a:t> </a:t>
            </a:r>
            <a:r>
              <a:rPr dirty="0" sz="4400" b="0">
                <a:latin typeface="Avenir Book"/>
                <a:cs typeface="Avenir Book"/>
              </a:rPr>
              <a:t>in</a:t>
            </a:r>
            <a:r>
              <a:rPr dirty="0" sz="4400" spc="-75" b="0">
                <a:latin typeface="Avenir Book"/>
                <a:cs typeface="Avenir Book"/>
              </a:rPr>
              <a:t> </a:t>
            </a:r>
            <a:r>
              <a:rPr dirty="0" sz="4400" b="0">
                <a:latin typeface="Avenir Book"/>
                <a:cs typeface="Avenir Book"/>
              </a:rPr>
              <a:t>our</a:t>
            </a:r>
            <a:r>
              <a:rPr dirty="0" sz="4400" spc="-70" b="0">
                <a:latin typeface="Avenir Book"/>
                <a:cs typeface="Avenir Book"/>
              </a:rPr>
              <a:t> </a:t>
            </a:r>
            <a:r>
              <a:rPr dirty="0" sz="4400" spc="-10" b="0">
                <a:latin typeface="Avenir Book"/>
                <a:cs typeface="Avenir Book"/>
              </a:rPr>
              <a:t>review</a:t>
            </a:r>
            <a:endParaRPr sz="4400">
              <a:latin typeface="Avenir Book"/>
              <a:cs typeface="Avenir 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008" y="1773935"/>
            <a:ext cx="2916936" cy="4206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5968" y="2538983"/>
            <a:ext cx="2880360" cy="46939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83352" y="2535935"/>
            <a:ext cx="2447544" cy="48767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97552" y="4267200"/>
            <a:ext cx="2633471" cy="58521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883919" y="3512322"/>
            <a:ext cx="6903720" cy="2187575"/>
            <a:chOff x="883919" y="3512322"/>
            <a:chExt cx="6903720" cy="218757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3919" y="3995928"/>
              <a:ext cx="2798063" cy="10911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19271" y="5084064"/>
              <a:ext cx="2505455" cy="61569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79562" y="3512322"/>
              <a:ext cx="2607504" cy="446823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043103" y="3347419"/>
            <a:ext cx="1878122" cy="440862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910328" y="1722120"/>
            <a:ext cx="2420112" cy="438912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0875" rIns="0" bIns="0" rtlCol="0" vert="horz">
            <a:spAutoFit/>
          </a:bodyPr>
          <a:lstStyle/>
          <a:p>
            <a:pPr marL="2048510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venir Book"/>
                <a:cs typeface="Avenir Book"/>
              </a:rPr>
              <a:t>Key</a:t>
            </a:r>
            <a:r>
              <a:rPr dirty="0" sz="4400" spc="-70" b="0">
                <a:latin typeface="Avenir Book"/>
                <a:cs typeface="Avenir Book"/>
              </a:rPr>
              <a:t> </a:t>
            </a:r>
            <a:r>
              <a:rPr dirty="0" sz="4400" spc="-10" b="0">
                <a:latin typeface="Avenir Book"/>
                <a:cs typeface="Avenir Book"/>
              </a:rPr>
              <a:t>Functionalities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2026" y="2931667"/>
            <a:ext cx="1869439" cy="86106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 indent="230504">
              <a:lnSpc>
                <a:spcPct val="102200"/>
              </a:lnSpc>
              <a:spcBef>
                <a:spcPts val="50"/>
              </a:spcBef>
            </a:pPr>
            <a:r>
              <a:rPr dirty="0" sz="1800">
                <a:latin typeface="Avenir Book"/>
                <a:cs typeface="Avenir Book"/>
              </a:rPr>
              <a:t>A</a:t>
            </a:r>
            <a:r>
              <a:rPr dirty="0" sz="1800" spc="-15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searchable, regularly-updated </a:t>
            </a:r>
            <a:r>
              <a:rPr dirty="0" sz="1800">
                <a:latin typeface="Avenir Book"/>
                <a:cs typeface="Avenir Book"/>
              </a:rPr>
              <a:t>resource</a:t>
            </a:r>
            <a:r>
              <a:rPr dirty="0" sz="1800" spc="-5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directory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2844" y="2931896"/>
            <a:ext cx="2387600" cy="86106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algn="ctr" marL="12700" marR="5080">
              <a:lnSpc>
                <a:spcPct val="102200"/>
              </a:lnSpc>
              <a:spcBef>
                <a:spcPts val="50"/>
              </a:spcBef>
            </a:pPr>
            <a:r>
              <a:rPr dirty="0" sz="1800">
                <a:latin typeface="Avenir Book"/>
                <a:cs typeface="Avenir Book"/>
              </a:rPr>
              <a:t>A</a:t>
            </a:r>
            <a:r>
              <a:rPr dirty="0" sz="1800" spc="-35">
                <a:latin typeface="Avenir Book"/>
                <a:cs typeface="Avenir Book"/>
              </a:rPr>
              <a:t> </a:t>
            </a:r>
            <a:r>
              <a:rPr dirty="0" sz="1800">
                <a:latin typeface="Avenir Book"/>
                <a:cs typeface="Avenir Book"/>
              </a:rPr>
              <a:t>referral</a:t>
            </a:r>
            <a:r>
              <a:rPr dirty="0" sz="1800" spc="-3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management </a:t>
            </a:r>
            <a:r>
              <a:rPr dirty="0" sz="1800">
                <a:latin typeface="Avenir Book"/>
                <a:cs typeface="Avenir Book"/>
              </a:rPr>
              <a:t>system</a:t>
            </a:r>
            <a:r>
              <a:rPr dirty="0" sz="1800" spc="-35">
                <a:latin typeface="Avenir Book"/>
                <a:cs typeface="Avenir Book"/>
              </a:rPr>
              <a:t> </a:t>
            </a:r>
            <a:r>
              <a:rPr dirty="0" sz="1800">
                <a:latin typeface="Avenir Book"/>
                <a:cs typeface="Avenir Book"/>
              </a:rPr>
              <a:t>that</a:t>
            </a:r>
            <a:r>
              <a:rPr dirty="0" sz="1800" spc="-3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enables closed-</a:t>
            </a:r>
            <a:r>
              <a:rPr dirty="0" sz="1800">
                <a:latin typeface="Avenir Book"/>
                <a:cs typeface="Avenir Book"/>
              </a:rPr>
              <a:t>loop</a:t>
            </a:r>
            <a:r>
              <a:rPr dirty="0" sz="1800" spc="-2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referrals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69603" y="2138171"/>
            <a:ext cx="39814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0">
                <a:latin typeface="Avenir Book"/>
                <a:cs typeface="Avenir Book"/>
              </a:rPr>
              <a:t>+</a:t>
            </a:r>
            <a:endParaRPr sz="4400">
              <a:latin typeface="Avenir Book"/>
              <a:cs typeface="Avenir Book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4584" y="1283208"/>
            <a:ext cx="1545336" cy="149047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28800" y="1267967"/>
            <a:ext cx="1536191" cy="139903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5500" cy="0"/>
          </a:xfrm>
          <a:custGeom>
            <a:avLst/>
            <a:gdLst/>
            <a:ahLst/>
            <a:cxnLst/>
            <a:rect l="l" t="t" r="r" b="b"/>
            <a:pathLst>
              <a:path w="8445500" h="0">
                <a:moveTo>
                  <a:pt x="0" y="0"/>
                </a:moveTo>
                <a:lnTo>
                  <a:pt x="84453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0875" rIns="0" bIns="0" rtlCol="0" vert="horz">
            <a:spAutoFit/>
          </a:bodyPr>
          <a:lstStyle/>
          <a:p>
            <a:pPr marL="2048510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venir Book"/>
                <a:cs typeface="Avenir Book"/>
              </a:rPr>
              <a:t>Key</a:t>
            </a:r>
            <a:r>
              <a:rPr dirty="0" sz="4400" spc="-70" b="0">
                <a:latin typeface="Avenir Book"/>
                <a:cs typeface="Avenir Book"/>
              </a:rPr>
              <a:t> </a:t>
            </a:r>
            <a:r>
              <a:rPr dirty="0" sz="4400" spc="-10" b="0">
                <a:latin typeface="Avenir Book"/>
                <a:cs typeface="Avenir Book"/>
              </a:rPr>
              <a:t>Functionalities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2191" y="2931667"/>
            <a:ext cx="1869439" cy="86106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 indent="230504">
              <a:lnSpc>
                <a:spcPct val="102200"/>
              </a:lnSpc>
              <a:spcBef>
                <a:spcPts val="50"/>
              </a:spcBef>
            </a:pPr>
            <a:r>
              <a:rPr dirty="0" sz="1800">
                <a:latin typeface="Avenir Book"/>
                <a:cs typeface="Avenir Book"/>
              </a:rPr>
              <a:t>A</a:t>
            </a:r>
            <a:r>
              <a:rPr dirty="0" sz="1800" spc="-15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searchable, regularly-updated </a:t>
            </a:r>
            <a:r>
              <a:rPr dirty="0" sz="1800">
                <a:latin typeface="Avenir Book"/>
                <a:cs typeface="Avenir Book"/>
              </a:rPr>
              <a:t>resource</a:t>
            </a:r>
            <a:r>
              <a:rPr dirty="0" sz="1800" spc="-5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directory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2980" y="2931667"/>
            <a:ext cx="2387600" cy="86106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algn="ctr" marL="12700" marR="5080">
              <a:lnSpc>
                <a:spcPct val="102200"/>
              </a:lnSpc>
              <a:spcBef>
                <a:spcPts val="50"/>
              </a:spcBef>
            </a:pPr>
            <a:r>
              <a:rPr dirty="0" sz="1800">
                <a:latin typeface="Avenir Book"/>
                <a:cs typeface="Avenir Book"/>
              </a:rPr>
              <a:t>A</a:t>
            </a:r>
            <a:r>
              <a:rPr dirty="0" sz="1800" spc="-35">
                <a:latin typeface="Avenir Book"/>
                <a:cs typeface="Avenir Book"/>
              </a:rPr>
              <a:t> </a:t>
            </a:r>
            <a:r>
              <a:rPr dirty="0" sz="1800">
                <a:latin typeface="Avenir Book"/>
                <a:cs typeface="Avenir Book"/>
              </a:rPr>
              <a:t>referral</a:t>
            </a:r>
            <a:r>
              <a:rPr dirty="0" sz="1800" spc="-3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management </a:t>
            </a:r>
            <a:r>
              <a:rPr dirty="0" sz="1800">
                <a:latin typeface="Avenir Book"/>
                <a:cs typeface="Avenir Book"/>
              </a:rPr>
              <a:t>system</a:t>
            </a:r>
            <a:r>
              <a:rPr dirty="0" sz="1800" spc="-35">
                <a:latin typeface="Avenir Book"/>
                <a:cs typeface="Avenir Book"/>
              </a:rPr>
              <a:t> </a:t>
            </a:r>
            <a:r>
              <a:rPr dirty="0" sz="1800">
                <a:latin typeface="Avenir Book"/>
                <a:cs typeface="Avenir Book"/>
              </a:rPr>
              <a:t>that</a:t>
            </a:r>
            <a:r>
              <a:rPr dirty="0" sz="1800" spc="-3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enables closed-</a:t>
            </a:r>
            <a:r>
              <a:rPr dirty="0" sz="1800">
                <a:latin typeface="Avenir Book"/>
                <a:cs typeface="Avenir Book"/>
              </a:rPr>
              <a:t>loop</a:t>
            </a:r>
            <a:r>
              <a:rPr dirty="0" sz="1800" spc="-2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referrals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69603" y="2138172"/>
            <a:ext cx="39814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0">
                <a:latin typeface="Avenir Book"/>
                <a:cs typeface="Avenir Book"/>
              </a:rPr>
              <a:t>+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63895" y="4332732"/>
            <a:ext cx="46685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venir Book"/>
                <a:cs typeface="Avenir Book"/>
              </a:rPr>
              <a:t>Other</a:t>
            </a:r>
            <a:r>
              <a:rPr dirty="0" sz="2000" spc="-65">
                <a:latin typeface="Avenir Book"/>
                <a:cs typeface="Avenir Book"/>
              </a:rPr>
              <a:t> </a:t>
            </a:r>
            <a:r>
              <a:rPr dirty="0" sz="2000">
                <a:latin typeface="Avenir Book"/>
                <a:cs typeface="Avenir Book"/>
              </a:rPr>
              <a:t>Functionalities</a:t>
            </a:r>
            <a:r>
              <a:rPr dirty="0" sz="2000" spc="-65">
                <a:latin typeface="Avenir Book"/>
                <a:cs typeface="Avenir Book"/>
              </a:rPr>
              <a:t> </a:t>
            </a:r>
            <a:r>
              <a:rPr dirty="0" sz="2000">
                <a:latin typeface="Avenir Book"/>
                <a:cs typeface="Avenir Book"/>
              </a:rPr>
              <a:t>and</a:t>
            </a:r>
            <a:r>
              <a:rPr dirty="0" sz="2000" spc="-60">
                <a:latin typeface="Avenir Book"/>
                <a:cs typeface="Avenir Book"/>
              </a:rPr>
              <a:t> </a:t>
            </a:r>
            <a:r>
              <a:rPr dirty="0" sz="2000" spc="-10">
                <a:latin typeface="Avenir Book"/>
                <a:cs typeface="Avenir Book"/>
              </a:rPr>
              <a:t>Characteristics:</a:t>
            </a:r>
            <a:endParaRPr sz="2000">
              <a:latin typeface="Avenir Book"/>
              <a:cs typeface="Avenir Boo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4186692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7625">
            <a:solidFill>
              <a:srgbClr val="A6A6A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34584" y="1283208"/>
            <a:ext cx="1545336" cy="149047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28800" y="1267967"/>
            <a:ext cx="1536191" cy="13990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5500" cy="0"/>
          </a:xfrm>
          <a:custGeom>
            <a:avLst/>
            <a:gdLst/>
            <a:ahLst/>
            <a:cxnLst/>
            <a:rect l="l" t="t" r="r" b="b"/>
            <a:pathLst>
              <a:path w="8445500" h="0">
                <a:moveTo>
                  <a:pt x="0" y="0"/>
                </a:moveTo>
                <a:lnTo>
                  <a:pt x="84453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0875" rIns="0" bIns="0" rtlCol="0" vert="horz">
            <a:spAutoFit/>
          </a:bodyPr>
          <a:lstStyle/>
          <a:p>
            <a:pPr marL="2048510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venir Book"/>
                <a:cs typeface="Avenir Book"/>
              </a:rPr>
              <a:t>Key</a:t>
            </a:r>
            <a:r>
              <a:rPr dirty="0" sz="4400" spc="-70" b="0">
                <a:latin typeface="Avenir Book"/>
                <a:cs typeface="Avenir Book"/>
              </a:rPr>
              <a:t> </a:t>
            </a:r>
            <a:r>
              <a:rPr dirty="0" sz="4400" spc="-10" b="0">
                <a:latin typeface="Avenir Book"/>
                <a:cs typeface="Avenir Book"/>
              </a:rPr>
              <a:t>Functionalities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2191" y="2931667"/>
            <a:ext cx="1869439" cy="86106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 indent="230504">
              <a:lnSpc>
                <a:spcPct val="102200"/>
              </a:lnSpc>
              <a:spcBef>
                <a:spcPts val="50"/>
              </a:spcBef>
            </a:pPr>
            <a:r>
              <a:rPr dirty="0" sz="1800">
                <a:latin typeface="Avenir Book"/>
                <a:cs typeface="Avenir Book"/>
              </a:rPr>
              <a:t>A</a:t>
            </a:r>
            <a:r>
              <a:rPr dirty="0" sz="1800" spc="-15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searchable, regularly-updated </a:t>
            </a:r>
            <a:r>
              <a:rPr dirty="0" sz="1800">
                <a:latin typeface="Avenir Book"/>
                <a:cs typeface="Avenir Book"/>
              </a:rPr>
              <a:t>resource</a:t>
            </a:r>
            <a:r>
              <a:rPr dirty="0" sz="1800" spc="-5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directory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2980" y="2931667"/>
            <a:ext cx="2387600" cy="86106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algn="ctr" marL="12700" marR="5080">
              <a:lnSpc>
                <a:spcPct val="102200"/>
              </a:lnSpc>
              <a:spcBef>
                <a:spcPts val="50"/>
              </a:spcBef>
            </a:pPr>
            <a:r>
              <a:rPr dirty="0" sz="1800">
                <a:latin typeface="Avenir Book"/>
                <a:cs typeface="Avenir Book"/>
              </a:rPr>
              <a:t>A</a:t>
            </a:r>
            <a:r>
              <a:rPr dirty="0" sz="1800" spc="-35">
                <a:latin typeface="Avenir Book"/>
                <a:cs typeface="Avenir Book"/>
              </a:rPr>
              <a:t> </a:t>
            </a:r>
            <a:r>
              <a:rPr dirty="0" sz="1800">
                <a:latin typeface="Avenir Book"/>
                <a:cs typeface="Avenir Book"/>
              </a:rPr>
              <a:t>referral</a:t>
            </a:r>
            <a:r>
              <a:rPr dirty="0" sz="1800" spc="-3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management </a:t>
            </a:r>
            <a:r>
              <a:rPr dirty="0" sz="1800">
                <a:latin typeface="Avenir Book"/>
                <a:cs typeface="Avenir Book"/>
              </a:rPr>
              <a:t>system</a:t>
            </a:r>
            <a:r>
              <a:rPr dirty="0" sz="1800" spc="-35">
                <a:latin typeface="Avenir Book"/>
                <a:cs typeface="Avenir Book"/>
              </a:rPr>
              <a:t> </a:t>
            </a:r>
            <a:r>
              <a:rPr dirty="0" sz="1800">
                <a:latin typeface="Avenir Book"/>
                <a:cs typeface="Avenir Book"/>
              </a:rPr>
              <a:t>that</a:t>
            </a:r>
            <a:r>
              <a:rPr dirty="0" sz="1800" spc="-3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enables closed-</a:t>
            </a:r>
            <a:r>
              <a:rPr dirty="0" sz="1800">
                <a:latin typeface="Avenir Book"/>
                <a:cs typeface="Avenir Book"/>
              </a:rPr>
              <a:t>loop</a:t>
            </a:r>
            <a:r>
              <a:rPr dirty="0" sz="1800" spc="-2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referrals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69603" y="2138172"/>
            <a:ext cx="39814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0">
                <a:latin typeface="Avenir Book"/>
                <a:cs typeface="Avenir Book"/>
              </a:rPr>
              <a:t>+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63895" y="4332732"/>
            <a:ext cx="46685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venir Book"/>
                <a:cs typeface="Avenir Book"/>
              </a:rPr>
              <a:t>Other</a:t>
            </a:r>
            <a:r>
              <a:rPr dirty="0" sz="2000" spc="-65">
                <a:latin typeface="Avenir Book"/>
                <a:cs typeface="Avenir Book"/>
              </a:rPr>
              <a:t> </a:t>
            </a:r>
            <a:r>
              <a:rPr dirty="0" sz="2000">
                <a:latin typeface="Avenir Book"/>
                <a:cs typeface="Avenir Book"/>
              </a:rPr>
              <a:t>Functionalities</a:t>
            </a:r>
            <a:r>
              <a:rPr dirty="0" sz="2000" spc="-65">
                <a:latin typeface="Avenir Book"/>
                <a:cs typeface="Avenir Book"/>
              </a:rPr>
              <a:t> </a:t>
            </a:r>
            <a:r>
              <a:rPr dirty="0" sz="2000">
                <a:latin typeface="Avenir Book"/>
                <a:cs typeface="Avenir Book"/>
              </a:rPr>
              <a:t>and</a:t>
            </a:r>
            <a:r>
              <a:rPr dirty="0" sz="2000" spc="-60">
                <a:latin typeface="Avenir Book"/>
                <a:cs typeface="Avenir Book"/>
              </a:rPr>
              <a:t> </a:t>
            </a:r>
            <a:r>
              <a:rPr dirty="0" sz="2000" spc="-10">
                <a:latin typeface="Avenir Book"/>
                <a:cs typeface="Avenir Book"/>
              </a:rPr>
              <a:t>Characteristics:</a:t>
            </a:r>
            <a:endParaRPr sz="2000">
              <a:latin typeface="Avenir Book"/>
              <a:cs typeface="Avenir Boo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4186692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7625">
            <a:solidFill>
              <a:srgbClr val="A6A6A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2958" y="5096435"/>
            <a:ext cx="395153" cy="51106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38214" y="5753100"/>
            <a:ext cx="1054100" cy="443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ts val="1645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HIPAA/</a:t>
            </a:r>
            <a:endParaRPr sz="1400">
              <a:latin typeface="Avenir Book"/>
              <a:cs typeface="Avenir Book"/>
            </a:endParaRPr>
          </a:p>
          <a:p>
            <a:pPr algn="ctr">
              <a:lnSpc>
                <a:spcPts val="1645"/>
              </a:lnSpc>
            </a:pPr>
            <a:r>
              <a:rPr dirty="0" sz="1400">
                <a:latin typeface="Avenir Book"/>
                <a:cs typeface="Avenir Book"/>
              </a:rPr>
              <a:t>Data</a:t>
            </a:r>
            <a:r>
              <a:rPr dirty="0" sz="1400" spc="-1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security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34584" y="1283208"/>
            <a:ext cx="1545336" cy="149047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28800" y="1267967"/>
            <a:ext cx="1536191" cy="139903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5500" cy="0"/>
          </a:xfrm>
          <a:custGeom>
            <a:avLst/>
            <a:gdLst/>
            <a:ahLst/>
            <a:cxnLst/>
            <a:rect l="l" t="t" r="r" b="b"/>
            <a:pathLst>
              <a:path w="8445500" h="0">
                <a:moveTo>
                  <a:pt x="0" y="0"/>
                </a:moveTo>
                <a:lnTo>
                  <a:pt x="84453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0875" rIns="0" bIns="0" rtlCol="0" vert="horz">
            <a:spAutoFit/>
          </a:bodyPr>
          <a:lstStyle/>
          <a:p>
            <a:pPr marL="2048510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venir Book"/>
                <a:cs typeface="Avenir Book"/>
              </a:rPr>
              <a:t>Key</a:t>
            </a:r>
            <a:r>
              <a:rPr dirty="0" sz="4400" spc="-70" b="0">
                <a:latin typeface="Avenir Book"/>
                <a:cs typeface="Avenir Book"/>
              </a:rPr>
              <a:t> </a:t>
            </a:r>
            <a:r>
              <a:rPr dirty="0" sz="4400" spc="-10" b="0">
                <a:latin typeface="Avenir Book"/>
                <a:cs typeface="Avenir Book"/>
              </a:rPr>
              <a:t>Functionalities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2191" y="2931667"/>
            <a:ext cx="1869439" cy="86106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 indent="230504">
              <a:lnSpc>
                <a:spcPct val="102200"/>
              </a:lnSpc>
              <a:spcBef>
                <a:spcPts val="50"/>
              </a:spcBef>
            </a:pPr>
            <a:r>
              <a:rPr dirty="0" sz="1800">
                <a:latin typeface="Avenir Book"/>
                <a:cs typeface="Avenir Book"/>
              </a:rPr>
              <a:t>A</a:t>
            </a:r>
            <a:r>
              <a:rPr dirty="0" sz="1800" spc="-15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searchable, regularly-updated </a:t>
            </a:r>
            <a:r>
              <a:rPr dirty="0" sz="1800">
                <a:latin typeface="Avenir Book"/>
                <a:cs typeface="Avenir Book"/>
              </a:rPr>
              <a:t>resource</a:t>
            </a:r>
            <a:r>
              <a:rPr dirty="0" sz="1800" spc="-5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directory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2980" y="2931667"/>
            <a:ext cx="2387600" cy="86106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algn="ctr" marL="12700" marR="5080">
              <a:lnSpc>
                <a:spcPct val="102200"/>
              </a:lnSpc>
              <a:spcBef>
                <a:spcPts val="50"/>
              </a:spcBef>
            </a:pPr>
            <a:r>
              <a:rPr dirty="0" sz="1800">
                <a:latin typeface="Avenir Book"/>
                <a:cs typeface="Avenir Book"/>
              </a:rPr>
              <a:t>A</a:t>
            </a:r>
            <a:r>
              <a:rPr dirty="0" sz="1800" spc="-35">
                <a:latin typeface="Avenir Book"/>
                <a:cs typeface="Avenir Book"/>
              </a:rPr>
              <a:t> </a:t>
            </a:r>
            <a:r>
              <a:rPr dirty="0" sz="1800">
                <a:latin typeface="Avenir Book"/>
                <a:cs typeface="Avenir Book"/>
              </a:rPr>
              <a:t>referral</a:t>
            </a:r>
            <a:r>
              <a:rPr dirty="0" sz="1800" spc="-3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management </a:t>
            </a:r>
            <a:r>
              <a:rPr dirty="0" sz="1800">
                <a:latin typeface="Avenir Book"/>
                <a:cs typeface="Avenir Book"/>
              </a:rPr>
              <a:t>system</a:t>
            </a:r>
            <a:r>
              <a:rPr dirty="0" sz="1800" spc="-35">
                <a:latin typeface="Avenir Book"/>
                <a:cs typeface="Avenir Book"/>
              </a:rPr>
              <a:t> </a:t>
            </a:r>
            <a:r>
              <a:rPr dirty="0" sz="1800">
                <a:latin typeface="Avenir Book"/>
                <a:cs typeface="Avenir Book"/>
              </a:rPr>
              <a:t>that</a:t>
            </a:r>
            <a:r>
              <a:rPr dirty="0" sz="1800" spc="-3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enables closed-</a:t>
            </a:r>
            <a:r>
              <a:rPr dirty="0" sz="1800">
                <a:latin typeface="Avenir Book"/>
                <a:cs typeface="Avenir Book"/>
              </a:rPr>
              <a:t>loop</a:t>
            </a:r>
            <a:r>
              <a:rPr dirty="0" sz="1800" spc="-2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referrals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69603" y="2138172"/>
            <a:ext cx="39814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0">
                <a:latin typeface="Avenir Book"/>
                <a:cs typeface="Avenir Book"/>
              </a:rPr>
              <a:t>+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63895" y="4332732"/>
            <a:ext cx="46685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venir Book"/>
                <a:cs typeface="Avenir Book"/>
              </a:rPr>
              <a:t>Other</a:t>
            </a:r>
            <a:r>
              <a:rPr dirty="0" sz="2000" spc="-65">
                <a:latin typeface="Avenir Book"/>
                <a:cs typeface="Avenir Book"/>
              </a:rPr>
              <a:t> </a:t>
            </a:r>
            <a:r>
              <a:rPr dirty="0" sz="2000">
                <a:latin typeface="Avenir Book"/>
                <a:cs typeface="Avenir Book"/>
              </a:rPr>
              <a:t>Functionalities</a:t>
            </a:r>
            <a:r>
              <a:rPr dirty="0" sz="2000" spc="-65">
                <a:latin typeface="Avenir Book"/>
                <a:cs typeface="Avenir Book"/>
              </a:rPr>
              <a:t> </a:t>
            </a:r>
            <a:r>
              <a:rPr dirty="0" sz="2000">
                <a:latin typeface="Avenir Book"/>
                <a:cs typeface="Avenir Book"/>
              </a:rPr>
              <a:t>and</a:t>
            </a:r>
            <a:r>
              <a:rPr dirty="0" sz="2000" spc="-60">
                <a:latin typeface="Avenir Book"/>
                <a:cs typeface="Avenir Book"/>
              </a:rPr>
              <a:t> </a:t>
            </a:r>
            <a:r>
              <a:rPr dirty="0" sz="2000" spc="-10">
                <a:latin typeface="Avenir Book"/>
                <a:cs typeface="Avenir Book"/>
              </a:rPr>
              <a:t>Characteristics:</a:t>
            </a:r>
            <a:endParaRPr sz="2000">
              <a:latin typeface="Avenir Book"/>
              <a:cs typeface="Avenir Boo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4186692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7625">
            <a:solidFill>
              <a:srgbClr val="A6A6A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2958" y="5096435"/>
            <a:ext cx="395153" cy="51106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58877" y="5753100"/>
            <a:ext cx="6140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HIPAA/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70760" y="5065776"/>
            <a:ext cx="832103" cy="50596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319073" y="5753100"/>
            <a:ext cx="6699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Systems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4584" y="1283208"/>
            <a:ext cx="1545336" cy="149047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28800" y="1267967"/>
            <a:ext cx="1536191" cy="1399031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21459" y="5957315"/>
            <a:ext cx="1471295" cy="838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9259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venir Book"/>
                <a:cs typeface="Avenir Book"/>
              </a:rPr>
              <a:t>Data</a:t>
            </a:r>
            <a:r>
              <a:rPr dirty="0" sz="1400" spc="-1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security</a:t>
            </a:r>
            <a:endParaRPr sz="140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10361" y="5957315"/>
            <a:ext cx="887730" cy="268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integration</a:t>
            </a:r>
            <a:endParaRPr sz="14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5500" cy="0"/>
          </a:xfrm>
          <a:custGeom>
            <a:avLst/>
            <a:gdLst/>
            <a:ahLst/>
            <a:cxnLst/>
            <a:rect l="l" t="t" r="r" b="b"/>
            <a:pathLst>
              <a:path w="8445500" h="0">
                <a:moveTo>
                  <a:pt x="0" y="0"/>
                </a:moveTo>
                <a:lnTo>
                  <a:pt x="84453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0875" rIns="0" bIns="0" rtlCol="0" vert="horz">
            <a:spAutoFit/>
          </a:bodyPr>
          <a:lstStyle/>
          <a:p>
            <a:pPr marL="2048510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venir Book"/>
                <a:cs typeface="Avenir Book"/>
              </a:rPr>
              <a:t>Key</a:t>
            </a:r>
            <a:r>
              <a:rPr dirty="0" sz="4400" spc="-70" b="0">
                <a:latin typeface="Avenir Book"/>
                <a:cs typeface="Avenir Book"/>
              </a:rPr>
              <a:t> </a:t>
            </a:r>
            <a:r>
              <a:rPr dirty="0" sz="4400" spc="-10" b="0">
                <a:latin typeface="Avenir Book"/>
                <a:cs typeface="Avenir Book"/>
              </a:rPr>
              <a:t>Functionalities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2191" y="2931667"/>
            <a:ext cx="1869439" cy="86106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 indent="230504">
              <a:lnSpc>
                <a:spcPct val="102200"/>
              </a:lnSpc>
              <a:spcBef>
                <a:spcPts val="50"/>
              </a:spcBef>
            </a:pPr>
            <a:r>
              <a:rPr dirty="0" sz="1800">
                <a:latin typeface="Avenir Book"/>
                <a:cs typeface="Avenir Book"/>
              </a:rPr>
              <a:t>A</a:t>
            </a:r>
            <a:r>
              <a:rPr dirty="0" sz="1800" spc="-15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searchable, regularly-updated </a:t>
            </a:r>
            <a:r>
              <a:rPr dirty="0" sz="1800">
                <a:latin typeface="Avenir Book"/>
                <a:cs typeface="Avenir Book"/>
              </a:rPr>
              <a:t>resource</a:t>
            </a:r>
            <a:r>
              <a:rPr dirty="0" sz="1800" spc="-5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directory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2980" y="2931667"/>
            <a:ext cx="2387600" cy="86106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algn="ctr" marL="12700" marR="5080">
              <a:lnSpc>
                <a:spcPct val="102200"/>
              </a:lnSpc>
              <a:spcBef>
                <a:spcPts val="50"/>
              </a:spcBef>
            </a:pPr>
            <a:r>
              <a:rPr dirty="0" sz="1800">
                <a:latin typeface="Avenir Book"/>
                <a:cs typeface="Avenir Book"/>
              </a:rPr>
              <a:t>A</a:t>
            </a:r>
            <a:r>
              <a:rPr dirty="0" sz="1800" spc="-35">
                <a:latin typeface="Avenir Book"/>
                <a:cs typeface="Avenir Book"/>
              </a:rPr>
              <a:t> </a:t>
            </a:r>
            <a:r>
              <a:rPr dirty="0" sz="1800">
                <a:latin typeface="Avenir Book"/>
                <a:cs typeface="Avenir Book"/>
              </a:rPr>
              <a:t>referral</a:t>
            </a:r>
            <a:r>
              <a:rPr dirty="0" sz="1800" spc="-3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management </a:t>
            </a:r>
            <a:r>
              <a:rPr dirty="0" sz="1800">
                <a:latin typeface="Avenir Book"/>
                <a:cs typeface="Avenir Book"/>
              </a:rPr>
              <a:t>system</a:t>
            </a:r>
            <a:r>
              <a:rPr dirty="0" sz="1800" spc="-35">
                <a:latin typeface="Avenir Book"/>
                <a:cs typeface="Avenir Book"/>
              </a:rPr>
              <a:t> </a:t>
            </a:r>
            <a:r>
              <a:rPr dirty="0" sz="1800">
                <a:latin typeface="Avenir Book"/>
                <a:cs typeface="Avenir Book"/>
              </a:rPr>
              <a:t>that</a:t>
            </a:r>
            <a:r>
              <a:rPr dirty="0" sz="1800" spc="-3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enables closed-</a:t>
            </a:r>
            <a:r>
              <a:rPr dirty="0" sz="1800">
                <a:latin typeface="Avenir Book"/>
                <a:cs typeface="Avenir Book"/>
              </a:rPr>
              <a:t>loop</a:t>
            </a:r>
            <a:r>
              <a:rPr dirty="0" sz="1800" spc="-2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referrals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69603" y="2138172"/>
            <a:ext cx="39814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0">
                <a:latin typeface="Avenir Book"/>
                <a:cs typeface="Avenir Book"/>
              </a:rPr>
              <a:t>+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63895" y="4332732"/>
            <a:ext cx="46685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venir Book"/>
                <a:cs typeface="Avenir Book"/>
              </a:rPr>
              <a:t>Other</a:t>
            </a:r>
            <a:r>
              <a:rPr dirty="0" sz="2000" spc="-65">
                <a:latin typeface="Avenir Book"/>
                <a:cs typeface="Avenir Book"/>
              </a:rPr>
              <a:t> </a:t>
            </a:r>
            <a:r>
              <a:rPr dirty="0" sz="2000">
                <a:latin typeface="Avenir Book"/>
                <a:cs typeface="Avenir Book"/>
              </a:rPr>
              <a:t>Functionalities</a:t>
            </a:r>
            <a:r>
              <a:rPr dirty="0" sz="2000" spc="-65">
                <a:latin typeface="Avenir Book"/>
                <a:cs typeface="Avenir Book"/>
              </a:rPr>
              <a:t> </a:t>
            </a:r>
            <a:r>
              <a:rPr dirty="0" sz="2000">
                <a:latin typeface="Avenir Book"/>
                <a:cs typeface="Avenir Book"/>
              </a:rPr>
              <a:t>and</a:t>
            </a:r>
            <a:r>
              <a:rPr dirty="0" sz="2000" spc="-60">
                <a:latin typeface="Avenir Book"/>
                <a:cs typeface="Avenir Book"/>
              </a:rPr>
              <a:t> </a:t>
            </a:r>
            <a:r>
              <a:rPr dirty="0" sz="2000" spc="-10">
                <a:latin typeface="Avenir Book"/>
                <a:cs typeface="Avenir Book"/>
              </a:rPr>
              <a:t>Characteristics:</a:t>
            </a:r>
            <a:endParaRPr sz="2000">
              <a:latin typeface="Avenir Book"/>
              <a:cs typeface="Avenir Boo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4186692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7625">
            <a:solidFill>
              <a:srgbClr val="A6A6A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2958" y="5096435"/>
            <a:ext cx="395153" cy="51106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58877" y="5753100"/>
            <a:ext cx="6140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HIPAA/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70760" y="5065776"/>
            <a:ext cx="832103" cy="50596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319073" y="5753100"/>
            <a:ext cx="6699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Systems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94759" y="5023103"/>
            <a:ext cx="481584" cy="59435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3619270" y="5771388"/>
            <a:ext cx="80581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venir Book"/>
                <a:cs typeface="Avenir Book"/>
              </a:rPr>
              <a:t>Social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 spc="-20">
                <a:latin typeface="Avenir Book"/>
                <a:cs typeface="Avenir Book"/>
              </a:rPr>
              <a:t>risk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34584" y="1283208"/>
            <a:ext cx="1545336" cy="149047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828800" y="1267967"/>
            <a:ext cx="1536191" cy="1399031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21459" y="5957315"/>
            <a:ext cx="1471295" cy="838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9259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venir Book"/>
                <a:cs typeface="Avenir Book"/>
              </a:rPr>
              <a:t>Data</a:t>
            </a:r>
            <a:r>
              <a:rPr dirty="0" sz="1400" spc="-1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security</a:t>
            </a:r>
            <a:endParaRPr sz="140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10361" y="5957315"/>
            <a:ext cx="887730" cy="268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integration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619270" y="5972555"/>
            <a:ext cx="791210" cy="268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screening</a:t>
            </a:r>
            <a:endParaRPr sz="14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21459" y="5627116"/>
            <a:ext cx="7710805" cy="1163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56920">
              <a:lnSpc>
                <a:spcPct val="100000"/>
              </a:lnSpc>
              <a:spcBef>
                <a:spcPts val="100"/>
              </a:spcBef>
              <a:tabLst>
                <a:tab pos="3412490" algn="l"/>
                <a:tab pos="3630295" algn="l"/>
                <a:tab pos="5615940" algn="l"/>
                <a:tab pos="5833110" algn="l"/>
              </a:tabLst>
            </a:pPr>
            <a:r>
              <a:rPr dirty="0" sz="2200" spc="-10">
                <a:solidFill>
                  <a:srgbClr val="052049"/>
                </a:solidFill>
                <a:latin typeface="Helvetica Neue Light"/>
                <a:cs typeface="Helvetica Neue Light"/>
              </a:rPr>
              <a:t>sirenetwork.ucsf.edu</a:t>
            </a:r>
            <a:r>
              <a:rPr dirty="0" sz="2200">
                <a:solidFill>
                  <a:srgbClr val="052049"/>
                </a:solidFill>
                <a:latin typeface="Helvetica Neue Light"/>
                <a:cs typeface="Helvetica Neue Light"/>
              </a:rPr>
              <a:t>	</a:t>
            </a:r>
            <a:r>
              <a:rPr dirty="0" sz="2200" spc="-50">
                <a:solidFill>
                  <a:srgbClr val="052049"/>
                </a:solidFill>
                <a:latin typeface="Helvetica Neue Light"/>
                <a:cs typeface="Helvetica Neue Light"/>
              </a:rPr>
              <a:t>|</a:t>
            </a:r>
            <a:r>
              <a:rPr dirty="0" sz="2200">
                <a:solidFill>
                  <a:srgbClr val="052049"/>
                </a:solidFill>
                <a:latin typeface="Helvetica Neue Light"/>
                <a:cs typeface="Helvetica Neue Light"/>
              </a:rPr>
              <a:t>	</a:t>
            </a:r>
            <a:r>
              <a:rPr dirty="0" sz="2200" spc="-10">
                <a:solidFill>
                  <a:srgbClr val="052049"/>
                </a:solidFill>
                <a:latin typeface="Helvetica Neue Light"/>
                <a:cs typeface="Helvetica Neue Light"/>
                <a:hlinkClick r:id="rId2"/>
              </a:rPr>
              <a:t>siren@ucsf.edu</a:t>
            </a:r>
            <a:r>
              <a:rPr dirty="0" sz="2200">
                <a:solidFill>
                  <a:srgbClr val="052049"/>
                </a:solidFill>
                <a:latin typeface="Helvetica Neue Light"/>
                <a:cs typeface="Helvetica Neue Light"/>
              </a:rPr>
              <a:t>	</a:t>
            </a:r>
            <a:r>
              <a:rPr dirty="0" sz="2200" spc="-50">
                <a:solidFill>
                  <a:srgbClr val="052049"/>
                </a:solidFill>
                <a:latin typeface="Helvetica Neue Light"/>
                <a:cs typeface="Helvetica Neue Light"/>
              </a:rPr>
              <a:t>|</a:t>
            </a:r>
            <a:r>
              <a:rPr dirty="0" sz="2200">
                <a:solidFill>
                  <a:srgbClr val="052049"/>
                </a:solidFill>
                <a:latin typeface="Helvetica Neue Light"/>
                <a:cs typeface="Helvetica Neue Light"/>
              </a:rPr>
              <a:t>	</a:t>
            </a:r>
            <a:r>
              <a:rPr dirty="0" sz="2200" spc="-10">
                <a:solidFill>
                  <a:srgbClr val="052049"/>
                </a:solidFill>
                <a:latin typeface="Helvetica Neue Light"/>
                <a:cs typeface="Helvetica Neue Light"/>
              </a:rPr>
              <a:t>@SIREN_UCSF</a:t>
            </a:r>
            <a:endParaRPr sz="2200">
              <a:latin typeface="Helvetica Neue Light"/>
              <a:cs typeface="Helvetica Neue Light"/>
            </a:endParaRPr>
          </a:p>
          <a:p>
            <a:pPr marL="12700">
              <a:lnSpc>
                <a:spcPct val="100000"/>
              </a:lnSpc>
              <a:spcBef>
                <a:spcPts val="2480"/>
              </a:spcBef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366232" y="415035"/>
            <a:ext cx="825690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b="0">
                <a:solidFill>
                  <a:srgbClr val="052049"/>
                </a:solidFill>
                <a:latin typeface="Helvetica Neue"/>
                <a:cs typeface="Helvetica Neue"/>
              </a:rPr>
              <a:t>Social</a:t>
            </a:r>
            <a:r>
              <a:rPr dirty="0" sz="2800" spc="-50" b="0">
                <a:solidFill>
                  <a:srgbClr val="052049"/>
                </a:solidFill>
                <a:latin typeface="Helvetica Neue"/>
                <a:cs typeface="Helvetica Neue"/>
              </a:rPr>
              <a:t> </a:t>
            </a:r>
            <a:r>
              <a:rPr dirty="0" sz="2800" b="0">
                <a:solidFill>
                  <a:srgbClr val="052049"/>
                </a:solidFill>
                <a:latin typeface="Helvetica Neue"/>
                <a:cs typeface="Helvetica Neue"/>
              </a:rPr>
              <a:t>Interventions</a:t>
            </a:r>
            <a:r>
              <a:rPr dirty="0" sz="2800" spc="-55" b="0">
                <a:solidFill>
                  <a:srgbClr val="052049"/>
                </a:solidFill>
                <a:latin typeface="Helvetica Neue"/>
                <a:cs typeface="Helvetica Neue"/>
              </a:rPr>
              <a:t> </a:t>
            </a:r>
            <a:r>
              <a:rPr dirty="0" sz="2800" b="0">
                <a:solidFill>
                  <a:srgbClr val="052049"/>
                </a:solidFill>
                <a:latin typeface="Helvetica Neue"/>
                <a:cs typeface="Helvetica Neue"/>
              </a:rPr>
              <a:t>Research</a:t>
            </a:r>
            <a:r>
              <a:rPr dirty="0" sz="2800" spc="-50" b="0">
                <a:solidFill>
                  <a:srgbClr val="052049"/>
                </a:solidFill>
                <a:latin typeface="Helvetica Neue"/>
                <a:cs typeface="Helvetica Neue"/>
              </a:rPr>
              <a:t> </a:t>
            </a:r>
            <a:r>
              <a:rPr dirty="0" sz="2800" b="0">
                <a:solidFill>
                  <a:srgbClr val="052049"/>
                </a:solidFill>
                <a:latin typeface="Helvetica Neue"/>
                <a:cs typeface="Helvetica Neue"/>
              </a:rPr>
              <a:t>&amp;</a:t>
            </a:r>
            <a:r>
              <a:rPr dirty="0" sz="2800" spc="-55" b="0">
                <a:solidFill>
                  <a:srgbClr val="052049"/>
                </a:solidFill>
                <a:latin typeface="Helvetica Neue"/>
                <a:cs typeface="Helvetica Neue"/>
              </a:rPr>
              <a:t> </a:t>
            </a:r>
            <a:r>
              <a:rPr dirty="0" sz="2800" b="0">
                <a:solidFill>
                  <a:srgbClr val="052049"/>
                </a:solidFill>
                <a:latin typeface="Helvetica Neue"/>
                <a:cs typeface="Helvetica Neue"/>
              </a:rPr>
              <a:t>Evaluation</a:t>
            </a:r>
            <a:r>
              <a:rPr dirty="0" sz="2800" spc="-50" b="0">
                <a:solidFill>
                  <a:srgbClr val="052049"/>
                </a:solidFill>
                <a:latin typeface="Helvetica Neue"/>
                <a:cs typeface="Helvetica Neue"/>
              </a:rPr>
              <a:t> </a:t>
            </a:r>
            <a:r>
              <a:rPr dirty="0" sz="2800" spc="-10" b="0">
                <a:solidFill>
                  <a:srgbClr val="052049"/>
                </a:solidFill>
                <a:latin typeface="Helvetica Neue"/>
                <a:cs typeface="Helvetica Neue"/>
              </a:rPr>
              <a:t>Network</a:t>
            </a:r>
            <a:endParaRPr sz="2800">
              <a:latin typeface="Helvetica Neue"/>
              <a:cs typeface="Helvetica Neu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4204" y="1062228"/>
            <a:ext cx="8181975" cy="1381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SIREN’s</a:t>
            </a:r>
            <a:r>
              <a:rPr dirty="0" sz="2000" spc="-45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mission</a:t>
            </a:r>
            <a:r>
              <a:rPr dirty="0" sz="2000" spc="-40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is</a:t>
            </a:r>
            <a:r>
              <a:rPr dirty="0" sz="2000" spc="-45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to</a:t>
            </a:r>
            <a:r>
              <a:rPr dirty="0" sz="2000" spc="-40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catalyze</a:t>
            </a:r>
            <a:r>
              <a:rPr dirty="0" sz="2000" spc="-45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and</a:t>
            </a:r>
            <a:r>
              <a:rPr dirty="0" sz="2000" spc="-40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disseminate</a:t>
            </a:r>
            <a:r>
              <a:rPr dirty="0" sz="2000" spc="-40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high</a:t>
            </a:r>
            <a:r>
              <a:rPr dirty="0" sz="2000" spc="-40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quality</a:t>
            </a:r>
            <a:r>
              <a:rPr dirty="0" sz="2000" spc="-45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research</a:t>
            </a:r>
            <a:r>
              <a:rPr dirty="0" sz="2000" spc="-40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 spc="-20">
                <a:solidFill>
                  <a:srgbClr val="052049"/>
                </a:solidFill>
                <a:latin typeface="Avenir Book"/>
                <a:cs typeface="Avenir Book"/>
              </a:rPr>
              <a:t>that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advances</a:t>
            </a:r>
            <a:r>
              <a:rPr dirty="0" sz="2000" spc="-55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health</a:t>
            </a:r>
            <a:r>
              <a:rPr dirty="0" sz="2000" spc="-45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care</a:t>
            </a:r>
            <a:r>
              <a:rPr dirty="0" sz="2000" spc="-45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sector</a:t>
            </a:r>
            <a:r>
              <a:rPr dirty="0" sz="2000" spc="-50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efforts</a:t>
            </a:r>
            <a:r>
              <a:rPr dirty="0" sz="2000" spc="-50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to</a:t>
            </a:r>
            <a:r>
              <a:rPr dirty="0" sz="2000" spc="-45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improve</a:t>
            </a:r>
            <a:r>
              <a:rPr dirty="0" sz="2000" spc="-45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health</a:t>
            </a:r>
            <a:r>
              <a:rPr dirty="0" sz="2000" spc="-45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equity</a:t>
            </a:r>
            <a:r>
              <a:rPr dirty="0" sz="2000" spc="-50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 spc="-25">
                <a:solidFill>
                  <a:srgbClr val="052049"/>
                </a:solidFill>
                <a:latin typeface="Avenir Book"/>
                <a:cs typeface="Avenir Book"/>
              </a:rPr>
              <a:t>by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addressing</a:t>
            </a:r>
            <a:r>
              <a:rPr dirty="0" sz="2000" spc="-65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social</a:t>
            </a:r>
            <a:r>
              <a:rPr dirty="0" sz="2000" spc="-75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 spc="-10">
                <a:solidFill>
                  <a:srgbClr val="052049"/>
                </a:solidFill>
                <a:latin typeface="Avenir Book"/>
                <a:cs typeface="Avenir Book"/>
              </a:rPr>
              <a:t>risks.</a:t>
            </a:r>
            <a:endParaRPr sz="200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 sz="2000">
                <a:solidFill>
                  <a:srgbClr val="052049"/>
                </a:solidFill>
                <a:latin typeface="Avenir Book"/>
                <a:cs typeface="Avenir Book"/>
              </a:rPr>
              <a:t>Activities</a:t>
            </a:r>
            <a:r>
              <a:rPr dirty="0" sz="2000" spc="-70">
                <a:solidFill>
                  <a:srgbClr val="052049"/>
                </a:solidFill>
                <a:latin typeface="Avenir Book"/>
                <a:cs typeface="Avenir Book"/>
              </a:rPr>
              <a:t> </a:t>
            </a:r>
            <a:r>
              <a:rPr dirty="0" sz="2000" spc="-10">
                <a:solidFill>
                  <a:srgbClr val="052049"/>
                </a:solidFill>
                <a:latin typeface="Avenir Book"/>
                <a:cs typeface="Avenir Book"/>
              </a:rPr>
              <a:t>include:</a:t>
            </a:r>
            <a:endParaRPr sz="2000">
              <a:latin typeface="Avenir Book"/>
              <a:cs typeface="Avenir Book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26733" y="2457836"/>
            <a:ext cx="2416898" cy="160965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68916" y="2528153"/>
            <a:ext cx="2413275" cy="160965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6903" y="2511234"/>
            <a:ext cx="2427472" cy="161912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496880" y="4123435"/>
            <a:ext cx="2077085" cy="845819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just" marL="12700" marR="5080" indent="9525">
              <a:lnSpc>
                <a:spcPct val="99500"/>
              </a:lnSpc>
              <a:spcBef>
                <a:spcPts val="110"/>
              </a:spcBef>
            </a:pPr>
            <a:r>
              <a:rPr dirty="0" sz="1800">
                <a:solidFill>
                  <a:srgbClr val="052049"/>
                </a:solidFill>
                <a:latin typeface="Helvetica Neue Light"/>
                <a:cs typeface="Helvetica Neue Light"/>
              </a:rPr>
              <a:t>Providing</a:t>
            </a:r>
            <a:r>
              <a:rPr dirty="0" sz="1800" spc="-35">
                <a:solidFill>
                  <a:srgbClr val="052049"/>
                </a:solidFill>
                <a:latin typeface="Helvetica Neue Light"/>
                <a:cs typeface="Helvetica Neue Light"/>
              </a:rPr>
              <a:t> </a:t>
            </a:r>
            <a:r>
              <a:rPr dirty="0" sz="1800" spc="-10">
                <a:solidFill>
                  <a:srgbClr val="052049"/>
                </a:solidFill>
                <a:latin typeface="Helvetica Neue Light"/>
                <a:cs typeface="Helvetica Neue Light"/>
              </a:rPr>
              <a:t>evaluation, </a:t>
            </a:r>
            <a:r>
              <a:rPr dirty="0" sz="1800">
                <a:solidFill>
                  <a:srgbClr val="052049"/>
                </a:solidFill>
                <a:latin typeface="Helvetica Neue Light"/>
                <a:cs typeface="Helvetica Neue Light"/>
              </a:rPr>
              <a:t>research</a:t>
            </a:r>
            <a:r>
              <a:rPr dirty="0" sz="1800" spc="-30">
                <a:solidFill>
                  <a:srgbClr val="052049"/>
                </a:solidFill>
                <a:latin typeface="Helvetica Neue Light"/>
                <a:cs typeface="Helvetica Neue Light"/>
              </a:rPr>
              <a:t> </a:t>
            </a:r>
            <a:r>
              <a:rPr dirty="0" sz="1800">
                <a:solidFill>
                  <a:srgbClr val="052049"/>
                </a:solidFill>
                <a:latin typeface="Helvetica Neue Light"/>
                <a:cs typeface="Helvetica Neue Light"/>
              </a:rPr>
              <a:t>&amp;</a:t>
            </a:r>
            <a:r>
              <a:rPr dirty="0" sz="1800" spc="-20">
                <a:solidFill>
                  <a:srgbClr val="052049"/>
                </a:solidFill>
                <a:latin typeface="Helvetica Neue Light"/>
                <a:cs typeface="Helvetica Neue Light"/>
              </a:rPr>
              <a:t> </a:t>
            </a:r>
            <a:r>
              <a:rPr dirty="0" sz="1800" spc="-10">
                <a:solidFill>
                  <a:srgbClr val="052049"/>
                </a:solidFill>
                <a:latin typeface="Helvetica Neue Light"/>
                <a:cs typeface="Helvetica Neue Light"/>
              </a:rPr>
              <a:t>analytics </a:t>
            </a:r>
            <a:r>
              <a:rPr dirty="0" sz="1800">
                <a:solidFill>
                  <a:srgbClr val="052049"/>
                </a:solidFill>
                <a:latin typeface="Helvetica Neue Light"/>
                <a:cs typeface="Helvetica Neue Light"/>
              </a:rPr>
              <a:t>consultation</a:t>
            </a:r>
            <a:r>
              <a:rPr dirty="0" sz="1800" spc="-70">
                <a:solidFill>
                  <a:srgbClr val="052049"/>
                </a:solidFill>
                <a:latin typeface="Helvetica Neue Light"/>
                <a:cs typeface="Helvetica Neue Light"/>
              </a:rPr>
              <a:t> </a:t>
            </a:r>
            <a:r>
              <a:rPr dirty="0" sz="1800" spc="-10">
                <a:solidFill>
                  <a:srgbClr val="052049"/>
                </a:solidFill>
                <a:latin typeface="Helvetica Neue Light"/>
                <a:cs typeface="Helvetica Neue Light"/>
              </a:rPr>
              <a:t>services</a:t>
            </a:r>
            <a:endParaRPr sz="1800">
              <a:latin typeface="Helvetica Neue Light"/>
              <a:cs typeface="Helvetica Neue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31583" y="4199788"/>
            <a:ext cx="2287270" cy="845819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12700" marR="5080">
              <a:lnSpc>
                <a:spcPct val="99500"/>
              </a:lnSpc>
              <a:spcBef>
                <a:spcPts val="110"/>
              </a:spcBef>
            </a:pPr>
            <a:r>
              <a:rPr dirty="0" sz="1800">
                <a:solidFill>
                  <a:srgbClr val="052049"/>
                </a:solidFill>
                <a:latin typeface="Helvetica Neue Light"/>
                <a:cs typeface="Helvetica Neue Light"/>
              </a:rPr>
              <a:t>Collecting</a:t>
            </a:r>
            <a:r>
              <a:rPr dirty="0" sz="1800" spc="-65">
                <a:solidFill>
                  <a:srgbClr val="052049"/>
                </a:solidFill>
                <a:latin typeface="Helvetica Neue Light"/>
                <a:cs typeface="Helvetica Neue Light"/>
              </a:rPr>
              <a:t> </a:t>
            </a:r>
            <a:r>
              <a:rPr dirty="0" sz="1800" spc="-50">
                <a:solidFill>
                  <a:srgbClr val="052049"/>
                </a:solidFill>
                <a:latin typeface="Helvetica Neue Light"/>
                <a:cs typeface="Helvetica Neue Light"/>
              </a:rPr>
              <a:t>&amp; </a:t>
            </a:r>
            <a:r>
              <a:rPr dirty="0" sz="1800">
                <a:solidFill>
                  <a:srgbClr val="052049"/>
                </a:solidFill>
                <a:latin typeface="Helvetica Neue Light"/>
                <a:cs typeface="Helvetica Neue Light"/>
              </a:rPr>
              <a:t>disseminating</a:t>
            </a:r>
            <a:r>
              <a:rPr dirty="0" sz="1800" spc="-114">
                <a:solidFill>
                  <a:srgbClr val="052049"/>
                </a:solidFill>
                <a:latin typeface="Helvetica Neue Light"/>
                <a:cs typeface="Helvetica Neue Light"/>
              </a:rPr>
              <a:t> </a:t>
            </a:r>
            <a:r>
              <a:rPr dirty="0" sz="1800" spc="-10">
                <a:solidFill>
                  <a:srgbClr val="052049"/>
                </a:solidFill>
                <a:latin typeface="Helvetica Neue Light"/>
                <a:cs typeface="Helvetica Neue Light"/>
              </a:rPr>
              <a:t>research findings</a:t>
            </a:r>
            <a:endParaRPr sz="1800">
              <a:latin typeface="Helvetica Neue Light"/>
              <a:cs typeface="Helvetica Neue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9554" y="4172356"/>
            <a:ext cx="2302510" cy="845819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 marL="12065" marR="5080" indent="-1905">
              <a:lnSpc>
                <a:spcPct val="99500"/>
              </a:lnSpc>
              <a:spcBef>
                <a:spcPts val="110"/>
              </a:spcBef>
            </a:pPr>
            <a:r>
              <a:rPr dirty="0" sz="1800">
                <a:solidFill>
                  <a:srgbClr val="052049"/>
                </a:solidFill>
                <a:latin typeface="Helvetica Neue Light"/>
                <a:cs typeface="Helvetica Neue Light"/>
              </a:rPr>
              <a:t>Catalyzing</a:t>
            </a:r>
            <a:r>
              <a:rPr dirty="0" sz="1800" spc="-70">
                <a:solidFill>
                  <a:srgbClr val="052049"/>
                </a:solidFill>
                <a:latin typeface="Helvetica Neue Light"/>
                <a:cs typeface="Helvetica Neue Light"/>
              </a:rPr>
              <a:t> </a:t>
            </a:r>
            <a:r>
              <a:rPr dirty="0" sz="1800" spc="-25">
                <a:solidFill>
                  <a:srgbClr val="052049"/>
                </a:solidFill>
                <a:latin typeface="Helvetica Neue Light"/>
                <a:cs typeface="Helvetica Neue Light"/>
              </a:rPr>
              <a:t>and </a:t>
            </a:r>
            <a:r>
              <a:rPr dirty="0" sz="1800">
                <a:solidFill>
                  <a:srgbClr val="052049"/>
                </a:solidFill>
                <a:latin typeface="Helvetica Neue Light"/>
                <a:cs typeface="Helvetica Neue Light"/>
              </a:rPr>
              <a:t>conducting</a:t>
            </a:r>
            <a:r>
              <a:rPr dirty="0" sz="1800" spc="-40">
                <a:solidFill>
                  <a:srgbClr val="052049"/>
                </a:solidFill>
                <a:latin typeface="Helvetica Neue Light"/>
                <a:cs typeface="Helvetica Neue Light"/>
              </a:rPr>
              <a:t> </a:t>
            </a:r>
            <a:r>
              <a:rPr dirty="0" sz="1800">
                <a:solidFill>
                  <a:srgbClr val="052049"/>
                </a:solidFill>
                <a:latin typeface="Helvetica Neue Light"/>
                <a:cs typeface="Helvetica Neue Light"/>
              </a:rPr>
              <a:t>high</a:t>
            </a:r>
            <a:r>
              <a:rPr dirty="0" sz="1800" spc="-40">
                <a:solidFill>
                  <a:srgbClr val="052049"/>
                </a:solidFill>
                <a:latin typeface="Helvetica Neue Light"/>
                <a:cs typeface="Helvetica Neue Light"/>
              </a:rPr>
              <a:t> </a:t>
            </a:r>
            <a:r>
              <a:rPr dirty="0" sz="1800" spc="-10">
                <a:solidFill>
                  <a:srgbClr val="052049"/>
                </a:solidFill>
                <a:latin typeface="Helvetica Neue Light"/>
                <a:cs typeface="Helvetica Neue Light"/>
              </a:rPr>
              <a:t>quality research</a:t>
            </a:r>
            <a:endParaRPr sz="1800">
              <a:latin typeface="Helvetica Neue Light"/>
              <a:cs typeface="Helvetica Neue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5500" cy="0"/>
          </a:xfrm>
          <a:custGeom>
            <a:avLst/>
            <a:gdLst/>
            <a:ahLst/>
            <a:cxnLst/>
            <a:rect l="l" t="t" r="r" b="b"/>
            <a:pathLst>
              <a:path w="8445500" h="0">
                <a:moveTo>
                  <a:pt x="0" y="0"/>
                </a:moveTo>
                <a:lnTo>
                  <a:pt x="84453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0875" rIns="0" bIns="0" rtlCol="0" vert="horz">
            <a:spAutoFit/>
          </a:bodyPr>
          <a:lstStyle/>
          <a:p>
            <a:pPr marL="2048510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venir Book"/>
                <a:cs typeface="Avenir Book"/>
              </a:rPr>
              <a:t>Key</a:t>
            </a:r>
            <a:r>
              <a:rPr dirty="0" sz="4400" spc="-70" b="0">
                <a:latin typeface="Avenir Book"/>
                <a:cs typeface="Avenir Book"/>
              </a:rPr>
              <a:t> </a:t>
            </a:r>
            <a:r>
              <a:rPr dirty="0" sz="4400" spc="-10" b="0">
                <a:latin typeface="Avenir Book"/>
                <a:cs typeface="Avenir Book"/>
              </a:rPr>
              <a:t>Functionalities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2191" y="2931667"/>
            <a:ext cx="1869439" cy="86106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 indent="230504">
              <a:lnSpc>
                <a:spcPct val="102200"/>
              </a:lnSpc>
              <a:spcBef>
                <a:spcPts val="50"/>
              </a:spcBef>
            </a:pPr>
            <a:r>
              <a:rPr dirty="0" sz="1800">
                <a:latin typeface="Avenir Book"/>
                <a:cs typeface="Avenir Book"/>
              </a:rPr>
              <a:t>A</a:t>
            </a:r>
            <a:r>
              <a:rPr dirty="0" sz="1800" spc="-15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searchable, regularly-updated </a:t>
            </a:r>
            <a:r>
              <a:rPr dirty="0" sz="1800">
                <a:latin typeface="Avenir Book"/>
                <a:cs typeface="Avenir Book"/>
              </a:rPr>
              <a:t>resource</a:t>
            </a:r>
            <a:r>
              <a:rPr dirty="0" sz="1800" spc="-5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directory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2980" y="2931667"/>
            <a:ext cx="2387600" cy="86106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algn="ctr" marL="12700" marR="5080">
              <a:lnSpc>
                <a:spcPct val="102200"/>
              </a:lnSpc>
              <a:spcBef>
                <a:spcPts val="50"/>
              </a:spcBef>
            </a:pPr>
            <a:r>
              <a:rPr dirty="0" sz="1800">
                <a:latin typeface="Avenir Book"/>
                <a:cs typeface="Avenir Book"/>
              </a:rPr>
              <a:t>A</a:t>
            </a:r>
            <a:r>
              <a:rPr dirty="0" sz="1800" spc="-35">
                <a:latin typeface="Avenir Book"/>
                <a:cs typeface="Avenir Book"/>
              </a:rPr>
              <a:t> </a:t>
            </a:r>
            <a:r>
              <a:rPr dirty="0" sz="1800">
                <a:latin typeface="Avenir Book"/>
                <a:cs typeface="Avenir Book"/>
              </a:rPr>
              <a:t>referral</a:t>
            </a:r>
            <a:r>
              <a:rPr dirty="0" sz="1800" spc="-3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management </a:t>
            </a:r>
            <a:r>
              <a:rPr dirty="0" sz="1800">
                <a:latin typeface="Avenir Book"/>
                <a:cs typeface="Avenir Book"/>
              </a:rPr>
              <a:t>system</a:t>
            </a:r>
            <a:r>
              <a:rPr dirty="0" sz="1800" spc="-35">
                <a:latin typeface="Avenir Book"/>
                <a:cs typeface="Avenir Book"/>
              </a:rPr>
              <a:t> </a:t>
            </a:r>
            <a:r>
              <a:rPr dirty="0" sz="1800">
                <a:latin typeface="Avenir Book"/>
                <a:cs typeface="Avenir Book"/>
              </a:rPr>
              <a:t>that</a:t>
            </a:r>
            <a:r>
              <a:rPr dirty="0" sz="1800" spc="-3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enables closed-</a:t>
            </a:r>
            <a:r>
              <a:rPr dirty="0" sz="1800">
                <a:latin typeface="Avenir Book"/>
                <a:cs typeface="Avenir Book"/>
              </a:rPr>
              <a:t>loop</a:t>
            </a:r>
            <a:r>
              <a:rPr dirty="0" sz="1800" spc="-2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referrals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69603" y="2138172"/>
            <a:ext cx="39814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0">
                <a:latin typeface="Avenir Book"/>
                <a:cs typeface="Avenir Book"/>
              </a:rPr>
              <a:t>+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63895" y="4332732"/>
            <a:ext cx="46685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venir Book"/>
                <a:cs typeface="Avenir Book"/>
              </a:rPr>
              <a:t>Other</a:t>
            </a:r>
            <a:r>
              <a:rPr dirty="0" sz="2000" spc="-65">
                <a:latin typeface="Avenir Book"/>
                <a:cs typeface="Avenir Book"/>
              </a:rPr>
              <a:t> </a:t>
            </a:r>
            <a:r>
              <a:rPr dirty="0" sz="2000">
                <a:latin typeface="Avenir Book"/>
                <a:cs typeface="Avenir Book"/>
              </a:rPr>
              <a:t>Functionalities</a:t>
            </a:r>
            <a:r>
              <a:rPr dirty="0" sz="2000" spc="-65">
                <a:latin typeface="Avenir Book"/>
                <a:cs typeface="Avenir Book"/>
              </a:rPr>
              <a:t> </a:t>
            </a:r>
            <a:r>
              <a:rPr dirty="0" sz="2000">
                <a:latin typeface="Avenir Book"/>
                <a:cs typeface="Avenir Book"/>
              </a:rPr>
              <a:t>and</a:t>
            </a:r>
            <a:r>
              <a:rPr dirty="0" sz="2000" spc="-60">
                <a:latin typeface="Avenir Book"/>
                <a:cs typeface="Avenir Book"/>
              </a:rPr>
              <a:t> </a:t>
            </a:r>
            <a:r>
              <a:rPr dirty="0" sz="2000" spc="-10">
                <a:latin typeface="Avenir Book"/>
                <a:cs typeface="Avenir Book"/>
              </a:rPr>
              <a:t>Characteristics:</a:t>
            </a:r>
            <a:endParaRPr sz="2000">
              <a:latin typeface="Avenir Book"/>
              <a:cs typeface="Avenir Boo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4186692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7625">
            <a:solidFill>
              <a:srgbClr val="A6A6A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2958" y="5096435"/>
            <a:ext cx="395153" cy="51106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58877" y="5753100"/>
            <a:ext cx="6140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HIPAA/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70760" y="5065776"/>
            <a:ext cx="832103" cy="50596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319073" y="5753100"/>
            <a:ext cx="6699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Systems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04815" y="4998720"/>
            <a:ext cx="612648" cy="61264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110883" y="5771388"/>
            <a:ext cx="4006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0">
                <a:latin typeface="Avenir Book"/>
                <a:cs typeface="Avenir Book"/>
              </a:rPr>
              <a:t>Care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94759" y="5023103"/>
            <a:ext cx="481584" cy="59435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619270" y="5771388"/>
            <a:ext cx="80581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venir Book"/>
                <a:cs typeface="Avenir Book"/>
              </a:rPr>
              <a:t>Social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 spc="-20">
                <a:latin typeface="Avenir Book"/>
                <a:cs typeface="Avenir Book"/>
              </a:rPr>
              <a:t>risk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34584" y="1283208"/>
            <a:ext cx="1545336" cy="1490472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28800" y="1267967"/>
            <a:ext cx="1536191" cy="1399031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21459" y="5957315"/>
            <a:ext cx="1471295" cy="838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9259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venir Book"/>
                <a:cs typeface="Avenir Book"/>
              </a:rPr>
              <a:t>Data</a:t>
            </a:r>
            <a:r>
              <a:rPr dirty="0" sz="1400" spc="-1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security</a:t>
            </a:r>
            <a:endParaRPr sz="140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10361" y="5957315"/>
            <a:ext cx="887730" cy="268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integration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19270" y="5972555"/>
            <a:ext cx="791210" cy="268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screening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98146" y="5972555"/>
            <a:ext cx="1026160" cy="268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coordination</a:t>
            </a:r>
            <a:endParaRPr sz="14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5500" cy="0"/>
          </a:xfrm>
          <a:custGeom>
            <a:avLst/>
            <a:gdLst/>
            <a:ahLst/>
            <a:cxnLst/>
            <a:rect l="l" t="t" r="r" b="b"/>
            <a:pathLst>
              <a:path w="8445500" h="0">
                <a:moveTo>
                  <a:pt x="0" y="0"/>
                </a:moveTo>
                <a:lnTo>
                  <a:pt x="84453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0875" rIns="0" bIns="0" rtlCol="0" vert="horz">
            <a:spAutoFit/>
          </a:bodyPr>
          <a:lstStyle/>
          <a:p>
            <a:pPr marL="2048510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venir Book"/>
                <a:cs typeface="Avenir Book"/>
              </a:rPr>
              <a:t>Key</a:t>
            </a:r>
            <a:r>
              <a:rPr dirty="0" sz="4400" spc="-70" b="0">
                <a:latin typeface="Avenir Book"/>
                <a:cs typeface="Avenir Book"/>
              </a:rPr>
              <a:t> </a:t>
            </a:r>
            <a:r>
              <a:rPr dirty="0" sz="4400" spc="-10" b="0">
                <a:latin typeface="Avenir Book"/>
                <a:cs typeface="Avenir Book"/>
              </a:rPr>
              <a:t>Functionalities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2191" y="2931667"/>
            <a:ext cx="1869439" cy="86106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 indent="230504">
              <a:lnSpc>
                <a:spcPct val="102200"/>
              </a:lnSpc>
              <a:spcBef>
                <a:spcPts val="50"/>
              </a:spcBef>
            </a:pPr>
            <a:r>
              <a:rPr dirty="0" sz="1800">
                <a:latin typeface="Avenir Book"/>
                <a:cs typeface="Avenir Book"/>
              </a:rPr>
              <a:t>A</a:t>
            </a:r>
            <a:r>
              <a:rPr dirty="0" sz="1800" spc="-15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searchable, regularly-updated </a:t>
            </a:r>
            <a:r>
              <a:rPr dirty="0" sz="1800">
                <a:latin typeface="Avenir Book"/>
                <a:cs typeface="Avenir Book"/>
              </a:rPr>
              <a:t>resource</a:t>
            </a:r>
            <a:r>
              <a:rPr dirty="0" sz="1800" spc="-5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directory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2980" y="2931667"/>
            <a:ext cx="2387600" cy="86106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algn="ctr" marL="12700" marR="5080">
              <a:lnSpc>
                <a:spcPct val="102200"/>
              </a:lnSpc>
              <a:spcBef>
                <a:spcPts val="50"/>
              </a:spcBef>
            </a:pPr>
            <a:r>
              <a:rPr dirty="0" sz="1800">
                <a:latin typeface="Avenir Book"/>
                <a:cs typeface="Avenir Book"/>
              </a:rPr>
              <a:t>A</a:t>
            </a:r>
            <a:r>
              <a:rPr dirty="0" sz="1800" spc="-35">
                <a:latin typeface="Avenir Book"/>
                <a:cs typeface="Avenir Book"/>
              </a:rPr>
              <a:t> </a:t>
            </a:r>
            <a:r>
              <a:rPr dirty="0" sz="1800">
                <a:latin typeface="Avenir Book"/>
                <a:cs typeface="Avenir Book"/>
              </a:rPr>
              <a:t>referral</a:t>
            </a:r>
            <a:r>
              <a:rPr dirty="0" sz="1800" spc="-3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management </a:t>
            </a:r>
            <a:r>
              <a:rPr dirty="0" sz="1800">
                <a:latin typeface="Avenir Book"/>
                <a:cs typeface="Avenir Book"/>
              </a:rPr>
              <a:t>system</a:t>
            </a:r>
            <a:r>
              <a:rPr dirty="0" sz="1800" spc="-35">
                <a:latin typeface="Avenir Book"/>
                <a:cs typeface="Avenir Book"/>
              </a:rPr>
              <a:t> </a:t>
            </a:r>
            <a:r>
              <a:rPr dirty="0" sz="1800">
                <a:latin typeface="Avenir Book"/>
                <a:cs typeface="Avenir Book"/>
              </a:rPr>
              <a:t>that</a:t>
            </a:r>
            <a:r>
              <a:rPr dirty="0" sz="1800" spc="-3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enables closed-</a:t>
            </a:r>
            <a:r>
              <a:rPr dirty="0" sz="1800">
                <a:latin typeface="Avenir Book"/>
                <a:cs typeface="Avenir Book"/>
              </a:rPr>
              <a:t>loop</a:t>
            </a:r>
            <a:r>
              <a:rPr dirty="0" sz="1800" spc="-2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referrals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69603" y="2138172"/>
            <a:ext cx="39814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0">
                <a:latin typeface="Avenir Book"/>
                <a:cs typeface="Avenir Book"/>
              </a:rPr>
              <a:t>+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63895" y="4332732"/>
            <a:ext cx="46685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venir Book"/>
                <a:cs typeface="Avenir Book"/>
              </a:rPr>
              <a:t>Other</a:t>
            </a:r>
            <a:r>
              <a:rPr dirty="0" sz="2000" spc="-65">
                <a:latin typeface="Avenir Book"/>
                <a:cs typeface="Avenir Book"/>
              </a:rPr>
              <a:t> </a:t>
            </a:r>
            <a:r>
              <a:rPr dirty="0" sz="2000">
                <a:latin typeface="Avenir Book"/>
                <a:cs typeface="Avenir Book"/>
              </a:rPr>
              <a:t>Functionalities</a:t>
            </a:r>
            <a:r>
              <a:rPr dirty="0" sz="2000" spc="-65">
                <a:latin typeface="Avenir Book"/>
                <a:cs typeface="Avenir Book"/>
              </a:rPr>
              <a:t> </a:t>
            </a:r>
            <a:r>
              <a:rPr dirty="0" sz="2000">
                <a:latin typeface="Avenir Book"/>
                <a:cs typeface="Avenir Book"/>
              </a:rPr>
              <a:t>and</a:t>
            </a:r>
            <a:r>
              <a:rPr dirty="0" sz="2000" spc="-60">
                <a:latin typeface="Avenir Book"/>
                <a:cs typeface="Avenir Book"/>
              </a:rPr>
              <a:t> </a:t>
            </a:r>
            <a:r>
              <a:rPr dirty="0" sz="2000" spc="-10">
                <a:latin typeface="Avenir Book"/>
                <a:cs typeface="Avenir Book"/>
              </a:rPr>
              <a:t>Characteristics:</a:t>
            </a:r>
            <a:endParaRPr sz="2000">
              <a:latin typeface="Avenir Book"/>
              <a:cs typeface="Avenir Boo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4186692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7625">
            <a:solidFill>
              <a:srgbClr val="A6A6A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2958" y="5096435"/>
            <a:ext cx="395153" cy="51106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58877" y="5753100"/>
            <a:ext cx="61404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HIPAA/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70760" y="5065776"/>
            <a:ext cx="832103" cy="50596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319073" y="5753100"/>
            <a:ext cx="66992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Systems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04815" y="4998720"/>
            <a:ext cx="612648" cy="61264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110883" y="5771388"/>
            <a:ext cx="40068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20">
                <a:latin typeface="Avenir Book"/>
                <a:cs typeface="Avenir Book"/>
              </a:rPr>
              <a:t>Care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51447" y="5007864"/>
            <a:ext cx="591311" cy="59131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6056713" y="5771388"/>
            <a:ext cx="98298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venir Book"/>
                <a:cs typeface="Avenir Book"/>
              </a:rPr>
              <a:t>Reporting</a:t>
            </a:r>
            <a:r>
              <a:rPr dirty="0" sz="1400" spc="-65">
                <a:latin typeface="Avenir Book"/>
                <a:cs typeface="Avenir Book"/>
              </a:rPr>
              <a:t> </a:t>
            </a:r>
            <a:r>
              <a:rPr dirty="0" sz="1400" spc="-50">
                <a:latin typeface="Avenir Book"/>
                <a:cs typeface="Avenir Book"/>
              </a:rPr>
              <a:t>&amp;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94759" y="5023103"/>
            <a:ext cx="481584" cy="594359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619270" y="5771388"/>
            <a:ext cx="805815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venir Book"/>
                <a:cs typeface="Avenir Book"/>
              </a:rPr>
              <a:t>Social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 spc="-20">
                <a:latin typeface="Avenir Book"/>
                <a:cs typeface="Avenir Book"/>
              </a:rPr>
              <a:t>risk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34584" y="1283208"/>
            <a:ext cx="1545336" cy="1490472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828800" y="1267967"/>
            <a:ext cx="1536191" cy="1399031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321459" y="5957315"/>
            <a:ext cx="1471295" cy="838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29259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venir Book"/>
                <a:cs typeface="Avenir Book"/>
              </a:rPr>
              <a:t>Data</a:t>
            </a:r>
            <a:r>
              <a:rPr dirty="0" sz="1400" spc="-1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security</a:t>
            </a:r>
            <a:endParaRPr sz="140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10361" y="5957315"/>
            <a:ext cx="887730" cy="268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integration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19270" y="5972555"/>
            <a:ext cx="791210" cy="268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screening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798146" y="5972555"/>
            <a:ext cx="1026160" cy="268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coordination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198001" y="5972555"/>
            <a:ext cx="699770" cy="2686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analytics</a:t>
            </a:r>
            <a:endParaRPr sz="14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5500" cy="0"/>
          </a:xfrm>
          <a:custGeom>
            <a:avLst/>
            <a:gdLst/>
            <a:ahLst/>
            <a:cxnLst/>
            <a:rect l="l" t="t" r="r" b="b"/>
            <a:pathLst>
              <a:path w="8445500" h="0">
                <a:moveTo>
                  <a:pt x="0" y="0"/>
                </a:moveTo>
                <a:lnTo>
                  <a:pt x="84453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0875" rIns="0" bIns="0" rtlCol="0" vert="horz">
            <a:spAutoFit/>
          </a:bodyPr>
          <a:lstStyle/>
          <a:p>
            <a:pPr marL="2048510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venir Book"/>
                <a:cs typeface="Avenir Book"/>
              </a:rPr>
              <a:t>Key</a:t>
            </a:r>
            <a:r>
              <a:rPr dirty="0" sz="4400" spc="-70" b="0">
                <a:latin typeface="Avenir Book"/>
                <a:cs typeface="Avenir Book"/>
              </a:rPr>
              <a:t> </a:t>
            </a:r>
            <a:r>
              <a:rPr dirty="0" sz="4400" spc="-10" b="0">
                <a:latin typeface="Avenir Book"/>
                <a:cs typeface="Avenir Book"/>
              </a:rPr>
              <a:t>Functionalities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2191" y="2931667"/>
            <a:ext cx="1869439" cy="86106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 indent="230504">
              <a:lnSpc>
                <a:spcPct val="102200"/>
              </a:lnSpc>
              <a:spcBef>
                <a:spcPts val="50"/>
              </a:spcBef>
            </a:pPr>
            <a:r>
              <a:rPr dirty="0" sz="1800">
                <a:latin typeface="Avenir Book"/>
                <a:cs typeface="Avenir Book"/>
              </a:rPr>
              <a:t>A</a:t>
            </a:r>
            <a:r>
              <a:rPr dirty="0" sz="1800" spc="-15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searchable, regularly-updated </a:t>
            </a:r>
            <a:r>
              <a:rPr dirty="0" sz="1800">
                <a:latin typeface="Avenir Book"/>
                <a:cs typeface="Avenir Book"/>
              </a:rPr>
              <a:t>resource</a:t>
            </a:r>
            <a:r>
              <a:rPr dirty="0" sz="1800" spc="-5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directory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12980" y="2931667"/>
            <a:ext cx="2387600" cy="86106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algn="ctr" marL="12700" marR="5080">
              <a:lnSpc>
                <a:spcPct val="102200"/>
              </a:lnSpc>
              <a:spcBef>
                <a:spcPts val="50"/>
              </a:spcBef>
            </a:pPr>
            <a:r>
              <a:rPr dirty="0" sz="1800">
                <a:latin typeface="Avenir Book"/>
                <a:cs typeface="Avenir Book"/>
              </a:rPr>
              <a:t>A</a:t>
            </a:r>
            <a:r>
              <a:rPr dirty="0" sz="1800" spc="-35">
                <a:latin typeface="Avenir Book"/>
                <a:cs typeface="Avenir Book"/>
              </a:rPr>
              <a:t> </a:t>
            </a:r>
            <a:r>
              <a:rPr dirty="0" sz="1800">
                <a:latin typeface="Avenir Book"/>
                <a:cs typeface="Avenir Book"/>
              </a:rPr>
              <a:t>referral</a:t>
            </a:r>
            <a:r>
              <a:rPr dirty="0" sz="1800" spc="-3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management </a:t>
            </a:r>
            <a:r>
              <a:rPr dirty="0" sz="1800">
                <a:latin typeface="Avenir Book"/>
                <a:cs typeface="Avenir Book"/>
              </a:rPr>
              <a:t>system</a:t>
            </a:r>
            <a:r>
              <a:rPr dirty="0" sz="1800" spc="-35">
                <a:latin typeface="Avenir Book"/>
                <a:cs typeface="Avenir Book"/>
              </a:rPr>
              <a:t> </a:t>
            </a:r>
            <a:r>
              <a:rPr dirty="0" sz="1800">
                <a:latin typeface="Avenir Book"/>
                <a:cs typeface="Avenir Book"/>
              </a:rPr>
              <a:t>that</a:t>
            </a:r>
            <a:r>
              <a:rPr dirty="0" sz="1800" spc="-3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enables closed-</a:t>
            </a:r>
            <a:r>
              <a:rPr dirty="0" sz="1800">
                <a:latin typeface="Avenir Book"/>
                <a:cs typeface="Avenir Book"/>
              </a:rPr>
              <a:t>loop</a:t>
            </a:r>
            <a:r>
              <a:rPr dirty="0" sz="1800" spc="-20">
                <a:latin typeface="Avenir Book"/>
                <a:cs typeface="Avenir Book"/>
              </a:rPr>
              <a:t> </a:t>
            </a:r>
            <a:r>
              <a:rPr dirty="0" sz="1800" spc="-10">
                <a:latin typeface="Avenir Book"/>
                <a:cs typeface="Avenir Book"/>
              </a:rPr>
              <a:t>referrals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69603" y="2138172"/>
            <a:ext cx="39814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0">
                <a:latin typeface="Avenir Book"/>
                <a:cs typeface="Avenir Book"/>
              </a:rPr>
              <a:t>+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63895" y="4332732"/>
            <a:ext cx="46685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venir Book"/>
                <a:cs typeface="Avenir Book"/>
              </a:rPr>
              <a:t>Other</a:t>
            </a:r>
            <a:r>
              <a:rPr dirty="0" sz="2000" spc="-65">
                <a:latin typeface="Avenir Book"/>
                <a:cs typeface="Avenir Book"/>
              </a:rPr>
              <a:t> </a:t>
            </a:r>
            <a:r>
              <a:rPr dirty="0" sz="2000">
                <a:latin typeface="Avenir Book"/>
                <a:cs typeface="Avenir Book"/>
              </a:rPr>
              <a:t>Functionalities</a:t>
            </a:r>
            <a:r>
              <a:rPr dirty="0" sz="2000" spc="-65">
                <a:latin typeface="Avenir Book"/>
                <a:cs typeface="Avenir Book"/>
              </a:rPr>
              <a:t> </a:t>
            </a:r>
            <a:r>
              <a:rPr dirty="0" sz="2000">
                <a:latin typeface="Avenir Book"/>
                <a:cs typeface="Avenir Book"/>
              </a:rPr>
              <a:t>and</a:t>
            </a:r>
            <a:r>
              <a:rPr dirty="0" sz="2000" spc="-60">
                <a:latin typeface="Avenir Book"/>
                <a:cs typeface="Avenir Book"/>
              </a:rPr>
              <a:t> </a:t>
            </a:r>
            <a:r>
              <a:rPr dirty="0" sz="2000" spc="-10">
                <a:latin typeface="Avenir Book"/>
                <a:cs typeface="Avenir Book"/>
              </a:rPr>
              <a:t>Characteristics:</a:t>
            </a:r>
            <a:endParaRPr sz="2000">
              <a:latin typeface="Avenir Book"/>
              <a:cs typeface="Avenir Boo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4186692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7625">
            <a:solidFill>
              <a:srgbClr val="A6A6A6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2958" y="5096435"/>
            <a:ext cx="395153" cy="51106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38214" y="5753100"/>
            <a:ext cx="1054100" cy="443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ts val="1645"/>
              </a:lnSpc>
              <a:spcBef>
                <a:spcPts val="100"/>
              </a:spcBef>
            </a:pPr>
            <a:r>
              <a:rPr dirty="0" sz="1400" spc="-10">
                <a:latin typeface="Avenir Book"/>
                <a:cs typeface="Avenir Book"/>
              </a:rPr>
              <a:t>HIPAA/</a:t>
            </a:r>
            <a:endParaRPr sz="1400">
              <a:latin typeface="Avenir Book"/>
              <a:cs typeface="Avenir Book"/>
            </a:endParaRPr>
          </a:p>
          <a:p>
            <a:pPr algn="ctr">
              <a:lnSpc>
                <a:spcPts val="1645"/>
              </a:lnSpc>
            </a:pPr>
            <a:r>
              <a:rPr dirty="0" sz="1400">
                <a:latin typeface="Avenir Book"/>
                <a:cs typeface="Avenir Book"/>
              </a:rPr>
              <a:t>Data</a:t>
            </a:r>
            <a:r>
              <a:rPr dirty="0" sz="1400" spc="-1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security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70760" y="5065776"/>
            <a:ext cx="832103" cy="50596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210361" y="5753100"/>
            <a:ext cx="887730" cy="44323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 marR="5080" indent="108585">
              <a:lnSpc>
                <a:spcPts val="1610"/>
              </a:lnSpc>
              <a:spcBef>
                <a:spcPts val="210"/>
              </a:spcBef>
            </a:pPr>
            <a:r>
              <a:rPr dirty="0" sz="1400" spc="-10">
                <a:latin typeface="Avenir Book"/>
                <a:cs typeface="Avenir Book"/>
              </a:rPr>
              <a:t>Systems integration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04815" y="4998720"/>
            <a:ext cx="612648" cy="61264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798146" y="5771388"/>
            <a:ext cx="1026160" cy="44005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5080" indent="312420">
              <a:lnSpc>
                <a:spcPts val="1580"/>
              </a:lnSpc>
              <a:spcBef>
                <a:spcPts val="235"/>
              </a:spcBef>
            </a:pPr>
            <a:r>
              <a:rPr dirty="0" sz="1400" spc="-20">
                <a:latin typeface="Avenir Book"/>
                <a:cs typeface="Avenir Book"/>
              </a:rPr>
              <a:t>Care </a:t>
            </a:r>
            <a:r>
              <a:rPr dirty="0" sz="1400" spc="-10">
                <a:latin typeface="Avenir Book"/>
                <a:cs typeface="Avenir Book"/>
              </a:rPr>
              <a:t>coordination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51447" y="5007864"/>
            <a:ext cx="591311" cy="59131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6056713" y="5771388"/>
            <a:ext cx="982980" cy="44005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53670" marR="5080" indent="-141605">
              <a:lnSpc>
                <a:spcPts val="1580"/>
              </a:lnSpc>
              <a:spcBef>
                <a:spcPts val="235"/>
              </a:spcBef>
            </a:pPr>
            <a:r>
              <a:rPr dirty="0" sz="1400">
                <a:latin typeface="Avenir Book"/>
                <a:cs typeface="Avenir Book"/>
              </a:rPr>
              <a:t>Reporting</a:t>
            </a:r>
            <a:r>
              <a:rPr dirty="0" sz="1400" spc="-65">
                <a:latin typeface="Avenir Book"/>
                <a:cs typeface="Avenir Book"/>
              </a:rPr>
              <a:t> </a:t>
            </a:r>
            <a:r>
              <a:rPr dirty="0" sz="1400" spc="-50">
                <a:latin typeface="Avenir Book"/>
                <a:cs typeface="Avenir Book"/>
              </a:rPr>
              <a:t>&amp; </a:t>
            </a:r>
            <a:r>
              <a:rPr dirty="0" sz="1400" spc="-10">
                <a:latin typeface="Avenir Book"/>
                <a:cs typeface="Avenir Book"/>
              </a:rPr>
              <a:t>analytics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94759" y="5023103"/>
            <a:ext cx="481584" cy="594359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619270" y="5771388"/>
            <a:ext cx="805815" cy="44005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5080">
              <a:lnSpc>
                <a:spcPts val="1580"/>
              </a:lnSpc>
              <a:spcBef>
                <a:spcPts val="235"/>
              </a:spcBef>
            </a:pPr>
            <a:r>
              <a:rPr dirty="0" sz="1400">
                <a:latin typeface="Avenir Book"/>
                <a:cs typeface="Avenir Book"/>
              </a:rPr>
              <a:t>Social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 spc="-20">
                <a:latin typeface="Avenir Book"/>
                <a:cs typeface="Avenir Book"/>
              </a:rPr>
              <a:t>risk </a:t>
            </a:r>
            <a:r>
              <a:rPr dirty="0" sz="1400" spc="-10">
                <a:latin typeface="Avenir Book"/>
                <a:cs typeface="Avenir Book"/>
              </a:rPr>
              <a:t>screening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479792" y="4992623"/>
            <a:ext cx="624840" cy="624839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7227473" y="5771388"/>
            <a:ext cx="1222375" cy="44005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5080" indent="309880">
              <a:lnSpc>
                <a:spcPts val="1580"/>
              </a:lnSpc>
              <a:spcBef>
                <a:spcPts val="235"/>
              </a:spcBef>
            </a:pPr>
            <a:r>
              <a:rPr dirty="0" sz="1400" spc="-10">
                <a:latin typeface="Avenir Book"/>
                <a:cs typeface="Avenir Book"/>
              </a:rPr>
              <a:t>Vendor responsiveness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34584" y="1283208"/>
            <a:ext cx="1545336" cy="149047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28800" y="1267967"/>
            <a:ext cx="1536191" cy="1399031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5500" cy="0"/>
          </a:xfrm>
          <a:custGeom>
            <a:avLst/>
            <a:gdLst/>
            <a:ahLst/>
            <a:cxnLst/>
            <a:rect l="l" t="t" r="r" b="b"/>
            <a:pathLst>
              <a:path w="8445500" h="0">
                <a:moveTo>
                  <a:pt x="0" y="0"/>
                </a:moveTo>
                <a:lnTo>
                  <a:pt x="8445300" y="1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0875" rIns="0" bIns="0" rtlCol="0" vert="horz">
            <a:spAutoFit/>
          </a:bodyPr>
          <a:lstStyle/>
          <a:p>
            <a:pPr marL="2048510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solidFill>
                  <a:srgbClr val="BFBFBF"/>
                </a:solidFill>
                <a:latin typeface="Avenir Book"/>
                <a:cs typeface="Avenir Book"/>
              </a:rPr>
              <a:t>Key</a:t>
            </a:r>
            <a:r>
              <a:rPr dirty="0" sz="4400" spc="-70" b="0">
                <a:solidFill>
                  <a:srgbClr val="BFBFBF"/>
                </a:solidFill>
                <a:latin typeface="Avenir Book"/>
                <a:cs typeface="Avenir Book"/>
              </a:rPr>
              <a:t> </a:t>
            </a:r>
            <a:r>
              <a:rPr dirty="0" sz="4400" spc="-10" b="0">
                <a:solidFill>
                  <a:srgbClr val="BFBFBF"/>
                </a:solidFill>
                <a:latin typeface="Avenir Book"/>
                <a:cs typeface="Avenir Book"/>
              </a:rPr>
              <a:t>Functionalities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93140" y="2931667"/>
            <a:ext cx="140716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BFBFBF"/>
                </a:solidFill>
                <a:latin typeface="Avenir Book"/>
                <a:cs typeface="Avenir Book"/>
              </a:rPr>
              <a:t>A</a:t>
            </a:r>
            <a:r>
              <a:rPr dirty="0" sz="1800" spc="-15">
                <a:solidFill>
                  <a:srgbClr val="BFBFBF"/>
                </a:solidFill>
                <a:latin typeface="Avenir Book"/>
                <a:cs typeface="Avenir Book"/>
              </a:rPr>
              <a:t> </a:t>
            </a:r>
            <a:r>
              <a:rPr dirty="0" sz="1800" spc="-10">
                <a:solidFill>
                  <a:srgbClr val="BFBFBF"/>
                </a:solidFill>
                <a:latin typeface="Avenir Book"/>
                <a:cs typeface="Avenir Book"/>
              </a:rPr>
              <a:t>searchable,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68541" y="3212084"/>
            <a:ext cx="18561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BFBFBF"/>
                </a:solidFill>
                <a:latin typeface="Avenir Book"/>
                <a:cs typeface="Avenir Book"/>
              </a:rPr>
              <a:t>regularly-updated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62191" y="3492500"/>
            <a:ext cx="186943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BFBFBF"/>
                </a:solidFill>
                <a:latin typeface="Avenir Book"/>
                <a:cs typeface="Avenir Book"/>
              </a:rPr>
              <a:t>resource</a:t>
            </a:r>
            <a:r>
              <a:rPr dirty="0" sz="1800" spc="-50">
                <a:solidFill>
                  <a:srgbClr val="BFBFBF"/>
                </a:solidFill>
                <a:latin typeface="Avenir Book"/>
                <a:cs typeface="Avenir Book"/>
              </a:rPr>
              <a:t> </a:t>
            </a:r>
            <a:r>
              <a:rPr dirty="0" sz="1800" spc="-10">
                <a:solidFill>
                  <a:srgbClr val="BFBFBF"/>
                </a:solidFill>
                <a:latin typeface="Avenir Book"/>
                <a:cs typeface="Avenir Book"/>
              </a:rPr>
              <a:t>directory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12980" y="2931667"/>
            <a:ext cx="238760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BFBFBF"/>
                </a:solidFill>
                <a:latin typeface="Avenir Book"/>
                <a:cs typeface="Avenir Book"/>
              </a:rPr>
              <a:t>A</a:t>
            </a:r>
            <a:r>
              <a:rPr dirty="0" sz="1800" spc="-35">
                <a:solidFill>
                  <a:srgbClr val="BFBFBF"/>
                </a:solidFill>
                <a:latin typeface="Avenir Book"/>
                <a:cs typeface="Avenir Book"/>
              </a:rPr>
              <a:t> </a:t>
            </a:r>
            <a:r>
              <a:rPr dirty="0" sz="1800">
                <a:solidFill>
                  <a:srgbClr val="BFBFBF"/>
                </a:solidFill>
                <a:latin typeface="Avenir Book"/>
                <a:cs typeface="Avenir Book"/>
              </a:rPr>
              <a:t>referral</a:t>
            </a:r>
            <a:r>
              <a:rPr dirty="0" sz="1800" spc="-30">
                <a:solidFill>
                  <a:srgbClr val="BFBFBF"/>
                </a:solidFill>
                <a:latin typeface="Avenir Book"/>
                <a:cs typeface="Avenir Book"/>
              </a:rPr>
              <a:t> </a:t>
            </a:r>
            <a:r>
              <a:rPr dirty="0" sz="1800" spc="-10">
                <a:solidFill>
                  <a:srgbClr val="BFBFBF"/>
                </a:solidFill>
                <a:latin typeface="Avenir Book"/>
                <a:cs typeface="Avenir Book"/>
              </a:rPr>
              <a:t>management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84430" y="3212084"/>
            <a:ext cx="20459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BFBFBF"/>
                </a:solidFill>
                <a:latin typeface="Avenir Book"/>
                <a:cs typeface="Avenir Book"/>
              </a:rPr>
              <a:t>system</a:t>
            </a:r>
            <a:r>
              <a:rPr dirty="0" sz="1800" spc="-35">
                <a:solidFill>
                  <a:srgbClr val="BFBFBF"/>
                </a:solidFill>
                <a:latin typeface="Avenir Book"/>
                <a:cs typeface="Avenir Book"/>
              </a:rPr>
              <a:t> </a:t>
            </a:r>
            <a:r>
              <a:rPr dirty="0" sz="1800">
                <a:solidFill>
                  <a:srgbClr val="BFBFBF"/>
                </a:solidFill>
                <a:latin typeface="Avenir Book"/>
                <a:cs typeface="Avenir Book"/>
              </a:rPr>
              <a:t>that</a:t>
            </a:r>
            <a:r>
              <a:rPr dirty="0" sz="1800" spc="-30">
                <a:solidFill>
                  <a:srgbClr val="BFBFBF"/>
                </a:solidFill>
                <a:latin typeface="Avenir Book"/>
                <a:cs typeface="Avenir Book"/>
              </a:rPr>
              <a:t> </a:t>
            </a:r>
            <a:r>
              <a:rPr dirty="0" sz="1800" spc="-10">
                <a:solidFill>
                  <a:srgbClr val="BFBFBF"/>
                </a:solidFill>
                <a:latin typeface="Avenir Book"/>
                <a:cs typeface="Avenir Book"/>
              </a:rPr>
              <a:t>enables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48680" y="3492500"/>
            <a:ext cx="21170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BFBFBF"/>
                </a:solidFill>
                <a:latin typeface="Avenir Book"/>
                <a:cs typeface="Avenir Book"/>
              </a:rPr>
              <a:t>closed-</a:t>
            </a:r>
            <a:r>
              <a:rPr dirty="0" sz="1800">
                <a:solidFill>
                  <a:srgbClr val="BFBFBF"/>
                </a:solidFill>
                <a:latin typeface="Avenir Book"/>
                <a:cs typeface="Avenir Book"/>
              </a:rPr>
              <a:t>loop</a:t>
            </a:r>
            <a:r>
              <a:rPr dirty="0" sz="1800" spc="-20">
                <a:solidFill>
                  <a:srgbClr val="BFBFBF"/>
                </a:solidFill>
                <a:latin typeface="Avenir Book"/>
                <a:cs typeface="Avenir Book"/>
              </a:rPr>
              <a:t> </a:t>
            </a:r>
            <a:r>
              <a:rPr dirty="0" sz="1800" spc="-10">
                <a:solidFill>
                  <a:srgbClr val="BFBFBF"/>
                </a:solidFill>
                <a:latin typeface="Avenir Book"/>
                <a:cs typeface="Avenir Book"/>
              </a:rPr>
              <a:t>referrals</a:t>
            </a:r>
            <a:endParaRPr sz="180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69603" y="2138172"/>
            <a:ext cx="398145" cy="695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-50">
                <a:solidFill>
                  <a:srgbClr val="D9D9D9"/>
                </a:solidFill>
                <a:latin typeface="Avenir Book"/>
                <a:cs typeface="Avenir Book"/>
              </a:rPr>
              <a:t>+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63895" y="4332732"/>
            <a:ext cx="46685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BFBFBF"/>
                </a:solidFill>
                <a:latin typeface="Avenir Book"/>
                <a:cs typeface="Avenir Book"/>
              </a:rPr>
              <a:t>Other</a:t>
            </a:r>
            <a:r>
              <a:rPr dirty="0" sz="2000" spc="-65">
                <a:solidFill>
                  <a:srgbClr val="BFBFBF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BFBFBF"/>
                </a:solidFill>
                <a:latin typeface="Avenir Book"/>
                <a:cs typeface="Avenir Book"/>
              </a:rPr>
              <a:t>Functionalities</a:t>
            </a:r>
            <a:r>
              <a:rPr dirty="0" sz="2000" spc="-65">
                <a:solidFill>
                  <a:srgbClr val="BFBFBF"/>
                </a:solidFill>
                <a:latin typeface="Avenir Book"/>
                <a:cs typeface="Avenir Book"/>
              </a:rPr>
              <a:t> </a:t>
            </a:r>
            <a:r>
              <a:rPr dirty="0" sz="2000">
                <a:solidFill>
                  <a:srgbClr val="BFBFBF"/>
                </a:solidFill>
                <a:latin typeface="Avenir Book"/>
                <a:cs typeface="Avenir Book"/>
              </a:rPr>
              <a:t>and</a:t>
            </a:r>
            <a:r>
              <a:rPr dirty="0" sz="2000" spc="-60">
                <a:solidFill>
                  <a:srgbClr val="BFBFBF"/>
                </a:solidFill>
                <a:latin typeface="Avenir Book"/>
                <a:cs typeface="Avenir Book"/>
              </a:rPr>
              <a:t> </a:t>
            </a:r>
            <a:r>
              <a:rPr dirty="0" sz="2000" spc="-10">
                <a:solidFill>
                  <a:srgbClr val="BFBFBF"/>
                </a:solidFill>
                <a:latin typeface="Avenir Book"/>
                <a:cs typeface="Avenir Book"/>
              </a:rPr>
              <a:t>Characteristics:</a:t>
            </a:r>
            <a:endParaRPr sz="2000">
              <a:latin typeface="Avenir Book"/>
              <a:cs typeface="Avenir Boo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4186692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 h="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47625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8511" y="5093208"/>
            <a:ext cx="417575" cy="51511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738214" y="5753100"/>
            <a:ext cx="1054100" cy="443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35">
              <a:lnSpc>
                <a:spcPts val="1645"/>
              </a:lnSpc>
              <a:spcBef>
                <a:spcPts val="100"/>
              </a:spcBef>
            </a:pPr>
            <a:r>
              <a:rPr dirty="0" sz="1400" spc="-10">
                <a:solidFill>
                  <a:srgbClr val="BFBFBF"/>
                </a:solidFill>
                <a:latin typeface="Avenir Book"/>
                <a:cs typeface="Avenir Book"/>
              </a:rPr>
              <a:t>HIPAA/</a:t>
            </a:r>
            <a:endParaRPr sz="1400">
              <a:latin typeface="Avenir Book"/>
              <a:cs typeface="Avenir Book"/>
            </a:endParaRPr>
          </a:p>
          <a:p>
            <a:pPr algn="ctr">
              <a:lnSpc>
                <a:spcPts val="1645"/>
              </a:lnSpc>
            </a:pPr>
            <a:r>
              <a:rPr dirty="0" sz="1400">
                <a:solidFill>
                  <a:srgbClr val="BFBFBF"/>
                </a:solidFill>
                <a:latin typeface="Avenir Book"/>
                <a:cs typeface="Avenir Book"/>
              </a:rPr>
              <a:t>Data</a:t>
            </a:r>
            <a:r>
              <a:rPr dirty="0" sz="1400" spc="-15">
                <a:solidFill>
                  <a:srgbClr val="BFBFBF"/>
                </a:solidFill>
                <a:latin typeface="Avenir Book"/>
                <a:cs typeface="Avenir Book"/>
              </a:rPr>
              <a:t> </a:t>
            </a:r>
            <a:r>
              <a:rPr dirty="0" sz="1400" spc="-10">
                <a:solidFill>
                  <a:srgbClr val="BFBFBF"/>
                </a:solidFill>
                <a:latin typeface="Avenir Book"/>
                <a:cs typeface="Avenir Book"/>
              </a:rPr>
              <a:t>security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73807" y="5065776"/>
            <a:ext cx="832104" cy="505968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210361" y="5753100"/>
            <a:ext cx="887730" cy="44323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700" marR="5080" indent="108585">
              <a:lnSpc>
                <a:spcPts val="1610"/>
              </a:lnSpc>
              <a:spcBef>
                <a:spcPts val="210"/>
              </a:spcBef>
            </a:pPr>
            <a:r>
              <a:rPr dirty="0" sz="1400" spc="-10">
                <a:solidFill>
                  <a:srgbClr val="BFBFBF"/>
                </a:solidFill>
                <a:latin typeface="Avenir Book"/>
                <a:cs typeface="Avenir Book"/>
              </a:rPr>
              <a:t>Systems integration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04815" y="4998720"/>
            <a:ext cx="612648" cy="612648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4798146" y="5771388"/>
            <a:ext cx="1026160" cy="44005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5080" indent="312420">
              <a:lnSpc>
                <a:spcPts val="1580"/>
              </a:lnSpc>
              <a:spcBef>
                <a:spcPts val="235"/>
              </a:spcBef>
            </a:pPr>
            <a:r>
              <a:rPr dirty="0" sz="1400" spc="-20">
                <a:solidFill>
                  <a:srgbClr val="BFBFBF"/>
                </a:solidFill>
                <a:latin typeface="Avenir Book"/>
                <a:cs typeface="Avenir Book"/>
              </a:rPr>
              <a:t>Care </a:t>
            </a:r>
            <a:r>
              <a:rPr dirty="0" sz="1400" spc="-10">
                <a:solidFill>
                  <a:srgbClr val="BFBFBF"/>
                </a:solidFill>
                <a:latin typeface="Avenir Book"/>
                <a:cs typeface="Avenir Book"/>
              </a:rPr>
              <a:t>coordination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51447" y="5007864"/>
            <a:ext cx="591311" cy="591312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056713" y="5771388"/>
            <a:ext cx="982980" cy="44005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53670" marR="5080" indent="-141605">
              <a:lnSpc>
                <a:spcPts val="1580"/>
              </a:lnSpc>
              <a:spcBef>
                <a:spcPts val="235"/>
              </a:spcBef>
            </a:pPr>
            <a:r>
              <a:rPr dirty="0" sz="1400">
                <a:solidFill>
                  <a:srgbClr val="BFBFBF"/>
                </a:solidFill>
                <a:latin typeface="Avenir Book"/>
                <a:cs typeface="Avenir Book"/>
              </a:rPr>
              <a:t>Reporting</a:t>
            </a:r>
            <a:r>
              <a:rPr dirty="0" sz="1400" spc="-65">
                <a:solidFill>
                  <a:srgbClr val="BFBFBF"/>
                </a:solidFill>
                <a:latin typeface="Avenir Book"/>
                <a:cs typeface="Avenir Book"/>
              </a:rPr>
              <a:t> </a:t>
            </a:r>
            <a:r>
              <a:rPr dirty="0" sz="1400" spc="-50">
                <a:solidFill>
                  <a:srgbClr val="BFBFBF"/>
                </a:solidFill>
                <a:latin typeface="Avenir Book"/>
                <a:cs typeface="Avenir Book"/>
              </a:rPr>
              <a:t>&amp; </a:t>
            </a:r>
            <a:r>
              <a:rPr dirty="0" sz="1400" spc="-10">
                <a:solidFill>
                  <a:srgbClr val="BFBFBF"/>
                </a:solidFill>
                <a:latin typeface="Avenir Book"/>
                <a:cs typeface="Avenir Book"/>
              </a:rPr>
              <a:t>analytics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794759" y="5023103"/>
            <a:ext cx="478536" cy="594359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3619270" y="5771388"/>
            <a:ext cx="805815" cy="44005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5080">
              <a:lnSpc>
                <a:spcPts val="1580"/>
              </a:lnSpc>
              <a:spcBef>
                <a:spcPts val="235"/>
              </a:spcBef>
            </a:pPr>
            <a:r>
              <a:rPr dirty="0" sz="1400">
                <a:solidFill>
                  <a:srgbClr val="BFBFBF"/>
                </a:solidFill>
                <a:latin typeface="Avenir Book"/>
                <a:cs typeface="Avenir Book"/>
              </a:rPr>
              <a:t>Social</a:t>
            </a:r>
            <a:r>
              <a:rPr dirty="0" sz="1400" spc="-30">
                <a:solidFill>
                  <a:srgbClr val="BFBFBF"/>
                </a:solidFill>
                <a:latin typeface="Avenir Book"/>
                <a:cs typeface="Avenir Book"/>
              </a:rPr>
              <a:t> </a:t>
            </a:r>
            <a:r>
              <a:rPr dirty="0" sz="1400" spc="-20">
                <a:solidFill>
                  <a:srgbClr val="BFBFBF"/>
                </a:solidFill>
                <a:latin typeface="Avenir Book"/>
                <a:cs typeface="Avenir Book"/>
              </a:rPr>
              <a:t>risk </a:t>
            </a:r>
            <a:r>
              <a:rPr dirty="0" sz="1400" spc="-10">
                <a:solidFill>
                  <a:srgbClr val="BFBFBF"/>
                </a:solidFill>
                <a:latin typeface="Avenir Book"/>
                <a:cs typeface="Avenir Book"/>
              </a:rPr>
              <a:t>screening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24" name="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479792" y="4992623"/>
            <a:ext cx="624840" cy="624839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7227473" y="5771388"/>
            <a:ext cx="1222375" cy="44005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5080" indent="309880">
              <a:lnSpc>
                <a:spcPts val="1580"/>
              </a:lnSpc>
              <a:spcBef>
                <a:spcPts val="235"/>
              </a:spcBef>
            </a:pPr>
            <a:r>
              <a:rPr dirty="0" sz="1400" spc="-10">
                <a:solidFill>
                  <a:srgbClr val="BFBFBF"/>
                </a:solidFill>
                <a:latin typeface="Avenir Book"/>
                <a:cs typeface="Avenir Book"/>
              </a:rPr>
              <a:t>Vendor responsiveness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434584" y="1283208"/>
            <a:ext cx="1545336" cy="149047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828800" y="1267967"/>
            <a:ext cx="1536191" cy="1399031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2289321" y="1818640"/>
            <a:ext cx="4240530" cy="3058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9900" spc="-25">
                <a:solidFill>
                  <a:srgbClr val="002060"/>
                </a:solidFill>
                <a:latin typeface="Avenir Roman"/>
                <a:cs typeface="Avenir Roman"/>
              </a:rPr>
              <a:t>$$$</a:t>
            </a:r>
            <a:endParaRPr sz="19900">
              <a:latin typeface="Avenir Roman"/>
              <a:cs typeface="Avenir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32231" y="509016"/>
            <a:ext cx="4648200" cy="5507990"/>
            <a:chOff x="332231" y="509016"/>
            <a:chExt cx="4648200" cy="550799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2231" y="509016"/>
              <a:ext cx="4648200" cy="55077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615" y="585216"/>
              <a:ext cx="4544568" cy="54102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306721" y="1515364"/>
            <a:ext cx="3480435" cy="34486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latin typeface="Avenir"/>
                <a:cs typeface="Avenir"/>
              </a:rPr>
              <a:t>In</a:t>
            </a:r>
            <a:r>
              <a:rPr dirty="0" sz="2800" spc="-30">
                <a:latin typeface="Avenir"/>
                <a:cs typeface="Avenir"/>
              </a:rPr>
              <a:t> </a:t>
            </a:r>
            <a:r>
              <a:rPr dirty="0" sz="2800">
                <a:latin typeface="Avenir"/>
                <a:cs typeface="Avenir"/>
              </a:rPr>
              <a:t>our</a:t>
            </a:r>
            <a:r>
              <a:rPr dirty="0" sz="2800" spc="-30">
                <a:latin typeface="Avenir"/>
                <a:cs typeface="Avenir"/>
              </a:rPr>
              <a:t> </a:t>
            </a:r>
            <a:r>
              <a:rPr dirty="0" sz="2800" spc="-10">
                <a:latin typeface="Avenir"/>
                <a:cs typeface="Avenir"/>
              </a:rPr>
              <a:t>guide:</a:t>
            </a:r>
            <a:endParaRPr sz="2800">
              <a:latin typeface="Avenir"/>
              <a:cs typeface="Avenir"/>
            </a:endParaRPr>
          </a:p>
          <a:p>
            <a:pPr marL="298450" marR="5080" indent="-286385">
              <a:lnSpc>
                <a:spcPct val="99600"/>
              </a:lnSpc>
              <a:spcBef>
                <a:spcPts val="60"/>
              </a:spcBef>
              <a:buFont typeface="Arial"/>
              <a:buChar char="•"/>
              <a:tabLst>
                <a:tab pos="298450" algn="l"/>
              </a:tabLst>
            </a:pPr>
            <a:r>
              <a:rPr dirty="0" sz="2800" spc="-10">
                <a:latin typeface="Avenir Book"/>
                <a:cs typeface="Avenir Book"/>
              </a:rPr>
              <a:t>Side-</a:t>
            </a:r>
            <a:r>
              <a:rPr dirty="0" sz="2800" spc="-20">
                <a:latin typeface="Avenir Book"/>
                <a:cs typeface="Avenir Book"/>
              </a:rPr>
              <a:t>by-side </a:t>
            </a:r>
            <a:r>
              <a:rPr dirty="0" sz="2800">
                <a:latin typeface="Avenir Book"/>
                <a:cs typeface="Avenir Book"/>
              </a:rPr>
              <a:t>comparison</a:t>
            </a:r>
            <a:r>
              <a:rPr dirty="0" sz="2800" spc="-95">
                <a:latin typeface="Avenir Book"/>
                <a:cs typeface="Avenir Book"/>
              </a:rPr>
              <a:t> </a:t>
            </a:r>
            <a:r>
              <a:rPr dirty="0" sz="2800">
                <a:latin typeface="Avenir Book"/>
                <a:cs typeface="Avenir Book"/>
              </a:rPr>
              <a:t>table</a:t>
            </a:r>
            <a:r>
              <a:rPr dirty="0" sz="2800" spc="-95">
                <a:latin typeface="Avenir Book"/>
                <a:cs typeface="Avenir Book"/>
              </a:rPr>
              <a:t> </a:t>
            </a:r>
            <a:r>
              <a:rPr dirty="0" sz="2800" spc="-25">
                <a:latin typeface="Avenir Book"/>
                <a:cs typeface="Avenir Book"/>
              </a:rPr>
              <a:t>of </a:t>
            </a:r>
            <a:r>
              <a:rPr dirty="0" sz="2800">
                <a:latin typeface="Avenir Book"/>
                <a:cs typeface="Avenir Book"/>
              </a:rPr>
              <a:t>platform</a:t>
            </a:r>
            <a:r>
              <a:rPr dirty="0" sz="2800" spc="-75">
                <a:latin typeface="Avenir Book"/>
                <a:cs typeface="Avenir Book"/>
              </a:rPr>
              <a:t> </a:t>
            </a:r>
            <a:r>
              <a:rPr dirty="0" sz="2800" spc="-10">
                <a:latin typeface="Avenir Book"/>
                <a:cs typeface="Avenir Book"/>
              </a:rPr>
              <a:t>features </a:t>
            </a:r>
            <a:r>
              <a:rPr dirty="0" sz="2800">
                <a:latin typeface="Avenir Book"/>
                <a:cs typeface="Avenir Book"/>
              </a:rPr>
              <a:t>and</a:t>
            </a:r>
            <a:r>
              <a:rPr dirty="0" sz="2800" spc="-55">
                <a:latin typeface="Avenir Book"/>
                <a:cs typeface="Avenir Book"/>
              </a:rPr>
              <a:t> </a:t>
            </a:r>
            <a:r>
              <a:rPr dirty="0" sz="2800" spc="-10">
                <a:latin typeface="Avenir Book"/>
                <a:cs typeface="Avenir Book"/>
              </a:rPr>
              <a:t>functionalities (pp.16-</a:t>
            </a:r>
            <a:r>
              <a:rPr dirty="0" sz="2800" spc="-25">
                <a:latin typeface="Avenir Book"/>
                <a:cs typeface="Avenir Book"/>
              </a:rPr>
              <a:t>18)</a:t>
            </a:r>
            <a:endParaRPr sz="2800">
              <a:latin typeface="Avenir Book"/>
              <a:cs typeface="Avenir Book"/>
            </a:endParaRPr>
          </a:p>
          <a:p>
            <a:pPr marL="299085" marR="573405" indent="-286385">
              <a:lnSpc>
                <a:spcPct val="100800"/>
              </a:lnSpc>
              <a:spcBef>
                <a:spcPts val="20"/>
              </a:spcBef>
              <a:buFont typeface="Arial"/>
              <a:buChar char="•"/>
              <a:tabLst>
                <a:tab pos="299085" algn="l"/>
              </a:tabLst>
            </a:pPr>
            <a:r>
              <a:rPr dirty="0" sz="2800">
                <a:latin typeface="Avenir Book"/>
                <a:cs typeface="Avenir Book"/>
              </a:rPr>
              <a:t>Platform</a:t>
            </a:r>
            <a:r>
              <a:rPr dirty="0" sz="2800" spc="-95">
                <a:latin typeface="Avenir Book"/>
                <a:cs typeface="Avenir Book"/>
              </a:rPr>
              <a:t> </a:t>
            </a:r>
            <a:r>
              <a:rPr dirty="0" sz="2800" spc="-10">
                <a:latin typeface="Avenir Book"/>
                <a:cs typeface="Avenir Book"/>
              </a:rPr>
              <a:t>profiles (pp.52-</a:t>
            </a:r>
            <a:r>
              <a:rPr dirty="0" sz="2800" spc="-25">
                <a:latin typeface="Avenir Book"/>
                <a:cs typeface="Avenir Book"/>
              </a:rPr>
              <a:t>96)</a:t>
            </a:r>
            <a:endParaRPr sz="280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39967" y="1031883"/>
            <a:ext cx="4955540" cy="4965065"/>
            <a:chOff x="639967" y="1031883"/>
            <a:chExt cx="4955540" cy="4965065"/>
          </a:xfrm>
        </p:grpSpPr>
        <p:sp>
          <p:nvSpPr>
            <p:cNvPr id="5" name="object 5"/>
            <p:cNvSpPr/>
            <p:nvPr/>
          </p:nvSpPr>
          <p:spPr>
            <a:xfrm>
              <a:off x="3124390" y="1044574"/>
              <a:ext cx="2471420" cy="4321175"/>
            </a:xfrm>
            <a:custGeom>
              <a:avLst/>
              <a:gdLst/>
              <a:ahLst/>
              <a:cxnLst/>
              <a:rect l="l" t="t" r="r" b="b"/>
              <a:pathLst>
                <a:path w="2471420" h="4321175">
                  <a:moveTo>
                    <a:pt x="0" y="0"/>
                  </a:moveTo>
                  <a:lnTo>
                    <a:pt x="0" y="2471102"/>
                  </a:lnTo>
                  <a:lnTo>
                    <a:pt x="1638642" y="4320743"/>
                  </a:lnTo>
                  <a:lnTo>
                    <a:pt x="1676071" y="4286898"/>
                  </a:lnTo>
                  <a:lnTo>
                    <a:pt x="1712723" y="4252371"/>
                  </a:lnTo>
                  <a:lnTo>
                    <a:pt x="1748593" y="4217177"/>
                  </a:lnTo>
                  <a:lnTo>
                    <a:pt x="1783674" y="4181329"/>
                  </a:lnTo>
                  <a:lnTo>
                    <a:pt x="1817961" y="4144842"/>
                  </a:lnTo>
                  <a:lnTo>
                    <a:pt x="1851447" y="4107728"/>
                  </a:lnTo>
                  <a:lnTo>
                    <a:pt x="1884125" y="4070002"/>
                  </a:lnTo>
                  <a:lnTo>
                    <a:pt x="1915991" y="4031677"/>
                  </a:lnTo>
                  <a:lnTo>
                    <a:pt x="1947036" y="3992768"/>
                  </a:lnTo>
                  <a:lnTo>
                    <a:pt x="1977256" y="3953288"/>
                  </a:lnTo>
                  <a:lnTo>
                    <a:pt x="2006644" y="3913251"/>
                  </a:lnTo>
                  <a:lnTo>
                    <a:pt x="2035194" y="3872670"/>
                  </a:lnTo>
                  <a:lnTo>
                    <a:pt x="2062899" y="3831561"/>
                  </a:lnTo>
                  <a:lnTo>
                    <a:pt x="2089754" y="3789935"/>
                  </a:lnTo>
                  <a:lnTo>
                    <a:pt x="2115752" y="3747807"/>
                  </a:lnTo>
                  <a:lnTo>
                    <a:pt x="2140887" y="3705192"/>
                  </a:lnTo>
                  <a:lnTo>
                    <a:pt x="2165152" y="3662102"/>
                  </a:lnTo>
                  <a:lnTo>
                    <a:pt x="2188542" y="3618552"/>
                  </a:lnTo>
                  <a:lnTo>
                    <a:pt x="2211050" y="3574555"/>
                  </a:lnTo>
                  <a:lnTo>
                    <a:pt x="2232671" y="3530125"/>
                  </a:lnTo>
                  <a:lnTo>
                    <a:pt x="2253397" y="3485276"/>
                  </a:lnTo>
                  <a:lnTo>
                    <a:pt x="2273223" y="3440022"/>
                  </a:lnTo>
                  <a:lnTo>
                    <a:pt x="2292142" y="3394377"/>
                  </a:lnTo>
                  <a:lnTo>
                    <a:pt x="2310149" y="3348354"/>
                  </a:lnTo>
                  <a:lnTo>
                    <a:pt x="2327237" y="3301967"/>
                  </a:lnTo>
                  <a:lnTo>
                    <a:pt x="2343399" y="3255230"/>
                  </a:lnTo>
                  <a:lnTo>
                    <a:pt x="2358630" y="3208157"/>
                  </a:lnTo>
                  <a:lnTo>
                    <a:pt x="2372923" y="3160761"/>
                  </a:lnTo>
                  <a:lnTo>
                    <a:pt x="2386273" y="3113057"/>
                  </a:lnTo>
                  <a:lnTo>
                    <a:pt x="2398673" y="3065058"/>
                  </a:lnTo>
                  <a:lnTo>
                    <a:pt x="2410116" y="3016778"/>
                  </a:lnTo>
                  <a:lnTo>
                    <a:pt x="2420597" y="2968231"/>
                  </a:lnTo>
                  <a:lnTo>
                    <a:pt x="2430109" y="2919431"/>
                  </a:lnTo>
                  <a:lnTo>
                    <a:pt x="2438646" y="2870391"/>
                  </a:lnTo>
                  <a:lnTo>
                    <a:pt x="2446202" y="2821125"/>
                  </a:lnTo>
                  <a:lnTo>
                    <a:pt x="2452771" y="2771647"/>
                  </a:lnTo>
                  <a:lnTo>
                    <a:pt x="2458346" y="2721971"/>
                  </a:lnTo>
                  <a:lnTo>
                    <a:pt x="2462922" y="2672111"/>
                  </a:lnTo>
                  <a:lnTo>
                    <a:pt x="2466491" y="2622080"/>
                  </a:lnTo>
                  <a:lnTo>
                    <a:pt x="2469049" y="2571892"/>
                  </a:lnTo>
                  <a:lnTo>
                    <a:pt x="2470588" y="2521562"/>
                  </a:lnTo>
                  <a:lnTo>
                    <a:pt x="2471102" y="2471102"/>
                  </a:lnTo>
                  <a:lnTo>
                    <a:pt x="2470644" y="2423043"/>
                  </a:lnTo>
                  <a:lnTo>
                    <a:pt x="2469276" y="2375207"/>
                  </a:lnTo>
                  <a:lnTo>
                    <a:pt x="2467005" y="2327602"/>
                  </a:lnTo>
                  <a:lnTo>
                    <a:pt x="2463840" y="2280236"/>
                  </a:lnTo>
                  <a:lnTo>
                    <a:pt x="2459790" y="2233118"/>
                  </a:lnTo>
                  <a:lnTo>
                    <a:pt x="2454862" y="2186256"/>
                  </a:lnTo>
                  <a:lnTo>
                    <a:pt x="2449066" y="2139658"/>
                  </a:lnTo>
                  <a:lnTo>
                    <a:pt x="2442408" y="2093333"/>
                  </a:lnTo>
                  <a:lnTo>
                    <a:pt x="2434899" y="2047289"/>
                  </a:lnTo>
                  <a:lnTo>
                    <a:pt x="2426544" y="2001534"/>
                  </a:lnTo>
                  <a:lnTo>
                    <a:pt x="2417354" y="1956077"/>
                  </a:lnTo>
                  <a:lnTo>
                    <a:pt x="2407337" y="1910925"/>
                  </a:lnTo>
                  <a:lnTo>
                    <a:pt x="2396500" y="1866087"/>
                  </a:lnTo>
                  <a:lnTo>
                    <a:pt x="2384852" y="1821572"/>
                  </a:lnTo>
                  <a:lnTo>
                    <a:pt x="2372401" y="1777387"/>
                  </a:lnTo>
                  <a:lnTo>
                    <a:pt x="2359155" y="1733540"/>
                  </a:lnTo>
                  <a:lnTo>
                    <a:pt x="2345124" y="1690042"/>
                  </a:lnTo>
                  <a:lnTo>
                    <a:pt x="2330314" y="1646898"/>
                  </a:lnTo>
                  <a:lnTo>
                    <a:pt x="2314735" y="1604118"/>
                  </a:lnTo>
                  <a:lnTo>
                    <a:pt x="2298395" y="1561710"/>
                  </a:lnTo>
                  <a:lnTo>
                    <a:pt x="2281301" y="1519683"/>
                  </a:lnTo>
                  <a:lnTo>
                    <a:pt x="2263463" y="1478044"/>
                  </a:lnTo>
                  <a:lnTo>
                    <a:pt x="2244888" y="1436802"/>
                  </a:lnTo>
                  <a:lnTo>
                    <a:pt x="2225585" y="1395965"/>
                  </a:lnTo>
                  <a:lnTo>
                    <a:pt x="2205561" y="1355541"/>
                  </a:lnTo>
                  <a:lnTo>
                    <a:pt x="2184827" y="1315539"/>
                  </a:lnTo>
                  <a:lnTo>
                    <a:pt x="2163389" y="1275967"/>
                  </a:lnTo>
                  <a:lnTo>
                    <a:pt x="2141255" y="1236834"/>
                  </a:lnTo>
                  <a:lnTo>
                    <a:pt x="2118435" y="1198147"/>
                  </a:lnTo>
                  <a:lnTo>
                    <a:pt x="2094937" y="1159915"/>
                  </a:lnTo>
                  <a:lnTo>
                    <a:pt x="2070768" y="1122146"/>
                  </a:lnTo>
                  <a:lnTo>
                    <a:pt x="2045937" y="1084848"/>
                  </a:lnTo>
                  <a:lnTo>
                    <a:pt x="2020453" y="1048030"/>
                  </a:lnTo>
                  <a:lnTo>
                    <a:pt x="1994323" y="1011700"/>
                  </a:lnTo>
                  <a:lnTo>
                    <a:pt x="1967556" y="975866"/>
                  </a:lnTo>
                  <a:lnTo>
                    <a:pt x="1940161" y="940537"/>
                  </a:lnTo>
                  <a:lnTo>
                    <a:pt x="1912145" y="905721"/>
                  </a:lnTo>
                  <a:lnTo>
                    <a:pt x="1883516" y="871425"/>
                  </a:lnTo>
                  <a:lnTo>
                    <a:pt x="1854284" y="837660"/>
                  </a:lnTo>
                  <a:lnTo>
                    <a:pt x="1824456" y="804431"/>
                  </a:lnTo>
                  <a:lnTo>
                    <a:pt x="1794040" y="771749"/>
                  </a:lnTo>
                  <a:lnTo>
                    <a:pt x="1763046" y="739621"/>
                  </a:lnTo>
                  <a:lnTo>
                    <a:pt x="1731480" y="708056"/>
                  </a:lnTo>
                  <a:lnTo>
                    <a:pt x="1699352" y="677061"/>
                  </a:lnTo>
                  <a:lnTo>
                    <a:pt x="1666670" y="646646"/>
                  </a:lnTo>
                  <a:lnTo>
                    <a:pt x="1633442" y="616818"/>
                  </a:lnTo>
                  <a:lnTo>
                    <a:pt x="1599676" y="587585"/>
                  </a:lnTo>
                  <a:lnTo>
                    <a:pt x="1565381" y="558957"/>
                  </a:lnTo>
                  <a:lnTo>
                    <a:pt x="1530565" y="530941"/>
                  </a:lnTo>
                  <a:lnTo>
                    <a:pt x="1495235" y="503545"/>
                  </a:lnTo>
                  <a:lnTo>
                    <a:pt x="1459402" y="476778"/>
                  </a:lnTo>
                  <a:lnTo>
                    <a:pt x="1423072" y="450648"/>
                  </a:lnTo>
                  <a:lnTo>
                    <a:pt x="1386254" y="425164"/>
                  </a:lnTo>
                  <a:lnTo>
                    <a:pt x="1348956" y="400333"/>
                  </a:lnTo>
                  <a:lnTo>
                    <a:pt x="1311187" y="376165"/>
                  </a:lnTo>
                  <a:lnTo>
                    <a:pt x="1272955" y="352666"/>
                  </a:lnTo>
                  <a:lnTo>
                    <a:pt x="1234268" y="329846"/>
                  </a:lnTo>
                  <a:lnTo>
                    <a:pt x="1195134" y="307713"/>
                  </a:lnTo>
                  <a:lnTo>
                    <a:pt x="1155562" y="286275"/>
                  </a:lnTo>
                  <a:lnTo>
                    <a:pt x="1115560" y="265540"/>
                  </a:lnTo>
                  <a:lnTo>
                    <a:pt x="1075137" y="245517"/>
                  </a:lnTo>
                  <a:lnTo>
                    <a:pt x="1034300" y="226214"/>
                  </a:lnTo>
                  <a:lnTo>
                    <a:pt x="993058" y="207639"/>
                  </a:lnTo>
                  <a:lnTo>
                    <a:pt x="951419" y="189801"/>
                  </a:lnTo>
                  <a:lnTo>
                    <a:pt x="909391" y="172707"/>
                  </a:lnTo>
                  <a:lnTo>
                    <a:pt x="866983" y="156366"/>
                  </a:lnTo>
                  <a:lnTo>
                    <a:pt x="824203" y="140787"/>
                  </a:lnTo>
                  <a:lnTo>
                    <a:pt x="781060" y="125978"/>
                  </a:lnTo>
                  <a:lnTo>
                    <a:pt x="737561" y="111946"/>
                  </a:lnTo>
                  <a:lnTo>
                    <a:pt x="693715" y="98701"/>
                  </a:lnTo>
                  <a:lnTo>
                    <a:pt x="649530" y="86250"/>
                  </a:lnTo>
                  <a:lnTo>
                    <a:pt x="605014" y="74602"/>
                  </a:lnTo>
                  <a:lnTo>
                    <a:pt x="560177" y="63765"/>
                  </a:lnTo>
                  <a:lnTo>
                    <a:pt x="515025" y="53747"/>
                  </a:lnTo>
                  <a:lnTo>
                    <a:pt x="469567" y="44557"/>
                  </a:lnTo>
                  <a:lnTo>
                    <a:pt x="423812" y="36203"/>
                  </a:lnTo>
                  <a:lnTo>
                    <a:pt x="377768" y="28693"/>
                  </a:lnTo>
                  <a:lnTo>
                    <a:pt x="331443" y="22036"/>
                  </a:lnTo>
                  <a:lnTo>
                    <a:pt x="284845" y="16239"/>
                  </a:lnTo>
                  <a:lnTo>
                    <a:pt x="237984" y="11311"/>
                  </a:lnTo>
                  <a:lnTo>
                    <a:pt x="190866" y="7261"/>
                  </a:lnTo>
                  <a:lnTo>
                    <a:pt x="143500" y="4097"/>
                  </a:lnTo>
                  <a:lnTo>
                    <a:pt x="95895" y="1826"/>
                  </a:lnTo>
                  <a:lnTo>
                    <a:pt x="48059" y="4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155802" y="3515682"/>
              <a:ext cx="2607310" cy="2471420"/>
            </a:xfrm>
            <a:custGeom>
              <a:avLst/>
              <a:gdLst/>
              <a:ahLst/>
              <a:cxnLst/>
              <a:rect l="l" t="t" r="r" b="b"/>
              <a:pathLst>
                <a:path w="2607310" h="2471420">
                  <a:moveTo>
                    <a:pt x="968590" y="0"/>
                  </a:moveTo>
                  <a:lnTo>
                    <a:pt x="0" y="2273363"/>
                  </a:lnTo>
                  <a:lnTo>
                    <a:pt x="45533" y="2292231"/>
                  </a:lnTo>
                  <a:lnTo>
                    <a:pt x="91296" y="2310140"/>
                  </a:lnTo>
                  <a:lnTo>
                    <a:pt x="137278" y="2327091"/>
                  </a:lnTo>
                  <a:lnTo>
                    <a:pt x="183463" y="2343088"/>
                  </a:lnTo>
                  <a:lnTo>
                    <a:pt x="229838" y="2358133"/>
                  </a:lnTo>
                  <a:lnTo>
                    <a:pt x="276390" y="2372227"/>
                  </a:lnTo>
                  <a:lnTo>
                    <a:pt x="323106" y="2385372"/>
                  </a:lnTo>
                  <a:lnTo>
                    <a:pt x="369972" y="2397572"/>
                  </a:lnTo>
                  <a:lnTo>
                    <a:pt x="416974" y="2408828"/>
                  </a:lnTo>
                  <a:lnTo>
                    <a:pt x="464100" y="2419142"/>
                  </a:lnTo>
                  <a:lnTo>
                    <a:pt x="511335" y="2428516"/>
                  </a:lnTo>
                  <a:lnTo>
                    <a:pt x="558667" y="2436954"/>
                  </a:lnTo>
                  <a:lnTo>
                    <a:pt x="606081" y="2444456"/>
                  </a:lnTo>
                  <a:lnTo>
                    <a:pt x="653564" y="2451025"/>
                  </a:lnTo>
                  <a:lnTo>
                    <a:pt x="701104" y="2456663"/>
                  </a:lnTo>
                  <a:lnTo>
                    <a:pt x="748685" y="2461373"/>
                  </a:lnTo>
                  <a:lnTo>
                    <a:pt x="796296" y="2465157"/>
                  </a:lnTo>
                  <a:lnTo>
                    <a:pt x="843922" y="2468016"/>
                  </a:lnTo>
                  <a:lnTo>
                    <a:pt x="891551" y="2469953"/>
                  </a:lnTo>
                  <a:lnTo>
                    <a:pt x="939167" y="2470971"/>
                  </a:lnTo>
                  <a:lnTo>
                    <a:pt x="986759" y="2471071"/>
                  </a:lnTo>
                  <a:lnTo>
                    <a:pt x="1034313" y="2470255"/>
                  </a:lnTo>
                  <a:lnTo>
                    <a:pt x="1081815" y="2468526"/>
                  </a:lnTo>
                  <a:lnTo>
                    <a:pt x="1129252" y="2465886"/>
                  </a:lnTo>
                  <a:lnTo>
                    <a:pt x="1176610" y="2462337"/>
                  </a:lnTo>
                  <a:lnTo>
                    <a:pt x="1223876" y="2457882"/>
                  </a:lnTo>
                  <a:lnTo>
                    <a:pt x="1271036" y="2452521"/>
                  </a:lnTo>
                  <a:lnTo>
                    <a:pt x="1318077" y="2446259"/>
                  </a:lnTo>
                  <a:lnTo>
                    <a:pt x="1364986" y="2439096"/>
                  </a:lnTo>
                  <a:lnTo>
                    <a:pt x="1411749" y="2431036"/>
                  </a:lnTo>
                  <a:lnTo>
                    <a:pt x="1458352" y="2422079"/>
                  </a:lnTo>
                  <a:lnTo>
                    <a:pt x="1504783" y="2412230"/>
                  </a:lnTo>
                  <a:lnTo>
                    <a:pt x="1551027" y="2401488"/>
                  </a:lnTo>
                  <a:lnTo>
                    <a:pt x="1597072" y="2389858"/>
                  </a:lnTo>
                  <a:lnTo>
                    <a:pt x="1642903" y="2377340"/>
                  </a:lnTo>
                  <a:lnTo>
                    <a:pt x="1688508" y="2363938"/>
                  </a:lnTo>
                  <a:lnTo>
                    <a:pt x="1733872" y="2349652"/>
                  </a:lnTo>
                  <a:lnTo>
                    <a:pt x="1778983" y="2334487"/>
                  </a:lnTo>
                  <a:lnTo>
                    <a:pt x="1823827" y="2318443"/>
                  </a:lnTo>
                  <a:lnTo>
                    <a:pt x="1868390" y="2301523"/>
                  </a:lnTo>
                  <a:lnTo>
                    <a:pt x="1912660" y="2283729"/>
                  </a:lnTo>
                  <a:lnTo>
                    <a:pt x="1956622" y="2265063"/>
                  </a:lnTo>
                  <a:lnTo>
                    <a:pt x="2000263" y="2245528"/>
                  </a:lnTo>
                  <a:lnTo>
                    <a:pt x="2043570" y="2225125"/>
                  </a:lnTo>
                  <a:lnTo>
                    <a:pt x="2086529" y="2203858"/>
                  </a:lnTo>
                  <a:lnTo>
                    <a:pt x="2129128" y="2181727"/>
                  </a:lnTo>
                  <a:lnTo>
                    <a:pt x="2171351" y="2158735"/>
                  </a:lnTo>
                  <a:lnTo>
                    <a:pt x="2213186" y="2134885"/>
                  </a:lnTo>
                  <a:lnTo>
                    <a:pt x="2254620" y="2110179"/>
                  </a:lnTo>
                  <a:lnTo>
                    <a:pt x="2295639" y="2084618"/>
                  </a:lnTo>
                  <a:lnTo>
                    <a:pt x="2336229" y="2058205"/>
                  </a:lnTo>
                  <a:lnTo>
                    <a:pt x="2376377" y="2030942"/>
                  </a:lnTo>
                  <a:lnTo>
                    <a:pt x="2416070" y="2002832"/>
                  </a:lnTo>
                  <a:lnTo>
                    <a:pt x="2455294" y="1973876"/>
                  </a:lnTo>
                  <a:lnTo>
                    <a:pt x="2494036" y="1944076"/>
                  </a:lnTo>
                  <a:lnTo>
                    <a:pt x="2532282" y="1913436"/>
                  </a:lnTo>
                  <a:lnTo>
                    <a:pt x="2570019" y="1881956"/>
                  </a:lnTo>
                  <a:lnTo>
                    <a:pt x="2607233" y="1849640"/>
                  </a:lnTo>
                  <a:lnTo>
                    <a:pt x="968590" y="0"/>
                  </a:lnTo>
                  <a:close/>
                </a:path>
              </a:pathLst>
            </a:custGeom>
            <a:solidFill>
              <a:srgbClr val="9BBB5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2155035" y="3514416"/>
              <a:ext cx="2606040" cy="2470150"/>
            </a:xfrm>
            <a:custGeom>
              <a:avLst/>
              <a:gdLst/>
              <a:ahLst/>
              <a:cxnLst/>
              <a:rect l="l" t="t" r="r" b="b"/>
              <a:pathLst>
                <a:path w="2606040" h="2470150">
                  <a:moveTo>
                    <a:pt x="2605903" y="1848702"/>
                  </a:moveTo>
                  <a:lnTo>
                    <a:pt x="2568707" y="1881002"/>
                  </a:lnTo>
                  <a:lnTo>
                    <a:pt x="2530989" y="1912465"/>
                  </a:lnTo>
                  <a:lnTo>
                    <a:pt x="2492763" y="1943090"/>
                  </a:lnTo>
                  <a:lnTo>
                    <a:pt x="2454040" y="1972874"/>
                  </a:lnTo>
                  <a:lnTo>
                    <a:pt x="2414836" y="2001815"/>
                  </a:lnTo>
                  <a:lnTo>
                    <a:pt x="2375163" y="2029911"/>
                  </a:lnTo>
                  <a:lnTo>
                    <a:pt x="2335035" y="2057160"/>
                  </a:lnTo>
                  <a:lnTo>
                    <a:pt x="2294465" y="2083559"/>
                  </a:lnTo>
                  <a:lnTo>
                    <a:pt x="2253467" y="2109107"/>
                  </a:lnTo>
                  <a:lnTo>
                    <a:pt x="2212055" y="2133801"/>
                  </a:lnTo>
                  <a:lnTo>
                    <a:pt x="2170240" y="2157639"/>
                  </a:lnTo>
                  <a:lnTo>
                    <a:pt x="2128038" y="2180619"/>
                  </a:lnTo>
                  <a:lnTo>
                    <a:pt x="2085462" y="2202739"/>
                  </a:lnTo>
                  <a:lnTo>
                    <a:pt x="2042525" y="2223995"/>
                  </a:lnTo>
                  <a:lnTo>
                    <a:pt x="1999240" y="2244388"/>
                  </a:lnTo>
                  <a:lnTo>
                    <a:pt x="1955620" y="2263913"/>
                  </a:lnTo>
                  <a:lnTo>
                    <a:pt x="1911681" y="2282569"/>
                  </a:lnTo>
                  <a:lnTo>
                    <a:pt x="1867434" y="2300354"/>
                  </a:lnTo>
                  <a:lnTo>
                    <a:pt x="1822893" y="2317265"/>
                  </a:lnTo>
                  <a:lnTo>
                    <a:pt x="1778072" y="2333301"/>
                  </a:lnTo>
                  <a:lnTo>
                    <a:pt x="1732984" y="2348459"/>
                  </a:lnTo>
                  <a:lnTo>
                    <a:pt x="1687642" y="2362737"/>
                  </a:lnTo>
                  <a:lnTo>
                    <a:pt x="1642061" y="2376132"/>
                  </a:lnTo>
                  <a:lnTo>
                    <a:pt x="1596253" y="2388643"/>
                  </a:lnTo>
                  <a:lnTo>
                    <a:pt x="1550232" y="2400268"/>
                  </a:lnTo>
                  <a:lnTo>
                    <a:pt x="1504011" y="2411004"/>
                  </a:lnTo>
                  <a:lnTo>
                    <a:pt x="1457604" y="2420849"/>
                  </a:lnTo>
                  <a:lnTo>
                    <a:pt x="1411025" y="2429801"/>
                  </a:lnTo>
                  <a:lnTo>
                    <a:pt x="1364286" y="2437857"/>
                  </a:lnTo>
                  <a:lnTo>
                    <a:pt x="1317401" y="2445016"/>
                  </a:lnTo>
                  <a:lnTo>
                    <a:pt x="1270384" y="2451275"/>
                  </a:lnTo>
                  <a:lnTo>
                    <a:pt x="1223247" y="2456632"/>
                  </a:lnTo>
                  <a:lnTo>
                    <a:pt x="1176006" y="2461086"/>
                  </a:lnTo>
                  <a:lnTo>
                    <a:pt x="1128672" y="2464633"/>
                  </a:lnTo>
                  <a:lnTo>
                    <a:pt x="1081259" y="2467271"/>
                  </a:lnTo>
                  <a:lnTo>
                    <a:pt x="1033782" y="2468999"/>
                  </a:lnTo>
                  <a:lnTo>
                    <a:pt x="986253" y="2469814"/>
                  </a:lnTo>
                  <a:lnTo>
                    <a:pt x="938685" y="2469715"/>
                  </a:lnTo>
                  <a:lnTo>
                    <a:pt x="891092" y="2468698"/>
                  </a:lnTo>
                  <a:lnTo>
                    <a:pt x="843489" y="2466761"/>
                  </a:lnTo>
                  <a:lnTo>
                    <a:pt x="795887" y="2463903"/>
                  </a:lnTo>
                  <a:lnTo>
                    <a:pt x="748300" y="2460121"/>
                  </a:lnTo>
                  <a:lnTo>
                    <a:pt x="700743" y="2455414"/>
                  </a:lnTo>
                  <a:lnTo>
                    <a:pt x="653228" y="2449778"/>
                  </a:lnTo>
                  <a:lnTo>
                    <a:pt x="605769" y="2443212"/>
                  </a:lnTo>
                  <a:lnTo>
                    <a:pt x="558379" y="2435714"/>
                  </a:lnTo>
                  <a:lnTo>
                    <a:pt x="511072" y="2427280"/>
                  </a:lnTo>
                  <a:lnTo>
                    <a:pt x="463861" y="2417910"/>
                  </a:lnTo>
                  <a:lnTo>
                    <a:pt x="416760" y="2407601"/>
                  </a:lnTo>
                  <a:lnTo>
                    <a:pt x="369781" y="2396351"/>
                  </a:lnTo>
                  <a:lnTo>
                    <a:pt x="322940" y="2384158"/>
                  </a:lnTo>
                  <a:lnTo>
                    <a:pt x="276248" y="2371018"/>
                  </a:lnTo>
                  <a:lnTo>
                    <a:pt x="229720" y="2356931"/>
                  </a:lnTo>
                  <a:lnTo>
                    <a:pt x="183368" y="2341894"/>
                  </a:lnTo>
                  <a:lnTo>
                    <a:pt x="137207" y="2325905"/>
                  </a:lnTo>
                  <a:lnTo>
                    <a:pt x="91249" y="2308962"/>
                  </a:lnTo>
                  <a:lnTo>
                    <a:pt x="45509" y="2291062"/>
                  </a:lnTo>
                  <a:lnTo>
                    <a:pt x="0" y="2272203"/>
                  </a:lnTo>
                  <a:lnTo>
                    <a:pt x="968094" y="0"/>
                  </a:lnTo>
                  <a:lnTo>
                    <a:pt x="2605903" y="1848702"/>
                  </a:lnTo>
                  <a:close/>
                </a:path>
              </a:pathLst>
            </a:custGeom>
            <a:ln w="253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652717" y="2456333"/>
              <a:ext cx="2472055" cy="3333115"/>
            </a:xfrm>
            <a:custGeom>
              <a:avLst/>
              <a:gdLst/>
              <a:ahLst/>
              <a:cxnLst/>
              <a:rect l="l" t="t" r="r" b="b"/>
              <a:pathLst>
                <a:path w="2472055" h="3333115">
                  <a:moveTo>
                    <a:pt x="239154" y="0"/>
                  </a:moveTo>
                  <a:lnTo>
                    <a:pt x="218275" y="45172"/>
                  </a:lnTo>
                  <a:lnTo>
                    <a:pt x="198311" y="90754"/>
                  </a:lnTo>
                  <a:lnTo>
                    <a:pt x="179895" y="135147"/>
                  </a:lnTo>
                  <a:lnTo>
                    <a:pt x="162403" y="179691"/>
                  </a:lnTo>
                  <a:lnTo>
                    <a:pt x="145833" y="224377"/>
                  </a:lnTo>
                  <a:lnTo>
                    <a:pt x="130178" y="269193"/>
                  </a:lnTo>
                  <a:lnTo>
                    <a:pt x="115436" y="314128"/>
                  </a:lnTo>
                  <a:lnTo>
                    <a:pt x="101601" y="359172"/>
                  </a:lnTo>
                  <a:lnTo>
                    <a:pt x="88669" y="404313"/>
                  </a:lnTo>
                  <a:lnTo>
                    <a:pt x="76636" y="449540"/>
                  </a:lnTo>
                  <a:lnTo>
                    <a:pt x="65497" y="494844"/>
                  </a:lnTo>
                  <a:lnTo>
                    <a:pt x="55248" y="540212"/>
                  </a:lnTo>
                  <a:lnTo>
                    <a:pt x="45885" y="585634"/>
                  </a:lnTo>
                  <a:lnTo>
                    <a:pt x="37403" y="631099"/>
                  </a:lnTo>
                  <a:lnTo>
                    <a:pt x="29798" y="676597"/>
                  </a:lnTo>
                  <a:lnTo>
                    <a:pt x="23065" y="722116"/>
                  </a:lnTo>
                  <a:lnTo>
                    <a:pt x="17201" y="767646"/>
                  </a:lnTo>
                  <a:lnTo>
                    <a:pt x="12200" y="813175"/>
                  </a:lnTo>
                  <a:lnTo>
                    <a:pt x="8059" y="858693"/>
                  </a:lnTo>
                  <a:lnTo>
                    <a:pt x="4772" y="904189"/>
                  </a:lnTo>
                  <a:lnTo>
                    <a:pt x="2337" y="949652"/>
                  </a:lnTo>
                  <a:lnTo>
                    <a:pt x="747" y="995072"/>
                  </a:lnTo>
                  <a:lnTo>
                    <a:pt x="0" y="1040436"/>
                  </a:lnTo>
                  <a:lnTo>
                    <a:pt x="89" y="1085735"/>
                  </a:lnTo>
                  <a:lnTo>
                    <a:pt x="1012" y="1130958"/>
                  </a:lnTo>
                  <a:lnTo>
                    <a:pt x="2764" y="1176094"/>
                  </a:lnTo>
                  <a:lnTo>
                    <a:pt x="5340" y="1221131"/>
                  </a:lnTo>
                  <a:lnTo>
                    <a:pt x="8736" y="1266059"/>
                  </a:lnTo>
                  <a:lnTo>
                    <a:pt x="12948" y="1310867"/>
                  </a:lnTo>
                  <a:lnTo>
                    <a:pt x="17971" y="1355545"/>
                  </a:lnTo>
                  <a:lnTo>
                    <a:pt x="23801" y="1400081"/>
                  </a:lnTo>
                  <a:lnTo>
                    <a:pt x="30433" y="1444465"/>
                  </a:lnTo>
                  <a:lnTo>
                    <a:pt x="37864" y="1488685"/>
                  </a:lnTo>
                  <a:lnTo>
                    <a:pt x="46088" y="1532731"/>
                  </a:lnTo>
                  <a:lnTo>
                    <a:pt x="55102" y="1576591"/>
                  </a:lnTo>
                  <a:lnTo>
                    <a:pt x="64900" y="1620256"/>
                  </a:lnTo>
                  <a:lnTo>
                    <a:pt x="75480" y="1663714"/>
                  </a:lnTo>
                  <a:lnTo>
                    <a:pt x="86835" y="1706955"/>
                  </a:lnTo>
                  <a:lnTo>
                    <a:pt x="98963" y="1749967"/>
                  </a:lnTo>
                  <a:lnTo>
                    <a:pt x="111858" y="1792739"/>
                  </a:lnTo>
                  <a:lnTo>
                    <a:pt x="125516" y="1835261"/>
                  </a:lnTo>
                  <a:lnTo>
                    <a:pt x="139932" y="1877522"/>
                  </a:lnTo>
                  <a:lnTo>
                    <a:pt x="155104" y="1919511"/>
                  </a:lnTo>
                  <a:lnTo>
                    <a:pt x="171025" y="1961216"/>
                  </a:lnTo>
                  <a:lnTo>
                    <a:pt x="187692" y="2002629"/>
                  </a:lnTo>
                  <a:lnTo>
                    <a:pt x="205100" y="2043736"/>
                  </a:lnTo>
                  <a:lnTo>
                    <a:pt x="223245" y="2084528"/>
                  </a:lnTo>
                  <a:lnTo>
                    <a:pt x="242123" y="2124994"/>
                  </a:lnTo>
                  <a:lnTo>
                    <a:pt x="261728" y="2165122"/>
                  </a:lnTo>
                  <a:lnTo>
                    <a:pt x="282058" y="2204902"/>
                  </a:lnTo>
                  <a:lnTo>
                    <a:pt x="303107" y="2244323"/>
                  </a:lnTo>
                  <a:lnTo>
                    <a:pt x="324871" y="2283375"/>
                  </a:lnTo>
                  <a:lnTo>
                    <a:pt x="347345" y="2322045"/>
                  </a:lnTo>
                  <a:lnTo>
                    <a:pt x="370526" y="2360324"/>
                  </a:lnTo>
                  <a:lnTo>
                    <a:pt x="394409" y="2398201"/>
                  </a:lnTo>
                  <a:lnTo>
                    <a:pt x="418989" y="2435664"/>
                  </a:lnTo>
                  <a:lnTo>
                    <a:pt x="444262" y="2472703"/>
                  </a:lnTo>
                  <a:lnTo>
                    <a:pt x="470224" y="2509307"/>
                  </a:lnTo>
                  <a:lnTo>
                    <a:pt x="496871" y="2545465"/>
                  </a:lnTo>
                  <a:lnTo>
                    <a:pt x="524198" y="2581166"/>
                  </a:lnTo>
                  <a:lnTo>
                    <a:pt x="552200" y="2616399"/>
                  </a:lnTo>
                  <a:lnTo>
                    <a:pt x="580873" y="2651154"/>
                  </a:lnTo>
                  <a:lnTo>
                    <a:pt x="610214" y="2685420"/>
                  </a:lnTo>
                  <a:lnTo>
                    <a:pt x="640217" y="2719185"/>
                  </a:lnTo>
                  <a:lnTo>
                    <a:pt x="670878" y="2752439"/>
                  </a:lnTo>
                  <a:lnTo>
                    <a:pt x="702193" y="2785171"/>
                  </a:lnTo>
                  <a:lnTo>
                    <a:pt x="734157" y="2817370"/>
                  </a:lnTo>
                  <a:lnTo>
                    <a:pt x="766766" y="2849026"/>
                  </a:lnTo>
                  <a:lnTo>
                    <a:pt x="800016" y="2880126"/>
                  </a:lnTo>
                  <a:lnTo>
                    <a:pt x="833903" y="2910662"/>
                  </a:lnTo>
                  <a:lnTo>
                    <a:pt x="868421" y="2940621"/>
                  </a:lnTo>
                  <a:lnTo>
                    <a:pt x="903567" y="2969992"/>
                  </a:lnTo>
                  <a:lnTo>
                    <a:pt x="939336" y="2998766"/>
                  </a:lnTo>
                  <a:lnTo>
                    <a:pt x="975723" y="3026930"/>
                  </a:lnTo>
                  <a:lnTo>
                    <a:pt x="1012726" y="3054475"/>
                  </a:lnTo>
                  <a:lnTo>
                    <a:pt x="1050338" y="3081389"/>
                  </a:lnTo>
                  <a:lnTo>
                    <a:pt x="1088556" y="3107662"/>
                  </a:lnTo>
                  <a:lnTo>
                    <a:pt x="1127375" y="3133282"/>
                  </a:lnTo>
                  <a:lnTo>
                    <a:pt x="1166791" y="3158238"/>
                  </a:lnTo>
                  <a:lnTo>
                    <a:pt x="1206799" y="3182521"/>
                  </a:lnTo>
                  <a:lnTo>
                    <a:pt x="1247396" y="3206118"/>
                  </a:lnTo>
                  <a:lnTo>
                    <a:pt x="1288577" y="3229020"/>
                  </a:lnTo>
                  <a:lnTo>
                    <a:pt x="1330337" y="3251214"/>
                  </a:lnTo>
                  <a:lnTo>
                    <a:pt x="1372672" y="3272692"/>
                  </a:lnTo>
                  <a:lnTo>
                    <a:pt x="1415577" y="3293440"/>
                  </a:lnTo>
                  <a:lnTo>
                    <a:pt x="1459049" y="3313449"/>
                  </a:lnTo>
                  <a:lnTo>
                    <a:pt x="1503083" y="3332708"/>
                  </a:lnTo>
                  <a:lnTo>
                    <a:pt x="2471674" y="1059345"/>
                  </a:lnTo>
                  <a:lnTo>
                    <a:pt x="239154" y="0"/>
                  </a:lnTo>
                  <a:close/>
                </a:path>
              </a:pathLst>
            </a:custGeom>
            <a:solidFill>
              <a:srgbClr val="4BACC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52661" y="2455616"/>
              <a:ext cx="2470785" cy="3331210"/>
            </a:xfrm>
            <a:custGeom>
              <a:avLst/>
              <a:gdLst/>
              <a:ahLst/>
              <a:cxnLst/>
              <a:rect l="l" t="t" r="r" b="b"/>
              <a:pathLst>
                <a:path w="2470785" h="3331210">
                  <a:moveTo>
                    <a:pt x="1502373" y="3331005"/>
                  </a:moveTo>
                  <a:lnTo>
                    <a:pt x="1457841" y="3311522"/>
                  </a:lnTo>
                  <a:lnTo>
                    <a:pt x="1413884" y="3291272"/>
                  </a:lnTo>
                  <a:lnTo>
                    <a:pt x="1370507" y="3270265"/>
                  </a:lnTo>
                  <a:lnTo>
                    <a:pt x="1327714" y="3248513"/>
                  </a:lnTo>
                  <a:lnTo>
                    <a:pt x="1285510" y="3226027"/>
                  </a:lnTo>
                  <a:lnTo>
                    <a:pt x="1243899" y="3202818"/>
                  </a:lnTo>
                  <a:lnTo>
                    <a:pt x="1202886" y="3178898"/>
                  </a:lnTo>
                  <a:lnTo>
                    <a:pt x="1162475" y="3154277"/>
                  </a:lnTo>
                  <a:lnTo>
                    <a:pt x="1122671" y="3128968"/>
                  </a:lnTo>
                  <a:lnTo>
                    <a:pt x="1083479" y="3102981"/>
                  </a:lnTo>
                  <a:lnTo>
                    <a:pt x="1044902" y="3076328"/>
                  </a:lnTo>
                  <a:lnTo>
                    <a:pt x="1006946" y="3049019"/>
                  </a:lnTo>
                  <a:lnTo>
                    <a:pt x="969615" y="3021067"/>
                  </a:lnTo>
                  <a:lnTo>
                    <a:pt x="932913" y="2992482"/>
                  </a:lnTo>
                  <a:lnTo>
                    <a:pt x="896845" y="2963275"/>
                  </a:lnTo>
                  <a:lnTo>
                    <a:pt x="861416" y="2933459"/>
                  </a:lnTo>
                  <a:lnTo>
                    <a:pt x="826630" y="2903043"/>
                  </a:lnTo>
                  <a:lnTo>
                    <a:pt x="792491" y="2872040"/>
                  </a:lnTo>
                  <a:lnTo>
                    <a:pt x="759005" y="2840461"/>
                  </a:lnTo>
                  <a:lnTo>
                    <a:pt x="726175" y="2808316"/>
                  </a:lnTo>
                  <a:lnTo>
                    <a:pt x="694007" y="2775618"/>
                  </a:lnTo>
                  <a:lnTo>
                    <a:pt x="662504" y="2742377"/>
                  </a:lnTo>
                  <a:lnTo>
                    <a:pt x="631672" y="2708604"/>
                  </a:lnTo>
                  <a:lnTo>
                    <a:pt x="601514" y="2674312"/>
                  </a:lnTo>
                  <a:lnTo>
                    <a:pt x="572036" y="2639511"/>
                  </a:lnTo>
                  <a:lnTo>
                    <a:pt x="543241" y="2604212"/>
                  </a:lnTo>
                  <a:lnTo>
                    <a:pt x="515135" y="2568427"/>
                  </a:lnTo>
                  <a:lnTo>
                    <a:pt x="487722" y="2532166"/>
                  </a:lnTo>
                  <a:lnTo>
                    <a:pt x="461006" y="2495442"/>
                  </a:lnTo>
                  <a:lnTo>
                    <a:pt x="434992" y="2458266"/>
                  </a:lnTo>
                  <a:lnTo>
                    <a:pt x="409685" y="2420648"/>
                  </a:lnTo>
                  <a:lnTo>
                    <a:pt x="385089" y="2382600"/>
                  </a:lnTo>
                  <a:lnTo>
                    <a:pt x="361208" y="2344133"/>
                  </a:lnTo>
                  <a:lnTo>
                    <a:pt x="338048" y="2305259"/>
                  </a:lnTo>
                  <a:lnTo>
                    <a:pt x="315612" y="2265989"/>
                  </a:lnTo>
                  <a:lnTo>
                    <a:pt x="293905" y="2226333"/>
                  </a:lnTo>
                  <a:lnTo>
                    <a:pt x="272932" y="2186304"/>
                  </a:lnTo>
                  <a:lnTo>
                    <a:pt x="252698" y="2145912"/>
                  </a:lnTo>
                  <a:lnTo>
                    <a:pt x="233206" y="2105169"/>
                  </a:lnTo>
                  <a:lnTo>
                    <a:pt x="214461" y="2064086"/>
                  </a:lnTo>
                  <a:lnTo>
                    <a:pt x="196468" y="2022675"/>
                  </a:lnTo>
                  <a:lnTo>
                    <a:pt x="179231" y="1980945"/>
                  </a:lnTo>
                  <a:lnTo>
                    <a:pt x="162755" y="1938910"/>
                  </a:lnTo>
                  <a:lnTo>
                    <a:pt x="147045" y="1896580"/>
                  </a:lnTo>
                  <a:lnTo>
                    <a:pt x="132105" y="1853965"/>
                  </a:lnTo>
                  <a:lnTo>
                    <a:pt x="117939" y="1811079"/>
                  </a:lnTo>
                  <a:lnTo>
                    <a:pt x="104552" y="1767931"/>
                  </a:lnTo>
                  <a:lnTo>
                    <a:pt x="91948" y="1724533"/>
                  </a:lnTo>
                  <a:lnTo>
                    <a:pt x="80133" y="1680897"/>
                  </a:lnTo>
                  <a:lnTo>
                    <a:pt x="69110" y="1637033"/>
                  </a:lnTo>
                  <a:lnTo>
                    <a:pt x="58884" y="1592953"/>
                  </a:lnTo>
                  <a:lnTo>
                    <a:pt x="49460" y="1548668"/>
                  </a:lnTo>
                  <a:lnTo>
                    <a:pt x="40842" y="1504190"/>
                  </a:lnTo>
                  <a:lnTo>
                    <a:pt x="33035" y="1459529"/>
                  </a:lnTo>
                  <a:lnTo>
                    <a:pt x="26043" y="1414696"/>
                  </a:lnTo>
                  <a:lnTo>
                    <a:pt x="19871" y="1369704"/>
                  </a:lnTo>
                  <a:lnTo>
                    <a:pt x="14523" y="1324564"/>
                  </a:lnTo>
                  <a:lnTo>
                    <a:pt x="10004" y="1279286"/>
                  </a:lnTo>
                  <a:lnTo>
                    <a:pt x="6318" y="1233881"/>
                  </a:lnTo>
                  <a:lnTo>
                    <a:pt x="3470" y="1188362"/>
                  </a:lnTo>
                  <a:lnTo>
                    <a:pt x="1465" y="1142740"/>
                  </a:lnTo>
                  <a:lnTo>
                    <a:pt x="307" y="1097024"/>
                  </a:lnTo>
                  <a:lnTo>
                    <a:pt x="0" y="1051228"/>
                  </a:lnTo>
                  <a:lnTo>
                    <a:pt x="548" y="1005362"/>
                  </a:lnTo>
                  <a:lnTo>
                    <a:pt x="1958" y="959438"/>
                  </a:lnTo>
                  <a:lnTo>
                    <a:pt x="4233" y="913466"/>
                  </a:lnTo>
                  <a:lnTo>
                    <a:pt x="7377" y="867458"/>
                  </a:lnTo>
                  <a:lnTo>
                    <a:pt x="11395" y="821425"/>
                  </a:lnTo>
                  <a:lnTo>
                    <a:pt x="16292" y="775378"/>
                  </a:lnTo>
                  <a:lnTo>
                    <a:pt x="22072" y="729329"/>
                  </a:lnTo>
                  <a:lnTo>
                    <a:pt x="28740" y="683289"/>
                  </a:lnTo>
                  <a:lnTo>
                    <a:pt x="36300" y="637270"/>
                  </a:lnTo>
                  <a:lnTo>
                    <a:pt x="44757" y="591282"/>
                  </a:lnTo>
                  <a:lnTo>
                    <a:pt x="54115" y="545336"/>
                  </a:lnTo>
                  <a:lnTo>
                    <a:pt x="64379" y="499445"/>
                  </a:lnTo>
                  <a:lnTo>
                    <a:pt x="75553" y="453618"/>
                  </a:lnTo>
                  <a:lnTo>
                    <a:pt x="87643" y="407868"/>
                  </a:lnTo>
                  <a:lnTo>
                    <a:pt x="100651" y="362206"/>
                  </a:lnTo>
                  <a:lnTo>
                    <a:pt x="114584" y="316643"/>
                  </a:lnTo>
                  <a:lnTo>
                    <a:pt x="129445" y="271190"/>
                  </a:lnTo>
                  <a:lnTo>
                    <a:pt x="145239" y="225859"/>
                  </a:lnTo>
                  <a:lnTo>
                    <a:pt x="161971" y="180660"/>
                  </a:lnTo>
                  <a:lnTo>
                    <a:pt x="179644" y="135606"/>
                  </a:lnTo>
                  <a:lnTo>
                    <a:pt x="198265" y="90706"/>
                  </a:lnTo>
                  <a:lnTo>
                    <a:pt x="218220" y="45147"/>
                  </a:lnTo>
                  <a:lnTo>
                    <a:pt x="239089" y="0"/>
                  </a:lnTo>
                  <a:lnTo>
                    <a:pt x="2470468" y="1058799"/>
                  </a:lnTo>
                  <a:lnTo>
                    <a:pt x="1502373" y="3331005"/>
                  </a:lnTo>
                  <a:close/>
                </a:path>
              </a:pathLst>
            </a:custGeom>
            <a:ln w="253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91868" y="1327622"/>
              <a:ext cx="2232660" cy="2188210"/>
            </a:xfrm>
            <a:custGeom>
              <a:avLst/>
              <a:gdLst/>
              <a:ahLst/>
              <a:cxnLst/>
              <a:rect l="l" t="t" r="r" b="b"/>
              <a:pathLst>
                <a:path w="2232660" h="2188210">
                  <a:moveTo>
                    <a:pt x="1084135" y="0"/>
                  </a:moveTo>
                  <a:lnTo>
                    <a:pt x="1039963" y="23758"/>
                  </a:lnTo>
                  <a:lnTo>
                    <a:pt x="996350" y="48369"/>
                  </a:lnTo>
                  <a:lnTo>
                    <a:pt x="953306" y="73821"/>
                  </a:lnTo>
                  <a:lnTo>
                    <a:pt x="910843" y="100103"/>
                  </a:lnTo>
                  <a:lnTo>
                    <a:pt x="868970" y="127204"/>
                  </a:lnTo>
                  <a:lnTo>
                    <a:pt x="827699" y="155113"/>
                  </a:lnTo>
                  <a:lnTo>
                    <a:pt x="787039" y="183820"/>
                  </a:lnTo>
                  <a:lnTo>
                    <a:pt x="747002" y="213314"/>
                  </a:lnTo>
                  <a:lnTo>
                    <a:pt x="707597" y="243583"/>
                  </a:lnTo>
                  <a:lnTo>
                    <a:pt x="668835" y="274616"/>
                  </a:lnTo>
                  <a:lnTo>
                    <a:pt x="630727" y="306403"/>
                  </a:lnTo>
                  <a:lnTo>
                    <a:pt x="593282" y="338934"/>
                  </a:lnTo>
                  <a:lnTo>
                    <a:pt x="556513" y="372196"/>
                  </a:lnTo>
                  <a:lnTo>
                    <a:pt x="520428" y="406179"/>
                  </a:lnTo>
                  <a:lnTo>
                    <a:pt x="485039" y="440872"/>
                  </a:lnTo>
                  <a:lnTo>
                    <a:pt x="450356" y="476264"/>
                  </a:lnTo>
                  <a:lnTo>
                    <a:pt x="416389" y="512344"/>
                  </a:lnTo>
                  <a:lnTo>
                    <a:pt x="383150" y="549102"/>
                  </a:lnTo>
                  <a:lnTo>
                    <a:pt x="350647" y="586526"/>
                  </a:lnTo>
                  <a:lnTo>
                    <a:pt x="318893" y="624605"/>
                  </a:lnTo>
                  <a:lnTo>
                    <a:pt x="287897" y="663330"/>
                  </a:lnTo>
                  <a:lnTo>
                    <a:pt x="257671" y="702687"/>
                  </a:lnTo>
                  <a:lnTo>
                    <a:pt x="228223" y="742668"/>
                  </a:lnTo>
                  <a:lnTo>
                    <a:pt x="199566" y="783260"/>
                  </a:lnTo>
                  <a:lnTo>
                    <a:pt x="171708" y="824453"/>
                  </a:lnTo>
                  <a:lnTo>
                    <a:pt x="144662" y="866236"/>
                  </a:lnTo>
                  <a:lnTo>
                    <a:pt x="118437" y="908598"/>
                  </a:lnTo>
                  <a:lnTo>
                    <a:pt x="93044" y="951528"/>
                  </a:lnTo>
                  <a:lnTo>
                    <a:pt x="68493" y="995016"/>
                  </a:lnTo>
                  <a:lnTo>
                    <a:pt x="44795" y="1039049"/>
                  </a:lnTo>
                  <a:lnTo>
                    <a:pt x="21960" y="1083618"/>
                  </a:lnTo>
                  <a:lnTo>
                    <a:pt x="0" y="1128712"/>
                  </a:lnTo>
                  <a:lnTo>
                    <a:pt x="2232520" y="2188057"/>
                  </a:lnTo>
                  <a:lnTo>
                    <a:pt x="1084135" y="0"/>
                  </a:lnTo>
                  <a:close/>
                </a:path>
              </a:pathLst>
            </a:custGeom>
            <a:solidFill>
              <a:srgbClr val="2C4D7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891747" y="1327481"/>
              <a:ext cx="2231390" cy="2186940"/>
            </a:xfrm>
            <a:custGeom>
              <a:avLst/>
              <a:gdLst/>
              <a:ahLst/>
              <a:cxnLst/>
              <a:rect l="l" t="t" r="r" b="b"/>
              <a:pathLst>
                <a:path w="2231390" h="2186940">
                  <a:moveTo>
                    <a:pt x="0" y="1128133"/>
                  </a:moveTo>
                  <a:lnTo>
                    <a:pt x="21949" y="1083062"/>
                  </a:lnTo>
                  <a:lnTo>
                    <a:pt x="44771" y="1038516"/>
                  </a:lnTo>
                  <a:lnTo>
                    <a:pt x="68457" y="994504"/>
                  </a:lnTo>
                  <a:lnTo>
                    <a:pt x="92995" y="951039"/>
                  </a:lnTo>
                  <a:lnTo>
                    <a:pt x="118375" y="908130"/>
                  </a:lnTo>
                  <a:lnTo>
                    <a:pt x="144586" y="865790"/>
                  </a:lnTo>
                  <a:lnTo>
                    <a:pt x="171618" y="824028"/>
                  </a:lnTo>
                  <a:lnTo>
                    <a:pt x="199461" y="782856"/>
                  </a:lnTo>
                  <a:lnTo>
                    <a:pt x="228104" y="742284"/>
                  </a:lnTo>
                  <a:lnTo>
                    <a:pt x="257536" y="702324"/>
                  </a:lnTo>
                  <a:lnTo>
                    <a:pt x="287747" y="662986"/>
                  </a:lnTo>
                  <a:lnTo>
                    <a:pt x="318727" y="624282"/>
                  </a:lnTo>
                  <a:lnTo>
                    <a:pt x="350465" y="586222"/>
                  </a:lnTo>
                  <a:lnTo>
                    <a:pt x="382951" y="548817"/>
                  </a:lnTo>
                  <a:lnTo>
                    <a:pt x="416174" y="512078"/>
                  </a:lnTo>
                  <a:lnTo>
                    <a:pt x="450123" y="476016"/>
                  </a:lnTo>
                  <a:lnTo>
                    <a:pt x="484789" y="440642"/>
                  </a:lnTo>
                  <a:lnTo>
                    <a:pt x="520160" y="405967"/>
                  </a:lnTo>
                  <a:lnTo>
                    <a:pt x="556227" y="372002"/>
                  </a:lnTo>
                  <a:lnTo>
                    <a:pt x="592978" y="338757"/>
                  </a:lnTo>
                  <a:lnTo>
                    <a:pt x="630403" y="306244"/>
                  </a:lnTo>
                  <a:lnTo>
                    <a:pt x="668492" y="274473"/>
                  </a:lnTo>
                  <a:lnTo>
                    <a:pt x="707235" y="243455"/>
                  </a:lnTo>
                  <a:lnTo>
                    <a:pt x="746620" y="213202"/>
                  </a:lnTo>
                  <a:lnTo>
                    <a:pt x="786638" y="183724"/>
                  </a:lnTo>
                  <a:lnTo>
                    <a:pt x="827277" y="155032"/>
                  </a:lnTo>
                  <a:lnTo>
                    <a:pt x="868528" y="127137"/>
                  </a:lnTo>
                  <a:lnTo>
                    <a:pt x="910380" y="100050"/>
                  </a:lnTo>
                  <a:lnTo>
                    <a:pt x="952822" y="73782"/>
                  </a:lnTo>
                  <a:lnTo>
                    <a:pt x="995844" y="48344"/>
                  </a:lnTo>
                  <a:lnTo>
                    <a:pt x="1039436" y="23746"/>
                  </a:lnTo>
                  <a:lnTo>
                    <a:pt x="1083586" y="0"/>
                  </a:lnTo>
                  <a:lnTo>
                    <a:pt x="2231382" y="2186935"/>
                  </a:lnTo>
                  <a:lnTo>
                    <a:pt x="0" y="1128133"/>
                  </a:lnTo>
                  <a:close/>
                </a:path>
              </a:pathLst>
            </a:custGeom>
            <a:ln w="253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976013" y="1076573"/>
              <a:ext cx="1148715" cy="2439670"/>
            </a:xfrm>
            <a:custGeom>
              <a:avLst/>
              <a:gdLst/>
              <a:ahLst/>
              <a:cxnLst/>
              <a:rect l="l" t="t" r="r" b="b"/>
              <a:pathLst>
                <a:path w="1148714" h="2439670">
                  <a:moveTo>
                    <a:pt x="751992" y="0"/>
                  </a:moveTo>
                  <a:lnTo>
                    <a:pt x="702868" y="8493"/>
                  </a:lnTo>
                  <a:lnTo>
                    <a:pt x="653960" y="17969"/>
                  </a:lnTo>
                  <a:lnTo>
                    <a:pt x="605283" y="28421"/>
                  </a:lnTo>
                  <a:lnTo>
                    <a:pt x="556851" y="39846"/>
                  </a:lnTo>
                  <a:lnTo>
                    <a:pt x="508679" y="52239"/>
                  </a:lnTo>
                  <a:lnTo>
                    <a:pt x="460780" y="65595"/>
                  </a:lnTo>
                  <a:lnTo>
                    <a:pt x="413169" y="79908"/>
                  </a:lnTo>
                  <a:lnTo>
                    <a:pt x="365861" y="95175"/>
                  </a:lnTo>
                  <a:lnTo>
                    <a:pt x="318870" y="111390"/>
                  </a:lnTo>
                  <a:lnTo>
                    <a:pt x="272209" y="128549"/>
                  </a:lnTo>
                  <a:lnTo>
                    <a:pt x="225894" y="146647"/>
                  </a:lnTo>
                  <a:lnTo>
                    <a:pt x="179938" y="165679"/>
                  </a:lnTo>
                  <a:lnTo>
                    <a:pt x="134357" y="185641"/>
                  </a:lnTo>
                  <a:lnTo>
                    <a:pt x="89164" y="206527"/>
                  </a:lnTo>
                  <a:lnTo>
                    <a:pt x="44373" y="228332"/>
                  </a:lnTo>
                  <a:lnTo>
                    <a:pt x="0" y="251053"/>
                  </a:lnTo>
                  <a:lnTo>
                    <a:pt x="1148372" y="2439098"/>
                  </a:lnTo>
                  <a:lnTo>
                    <a:pt x="751992" y="0"/>
                  </a:lnTo>
                  <a:close/>
                </a:path>
              </a:pathLst>
            </a:custGeom>
            <a:solidFill>
              <a:srgbClr val="5F75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975339" y="1076561"/>
              <a:ext cx="1148080" cy="2438400"/>
            </a:xfrm>
            <a:custGeom>
              <a:avLst/>
              <a:gdLst/>
              <a:ahLst/>
              <a:cxnLst/>
              <a:rect l="l" t="t" r="r" b="b"/>
              <a:pathLst>
                <a:path w="1148080" h="2438400">
                  <a:moveTo>
                    <a:pt x="0" y="250921"/>
                  </a:moveTo>
                  <a:lnTo>
                    <a:pt x="44350" y="228212"/>
                  </a:lnTo>
                  <a:lnTo>
                    <a:pt x="89117" y="206417"/>
                  </a:lnTo>
                  <a:lnTo>
                    <a:pt x="134287" y="185542"/>
                  </a:lnTo>
                  <a:lnTo>
                    <a:pt x="179845" y="165591"/>
                  </a:lnTo>
                  <a:lnTo>
                    <a:pt x="225776" y="146568"/>
                  </a:lnTo>
                  <a:lnTo>
                    <a:pt x="272068" y="128480"/>
                  </a:lnTo>
                  <a:lnTo>
                    <a:pt x="318705" y="111330"/>
                  </a:lnTo>
                  <a:lnTo>
                    <a:pt x="365672" y="95123"/>
                  </a:lnTo>
                  <a:lnTo>
                    <a:pt x="412956" y="79864"/>
                  </a:lnTo>
                  <a:lnTo>
                    <a:pt x="460542" y="65558"/>
                  </a:lnTo>
                  <a:lnTo>
                    <a:pt x="508416" y="52209"/>
                  </a:lnTo>
                  <a:lnTo>
                    <a:pt x="556564" y="39823"/>
                  </a:lnTo>
                  <a:lnTo>
                    <a:pt x="604970" y="28405"/>
                  </a:lnTo>
                  <a:lnTo>
                    <a:pt x="653622" y="17958"/>
                  </a:lnTo>
                  <a:lnTo>
                    <a:pt x="702503" y="8488"/>
                  </a:lnTo>
                  <a:lnTo>
                    <a:pt x="751601" y="0"/>
                  </a:lnTo>
                  <a:lnTo>
                    <a:pt x="1147790" y="2437855"/>
                  </a:lnTo>
                  <a:lnTo>
                    <a:pt x="0" y="250921"/>
                  </a:lnTo>
                  <a:close/>
                </a:path>
              </a:pathLst>
            </a:custGeom>
            <a:ln w="253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727998" y="1044573"/>
              <a:ext cx="396875" cy="2471420"/>
            </a:xfrm>
            <a:custGeom>
              <a:avLst/>
              <a:gdLst/>
              <a:ahLst/>
              <a:cxnLst/>
              <a:rect l="l" t="t" r="r" b="b"/>
              <a:pathLst>
                <a:path w="396875" h="2471420">
                  <a:moveTo>
                    <a:pt x="396392" y="0"/>
                  </a:moveTo>
                  <a:lnTo>
                    <a:pt x="346613" y="501"/>
                  </a:lnTo>
                  <a:lnTo>
                    <a:pt x="296869" y="2005"/>
                  </a:lnTo>
                  <a:lnTo>
                    <a:pt x="247175" y="4510"/>
                  </a:lnTo>
                  <a:lnTo>
                    <a:pt x="197548" y="8015"/>
                  </a:lnTo>
                  <a:lnTo>
                    <a:pt x="148001" y="12518"/>
                  </a:lnTo>
                  <a:lnTo>
                    <a:pt x="98551" y="18018"/>
                  </a:lnTo>
                  <a:lnTo>
                    <a:pt x="49212" y="24514"/>
                  </a:lnTo>
                  <a:lnTo>
                    <a:pt x="0" y="32003"/>
                  </a:lnTo>
                  <a:lnTo>
                    <a:pt x="396392" y="2471102"/>
                  </a:lnTo>
                  <a:lnTo>
                    <a:pt x="396392" y="0"/>
                  </a:lnTo>
                  <a:close/>
                </a:path>
              </a:pathLst>
            </a:custGeom>
            <a:solidFill>
              <a:srgbClr val="276A7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2726939" y="1044576"/>
              <a:ext cx="396240" cy="2470150"/>
            </a:xfrm>
            <a:custGeom>
              <a:avLst/>
              <a:gdLst/>
              <a:ahLst/>
              <a:cxnLst/>
              <a:rect l="l" t="t" r="r" b="b"/>
              <a:pathLst>
                <a:path w="396239" h="2470150">
                  <a:moveTo>
                    <a:pt x="0" y="31983"/>
                  </a:moveTo>
                  <a:lnTo>
                    <a:pt x="49188" y="24497"/>
                  </a:lnTo>
                  <a:lnTo>
                    <a:pt x="98503" y="18005"/>
                  </a:lnTo>
                  <a:lnTo>
                    <a:pt x="147929" y="12508"/>
                  </a:lnTo>
                  <a:lnTo>
                    <a:pt x="197450" y="8008"/>
                  </a:lnTo>
                  <a:lnTo>
                    <a:pt x="247052" y="4506"/>
                  </a:lnTo>
                  <a:lnTo>
                    <a:pt x="296720" y="2003"/>
                  </a:lnTo>
                  <a:lnTo>
                    <a:pt x="346437" y="501"/>
                  </a:lnTo>
                  <a:lnTo>
                    <a:pt x="396190" y="0"/>
                  </a:lnTo>
                  <a:lnTo>
                    <a:pt x="396189" y="2469839"/>
                  </a:lnTo>
                  <a:lnTo>
                    <a:pt x="0" y="31983"/>
                  </a:lnTo>
                  <a:close/>
                </a:path>
              </a:pathLst>
            </a:custGeom>
            <a:ln w="2538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4841022" y="2483611"/>
            <a:ext cx="483234" cy="568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4300">
              <a:lnSpc>
                <a:spcPts val="2135"/>
              </a:lnSpc>
              <a:spcBef>
                <a:spcPts val="100"/>
              </a:spcBef>
            </a:pP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35"/>
              </a:lnSpc>
            </a:pP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38%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18826" y="5293867"/>
            <a:ext cx="483234" cy="568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135"/>
              </a:lnSpc>
              <a:spcBef>
                <a:spcPts val="100"/>
              </a:spcBef>
            </a:pPr>
            <a:r>
              <a:rPr dirty="0" sz="1800" spc="-50" b="1">
                <a:solidFill>
                  <a:srgbClr val="FFFFFF"/>
                </a:solidFill>
                <a:latin typeface="Arial"/>
                <a:cs typeface="Arial"/>
              </a:rPr>
              <a:t>7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2135"/>
              </a:lnSpc>
            </a:pP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18%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24848" y="3971035"/>
            <a:ext cx="483234" cy="565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4300">
              <a:lnSpc>
                <a:spcPts val="2125"/>
              </a:lnSpc>
              <a:spcBef>
                <a:spcPts val="100"/>
              </a:spcBef>
            </a:pP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10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25"/>
              </a:lnSpc>
            </a:pP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26%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33635" y="1834388"/>
            <a:ext cx="483234" cy="568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135"/>
              </a:lnSpc>
              <a:spcBef>
                <a:spcPts val="100"/>
              </a:spcBef>
            </a:pPr>
            <a:r>
              <a:rPr dirty="0" sz="1800" spc="-50" b="1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2135"/>
              </a:lnSpc>
            </a:pP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10%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287088" y="1252220"/>
            <a:ext cx="356235" cy="565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4300">
              <a:lnSpc>
                <a:spcPts val="2125"/>
              </a:lnSpc>
              <a:spcBef>
                <a:spcPts val="100"/>
              </a:spcBef>
            </a:pPr>
            <a:r>
              <a:rPr dirty="0" sz="1800" spc="-50" b="1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25"/>
              </a:lnSpc>
            </a:pP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5%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77784" y="1136396"/>
            <a:ext cx="356235" cy="568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14300">
              <a:lnSpc>
                <a:spcPts val="2135"/>
              </a:lnSpc>
              <a:spcBef>
                <a:spcPts val="100"/>
              </a:spcBef>
            </a:pPr>
            <a:r>
              <a:rPr dirty="0" sz="1800" spc="-50" b="1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35"/>
              </a:lnSpc>
            </a:pPr>
            <a:r>
              <a:rPr dirty="0" sz="1800" spc="-25" b="1">
                <a:solidFill>
                  <a:srgbClr val="FFFFFF"/>
                </a:solidFill>
                <a:latin typeface="Arial"/>
                <a:cs typeface="Arial"/>
              </a:rPr>
              <a:t>3%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 descr="$PPTXTitle"/>
          <p:cNvSpPr txBox="1">
            <a:spLocks noGrp="1"/>
          </p:cNvSpPr>
          <p:nvPr>
            <p:ph type="title"/>
          </p:nvPr>
        </p:nvSpPr>
        <p:spPr>
          <a:xfrm>
            <a:off x="2593594" y="399796"/>
            <a:ext cx="4109085" cy="4521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b="0">
                <a:solidFill>
                  <a:srgbClr val="595959"/>
                </a:solidFill>
                <a:latin typeface="Avenir Book"/>
                <a:cs typeface="Avenir Book"/>
              </a:rPr>
              <a:t>Organization</a:t>
            </a:r>
            <a:r>
              <a:rPr dirty="0" sz="2800" spc="-175" b="0">
                <a:solidFill>
                  <a:srgbClr val="595959"/>
                </a:solidFill>
                <a:latin typeface="Avenir Book"/>
                <a:cs typeface="Avenir Book"/>
              </a:rPr>
              <a:t> </a:t>
            </a:r>
            <a:r>
              <a:rPr dirty="0" sz="2800" spc="-65" b="0">
                <a:solidFill>
                  <a:srgbClr val="595959"/>
                </a:solidFill>
                <a:latin typeface="Avenir Book"/>
                <a:cs typeface="Avenir Book"/>
              </a:rPr>
              <a:t>Type</a:t>
            </a:r>
            <a:r>
              <a:rPr dirty="0" sz="2800" spc="-130" b="0">
                <a:solidFill>
                  <a:srgbClr val="595959"/>
                </a:solidFill>
                <a:latin typeface="Avenir Book"/>
                <a:cs typeface="Avenir Book"/>
              </a:rPr>
              <a:t> </a:t>
            </a:r>
            <a:r>
              <a:rPr dirty="0" sz="2800" spc="-10" b="0">
                <a:solidFill>
                  <a:srgbClr val="595959"/>
                </a:solidFill>
                <a:latin typeface="Avenir Book"/>
                <a:cs typeface="Avenir Book"/>
              </a:rPr>
              <a:t>(N=39)</a:t>
            </a:r>
            <a:endParaRPr sz="2800">
              <a:latin typeface="Avenir Book"/>
              <a:cs typeface="Avenir Book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297548" y="1240180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5">
                <a:moveTo>
                  <a:pt x="151447" y="0"/>
                </a:moveTo>
                <a:lnTo>
                  <a:pt x="0" y="0"/>
                </a:lnTo>
                <a:lnTo>
                  <a:pt x="0" y="151447"/>
                </a:lnTo>
                <a:lnTo>
                  <a:pt x="151447" y="151447"/>
                </a:lnTo>
                <a:lnTo>
                  <a:pt x="151447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6507251" y="1129284"/>
            <a:ext cx="184213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solidFill>
                  <a:srgbClr val="595959"/>
                </a:solidFill>
                <a:latin typeface="Avenir Book"/>
                <a:cs typeface="Avenir Book"/>
              </a:rPr>
              <a:t>Hospital/system</a:t>
            </a:r>
            <a:endParaRPr sz="2000">
              <a:latin typeface="Avenir Book"/>
              <a:cs typeface="Avenir Book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297548" y="2155202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151447" y="0"/>
                </a:moveTo>
                <a:lnTo>
                  <a:pt x="0" y="0"/>
                </a:lnTo>
                <a:lnTo>
                  <a:pt x="0" y="151447"/>
                </a:lnTo>
                <a:lnTo>
                  <a:pt x="151447" y="151447"/>
                </a:lnTo>
                <a:lnTo>
                  <a:pt x="151447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6507251" y="2045716"/>
            <a:ext cx="2453005" cy="34220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48285">
              <a:lnSpc>
                <a:spcPct val="113700"/>
              </a:lnSpc>
              <a:spcBef>
                <a:spcPts val="100"/>
              </a:spcBef>
            </a:pPr>
            <a:r>
              <a:rPr dirty="0" sz="1600" spc="-10">
                <a:solidFill>
                  <a:srgbClr val="595959"/>
                </a:solidFill>
                <a:latin typeface="Avenir Book"/>
                <a:cs typeface="Avenir Book"/>
              </a:rPr>
              <a:t>Place-</a:t>
            </a:r>
            <a:r>
              <a:rPr dirty="0" sz="1600">
                <a:solidFill>
                  <a:srgbClr val="595959"/>
                </a:solidFill>
                <a:latin typeface="Avenir Book"/>
                <a:cs typeface="Avenir Book"/>
              </a:rPr>
              <a:t>based</a:t>
            </a:r>
            <a:r>
              <a:rPr dirty="0" sz="1600" spc="-25">
                <a:solidFill>
                  <a:srgbClr val="595959"/>
                </a:solidFill>
                <a:latin typeface="Avenir Book"/>
                <a:cs typeface="Avenir Book"/>
              </a:rPr>
              <a:t> </a:t>
            </a:r>
            <a:r>
              <a:rPr dirty="0" sz="1600" spc="-20">
                <a:solidFill>
                  <a:srgbClr val="595959"/>
                </a:solidFill>
                <a:latin typeface="Avenir Book"/>
                <a:cs typeface="Avenir Book"/>
              </a:rPr>
              <a:t>care </a:t>
            </a:r>
            <a:r>
              <a:rPr dirty="0" sz="1600">
                <a:solidFill>
                  <a:srgbClr val="595959"/>
                </a:solidFill>
                <a:latin typeface="Avenir Book"/>
                <a:cs typeface="Avenir Book"/>
              </a:rPr>
              <a:t>transformation</a:t>
            </a:r>
            <a:r>
              <a:rPr dirty="0" sz="1600" spc="-30">
                <a:solidFill>
                  <a:srgbClr val="595959"/>
                </a:solidFill>
                <a:latin typeface="Avenir Book"/>
                <a:cs typeface="Avenir Book"/>
              </a:rPr>
              <a:t> </a:t>
            </a:r>
            <a:r>
              <a:rPr dirty="0" sz="1600">
                <a:solidFill>
                  <a:srgbClr val="595959"/>
                </a:solidFill>
                <a:latin typeface="Avenir Book"/>
                <a:cs typeface="Avenir Book"/>
              </a:rPr>
              <a:t>or</a:t>
            </a:r>
            <a:r>
              <a:rPr dirty="0" sz="1600" spc="-65">
                <a:solidFill>
                  <a:srgbClr val="595959"/>
                </a:solidFill>
                <a:latin typeface="Avenir Book"/>
                <a:cs typeface="Avenir Book"/>
              </a:rPr>
              <a:t> </a:t>
            </a:r>
            <a:r>
              <a:rPr dirty="0" sz="1600" spc="-10">
                <a:solidFill>
                  <a:srgbClr val="595959"/>
                </a:solidFill>
                <a:latin typeface="Avenir Book"/>
                <a:cs typeface="Avenir Book"/>
              </a:rPr>
              <a:t>health </a:t>
            </a:r>
            <a:r>
              <a:rPr dirty="0" sz="1600">
                <a:solidFill>
                  <a:srgbClr val="595959"/>
                </a:solidFill>
                <a:latin typeface="Avenir Book"/>
                <a:cs typeface="Avenir Book"/>
              </a:rPr>
              <a:t>improvement</a:t>
            </a:r>
            <a:r>
              <a:rPr dirty="0" sz="1600" spc="-45">
                <a:solidFill>
                  <a:srgbClr val="595959"/>
                </a:solidFill>
                <a:latin typeface="Avenir Book"/>
                <a:cs typeface="Avenir Book"/>
              </a:rPr>
              <a:t> </a:t>
            </a:r>
            <a:r>
              <a:rPr dirty="0" sz="1600" spc="-10">
                <a:solidFill>
                  <a:srgbClr val="595959"/>
                </a:solidFill>
                <a:latin typeface="Avenir Book"/>
                <a:cs typeface="Avenir Book"/>
              </a:rPr>
              <a:t>initiatives</a:t>
            </a:r>
            <a:endParaRPr sz="1600">
              <a:latin typeface="Avenir Book"/>
              <a:cs typeface="Avenir Book"/>
            </a:endParaRPr>
          </a:p>
          <a:p>
            <a:pPr marL="12700" marR="5080">
              <a:lnSpc>
                <a:spcPct val="113999"/>
              </a:lnSpc>
              <a:spcBef>
                <a:spcPts val="320"/>
              </a:spcBef>
            </a:pPr>
            <a:r>
              <a:rPr dirty="0" sz="2000">
                <a:solidFill>
                  <a:srgbClr val="595959"/>
                </a:solidFill>
                <a:latin typeface="Avenir Book"/>
                <a:cs typeface="Avenir Book"/>
              </a:rPr>
              <a:t>Health</a:t>
            </a:r>
            <a:r>
              <a:rPr dirty="0" sz="2000" spc="-50">
                <a:solidFill>
                  <a:srgbClr val="595959"/>
                </a:solidFill>
                <a:latin typeface="Avenir Book"/>
                <a:cs typeface="Avenir Book"/>
              </a:rPr>
              <a:t> </a:t>
            </a:r>
            <a:r>
              <a:rPr dirty="0" sz="2000" spc="-10">
                <a:solidFill>
                  <a:srgbClr val="595959"/>
                </a:solidFill>
                <a:latin typeface="Avenir Book"/>
                <a:cs typeface="Avenir Book"/>
              </a:rPr>
              <a:t>centers/health </a:t>
            </a:r>
            <a:r>
              <a:rPr dirty="0" sz="2000">
                <a:solidFill>
                  <a:srgbClr val="595959"/>
                </a:solidFill>
                <a:latin typeface="Avenir Book"/>
                <a:cs typeface="Avenir Book"/>
              </a:rPr>
              <a:t>center</a:t>
            </a:r>
            <a:r>
              <a:rPr dirty="0" sz="2000" spc="-10">
                <a:solidFill>
                  <a:srgbClr val="595959"/>
                </a:solidFill>
                <a:latin typeface="Avenir Book"/>
                <a:cs typeface="Avenir Book"/>
              </a:rPr>
              <a:t> networks</a:t>
            </a:r>
            <a:endParaRPr sz="2000">
              <a:latin typeface="Avenir Book"/>
              <a:cs typeface="Avenir Book"/>
            </a:endParaRPr>
          </a:p>
          <a:p>
            <a:pPr marL="12700" marR="906780">
              <a:lnSpc>
                <a:spcPct val="113999"/>
              </a:lnSpc>
              <a:spcBef>
                <a:spcPts val="1725"/>
              </a:spcBef>
            </a:pPr>
            <a:r>
              <a:rPr dirty="0" sz="2000">
                <a:solidFill>
                  <a:srgbClr val="595959"/>
                </a:solidFill>
                <a:latin typeface="Avenir Book"/>
                <a:cs typeface="Avenir Book"/>
              </a:rPr>
              <a:t>Social</a:t>
            </a:r>
            <a:r>
              <a:rPr dirty="0" sz="2000" spc="-45">
                <a:solidFill>
                  <a:srgbClr val="595959"/>
                </a:solidFill>
                <a:latin typeface="Avenir Book"/>
                <a:cs typeface="Avenir Book"/>
              </a:rPr>
              <a:t> </a:t>
            </a:r>
            <a:r>
              <a:rPr dirty="0" sz="2000" spc="-10">
                <a:solidFill>
                  <a:srgbClr val="595959"/>
                </a:solidFill>
                <a:latin typeface="Avenir Book"/>
                <a:cs typeface="Avenir Book"/>
              </a:rPr>
              <a:t>service agencies</a:t>
            </a:r>
            <a:endParaRPr sz="2000">
              <a:latin typeface="Avenir Book"/>
              <a:cs typeface="Avenir Book"/>
            </a:endParaRPr>
          </a:p>
          <a:p>
            <a:pPr marL="12700" marR="322580">
              <a:lnSpc>
                <a:spcPct val="113999"/>
              </a:lnSpc>
              <a:spcBef>
                <a:spcPts val="1730"/>
              </a:spcBef>
            </a:pPr>
            <a:r>
              <a:rPr dirty="0" sz="2000">
                <a:solidFill>
                  <a:srgbClr val="595959"/>
                </a:solidFill>
                <a:latin typeface="Avenir Book"/>
                <a:cs typeface="Avenir Book"/>
              </a:rPr>
              <a:t>Health</a:t>
            </a:r>
            <a:r>
              <a:rPr dirty="0" sz="2000" spc="-50">
                <a:solidFill>
                  <a:srgbClr val="595959"/>
                </a:solidFill>
                <a:latin typeface="Avenir Book"/>
                <a:cs typeface="Avenir Book"/>
              </a:rPr>
              <a:t> </a:t>
            </a:r>
            <a:r>
              <a:rPr dirty="0" sz="2000" spc="-10">
                <a:solidFill>
                  <a:srgbClr val="595959"/>
                </a:solidFill>
                <a:latin typeface="Avenir Book"/>
                <a:cs typeface="Avenir Book"/>
              </a:rPr>
              <a:t>information exchanges</a:t>
            </a:r>
            <a:endParaRPr sz="2000">
              <a:latin typeface="Avenir Book"/>
              <a:cs typeface="Avenir Book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297548" y="3070225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151447" y="0"/>
                </a:moveTo>
                <a:lnTo>
                  <a:pt x="0" y="0"/>
                </a:lnTo>
                <a:lnTo>
                  <a:pt x="0" y="151447"/>
                </a:lnTo>
                <a:lnTo>
                  <a:pt x="151447" y="151447"/>
                </a:lnTo>
                <a:lnTo>
                  <a:pt x="151447" y="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297548" y="3985247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151447" y="0"/>
                </a:moveTo>
                <a:lnTo>
                  <a:pt x="0" y="0"/>
                </a:lnTo>
                <a:lnTo>
                  <a:pt x="0" y="151447"/>
                </a:lnTo>
                <a:lnTo>
                  <a:pt x="151447" y="151447"/>
                </a:lnTo>
                <a:lnTo>
                  <a:pt x="151447" y="0"/>
                </a:lnTo>
                <a:close/>
              </a:path>
            </a:pathLst>
          </a:custGeom>
          <a:solidFill>
            <a:srgbClr val="2C4D7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297548" y="4900269"/>
            <a:ext cx="151765" cy="151765"/>
          </a:xfrm>
          <a:custGeom>
            <a:avLst/>
            <a:gdLst/>
            <a:ahLst/>
            <a:cxnLst/>
            <a:rect l="l" t="t" r="r" b="b"/>
            <a:pathLst>
              <a:path w="151764" h="151764">
                <a:moveTo>
                  <a:pt x="151447" y="0"/>
                </a:moveTo>
                <a:lnTo>
                  <a:pt x="0" y="0"/>
                </a:lnTo>
                <a:lnTo>
                  <a:pt x="0" y="151447"/>
                </a:lnTo>
                <a:lnTo>
                  <a:pt x="151447" y="151447"/>
                </a:lnTo>
                <a:lnTo>
                  <a:pt x="151447" y="0"/>
                </a:lnTo>
                <a:close/>
              </a:path>
            </a:pathLst>
          </a:custGeom>
          <a:solidFill>
            <a:srgbClr val="5F753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3" name="object 3" descr="$PPTXTitle"/>
          <p:cNvSpPr txBox="1"/>
          <p:nvPr/>
        </p:nvSpPr>
        <p:spPr>
          <a:xfrm>
            <a:off x="2825179" y="640588"/>
            <a:ext cx="588772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000">
                <a:latin typeface="Avenir Book"/>
                <a:cs typeface="Avenir Book"/>
              </a:rPr>
              <a:t>Main</a:t>
            </a:r>
            <a:r>
              <a:rPr dirty="0" sz="4000" spc="-75">
                <a:latin typeface="Avenir Book"/>
                <a:cs typeface="Avenir Book"/>
              </a:rPr>
              <a:t> </a:t>
            </a:r>
            <a:r>
              <a:rPr dirty="0" sz="4000">
                <a:latin typeface="Avenir Book"/>
                <a:cs typeface="Avenir Book"/>
              </a:rPr>
              <a:t>takeaway</a:t>
            </a:r>
            <a:r>
              <a:rPr dirty="0" sz="4000" spc="-75">
                <a:latin typeface="Avenir Book"/>
                <a:cs typeface="Avenir Book"/>
              </a:rPr>
              <a:t> </a:t>
            </a:r>
            <a:r>
              <a:rPr dirty="0" sz="4000">
                <a:latin typeface="Avenir Book"/>
                <a:cs typeface="Avenir Book"/>
              </a:rPr>
              <a:t>from</a:t>
            </a:r>
            <a:r>
              <a:rPr dirty="0" sz="4000" spc="-70">
                <a:latin typeface="Avenir Book"/>
                <a:cs typeface="Avenir Book"/>
              </a:rPr>
              <a:t> </a:t>
            </a:r>
            <a:r>
              <a:rPr dirty="0" sz="4000" spc="-10">
                <a:latin typeface="Avenir Book"/>
                <a:cs typeface="Avenir Book"/>
              </a:rPr>
              <a:t>users</a:t>
            </a:r>
            <a:endParaRPr sz="400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374" y="2123947"/>
            <a:ext cx="7214870" cy="1565275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marL="12700" marR="5080">
              <a:lnSpc>
                <a:spcPct val="90300"/>
              </a:lnSpc>
              <a:spcBef>
                <a:spcPts val="520"/>
              </a:spcBef>
            </a:pPr>
            <a:r>
              <a:rPr dirty="0" sz="3600">
                <a:latin typeface="Avenir Book"/>
                <a:cs typeface="Avenir Book"/>
              </a:rPr>
              <a:t>Implementation</a:t>
            </a:r>
            <a:r>
              <a:rPr dirty="0" sz="3600" spc="-85">
                <a:latin typeface="Avenir Book"/>
                <a:cs typeface="Avenir Book"/>
              </a:rPr>
              <a:t> </a:t>
            </a:r>
            <a:r>
              <a:rPr dirty="0" sz="3600">
                <a:latin typeface="Avenir Book"/>
                <a:cs typeface="Avenir Book"/>
              </a:rPr>
              <a:t>is</a:t>
            </a:r>
            <a:r>
              <a:rPr dirty="0" sz="3600" spc="-80">
                <a:latin typeface="Avenir Book"/>
                <a:cs typeface="Avenir Book"/>
              </a:rPr>
              <a:t> </a:t>
            </a:r>
            <a:r>
              <a:rPr dirty="0" sz="3600">
                <a:latin typeface="Avenir Book"/>
                <a:cs typeface="Avenir Book"/>
              </a:rPr>
              <a:t>slower</a:t>
            </a:r>
            <a:r>
              <a:rPr dirty="0" sz="3600" spc="-75">
                <a:latin typeface="Avenir Book"/>
                <a:cs typeface="Avenir Book"/>
              </a:rPr>
              <a:t> </a:t>
            </a:r>
            <a:r>
              <a:rPr dirty="0" sz="3600">
                <a:latin typeface="Avenir Book"/>
                <a:cs typeface="Avenir Book"/>
              </a:rPr>
              <a:t>and</a:t>
            </a:r>
            <a:r>
              <a:rPr dirty="0" sz="3600" spc="-85">
                <a:latin typeface="Avenir Book"/>
                <a:cs typeface="Avenir Book"/>
              </a:rPr>
              <a:t> </a:t>
            </a:r>
            <a:r>
              <a:rPr dirty="0" sz="3600" spc="-20">
                <a:latin typeface="Avenir Book"/>
                <a:cs typeface="Avenir Book"/>
              </a:rPr>
              <a:t>more </a:t>
            </a:r>
            <a:r>
              <a:rPr dirty="0" sz="3600">
                <a:latin typeface="Avenir Book"/>
                <a:cs typeface="Avenir Book"/>
              </a:rPr>
              <a:t>complicated</a:t>
            </a:r>
            <a:r>
              <a:rPr dirty="0" sz="3600" spc="-90">
                <a:latin typeface="Avenir Book"/>
                <a:cs typeface="Avenir Book"/>
              </a:rPr>
              <a:t> </a:t>
            </a:r>
            <a:r>
              <a:rPr dirty="0" sz="3600">
                <a:latin typeface="Avenir Book"/>
                <a:cs typeface="Avenir Book"/>
              </a:rPr>
              <a:t>than</a:t>
            </a:r>
            <a:r>
              <a:rPr dirty="0" sz="3600" spc="-90">
                <a:latin typeface="Avenir Book"/>
                <a:cs typeface="Avenir Book"/>
              </a:rPr>
              <a:t> </a:t>
            </a:r>
            <a:r>
              <a:rPr dirty="0" sz="3600" spc="-10">
                <a:latin typeface="Avenir Book"/>
                <a:cs typeface="Avenir Book"/>
              </a:rPr>
              <a:t>anticipated, </a:t>
            </a:r>
            <a:r>
              <a:rPr dirty="0" sz="3600">
                <a:latin typeface="Avenir Book"/>
                <a:cs typeface="Avenir Book"/>
              </a:rPr>
              <a:t>especially</a:t>
            </a:r>
            <a:r>
              <a:rPr dirty="0" sz="3600" spc="-105">
                <a:latin typeface="Avenir Book"/>
                <a:cs typeface="Avenir Book"/>
              </a:rPr>
              <a:t> </a:t>
            </a:r>
            <a:r>
              <a:rPr dirty="0" sz="3600">
                <a:latin typeface="Avenir Book"/>
                <a:cs typeface="Avenir Book"/>
              </a:rPr>
              <a:t>with</a:t>
            </a:r>
            <a:r>
              <a:rPr dirty="0" sz="3600" spc="-105">
                <a:latin typeface="Avenir Book"/>
                <a:cs typeface="Avenir Book"/>
              </a:rPr>
              <a:t> </a:t>
            </a:r>
            <a:r>
              <a:rPr dirty="0" sz="3600">
                <a:latin typeface="Avenir Book"/>
                <a:cs typeface="Avenir Book"/>
              </a:rPr>
              <a:t>community</a:t>
            </a:r>
            <a:r>
              <a:rPr dirty="0" sz="3600" spc="-100">
                <a:latin typeface="Avenir Book"/>
                <a:cs typeface="Avenir Book"/>
              </a:rPr>
              <a:t> </a:t>
            </a:r>
            <a:r>
              <a:rPr dirty="0" sz="3600" spc="-10">
                <a:latin typeface="Avenir Book"/>
                <a:cs typeface="Avenir Book"/>
              </a:rPr>
              <a:t>partners</a:t>
            </a:r>
            <a:endParaRPr sz="3600">
              <a:latin typeface="Avenir Book"/>
              <a:cs typeface="Avenir 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9498" y="308859"/>
            <a:ext cx="2337244" cy="146194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307340" rIns="0" bIns="0" rtlCol="0" vert="horz">
            <a:spAutoFit/>
          </a:bodyPr>
          <a:lstStyle/>
          <a:p>
            <a:pPr marL="2881630">
              <a:lnSpc>
                <a:spcPct val="100000"/>
              </a:lnSpc>
              <a:spcBef>
                <a:spcPts val="100"/>
              </a:spcBef>
            </a:pPr>
            <a:r>
              <a:rPr dirty="0" sz="4400" spc="-10" b="0">
                <a:latin typeface="Avenir Book"/>
                <a:cs typeface="Avenir Book"/>
              </a:rPr>
              <a:t>Recommendations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0074" y="1750059"/>
            <a:ext cx="7705725" cy="1001394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620"/>
              </a:spcBef>
            </a:pPr>
            <a:r>
              <a:rPr dirty="0" sz="3400">
                <a:latin typeface="Avenir Book"/>
                <a:cs typeface="Avenir Book"/>
              </a:rPr>
              <a:t>1.</a:t>
            </a:r>
            <a:r>
              <a:rPr dirty="0" sz="3400" spc="-3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Engage</a:t>
            </a:r>
            <a:r>
              <a:rPr dirty="0" sz="3400" spc="-3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community</a:t>
            </a:r>
            <a:r>
              <a:rPr dirty="0" sz="3400" spc="-3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partners</a:t>
            </a:r>
            <a:r>
              <a:rPr dirty="0" sz="3400" spc="-3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from</a:t>
            </a:r>
            <a:r>
              <a:rPr dirty="0" sz="3400" spc="-30">
                <a:latin typeface="Avenir Book"/>
                <a:cs typeface="Avenir Book"/>
              </a:rPr>
              <a:t> </a:t>
            </a:r>
            <a:r>
              <a:rPr dirty="0" sz="3400" spc="-25">
                <a:latin typeface="Avenir Book"/>
                <a:cs typeface="Avenir Book"/>
              </a:rPr>
              <a:t>the </a:t>
            </a:r>
            <a:r>
              <a:rPr dirty="0" sz="3400" spc="-10">
                <a:latin typeface="Avenir Book"/>
                <a:cs typeface="Avenir Book"/>
              </a:rPr>
              <a:t>beginning</a:t>
            </a:r>
            <a:endParaRPr sz="3400">
              <a:latin typeface="Avenir Book"/>
              <a:cs typeface="Avenir 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229" y="113934"/>
            <a:ext cx="2568534" cy="171169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92835" rIns="0" bIns="0" rtlCol="0" vert="horz">
            <a:spAutoFit/>
          </a:bodyPr>
          <a:lstStyle/>
          <a:p>
            <a:pPr marL="3186430">
              <a:lnSpc>
                <a:spcPct val="100000"/>
              </a:lnSpc>
              <a:spcBef>
                <a:spcPts val="100"/>
              </a:spcBef>
            </a:pPr>
            <a:r>
              <a:rPr dirty="0" sz="4400" spc="-10" b="0">
                <a:latin typeface="Avenir Book"/>
                <a:cs typeface="Avenir Book"/>
              </a:rPr>
              <a:t>Recommendations</a:t>
            </a:r>
            <a:endParaRPr sz="4400">
              <a:latin typeface="Avenir Book"/>
              <a:cs typeface="Avenir 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229" y="113934"/>
            <a:ext cx="2568534" cy="171169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949076" y="3140811"/>
            <a:ext cx="7882890" cy="2983230"/>
          </a:xfrm>
          <a:custGeom>
            <a:avLst/>
            <a:gdLst/>
            <a:ahLst/>
            <a:cxnLst/>
            <a:rect l="l" t="t" r="r" b="b"/>
            <a:pathLst>
              <a:path w="7882890" h="2983229">
                <a:moveTo>
                  <a:pt x="0" y="0"/>
                </a:moveTo>
                <a:lnTo>
                  <a:pt x="1313779" y="0"/>
                </a:lnTo>
                <a:lnTo>
                  <a:pt x="3284449" y="0"/>
                </a:lnTo>
                <a:lnTo>
                  <a:pt x="7882677" y="0"/>
                </a:lnTo>
                <a:lnTo>
                  <a:pt x="7882677" y="1546824"/>
                </a:lnTo>
                <a:lnTo>
                  <a:pt x="7882677" y="2209750"/>
                </a:lnTo>
                <a:lnTo>
                  <a:pt x="7882677" y="2651695"/>
                </a:lnTo>
                <a:lnTo>
                  <a:pt x="3284449" y="2651695"/>
                </a:lnTo>
                <a:lnTo>
                  <a:pt x="2299139" y="2983157"/>
                </a:lnTo>
                <a:lnTo>
                  <a:pt x="1313779" y="2651695"/>
                </a:lnTo>
                <a:lnTo>
                  <a:pt x="0" y="2651695"/>
                </a:lnTo>
                <a:lnTo>
                  <a:pt x="0" y="2209750"/>
                </a:lnTo>
                <a:lnTo>
                  <a:pt x="0" y="1546824"/>
                </a:lnTo>
                <a:lnTo>
                  <a:pt x="0" y="0"/>
                </a:lnTo>
                <a:close/>
              </a:path>
            </a:pathLst>
          </a:custGeom>
          <a:ln w="25387">
            <a:solidFill>
              <a:srgbClr val="385D8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20074" y="1750059"/>
            <a:ext cx="8001634" cy="3801110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12700" marR="300355">
              <a:lnSpc>
                <a:spcPts val="3600"/>
              </a:lnSpc>
              <a:spcBef>
                <a:spcPts val="620"/>
              </a:spcBef>
            </a:pPr>
            <a:r>
              <a:rPr dirty="0" sz="3400">
                <a:latin typeface="Avenir Book"/>
                <a:cs typeface="Avenir Book"/>
              </a:rPr>
              <a:t>1.</a:t>
            </a:r>
            <a:r>
              <a:rPr dirty="0" sz="3400" spc="-3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Engage</a:t>
            </a:r>
            <a:r>
              <a:rPr dirty="0" sz="3400" spc="-3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community</a:t>
            </a:r>
            <a:r>
              <a:rPr dirty="0" sz="3400" spc="-3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partners</a:t>
            </a:r>
            <a:r>
              <a:rPr dirty="0" sz="3400" spc="-3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from</a:t>
            </a:r>
            <a:r>
              <a:rPr dirty="0" sz="3400" spc="-30">
                <a:latin typeface="Avenir Book"/>
                <a:cs typeface="Avenir Book"/>
              </a:rPr>
              <a:t> </a:t>
            </a:r>
            <a:r>
              <a:rPr dirty="0" sz="3400" spc="-25">
                <a:latin typeface="Avenir Book"/>
                <a:cs typeface="Avenir Book"/>
              </a:rPr>
              <a:t>the </a:t>
            </a:r>
            <a:r>
              <a:rPr dirty="0" sz="3400" spc="-10">
                <a:latin typeface="Avenir Book"/>
                <a:cs typeface="Avenir Book"/>
              </a:rPr>
              <a:t>beginning</a:t>
            </a:r>
            <a:endParaRPr sz="3400">
              <a:latin typeface="Avenir Book"/>
              <a:cs typeface="Avenir Book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3400">
              <a:latin typeface="Avenir Book"/>
              <a:cs typeface="Avenir Book"/>
            </a:endParaRPr>
          </a:p>
          <a:p>
            <a:pPr algn="ctr" marL="354965" marR="5080" indent="1270">
              <a:lnSpc>
                <a:spcPct val="100000"/>
              </a:lnSpc>
            </a:pPr>
            <a:r>
              <a:rPr dirty="0" sz="2400" i="1">
                <a:latin typeface="Avenir Light Oblique"/>
                <a:cs typeface="Avenir Light Oblique"/>
              </a:rPr>
              <a:t>“Before</a:t>
            </a:r>
            <a:r>
              <a:rPr dirty="0" sz="2400" spc="-7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you</a:t>
            </a:r>
            <a:r>
              <a:rPr dirty="0" sz="2400" spc="-6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start,</a:t>
            </a:r>
            <a:r>
              <a:rPr dirty="0" sz="2400" spc="-6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make</a:t>
            </a:r>
            <a:r>
              <a:rPr dirty="0" sz="2400" spc="-6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sure</a:t>
            </a:r>
            <a:r>
              <a:rPr dirty="0" sz="2400" spc="-7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your</a:t>
            </a:r>
            <a:r>
              <a:rPr dirty="0" sz="2400" spc="-6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community</a:t>
            </a:r>
            <a:r>
              <a:rPr dirty="0" sz="2400" spc="-7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partner</a:t>
            </a:r>
            <a:r>
              <a:rPr dirty="0" sz="2400" spc="-70" i="1">
                <a:latin typeface="Avenir Light Oblique"/>
                <a:cs typeface="Avenir Light Oblique"/>
              </a:rPr>
              <a:t> </a:t>
            </a:r>
            <a:r>
              <a:rPr dirty="0" sz="2400" spc="-25" i="1">
                <a:latin typeface="Avenir Light Oblique"/>
                <a:cs typeface="Avenir Light Oblique"/>
              </a:rPr>
              <a:t>is </a:t>
            </a:r>
            <a:r>
              <a:rPr dirty="0" sz="2400" i="1">
                <a:latin typeface="Avenir Light Oblique"/>
                <a:cs typeface="Avenir Light Oblique"/>
              </a:rPr>
              <a:t>willing</a:t>
            </a:r>
            <a:r>
              <a:rPr dirty="0" sz="2400" spc="-4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to</a:t>
            </a:r>
            <a:r>
              <a:rPr dirty="0" sz="2400" spc="-3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actually</a:t>
            </a:r>
            <a:r>
              <a:rPr dirty="0" sz="2400" spc="-3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be</a:t>
            </a:r>
            <a:r>
              <a:rPr dirty="0" sz="2400" spc="-3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a</a:t>
            </a:r>
            <a:r>
              <a:rPr dirty="0" sz="2400" spc="-2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recipient</a:t>
            </a:r>
            <a:r>
              <a:rPr dirty="0" sz="2400" spc="-3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of</a:t>
            </a:r>
            <a:r>
              <a:rPr dirty="0" sz="2400" spc="-3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that</a:t>
            </a:r>
            <a:r>
              <a:rPr dirty="0" sz="2400" spc="-3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type</a:t>
            </a:r>
            <a:r>
              <a:rPr dirty="0" sz="2400" spc="-3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of</a:t>
            </a:r>
            <a:r>
              <a:rPr dirty="0" sz="2400" spc="-3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referral.</a:t>
            </a:r>
            <a:r>
              <a:rPr dirty="0" sz="2400" spc="-30" i="1">
                <a:latin typeface="Avenir Light Oblique"/>
                <a:cs typeface="Avenir Light Oblique"/>
              </a:rPr>
              <a:t> </a:t>
            </a:r>
            <a:r>
              <a:rPr dirty="0" sz="2400" spc="-25" i="1">
                <a:latin typeface="Avenir Light Oblique"/>
                <a:cs typeface="Avenir Light Oblique"/>
              </a:rPr>
              <a:t>If </a:t>
            </a:r>
            <a:r>
              <a:rPr dirty="0" sz="2400" i="1">
                <a:latin typeface="Avenir Light Oblique"/>
                <a:cs typeface="Avenir Light Oblique"/>
              </a:rPr>
              <a:t>they’re</a:t>
            </a:r>
            <a:r>
              <a:rPr dirty="0" sz="2400" spc="-4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invited</a:t>
            </a:r>
            <a:r>
              <a:rPr dirty="0" sz="2400" spc="-4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to</a:t>
            </a:r>
            <a:r>
              <a:rPr dirty="0" sz="2400" spc="-4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the</a:t>
            </a:r>
            <a:r>
              <a:rPr dirty="0" sz="2400" spc="-3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table</a:t>
            </a:r>
            <a:r>
              <a:rPr dirty="0" sz="2400" spc="-4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early</a:t>
            </a:r>
            <a:r>
              <a:rPr dirty="0" sz="2400" spc="-4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on,</a:t>
            </a:r>
            <a:r>
              <a:rPr dirty="0" sz="2400" spc="-3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it</a:t>
            </a:r>
            <a:r>
              <a:rPr dirty="0" sz="2400" spc="-4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helps</a:t>
            </a:r>
            <a:r>
              <a:rPr dirty="0" sz="2400" spc="-4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them</a:t>
            </a:r>
            <a:r>
              <a:rPr dirty="0" sz="2400" spc="-35" i="1">
                <a:latin typeface="Avenir Light Oblique"/>
                <a:cs typeface="Avenir Light Oblique"/>
              </a:rPr>
              <a:t> </a:t>
            </a:r>
            <a:r>
              <a:rPr dirty="0" sz="2400" spc="-25" i="1">
                <a:latin typeface="Avenir Light Oblique"/>
                <a:cs typeface="Avenir Light Oblique"/>
              </a:rPr>
              <a:t>to </a:t>
            </a:r>
            <a:r>
              <a:rPr dirty="0" sz="2400" i="1">
                <a:latin typeface="Avenir Light Oblique"/>
                <a:cs typeface="Avenir Light Oblique"/>
              </a:rPr>
              <a:t>understand</a:t>
            </a:r>
            <a:r>
              <a:rPr dirty="0" sz="2400" spc="-5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really</a:t>
            </a:r>
            <a:r>
              <a:rPr dirty="0" sz="2400" spc="-4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what's</a:t>
            </a:r>
            <a:r>
              <a:rPr dirty="0" sz="2400" spc="-4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being</a:t>
            </a:r>
            <a:r>
              <a:rPr dirty="0" sz="2400" spc="-4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asked</a:t>
            </a:r>
            <a:r>
              <a:rPr dirty="0" sz="2400" spc="-5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of</a:t>
            </a:r>
            <a:r>
              <a:rPr dirty="0" sz="2400" spc="-4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them.</a:t>
            </a:r>
            <a:r>
              <a:rPr dirty="0" sz="2400" spc="-40" i="1">
                <a:latin typeface="Avenir Light Oblique"/>
                <a:cs typeface="Avenir Light Oblique"/>
              </a:rPr>
              <a:t> </a:t>
            </a:r>
            <a:r>
              <a:rPr dirty="0" sz="2400" spc="-10" i="1">
                <a:latin typeface="Avenir Light Oblique"/>
                <a:cs typeface="Avenir Light Oblique"/>
              </a:rPr>
              <a:t>[...] </a:t>
            </a:r>
            <a:r>
              <a:rPr dirty="0" sz="2400" i="1">
                <a:latin typeface="Avenir Light Oblique"/>
                <a:cs typeface="Avenir Light Oblique"/>
              </a:rPr>
              <a:t>Engage</a:t>
            </a:r>
            <a:r>
              <a:rPr dirty="0" sz="2400" spc="-4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your</a:t>
            </a:r>
            <a:r>
              <a:rPr dirty="0" sz="2400" spc="-4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partners</a:t>
            </a:r>
            <a:r>
              <a:rPr dirty="0" sz="2400" spc="-4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early</a:t>
            </a:r>
            <a:r>
              <a:rPr dirty="0" sz="2400" spc="-4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on</a:t>
            </a:r>
            <a:r>
              <a:rPr dirty="0" sz="2400" spc="-4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and</a:t>
            </a:r>
            <a:r>
              <a:rPr dirty="0" sz="2400" spc="-4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ask</a:t>
            </a:r>
            <a:r>
              <a:rPr dirty="0" sz="2400" spc="-5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them</a:t>
            </a:r>
            <a:r>
              <a:rPr dirty="0" sz="2400" spc="-3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what</a:t>
            </a:r>
            <a:r>
              <a:rPr dirty="0" sz="2400" spc="-45" i="1">
                <a:latin typeface="Avenir Light Oblique"/>
                <a:cs typeface="Avenir Light Oblique"/>
              </a:rPr>
              <a:t> </a:t>
            </a:r>
            <a:r>
              <a:rPr dirty="0" sz="2400" spc="-10" i="1">
                <a:latin typeface="Avenir Light Oblique"/>
                <a:cs typeface="Avenir Light Oblique"/>
              </a:rPr>
              <a:t>their </a:t>
            </a:r>
            <a:r>
              <a:rPr dirty="0" sz="2400" i="1">
                <a:latin typeface="Avenir Light Oblique"/>
                <a:cs typeface="Avenir Light Oblique"/>
              </a:rPr>
              <a:t>concerns</a:t>
            </a:r>
            <a:r>
              <a:rPr dirty="0" sz="2400" spc="-4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are</a:t>
            </a:r>
            <a:r>
              <a:rPr dirty="0" sz="2400" spc="-3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before</a:t>
            </a:r>
            <a:r>
              <a:rPr dirty="0" sz="2400" spc="-3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telling</a:t>
            </a:r>
            <a:r>
              <a:rPr dirty="0" sz="2400" spc="-4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them</a:t>
            </a:r>
            <a:r>
              <a:rPr dirty="0" sz="2400" spc="-3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what</a:t>
            </a:r>
            <a:r>
              <a:rPr dirty="0" sz="2400" spc="-40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you</a:t>
            </a:r>
            <a:r>
              <a:rPr dirty="0" sz="2400" spc="-3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want</a:t>
            </a:r>
            <a:r>
              <a:rPr dirty="0" sz="2400" spc="-35" i="1">
                <a:latin typeface="Avenir Light Oblique"/>
                <a:cs typeface="Avenir Light Oblique"/>
              </a:rPr>
              <a:t> </a:t>
            </a:r>
            <a:r>
              <a:rPr dirty="0" sz="2400" i="1">
                <a:latin typeface="Avenir Light Oblique"/>
                <a:cs typeface="Avenir Light Oblique"/>
              </a:rPr>
              <a:t>to</a:t>
            </a:r>
            <a:r>
              <a:rPr dirty="0" sz="2400" spc="-35" i="1">
                <a:latin typeface="Avenir Light Oblique"/>
                <a:cs typeface="Avenir Light Oblique"/>
              </a:rPr>
              <a:t> </a:t>
            </a:r>
            <a:r>
              <a:rPr dirty="0" sz="2400" spc="-20" i="1">
                <a:latin typeface="Avenir Light Oblique"/>
                <a:cs typeface="Avenir Light Oblique"/>
              </a:rPr>
              <a:t>do.”</a:t>
            </a:r>
            <a:endParaRPr sz="2400">
              <a:latin typeface="Avenir Light Oblique"/>
              <a:cs typeface="Avenir Light Obliqu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074" y="1750059"/>
            <a:ext cx="7097395" cy="1001394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620"/>
              </a:spcBef>
            </a:pPr>
            <a:r>
              <a:rPr dirty="0" sz="3400">
                <a:latin typeface="Avenir Book"/>
                <a:cs typeface="Avenir Book"/>
              </a:rPr>
              <a:t>2.</a:t>
            </a:r>
            <a:r>
              <a:rPr dirty="0" sz="3400" spc="-3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Examine</a:t>
            </a:r>
            <a:r>
              <a:rPr dirty="0" sz="3400" spc="-3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what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already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exists</a:t>
            </a:r>
            <a:r>
              <a:rPr dirty="0" sz="3400" spc="-3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in</a:t>
            </a:r>
            <a:r>
              <a:rPr dirty="0" sz="3400" spc="-25">
                <a:latin typeface="Avenir Book"/>
                <a:cs typeface="Avenir Book"/>
              </a:rPr>
              <a:t> the </a:t>
            </a:r>
            <a:r>
              <a:rPr dirty="0" sz="3400" spc="-10">
                <a:latin typeface="Avenir Book"/>
                <a:cs typeface="Avenir Book"/>
              </a:rPr>
              <a:t>community</a:t>
            </a:r>
            <a:endParaRPr sz="3400">
              <a:latin typeface="Avenir Book"/>
              <a:cs typeface="Avenir Book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229" y="113934"/>
            <a:ext cx="2568534" cy="1711690"/>
          </a:xfrm>
          <a:prstGeom prst="rect">
            <a:avLst/>
          </a:prstGeom>
        </p:spPr>
      </p:pic>
      <p:sp>
        <p:nvSpPr>
          <p:cNvPr id="5" name="object 5" descr="$PPTXTitle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301244" rIns="0" bIns="0" rtlCol="0" vert="horz">
            <a:spAutoFit/>
          </a:bodyPr>
          <a:lstStyle/>
          <a:p>
            <a:pPr marL="2881630">
              <a:lnSpc>
                <a:spcPct val="100000"/>
              </a:lnSpc>
              <a:spcBef>
                <a:spcPts val="100"/>
              </a:spcBef>
            </a:pPr>
            <a:r>
              <a:rPr dirty="0" sz="4400" spc="-10" b="0">
                <a:latin typeface="Avenir Book"/>
                <a:cs typeface="Avenir Book"/>
              </a:rPr>
              <a:t>Recommendations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21459" y="6277355"/>
            <a:ext cx="89789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979256" y="6402323"/>
            <a:ext cx="298450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2000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http://sirenetwork.ucsf.edu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370395"/>
            <a:ext cx="9144000" cy="5829300"/>
            <a:chOff x="0" y="370395"/>
            <a:chExt cx="9144000" cy="58293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73024"/>
              <a:ext cx="9144000" cy="51480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70395"/>
              <a:ext cx="9127566" cy="58292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1018" y="2835403"/>
            <a:ext cx="8493760" cy="3451860"/>
            <a:chOff x="351018" y="2835403"/>
            <a:chExt cx="8493760" cy="3451860"/>
          </a:xfrm>
        </p:grpSpPr>
        <p:sp>
          <p:nvSpPr>
            <p:cNvPr id="3" name="object 3"/>
            <p:cNvSpPr/>
            <p:nvPr/>
          </p:nvSpPr>
          <p:spPr>
            <a:xfrm>
              <a:off x="351018" y="6280484"/>
              <a:ext cx="8441055" cy="0"/>
            </a:xfrm>
            <a:custGeom>
              <a:avLst/>
              <a:gdLst/>
              <a:ahLst/>
              <a:cxnLst/>
              <a:rect l="l" t="t" r="r" b="b"/>
              <a:pathLst>
                <a:path w="8441055" h="0">
                  <a:moveTo>
                    <a:pt x="0" y="0"/>
                  </a:moveTo>
                  <a:lnTo>
                    <a:pt x="8440993" y="0"/>
                  </a:lnTo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95131" y="2848097"/>
              <a:ext cx="8036559" cy="3374390"/>
            </a:xfrm>
            <a:custGeom>
              <a:avLst/>
              <a:gdLst/>
              <a:ahLst/>
              <a:cxnLst/>
              <a:rect l="l" t="t" r="r" b="b"/>
              <a:pathLst>
                <a:path w="8036559" h="3374390">
                  <a:moveTo>
                    <a:pt x="0" y="0"/>
                  </a:moveTo>
                  <a:lnTo>
                    <a:pt x="1339424" y="0"/>
                  </a:lnTo>
                  <a:lnTo>
                    <a:pt x="3348560" y="0"/>
                  </a:lnTo>
                  <a:lnTo>
                    <a:pt x="8036545" y="0"/>
                  </a:lnTo>
                  <a:lnTo>
                    <a:pt x="8036545" y="1749562"/>
                  </a:lnTo>
                  <a:lnTo>
                    <a:pt x="8036545" y="2499369"/>
                  </a:lnTo>
                  <a:lnTo>
                    <a:pt x="8036545" y="2999246"/>
                  </a:lnTo>
                  <a:lnTo>
                    <a:pt x="3348560" y="2999246"/>
                  </a:lnTo>
                  <a:lnTo>
                    <a:pt x="2344019" y="3374154"/>
                  </a:lnTo>
                  <a:lnTo>
                    <a:pt x="1339424" y="2999246"/>
                  </a:lnTo>
                  <a:lnTo>
                    <a:pt x="0" y="2999246"/>
                  </a:lnTo>
                  <a:lnTo>
                    <a:pt x="0" y="2499369"/>
                  </a:lnTo>
                  <a:lnTo>
                    <a:pt x="0" y="1749562"/>
                  </a:lnTo>
                  <a:lnTo>
                    <a:pt x="0" y="0"/>
                  </a:lnTo>
                  <a:close/>
                </a:path>
              </a:pathLst>
            </a:custGeom>
            <a:ln w="25387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229" y="113934"/>
            <a:ext cx="2568534" cy="171169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20074" y="1750059"/>
            <a:ext cx="8011795" cy="3854450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12700" marR="918844">
              <a:lnSpc>
                <a:spcPts val="3600"/>
              </a:lnSpc>
              <a:spcBef>
                <a:spcPts val="620"/>
              </a:spcBef>
            </a:pPr>
            <a:r>
              <a:rPr dirty="0" sz="3400">
                <a:latin typeface="Avenir Book"/>
                <a:cs typeface="Avenir Book"/>
              </a:rPr>
              <a:t>2.</a:t>
            </a:r>
            <a:r>
              <a:rPr dirty="0" sz="3400" spc="-3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Examine</a:t>
            </a:r>
            <a:r>
              <a:rPr dirty="0" sz="3400" spc="-3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what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already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exists</a:t>
            </a:r>
            <a:r>
              <a:rPr dirty="0" sz="3400" spc="-3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in</a:t>
            </a:r>
            <a:r>
              <a:rPr dirty="0" sz="3400" spc="-25">
                <a:latin typeface="Avenir Book"/>
                <a:cs typeface="Avenir Book"/>
              </a:rPr>
              <a:t> the </a:t>
            </a:r>
            <a:r>
              <a:rPr dirty="0" sz="3400" spc="-10">
                <a:latin typeface="Avenir Book"/>
                <a:cs typeface="Avenir Book"/>
              </a:rPr>
              <a:t>community</a:t>
            </a:r>
            <a:endParaRPr sz="3400">
              <a:latin typeface="Avenir Book"/>
              <a:cs typeface="Avenir Book"/>
            </a:endParaRPr>
          </a:p>
          <a:p>
            <a:pPr marL="166370" marR="5080">
              <a:lnSpc>
                <a:spcPct val="100000"/>
              </a:lnSpc>
              <a:spcBef>
                <a:spcPts val="2265"/>
              </a:spcBef>
            </a:pPr>
            <a:r>
              <a:rPr dirty="0" sz="2800" i="1">
                <a:latin typeface="Avenir Light Oblique"/>
                <a:cs typeface="Avenir Light Oblique"/>
              </a:rPr>
              <a:t>“If</a:t>
            </a:r>
            <a:r>
              <a:rPr dirty="0" sz="2800" spc="-3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I</a:t>
            </a:r>
            <a:r>
              <a:rPr dirty="0" sz="2800" spc="-3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were</a:t>
            </a:r>
            <a:r>
              <a:rPr dirty="0" sz="2800" spc="-2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to</a:t>
            </a:r>
            <a:r>
              <a:rPr dirty="0" sz="2800" spc="-2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do</a:t>
            </a:r>
            <a:r>
              <a:rPr dirty="0" sz="2800" spc="-2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this</a:t>
            </a:r>
            <a:r>
              <a:rPr dirty="0" sz="2800" spc="-3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all</a:t>
            </a:r>
            <a:r>
              <a:rPr dirty="0" sz="2800" spc="-2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over</a:t>
            </a:r>
            <a:r>
              <a:rPr dirty="0" sz="2800" spc="-2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again,</a:t>
            </a:r>
            <a:r>
              <a:rPr dirty="0" sz="2800" spc="-3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I</a:t>
            </a:r>
            <a:r>
              <a:rPr dirty="0" sz="2800" spc="-3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think</a:t>
            </a:r>
            <a:r>
              <a:rPr dirty="0" sz="2800" spc="-2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I</a:t>
            </a:r>
            <a:r>
              <a:rPr dirty="0" sz="2800" spc="-35" i="1">
                <a:latin typeface="Avenir Light Oblique"/>
                <a:cs typeface="Avenir Light Oblique"/>
              </a:rPr>
              <a:t> </a:t>
            </a:r>
            <a:r>
              <a:rPr dirty="0" sz="2800" spc="-10" i="1">
                <a:latin typeface="Avenir Light Oblique"/>
                <a:cs typeface="Avenir Light Oblique"/>
              </a:rPr>
              <a:t>would </a:t>
            </a:r>
            <a:r>
              <a:rPr dirty="0" sz="2800" i="1">
                <a:latin typeface="Avenir Light Oblique"/>
                <a:cs typeface="Avenir Light Oblique"/>
              </a:rPr>
              <a:t>bring</a:t>
            </a:r>
            <a:r>
              <a:rPr dirty="0" sz="2800" spc="-7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key</a:t>
            </a:r>
            <a:r>
              <a:rPr dirty="0" sz="2800" spc="-6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stakeholders</a:t>
            </a:r>
            <a:r>
              <a:rPr dirty="0" sz="2800" spc="-7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from</a:t>
            </a:r>
            <a:r>
              <a:rPr dirty="0" sz="2800" spc="-7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all</a:t>
            </a:r>
            <a:r>
              <a:rPr dirty="0" sz="2800" spc="-6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hospitals</a:t>
            </a:r>
            <a:r>
              <a:rPr dirty="0" sz="2800" spc="-75" i="1">
                <a:latin typeface="Avenir Light Oblique"/>
                <a:cs typeface="Avenir Light Oblique"/>
              </a:rPr>
              <a:t> </a:t>
            </a:r>
            <a:r>
              <a:rPr dirty="0" sz="2800" spc="-10" i="1">
                <a:latin typeface="Avenir Light Oblique"/>
                <a:cs typeface="Avenir Light Oblique"/>
              </a:rPr>
              <a:t>across </a:t>
            </a:r>
            <a:r>
              <a:rPr dirty="0" sz="2800" i="1">
                <a:latin typeface="Avenir Light Oblique"/>
                <a:cs typeface="Avenir Light Oblique"/>
              </a:rPr>
              <a:t>the</a:t>
            </a:r>
            <a:r>
              <a:rPr dirty="0" sz="2800" spc="-4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state</a:t>
            </a:r>
            <a:r>
              <a:rPr dirty="0" sz="2800" spc="-4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to</a:t>
            </a:r>
            <a:r>
              <a:rPr dirty="0" sz="2800" spc="-4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the</a:t>
            </a:r>
            <a:r>
              <a:rPr dirty="0" sz="2800" spc="-4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table,</a:t>
            </a:r>
            <a:r>
              <a:rPr dirty="0" sz="2800" spc="-5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with</a:t>
            </a:r>
            <a:r>
              <a:rPr dirty="0" sz="2800" spc="-3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our</a:t>
            </a:r>
            <a:r>
              <a:rPr dirty="0" sz="2800" spc="-40" i="1">
                <a:latin typeface="Avenir Light Oblique"/>
                <a:cs typeface="Avenir Light Oblique"/>
              </a:rPr>
              <a:t> </a:t>
            </a:r>
            <a:r>
              <a:rPr dirty="0" sz="2800" spc="-10" i="1">
                <a:latin typeface="Avenir Light Oblique"/>
                <a:cs typeface="Avenir Light Oblique"/>
              </a:rPr>
              <a:t>community </a:t>
            </a:r>
            <a:r>
              <a:rPr dirty="0" sz="2800" i="1">
                <a:latin typeface="Avenir Light Oblique"/>
                <a:cs typeface="Avenir Light Oblique"/>
              </a:rPr>
              <a:t>stakeholders,</a:t>
            </a:r>
            <a:r>
              <a:rPr dirty="0" sz="2800" spc="-6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and</a:t>
            </a:r>
            <a:r>
              <a:rPr dirty="0" sz="2800" spc="-5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together</a:t>
            </a:r>
            <a:r>
              <a:rPr dirty="0" sz="2800" spc="-5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figure</a:t>
            </a:r>
            <a:r>
              <a:rPr dirty="0" sz="2800" spc="-5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out</a:t>
            </a:r>
            <a:r>
              <a:rPr dirty="0" sz="2800" spc="-55" i="1">
                <a:latin typeface="Avenir Light Oblique"/>
                <a:cs typeface="Avenir Light Oblique"/>
              </a:rPr>
              <a:t> </a:t>
            </a:r>
            <a:r>
              <a:rPr dirty="0" sz="2800" spc="-20" i="1">
                <a:latin typeface="Avenir Light Oblique"/>
                <a:cs typeface="Avenir Light Oblique"/>
              </a:rPr>
              <a:t>what </a:t>
            </a:r>
            <a:r>
              <a:rPr dirty="0" sz="2800" i="1">
                <a:latin typeface="Avenir Light Oblique"/>
                <a:cs typeface="Avenir Light Oblique"/>
              </a:rPr>
              <a:t>collectively</a:t>
            </a:r>
            <a:r>
              <a:rPr dirty="0" sz="2800" spc="-5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would</a:t>
            </a:r>
            <a:r>
              <a:rPr dirty="0" sz="2800" spc="-4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be</a:t>
            </a:r>
            <a:r>
              <a:rPr dirty="0" sz="2800" spc="-4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the</a:t>
            </a:r>
            <a:r>
              <a:rPr dirty="0" sz="2800" spc="-4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best</a:t>
            </a:r>
            <a:r>
              <a:rPr dirty="0" sz="2800" spc="-5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one,</a:t>
            </a:r>
            <a:r>
              <a:rPr dirty="0" sz="2800" spc="-4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‘go</a:t>
            </a:r>
            <a:r>
              <a:rPr dirty="0" sz="2800" spc="-5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slow</a:t>
            </a:r>
            <a:r>
              <a:rPr dirty="0" sz="2800" spc="-4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to</a:t>
            </a:r>
            <a:r>
              <a:rPr dirty="0" sz="2800" spc="-50" i="1">
                <a:latin typeface="Avenir Light Oblique"/>
                <a:cs typeface="Avenir Light Oblique"/>
              </a:rPr>
              <a:t> </a:t>
            </a:r>
            <a:r>
              <a:rPr dirty="0" sz="2800" spc="-25" i="1">
                <a:latin typeface="Avenir Light Oblique"/>
                <a:cs typeface="Avenir Light Oblique"/>
              </a:rPr>
              <a:t>go </a:t>
            </a:r>
            <a:r>
              <a:rPr dirty="0" sz="2800" i="1">
                <a:latin typeface="Avenir Light Oblique"/>
                <a:cs typeface="Avenir Light Oblique"/>
              </a:rPr>
              <a:t>fast’</a:t>
            </a:r>
            <a:r>
              <a:rPr dirty="0" sz="2800" spc="-6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so</a:t>
            </a:r>
            <a:r>
              <a:rPr dirty="0" sz="2800" spc="-5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that</a:t>
            </a:r>
            <a:r>
              <a:rPr dirty="0" sz="2800" spc="-4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everybody</a:t>
            </a:r>
            <a:r>
              <a:rPr dirty="0" sz="2800" spc="-4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is</a:t>
            </a:r>
            <a:r>
              <a:rPr dirty="0" sz="2800" spc="-6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using</a:t>
            </a:r>
            <a:r>
              <a:rPr dirty="0" sz="2800" spc="-5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that</a:t>
            </a:r>
            <a:r>
              <a:rPr dirty="0" sz="2800" spc="-4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same</a:t>
            </a:r>
            <a:r>
              <a:rPr dirty="0" sz="2800" spc="-45" i="1">
                <a:latin typeface="Avenir Light Oblique"/>
                <a:cs typeface="Avenir Light Oblique"/>
              </a:rPr>
              <a:t> </a:t>
            </a:r>
            <a:r>
              <a:rPr dirty="0" sz="2800" spc="-10" i="1">
                <a:latin typeface="Avenir Light Oblique"/>
                <a:cs typeface="Avenir Light Oblique"/>
              </a:rPr>
              <a:t>thing.”</a:t>
            </a:r>
            <a:endParaRPr sz="2800">
              <a:latin typeface="Avenir Light Oblique"/>
              <a:cs typeface="Avenir Light Obliqu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86739" rIns="0" bIns="0" rtlCol="0" vert="horz">
            <a:spAutoFit/>
          </a:bodyPr>
          <a:lstStyle/>
          <a:p>
            <a:pPr marL="3186430">
              <a:lnSpc>
                <a:spcPct val="100000"/>
              </a:lnSpc>
              <a:spcBef>
                <a:spcPts val="100"/>
              </a:spcBef>
            </a:pPr>
            <a:r>
              <a:rPr dirty="0" sz="4400" spc="-10" b="0">
                <a:latin typeface="Avenir Book"/>
                <a:cs typeface="Avenir Book"/>
              </a:rPr>
              <a:t>Recommendations</a:t>
            </a:r>
            <a:endParaRPr sz="44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074" y="1750059"/>
            <a:ext cx="7249795" cy="1001394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620"/>
              </a:spcBef>
            </a:pPr>
            <a:r>
              <a:rPr dirty="0" sz="3400">
                <a:latin typeface="Avenir Book"/>
                <a:cs typeface="Avenir Book"/>
              </a:rPr>
              <a:t>3.</a:t>
            </a:r>
            <a:r>
              <a:rPr dirty="0" sz="3400" spc="-2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Have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a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clear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understanding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of</a:t>
            </a:r>
            <a:r>
              <a:rPr dirty="0" sz="3400" spc="-15">
                <a:latin typeface="Avenir Book"/>
                <a:cs typeface="Avenir Book"/>
              </a:rPr>
              <a:t> </a:t>
            </a:r>
            <a:r>
              <a:rPr dirty="0" sz="3400" spc="-20">
                <a:latin typeface="Avenir Book"/>
                <a:cs typeface="Avenir Book"/>
              </a:rPr>
              <a:t>your </a:t>
            </a:r>
            <a:r>
              <a:rPr dirty="0" sz="3400">
                <a:latin typeface="Avenir Book"/>
                <a:cs typeface="Avenir Book"/>
              </a:rPr>
              <a:t>goals</a:t>
            </a:r>
            <a:r>
              <a:rPr dirty="0" sz="3400" spc="-1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and</a:t>
            </a:r>
            <a:r>
              <a:rPr dirty="0" sz="3400" spc="-15">
                <a:latin typeface="Avenir Book"/>
                <a:cs typeface="Avenir Book"/>
              </a:rPr>
              <a:t> </a:t>
            </a:r>
            <a:r>
              <a:rPr dirty="0" sz="3400" spc="-10">
                <a:latin typeface="Avenir Book"/>
                <a:cs typeface="Avenir Book"/>
              </a:rPr>
              <a:t>needs</a:t>
            </a:r>
            <a:endParaRPr sz="3400">
              <a:latin typeface="Avenir Book"/>
              <a:cs typeface="Avenir Book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229" y="113934"/>
            <a:ext cx="2568534" cy="1711690"/>
          </a:xfrm>
          <a:prstGeom prst="rect">
            <a:avLst/>
          </a:prstGeom>
        </p:spPr>
      </p:pic>
      <p:sp>
        <p:nvSpPr>
          <p:cNvPr id="5" name="object 5" descr="$PPTXTitle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286004" rIns="0" bIns="0" rtlCol="0" vert="horz">
            <a:spAutoFit/>
          </a:bodyPr>
          <a:lstStyle/>
          <a:p>
            <a:pPr marL="2881630">
              <a:lnSpc>
                <a:spcPct val="100000"/>
              </a:lnSpc>
              <a:spcBef>
                <a:spcPts val="100"/>
              </a:spcBef>
            </a:pPr>
            <a:r>
              <a:rPr dirty="0" sz="4400" spc="-10" b="0">
                <a:latin typeface="Avenir Book"/>
                <a:cs typeface="Avenir Book"/>
              </a:rPr>
              <a:t>Recommendations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1018" y="2835403"/>
            <a:ext cx="8493760" cy="3451860"/>
            <a:chOff x="351018" y="2835403"/>
            <a:chExt cx="8493760" cy="3451860"/>
          </a:xfrm>
        </p:grpSpPr>
        <p:sp>
          <p:nvSpPr>
            <p:cNvPr id="3" name="object 3"/>
            <p:cNvSpPr/>
            <p:nvPr/>
          </p:nvSpPr>
          <p:spPr>
            <a:xfrm>
              <a:off x="351018" y="6280484"/>
              <a:ext cx="8441055" cy="0"/>
            </a:xfrm>
            <a:custGeom>
              <a:avLst/>
              <a:gdLst/>
              <a:ahLst/>
              <a:cxnLst/>
              <a:rect l="l" t="t" r="r" b="b"/>
              <a:pathLst>
                <a:path w="8441055" h="0">
                  <a:moveTo>
                    <a:pt x="0" y="0"/>
                  </a:moveTo>
                  <a:lnTo>
                    <a:pt x="8440993" y="0"/>
                  </a:lnTo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503709" y="2848097"/>
              <a:ext cx="7328534" cy="3374390"/>
            </a:xfrm>
            <a:custGeom>
              <a:avLst/>
              <a:gdLst/>
              <a:ahLst/>
              <a:cxnLst/>
              <a:rect l="l" t="t" r="r" b="b"/>
              <a:pathLst>
                <a:path w="7328534" h="3374390">
                  <a:moveTo>
                    <a:pt x="0" y="0"/>
                  </a:moveTo>
                  <a:lnTo>
                    <a:pt x="1221387" y="0"/>
                  </a:lnTo>
                  <a:lnTo>
                    <a:pt x="3053470" y="0"/>
                  </a:lnTo>
                  <a:lnTo>
                    <a:pt x="7328327" y="0"/>
                  </a:lnTo>
                  <a:lnTo>
                    <a:pt x="7328327" y="1749559"/>
                  </a:lnTo>
                  <a:lnTo>
                    <a:pt x="7328327" y="2499374"/>
                  </a:lnTo>
                  <a:lnTo>
                    <a:pt x="7328327" y="2999246"/>
                  </a:lnTo>
                  <a:lnTo>
                    <a:pt x="3053470" y="2999246"/>
                  </a:lnTo>
                  <a:lnTo>
                    <a:pt x="2137453" y="3374150"/>
                  </a:lnTo>
                  <a:lnTo>
                    <a:pt x="1221387" y="2999246"/>
                  </a:lnTo>
                  <a:lnTo>
                    <a:pt x="0" y="2999246"/>
                  </a:lnTo>
                  <a:lnTo>
                    <a:pt x="0" y="2499374"/>
                  </a:lnTo>
                  <a:lnTo>
                    <a:pt x="0" y="1749559"/>
                  </a:lnTo>
                  <a:lnTo>
                    <a:pt x="0" y="0"/>
                  </a:lnTo>
                  <a:close/>
                </a:path>
              </a:pathLst>
            </a:custGeom>
            <a:ln w="25387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229" y="113934"/>
            <a:ext cx="2568534" cy="171169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20074" y="1750059"/>
            <a:ext cx="8004809" cy="4073525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12700" marR="760095">
              <a:lnSpc>
                <a:spcPts val="3600"/>
              </a:lnSpc>
              <a:spcBef>
                <a:spcPts val="620"/>
              </a:spcBef>
            </a:pPr>
            <a:r>
              <a:rPr dirty="0" sz="3400">
                <a:latin typeface="Avenir Book"/>
                <a:cs typeface="Avenir Book"/>
              </a:rPr>
              <a:t>3.</a:t>
            </a:r>
            <a:r>
              <a:rPr dirty="0" sz="3400" spc="-2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Have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a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clear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understanding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of</a:t>
            </a:r>
            <a:r>
              <a:rPr dirty="0" sz="3400" spc="-15">
                <a:latin typeface="Avenir Book"/>
                <a:cs typeface="Avenir Book"/>
              </a:rPr>
              <a:t> </a:t>
            </a:r>
            <a:r>
              <a:rPr dirty="0" sz="3400" spc="-20">
                <a:latin typeface="Avenir Book"/>
                <a:cs typeface="Avenir Book"/>
              </a:rPr>
              <a:t>your </a:t>
            </a:r>
            <a:r>
              <a:rPr dirty="0" sz="3400">
                <a:latin typeface="Avenir Book"/>
                <a:cs typeface="Avenir Book"/>
              </a:rPr>
              <a:t>goals</a:t>
            </a:r>
            <a:r>
              <a:rPr dirty="0" sz="3400" spc="-1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and</a:t>
            </a:r>
            <a:r>
              <a:rPr dirty="0" sz="3400" spc="-15">
                <a:latin typeface="Avenir Book"/>
                <a:cs typeface="Avenir Book"/>
              </a:rPr>
              <a:t> </a:t>
            </a:r>
            <a:r>
              <a:rPr dirty="0" sz="3400" spc="-10">
                <a:latin typeface="Avenir Book"/>
                <a:cs typeface="Avenir Book"/>
              </a:rPr>
              <a:t>needs</a:t>
            </a:r>
            <a:endParaRPr sz="3400">
              <a:latin typeface="Avenir Book"/>
              <a:cs typeface="Avenir Book"/>
            </a:endParaRPr>
          </a:p>
          <a:p>
            <a:pPr marL="875030" marR="5080">
              <a:lnSpc>
                <a:spcPct val="100299"/>
              </a:lnSpc>
              <a:spcBef>
                <a:spcPts val="570"/>
              </a:spcBef>
            </a:pPr>
            <a:r>
              <a:rPr dirty="0" sz="2800" i="1">
                <a:latin typeface="Avenir Light Oblique"/>
                <a:cs typeface="Avenir Light Oblique"/>
              </a:rPr>
              <a:t>“The</a:t>
            </a:r>
            <a:r>
              <a:rPr dirty="0" sz="2800" spc="-4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health</a:t>
            </a:r>
            <a:r>
              <a:rPr dirty="0" sz="2800" spc="-4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centers</a:t>
            </a:r>
            <a:r>
              <a:rPr dirty="0" sz="2800" spc="-5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that</a:t>
            </a:r>
            <a:r>
              <a:rPr dirty="0" sz="2800" spc="-4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have</a:t>
            </a:r>
            <a:r>
              <a:rPr dirty="0" sz="2800" spc="-4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really</a:t>
            </a:r>
            <a:r>
              <a:rPr dirty="0" sz="2800" spc="-45" i="1">
                <a:latin typeface="Avenir Light Oblique"/>
                <a:cs typeface="Avenir Light Oblique"/>
              </a:rPr>
              <a:t> </a:t>
            </a:r>
            <a:r>
              <a:rPr dirty="0" sz="2800" spc="-10" i="1">
                <a:latin typeface="Avenir Light Oblique"/>
                <a:cs typeface="Avenir Light Oblique"/>
              </a:rPr>
              <a:t>thought </a:t>
            </a:r>
            <a:r>
              <a:rPr dirty="0" sz="2800" i="1">
                <a:latin typeface="Avenir Light Oblique"/>
                <a:cs typeface="Avenir Light Oblique"/>
              </a:rPr>
              <a:t>about</a:t>
            </a:r>
            <a:r>
              <a:rPr dirty="0" sz="2800" spc="-4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their</a:t>
            </a:r>
            <a:r>
              <a:rPr dirty="0" sz="2800" spc="-4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care</a:t>
            </a:r>
            <a:r>
              <a:rPr dirty="0" sz="2800" spc="-4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model,</a:t>
            </a:r>
            <a:r>
              <a:rPr dirty="0" sz="2800" spc="-5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and</a:t>
            </a:r>
            <a:r>
              <a:rPr dirty="0" sz="2800" spc="-4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who</a:t>
            </a:r>
            <a:r>
              <a:rPr dirty="0" sz="2800" spc="-4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on</a:t>
            </a:r>
            <a:r>
              <a:rPr dirty="0" sz="2800" spc="-4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the</a:t>
            </a:r>
            <a:r>
              <a:rPr dirty="0" sz="2800" spc="-40" i="1">
                <a:latin typeface="Avenir Light Oblique"/>
                <a:cs typeface="Avenir Light Oblique"/>
              </a:rPr>
              <a:t> </a:t>
            </a:r>
            <a:r>
              <a:rPr dirty="0" sz="2800" spc="-20" i="1">
                <a:latin typeface="Avenir Light Oblique"/>
                <a:cs typeface="Avenir Light Oblique"/>
              </a:rPr>
              <a:t>care </a:t>
            </a:r>
            <a:r>
              <a:rPr dirty="0" sz="2800" i="1">
                <a:latin typeface="Avenir Light Oblique"/>
                <a:cs typeface="Avenir Light Oblique"/>
              </a:rPr>
              <a:t>team</a:t>
            </a:r>
            <a:r>
              <a:rPr dirty="0" sz="2800" spc="-6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is</a:t>
            </a:r>
            <a:r>
              <a:rPr dirty="0" sz="2800" spc="-6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allocated</a:t>
            </a:r>
            <a:r>
              <a:rPr dirty="0" sz="2800" spc="-5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to</a:t>
            </a:r>
            <a:r>
              <a:rPr dirty="0" sz="2800" spc="-6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be</a:t>
            </a:r>
            <a:r>
              <a:rPr dirty="0" sz="2800" spc="-5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addressing</a:t>
            </a:r>
            <a:r>
              <a:rPr dirty="0" sz="2800" spc="-5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social</a:t>
            </a:r>
            <a:r>
              <a:rPr dirty="0" sz="2800" spc="-60" i="1">
                <a:latin typeface="Avenir Light Oblique"/>
                <a:cs typeface="Avenir Light Oblique"/>
              </a:rPr>
              <a:t> </a:t>
            </a:r>
            <a:r>
              <a:rPr dirty="0" sz="2800" spc="-25" i="1">
                <a:latin typeface="Avenir Light Oblique"/>
                <a:cs typeface="Avenir Light Oblique"/>
              </a:rPr>
              <a:t>and </a:t>
            </a:r>
            <a:r>
              <a:rPr dirty="0" sz="2800" i="1">
                <a:latin typeface="Avenir Light Oblique"/>
                <a:cs typeface="Avenir Light Oblique"/>
              </a:rPr>
              <a:t>economic</a:t>
            </a:r>
            <a:r>
              <a:rPr dirty="0" sz="2800" spc="-5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factors,</a:t>
            </a:r>
            <a:r>
              <a:rPr dirty="0" sz="2800" spc="-6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have</a:t>
            </a:r>
            <a:r>
              <a:rPr dirty="0" sz="2800" spc="-5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a</a:t>
            </a:r>
            <a:r>
              <a:rPr dirty="0" sz="2800" spc="-6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better</a:t>
            </a:r>
            <a:r>
              <a:rPr dirty="0" sz="2800" spc="-55" i="1">
                <a:latin typeface="Avenir Light Oblique"/>
                <a:cs typeface="Avenir Light Oblique"/>
              </a:rPr>
              <a:t> </a:t>
            </a:r>
            <a:r>
              <a:rPr dirty="0" sz="2800" spc="-20" i="1">
                <a:latin typeface="Avenir Light Oblique"/>
                <a:cs typeface="Avenir Light Oblique"/>
              </a:rPr>
              <a:t>time </a:t>
            </a:r>
            <a:r>
              <a:rPr dirty="0" sz="2800" i="1">
                <a:latin typeface="Avenir Light Oblique"/>
                <a:cs typeface="Avenir Light Oblique"/>
              </a:rPr>
              <a:t>adopting</a:t>
            </a:r>
            <a:r>
              <a:rPr dirty="0" sz="2800" spc="-6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the</a:t>
            </a:r>
            <a:r>
              <a:rPr dirty="0" sz="2800" spc="-6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tool,</a:t>
            </a:r>
            <a:r>
              <a:rPr dirty="0" sz="2800" spc="-7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because</a:t>
            </a:r>
            <a:r>
              <a:rPr dirty="0" sz="2800" spc="-6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they've</a:t>
            </a:r>
            <a:r>
              <a:rPr dirty="0" sz="2800" spc="-55" i="1">
                <a:latin typeface="Avenir Light Oblique"/>
                <a:cs typeface="Avenir Light Oblique"/>
              </a:rPr>
              <a:t> </a:t>
            </a:r>
            <a:r>
              <a:rPr dirty="0" sz="2800" spc="-10" i="1">
                <a:latin typeface="Avenir Light Oblique"/>
                <a:cs typeface="Avenir Light Oblique"/>
              </a:rPr>
              <a:t>thought </a:t>
            </a:r>
            <a:r>
              <a:rPr dirty="0" sz="2800" i="1">
                <a:latin typeface="Avenir Light Oblique"/>
                <a:cs typeface="Avenir Light Oblique"/>
              </a:rPr>
              <a:t>through</a:t>
            </a:r>
            <a:r>
              <a:rPr dirty="0" sz="2800" spc="-5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some</a:t>
            </a:r>
            <a:r>
              <a:rPr dirty="0" sz="2800" spc="-5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of</a:t>
            </a:r>
            <a:r>
              <a:rPr dirty="0" sz="2800" spc="-55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the</a:t>
            </a:r>
            <a:r>
              <a:rPr dirty="0" sz="2800" spc="-5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larger</a:t>
            </a:r>
            <a:r>
              <a:rPr dirty="0" sz="2800" spc="-50" i="1">
                <a:latin typeface="Avenir Light Oblique"/>
                <a:cs typeface="Avenir Light Oblique"/>
              </a:rPr>
              <a:t> </a:t>
            </a:r>
            <a:r>
              <a:rPr dirty="0" sz="2800" i="1">
                <a:latin typeface="Avenir Light Oblique"/>
                <a:cs typeface="Avenir Light Oblique"/>
              </a:rPr>
              <a:t>system</a:t>
            </a:r>
            <a:r>
              <a:rPr dirty="0" sz="2800" spc="-55" i="1">
                <a:latin typeface="Avenir Light Oblique"/>
                <a:cs typeface="Avenir Light Oblique"/>
              </a:rPr>
              <a:t> </a:t>
            </a:r>
            <a:r>
              <a:rPr dirty="0" sz="2800" spc="-25" i="1">
                <a:latin typeface="Avenir Light Oblique"/>
                <a:cs typeface="Avenir Light Oblique"/>
              </a:rPr>
              <a:t>and </a:t>
            </a:r>
            <a:r>
              <a:rPr dirty="0" sz="2800" i="1">
                <a:latin typeface="Avenir Light Oblique"/>
                <a:cs typeface="Avenir Light Oblique"/>
              </a:rPr>
              <a:t>workforce</a:t>
            </a:r>
            <a:r>
              <a:rPr dirty="0" sz="2800" spc="-125" i="1">
                <a:latin typeface="Avenir Light Oblique"/>
                <a:cs typeface="Avenir Light Oblique"/>
              </a:rPr>
              <a:t> </a:t>
            </a:r>
            <a:r>
              <a:rPr dirty="0" sz="2800" spc="-10" i="1">
                <a:latin typeface="Avenir Light Oblique"/>
                <a:cs typeface="Avenir Light Oblique"/>
              </a:rPr>
              <a:t>issues.”</a:t>
            </a:r>
            <a:endParaRPr sz="2800">
              <a:latin typeface="Avenir Light Oblique"/>
              <a:cs typeface="Avenir Light Obliqu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71500" rIns="0" bIns="0" rtlCol="0" vert="horz">
            <a:spAutoFit/>
          </a:bodyPr>
          <a:lstStyle/>
          <a:p>
            <a:pPr marL="3186430">
              <a:lnSpc>
                <a:spcPct val="100000"/>
              </a:lnSpc>
              <a:spcBef>
                <a:spcPts val="100"/>
              </a:spcBef>
            </a:pPr>
            <a:r>
              <a:rPr dirty="0" sz="4400" spc="-10" b="0">
                <a:latin typeface="Avenir Book"/>
                <a:cs typeface="Avenir Book"/>
              </a:rPr>
              <a:t>Recommendations</a:t>
            </a:r>
            <a:endParaRPr sz="44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20074" y="1999996"/>
            <a:ext cx="7595870" cy="1001394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620"/>
              </a:spcBef>
            </a:pPr>
            <a:r>
              <a:rPr dirty="0" sz="3400">
                <a:latin typeface="Avenir Book"/>
                <a:cs typeface="Avenir Book"/>
              </a:rPr>
              <a:t>4.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Don’t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assume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that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if</a:t>
            </a:r>
            <a:r>
              <a:rPr dirty="0" sz="3400" spc="-1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you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build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it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 spc="-20">
                <a:latin typeface="Avenir Book"/>
                <a:cs typeface="Avenir Book"/>
              </a:rPr>
              <a:t>they </a:t>
            </a:r>
            <a:r>
              <a:rPr dirty="0" sz="3400">
                <a:latin typeface="Avenir Book"/>
                <a:cs typeface="Avenir Book"/>
              </a:rPr>
              <a:t>will</a:t>
            </a:r>
            <a:r>
              <a:rPr dirty="0" sz="3400" spc="-1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use</a:t>
            </a:r>
            <a:r>
              <a:rPr dirty="0" sz="3400" spc="-10">
                <a:latin typeface="Avenir Book"/>
                <a:cs typeface="Avenir Book"/>
              </a:rPr>
              <a:t> </a:t>
            </a:r>
            <a:r>
              <a:rPr dirty="0" sz="3400" spc="-25">
                <a:latin typeface="Avenir Book"/>
                <a:cs typeface="Avenir Book"/>
              </a:rPr>
              <a:t>it</a:t>
            </a:r>
            <a:endParaRPr sz="3400">
              <a:latin typeface="Avenir Book"/>
              <a:cs typeface="Avenir Book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5614" y="308859"/>
            <a:ext cx="2337244" cy="1461942"/>
          </a:xfrm>
          <a:prstGeom prst="rect">
            <a:avLst/>
          </a:prstGeom>
        </p:spPr>
      </p:pic>
      <p:sp>
        <p:nvSpPr>
          <p:cNvPr id="5" name="object 5" descr="$PPTXTitle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286004" rIns="0" bIns="0" rtlCol="0" vert="horz">
            <a:spAutoFit/>
          </a:bodyPr>
          <a:lstStyle/>
          <a:p>
            <a:pPr marL="2881630">
              <a:lnSpc>
                <a:spcPct val="100000"/>
              </a:lnSpc>
              <a:spcBef>
                <a:spcPts val="100"/>
              </a:spcBef>
            </a:pPr>
            <a:r>
              <a:rPr dirty="0" sz="4400" spc="-10" b="0">
                <a:latin typeface="Avenir Book"/>
                <a:cs typeface="Avenir Book"/>
              </a:rPr>
              <a:t>Recommendations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20074" y="1999996"/>
            <a:ext cx="7595870" cy="2043430"/>
          </a:xfrm>
          <a:prstGeom prst="rect">
            <a:avLst/>
          </a:prstGeom>
        </p:spPr>
        <p:txBody>
          <a:bodyPr wrap="square" lIns="0" tIns="78740" rIns="0" bIns="0" rtlCol="0" vert="horz">
            <a:spAutoFit/>
          </a:bodyPr>
          <a:lstStyle/>
          <a:p>
            <a:pPr marL="12700" marR="5080" indent="480695">
              <a:lnSpc>
                <a:spcPts val="3600"/>
              </a:lnSpc>
              <a:spcBef>
                <a:spcPts val="620"/>
              </a:spcBef>
              <a:buAutoNum type="arabicPeriod" startAt="4"/>
              <a:tabLst>
                <a:tab pos="493395" algn="l"/>
              </a:tabLst>
            </a:pPr>
            <a:r>
              <a:rPr dirty="0" sz="3400">
                <a:latin typeface="Avenir Book"/>
                <a:cs typeface="Avenir Book"/>
              </a:rPr>
              <a:t>Don’t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assume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that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if</a:t>
            </a:r>
            <a:r>
              <a:rPr dirty="0" sz="3400" spc="-1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you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build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it</a:t>
            </a:r>
            <a:r>
              <a:rPr dirty="0" sz="3400" spc="-25">
                <a:latin typeface="Avenir Book"/>
                <a:cs typeface="Avenir Book"/>
              </a:rPr>
              <a:t> </a:t>
            </a:r>
            <a:r>
              <a:rPr dirty="0" sz="3400" spc="-20">
                <a:latin typeface="Avenir Book"/>
                <a:cs typeface="Avenir Book"/>
              </a:rPr>
              <a:t>they </a:t>
            </a:r>
            <a:r>
              <a:rPr dirty="0" sz="3400">
                <a:latin typeface="Avenir Book"/>
                <a:cs typeface="Avenir Book"/>
              </a:rPr>
              <a:t>will</a:t>
            </a:r>
            <a:r>
              <a:rPr dirty="0" sz="3400" spc="-1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use</a:t>
            </a:r>
            <a:r>
              <a:rPr dirty="0" sz="3400" spc="-10">
                <a:latin typeface="Avenir Book"/>
                <a:cs typeface="Avenir Book"/>
              </a:rPr>
              <a:t> </a:t>
            </a:r>
            <a:r>
              <a:rPr dirty="0" sz="3400" spc="-25">
                <a:latin typeface="Avenir Book"/>
                <a:cs typeface="Avenir Book"/>
              </a:rPr>
              <a:t>it</a:t>
            </a:r>
            <a:endParaRPr sz="3400">
              <a:latin typeface="Avenir Book"/>
              <a:cs typeface="Avenir Book"/>
            </a:endParaRPr>
          </a:p>
          <a:p>
            <a:pPr marL="12700" marR="318770" indent="480695">
              <a:lnSpc>
                <a:spcPts val="3700"/>
              </a:lnSpc>
              <a:spcBef>
                <a:spcPts val="830"/>
              </a:spcBef>
              <a:buAutoNum type="arabicPeriod" startAt="4"/>
              <a:tabLst>
                <a:tab pos="493395" algn="l"/>
              </a:tabLst>
            </a:pPr>
            <a:r>
              <a:rPr dirty="0" sz="3400">
                <a:latin typeface="Avenir Book"/>
                <a:cs typeface="Avenir Book"/>
              </a:rPr>
              <a:t>Evaluate</a:t>
            </a:r>
            <a:r>
              <a:rPr dirty="0" sz="3400" spc="-2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the</a:t>
            </a:r>
            <a:r>
              <a:rPr dirty="0" sz="3400" spc="-2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impact</a:t>
            </a:r>
            <a:r>
              <a:rPr dirty="0" sz="3400" spc="-2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and</a:t>
            </a:r>
            <a:r>
              <a:rPr dirty="0" sz="3400" spc="-20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share</a:t>
            </a:r>
            <a:r>
              <a:rPr dirty="0" sz="3400" spc="-15">
                <a:latin typeface="Avenir Book"/>
                <a:cs typeface="Avenir Book"/>
              </a:rPr>
              <a:t> </a:t>
            </a:r>
            <a:r>
              <a:rPr dirty="0" sz="3400" spc="-20">
                <a:latin typeface="Avenir Book"/>
                <a:cs typeface="Avenir Book"/>
              </a:rPr>
              <a:t>your </a:t>
            </a:r>
            <a:r>
              <a:rPr dirty="0" sz="3400" spc="-10">
                <a:latin typeface="Avenir Book"/>
                <a:cs typeface="Avenir Book"/>
              </a:rPr>
              <a:t>learnings</a:t>
            </a:r>
            <a:endParaRPr sz="3400">
              <a:latin typeface="Avenir Book"/>
              <a:cs typeface="Avenir 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5614" y="308859"/>
            <a:ext cx="2337244" cy="1461942"/>
          </a:xfrm>
          <a:prstGeom prst="rect">
            <a:avLst/>
          </a:prstGeom>
        </p:spPr>
      </p:pic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71500" rIns="0" bIns="0" rtlCol="0" vert="horz">
            <a:spAutoFit/>
          </a:bodyPr>
          <a:lstStyle/>
          <a:p>
            <a:pPr marL="3186430">
              <a:lnSpc>
                <a:spcPct val="100000"/>
              </a:lnSpc>
              <a:spcBef>
                <a:spcPts val="100"/>
              </a:spcBef>
            </a:pPr>
            <a:r>
              <a:rPr dirty="0" sz="4400" spc="-10" b="0">
                <a:latin typeface="Avenir Book"/>
                <a:cs typeface="Avenir Book"/>
              </a:rPr>
              <a:t>Recommendations</a:t>
            </a:r>
            <a:endParaRPr sz="4400">
              <a:latin typeface="Avenir Book"/>
              <a:cs typeface="Avenir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4668" y="6274134"/>
            <a:ext cx="8453755" cy="367665"/>
            <a:chOff x="344668" y="6274134"/>
            <a:chExt cx="8453755" cy="367665"/>
          </a:xfrm>
        </p:grpSpPr>
        <p:sp>
          <p:nvSpPr>
            <p:cNvPr id="3" name="object 3"/>
            <p:cNvSpPr/>
            <p:nvPr/>
          </p:nvSpPr>
          <p:spPr>
            <a:xfrm>
              <a:off x="351018" y="6280484"/>
              <a:ext cx="8441055" cy="0"/>
            </a:xfrm>
            <a:custGeom>
              <a:avLst/>
              <a:gdLst/>
              <a:ahLst/>
              <a:cxnLst/>
              <a:rect l="l" t="t" r="r" b="b"/>
              <a:pathLst>
                <a:path w="8441055" h="0">
                  <a:moveTo>
                    <a:pt x="0" y="0"/>
                  </a:moveTo>
                  <a:lnTo>
                    <a:pt x="8440993" y="0"/>
                  </a:lnTo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5488" y="6382512"/>
              <a:ext cx="527303" cy="259079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86739" rIns="0" bIns="0" rtlCol="0" vert="horz">
            <a:spAutoFit/>
          </a:bodyPr>
          <a:lstStyle/>
          <a:p>
            <a:pPr marL="2124710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venir Book"/>
                <a:cs typeface="Avenir Book"/>
              </a:rPr>
              <a:t>Other</a:t>
            </a:r>
            <a:r>
              <a:rPr dirty="0" sz="4400" spc="-100" b="0">
                <a:latin typeface="Avenir Book"/>
                <a:cs typeface="Avenir Book"/>
              </a:rPr>
              <a:t> </a:t>
            </a:r>
            <a:r>
              <a:rPr dirty="0" sz="4400" spc="-10" b="0">
                <a:latin typeface="Avenir Book"/>
                <a:cs typeface="Avenir Book"/>
              </a:rPr>
              <a:t>approaches</a:t>
            </a:r>
            <a:endParaRPr sz="4400">
              <a:latin typeface="Avenir Book"/>
              <a:cs typeface="Avenir Book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20074" y="1750059"/>
            <a:ext cx="2959100" cy="543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469900" algn="l"/>
              </a:tabLst>
            </a:pPr>
            <a:r>
              <a:rPr dirty="0" sz="3400">
                <a:latin typeface="Avenir Book"/>
                <a:cs typeface="Avenir Book"/>
              </a:rPr>
              <a:t>EHR</a:t>
            </a:r>
            <a:r>
              <a:rPr dirty="0" sz="3400" spc="-10">
                <a:latin typeface="Avenir Book"/>
                <a:cs typeface="Avenir Book"/>
              </a:rPr>
              <a:t> vendors</a:t>
            </a:r>
            <a:endParaRPr sz="340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4668" y="6274134"/>
            <a:ext cx="8453755" cy="367665"/>
            <a:chOff x="344668" y="6274134"/>
            <a:chExt cx="8453755" cy="367665"/>
          </a:xfrm>
        </p:grpSpPr>
        <p:sp>
          <p:nvSpPr>
            <p:cNvPr id="3" name="object 3"/>
            <p:cNvSpPr/>
            <p:nvPr/>
          </p:nvSpPr>
          <p:spPr>
            <a:xfrm>
              <a:off x="351018" y="6280484"/>
              <a:ext cx="8441055" cy="0"/>
            </a:xfrm>
            <a:custGeom>
              <a:avLst/>
              <a:gdLst/>
              <a:ahLst/>
              <a:cxnLst/>
              <a:rect l="l" t="t" r="r" b="b"/>
              <a:pathLst>
                <a:path w="8441055" h="0">
                  <a:moveTo>
                    <a:pt x="0" y="0"/>
                  </a:moveTo>
                  <a:lnTo>
                    <a:pt x="8440993" y="0"/>
                  </a:lnTo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5488" y="6382512"/>
              <a:ext cx="527303" cy="259079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86739" rIns="0" bIns="0" rtlCol="0" vert="horz">
            <a:spAutoFit/>
          </a:bodyPr>
          <a:lstStyle/>
          <a:p>
            <a:pPr marL="2124710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venir Book"/>
                <a:cs typeface="Avenir Book"/>
              </a:rPr>
              <a:t>Other</a:t>
            </a:r>
            <a:r>
              <a:rPr dirty="0" sz="4400" spc="-100" b="0">
                <a:latin typeface="Avenir Book"/>
                <a:cs typeface="Avenir Book"/>
              </a:rPr>
              <a:t> </a:t>
            </a:r>
            <a:r>
              <a:rPr dirty="0" sz="4400" spc="-10" b="0">
                <a:latin typeface="Avenir Book"/>
                <a:cs typeface="Avenir Book"/>
              </a:rPr>
              <a:t>approaches</a:t>
            </a:r>
            <a:endParaRPr sz="4400">
              <a:latin typeface="Avenir Book"/>
              <a:cs typeface="Avenir Book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20074" y="1710334"/>
            <a:ext cx="7203440" cy="1141730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469900" algn="l"/>
              </a:tabLst>
            </a:pPr>
            <a:r>
              <a:rPr dirty="0" sz="3400">
                <a:latin typeface="Avenir Book"/>
                <a:cs typeface="Avenir Book"/>
              </a:rPr>
              <a:t>EHR</a:t>
            </a:r>
            <a:r>
              <a:rPr dirty="0" sz="3400" spc="-10">
                <a:latin typeface="Avenir Book"/>
                <a:cs typeface="Avenir Book"/>
              </a:rPr>
              <a:t> vendors</a:t>
            </a:r>
            <a:endParaRPr sz="3400">
              <a:latin typeface="Avenir Book"/>
              <a:cs typeface="Avenir Book"/>
            </a:endParaRPr>
          </a:p>
          <a:p>
            <a:pPr marL="469900" indent="-457200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469900" algn="l"/>
              </a:tabLst>
            </a:pPr>
            <a:r>
              <a:rPr dirty="0" sz="3400">
                <a:latin typeface="Avenir Book"/>
                <a:cs typeface="Avenir Book"/>
              </a:rPr>
              <a:t>Community</a:t>
            </a:r>
            <a:r>
              <a:rPr dirty="0" sz="3400" spc="-85">
                <a:latin typeface="Avenir Book"/>
                <a:cs typeface="Avenir Book"/>
              </a:rPr>
              <a:t> </a:t>
            </a:r>
            <a:r>
              <a:rPr dirty="0" sz="3400">
                <a:latin typeface="Avenir Book"/>
                <a:cs typeface="Avenir Book"/>
              </a:rPr>
              <a:t>information</a:t>
            </a:r>
            <a:r>
              <a:rPr dirty="0" sz="3400" spc="-85">
                <a:latin typeface="Avenir Book"/>
                <a:cs typeface="Avenir Book"/>
              </a:rPr>
              <a:t> </a:t>
            </a:r>
            <a:r>
              <a:rPr dirty="0" sz="3400" spc="-10">
                <a:latin typeface="Avenir Book"/>
                <a:cs typeface="Avenir Book"/>
              </a:rPr>
              <a:t>exchanges</a:t>
            </a:r>
            <a:endParaRPr sz="3400">
              <a:latin typeface="Avenir Book"/>
              <a:cs typeface="Avenir Boo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4668" y="6274134"/>
            <a:ext cx="8453755" cy="367665"/>
            <a:chOff x="344668" y="6274134"/>
            <a:chExt cx="8453755" cy="367665"/>
          </a:xfrm>
        </p:grpSpPr>
        <p:sp>
          <p:nvSpPr>
            <p:cNvPr id="3" name="object 3"/>
            <p:cNvSpPr/>
            <p:nvPr/>
          </p:nvSpPr>
          <p:spPr>
            <a:xfrm>
              <a:off x="351018" y="6280484"/>
              <a:ext cx="8441055" cy="0"/>
            </a:xfrm>
            <a:custGeom>
              <a:avLst/>
              <a:gdLst/>
              <a:ahLst/>
              <a:cxnLst/>
              <a:rect l="l" t="t" r="r" b="b"/>
              <a:pathLst>
                <a:path w="8441055" h="0">
                  <a:moveTo>
                    <a:pt x="0" y="0"/>
                  </a:moveTo>
                  <a:lnTo>
                    <a:pt x="8440993" y="0"/>
                  </a:lnTo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5488" y="6382512"/>
              <a:ext cx="527303" cy="259079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86739" rIns="0" bIns="0" rtlCol="0" vert="horz">
            <a:spAutoFit/>
          </a:bodyPr>
          <a:lstStyle/>
          <a:p>
            <a:pPr marL="2124710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venir Book"/>
                <a:cs typeface="Avenir Book"/>
              </a:rPr>
              <a:t>Other</a:t>
            </a:r>
            <a:r>
              <a:rPr dirty="0" sz="4400" spc="-100" b="0">
                <a:latin typeface="Avenir Book"/>
                <a:cs typeface="Avenir Book"/>
              </a:rPr>
              <a:t> </a:t>
            </a:r>
            <a:r>
              <a:rPr dirty="0" sz="4400" spc="-10" b="0">
                <a:latin typeface="Avenir Book"/>
                <a:cs typeface="Avenir Book"/>
              </a:rPr>
              <a:t>approaches</a:t>
            </a:r>
            <a:endParaRPr sz="4400">
              <a:latin typeface="Avenir Book"/>
              <a:cs typeface="Avenir Book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2069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469900" algn="l"/>
              </a:tabLst>
            </a:pPr>
            <a:r>
              <a:rPr dirty="0"/>
              <a:t>EHR</a:t>
            </a:r>
            <a:r>
              <a:rPr dirty="0" spc="-10"/>
              <a:t> vendors</a:t>
            </a:r>
          </a:p>
          <a:p>
            <a:pPr marL="469900" indent="-457200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469900" algn="l"/>
              </a:tabLst>
            </a:pPr>
            <a:r>
              <a:rPr dirty="0"/>
              <a:t>Community</a:t>
            </a:r>
            <a:r>
              <a:rPr dirty="0" spc="-85"/>
              <a:t> </a:t>
            </a:r>
            <a:r>
              <a:rPr dirty="0"/>
              <a:t>information</a:t>
            </a:r>
            <a:r>
              <a:rPr dirty="0" spc="-85"/>
              <a:t> </a:t>
            </a:r>
            <a:r>
              <a:rPr dirty="0" spc="-10"/>
              <a:t>exchanges</a:t>
            </a:r>
          </a:p>
          <a:p>
            <a:pPr marL="469900" indent="-45720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469900" algn="l"/>
              </a:tabLst>
            </a:pPr>
            <a:r>
              <a:rPr dirty="0"/>
              <a:t>Pathways</a:t>
            </a:r>
            <a:r>
              <a:rPr dirty="0" spc="-35"/>
              <a:t> </a:t>
            </a:r>
            <a:r>
              <a:rPr dirty="0"/>
              <a:t>HUB</a:t>
            </a:r>
            <a:r>
              <a:rPr dirty="0" spc="-35"/>
              <a:t> </a:t>
            </a:r>
            <a:r>
              <a:rPr dirty="0" spc="-10"/>
              <a:t>Model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4668" y="6274134"/>
            <a:ext cx="8453755" cy="367665"/>
            <a:chOff x="344668" y="6274134"/>
            <a:chExt cx="8453755" cy="367665"/>
          </a:xfrm>
        </p:grpSpPr>
        <p:sp>
          <p:nvSpPr>
            <p:cNvPr id="3" name="object 3"/>
            <p:cNvSpPr/>
            <p:nvPr/>
          </p:nvSpPr>
          <p:spPr>
            <a:xfrm>
              <a:off x="351018" y="6280484"/>
              <a:ext cx="8441055" cy="0"/>
            </a:xfrm>
            <a:custGeom>
              <a:avLst/>
              <a:gdLst/>
              <a:ahLst/>
              <a:cxnLst/>
              <a:rect l="l" t="t" r="r" b="b"/>
              <a:pathLst>
                <a:path w="8441055" h="0">
                  <a:moveTo>
                    <a:pt x="0" y="0"/>
                  </a:moveTo>
                  <a:lnTo>
                    <a:pt x="8440993" y="0"/>
                  </a:lnTo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5488" y="6382512"/>
              <a:ext cx="527303" cy="259079"/>
            </a:xfrm>
            <a:prstGeom prst="rect">
              <a:avLst/>
            </a:prstGeom>
          </p:spPr>
        </p:pic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86739" rIns="0" bIns="0" rtlCol="0" vert="horz">
            <a:spAutoFit/>
          </a:bodyPr>
          <a:lstStyle/>
          <a:p>
            <a:pPr marL="2124710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venir Book"/>
                <a:cs typeface="Avenir Book"/>
              </a:rPr>
              <a:t>Other</a:t>
            </a:r>
            <a:r>
              <a:rPr dirty="0" sz="4400" spc="-100" b="0">
                <a:latin typeface="Avenir Book"/>
                <a:cs typeface="Avenir Book"/>
              </a:rPr>
              <a:t> </a:t>
            </a:r>
            <a:r>
              <a:rPr dirty="0" sz="4400" spc="-10" b="0">
                <a:latin typeface="Avenir Book"/>
                <a:cs typeface="Avenir Book"/>
              </a:rPr>
              <a:t>approaches</a:t>
            </a:r>
            <a:endParaRPr sz="4400">
              <a:latin typeface="Avenir Book"/>
              <a:cs typeface="Avenir Book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52069" rIns="0" bIns="0" rtlCol="0" vert="horz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469900" algn="l"/>
              </a:tabLst>
            </a:pPr>
            <a:r>
              <a:rPr dirty="0"/>
              <a:t>EHR</a:t>
            </a:r>
            <a:r>
              <a:rPr dirty="0" spc="-10"/>
              <a:t> vendors</a:t>
            </a:r>
          </a:p>
          <a:p>
            <a:pPr marL="469900" indent="-457200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469900" algn="l"/>
              </a:tabLst>
            </a:pPr>
            <a:r>
              <a:rPr dirty="0"/>
              <a:t>Community</a:t>
            </a:r>
            <a:r>
              <a:rPr dirty="0" spc="-85"/>
              <a:t> </a:t>
            </a:r>
            <a:r>
              <a:rPr dirty="0"/>
              <a:t>information</a:t>
            </a:r>
            <a:r>
              <a:rPr dirty="0" spc="-85"/>
              <a:t> </a:t>
            </a:r>
            <a:r>
              <a:rPr dirty="0" spc="-10"/>
              <a:t>exchanges</a:t>
            </a:r>
          </a:p>
          <a:p>
            <a:pPr marL="469900" indent="-45720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469900" algn="l"/>
              </a:tabLst>
            </a:pPr>
            <a:r>
              <a:rPr dirty="0"/>
              <a:t>Pathways</a:t>
            </a:r>
            <a:r>
              <a:rPr dirty="0" spc="-35"/>
              <a:t> </a:t>
            </a:r>
            <a:r>
              <a:rPr dirty="0"/>
              <a:t>HUB</a:t>
            </a:r>
            <a:r>
              <a:rPr dirty="0" spc="-35"/>
              <a:t> </a:t>
            </a:r>
            <a:r>
              <a:rPr dirty="0" spc="-10"/>
              <a:t>Model</a:t>
            </a:r>
          </a:p>
          <a:p>
            <a:pPr marL="469900" indent="-45720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469900" algn="l"/>
              </a:tabLst>
            </a:pPr>
            <a:r>
              <a:rPr dirty="0"/>
              <a:t>Increasing</a:t>
            </a:r>
            <a:r>
              <a:rPr dirty="0" spc="-45"/>
              <a:t> </a:t>
            </a:r>
            <a:r>
              <a:rPr dirty="0" spc="-10"/>
              <a:t>interoperability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1018" y="6274137"/>
            <a:ext cx="8441055" cy="12700"/>
            <a:chOff x="351018" y="6274137"/>
            <a:chExt cx="8441055" cy="12700"/>
          </a:xfrm>
        </p:grpSpPr>
        <p:sp>
          <p:nvSpPr>
            <p:cNvPr id="3" name="object 3"/>
            <p:cNvSpPr/>
            <p:nvPr/>
          </p:nvSpPr>
          <p:spPr>
            <a:xfrm>
              <a:off x="351018" y="6280483"/>
              <a:ext cx="8441055" cy="0"/>
            </a:xfrm>
            <a:custGeom>
              <a:avLst/>
              <a:gdLst/>
              <a:ahLst/>
              <a:cxnLst/>
              <a:rect l="l" t="t" r="r" b="b"/>
              <a:pathLst>
                <a:path w="8441055" h="0">
                  <a:moveTo>
                    <a:pt x="0" y="0"/>
                  </a:moveTo>
                  <a:lnTo>
                    <a:pt x="8440993" y="0"/>
                  </a:lnTo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51018" y="6280483"/>
              <a:ext cx="8441055" cy="0"/>
            </a:xfrm>
            <a:custGeom>
              <a:avLst/>
              <a:gdLst/>
              <a:ahLst/>
              <a:cxnLst/>
              <a:rect l="l" t="t" r="r" b="b"/>
              <a:pathLst>
                <a:path w="8441055" h="0">
                  <a:moveTo>
                    <a:pt x="0" y="0"/>
                  </a:moveTo>
                  <a:lnTo>
                    <a:pt x="8440944" y="0"/>
                  </a:lnTo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8095488" y="6382511"/>
            <a:ext cx="701040" cy="340995"/>
            <a:chOff x="8095488" y="6382511"/>
            <a:chExt cx="701040" cy="3409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5488" y="6382511"/>
              <a:ext cx="527303" cy="2590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97253" y="6385534"/>
              <a:ext cx="699015" cy="337851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3191" y="1161288"/>
            <a:ext cx="7559040" cy="477926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1516145" y="923035"/>
            <a:ext cx="5887085" cy="1119505"/>
          </a:xfrm>
          <a:prstGeom prst="rect"/>
        </p:spPr>
        <p:txBody>
          <a:bodyPr wrap="square" lIns="0" tIns="29844" rIns="0" bIns="0" rtlCol="0" vert="horz">
            <a:spAutoFit/>
          </a:bodyPr>
          <a:lstStyle/>
          <a:p>
            <a:pPr marL="1960245" marR="5080" indent="-1948180">
              <a:lnSpc>
                <a:spcPts val="4290"/>
              </a:lnSpc>
              <a:spcBef>
                <a:spcPts val="234"/>
              </a:spcBef>
            </a:pPr>
            <a:r>
              <a:rPr dirty="0" sz="3600" b="0">
                <a:latin typeface="Avenir Book"/>
                <a:cs typeface="Avenir Book"/>
              </a:rPr>
              <a:t>How</a:t>
            </a:r>
            <a:r>
              <a:rPr dirty="0" sz="3600" spc="-50" b="0">
                <a:latin typeface="Avenir Book"/>
                <a:cs typeface="Avenir Book"/>
              </a:rPr>
              <a:t> </a:t>
            </a:r>
            <a:r>
              <a:rPr dirty="0" sz="3600" b="0">
                <a:latin typeface="Avenir Book"/>
                <a:cs typeface="Avenir Book"/>
              </a:rPr>
              <a:t>to</a:t>
            </a:r>
            <a:r>
              <a:rPr dirty="0" sz="3600" spc="-40" b="0">
                <a:latin typeface="Avenir Book"/>
                <a:cs typeface="Avenir Book"/>
              </a:rPr>
              <a:t> </a:t>
            </a:r>
            <a:r>
              <a:rPr dirty="0" sz="3600" b="0">
                <a:latin typeface="Avenir Book"/>
                <a:cs typeface="Avenir Book"/>
              </a:rPr>
              <a:t>use</a:t>
            </a:r>
            <a:r>
              <a:rPr dirty="0" sz="3600" spc="-55" b="0">
                <a:latin typeface="Avenir Book"/>
                <a:cs typeface="Avenir Book"/>
              </a:rPr>
              <a:t> </a:t>
            </a:r>
            <a:r>
              <a:rPr dirty="0" sz="3600" b="0">
                <a:latin typeface="Avenir Book"/>
                <a:cs typeface="Avenir Book"/>
              </a:rPr>
              <a:t>ReadyTalk</a:t>
            </a:r>
            <a:r>
              <a:rPr dirty="0" sz="3600" spc="-45" b="0">
                <a:latin typeface="Avenir Book"/>
                <a:cs typeface="Avenir Book"/>
              </a:rPr>
              <a:t> </a:t>
            </a:r>
            <a:r>
              <a:rPr dirty="0" sz="3600" b="0">
                <a:latin typeface="Avenir Book"/>
                <a:cs typeface="Avenir Book"/>
              </a:rPr>
              <a:t>to</a:t>
            </a:r>
            <a:r>
              <a:rPr dirty="0" sz="3600" spc="-40" b="0">
                <a:latin typeface="Avenir Book"/>
                <a:cs typeface="Avenir Book"/>
              </a:rPr>
              <a:t> </a:t>
            </a:r>
            <a:r>
              <a:rPr dirty="0" sz="3600" spc="-25" b="0">
                <a:latin typeface="Avenir Book"/>
                <a:cs typeface="Avenir Book"/>
              </a:rPr>
              <a:t>ask </a:t>
            </a:r>
            <a:r>
              <a:rPr dirty="0" sz="3600" spc="-10" b="0">
                <a:latin typeface="Avenir Book"/>
                <a:cs typeface="Avenir Book"/>
              </a:rPr>
              <a:t>questions</a:t>
            </a:r>
            <a:endParaRPr sz="360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0959" y="5461508"/>
            <a:ext cx="6921500" cy="580390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995805" marR="5080" indent="-1983739">
              <a:lnSpc>
                <a:spcPct val="102200"/>
              </a:lnSpc>
              <a:spcBef>
                <a:spcPts val="50"/>
              </a:spcBef>
            </a:pPr>
            <a:r>
              <a:rPr dirty="0" sz="1800" i="1">
                <a:latin typeface="Avenir Light Oblique"/>
                <a:cs typeface="Avenir Light Oblique"/>
              </a:rPr>
              <a:t>This</a:t>
            </a:r>
            <a:r>
              <a:rPr dirty="0" sz="1800" spc="-45" i="1">
                <a:latin typeface="Avenir Light Oblique"/>
                <a:cs typeface="Avenir Light Oblique"/>
              </a:rPr>
              <a:t> </a:t>
            </a:r>
            <a:r>
              <a:rPr dirty="0" sz="1800" i="1">
                <a:latin typeface="Avenir Light Oblique"/>
                <a:cs typeface="Avenir Light Oblique"/>
              </a:rPr>
              <a:t>webinar</a:t>
            </a:r>
            <a:r>
              <a:rPr dirty="0" sz="1800" spc="-40" i="1">
                <a:latin typeface="Avenir Light Oblique"/>
                <a:cs typeface="Avenir Light Oblique"/>
              </a:rPr>
              <a:t> </a:t>
            </a:r>
            <a:r>
              <a:rPr dirty="0" sz="1800" i="1">
                <a:latin typeface="Avenir Light Oblique"/>
                <a:cs typeface="Avenir Light Oblique"/>
              </a:rPr>
              <a:t>will</a:t>
            </a:r>
            <a:r>
              <a:rPr dirty="0" sz="1800" spc="-35" i="1">
                <a:latin typeface="Avenir Light Oblique"/>
                <a:cs typeface="Avenir Light Oblique"/>
              </a:rPr>
              <a:t> </a:t>
            </a:r>
            <a:r>
              <a:rPr dirty="0" sz="1800" i="1">
                <a:latin typeface="Avenir Light Oblique"/>
                <a:cs typeface="Avenir Light Oblique"/>
              </a:rPr>
              <a:t>be</a:t>
            </a:r>
            <a:r>
              <a:rPr dirty="0" sz="1800" spc="-35" i="1">
                <a:latin typeface="Avenir Light Oblique"/>
                <a:cs typeface="Avenir Light Oblique"/>
              </a:rPr>
              <a:t> </a:t>
            </a:r>
            <a:r>
              <a:rPr dirty="0" sz="1800" i="1">
                <a:latin typeface="Avenir Light Oblique"/>
                <a:cs typeface="Avenir Light Oblique"/>
              </a:rPr>
              <a:t>recorded;</a:t>
            </a:r>
            <a:r>
              <a:rPr dirty="0" sz="1800" spc="-45" i="1">
                <a:latin typeface="Avenir Light Oblique"/>
                <a:cs typeface="Avenir Light Oblique"/>
              </a:rPr>
              <a:t> </a:t>
            </a:r>
            <a:r>
              <a:rPr dirty="0" sz="1800" i="1">
                <a:latin typeface="Avenir Light Oblique"/>
                <a:cs typeface="Avenir Light Oblique"/>
              </a:rPr>
              <a:t>the</a:t>
            </a:r>
            <a:r>
              <a:rPr dirty="0" sz="1800" spc="-40" i="1">
                <a:latin typeface="Avenir Light Oblique"/>
                <a:cs typeface="Avenir Light Oblique"/>
              </a:rPr>
              <a:t> </a:t>
            </a:r>
            <a:r>
              <a:rPr dirty="0" sz="1800" i="1">
                <a:latin typeface="Avenir Light Oblique"/>
                <a:cs typeface="Avenir Light Oblique"/>
              </a:rPr>
              <a:t>recording</a:t>
            </a:r>
            <a:r>
              <a:rPr dirty="0" sz="1800" spc="-35" i="1">
                <a:latin typeface="Avenir Light Oblique"/>
                <a:cs typeface="Avenir Light Oblique"/>
              </a:rPr>
              <a:t> </a:t>
            </a:r>
            <a:r>
              <a:rPr dirty="0" sz="1800" i="1">
                <a:latin typeface="Avenir Light Oblique"/>
                <a:cs typeface="Avenir Light Oblique"/>
              </a:rPr>
              <a:t>and</a:t>
            </a:r>
            <a:r>
              <a:rPr dirty="0" sz="1800" spc="-40" i="1">
                <a:latin typeface="Avenir Light Oblique"/>
                <a:cs typeface="Avenir Light Oblique"/>
              </a:rPr>
              <a:t> </a:t>
            </a:r>
            <a:r>
              <a:rPr dirty="0" sz="1800" i="1">
                <a:latin typeface="Avenir Light Oblique"/>
                <a:cs typeface="Avenir Light Oblique"/>
              </a:rPr>
              <a:t>slides</a:t>
            </a:r>
            <a:r>
              <a:rPr dirty="0" sz="1800" spc="-45" i="1">
                <a:latin typeface="Avenir Light Oblique"/>
                <a:cs typeface="Avenir Light Oblique"/>
              </a:rPr>
              <a:t> </a:t>
            </a:r>
            <a:r>
              <a:rPr dirty="0" sz="1800" i="1">
                <a:latin typeface="Avenir Light Oblique"/>
                <a:cs typeface="Avenir Light Oblique"/>
              </a:rPr>
              <a:t>will</a:t>
            </a:r>
            <a:r>
              <a:rPr dirty="0" sz="1800" spc="-30" i="1">
                <a:latin typeface="Avenir Light Oblique"/>
                <a:cs typeface="Avenir Light Oblique"/>
              </a:rPr>
              <a:t> </a:t>
            </a:r>
            <a:r>
              <a:rPr dirty="0" sz="1800" i="1">
                <a:latin typeface="Avenir Light Oblique"/>
                <a:cs typeface="Avenir Light Oblique"/>
              </a:rPr>
              <a:t>be</a:t>
            </a:r>
            <a:r>
              <a:rPr dirty="0" sz="1800" spc="-40" i="1">
                <a:latin typeface="Avenir Light Oblique"/>
                <a:cs typeface="Avenir Light Oblique"/>
              </a:rPr>
              <a:t> </a:t>
            </a:r>
            <a:r>
              <a:rPr dirty="0" sz="1800" spc="-20" i="1">
                <a:latin typeface="Avenir Light Oblique"/>
                <a:cs typeface="Avenir Light Oblique"/>
              </a:rPr>
              <a:t>made </a:t>
            </a:r>
            <a:r>
              <a:rPr dirty="0" sz="1800" i="1">
                <a:latin typeface="Avenir Light Oblique"/>
                <a:cs typeface="Avenir Light Oblique"/>
              </a:rPr>
              <a:t>available</a:t>
            </a:r>
            <a:r>
              <a:rPr dirty="0" sz="1800" spc="-45" i="1">
                <a:latin typeface="Avenir Light Oblique"/>
                <a:cs typeface="Avenir Light Oblique"/>
              </a:rPr>
              <a:t> </a:t>
            </a:r>
            <a:r>
              <a:rPr dirty="0" sz="1800" i="1">
                <a:latin typeface="Avenir Light Oblique"/>
                <a:cs typeface="Avenir Light Oblique"/>
              </a:rPr>
              <a:t>in</a:t>
            </a:r>
            <a:r>
              <a:rPr dirty="0" sz="1800" spc="-40" i="1">
                <a:latin typeface="Avenir Light Oblique"/>
                <a:cs typeface="Avenir Light Oblique"/>
              </a:rPr>
              <a:t> </a:t>
            </a:r>
            <a:r>
              <a:rPr dirty="0" sz="1800" i="1">
                <a:latin typeface="Avenir Light Oblique"/>
                <a:cs typeface="Avenir Light Oblique"/>
              </a:rPr>
              <a:t>the</a:t>
            </a:r>
            <a:r>
              <a:rPr dirty="0" sz="1800" spc="-40" i="1">
                <a:latin typeface="Avenir Light Oblique"/>
                <a:cs typeface="Avenir Light Oblique"/>
              </a:rPr>
              <a:t> </a:t>
            </a:r>
            <a:r>
              <a:rPr dirty="0" sz="1800" i="1">
                <a:latin typeface="Avenir Light Oblique"/>
                <a:cs typeface="Avenir Light Oblique"/>
              </a:rPr>
              <a:t>coming</a:t>
            </a:r>
            <a:r>
              <a:rPr dirty="0" sz="1800" spc="-40" i="1">
                <a:latin typeface="Avenir Light Oblique"/>
                <a:cs typeface="Avenir Light Oblique"/>
              </a:rPr>
              <a:t> </a:t>
            </a:r>
            <a:r>
              <a:rPr dirty="0" sz="1800" spc="-10" i="1">
                <a:latin typeface="Avenir Light Oblique"/>
                <a:cs typeface="Avenir Light Oblique"/>
              </a:rPr>
              <a:t>days.</a:t>
            </a:r>
            <a:endParaRPr sz="1800">
              <a:latin typeface="Avenir Light Oblique"/>
              <a:cs typeface="Avenir Light Oblique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0276" y="2345159"/>
            <a:ext cx="3378193" cy="241299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63600" cy="5690235"/>
          </a:xfrm>
          <a:custGeom>
            <a:avLst/>
            <a:gdLst/>
            <a:ahLst/>
            <a:cxnLst/>
            <a:rect l="l" t="t" r="r" b="b"/>
            <a:pathLst>
              <a:path w="863600" h="5690235">
                <a:moveTo>
                  <a:pt x="863600" y="0"/>
                </a:moveTo>
                <a:lnTo>
                  <a:pt x="61630" y="0"/>
                </a:lnTo>
                <a:lnTo>
                  <a:pt x="0" y="604"/>
                </a:lnTo>
                <a:lnTo>
                  <a:pt x="0" y="5690204"/>
                </a:lnTo>
                <a:lnTo>
                  <a:pt x="863600" y="9075"/>
                </a:lnTo>
                <a:lnTo>
                  <a:pt x="863600" y="0"/>
                </a:lnTo>
                <a:close/>
              </a:path>
            </a:pathLst>
          </a:custGeom>
          <a:solidFill>
            <a:srgbClr val="F0AD00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7421349" y="-6346"/>
            <a:ext cx="4773930" cy="6869430"/>
            <a:chOff x="7421349" y="-6346"/>
            <a:chExt cx="4773930" cy="6869430"/>
          </a:xfrm>
        </p:grpSpPr>
        <p:sp>
          <p:nvSpPr>
            <p:cNvPr id="4" name="object 4"/>
            <p:cNvSpPr/>
            <p:nvPr/>
          </p:nvSpPr>
          <p:spPr>
            <a:xfrm>
              <a:off x="9371011" y="0"/>
              <a:ext cx="1219200" cy="6854825"/>
            </a:xfrm>
            <a:custGeom>
              <a:avLst/>
              <a:gdLst/>
              <a:ahLst/>
              <a:cxnLst/>
              <a:rect l="l" t="t" r="r" b="b"/>
              <a:pathLst>
                <a:path w="1219200" h="6854825">
                  <a:moveTo>
                    <a:pt x="0" y="0"/>
                  </a:moveTo>
                  <a:lnTo>
                    <a:pt x="1218578" y="6854502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427696" y="3681412"/>
              <a:ext cx="4761230" cy="3175000"/>
            </a:xfrm>
            <a:custGeom>
              <a:avLst/>
              <a:gdLst/>
              <a:ahLst/>
              <a:cxnLst/>
              <a:rect l="l" t="t" r="r" b="b"/>
              <a:pathLst>
                <a:path w="4761230" h="3175000">
                  <a:moveTo>
                    <a:pt x="4761128" y="0"/>
                  </a:moveTo>
                  <a:lnTo>
                    <a:pt x="0" y="3174967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181481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7347" y="0"/>
                  </a:moveTo>
                  <a:lnTo>
                    <a:pt x="2043003" y="0"/>
                  </a:lnTo>
                  <a:lnTo>
                    <a:pt x="0" y="6858000"/>
                  </a:lnTo>
                  <a:lnTo>
                    <a:pt x="3007347" y="6858000"/>
                  </a:lnTo>
                  <a:lnTo>
                    <a:pt x="3007347" y="0"/>
                  </a:lnTo>
                  <a:close/>
                </a:path>
              </a:pathLst>
            </a:custGeom>
            <a:solidFill>
              <a:srgbClr val="F0AD00">
                <a:alpha val="3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604932" y="0"/>
              <a:ext cx="2587625" cy="6858000"/>
            </a:xfrm>
            <a:custGeom>
              <a:avLst/>
              <a:gdLst/>
              <a:ahLst/>
              <a:cxnLst/>
              <a:rect l="l" t="t" r="r" b="b"/>
              <a:pathLst>
                <a:path w="2587625" h="6858000">
                  <a:moveTo>
                    <a:pt x="2587060" y="0"/>
                  </a:moveTo>
                  <a:lnTo>
                    <a:pt x="0" y="0"/>
                  </a:lnTo>
                  <a:lnTo>
                    <a:pt x="1207967" y="6858003"/>
                  </a:lnTo>
                  <a:lnTo>
                    <a:pt x="2587067" y="6858003"/>
                  </a:lnTo>
                  <a:lnTo>
                    <a:pt x="2587060" y="0"/>
                  </a:lnTo>
                  <a:close/>
                </a:path>
              </a:pathLst>
            </a:custGeom>
            <a:solidFill>
              <a:srgbClr val="F0AD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932332" y="3047999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670" y="0"/>
                  </a:moveTo>
                  <a:lnTo>
                    <a:pt x="0" y="3810000"/>
                  </a:lnTo>
                  <a:lnTo>
                    <a:pt x="3259670" y="3810000"/>
                  </a:lnTo>
                  <a:lnTo>
                    <a:pt x="3259670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9337546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278" y="0"/>
                  </a:moveTo>
                  <a:lnTo>
                    <a:pt x="0" y="0"/>
                  </a:lnTo>
                  <a:lnTo>
                    <a:pt x="2467700" y="6858000"/>
                  </a:lnTo>
                  <a:lnTo>
                    <a:pt x="2851278" y="6858000"/>
                  </a:lnTo>
                  <a:lnTo>
                    <a:pt x="2851278" y="0"/>
                  </a:lnTo>
                  <a:close/>
                </a:path>
              </a:pathLst>
            </a:custGeom>
            <a:solidFill>
              <a:srgbClr val="B48200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898730" y="0"/>
              <a:ext cx="1290320" cy="6858000"/>
            </a:xfrm>
            <a:custGeom>
              <a:avLst/>
              <a:gdLst/>
              <a:ahLst/>
              <a:cxnLst/>
              <a:rect l="l" t="t" r="r" b="b"/>
              <a:pathLst>
                <a:path w="1290320" h="6858000">
                  <a:moveTo>
                    <a:pt x="1290091" y="0"/>
                  </a:moveTo>
                  <a:lnTo>
                    <a:pt x="1018476" y="0"/>
                  </a:lnTo>
                  <a:lnTo>
                    <a:pt x="0" y="6858000"/>
                  </a:lnTo>
                  <a:lnTo>
                    <a:pt x="1290091" y="6858000"/>
                  </a:lnTo>
                  <a:lnTo>
                    <a:pt x="1290091" y="0"/>
                  </a:lnTo>
                  <a:close/>
                </a:path>
              </a:pathLst>
            </a:custGeom>
            <a:solidFill>
              <a:srgbClr val="60B5CC">
                <a:alpha val="7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940366" y="0"/>
              <a:ext cx="1249045" cy="6858000"/>
            </a:xfrm>
            <a:custGeom>
              <a:avLst/>
              <a:gdLst/>
              <a:ahLst/>
              <a:cxnLst/>
              <a:rect l="l" t="t" r="r" b="b"/>
              <a:pathLst>
                <a:path w="1249045" h="6858000">
                  <a:moveTo>
                    <a:pt x="1248451" y="0"/>
                  </a:moveTo>
                  <a:lnTo>
                    <a:pt x="0" y="0"/>
                  </a:lnTo>
                  <a:lnTo>
                    <a:pt x="1108015" y="6858000"/>
                  </a:lnTo>
                  <a:lnTo>
                    <a:pt x="1248451" y="6858000"/>
                  </a:lnTo>
                  <a:lnTo>
                    <a:pt x="1248451" y="0"/>
                  </a:lnTo>
                  <a:close/>
                </a:path>
              </a:pathLst>
            </a:custGeom>
            <a:solidFill>
              <a:srgbClr val="3792AA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0371665" y="3589870"/>
              <a:ext cx="1817370" cy="3268345"/>
            </a:xfrm>
            <a:custGeom>
              <a:avLst/>
              <a:gdLst/>
              <a:ahLst/>
              <a:cxnLst/>
              <a:rect l="l" t="t" r="r" b="b"/>
              <a:pathLst>
                <a:path w="1817370" h="3268345">
                  <a:moveTo>
                    <a:pt x="1817154" y="0"/>
                  </a:moveTo>
                  <a:lnTo>
                    <a:pt x="0" y="3268129"/>
                  </a:lnTo>
                  <a:lnTo>
                    <a:pt x="1817154" y="3268129"/>
                  </a:lnTo>
                  <a:lnTo>
                    <a:pt x="1817154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426816" y="3145027"/>
            <a:ext cx="9479280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>
                <a:solidFill>
                  <a:srgbClr val="434A5A"/>
                </a:solidFill>
                <a:latin typeface="Trebuchet MS"/>
                <a:cs typeface="Trebuchet MS"/>
              </a:rPr>
              <a:t>Brazos</a:t>
            </a:r>
            <a:r>
              <a:rPr dirty="0" sz="5400" spc="-200">
                <a:solidFill>
                  <a:srgbClr val="434A5A"/>
                </a:solidFill>
                <a:latin typeface="Trebuchet MS"/>
                <a:cs typeface="Trebuchet MS"/>
              </a:rPr>
              <a:t> </a:t>
            </a:r>
            <a:r>
              <a:rPr dirty="0" sz="5400">
                <a:solidFill>
                  <a:srgbClr val="434A5A"/>
                </a:solidFill>
                <a:latin typeface="Trebuchet MS"/>
                <a:cs typeface="Trebuchet MS"/>
              </a:rPr>
              <a:t>Health</a:t>
            </a:r>
            <a:r>
              <a:rPr dirty="0" sz="5400" spc="-195">
                <a:solidFill>
                  <a:srgbClr val="434A5A"/>
                </a:solidFill>
                <a:latin typeface="Trebuchet MS"/>
                <a:cs typeface="Trebuchet MS"/>
              </a:rPr>
              <a:t> </a:t>
            </a:r>
            <a:r>
              <a:rPr dirty="0" sz="5400" spc="-10">
                <a:solidFill>
                  <a:srgbClr val="434A5A"/>
                </a:solidFill>
                <a:latin typeface="Trebuchet MS"/>
                <a:cs typeface="Trebuchet MS"/>
              </a:rPr>
              <a:t>Resource</a:t>
            </a:r>
            <a:r>
              <a:rPr dirty="0" sz="5400" spc="-190">
                <a:solidFill>
                  <a:srgbClr val="434A5A"/>
                </a:solidFill>
                <a:latin typeface="Trebuchet MS"/>
                <a:cs typeface="Trebuchet MS"/>
              </a:rPr>
              <a:t> </a:t>
            </a:r>
            <a:r>
              <a:rPr dirty="0" sz="5400" spc="-10">
                <a:solidFill>
                  <a:srgbClr val="434A5A"/>
                </a:solidFill>
                <a:latin typeface="Trebuchet MS"/>
                <a:cs typeface="Trebuchet MS"/>
              </a:rPr>
              <a:t>Center</a:t>
            </a:r>
            <a:endParaRPr sz="54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274341" y="4336795"/>
            <a:ext cx="5356860" cy="756920"/>
          </a:xfrm>
          <a:prstGeom prst="rect">
            <a:avLst/>
          </a:prstGeom>
        </p:spPr>
        <p:txBody>
          <a:bodyPr wrap="square" lIns="0" tIns="10413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dirty="0" sz="1800" spc="-20">
                <a:solidFill>
                  <a:srgbClr val="7F7F7F"/>
                </a:solidFill>
                <a:latin typeface="Trebuchet MS"/>
                <a:cs typeface="Trebuchet MS"/>
              </a:rPr>
              <a:t>COMMUNICATION,</a:t>
            </a:r>
            <a:r>
              <a:rPr dirty="0" sz="1800" spc="-5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dirty="0" sz="1800" spc="-25">
                <a:solidFill>
                  <a:srgbClr val="7F7F7F"/>
                </a:solidFill>
                <a:latin typeface="Trebuchet MS"/>
                <a:cs typeface="Trebuchet MS"/>
              </a:rPr>
              <a:t>COORDINATION</a:t>
            </a:r>
            <a:r>
              <a:rPr dirty="0" sz="1800" spc="-10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7F7F7F"/>
                </a:solidFill>
                <a:latin typeface="Trebuchet MS"/>
                <a:cs typeface="Trebuchet MS"/>
              </a:rPr>
              <a:t>AND</a:t>
            </a:r>
            <a:r>
              <a:rPr dirty="0" sz="1800" spc="-10">
                <a:solidFill>
                  <a:srgbClr val="7F7F7F"/>
                </a:solidFill>
                <a:latin typeface="Trebuchet MS"/>
                <a:cs typeface="Trebuchet MS"/>
              </a:rPr>
              <a:t> NETWORKING</a:t>
            </a:r>
            <a:endParaRPr sz="1800">
              <a:latin typeface="Trebuchet MS"/>
              <a:cs typeface="Trebuchet MS"/>
            </a:endParaRPr>
          </a:p>
          <a:p>
            <a:pPr marL="624840">
              <a:lnSpc>
                <a:spcPct val="100000"/>
              </a:lnSpc>
              <a:spcBef>
                <a:spcPts val="720"/>
              </a:spcBef>
            </a:pPr>
            <a:r>
              <a:rPr dirty="0" sz="1800" spc="-10">
                <a:solidFill>
                  <a:srgbClr val="7F7F7F"/>
                </a:solidFill>
                <a:latin typeface="Trebuchet MS"/>
                <a:cs typeface="Trebuchet MS"/>
              </a:rPr>
              <a:t>Presented</a:t>
            </a:r>
            <a:r>
              <a:rPr dirty="0" sz="1800" spc="-65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7F7F7F"/>
                </a:solidFill>
                <a:latin typeface="Trebuchet MS"/>
                <a:cs typeface="Trebuchet MS"/>
              </a:rPr>
              <a:t>by:</a:t>
            </a:r>
            <a:r>
              <a:rPr dirty="0" sz="1800" spc="-6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7F7F7F"/>
                </a:solidFill>
                <a:latin typeface="Trebuchet MS"/>
                <a:cs typeface="Trebuchet MS"/>
              </a:rPr>
              <a:t>Patricia</a:t>
            </a:r>
            <a:r>
              <a:rPr dirty="0" sz="1800" spc="-55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7F7F7F"/>
                </a:solidFill>
                <a:latin typeface="Trebuchet MS"/>
                <a:cs typeface="Trebuchet MS"/>
              </a:rPr>
              <a:t>Schoenemann,</a:t>
            </a:r>
            <a:r>
              <a:rPr dirty="0" sz="1800" spc="-60">
                <a:solidFill>
                  <a:srgbClr val="7F7F7F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7F7F7F"/>
                </a:solidFill>
                <a:latin typeface="Trebuchet MS"/>
                <a:cs typeface="Trebuchet MS"/>
              </a:rPr>
              <a:t>Director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21349" y="-6346"/>
            <a:ext cx="4773930" cy="6869430"/>
            <a:chOff x="7421349" y="-6346"/>
            <a:chExt cx="4773930" cy="6869430"/>
          </a:xfrm>
        </p:grpSpPr>
        <p:sp>
          <p:nvSpPr>
            <p:cNvPr id="3" name="object 3"/>
            <p:cNvSpPr/>
            <p:nvPr/>
          </p:nvSpPr>
          <p:spPr>
            <a:xfrm>
              <a:off x="9371011" y="0"/>
              <a:ext cx="1219200" cy="6854825"/>
            </a:xfrm>
            <a:custGeom>
              <a:avLst/>
              <a:gdLst/>
              <a:ahLst/>
              <a:cxnLst/>
              <a:rect l="l" t="t" r="r" b="b"/>
              <a:pathLst>
                <a:path w="1219200" h="6854825">
                  <a:moveTo>
                    <a:pt x="0" y="0"/>
                  </a:moveTo>
                  <a:lnTo>
                    <a:pt x="1218578" y="6854502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27696" y="3681412"/>
              <a:ext cx="4761230" cy="3175000"/>
            </a:xfrm>
            <a:custGeom>
              <a:avLst/>
              <a:gdLst/>
              <a:ahLst/>
              <a:cxnLst/>
              <a:rect l="l" t="t" r="r" b="b"/>
              <a:pathLst>
                <a:path w="4761230" h="3175000">
                  <a:moveTo>
                    <a:pt x="4761128" y="0"/>
                  </a:moveTo>
                  <a:lnTo>
                    <a:pt x="0" y="3174967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181481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7347" y="0"/>
                  </a:moveTo>
                  <a:lnTo>
                    <a:pt x="2043003" y="0"/>
                  </a:lnTo>
                  <a:lnTo>
                    <a:pt x="0" y="6858000"/>
                  </a:lnTo>
                  <a:lnTo>
                    <a:pt x="3007347" y="6858000"/>
                  </a:lnTo>
                  <a:lnTo>
                    <a:pt x="3007347" y="0"/>
                  </a:lnTo>
                  <a:close/>
                </a:path>
              </a:pathLst>
            </a:custGeom>
            <a:solidFill>
              <a:srgbClr val="F0AD00">
                <a:alpha val="3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604932" y="0"/>
              <a:ext cx="2587625" cy="6858000"/>
            </a:xfrm>
            <a:custGeom>
              <a:avLst/>
              <a:gdLst/>
              <a:ahLst/>
              <a:cxnLst/>
              <a:rect l="l" t="t" r="r" b="b"/>
              <a:pathLst>
                <a:path w="2587625" h="6858000">
                  <a:moveTo>
                    <a:pt x="2587060" y="0"/>
                  </a:moveTo>
                  <a:lnTo>
                    <a:pt x="0" y="0"/>
                  </a:lnTo>
                  <a:lnTo>
                    <a:pt x="1207967" y="6858003"/>
                  </a:lnTo>
                  <a:lnTo>
                    <a:pt x="2587067" y="6858003"/>
                  </a:lnTo>
                  <a:lnTo>
                    <a:pt x="2587060" y="0"/>
                  </a:lnTo>
                  <a:close/>
                </a:path>
              </a:pathLst>
            </a:custGeom>
            <a:solidFill>
              <a:srgbClr val="F0AD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932332" y="3047999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670" y="0"/>
                  </a:moveTo>
                  <a:lnTo>
                    <a:pt x="0" y="3810000"/>
                  </a:lnTo>
                  <a:lnTo>
                    <a:pt x="3259670" y="3810000"/>
                  </a:lnTo>
                  <a:lnTo>
                    <a:pt x="3259670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337546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278" y="0"/>
                  </a:moveTo>
                  <a:lnTo>
                    <a:pt x="0" y="0"/>
                  </a:lnTo>
                  <a:lnTo>
                    <a:pt x="2467700" y="6858000"/>
                  </a:lnTo>
                  <a:lnTo>
                    <a:pt x="2851278" y="6858000"/>
                  </a:lnTo>
                  <a:lnTo>
                    <a:pt x="2851278" y="0"/>
                  </a:lnTo>
                  <a:close/>
                </a:path>
              </a:pathLst>
            </a:custGeom>
            <a:solidFill>
              <a:srgbClr val="B48200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898730" y="0"/>
              <a:ext cx="1290320" cy="6858000"/>
            </a:xfrm>
            <a:custGeom>
              <a:avLst/>
              <a:gdLst/>
              <a:ahLst/>
              <a:cxnLst/>
              <a:rect l="l" t="t" r="r" b="b"/>
              <a:pathLst>
                <a:path w="1290320" h="6858000">
                  <a:moveTo>
                    <a:pt x="1290091" y="0"/>
                  </a:moveTo>
                  <a:lnTo>
                    <a:pt x="1018476" y="0"/>
                  </a:lnTo>
                  <a:lnTo>
                    <a:pt x="0" y="6858000"/>
                  </a:lnTo>
                  <a:lnTo>
                    <a:pt x="1290091" y="6858000"/>
                  </a:lnTo>
                  <a:lnTo>
                    <a:pt x="1290091" y="0"/>
                  </a:lnTo>
                  <a:close/>
                </a:path>
              </a:pathLst>
            </a:custGeom>
            <a:solidFill>
              <a:srgbClr val="60B5CC">
                <a:alpha val="7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940366" y="0"/>
              <a:ext cx="1249045" cy="6858000"/>
            </a:xfrm>
            <a:custGeom>
              <a:avLst/>
              <a:gdLst/>
              <a:ahLst/>
              <a:cxnLst/>
              <a:rect l="l" t="t" r="r" b="b"/>
              <a:pathLst>
                <a:path w="1249045" h="6858000">
                  <a:moveTo>
                    <a:pt x="1248451" y="0"/>
                  </a:moveTo>
                  <a:lnTo>
                    <a:pt x="0" y="0"/>
                  </a:lnTo>
                  <a:lnTo>
                    <a:pt x="1108015" y="6858000"/>
                  </a:lnTo>
                  <a:lnTo>
                    <a:pt x="1248451" y="6858000"/>
                  </a:lnTo>
                  <a:lnTo>
                    <a:pt x="1248451" y="0"/>
                  </a:lnTo>
                  <a:close/>
                </a:path>
              </a:pathLst>
            </a:custGeom>
            <a:solidFill>
              <a:srgbClr val="3792AA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371665" y="3589870"/>
              <a:ext cx="1817370" cy="3268345"/>
            </a:xfrm>
            <a:custGeom>
              <a:avLst/>
              <a:gdLst/>
              <a:ahLst/>
              <a:cxnLst/>
              <a:rect l="l" t="t" r="r" b="b"/>
              <a:pathLst>
                <a:path w="1817370" h="3268345">
                  <a:moveTo>
                    <a:pt x="1817154" y="0"/>
                  </a:moveTo>
                  <a:lnTo>
                    <a:pt x="0" y="3268129"/>
                  </a:lnTo>
                  <a:lnTo>
                    <a:pt x="1817154" y="3268129"/>
                  </a:lnTo>
                  <a:lnTo>
                    <a:pt x="1817154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800"/>
                </a:lnTo>
                <a:lnTo>
                  <a:pt x="448729" y="2844800"/>
                </a:lnTo>
                <a:lnTo>
                  <a:pt x="0" y="0"/>
                </a:lnTo>
                <a:close/>
              </a:path>
            </a:pathLst>
          </a:custGeom>
          <a:solidFill>
            <a:srgbClr val="F0AD00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xfrm>
            <a:off x="543420" y="630428"/>
            <a:ext cx="788797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60" b="0">
                <a:solidFill>
                  <a:srgbClr val="3792AA"/>
                </a:solidFill>
                <a:latin typeface="Trebuchet MS"/>
                <a:cs typeface="Trebuchet MS"/>
              </a:rPr>
              <a:t>WHAT</a:t>
            </a:r>
            <a:r>
              <a:rPr dirty="0" sz="3600" spc="-215" b="0">
                <a:solidFill>
                  <a:srgbClr val="3792AA"/>
                </a:solidFill>
                <a:latin typeface="Trebuchet MS"/>
                <a:cs typeface="Trebuchet MS"/>
              </a:rPr>
              <a:t> </a:t>
            </a:r>
            <a:r>
              <a:rPr dirty="0" sz="3600" b="0">
                <a:solidFill>
                  <a:srgbClr val="3792AA"/>
                </a:solidFill>
                <a:latin typeface="Trebuchet MS"/>
                <a:cs typeface="Trebuchet MS"/>
              </a:rPr>
              <a:t>IS</a:t>
            </a:r>
            <a:r>
              <a:rPr dirty="0" sz="3600" spc="-270" b="0">
                <a:solidFill>
                  <a:srgbClr val="3792AA"/>
                </a:solidFill>
                <a:latin typeface="Trebuchet MS"/>
                <a:cs typeface="Trebuchet MS"/>
              </a:rPr>
              <a:t> </a:t>
            </a:r>
            <a:r>
              <a:rPr dirty="0" sz="3600" b="0">
                <a:solidFill>
                  <a:srgbClr val="3792AA"/>
                </a:solidFill>
                <a:latin typeface="Trebuchet MS"/>
                <a:cs typeface="Trebuchet MS"/>
              </a:rPr>
              <a:t>A</a:t>
            </a:r>
            <a:r>
              <a:rPr dirty="0" sz="3600" spc="-275" b="0">
                <a:solidFill>
                  <a:srgbClr val="3792AA"/>
                </a:solidFill>
                <a:latin typeface="Trebuchet MS"/>
                <a:cs typeface="Trebuchet MS"/>
              </a:rPr>
              <a:t> </a:t>
            </a:r>
            <a:r>
              <a:rPr dirty="0" sz="3600" spc="-30" b="0">
                <a:solidFill>
                  <a:srgbClr val="3792AA"/>
                </a:solidFill>
                <a:latin typeface="Trebuchet MS"/>
                <a:cs typeface="Trebuchet MS"/>
              </a:rPr>
              <a:t>HEALTH</a:t>
            </a:r>
            <a:r>
              <a:rPr dirty="0" sz="3600" spc="-114" b="0">
                <a:solidFill>
                  <a:srgbClr val="3792AA"/>
                </a:solidFill>
                <a:latin typeface="Trebuchet MS"/>
                <a:cs typeface="Trebuchet MS"/>
              </a:rPr>
              <a:t> </a:t>
            </a:r>
            <a:r>
              <a:rPr dirty="0" sz="3600" b="0">
                <a:solidFill>
                  <a:srgbClr val="3792AA"/>
                </a:solidFill>
                <a:latin typeface="Trebuchet MS"/>
                <a:cs typeface="Trebuchet MS"/>
              </a:rPr>
              <a:t>RESOURCE</a:t>
            </a:r>
            <a:r>
              <a:rPr dirty="0" sz="3600" spc="-120" b="0">
                <a:solidFill>
                  <a:srgbClr val="3792AA"/>
                </a:solidFill>
                <a:latin typeface="Trebuchet MS"/>
                <a:cs typeface="Trebuchet MS"/>
              </a:rPr>
              <a:t> </a:t>
            </a:r>
            <a:r>
              <a:rPr dirty="0" sz="3600" spc="-10" b="0">
                <a:solidFill>
                  <a:srgbClr val="3792AA"/>
                </a:solidFill>
                <a:latin typeface="Trebuchet MS"/>
                <a:cs typeface="Trebuchet MS"/>
              </a:rPr>
              <a:t>CENTER?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6966" y="1291843"/>
            <a:ext cx="9276080" cy="4856480"/>
          </a:xfrm>
          <a:prstGeom prst="rect">
            <a:avLst/>
          </a:prstGeom>
        </p:spPr>
        <p:txBody>
          <a:bodyPr wrap="square" lIns="0" tIns="146685" rIns="0" bIns="0" rtlCol="0" vert="horz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55"/>
              </a:spcBef>
              <a:buClr>
                <a:srgbClr val="F0AD00"/>
              </a:buClr>
              <a:buSzPct val="77777"/>
              <a:buFont typeface="Arial"/>
              <a:buChar char="►"/>
              <a:tabLst>
                <a:tab pos="355600" algn="l"/>
              </a:tabLst>
            </a:pP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dirty="0" sz="1800" spc="-13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u="sng" sz="1800" b="1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local</a:t>
            </a:r>
            <a:r>
              <a:rPr dirty="0" sz="1800" spc="-4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community</a:t>
            </a:r>
            <a:r>
              <a:rPr dirty="0" sz="18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Trebuchet MS"/>
                <a:cs typeface="Trebuchet MS"/>
              </a:rPr>
              <a:t>center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55"/>
              </a:spcBef>
              <a:buClr>
                <a:srgbClr val="F0AD00"/>
              </a:buClr>
              <a:buSzPct val="77777"/>
              <a:buFont typeface="Arial"/>
              <a:buChar char="►"/>
              <a:tabLst>
                <a:tab pos="355600" algn="l"/>
              </a:tabLst>
            </a:pP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Coordinates,</a:t>
            </a:r>
            <a:r>
              <a:rPr dirty="0" sz="18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communicates,</a:t>
            </a:r>
            <a:r>
              <a:rPr dirty="0" sz="18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and</a:t>
            </a:r>
            <a:r>
              <a:rPr dirty="0" sz="18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assesses</a:t>
            </a:r>
            <a:r>
              <a:rPr dirty="0" sz="18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situations</a:t>
            </a:r>
            <a:r>
              <a:rPr dirty="0" sz="18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for</a:t>
            </a:r>
            <a:r>
              <a:rPr dirty="0" sz="18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community</a:t>
            </a:r>
            <a:r>
              <a:rPr dirty="0" sz="18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residents</a:t>
            </a:r>
            <a:r>
              <a:rPr dirty="0" sz="18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in</a:t>
            </a:r>
            <a:r>
              <a:rPr dirty="0" sz="18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404040"/>
                </a:solidFill>
                <a:latin typeface="Trebuchet MS"/>
                <a:cs typeface="Trebuchet MS"/>
              </a:rPr>
              <a:t>need</a:t>
            </a:r>
            <a:endParaRPr sz="1800">
              <a:latin typeface="Trebuchet MS"/>
              <a:cs typeface="Trebuchet MS"/>
            </a:endParaRPr>
          </a:p>
          <a:p>
            <a:pPr marL="355600" marR="5080" indent="-342900">
              <a:lnSpc>
                <a:spcPts val="2110"/>
              </a:lnSpc>
              <a:spcBef>
                <a:spcPts val="1145"/>
              </a:spcBef>
              <a:buClr>
                <a:srgbClr val="F0AD00"/>
              </a:buClr>
              <a:buSzPct val="77777"/>
              <a:buFont typeface="Arial"/>
              <a:buChar char="►"/>
              <a:tabLst>
                <a:tab pos="355600" algn="l"/>
              </a:tabLst>
            </a:pP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Provides</a:t>
            </a:r>
            <a:r>
              <a:rPr dirty="0" sz="1800" spc="-7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information,</a:t>
            </a:r>
            <a:r>
              <a:rPr dirty="0" sz="1800" spc="-6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referral,</a:t>
            </a:r>
            <a:r>
              <a:rPr dirty="0" sz="1800" spc="-7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application</a:t>
            </a:r>
            <a:r>
              <a:rPr dirty="0" sz="1800" spc="-6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assistance,</a:t>
            </a:r>
            <a:r>
              <a:rPr dirty="0" sz="1800" spc="-7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and</a:t>
            </a:r>
            <a:r>
              <a:rPr dirty="0" sz="1800" spc="-7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material</a:t>
            </a:r>
            <a:r>
              <a:rPr dirty="0" sz="1800" spc="-8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assistance</a:t>
            </a:r>
            <a:r>
              <a:rPr dirty="0" sz="1800" spc="-6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to</a:t>
            </a:r>
            <a:r>
              <a:rPr dirty="0" sz="1800" spc="-7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404040"/>
                </a:solidFill>
                <a:latin typeface="Trebuchet MS"/>
                <a:cs typeface="Trebuchet MS"/>
              </a:rPr>
              <a:t>meet </a:t>
            </a:r>
            <a:r>
              <a:rPr dirty="0" sz="1800" spc="-10">
                <a:solidFill>
                  <a:srgbClr val="404040"/>
                </a:solidFill>
                <a:latin typeface="Trebuchet MS"/>
                <a:cs typeface="Trebuchet MS"/>
              </a:rPr>
              <a:t>needs</a:t>
            </a:r>
            <a:endParaRPr sz="1800">
              <a:latin typeface="Trebuchet MS"/>
              <a:cs typeface="Trebuchet MS"/>
            </a:endParaRPr>
          </a:p>
          <a:p>
            <a:pPr marL="355600" marR="812800" indent="-342900">
              <a:lnSpc>
                <a:spcPts val="2090"/>
              </a:lnSpc>
              <a:spcBef>
                <a:spcPts val="1100"/>
              </a:spcBef>
              <a:buClr>
                <a:srgbClr val="F0AD00"/>
              </a:buClr>
              <a:buSzPct val="77777"/>
              <a:buFont typeface="Arial"/>
              <a:buChar char="►"/>
              <a:tabLst>
                <a:tab pos="355600" algn="l"/>
              </a:tabLst>
            </a:pP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Offers</a:t>
            </a:r>
            <a:r>
              <a:rPr dirty="0" sz="18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meeting</a:t>
            </a:r>
            <a:r>
              <a:rPr dirty="0" sz="18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place</a:t>
            </a:r>
            <a:r>
              <a:rPr dirty="0" sz="18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for</a:t>
            </a:r>
            <a:r>
              <a:rPr dirty="0" sz="18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agencies</a:t>
            </a:r>
            <a:r>
              <a:rPr dirty="0" sz="18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headquartered</a:t>
            </a:r>
            <a:r>
              <a:rPr dirty="0" sz="18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outside</a:t>
            </a:r>
            <a:r>
              <a:rPr dirty="0" sz="18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of</a:t>
            </a:r>
            <a:r>
              <a:rPr dirty="0" sz="18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the</a:t>
            </a:r>
            <a:r>
              <a:rPr dirty="0" sz="18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county</a:t>
            </a:r>
            <a:r>
              <a:rPr dirty="0" sz="18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to</a:t>
            </a:r>
            <a:r>
              <a:rPr dirty="0" sz="18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 spc="-20">
                <a:solidFill>
                  <a:srgbClr val="404040"/>
                </a:solidFill>
                <a:latin typeface="Trebuchet MS"/>
                <a:cs typeface="Trebuchet MS"/>
              </a:rPr>
              <a:t>hold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appointments</a:t>
            </a:r>
            <a:r>
              <a:rPr dirty="0" sz="18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or</a:t>
            </a:r>
            <a:r>
              <a:rPr dirty="0" sz="18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meetings</a:t>
            </a:r>
            <a:r>
              <a:rPr dirty="0" sz="18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with</a:t>
            </a:r>
            <a:r>
              <a:rPr dirty="0" sz="18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county</a:t>
            </a:r>
            <a:r>
              <a:rPr dirty="0" sz="18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Trebuchet MS"/>
                <a:cs typeface="Trebuchet MS"/>
              </a:rPr>
              <a:t>residents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Clr>
                <a:srgbClr val="F0AD00"/>
              </a:buClr>
              <a:buSzPct val="77777"/>
              <a:buFont typeface="Arial"/>
              <a:buChar char="►"/>
              <a:tabLst>
                <a:tab pos="355600" algn="l"/>
              </a:tabLst>
            </a:pP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Hosts</a:t>
            </a:r>
            <a:r>
              <a:rPr dirty="0" sz="18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educational</a:t>
            </a:r>
            <a:r>
              <a:rPr dirty="0" sz="18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sessions</a:t>
            </a:r>
            <a:r>
              <a:rPr dirty="0" sz="18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available</a:t>
            </a:r>
            <a:r>
              <a:rPr dirty="0" sz="18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to</a:t>
            </a:r>
            <a:r>
              <a:rPr dirty="0" sz="18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local</a:t>
            </a:r>
            <a:r>
              <a:rPr dirty="0" sz="18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Trebuchet MS"/>
                <a:cs typeface="Trebuchet MS"/>
              </a:rPr>
              <a:t>citizens</a:t>
            </a:r>
            <a:endParaRPr sz="18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1035"/>
              </a:spcBef>
              <a:buClr>
                <a:srgbClr val="F0AD00"/>
              </a:buClr>
              <a:buSzPct val="77777"/>
              <a:buFont typeface="Arial"/>
              <a:buChar char="►"/>
              <a:tabLst>
                <a:tab pos="355600" algn="l"/>
              </a:tabLst>
            </a:pP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dirty="0" sz="1800" spc="-1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Community</a:t>
            </a:r>
            <a:r>
              <a:rPr dirty="0" sz="1800" spc="-7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Resource</a:t>
            </a:r>
            <a:r>
              <a:rPr dirty="0" sz="18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Coordination</a:t>
            </a:r>
            <a:r>
              <a:rPr dirty="0" sz="18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Group</a:t>
            </a:r>
            <a:r>
              <a:rPr dirty="0" sz="1800" spc="-6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(CRCG)</a:t>
            </a:r>
            <a:r>
              <a:rPr dirty="0" sz="1800" spc="-6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facilitator</a:t>
            </a:r>
            <a:r>
              <a:rPr dirty="0" sz="1800" spc="-6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>
                <a:solidFill>
                  <a:srgbClr val="404040"/>
                </a:solidFill>
                <a:latin typeface="Trebuchet MS"/>
                <a:cs typeface="Trebuchet MS"/>
              </a:rPr>
              <a:t>and</a:t>
            </a:r>
            <a:r>
              <a:rPr dirty="0" sz="1800" spc="-6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1800" spc="-10">
                <a:solidFill>
                  <a:srgbClr val="404040"/>
                </a:solidFill>
                <a:latin typeface="Trebuchet MS"/>
                <a:cs typeface="Trebuchet MS"/>
              </a:rPr>
              <a:t>participant</a:t>
            </a:r>
            <a:endParaRPr sz="1800">
              <a:latin typeface="Trebuchet MS"/>
              <a:cs typeface="Trebuchet MS"/>
            </a:endParaRPr>
          </a:p>
          <a:p>
            <a:pPr marL="12700" marR="101600">
              <a:lnSpc>
                <a:spcPct val="100800"/>
              </a:lnSpc>
              <a:spcBef>
                <a:spcPts val="2014"/>
              </a:spcBef>
            </a:pPr>
            <a:r>
              <a:rPr dirty="0" sz="2400">
                <a:solidFill>
                  <a:srgbClr val="404040"/>
                </a:solidFill>
                <a:latin typeface="Trebuchet MS"/>
                <a:cs typeface="Trebuchet MS"/>
              </a:rPr>
              <a:t>The</a:t>
            </a:r>
            <a:r>
              <a:rPr dirty="0" sz="24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404040"/>
                </a:solidFill>
                <a:latin typeface="Trebuchet MS"/>
                <a:cs typeface="Trebuchet MS"/>
              </a:rPr>
              <a:t>attitude</a:t>
            </a:r>
            <a:r>
              <a:rPr dirty="0" sz="24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404040"/>
                </a:solidFill>
                <a:latin typeface="Trebuchet MS"/>
                <a:cs typeface="Trebuchet MS"/>
              </a:rPr>
              <a:t>of</a:t>
            </a:r>
            <a:r>
              <a:rPr dirty="0" sz="2400" spc="-6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404040"/>
                </a:solidFill>
                <a:latin typeface="Trebuchet MS"/>
                <a:cs typeface="Trebuchet MS"/>
              </a:rPr>
              <a:t>the</a:t>
            </a:r>
            <a:r>
              <a:rPr dirty="0" sz="24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404040"/>
                </a:solidFill>
                <a:latin typeface="Trebuchet MS"/>
                <a:cs typeface="Trebuchet MS"/>
              </a:rPr>
              <a:t>Health</a:t>
            </a:r>
            <a:r>
              <a:rPr dirty="0" sz="2400" spc="-6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404040"/>
                </a:solidFill>
                <a:latin typeface="Trebuchet MS"/>
                <a:cs typeface="Trebuchet MS"/>
              </a:rPr>
              <a:t>Resource</a:t>
            </a:r>
            <a:r>
              <a:rPr dirty="0" sz="24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404040"/>
                </a:solidFill>
                <a:latin typeface="Trebuchet MS"/>
                <a:cs typeface="Trebuchet MS"/>
              </a:rPr>
              <a:t>Center</a:t>
            </a:r>
            <a:r>
              <a:rPr dirty="0" sz="24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404040"/>
                </a:solidFill>
                <a:latin typeface="Trebuchet MS"/>
                <a:cs typeface="Trebuchet MS"/>
              </a:rPr>
              <a:t>when</a:t>
            </a:r>
            <a:r>
              <a:rPr dirty="0" sz="2400" spc="-6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404040"/>
                </a:solidFill>
                <a:latin typeface="Trebuchet MS"/>
                <a:cs typeface="Trebuchet MS"/>
              </a:rPr>
              <a:t>someone</a:t>
            </a:r>
            <a:r>
              <a:rPr dirty="0" sz="24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404040"/>
                </a:solidFill>
                <a:latin typeface="Trebuchet MS"/>
                <a:cs typeface="Trebuchet MS"/>
              </a:rPr>
              <a:t>calls</a:t>
            </a:r>
            <a:r>
              <a:rPr dirty="0" sz="24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25">
                <a:solidFill>
                  <a:srgbClr val="404040"/>
                </a:solidFill>
                <a:latin typeface="Trebuchet MS"/>
                <a:cs typeface="Trebuchet MS"/>
              </a:rPr>
              <a:t>or </a:t>
            </a:r>
            <a:r>
              <a:rPr dirty="0" sz="2400">
                <a:solidFill>
                  <a:srgbClr val="404040"/>
                </a:solidFill>
                <a:latin typeface="Trebuchet MS"/>
                <a:cs typeface="Trebuchet MS"/>
              </a:rPr>
              <a:t>comes</a:t>
            </a:r>
            <a:r>
              <a:rPr dirty="0" sz="2400" spc="-2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404040"/>
                </a:solidFill>
                <a:latin typeface="Trebuchet MS"/>
                <a:cs typeface="Trebuchet MS"/>
              </a:rPr>
              <a:t>in</a:t>
            </a:r>
            <a:r>
              <a:rPr dirty="0" sz="2400" spc="-2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404040"/>
                </a:solidFill>
                <a:latin typeface="Trebuchet MS"/>
                <a:cs typeface="Trebuchet MS"/>
              </a:rPr>
              <a:t>is</a:t>
            </a:r>
            <a:r>
              <a:rPr dirty="0" sz="2400" spc="-2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u="sng" sz="2400" spc="-1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always</a:t>
            </a:r>
            <a:r>
              <a:rPr dirty="0" sz="2400" spc="-10">
                <a:solidFill>
                  <a:srgbClr val="404040"/>
                </a:solidFill>
                <a:latin typeface="Trebuchet MS"/>
                <a:cs typeface="Trebuchet MS"/>
              </a:rPr>
              <a:t>:</a:t>
            </a:r>
            <a:endParaRPr sz="2400">
              <a:latin typeface="Trebuchet MS"/>
              <a:cs typeface="Trebuchet MS"/>
            </a:endParaRPr>
          </a:p>
          <a:p>
            <a:pPr marL="12700" marR="463550">
              <a:lnSpc>
                <a:spcPct val="100800"/>
              </a:lnSpc>
              <a:spcBef>
                <a:spcPts val="985"/>
              </a:spcBef>
              <a:tabLst>
                <a:tab pos="4877435" algn="l"/>
              </a:tabLst>
            </a:pPr>
            <a:r>
              <a:rPr dirty="0" sz="2400" spc="-25" b="1">
                <a:solidFill>
                  <a:srgbClr val="404040"/>
                </a:solidFill>
                <a:latin typeface="Trebuchet MS"/>
                <a:cs typeface="Trebuchet MS"/>
              </a:rPr>
              <a:t>“You’ve</a:t>
            </a:r>
            <a:r>
              <a:rPr dirty="0" sz="2400" spc="-4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come</a:t>
            </a:r>
            <a:r>
              <a:rPr dirty="0" sz="2400" spc="-4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to</a:t>
            </a:r>
            <a:r>
              <a:rPr dirty="0" sz="2400" spc="-3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the</a:t>
            </a:r>
            <a:r>
              <a:rPr dirty="0" sz="2400" spc="-4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right</a:t>
            </a:r>
            <a:r>
              <a:rPr dirty="0" sz="2400" spc="-4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404040"/>
                </a:solidFill>
                <a:latin typeface="Trebuchet MS"/>
                <a:cs typeface="Trebuchet MS"/>
              </a:rPr>
              <a:t>place!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	If</a:t>
            </a:r>
            <a:r>
              <a:rPr dirty="0" sz="2400" spc="-2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we</a:t>
            </a:r>
            <a:r>
              <a:rPr dirty="0" sz="2400" spc="-2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don’t</a:t>
            </a:r>
            <a:r>
              <a:rPr dirty="0" sz="2400" spc="-2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know</a:t>
            </a:r>
            <a:r>
              <a:rPr dirty="0" sz="2400" spc="-2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it,</a:t>
            </a:r>
            <a:r>
              <a:rPr dirty="0" sz="2400" spc="-1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we</a:t>
            </a:r>
            <a:r>
              <a:rPr dirty="0" sz="2400" spc="-2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404040"/>
                </a:solidFill>
                <a:latin typeface="Trebuchet MS"/>
                <a:cs typeface="Trebuchet MS"/>
              </a:rPr>
              <a:t>will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find</a:t>
            </a:r>
            <a:r>
              <a:rPr dirty="0" sz="2400" spc="-3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out</a:t>
            </a:r>
            <a:r>
              <a:rPr dirty="0" sz="2400" spc="-2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about</a:t>
            </a:r>
            <a:r>
              <a:rPr dirty="0" sz="2400" spc="-2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it</a:t>
            </a:r>
            <a:r>
              <a:rPr dirty="0" sz="2400" spc="-2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404040"/>
                </a:solidFill>
                <a:latin typeface="Trebuchet MS"/>
                <a:cs typeface="Trebuchet MS"/>
              </a:rPr>
              <a:t>together!”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21349" y="-6346"/>
            <a:ext cx="4773930" cy="6869430"/>
            <a:chOff x="7421349" y="-6346"/>
            <a:chExt cx="4773930" cy="6869430"/>
          </a:xfrm>
        </p:grpSpPr>
        <p:sp>
          <p:nvSpPr>
            <p:cNvPr id="3" name="object 3"/>
            <p:cNvSpPr/>
            <p:nvPr/>
          </p:nvSpPr>
          <p:spPr>
            <a:xfrm>
              <a:off x="9371011" y="0"/>
              <a:ext cx="1219200" cy="6854825"/>
            </a:xfrm>
            <a:custGeom>
              <a:avLst/>
              <a:gdLst/>
              <a:ahLst/>
              <a:cxnLst/>
              <a:rect l="l" t="t" r="r" b="b"/>
              <a:pathLst>
                <a:path w="1219200" h="6854825">
                  <a:moveTo>
                    <a:pt x="0" y="0"/>
                  </a:moveTo>
                  <a:lnTo>
                    <a:pt x="1218578" y="6854502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27696" y="3681412"/>
              <a:ext cx="4761230" cy="3175000"/>
            </a:xfrm>
            <a:custGeom>
              <a:avLst/>
              <a:gdLst/>
              <a:ahLst/>
              <a:cxnLst/>
              <a:rect l="l" t="t" r="r" b="b"/>
              <a:pathLst>
                <a:path w="4761230" h="3175000">
                  <a:moveTo>
                    <a:pt x="4761128" y="0"/>
                  </a:moveTo>
                  <a:lnTo>
                    <a:pt x="0" y="3174967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181481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7347" y="0"/>
                  </a:moveTo>
                  <a:lnTo>
                    <a:pt x="2043003" y="0"/>
                  </a:lnTo>
                  <a:lnTo>
                    <a:pt x="0" y="6858000"/>
                  </a:lnTo>
                  <a:lnTo>
                    <a:pt x="3007347" y="6858000"/>
                  </a:lnTo>
                  <a:lnTo>
                    <a:pt x="3007347" y="0"/>
                  </a:lnTo>
                  <a:close/>
                </a:path>
              </a:pathLst>
            </a:custGeom>
            <a:solidFill>
              <a:srgbClr val="F0AD00">
                <a:alpha val="3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604932" y="0"/>
              <a:ext cx="2587625" cy="6858000"/>
            </a:xfrm>
            <a:custGeom>
              <a:avLst/>
              <a:gdLst/>
              <a:ahLst/>
              <a:cxnLst/>
              <a:rect l="l" t="t" r="r" b="b"/>
              <a:pathLst>
                <a:path w="2587625" h="6858000">
                  <a:moveTo>
                    <a:pt x="2587060" y="0"/>
                  </a:moveTo>
                  <a:lnTo>
                    <a:pt x="0" y="0"/>
                  </a:lnTo>
                  <a:lnTo>
                    <a:pt x="1207967" y="6858003"/>
                  </a:lnTo>
                  <a:lnTo>
                    <a:pt x="2587067" y="6858003"/>
                  </a:lnTo>
                  <a:lnTo>
                    <a:pt x="2587060" y="0"/>
                  </a:lnTo>
                  <a:close/>
                </a:path>
              </a:pathLst>
            </a:custGeom>
            <a:solidFill>
              <a:srgbClr val="F0AD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932332" y="3047999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670" y="0"/>
                  </a:moveTo>
                  <a:lnTo>
                    <a:pt x="0" y="3810000"/>
                  </a:lnTo>
                  <a:lnTo>
                    <a:pt x="3259670" y="3810000"/>
                  </a:lnTo>
                  <a:lnTo>
                    <a:pt x="3259670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337546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278" y="0"/>
                  </a:moveTo>
                  <a:lnTo>
                    <a:pt x="0" y="0"/>
                  </a:lnTo>
                  <a:lnTo>
                    <a:pt x="2467700" y="6858000"/>
                  </a:lnTo>
                  <a:lnTo>
                    <a:pt x="2851278" y="6858000"/>
                  </a:lnTo>
                  <a:lnTo>
                    <a:pt x="2851278" y="0"/>
                  </a:lnTo>
                  <a:close/>
                </a:path>
              </a:pathLst>
            </a:custGeom>
            <a:solidFill>
              <a:srgbClr val="B48200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898730" y="0"/>
              <a:ext cx="1290320" cy="6858000"/>
            </a:xfrm>
            <a:custGeom>
              <a:avLst/>
              <a:gdLst/>
              <a:ahLst/>
              <a:cxnLst/>
              <a:rect l="l" t="t" r="r" b="b"/>
              <a:pathLst>
                <a:path w="1290320" h="6858000">
                  <a:moveTo>
                    <a:pt x="1290091" y="0"/>
                  </a:moveTo>
                  <a:lnTo>
                    <a:pt x="1018476" y="0"/>
                  </a:lnTo>
                  <a:lnTo>
                    <a:pt x="0" y="6858000"/>
                  </a:lnTo>
                  <a:lnTo>
                    <a:pt x="1290091" y="6858000"/>
                  </a:lnTo>
                  <a:lnTo>
                    <a:pt x="1290091" y="0"/>
                  </a:lnTo>
                  <a:close/>
                </a:path>
              </a:pathLst>
            </a:custGeom>
            <a:solidFill>
              <a:srgbClr val="60B5CC">
                <a:alpha val="7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940366" y="0"/>
              <a:ext cx="1249045" cy="6858000"/>
            </a:xfrm>
            <a:custGeom>
              <a:avLst/>
              <a:gdLst/>
              <a:ahLst/>
              <a:cxnLst/>
              <a:rect l="l" t="t" r="r" b="b"/>
              <a:pathLst>
                <a:path w="1249045" h="6858000">
                  <a:moveTo>
                    <a:pt x="1248451" y="0"/>
                  </a:moveTo>
                  <a:lnTo>
                    <a:pt x="0" y="0"/>
                  </a:lnTo>
                  <a:lnTo>
                    <a:pt x="1108015" y="6858000"/>
                  </a:lnTo>
                  <a:lnTo>
                    <a:pt x="1248451" y="6858000"/>
                  </a:lnTo>
                  <a:lnTo>
                    <a:pt x="1248451" y="0"/>
                  </a:lnTo>
                  <a:close/>
                </a:path>
              </a:pathLst>
            </a:custGeom>
            <a:solidFill>
              <a:srgbClr val="3792AA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371665" y="3589870"/>
              <a:ext cx="1817370" cy="3268345"/>
            </a:xfrm>
            <a:custGeom>
              <a:avLst/>
              <a:gdLst/>
              <a:ahLst/>
              <a:cxnLst/>
              <a:rect l="l" t="t" r="r" b="b"/>
              <a:pathLst>
                <a:path w="1817370" h="3268345">
                  <a:moveTo>
                    <a:pt x="1817154" y="0"/>
                  </a:moveTo>
                  <a:lnTo>
                    <a:pt x="0" y="3268129"/>
                  </a:lnTo>
                  <a:lnTo>
                    <a:pt x="1817154" y="3268129"/>
                  </a:lnTo>
                  <a:lnTo>
                    <a:pt x="1817154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800"/>
                </a:lnTo>
                <a:lnTo>
                  <a:pt x="448729" y="2844800"/>
                </a:lnTo>
                <a:lnTo>
                  <a:pt x="0" y="0"/>
                </a:lnTo>
                <a:close/>
              </a:path>
            </a:pathLst>
          </a:custGeom>
          <a:solidFill>
            <a:srgbClr val="F0AD00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5091" rIns="0" bIns="0" rtlCol="0" vert="horz">
            <a:spAutoFit/>
          </a:bodyPr>
          <a:lstStyle/>
          <a:p>
            <a:pPr marL="993775">
              <a:lnSpc>
                <a:spcPct val="100000"/>
              </a:lnSpc>
              <a:spcBef>
                <a:spcPts val="100"/>
              </a:spcBef>
            </a:pPr>
            <a:r>
              <a:rPr dirty="0" sz="3200" spc="-20" b="0">
                <a:solidFill>
                  <a:srgbClr val="3792AA"/>
                </a:solidFill>
                <a:latin typeface="Trebuchet MS"/>
                <a:cs typeface="Trebuchet MS"/>
              </a:rPr>
              <a:t>COMMUNITY</a:t>
            </a:r>
            <a:r>
              <a:rPr dirty="0" sz="3200" spc="-240" b="0">
                <a:solidFill>
                  <a:srgbClr val="3792AA"/>
                </a:solidFill>
                <a:latin typeface="Trebuchet MS"/>
                <a:cs typeface="Trebuchet MS"/>
              </a:rPr>
              <a:t> </a:t>
            </a:r>
            <a:r>
              <a:rPr dirty="0" sz="3200" spc="-20" b="0">
                <a:solidFill>
                  <a:srgbClr val="3792AA"/>
                </a:solidFill>
                <a:latin typeface="Trebuchet MS"/>
                <a:cs typeface="Trebuchet MS"/>
              </a:rPr>
              <a:t>ASSISTANCE</a:t>
            </a:r>
            <a:r>
              <a:rPr dirty="0" sz="3200" spc="-114" b="0">
                <a:solidFill>
                  <a:srgbClr val="3792AA"/>
                </a:solidFill>
                <a:latin typeface="Trebuchet MS"/>
                <a:cs typeface="Trebuchet MS"/>
              </a:rPr>
              <a:t> </a:t>
            </a:r>
            <a:r>
              <a:rPr dirty="0" sz="3200" b="0">
                <a:solidFill>
                  <a:srgbClr val="3792AA"/>
                </a:solidFill>
                <a:latin typeface="Trebuchet MS"/>
                <a:cs typeface="Trebuchet MS"/>
              </a:rPr>
              <a:t>NETWORK</a:t>
            </a:r>
            <a:r>
              <a:rPr dirty="0" sz="3200" spc="-70" b="0">
                <a:solidFill>
                  <a:srgbClr val="3792AA"/>
                </a:solidFill>
                <a:latin typeface="Trebuchet MS"/>
                <a:cs typeface="Trebuchet MS"/>
              </a:rPr>
              <a:t> </a:t>
            </a:r>
            <a:r>
              <a:rPr dirty="0" sz="3200" spc="-10" b="0">
                <a:solidFill>
                  <a:srgbClr val="3792AA"/>
                </a:solidFill>
                <a:latin typeface="Trebuchet MS"/>
                <a:cs typeface="Trebuchet MS"/>
              </a:rPr>
              <a:t>MATRIX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3121" y="859554"/>
            <a:ext cx="6218973" cy="585633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170940" y="3499104"/>
            <a:ext cx="1379220" cy="99758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algn="ctr" marL="12065" marR="5080" indent="635">
              <a:lnSpc>
                <a:spcPct val="88700"/>
              </a:lnSpc>
              <a:spcBef>
                <a:spcPts val="409"/>
              </a:spcBef>
            </a:pPr>
            <a:r>
              <a:rPr dirty="0" sz="2300" spc="-10">
                <a:solidFill>
                  <a:srgbClr val="FFFFFF"/>
                </a:solidFill>
                <a:latin typeface="Trebuchet MS"/>
                <a:cs typeface="Trebuchet MS"/>
              </a:rPr>
              <a:t>HEALTH RESOURCE CENTER</a:t>
            </a:r>
            <a:endParaRPr sz="23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49365" y="1418844"/>
            <a:ext cx="1097280" cy="43116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13664" marR="5080" indent="-101600">
              <a:lnSpc>
                <a:spcPts val="1510"/>
              </a:lnSpc>
              <a:spcBef>
                <a:spcPts val="290"/>
              </a:spcBef>
            </a:pP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HEALTH</a:t>
            </a:r>
            <a:r>
              <a:rPr dirty="0" sz="1400" spc="-4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CARE 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PROVIDERS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37618" y="3116579"/>
            <a:ext cx="941705" cy="42799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85725" marR="5080" indent="-73660">
              <a:lnSpc>
                <a:spcPts val="1490"/>
              </a:lnSpc>
              <a:spcBef>
                <a:spcPts val="305"/>
              </a:spcBef>
            </a:pPr>
            <a:r>
              <a:rPr dirty="0" sz="1400" spc="-25">
                <a:solidFill>
                  <a:srgbClr val="FFFFFF"/>
                </a:solidFill>
                <a:latin typeface="Trebuchet MS"/>
                <a:cs typeface="Trebuchet MS"/>
              </a:rPr>
              <a:t>ASSISTANCE 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AGENCIES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24778" y="5698235"/>
            <a:ext cx="758190" cy="42799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 marR="5080" indent="145415">
              <a:lnSpc>
                <a:spcPts val="1490"/>
              </a:lnSpc>
              <a:spcBef>
                <a:spcPts val="305"/>
              </a:spcBef>
            </a:pP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FOOD </a:t>
            </a:r>
            <a:r>
              <a:rPr dirty="0" sz="1400" spc="-30">
                <a:solidFill>
                  <a:srgbClr val="FFFFFF"/>
                </a:solidFill>
                <a:latin typeface="Trebuchet MS"/>
                <a:cs typeface="Trebuchet MS"/>
              </a:rPr>
              <a:t>PANTRIES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79965" y="5698235"/>
            <a:ext cx="1022350" cy="427990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81280" marR="5080" indent="-69215">
              <a:lnSpc>
                <a:spcPts val="1490"/>
              </a:lnSpc>
              <a:spcBef>
                <a:spcPts val="305"/>
              </a:spcBef>
            </a:pPr>
            <a:r>
              <a:rPr dirty="0" sz="1400" spc="-20">
                <a:solidFill>
                  <a:srgbClr val="FFFFFF"/>
                </a:solidFill>
                <a:latin typeface="Trebuchet MS"/>
                <a:cs typeface="Trebuchet MS"/>
              </a:rPr>
              <a:t>FAITH</a:t>
            </a:r>
            <a:r>
              <a:rPr dirty="0" sz="1400" spc="-8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BASED MINISTRIES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82342" y="2958084"/>
            <a:ext cx="880744" cy="62039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algn="just" marL="12700" marR="5080" indent="33655">
              <a:lnSpc>
                <a:spcPct val="89300"/>
              </a:lnSpc>
              <a:spcBef>
                <a:spcPts val="280"/>
              </a:spcBef>
            </a:pPr>
            <a:r>
              <a:rPr dirty="0" sz="1400" spc="-10">
                <a:solidFill>
                  <a:srgbClr val="FFFFFF"/>
                </a:solidFill>
                <a:latin typeface="Trebuchet MS"/>
                <a:cs typeface="Trebuchet MS"/>
              </a:rPr>
              <a:t>NETWORK COALITION GROUPS</a:t>
            </a:r>
            <a:endParaRPr sz="1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21349" y="-6346"/>
            <a:ext cx="4773930" cy="6869430"/>
            <a:chOff x="7421349" y="-6346"/>
            <a:chExt cx="4773930" cy="6869430"/>
          </a:xfrm>
        </p:grpSpPr>
        <p:sp>
          <p:nvSpPr>
            <p:cNvPr id="3" name="object 3"/>
            <p:cNvSpPr/>
            <p:nvPr/>
          </p:nvSpPr>
          <p:spPr>
            <a:xfrm>
              <a:off x="9371011" y="0"/>
              <a:ext cx="1219200" cy="6854825"/>
            </a:xfrm>
            <a:custGeom>
              <a:avLst/>
              <a:gdLst/>
              <a:ahLst/>
              <a:cxnLst/>
              <a:rect l="l" t="t" r="r" b="b"/>
              <a:pathLst>
                <a:path w="1219200" h="6854825">
                  <a:moveTo>
                    <a:pt x="0" y="0"/>
                  </a:moveTo>
                  <a:lnTo>
                    <a:pt x="1218578" y="6854502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27696" y="3681412"/>
              <a:ext cx="4761230" cy="3175000"/>
            </a:xfrm>
            <a:custGeom>
              <a:avLst/>
              <a:gdLst/>
              <a:ahLst/>
              <a:cxnLst/>
              <a:rect l="l" t="t" r="r" b="b"/>
              <a:pathLst>
                <a:path w="4761230" h="3175000">
                  <a:moveTo>
                    <a:pt x="4761128" y="0"/>
                  </a:moveTo>
                  <a:lnTo>
                    <a:pt x="0" y="3174967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181481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7347" y="0"/>
                  </a:moveTo>
                  <a:lnTo>
                    <a:pt x="2043003" y="0"/>
                  </a:lnTo>
                  <a:lnTo>
                    <a:pt x="0" y="6858000"/>
                  </a:lnTo>
                  <a:lnTo>
                    <a:pt x="3007347" y="6858000"/>
                  </a:lnTo>
                  <a:lnTo>
                    <a:pt x="3007347" y="0"/>
                  </a:lnTo>
                  <a:close/>
                </a:path>
              </a:pathLst>
            </a:custGeom>
            <a:solidFill>
              <a:srgbClr val="F0AD00">
                <a:alpha val="3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604932" y="0"/>
              <a:ext cx="2587625" cy="6858000"/>
            </a:xfrm>
            <a:custGeom>
              <a:avLst/>
              <a:gdLst/>
              <a:ahLst/>
              <a:cxnLst/>
              <a:rect l="l" t="t" r="r" b="b"/>
              <a:pathLst>
                <a:path w="2587625" h="6858000">
                  <a:moveTo>
                    <a:pt x="2587060" y="0"/>
                  </a:moveTo>
                  <a:lnTo>
                    <a:pt x="0" y="0"/>
                  </a:lnTo>
                  <a:lnTo>
                    <a:pt x="1207967" y="6858003"/>
                  </a:lnTo>
                  <a:lnTo>
                    <a:pt x="2587067" y="6858003"/>
                  </a:lnTo>
                  <a:lnTo>
                    <a:pt x="2587060" y="0"/>
                  </a:lnTo>
                  <a:close/>
                </a:path>
              </a:pathLst>
            </a:custGeom>
            <a:solidFill>
              <a:srgbClr val="F0AD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932332" y="3047999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670" y="0"/>
                  </a:moveTo>
                  <a:lnTo>
                    <a:pt x="0" y="3810000"/>
                  </a:lnTo>
                  <a:lnTo>
                    <a:pt x="3259670" y="3810000"/>
                  </a:lnTo>
                  <a:lnTo>
                    <a:pt x="3259670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337546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278" y="0"/>
                  </a:moveTo>
                  <a:lnTo>
                    <a:pt x="0" y="0"/>
                  </a:lnTo>
                  <a:lnTo>
                    <a:pt x="2467700" y="6858000"/>
                  </a:lnTo>
                  <a:lnTo>
                    <a:pt x="2851278" y="6858000"/>
                  </a:lnTo>
                  <a:lnTo>
                    <a:pt x="2851278" y="0"/>
                  </a:lnTo>
                  <a:close/>
                </a:path>
              </a:pathLst>
            </a:custGeom>
            <a:solidFill>
              <a:srgbClr val="B48200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898730" y="0"/>
              <a:ext cx="1290320" cy="6858000"/>
            </a:xfrm>
            <a:custGeom>
              <a:avLst/>
              <a:gdLst/>
              <a:ahLst/>
              <a:cxnLst/>
              <a:rect l="l" t="t" r="r" b="b"/>
              <a:pathLst>
                <a:path w="1290320" h="6858000">
                  <a:moveTo>
                    <a:pt x="1290091" y="0"/>
                  </a:moveTo>
                  <a:lnTo>
                    <a:pt x="1018476" y="0"/>
                  </a:lnTo>
                  <a:lnTo>
                    <a:pt x="0" y="6858000"/>
                  </a:lnTo>
                  <a:lnTo>
                    <a:pt x="1290091" y="6858000"/>
                  </a:lnTo>
                  <a:lnTo>
                    <a:pt x="1290091" y="0"/>
                  </a:lnTo>
                  <a:close/>
                </a:path>
              </a:pathLst>
            </a:custGeom>
            <a:solidFill>
              <a:srgbClr val="60B5CC">
                <a:alpha val="7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940366" y="0"/>
              <a:ext cx="1249045" cy="6858000"/>
            </a:xfrm>
            <a:custGeom>
              <a:avLst/>
              <a:gdLst/>
              <a:ahLst/>
              <a:cxnLst/>
              <a:rect l="l" t="t" r="r" b="b"/>
              <a:pathLst>
                <a:path w="1249045" h="6858000">
                  <a:moveTo>
                    <a:pt x="1248451" y="0"/>
                  </a:moveTo>
                  <a:lnTo>
                    <a:pt x="0" y="0"/>
                  </a:lnTo>
                  <a:lnTo>
                    <a:pt x="1108015" y="6858000"/>
                  </a:lnTo>
                  <a:lnTo>
                    <a:pt x="1248451" y="6858000"/>
                  </a:lnTo>
                  <a:lnTo>
                    <a:pt x="1248451" y="0"/>
                  </a:lnTo>
                  <a:close/>
                </a:path>
              </a:pathLst>
            </a:custGeom>
            <a:solidFill>
              <a:srgbClr val="3792AA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371665" y="3589870"/>
              <a:ext cx="1817370" cy="3268345"/>
            </a:xfrm>
            <a:custGeom>
              <a:avLst/>
              <a:gdLst/>
              <a:ahLst/>
              <a:cxnLst/>
              <a:rect l="l" t="t" r="r" b="b"/>
              <a:pathLst>
                <a:path w="1817370" h="3268345">
                  <a:moveTo>
                    <a:pt x="1817154" y="0"/>
                  </a:moveTo>
                  <a:lnTo>
                    <a:pt x="0" y="3268129"/>
                  </a:lnTo>
                  <a:lnTo>
                    <a:pt x="1817154" y="3268129"/>
                  </a:lnTo>
                  <a:lnTo>
                    <a:pt x="1817154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0" y="0"/>
            <a:ext cx="7101840" cy="6858000"/>
            <a:chOff x="0" y="0"/>
            <a:chExt cx="7101840" cy="6858000"/>
          </a:xfrm>
        </p:grpSpPr>
        <p:sp>
          <p:nvSpPr>
            <p:cNvPr id="13" name="object 13"/>
            <p:cNvSpPr/>
            <p:nvPr/>
          </p:nvSpPr>
          <p:spPr>
            <a:xfrm>
              <a:off x="0" y="4013200"/>
              <a:ext cx="448945" cy="2844800"/>
            </a:xfrm>
            <a:custGeom>
              <a:avLst/>
              <a:gdLst/>
              <a:ahLst/>
              <a:cxnLst/>
              <a:rect l="l" t="t" r="r" b="b"/>
              <a:pathLst>
                <a:path w="448945" h="2844800">
                  <a:moveTo>
                    <a:pt x="0" y="0"/>
                  </a:moveTo>
                  <a:lnTo>
                    <a:pt x="0" y="2844800"/>
                  </a:lnTo>
                  <a:lnTo>
                    <a:pt x="448729" y="284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AD00">
                <a:alpha val="7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6784" y="0"/>
              <a:ext cx="6925056" cy="6858000"/>
            </a:xfrm>
            <a:prstGeom prst="rect">
              <a:avLst/>
            </a:prstGeom>
          </p:spPr>
        </p:pic>
      </p:grpSp>
      <p:sp>
        <p:nvSpPr>
          <p:cNvPr id="15" name="object 15" descr="$PPTXTitle"/>
          <p:cNvSpPr txBox="1">
            <a:spLocks noGrp="1"/>
          </p:cNvSpPr>
          <p:nvPr>
            <p:ph type="title"/>
          </p:nvPr>
        </p:nvSpPr>
        <p:spPr>
          <a:xfrm>
            <a:off x="405199" y="407923"/>
            <a:ext cx="4200525" cy="6654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200" b="0">
                <a:solidFill>
                  <a:srgbClr val="434A5A"/>
                </a:solidFill>
                <a:latin typeface="Trebuchet MS"/>
                <a:cs typeface="Trebuchet MS"/>
              </a:rPr>
              <a:t>The</a:t>
            </a:r>
            <a:r>
              <a:rPr dirty="0" sz="4200" spc="-80" b="0">
                <a:solidFill>
                  <a:srgbClr val="434A5A"/>
                </a:solidFill>
                <a:latin typeface="Trebuchet MS"/>
                <a:cs typeface="Trebuchet MS"/>
              </a:rPr>
              <a:t> </a:t>
            </a:r>
            <a:r>
              <a:rPr dirty="0" sz="4200" b="0">
                <a:solidFill>
                  <a:srgbClr val="434A5A"/>
                </a:solidFill>
                <a:latin typeface="Trebuchet MS"/>
                <a:cs typeface="Trebuchet MS"/>
              </a:rPr>
              <a:t>Brazos</a:t>
            </a:r>
            <a:r>
              <a:rPr dirty="0" sz="4200" spc="-75" b="0">
                <a:solidFill>
                  <a:srgbClr val="434A5A"/>
                </a:solidFill>
                <a:latin typeface="Trebuchet MS"/>
                <a:cs typeface="Trebuchet MS"/>
              </a:rPr>
              <a:t> </a:t>
            </a:r>
            <a:r>
              <a:rPr dirty="0" sz="4200" spc="-30" b="0">
                <a:solidFill>
                  <a:srgbClr val="434A5A"/>
                </a:solidFill>
                <a:latin typeface="Trebuchet MS"/>
                <a:cs typeface="Trebuchet MS"/>
              </a:rPr>
              <a:t>Valley</a:t>
            </a:r>
            <a:endParaRPr sz="4200">
              <a:latin typeface="Trebuchet MS"/>
              <a:cs typeface="Trebuchet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95359" y="3385820"/>
            <a:ext cx="4975225" cy="3272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240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Health</a:t>
            </a:r>
            <a:r>
              <a:rPr dirty="0" u="sng" sz="2400" spc="-3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240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Resource</a:t>
            </a:r>
            <a:r>
              <a:rPr dirty="0" u="sng" sz="2400" spc="-4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240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Center</a:t>
            </a:r>
            <a:r>
              <a:rPr dirty="0" u="sng" sz="2400" spc="-35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2400" spc="-10" b="1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Locations:</a:t>
            </a:r>
            <a:endParaRPr sz="2400">
              <a:latin typeface="Trebuchet MS"/>
              <a:cs typeface="Trebuchet MS"/>
            </a:endParaRPr>
          </a:p>
          <a:p>
            <a:pPr marL="12700" marR="812800">
              <a:lnSpc>
                <a:spcPts val="3790"/>
              </a:lnSpc>
              <a:spcBef>
                <a:spcPts val="85"/>
              </a:spcBef>
            </a:pPr>
            <a:r>
              <a:rPr dirty="0" sz="1800">
                <a:latin typeface="Trebuchet MS"/>
                <a:cs typeface="Trebuchet MS"/>
              </a:rPr>
              <a:t>Burleson</a:t>
            </a:r>
            <a:r>
              <a:rPr dirty="0" sz="1800" spc="-45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County</a:t>
            </a:r>
            <a:r>
              <a:rPr dirty="0" sz="1800" spc="-40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(Caldwell</a:t>
            </a:r>
            <a:r>
              <a:rPr dirty="0" sz="1800" spc="-45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&amp;</a:t>
            </a:r>
            <a:r>
              <a:rPr dirty="0" sz="1800" spc="-40">
                <a:latin typeface="Trebuchet MS"/>
                <a:cs typeface="Trebuchet MS"/>
              </a:rPr>
              <a:t> </a:t>
            </a:r>
            <a:r>
              <a:rPr dirty="0" sz="1800" spc="-10">
                <a:latin typeface="Trebuchet MS"/>
                <a:cs typeface="Trebuchet MS"/>
              </a:rPr>
              <a:t>Somerville) </a:t>
            </a:r>
            <a:r>
              <a:rPr dirty="0" sz="1800">
                <a:latin typeface="Trebuchet MS"/>
                <a:cs typeface="Trebuchet MS"/>
              </a:rPr>
              <a:t>Brazos</a:t>
            </a:r>
            <a:r>
              <a:rPr dirty="0" sz="1800" spc="-45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County</a:t>
            </a:r>
            <a:r>
              <a:rPr dirty="0" sz="1800" spc="-35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(Bryan</a:t>
            </a:r>
            <a:r>
              <a:rPr dirty="0" sz="1800" spc="-40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&amp;</a:t>
            </a:r>
            <a:r>
              <a:rPr dirty="0" sz="1800" spc="-35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College</a:t>
            </a:r>
            <a:r>
              <a:rPr dirty="0" sz="1800" spc="-35">
                <a:latin typeface="Trebuchet MS"/>
                <a:cs typeface="Trebuchet MS"/>
              </a:rPr>
              <a:t> </a:t>
            </a:r>
            <a:r>
              <a:rPr dirty="0" sz="1800" spc="-10">
                <a:latin typeface="Trebuchet MS"/>
                <a:cs typeface="Trebuchet MS"/>
              </a:rPr>
              <a:t>Station)</a:t>
            </a:r>
            <a:endParaRPr sz="1800">
              <a:latin typeface="Trebuchet MS"/>
              <a:cs typeface="Trebuchet MS"/>
            </a:endParaRPr>
          </a:p>
          <a:p>
            <a:pPr marL="12700" marR="1871980">
              <a:lnSpc>
                <a:spcPts val="3790"/>
              </a:lnSpc>
              <a:spcBef>
                <a:spcPts val="125"/>
              </a:spcBef>
            </a:pPr>
            <a:r>
              <a:rPr dirty="0" sz="1800">
                <a:latin typeface="Trebuchet MS"/>
                <a:cs typeface="Trebuchet MS"/>
              </a:rPr>
              <a:t>Madison</a:t>
            </a:r>
            <a:r>
              <a:rPr dirty="0" sz="1800" spc="-50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County</a:t>
            </a:r>
            <a:r>
              <a:rPr dirty="0" sz="1800" spc="-55">
                <a:latin typeface="Trebuchet MS"/>
                <a:cs typeface="Trebuchet MS"/>
              </a:rPr>
              <a:t> </a:t>
            </a:r>
            <a:r>
              <a:rPr dirty="0" sz="1800" spc="-10">
                <a:latin typeface="Trebuchet MS"/>
                <a:cs typeface="Trebuchet MS"/>
              </a:rPr>
              <a:t>(Madisonville) </a:t>
            </a:r>
            <a:r>
              <a:rPr dirty="0" sz="1800">
                <a:latin typeface="Trebuchet MS"/>
                <a:cs typeface="Trebuchet MS"/>
              </a:rPr>
              <a:t>Grimes</a:t>
            </a:r>
            <a:r>
              <a:rPr dirty="0" sz="1800" spc="-50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County</a:t>
            </a:r>
            <a:r>
              <a:rPr dirty="0" sz="1800" spc="-40">
                <a:latin typeface="Trebuchet MS"/>
                <a:cs typeface="Trebuchet MS"/>
              </a:rPr>
              <a:t> </a:t>
            </a:r>
            <a:r>
              <a:rPr dirty="0" sz="1800" spc="-10">
                <a:latin typeface="Trebuchet MS"/>
                <a:cs typeface="Trebuchet MS"/>
              </a:rPr>
              <a:t>(Navasota)</a:t>
            </a:r>
            <a:endParaRPr sz="1800">
              <a:latin typeface="Trebuchet MS"/>
              <a:cs typeface="Trebuchet MS"/>
            </a:endParaRPr>
          </a:p>
          <a:p>
            <a:pPr marL="12700" marR="1868170">
              <a:lnSpc>
                <a:spcPts val="3820"/>
              </a:lnSpc>
            </a:pPr>
            <a:r>
              <a:rPr dirty="0" sz="1800" spc="-10">
                <a:latin typeface="Trebuchet MS"/>
                <a:cs typeface="Trebuchet MS"/>
              </a:rPr>
              <a:t>Washington</a:t>
            </a:r>
            <a:r>
              <a:rPr dirty="0" sz="1800" spc="-65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County</a:t>
            </a:r>
            <a:r>
              <a:rPr dirty="0" sz="1800" spc="-60">
                <a:latin typeface="Trebuchet MS"/>
                <a:cs typeface="Trebuchet MS"/>
              </a:rPr>
              <a:t> </a:t>
            </a:r>
            <a:r>
              <a:rPr dirty="0" sz="1800" spc="-10">
                <a:latin typeface="Trebuchet MS"/>
                <a:cs typeface="Trebuchet MS"/>
              </a:rPr>
              <a:t>(Brenham) </a:t>
            </a:r>
            <a:r>
              <a:rPr dirty="0" sz="1800">
                <a:latin typeface="Trebuchet MS"/>
                <a:cs typeface="Trebuchet MS"/>
              </a:rPr>
              <a:t>Leon</a:t>
            </a:r>
            <a:r>
              <a:rPr dirty="0" sz="1800" spc="-35">
                <a:latin typeface="Trebuchet MS"/>
                <a:cs typeface="Trebuchet MS"/>
              </a:rPr>
              <a:t> </a:t>
            </a:r>
            <a:r>
              <a:rPr dirty="0" sz="1800">
                <a:latin typeface="Trebuchet MS"/>
                <a:cs typeface="Trebuchet MS"/>
              </a:rPr>
              <a:t>County</a:t>
            </a:r>
            <a:r>
              <a:rPr dirty="0" sz="1800" spc="-35">
                <a:latin typeface="Trebuchet MS"/>
                <a:cs typeface="Trebuchet MS"/>
              </a:rPr>
              <a:t> </a:t>
            </a:r>
            <a:r>
              <a:rPr dirty="0" sz="1800" spc="-10">
                <a:latin typeface="Trebuchet MS"/>
                <a:cs typeface="Trebuchet MS"/>
              </a:rPr>
              <a:t>(Centerville)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863600" cy="5690235"/>
          </a:xfrm>
          <a:custGeom>
            <a:avLst/>
            <a:gdLst/>
            <a:ahLst/>
            <a:cxnLst/>
            <a:rect l="l" t="t" r="r" b="b"/>
            <a:pathLst>
              <a:path w="863600" h="5690235">
                <a:moveTo>
                  <a:pt x="863600" y="0"/>
                </a:moveTo>
                <a:lnTo>
                  <a:pt x="61630" y="0"/>
                </a:lnTo>
                <a:lnTo>
                  <a:pt x="0" y="604"/>
                </a:lnTo>
                <a:lnTo>
                  <a:pt x="0" y="5690204"/>
                </a:lnTo>
                <a:lnTo>
                  <a:pt x="863600" y="9075"/>
                </a:lnTo>
                <a:lnTo>
                  <a:pt x="863600" y="0"/>
                </a:lnTo>
                <a:close/>
              </a:path>
            </a:pathLst>
          </a:custGeom>
          <a:solidFill>
            <a:srgbClr val="F0AD00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7421349" y="-6346"/>
            <a:ext cx="4773930" cy="6869430"/>
            <a:chOff x="7421349" y="-6346"/>
            <a:chExt cx="4773930" cy="6869430"/>
          </a:xfrm>
        </p:grpSpPr>
        <p:sp>
          <p:nvSpPr>
            <p:cNvPr id="4" name="object 4"/>
            <p:cNvSpPr/>
            <p:nvPr/>
          </p:nvSpPr>
          <p:spPr>
            <a:xfrm>
              <a:off x="9371011" y="0"/>
              <a:ext cx="1219200" cy="6854825"/>
            </a:xfrm>
            <a:custGeom>
              <a:avLst/>
              <a:gdLst/>
              <a:ahLst/>
              <a:cxnLst/>
              <a:rect l="l" t="t" r="r" b="b"/>
              <a:pathLst>
                <a:path w="1219200" h="6854825">
                  <a:moveTo>
                    <a:pt x="0" y="0"/>
                  </a:moveTo>
                  <a:lnTo>
                    <a:pt x="1218578" y="6854502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7427696" y="3681412"/>
              <a:ext cx="4761230" cy="3175000"/>
            </a:xfrm>
            <a:custGeom>
              <a:avLst/>
              <a:gdLst/>
              <a:ahLst/>
              <a:cxnLst/>
              <a:rect l="l" t="t" r="r" b="b"/>
              <a:pathLst>
                <a:path w="4761230" h="3175000">
                  <a:moveTo>
                    <a:pt x="4761128" y="0"/>
                  </a:moveTo>
                  <a:lnTo>
                    <a:pt x="0" y="3174967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181481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7347" y="0"/>
                  </a:moveTo>
                  <a:lnTo>
                    <a:pt x="2043003" y="0"/>
                  </a:lnTo>
                  <a:lnTo>
                    <a:pt x="0" y="6858000"/>
                  </a:lnTo>
                  <a:lnTo>
                    <a:pt x="3007347" y="6858000"/>
                  </a:lnTo>
                  <a:lnTo>
                    <a:pt x="3007347" y="0"/>
                  </a:lnTo>
                  <a:close/>
                </a:path>
              </a:pathLst>
            </a:custGeom>
            <a:solidFill>
              <a:srgbClr val="F0AD00">
                <a:alpha val="3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9604932" y="0"/>
              <a:ext cx="2587625" cy="6858000"/>
            </a:xfrm>
            <a:custGeom>
              <a:avLst/>
              <a:gdLst/>
              <a:ahLst/>
              <a:cxnLst/>
              <a:rect l="l" t="t" r="r" b="b"/>
              <a:pathLst>
                <a:path w="2587625" h="6858000">
                  <a:moveTo>
                    <a:pt x="2587060" y="0"/>
                  </a:moveTo>
                  <a:lnTo>
                    <a:pt x="0" y="0"/>
                  </a:lnTo>
                  <a:lnTo>
                    <a:pt x="1207967" y="6858003"/>
                  </a:lnTo>
                  <a:lnTo>
                    <a:pt x="2587067" y="6858003"/>
                  </a:lnTo>
                  <a:lnTo>
                    <a:pt x="2587060" y="0"/>
                  </a:lnTo>
                  <a:close/>
                </a:path>
              </a:pathLst>
            </a:custGeom>
            <a:solidFill>
              <a:srgbClr val="F0AD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932332" y="3047999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670" y="0"/>
                  </a:moveTo>
                  <a:lnTo>
                    <a:pt x="0" y="3810000"/>
                  </a:lnTo>
                  <a:lnTo>
                    <a:pt x="3259670" y="3810000"/>
                  </a:lnTo>
                  <a:lnTo>
                    <a:pt x="3259670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9337546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278" y="0"/>
                  </a:moveTo>
                  <a:lnTo>
                    <a:pt x="0" y="0"/>
                  </a:lnTo>
                  <a:lnTo>
                    <a:pt x="2467700" y="6858000"/>
                  </a:lnTo>
                  <a:lnTo>
                    <a:pt x="2851278" y="6858000"/>
                  </a:lnTo>
                  <a:lnTo>
                    <a:pt x="2851278" y="0"/>
                  </a:lnTo>
                  <a:close/>
                </a:path>
              </a:pathLst>
            </a:custGeom>
            <a:solidFill>
              <a:srgbClr val="B48200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898730" y="0"/>
              <a:ext cx="1290320" cy="6858000"/>
            </a:xfrm>
            <a:custGeom>
              <a:avLst/>
              <a:gdLst/>
              <a:ahLst/>
              <a:cxnLst/>
              <a:rect l="l" t="t" r="r" b="b"/>
              <a:pathLst>
                <a:path w="1290320" h="6858000">
                  <a:moveTo>
                    <a:pt x="1290091" y="0"/>
                  </a:moveTo>
                  <a:lnTo>
                    <a:pt x="1018476" y="0"/>
                  </a:lnTo>
                  <a:lnTo>
                    <a:pt x="0" y="6858000"/>
                  </a:lnTo>
                  <a:lnTo>
                    <a:pt x="1290091" y="6858000"/>
                  </a:lnTo>
                  <a:lnTo>
                    <a:pt x="1290091" y="0"/>
                  </a:lnTo>
                  <a:close/>
                </a:path>
              </a:pathLst>
            </a:custGeom>
            <a:solidFill>
              <a:srgbClr val="60B5CC">
                <a:alpha val="7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940366" y="0"/>
              <a:ext cx="1249045" cy="6858000"/>
            </a:xfrm>
            <a:custGeom>
              <a:avLst/>
              <a:gdLst/>
              <a:ahLst/>
              <a:cxnLst/>
              <a:rect l="l" t="t" r="r" b="b"/>
              <a:pathLst>
                <a:path w="1249045" h="6858000">
                  <a:moveTo>
                    <a:pt x="1248451" y="0"/>
                  </a:moveTo>
                  <a:lnTo>
                    <a:pt x="0" y="0"/>
                  </a:lnTo>
                  <a:lnTo>
                    <a:pt x="1108015" y="6858000"/>
                  </a:lnTo>
                  <a:lnTo>
                    <a:pt x="1248451" y="6858000"/>
                  </a:lnTo>
                  <a:lnTo>
                    <a:pt x="1248451" y="0"/>
                  </a:lnTo>
                  <a:close/>
                </a:path>
              </a:pathLst>
            </a:custGeom>
            <a:solidFill>
              <a:srgbClr val="3792AA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0371665" y="3589870"/>
              <a:ext cx="1817370" cy="3268345"/>
            </a:xfrm>
            <a:custGeom>
              <a:avLst/>
              <a:gdLst/>
              <a:ahLst/>
              <a:cxnLst/>
              <a:rect l="l" t="t" r="r" b="b"/>
              <a:pathLst>
                <a:path w="1817370" h="3268345">
                  <a:moveTo>
                    <a:pt x="1817154" y="0"/>
                  </a:moveTo>
                  <a:lnTo>
                    <a:pt x="0" y="3268129"/>
                  </a:lnTo>
                  <a:lnTo>
                    <a:pt x="1817154" y="3268129"/>
                  </a:lnTo>
                  <a:lnTo>
                    <a:pt x="1817154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49638" y="606756"/>
            <a:ext cx="2197187" cy="1718089"/>
          </a:xfrm>
          <a:prstGeom prst="rect">
            <a:avLst/>
          </a:prstGeom>
        </p:spPr>
      </p:pic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xfrm>
            <a:off x="3308299" y="2485441"/>
            <a:ext cx="5577205" cy="155003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1232535">
              <a:lnSpc>
                <a:spcPct val="113700"/>
              </a:lnSpc>
              <a:spcBef>
                <a:spcPts val="95"/>
              </a:spcBef>
            </a:pPr>
            <a:r>
              <a:rPr dirty="0" sz="4400" spc="-450">
                <a:latin typeface="Arial"/>
                <a:cs typeface="Arial"/>
              </a:rPr>
              <a:t>Brazos</a:t>
            </a:r>
            <a:r>
              <a:rPr dirty="0" sz="4400" spc="-220">
                <a:latin typeface="Arial"/>
                <a:cs typeface="Arial"/>
              </a:rPr>
              <a:t> </a:t>
            </a:r>
            <a:r>
              <a:rPr dirty="0" sz="4400" spc="-275">
                <a:latin typeface="Arial"/>
                <a:cs typeface="Arial"/>
              </a:rPr>
              <a:t>Valley </a:t>
            </a:r>
            <a:r>
              <a:rPr dirty="0" sz="4400" spc="-320">
                <a:latin typeface="Arial"/>
                <a:cs typeface="Arial"/>
              </a:rPr>
              <a:t>CharityTracker</a:t>
            </a:r>
            <a:r>
              <a:rPr dirty="0" sz="4400" spc="-225">
                <a:latin typeface="Arial"/>
                <a:cs typeface="Arial"/>
              </a:rPr>
              <a:t> </a:t>
            </a:r>
            <a:r>
              <a:rPr dirty="0" sz="4400" spc="-190">
                <a:latin typeface="Arial"/>
                <a:cs typeface="Arial"/>
              </a:rPr>
              <a:t>Network</a:t>
            </a:r>
            <a:endParaRPr sz="4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76091" y="4738116"/>
            <a:ext cx="5640705" cy="886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latin typeface="Trebuchet MS"/>
                <a:cs typeface="Trebuchet MS"/>
              </a:rPr>
              <a:t>Brazos</a:t>
            </a:r>
            <a:r>
              <a:rPr dirty="0" sz="3200" spc="-120">
                <a:latin typeface="Trebuchet MS"/>
                <a:cs typeface="Trebuchet MS"/>
              </a:rPr>
              <a:t> </a:t>
            </a:r>
            <a:r>
              <a:rPr dirty="0" sz="3200">
                <a:latin typeface="Trebuchet MS"/>
                <a:cs typeface="Trebuchet MS"/>
              </a:rPr>
              <a:t>Health</a:t>
            </a:r>
            <a:r>
              <a:rPr dirty="0" sz="3200" spc="-114">
                <a:latin typeface="Trebuchet MS"/>
                <a:cs typeface="Trebuchet MS"/>
              </a:rPr>
              <a:t> </a:t>
            </a:r>
            <a:r>
              <a:rPr dirty="0" sz="3200">
                <a:latin typeface="Trebuchet MS"/>
                <a:cs typeface="Trebuchet MS"/>
              </a:rPr>
              <a:t>Resource</a:t>
            </a:r>
            <a:r>
              <a:rPr dirty="0" sz="3200" spc="-114">
                <a:latin typeface="Trebuchet MS"/>
                <a:cs typeface="Trebuchet MS"/>
              </a:rPr>
              <a:t> </a:t>
            </a:r>
            <a:r>
              <a:rPr dirty="0" sz="3200" spc="-10">
                <a:latin typeface="Trebuchet MS"/>
                <a:cs typeface="Trebuchet MS"/>
              </a:rPr>
              <a:t>Center</a:t>
            </a:r>
            <a:endParaRPr sz="320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  <a:spcBef>
                <a:spcPts val="55"/>
              </a:spcBef>
            </a:pPr>
            <a:r>
              <a:rPr dirty="0" sz="2400" i="1">
                <a:latin typeface="Trebuchet MS"/>
                <a:cs typeface="Trebuchet MS"/>
              </a:rPr>
              <a:t>Network</a:t>
            </a:r>
            <a:r>
              <a:rPr dirty="0" sz="2400" spc="-175" i="1">
                <a:latin typeface="Trebuchet MS"/>
                <a:cs typeface="Trebuchet MS"/>
              </a:rPr>
              <a:t> </a:t>
            </a:r>
            <a:r>
              <a:rPr dirty="0" sz="2400" spc="-10" i="1">
                <a:latin typeface="Trebuchet MS"/>
                <a:cs typeface="Trebuchet MS"/>
              </a:rPr>
              <a:t>Administrator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21349" y="-6346"/>
            <a:ext cx="4773930" cy="6869430"/>
            <a:chOff x="7421349" y="-6346"/>
            <a:chExt cx="4773930" cy="6869430"/>
          </a:xfrm>
        </p:grpSpPr>
        <p:sp>
          <p:nvSpPr>
            <p:cNvPr id="3" name="object 3"/>
            <p:cNvSpPr/>
            <p:nvPr/>
          </p:nvSpPr>
          <p:spPr>
            <a:xfrm>
              <a:off x="9371011" y="0"/>
              <a:ext cx="1219200" cy="6854825"/>
            </a:xfrm>
            <a:custGeom>
              <a:avLst/>
              <a:gdLst/>
              <a:ahLst/>
              <a:cxnLst/>
              <a:rect l="l" t="t" r="r" b="b"/>
              <a:pathLst>
                <a:path w="1219200" h="6854825">
                  <a:moveTo>
                    <a:pt x="0" y="0"/>
                  </a:moveTo>
                  <a:lnTo>
                    <a:pt x="1218578" y="6854502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27696" y="3681412"/>
              <a:ext cx="4761230" cy="3175000"/>
            </a:xfrm>
            <a:custGeom>
              <a:avLst/>
              <a:gdLst/>
              <a:ahLst/>
              <a:cxnLst/>
              <a:rect l="l" t="t" r="r" b="b"/>
              <a:pathLst>
                <a:path w="4761230" h="3175000">
                  <a:moveTo>
                    <a:pt x="4761128" y="0"/>
                  </a:moveTo>
                  <a:lnTo>
                    <a:pt x="0" y="3174967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181481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7347" y="0"/>
                  </a:moveTo>
                  <a:lnTo>
                    <a:pt x="2043003" y="0"/>
                  </a:lnTo>
                  <a:lnTo>
                    <a:pt x="0" y="6858000"/>
                  </a:lnTo>
                  <a:lnTo>
                    <a:pt x="3007347" y="6858000"/>
                  </a:lnTo>
                  <a:lnTo>
                    <a:pt x="3007347" y="0"/>
                  </a:lnTo>
                  <a:close/>
                </a:path>
              </a:pathLst>
            </a:custGeom>
            <a:solidFill>
              <a:srgbClr val="F0AD00">
                <a:alpha val="3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604932" y="0"/>
              <a:ext cx="2587625" cy="6858000"/>
            </a:xfrm>
            <a:custGeom>
              <a:avLst/>
              <a:gdLst/>
              <a:ahLst/>
              <a:cxnLst/>
              <a:rect l="l" t="t" r="r" b="b"/>
              <a:pathLst>
                <a:path w="2587625" h="6858000">
                  <a:moveTo>
                    <a:pt x="2587060" y="0"/>
                  </a:moveTo>
                  <a:lnTo>
                    <a:pt x="0" y="0"/>
                  </a:lnTo>
                  <a:lnTo>
                    <a:pt x="1207967" y="6858003"/>
                  </a:lnTo>
                  <a:lnTo>
                    <a:pt x="2587067" y="6858003"/>
                  </a:lnTo>
                  <a:lnTo>
                    <a:pt x="2587060" y="0"/>
                  </a:lnTo>
                  <a:close/>
                </a:path>
              </a:pathLst>
            </a:custGeom>
            <a:solidFill>
              <a:srgbClr val="F0AD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932332" y="3047999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670" y="0"/>
                  </a:moveTo>
                  <a:lnTo>
                    <a:pt x="0" y="3810000"/>
                  </a:lnTo>
                  <a:lnTo>
                    <a:pt x="3259670" y="3810000"/>
                  </a:lnTo>
                  <a:lnTo>
                    <a:pt x="3259670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337546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278" y="0"/>
                  </a:moveTo>
                  <a:lnTo>
                    <a:pt x="0" y="0"/>
                  </a:lnTo>
                  <a:lnTo>
                    <a:pt x="2467700" y="6858000"/>
                  </a:lnTo>
                  <a:lnTo>
                    <a:pt x="2851278" y="6858000"/>
                  </a:lnTo>
                  <a:lnTo>
                    <a:pt x="2851278" y="0"/>
                  </a:lnTo>
                  <a:close/>
                </a:path>
              </a:pathLst>
            </a:custGeom>
            <a:solidFill>
              <a:srgbClr val="B48200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898730" y="0"/>
              <a:ext cx="1290320" cy="6858000"/>
            </a:xfrm>
            <a:custGeom>
              <a:avLst/>
              <a:gdLst/>
              <a:ahLst/>
              <a:cxnLst/>
              <a:rect l="l" t="t" r="r" b="b"/>
              <a:pathLst>
                <a:path w="1290320" h="6858000">
                  <a:moveTo>
                    <a:pt x="1290091" y="0"/>
                  </a:moveTo>
                  <a:lnTo>
                    <a:pt x="1018476" y="0"/>
                  </a:lnTo>
                  <a:lnTo>
                    <a:pt x="0" y="6858000"/>
                  </a:lnTo>
                  <a:lnTo>
                    <a:pt x="1290091" y="6858000"/>
                  </a:lnTo>
                  <a:lnTo>
                    <a:pt x="1290091" y="0"/>
                  </a:lnTo>
                  <a:close/>
                </a:path>
              </a:pathLst>
            </a:custGeom>
            <a:solidFill>
              <a:srgbClr val="60B5CC">
                <a:alpha val="7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940366" y="0"/>
              <a:ext cx="1249045" cy="6858000"/>
            </a:xfrm>
            <a:custGeom>
              <a:avLst/>
              <a:gdLst/>
              <a:ahLst/>
              <a:cxnLst/>
              <a:rect l="l" t="t" r="r" b="b"/>
              <a:pathLst>
                <a:path w="1249045" h="6858000">
                  <a:moveTo>
                    <a:pt x="1248451" y="0"/>
                  </a:moveTo>
                  <a:lnTo>
                    <a:pt x="0" y="0"/>
                  </a:lnTo>
                  <a:lnTo>
                    <a:pt x="1108015" y="6858000"/>
                  </a:lnTo>
                  <a:lnTo>
                    <a:pt x="1248451" y="6858000"/>
                  </a:lnTo>
                  <a:lnTo>
                    <a:pt x="1248451" y="0"/>
                  </a:lnTo>
                  <a:close/>
                </a:path>
              </a:pathLst>
            </a:custGeom>
            <a:solidFill>
              <a:srgbClr val="3792AA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371665" y="3589870"/>
              <a:ext cx="1817370" cy="3268345"/>
            </a:xfrm>
            <a:custGeom>
              <a:avLst/>
              <a:gdLst/>
              <a:ahLst/>
              <a:cxnLst/>
              <a:rect l="l" t="t" r="r" b="b"/>
              <a:pathLst>
                <a:path w="1817370" h="3268345">
                  <a:moveTo>
                    <a:pt x="1817154" y="0"/>
                  </a:moveTo>
                  <a:lnTo>
                    <a:pt x="0" y="3268129"/>
                  </a:lnTo>
                  <a:lnTo>
                    <a:pt x="1817154" y="3268129"/>
                  </a:lnTo>
                  <a:lnTo>
                    <a:pt x="1817154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800"/>
                </a:lnTo>
                <a:lnTo>
                  <a:pt x="448729" y="2844800"/>
                </a:lnTo>
                <a:lnTo>
                  <a:pt x="0" y="0"/>
                </a:lnTo>
                <a:close/>
              </a:path>
            </a:pathLst>
          </a:custGeom>
          <a:solidFill>
            <a:srgbClr val="F0AD00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xfrm>
            <a:off x="756074" y="653796"/>
            <a:ext cx="6402705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320">
                <a:latin typeface="Arial"/>
                <a:cs typeface="Arial"/>
              </a:rPr>
              <a:t>Brazos</a:t>
            </a:r>
            <a:r>
              <a:rPr dirty="0" sz="3200" spc="-130">
                <a:latin typeface="Arial"/>
                <a:cs typeface="Arial"/>
              </a:rPr>
              <a:t> </a:t>
            </a:r>
            <a:r>
              <a:rPr dirty="0" sz="3200" spc="-200">
                <a:latin typeface="Arial"/>
                <a:cs typeface="Arial"/>
              </a:rPr>
              <a:t>Valley</a:t>
            </a:r>
            <a:r>
              <a:rPr dirty="0" sz="3200" spc="-125">
                <a:latin typeface="Arial"/>
                <a:cs typeface="Arial"/>
              </a:rPr>
              <a:t> </a:t>
            </a:r>
            <a:r>
              <a:rPr dirty="0" sz="3200" spc="-235">
                <a:latin typeface="Arial"/>
                <a:cs typeface="Arial"/>
              </a:rPr>
              <a:t>CharityTracker</a:t>
            </a:r>
            <a:r>
              <a:rPr dirty="0" sz="3200" spc="-120">
                <a:latin typeface="Arial"/>
                <a:cs typeface="Arial"/>
              </a:rPr>
              <a:t> </a:t>
            </a:r>
            <a:r>
              <a:rPr dirty="0" sz="3200" spc="-105">
                <a:latin typeface="Arial"/>
                <a:cs typeface="Arial"/>
              </a:rPr>
              <a:t>Network</a:t>
            </a:r>
            <a:endParaRPr sz="3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6074" y="1340611"/>
            <a:ext cx="8492490" cy="4914900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marL="355600" marR="323850" indent="-342900">
              <a:lnSpc>
                <a:spcPts val="2300"/>
              </a:lnSpc>
              <a:spcBef>
                <a:spcPts val="660"/>
              </a:spcBef>
              <a:buClr>
                <a:srgbClr val="F0AD00"/>
              </a:buClr>
              <a:buSzPct val="79166"/>
              <a:buFont typeface="Arial"/>
              <a:buChar char="►"/>
              <a:tabLst>
                <a:tab pos="355600" algn="l"/>
              </a:tabLst>
            </a:pP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Resource</a:t>
            </a:r>
            <a:r>
              <a:rPr dirty="0" sz="2400" spc="-4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information</a:t>
            </a:r>
            <a:r>
              <a:rPr dirty="0" sz="2400" spc="-3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404040"/>
                </a:solidFill>
                <a:latin typeface="Trebuchet MS"/>
                <a:cs typeface="Trebuchet MS"/>
              </a:rPr>
              <a:t>pre-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loaded</a:t>
            </a:r>
            <a:r>
              <a:rPr dirty="0" sz="2400" spc="-3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on</a:t>
            </a:r>
            <a:r>
              <a:rPr dirty="0" sz="2400" spc="-4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the</a:t>
            </a:r>
            <a:r>
              <a:rPr dirty="0" sz="2400" spc="-3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404040"/>
                </a:solidFill>
                <a:latin typeface="Trebuchet MS"/>
                <a:cs typeface="Trebuchet MS"/>
              </a:rPr>
              <a:t>service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agencies,</a:t>
            </a:r>
            <a:r>
              <a:rPr dirty="0" sz="2400" spc="-4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404040"/>
                </a:solidFill>
                <a:latin typeface="Trebuchet MS"/>
                <a:cs typeface="Trebuchet MS"/>
              </a:rPr>
              <a:t>non-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profits,</a:t>
            </a:r>
            <a:r>
              <a:rPr dirty="0" sz="2400" spc="-3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churches</a:t>
            </a:r>
            <a:r>
              <a:rPr dirty="0" sz="2400" spc="-3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in</a:t>
            </a:r>
            <a:r>
              <a:rPr dirty="0" sz="2400" spc="-4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the</a:t>
            </a:r>
            <a:r>
              <a:rPr dirty="0" sz="2400" spc="-4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404040"/>
                </a:solidFill>
                <a:latin typeface="Trebuchet MS"/>
                <a:cs typeface="Trebuchet MS"/>
              </a:rPr>
              <a:t>7-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county</a:t>
            </a:r>
            <a:r>
              <a:rPr dirty="0" sz="2400" spc="-4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404040"/>
                </a:solidFill>
                <a:latin typeface="Trebuchet MS"/>
                <a:cs typeface="Trebuchet MS"/>
              </a:rPr>
              <a:t>Brazos Valley</a:t>
            </a:r>
            <a:r>
              <a:rPr dirty="0" sz="2400" spc="-16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404040"/>
                </a:solidFill>
                <a:latin typeface="Trebuchet MS"/>
                <a:cs typeface="Trebuchet MS"/>
              </a:rPr>
              <a:t>area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960"/>
              </a:spcBef>
              <a:buClr>
                <a:srgbClr val="F0AD00"/>
              </a:buClr>
              <a:buFont typeface="Arial"/>
              <a:buChar char="►"/>
            </a:pPr>
            <a:endParaRPr sz="2400">
              <a:latin typeface="Trebuchet MS"/>
              <a:cs typeface="Trebuchet MS"/>
            </a:endParaRPr>
          </a:p>
          <a:p>
            <a:pPr marL="354965" indent="-342265">
              <a:lnSpc>
                <a:spcPct val="100000"/>
              </a:lnSpc>
              <a:buClr>
                <a:srgbClr val="F0AD00"/>
              </a:buClr>
              <a:buSzPct val="79166"/>
              <a:buFont typeface="Arial"/>
              <a:buChar char="►"/>
              <a:tabLst>
                <a:tab pos="354965" algn="l"/>
              </a:tabLst>
            </a:pP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Access</a:t>
            </a:r>
            <a:r>
              <a:rPr dirty="0" sz="2400" spc="-2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provided</a:t>
            </a:r>
            <a:r>
              <a:rPr dirty="0" sz="2400" spc="-2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to</a:t>
            </a:r>
            <a:r>
              <a:rPr dirty="0" sz="2400" spc="-2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members</a:t>
            </a:r>
            <a:r>
              <a:rPr dirty="0" sz="2400" spc="-1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at</a:t>
            </a:r>
            <a:r>
              <a:rPr dirty="0" sz="2400" spc="-2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no</a:t>
            </a:r>
            <a:r>
              <a:rPr dirty="0" sz="2400" spc="-1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404040"/>
                </a:solidFill>
                <a:latin typeface="Trebuchet MS"/>
                <a:cs typeface="Trebuchet MS"/>
              </a:rPr>
              <a:t>cost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10"/>
              </a:spcBef>
              <a:buClr>
                <a:srgbClr val="F0AD00"/>
              </a:buClr>
              <a:buFont typeface="Arial"/>
              <a:buChar char="►"/>
            </a:pPr>
            <a:endParaRPr sz="2400">
              <a:latin typeface="Trebuchet MS"/>
              <a:cs typeface="Trebuchet MS"/>
            </a:endParaRPr>
          </a:p>
          <a:p>
            <a:pPr marL="355600" marR="5080" indent="-342900">
              <a:lnSpc>
                <a:spcPct val="80000"/>
              </a:lnSpc>
              <a:buClr>
                <a:srgbClr val="F0AD00"/>
              </a:buClr>
              <a:buSzPct val="79166"/>
              <a:buFont typeface="Arial"/>
              <a:buChar char="►"/>
              <a:tabLst>
                <a:tab pos="355600" algn="l"/>
              </a:tabLst>
            </a:pP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Release</a:t>
            </a:r>
            <a:r>
              <a:rPr dirty="0" sz="2400" spc="-5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of</a:t>
            </a:r>
            <a:r>
              <a:rPr dirty="0" sz="2400" spc="-4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Information</a:t>
            </a:r>
            <a:r>
              <a:rPr dirty="0" sz="2400" spc="-4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mandatory</a:t>
            </a:r>
            <a:r>
              <a:rPr dirty="0" sz="2400" spc="-4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for</a:t>
            </a:r>
            <a:r>
              <a:rPr dirty="0" sz="2400" spc="-4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client</a:t>
            </a:r>
            <a:r>
              <a:rPr dirty="0" sz="2400" spc="-3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record</a:t>
            </a:r>
            <a:r>
              <a:rPr dirty="0" sz="2400" spc="-4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to</a:t>
            </a:r>
            <a:r>
              <a:rPr dirty="0" sz="2400" spc="-3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25" b="1">
                <a:solidFill>
                  <a:srgbClr val="404040"/>
                </a:solidFill>
                <a:latin typeface="Trebuchet MS"/>
                <a:cs typeface="Trebuchet MS"/>
              </a:rPr>
              <a:t>be </a:t>
            </a:r>
            <a:r>
              <a:rPr dirty="0" sz="2400" spc="-10" b="1">
                <a:solidFill>
                  <a:srgbClr val="404040"/>
                </a:solidFill>
                <a:latin typeface="Trebuchet MS"/>
                <a:cs typeface="Trebuchet MS"/>
              </a:rPr>
              <a:t>entered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930"/>
              </a:spcBef>
              <a:buClr>
                <a:srgbClr val="F0AD00"/>
              </a:buClr>
              <a:buFont typeface="Arial"/>
              <a:buChar char="►"/>
            </a:pPr>
            <a:endParaRPr sz="2400">
              <a:latin typeface="Trebuchet MS"/>
              <a:cs typeface="Trebuchet MS"/>
            </a:endParaRPr>
          </a:p>
          <a:p>
            <a:pPr marL="354965" indent="-342265">
              <a:lnSpc>
                <a:spcPct val="100000"/>
              </a:lnSpc>
              <a:buClr>
                <a:srgbClr val="F0AD00"/>
              </a:buClr>
              <a:buSzPct val="79166"/>
              <a:buFont typeface="Arial"/>
              <a:buChar char="►"/>
              <a:tabLst>
                <a:tab pos="354965" algn="l"/>
              </a:tabLst>
            </a:pP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Minimization</a:t>
            </a:r>
            <a:r>
              <a:rPr dirty="0" sz="2400" spc="-5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of</a:t>
            </a:r>
            <a:r>
              <a:rPr dirty="0" sz="2400" spc="-3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detail</a:t>
            </a:r>
            <a:r>
              <a:rPr dirty="0" sz="2400" spc="-2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to</a:t>
            </a:r>
            <a:r>
              <a:rPr dirty="0" sz="2400" spc="-2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maintain</a:t>
            </a:r>
            <a:r>
              <a:rPr dirty="0" sz="2400" spc="-3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45" b="1">
                <a:solidFill>
                  <a:srgbClr val="404040"/>
                </a:solidFill>
                <a:latin typeface="Trebuchet MS"/>
                <a:cs typeface="Trebuchet MS"/>
              </a:rPr>
              <a:t>HIPAA</a:t>
            </a:r>
            <a:r>
              <a:rPr dirty="0" sz="2400" spc="-14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404040"/>
                </a:solidFill>
                <a:latin typeface="Trebuchet MS"/>
                <a:cs typeface="Trebuchet MS"/>
              </a:rPr>
              <a:t>compliance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495"/>
              </a:spcBef>
              <a:buClr>
                <a:srgbClr val="F0AD00"/>
              </a:buClr>
              <a:buFont typeface="Arial"/>
              <a:buChar char="►"/>
            </a:pPr>
            <a:endParaRPr sz="2400">
              <a:latin typeface="Trebuchet MS"/>
              <a:cs typeface="Trebuchet MS"/>
            </a:endParaRPr>
          </a:p>
          <a:p>
            <a:pPr marL="355600" marR="698500" indent="-342900">
              <a:lnSpc>
                <a:spcPts val="2300"/>
              </a:lnSpc>
              <a:buClr>
                <a:srgbClr val="F0AD00"/>
              </a:buClr>
              <a:buSzPct val="79166"/>
              <a:buFont typeface="Arial"/>
              <a:buChar char="►"/>
              <a:tabLst>
                <a:tab pos="355600" algn="l"/>
              </a:tabLst>
            </a:pP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Continuous,</a:t>
            </a:r>
            <a:r>
              <a:rPr dirty="0" sz="2400" spc="-2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ongoing</a:t>
            </a:r>
            <a:r>
              <a:rPr dirty="0" sz="2400" spc="-3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updates</a:t>
            </a:r>
            <a:r>
              <a:rPr dirty="0" sz="2400" spc="-2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of</a:t>
            </a:r>
            <a:r>
              <a:rPr dirty="0" sz="2400" spc="-2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services</a:t>
            </a:r>
            <a:r>
              <a:rPr dirty="0" sz="2400" spc="-2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and</a:t>
            </a:r>
            <a:r>
              <a:rPr dirty="0" sz="2400" spc="-3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404040"/>
                </a:solidFill>
                <a:latin typeface="Trebuchet MS"/>
                <a:cs typeface="Trebuchet MS"/>
              </a:rPr>
              <a:t>agency information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21349" y="-6346"/>
            <a:ext cx="4773930" cy="6869430"/>
            <a:chOff x="7421349" y="-6346"/>
            <a:chExt cx="4773930" cy="6869430"/>
          </a:xfrm>
        </p:grpSpPr>
        <p:sp>
          <p:nvSpPr>
            <p:cNvPr id="3" name="object 3"/>
            <p:cNvSpPr/>
            <p:nvPr/>
          </p:nvSpPr>
          <p:spPr>
            <a:xfrm>
              <a:off x="9371011" y="0"/>
              <a:ext cx="1219200" cy="6854825"/>
            </a:xfrm>
            <a:custGeom>
              <a:avLst/>
              <a:gdLst/>
              <a:ahLst/>
              <a:cxnLst/>
              <a:rect l="l" t="t" r="r" b="b"/>
              <a:pathLst>
                <a:path w="1219200" h="6854825">
                  <a:moveTo>
                    <a:pt x="0" y="0"/>
                  </a:moveTo>
                  <a:lnTo>
                    <a:pt x="1218578" y="6854502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27696" y="3681412"/>
              <a:ext cx="4761230" cy="3175000"/>
            </a:xfrm>
            <a:custGeom>
              <a:avLst/>
              <a:gdLst/>
              <a:ahLst/>
              <a:cxnLst/>
              <a:rect l="l" t="t" r="r" b="b"/>
              <a:pathLst>
                <a:path w="4761230" h="3175000">
                  <a:moveTo>
                    <a:pt x="4761128" y="0"/>
                  </a:moveTo>
                  <a:lnTo>
                    <a:pt x="0" y="3174967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181481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7347" y="0"/>
                  </a:moveTo>
                  <a:lnTo>
                    <a:pt x="2043003" y="0"/>
                  </a:lnTo>
                  <a:lnTo>
                    <a:pt x="0" y="6858000"/>
                  </a:lnTo>
                  <a:lnTo>
                    <a:pt x="3007347" y="6858000"/>
                  </a:lnTo>
                  <a:lnTo>
                    <a:pt x="3007347" y="0"/>
                  </a:lnTo>
                  <a:close/>
                </a:path>
              </a:pathLst>
            </a:custGeom>
            <a:solidFill>
              <a:srgbClr val="F0AD00">
                <a:alpha val="3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604932" y="0"/>
              <a:ext cx="2587625" cy="6858000"/>
            </a:xfrm>
            <a:custGeom>
              <a:avLst/>
              <a:gdLst/>
              <a:ahLst/>
              <a:cxnLst/>
              <a:rect l="l" t="t" r="r" b="b"/>
              <a:pathLst>
                <a:path w="2587625" h="6858000">
                  <a:moveTo>
                    <a:pt x="2587060" y="0"/>
                  </a:moveTo>
                  <a:lnTo>
                    <a:pt x="0" y="0"/>
                  </a:lnTo>
                  <a:lnTo>
                    <a:pt x="1207967" y="6858003"/>
                  </a:lnTo>
                  <a:lnTo>
                    <a:pt x="2587067" y="6858003"/>
                  </a:lnTo>
                  <a:lnTo>
                    <a:pt x="2587060" y="0"/>
                  </a:lnTo>
                  <a:close/>
                </a:path>
              </a:pathLst>
            </a:custGeom>
            <a:solidFill>
              <a:srgbClr val="F0AD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932332" y="3047999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670" y="0"/>
                  </a:moveTo>
                  <a:lnTo>
                    <a:pt x="0" y="3810000"/>
                  </a:lnTo>
                  <a:lnTo>
                    <a:pt x="3259670" y="3810000"/>
                  </a:lnTo>
                  <a:lnTo>
                    <a:pt x="3259670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337546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278" y="0"/>
                  </a:moveTo>
                  <a:lnTo>
                    <a:pt x="0" y="0"/>
                  </a:lnTo>
                  <a:lnTo>
                    <a:pt x="2467700" y="6858000"/>
                  </a:lnTo>
                  <a:lnTo>
                    <a:pt x="2851278" y="6858000"/>
                  </a:lnTo>
                  <a:lnTo>
                    <a:pt x="2851278" y="0"/>
                  </a:lnTo>
                  <a:close/>
                </a:path>
              </a:pathLst>
            </a:custGeom>
            <a:solidFill>
              <a:srgbClr val="B48200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898730" y="0"/>
              <a:ext cx="1290320" cy="6858000"/>
            </a:xfrm>
            <a:custGeom>
              <a:avLst/>
              <a:gdLst/>
              <a:ahLst/>
              <a:cxnLst/>
              <a:rect l="l" t="t" r="r" b="b"/>
              <a:pathLst>
                <a:path w="1290320" h="6858000">
                  <a:moveTo>
                    <a:pt x="1290091" y="0"/>
                  </a:moveTo>
                  <a:lnTo>
                    <a:pt x="1018476" y="0"/>
                  </a:lnTo>
                  <a:lnTo>
                    <a:pt x="0" y="6858000"/>
                  </a:lnTo>
                  <a:lnTo>
                    <a:pt x="1290091" y="6858000"/>
                  </a:lnTo>
                  <a:lnTo>
                    <a:pt x="1290091" y="0"/>
                  </a:lnTo>
                  <a:close/>
                </a:path>
              </a:pathLst>
            </a:custGeom>
            <a:solidFill>
              <a:srgbClr val="60B5CC">
                <a:alpha val="7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940366" y="0"/>
              <a:ext cx="1249045" cy="6858000"/>
            </a:xfrm>
            <a:custGeom>
              <a:avLst/>
              <a:gdLst/>
              <a:ahLst/>
              <a:cxnLst/>
              <a:rect l="l" t="t" r="r" b="b"/>
              <a:pathLst>
                <a:path w="1249045" h="6858000">
                  <a:moveTo>
                    <a:pt x="1248451" y="0"/>
                  </a:moveTo>
                  <a:lnTo>
                    <a:pt x="0" y="0"/>
                  </a:lnTo>
                  <a:lnTo>
                    <a:pt x="1108015" y="6858000"/>
                  </a:lnTo>
                  <a:lnTo>
                    <a:pt x="1248451" y="6858000"/>
                  </a:lnTo>
                  <a:lnTo>
                    <a:pt x="1248451" y="0"/>
                  </a:lnTo>
                  <a:close/>
                </a:path>
              </a:pathLst>
            </a:custGeom>
            <a:solidFill>
              <a:srgbClr val="3792AA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371665" y="3589870"/>
              <a:ext cx="1817370" cy="3268345"/>
            </a:xfrm>
            <a:custGeom>
              <a:avLst/>
              <a:gdLst/>
              <a:ahLst/>
              <a:cxnLst/>
              <a:rect l="l" t="t" r="r" b="b"/>
              <a:pathLst>
                <a:path w="1817370" h="3268345">
                  <a:moveTo>
                    <a:pt x="1817154" y="0"/>
                  </a:moveTo>
                  <a:lnTo>
                    <a:pt x="0" y="3268129"/>
                  </a:lnTo>
                  <a:lnTo>
                    <a:pt x="1817154" y="3268129"/>
                  </a:lnTo>
                  <a:lnTo>
                    <a:pt x="1817154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800"/>
                </a:lnTo>
                <a:lnTo>
                  <a:pt x="448729" y="2844800"/>
                </a:lnTo>
                <a:lnTo>
                  <a:pt x="0" y="0"/>
                </a:lnTo>
                <a:close/>
              </a:path>
            </a:pathLst>
          </a:custGeom>
          <a:solidFill>
            <a:srgbClr val="F0AD00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93851" rIns="0" bIns="0" rtlCol="0" vert="horz">
            <a:spAutoFit/>
          </a:bodyPr>
          <a:lstStyle/>
          <a:p>
            <a:pPr marL="584835">
              <a:lnSpc>
                <a:spcPct val="100000"/>
              </a:lnSpc>
              <a:spcBef>
                <a:spcPts val="100"/>
              </a:spcBef>
            </a:pPr>
            <a:r>
              <a:rPr dirty="0" sz="3600" spc="-370">
                <a:latin typeface="Arial"/>
                <a:cs typeface="Arial"/>
              </a:rPr>
              <a:t>Brazos</a:t>
            </a:r>
            <a:r>
              <a:rPr dirty="0" sz="3600" spc="-165">
                <a:latin typeface="Arial"/>
                <a:cs typeface="Arial"/>
              </a:rPr>
              <a:t> </a:t>
            </a:r>
            <a:r>
              <a:rPr dirty="0" sz="3600" spc="-220">
                <a:latin typeface="Arial"/>
                <a:cs typeface="Arial"/>
              </a:rPr>
              <a:t>Valley</a:t>
            </a:r>
            <a:r>
              <a:rPr dirty="0" sz="3600" spc="-165">
                <a:latin typeface="Arial"/>
                <a:cs typeface="Arial"/>
              </a:rPr>
              <a:t> </a:t>
            </a:r>
            <a:r>
              <a:rPr dirty="0" sz="3600" spc="-265">
                <a:latin typeface="Arial"/>
                <a:cs typeface="Arial"/>
              </a:rPr>
              <a:t>CharityTracker</a:t>
            </a:r>
            <a:r>
              <a:rPr dirty="0" sz="3600" spc="-160">
                <a:latin typeface="Arial"/>
                <a:cs typeface="Arial"/>
              </a:rPr>
              <a:t> </a:t>
            </a:r>
            <a:r>
              <a:rPr dirty="0" sz="3600" spc="-120">
                <a:latin typeface="Arial"/>
                <a:cs typeface="Arial"/>
              </a:rPr>
              <a:t>Network</a:t>
            </a:r>
            <a:endParaRPr sz="3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6074" y="1752091"/>
            <a:ext cx="8430895" cy="418909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355600" marR="203200" indent="-342900">
              <a:lnSpc>
                <a:spcPct val="100800"/>
              </a:lnSpc>
              <a:spcBef>
                <a:spcPts val="75"/>
              </a:spcBef>
              <a:buClr>
                <a:srgbClr val="F0AD00"/>
              </a:buClr>
              <a:buSzPct val="79166"/>
              <a:buFont typeface="Arial"/>
              <a:buChar char="►"/>
              <a:tabLst>
                <a:tab pos="355600" algn="l"/>
              </a:tabLst>
            </a:pP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Demonstrations</a:t>
            </a:r>
            <a:r>
              <a:rPr dirty="0" sz="2400" spc="-6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at</a:t>
            </a:r>
            <a:r>
              <a:rPr dirty="0" sz="2400" spc="-6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Brazos</a:t>
            </a:r>
            <a:r>
              <a:rPr dirty="0" sz="2400" spc="-6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Health</a:t>
            </a:r>
            <a:r>
              <a:rPr dirty="0" sz="2400" spc="-5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Resource</a:t>
            </a:r>
            <a:r>
              <a:rPr dirty="0" sz="2400" spc="-6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Center</a:t>
            </a:r>
            <a:r>
              <a:rPr dirty="0" sz="2400" spc="-6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or</a:t>
            </a:r>
            <a:r>
              <a:rPr dirty="0" sz="2400" spc="-6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25" b="1">
                <a:solidFill>
                  <a:srgbClr val="404040"/>
                </a:solidFill>
                <a:latin typeface="Trebuchet MS"/>
                <a:cs typeface="Trebuchet MS"/>
              </a:rPr>
              <a:t>at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the</a:t>
            </a:r>
            <a:r>
              <a:rPr dirty="0" sz="2400" spc="-9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prospective</a:t>
            </a:r>
            <a:r>
              <a:rPr dirty="0" sz="2400" spc="-8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404040"/>
                </a:solidFill>
                <a:latin typeface="Trebuchet MS"/>
                <a:cs typeface="Trebuchet MS"/>
              </a:rPr>
              <a:t>member’s</a:t>
            </a:r>
            <a:r>
              <a:rPr dirty="0" sz="2400" spc="-8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404040"/>
                </a:solidFill>
                <a:latin typeface="Trebuchet MS"/>
                <a:cs typeface="Trebuchet MS"/>
              </a:rPr>
              <a:t>location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155"/>
              </a:spcBef>
              <a:buClr>
                <a:srgbClr val="F0AD00"/>
              </a:buClr>
              <a:buFont typeface="Arial"/>
              <a:buChar char="►"/>
            </a:pPr>
            <a:endParaRPr sz="2400">
              <a:latin typeface="Trebuchet MS"/>
              <a:cs typeface="Trebuchet MS"/>
            </a:endParaRPr>
          </a:p>
          <a:p>
            <a:pPr marL="355600" marR="5080" indent="-342900">
              <a:lnSpc>
                <a:spcPct val="99200"/>
              </a:lnSpc>
              <a:buClr>
                <a:srgbClr val="F0AD00"/>
              </a:buClr>
              <a:buSzPct val="79166"/>
              <a:buFont typeface="Arial"/>
              <a:buChar char="►"/>
              <a:tabLst>
                <a:tab pos="355600" algn="l"/>
              </a:tabLst>
            </a:pP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Immediate</a:t>
            </a:r>
            <a:r>
              <a:rPr dirty="0" sz="2400" spc="-3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response</a:t>
            </a:r>
            <a:r>
              <a:rPr dirty="0" sz="2400" spc="-3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from</a:t>
            </a:r>
            <a:r>
              <a:rPr dirty="0" sz="2400" spc="-3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our</a:t>
            </a:r>
            <a:r>
              <a:rPr dirty="0" sz="2400" spc="-3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404040"/>
                </a:solidFill>
                <a:latin typeface="Trebuchet MS"/>
                <a:cs typeface="Trebuchet MS"/>
              </a:rPr>
              <a:t>in-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house</a:t>
            </a:r>
            <a:r>
              <a:rPr dirty="0" sz="2400" spc="-3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expert</a:t>
            </a:r>
            <a:r>
              <a:rPr dirty="0" sz="2400" spc="-3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to</a:t>
            </a:r>
            <a:r>
              <a:rPr dirty="0" sz="2400" spc="-2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404040"/>
                </a:solidFill>
                <a:latin typeface="Trebuchet MS"/>
                <a:cs typeface="Trebuchet MS"/>
              </a:rPr>
              <a:t>answer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questions,</a:t>
            </a:r>
            <a:r>
              <a:rPr dirty="0" sz="2400" spc="-3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solve</a:t>
            </a:r>
            <a:r>
              <a:rPr dirty="0" sz="2400" spc="-4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issues,</a:t>
            </a:r>
            <a:r>
              <a:rPr dirty="0" sz="2400" spc="-3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correct</a:t>
            </a:r>
            <a:r>
              <a:rPr dirty="0" sz="2400" spc="-4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errors</a:t>
            </a:r>
            <a:r>
              <a:rPr dirty="0" sz="2400" spc="-3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or</a:t>
            </a:r>
            <a:r>
              <a:rPr dirty="0" sz="2400" spc="-3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25" b="1">
                <a:solidFill>
                  <a:srgbClr val="404040"/>
                </a:solidFill>
                <a:latin typeface="Trebuchet MS"/>
                <a:cs typeface="Trebuchet MS"/>
              </a:rPr>
              <a:t>add </a:t>
            </a:r>
            <a:r>
              <a:rPr dirty="0" sz="2400" spc="-10" b="1">
                <a:solidFill>
                  <a:srgbClr val="404040"/>
                </a:solidFill>
                <a:latin typeface="Trebuchet MS"/>
                <a:cs typeface="Trebuchet MS"/>
              </a:rPr>
              <a:t>information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170"/>
              </a:spcBef>
              <a:buClr>
                <a:srgbClr val="F0AD00"/>
              </a:buClr>
              <a:buFont typeface="Arial"/>
              <a:buChar char="►"/>
            </a:pPr>
            <a:endParaRPr sz="2400">
              <a:latin typeface="Trebuchet MS"/>
              <a:cs typeface="Trebuchet MS"/>
            </a:endParaRPr>
          </a:p>
          <a:p>
            <a:pPr marL="354965" marR="116839" indent="-342900">
              <a:lnSpc>
                <a:spcPct val="98800"/>
              </a:lnSpc>
              <a:buClr>
                <a:srgbClr val="F0AD00"/>
              </a:buClr>
              <a:buSzPct val="79166"/>
              <a:buFont typeface="Arial"/>
              <a:buChar char="►"/>
              <a:tabLst>
                <a:tab pos="354965" algn="l"/>
              </a:tabLst>
            </a:pP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Each</a:t>
            </a:r>
            <a:r>
              <a:rPr dirty="0" sz="2400" spc="-4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agent</a:t>
            </a:r>
            <a:r>
              <a:rPr dirty="0" sz="2400" spc="-4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receives</a:t>
            </a:r>
            <a:r>
              <a:rPr dirty="0" sz="2400" spc="-3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dirty="0" sz="2400" spc="-4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handbook</a:t>
            </a:r>
            <a:r>
              <a:rPr dirty="0" sz="2400" spc="-4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created</a:t>
            </a:r>
            <a:r>
              <a:rPr dirty="0" sz="2400" spc="-4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specifically</a:t>
            </a:r>
            <a:r>
              <a:rPr dirty="0" sz="2400" spc="-4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25" b="1">
                <a:solidFill>
                  <a:srgbClr val="404040"/>
                </a:solidFill>
                <a:latin typeface="Trebuchet MS"/>
                <a:cs typeface="Trebuchet MS"/>
              </a:rPr>
              <a:t>for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the</a:t>
            </a:r>
            <a:r>
              <a:rPr dirty="0" sz="2400" spc="-7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Brazos</a:t>
            </a:r>
            <a:r>
              <a:rPr dirty="0" sz="2400" spc="-6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10" b="1">
                <a:solidFill>
                  <a:srgbClr val="404040"/>
                </a:solidFill>
                <a:latin typeface="Trebuchet MS"/>
                <a:cs typeface="Trebuchet MS"/>
              </a:rPr>
              <a:t>Valley</a:t>
            </a:r>
            <a:r>
              <a:rPr dirty="0" sz="2400" spc="-7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404040"/>
                </a:solidFill>
                <a:latin typeface="Trebuchet MS"/>
                <a:cs typeface="Trebuchet MS"/>
              </a:rPr>
              <a:t>CharityTracker</a:t>
            </a:r>
            <a:r>
              <a:rPr dirty="0" sz="2400" spc="-70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network</a:t>
            </a:r>
            <a:r>
              <a:rPr dirty="0" sz="2400" spc="-7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as</a:t>
            </a:r>
            <a:r>
              <a:rPr dirty="0" sz="2400" spc="-6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b="1">
                <a:solidFill>
                  <a:srgbClr val="404040"/>
                </a:solidFill>
                <a:latin typeface="Trebuchet MS"/>
                <a:cs typeface="Trebuchet MS"/>
              </a:rPr>
              <a:t>a</a:t>
            </a:r>
            <a:r>
              <a:rPr dirty="0" sz="2400" spc="-65" b="1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400" spc="-20" b="1">
                <a:solidFill>
                  <a:srgbClr val="404040"/>
                </a:solidFill>
                <a:latin typeface="Trebuchet MS"/>
                <a:cs typeface="Trebuchet MS"/>
              </a:rPr>
              <a:t>user </a:t>
            </a:r>
            <a:r>
              <a:rPr dirty="0" sz="2400" spc="-10" b="1">
                <a:solidFill>
                  <a:srgbClr val="404040"/>
                </a:solidFill>
                <a:latin typeface="Trebuchet MS"/>
                <a:cs typeface="Trebuchet MS"/>
              </a:rPr>
              <a:t>guide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21349" y="-6346"/>
            <a:ext cx="4773930" cy="6869430"/>
            <a:chOff x="7421349" y="-6346"/>
            <a:chExt cx="4773930" cy="6869430"/>
          </a:xfrm>
        </p:grpSpPr>
        <p:sp>
          <p:nvSpPr>
            <p:cNvPr id="3" name="object 3"/>
            <p:cNvSpPr/>
            <p:nvPr/>
          </p:nvSpPr>
          <p:spPr>
            <a:xfrm>
              <a:off x="9371011" y="0"/>
              <a:ext cx="1219200" cy="6854825"/>
            </a:xfrm>
            <a:custGeom>
              <a:avLst/>
              <a:gdLst/>
              <a:ahLst/>
              <a:cxnLst/>
              <a:rect l="l" t="t" r="r" b="b"/>
              <a:pathLst>
                <a:path w="1219200" h="6854825">
                  <a:moveTo>
                    <a:pt x="0" y="0"/>
                  </a:moveTo>
                  <a:lnTo>
                    <a:pt x="1218578" y="6854502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27696" y="3681412"/>
              <a:ext cx="4761230" cy="3175000"/>
            </a:xfrm>
            <a:custGeom>
              <a:avLst/>
              <a:gdLst/>
              <a:ahLst/>
              <a:cxnLst/>
              <a:rect l="l" t="t" r="r" b="b"/>
              <a:pathLst>
                <a:path w="4761230" h="3175000">
                  <a:moveTo>
                    <a:pt x="4761128" y="0"/>
                  </a:moveTo>
                  <a:lnTo>
                    <a:pt x="0" y="3174967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181481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7347" y="0"/>
                  </a:moveTo>
                  <a:lnTo>
                    <a:pt x="2043003" y="0"/>
                  </a:lnTo>
                  <a:lnTo>
                    <a:pt x="0" y="6858000"/>
                  </a:lnTo>
                  <a:lnTo>
                    <a:pt x="3007347" y="6858000"/>
                  </a:lnTo>
                  <a:lnTo>
                    <a:pt x="3007347" y="0"/>
                  </a:lnTo>
                  <a:close/>
                </a:path>
              </a:pathLst>
            </a:custGeom>
            <a:solidFill>
              <a:srgbClr val="F0AD00">
                <a:alpha val="3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604932" y="0"/>
              <a:ext cx="2587625" cy="6858000"/>
            </a:xfrm>
            <a:custGeom>
              <a:avLst/>
              <a:gdLst/>
              <a:ahLst/>
              <a:cxnLst/>
              <a:rect l="l" t="t" r="r" b="b"/>
              <a:pathLst>
                <a:path w="2587625" h="6858000">
                  <a:moveTo>
                    <a:pt x="2587060" y="0"/>
                  </a:moveTo>
                  <a:lnTo>
                    <a:pt x="0" y="0"/>
                  </a:lnTo>
                  <a:lnTo>
                    <a:pt x="1207967" y="6858003"/>
                  </a:lnTo>
                  <a:lnTo>
                    <a:pt x="2587067" y="6858003"/>
                  </a:lnTo>
                  <a:lnTo>
                    <a:pt x="2587060" y="0"/>
                  </a:lnTo>
                  <a:close/>
                </a:path>
              </a:pathLst>
            </a:custGeom>
            <a:solidFill>
              <a:srgbClr val="F0AD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932332" y="3047999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670" y="0"/>
                  </a:moveTo>
                  <a:lnTo>
                    <a:pt x="0" y="3810000"/>
                  </a:lnTo>
                  <a:lnTo>
                    <a:pt x="3259670" y="3810000"/>
                  </a:lnTo>
                  <a:lnTo>
                    <a:pt x="3259670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337546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278" y="0"/>
                  </a:moveTo>
                  <a:lnTo>
                    <a:pt x="0" y="0"/>
                  </a:lnTo>
                  <a:lnTo>
                    <a:pt x="2467700" y="6858000"/>
                  </a:lnTo>
                  <a:lnTo>
                    <a:pt x="2851278" y="6858000"/>
                  </a:lnTo>
                  <a:lnTo>
                    <a:pt x="2851278" y="0"/>
                  </a:lnTo>
                  <a:close/>
                </a:path>
              </a:pathLst>
            </a:custGeom>
            <a:solidFill>
              <a:srgbClr val="B48200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898730" y="0"/>
              <a:ext cx="1290320" cy="6858000"/>
            </a:xfrm>
            <a:custGeom>
              <a:avLst/>
              <a:gdLst/>
              <a:ahLst/>
              <a:cxnLst/>
              <a:rect l="l" t="t" r="r" b="b"/>
              <a:pathLst>
                <a:path w="1290320" h="6858000">
                  <a:moveTo>
                    <a:pt x="1290091" y="0"/>
                  </a:moveTo>
                  <a:lnTo>
                    <a:pt x="1018476" y="0"/>
                  </a:lnTo>
                  <a:lnTo>
                    <a:pt x="0" y="6858000"/>
                  </a:lnTo>
                  <a:lnTo>
                    <a:pt x="1290091" y="6858000"/>
                  </a:lnTo>
                  <a:lnTo>
                    <a:pt x="1290091" y="0"/>
                  </a:lnTo>
                  <a:close/>
                </a:path>
              </a:pathLst>
            </a:custGeom>
            <a:solidFill>
              <a:srgbClr val="60B5CC">
                <a:alpha val="7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940366" y="0"/>
              <a:ext cx="1249045" cy="6858000"/>
            </a:xfrm>
            <a:custGeom>
              <a:avLst/>
              <a:gdLst/>
              <a:ahLst/>
              <a:cxnLst/>
              <a:rect l="l" t="t" r="r" b="b"/>
              <a:pathLst>
                <a:path w="1249045" h="6858000">
                  <a:moveTo>
                    <a:pt x="1248451" y="0"/>
                  </a:moveTo>
                  <a:lnTo>
                    <a:pt x="0" y="0"/>
                  </a:lnTo>
                  <a:lnTo>
                    <a:pt x="1108015" y="6858000"/>
                  </a:lnTo>
                  <a:lnTo>
                    <a:pt x="1248451" y="6858000"/>
                  </a:lnTo>
                  <a:lnTo>
                    <a:pt x="1248451" y="0"/>
                  </a:lnTo>
                  <a:close/>
                </a:path>
              </a:pathLst>
            </a:custGeom>
            <a:solidFill>
              <a:srgbClr val="3792AA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371665" y="3589870"/>
              <a:ext cx="1817370" cy="3268345"/>
            </a:xfrm>
            <a:custGeom>
              <a:avLst/>
              <a:gdLst/>
              <a:ahLst/>
              <a:cxnLst/>
              <a:rect l="l" t="t" r="r" b="b"/>
              <a:pathLst>
                <a:path w="1817370" h="3268345">
                  <a:moveTo>
                    <a:pt x="1817154" y="0"/>
                  </a:moveTo>
                  <a:lnTo>
                    <a:pt x="0" y="3268129"/>
                  </a:lnTo>
                  <a:lnTo>
                    <a:pt x="1817154" y="3268129"/>
                  </a:lnTo>
                  <a:lnTo>
                    <a:pt x="1817154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800"/>
                </a:lnTo>
                <a:lnTo>
                  <a:pt x="448729" y="2844800"/>
                </a:lnTo>
                <a:lnTo>
                  <a:pt x="0" y="0"/>
                </a:lnTo>
                <a:close/>
              </a:path>
            </a:pathLst>
          </a:custGeom>
          <a:solidFill>
            <a:srgbClr val="F0AD00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$PPTXTitle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319532" rIns="0" bIns="0" rtlCol="0" vert="horz">
            <a:spAutoFit/>
          </a:bodyPr>
          <a:lstStyle/>
          <a:p>
            <a:pPr marL="280035">
              <a:lnSpc>
                <a:spcPct val="100000"/>
              </a:lnSpc>
              <a:spcBef>
                <a:spcPts val="100"/>
              </a:spcBef>
            </a:pPr>
            <a:r>
              <a:rPr dirty="0" sz="3200" b="0">
                <a:solidFill>
                  <a:srgbClr val="F0AD00"/>
                </a:solidFill>
                <a:latin typeface="Trebuchet MS"/>
                <a:cs typeface="Trebuchet MS"/>
              </a:rPr>
              <a:t>I</a:t>
            </a:r>
            <a:r>
              <a:rPr dirty="0" sz="3200" spc="-35" b="0">
                <a:solidFill>
                  <a:srgbClr val="F0AD00"/>
                </a:solidFill>
                <a:latin typeface="Trebuchet MS"/>
                <a:cs typeface="Trebuchet MS"/>
              </a:rPr>
              <a:t> </a:t>
            </a:r>
            <a:r>
              <a:rPr dirty="0" sz="3200" b="0">
                <a:solidFill>
                  <a:srgbClr val="F0AD00"/>
                </a:solidFill>
                <a:latin typeface="Trebuchet MS"/>
                <a:cs typeface="Trebuchet MS"/>
              </a:rPr>
              <a:t>wrote</a:t>
            </a:r>
            <a:r>
              <a:rPr dirty="0" sz="3200" spc="-25" b="0">
                <a:solidFill>
                  <a:srgbClr val="F0AD00"/>
                </a:solidFill>
                <a:latin typeface="Trebuchet MS"/>
                <a:cs typeface="Trebuchet MS"/>
              </a:rPr>
              <a:t> </a:t>
            </a:r>
            <a:r>
              <a:rPr dirty="0" sz="3200" b="0">
                <a:solidFill>
                  <a:srgbClr val="F0AD00"/>
                </a:solidFill>
                <a:latin typeface="Trebuchet MS"/>
                <a:cs typeface="Trebuchet MS"/>
              </a:rPr>
              <a:t>a</a:t>
            </a:r>
            <a:r>
              <a:rPr dirty="0" sz="3200" spc="-25" b="0">
                <a:solidFill>
                  <a:srgbClr val="F0AD00"/>
                </a:solidFill>
                <a:latin typeface="Trebuchet MS"/>
                <a:cs typeface="Trebuchet MS"/>
              </a:rPr>
              <a:t> </a:t>
            </a:r>
            <a:r>
              <a:rPr dirty="0" sz="3200" spc="-10" b="0">
                <a:solidFill>
                  <a:srgbClr val="F0AD00"/>
                </a:solidFill>
                <a:latin typeface="Trebuchet MS"/>
                <a:cs typeface="Trebuchet MS"/>
              </a:rPr>
              <a:t>book!</a:t>
            </a:r>
            <a:endParaRPr sz="32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6074" y="1608023"/>
            <a:ext cx="1954530" cy="995044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 marR="5080">
              <a:lnSpc>
                <a:spcPts val="3790"/>
              </a:lnSpc>
              <a:spcBef>
                <a:spcPts val="250"/>
              </a:spcBef>
            </a:pPr>
            <a:r>
              <a:rPr dirty="0" sz="3200" spc="-10">
                <a:solidFill>
                  <a:srgbClr val="F0AD00"/>
                </a:solidFill>
                <a:latin typeface="Trebuchet MS"/>
                <a:cs typeface="Trebuchet MS"/>
              </a:rPr>
              <a:t>Shawndel Blakemore</a:t>
            </a:r>
            <a:endParaRPr sz="3200">
              <a:latin typeface="Trebuchet MS"/>
              <a:cs typeface="Trebuchet MS"/>
            </a:endParaRPr>
          </a:p>
        </p:txBody>
      </p:sp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05275" y="609600"/>
            <a:ext cx="3419473" cy="607649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21349" y="-6346"/>
            <a:ext cx="4773930" cy="6869430"/>
            <a:chOff x="7421349" y="-6346"/>
            <a:chExt cx="4773930" cy="6869430"/>
          </a:xfrm>
        </p:grpSpPr>
        <p:sp>
          <p:nvSpPr>
            <p:cNvPr id="3" name="object 3"/>
            <p:cNvSpPr/>
            <p:nvPr/>
          </p:nvSpPr>
          <p:spPr>
            <a:xfrm>
              <a:off x="9371011" y="0"/>
              <a:ext cx="1219200" cy="6854825"/>
            </a:xfrm>
            <a:custGeom>
              <a:avLst/>
              <a:gdLst/>
              <a:ahLst/>
              <a:cxnLst/>
              <a:rect l="l" t="t" r="r" b="b"/>
              <a:pathLst>
                <a:path w="1219200" h="6854825">
                  <a:moveTo>
                    <a:pt x="0" y="0"/>
                  </a:moveTo>
                  <a:lnTo>
                    <a:pt x="1218578" y="6854502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27696" y="3681412"/>
              <a:ext cx="4761230" cy="3175000"/>
            </a:xfrm>
            <a:custGeom>
              <a:avLst/>
              <a:gdLst/>
              <a:ahLst/>
              <a:cxnLst/>
              <a:rect l="l" t="t" r="r" b="b"/>
              <a:pathLst>
                <a:path w="4761230" h="3175000">
                  <a:moveTo>
                    <a:pt x="4761128" y="0"/>
                  </a:moveTo>
                  <a:lnTo>
                    <a:pt x="0" y="3174967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181481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7347" y="0"/>
                  </a:moveTo>
                  <a:lnTo>
                    <a:pt x="2043003" y="0"/>
                  </a:lnTo>
                  <a:lnTo>
                    <a:pt x="0" y="6858000"/>
                  </a:lnTo>
                  <a:lnTo>
                    <a:pt x="3007347" y="6858000"/>
                  </a:lnTo>
                  <a:lnTo>
                    <a:pt x="3007347" y="0"/>
                  </a:lnTo>
                  <a:close/>
                </a:path>
              </a:pathLst>
            </a:custGeom>
            <a:solidFill>
              <a:srgbClr val="F0AD00">
                <a:alpha val="3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604932" y="0"/>
              <a:ext cx="2587625" cy="6858000"/>
            </a:xfrm>
            <a:custGeom>
              <a:avLst/>
              <a:gdLst/>
              <a:ahLst/>
              <a:cxnLst/>
              <a:rect l="l" t="t" r="r" b="b"/>
              <a:pathLst>
                <a:path w="2587625" h="6858000">
                  <a:moveTo>
                    <a:pt x="2587060" y="0"/>
                  </a:moveTo>
                  <a:lnTo>
                    <a:pt x="0" y="0"/>
                  </a:lnTo>
                  <a:lnTo>
                    <a:pt x="1207967" y="6858003"/>
                  </a:lnTo>
                  <a:lnTo>
                    <a:pt x="2587067" y="6858003"/>
                  </a:lnTo>
                  <a:lnTo>
                    <a:pt x="2587060" y="0"/>
                  </a:lnTo>
                  <a:close/>
                </a:path>
              </a:pathLst>
            </a:custGeom>
            <a:solidFill>
              <a:srgbClr val="F0AD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932332" y="3047999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670" y="0"/>
                  </a:moveTo>
                  <a:lnTo>
                    <a:pt x="0" y="3810000"/>
                  </a:lnTo>
                  <a:lnTo>
                    <a:pt x="3259670" y="3810000"/>
                  </a:lnTo>
                  <a:lnTo>
                    <a:pt x="3259670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337546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278" y="0"/>
                  </a:moveTo>
                  <a:lnTo>
                    <a:pt x="0" y="0"/>
                  </a:lnTo>
                  <a:lnTo>
                    <a:pt x="2467700" y="6858000"/>
                  </a:lnTo>
                  <a:lnTo>
                    <a:pt x="2851278" y="6858000"/>
                  </a:lnTo>
                  <a:lnTo>
                    <a:pt x="2851278" y="0"/>
                  </a:lnTo>
                  <a:close/>
                </a:path>
              </a:pathLst>
            </a:custGeom>
            <a:solidFill>
              <a:srgbClr val="B48200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898730" y="0"/>
              <a:ext cx="1290320" cy="6858000"/>
            </a:xfrm>
            <a:custGeom>
              <a:avLst/>
              <a:gdLst/>
              <a:ahLst/>
              <a:cxnLst/>
              <a:rect l="l" t="t" r="r" b="b"/>
              <a:pathLst>
                <a:path w="1290320" h="6858000">
                  <a:moveTo>
                    <a:pt x="1290091" y="0"/>
                  </a:moveTo>
                  <a:lnTo>
                    <a:pt x="1018476" y="0"/>
                  </a:lnTo>
                  <a:lnTo>
                    <a:pt x="0" y="6858000"/>
                  </a:lnTo>
                  <a:lnTo>
                    <a:pt x="1290091" y="6858000"/>
                  </a:lnTo>
                  <a:lnTo>
                    <a:pt x="1290091" y="0"/>
                  </a:lnTo>
                  <a:close/>
                </a:path>
              </a:pathLst>
            </a:custGeom>
            <a:solidFill>
              <a:srgbClr val="60B5CC">
                <a:alpha val="7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940366" y="0"/>
              <a:ext cx="1249045" cy="6858000"/>
            </a:xfrm>
            <a:custGeom>
              <a:avLst/>
              <a:gdLst/>
              <a:ahLst/>
              <a:cxnLst/>
              <a:rect l="l" t="t" r="r" b="b"/>
              <a:pathLst>
                <a:path w="1249045" h="6858000">
                  <a:moveTo>
                    <a:pt x="1248451" y="0"/>
                  </a:moveTo>
                  <a:lnTo>
                    <a:pt x="0" y="0"/>
                  </a:lnTo>
                  <a:lnTo>
                    <a:pt x="1108015" y="6858000"/>
                  </a:lnTo>
                  <a:lnTo>
                    <a:pt x="1248451" y="6858000"/>
                  </a:lnTo>
                  <a:lnTo>
                    <a:pt x="1248451" y="0"/>
                  </a:lnTo>
                  <a:close/>
                </a:path>
              </a:pathLst>
            </a:custGeom>
            <a:solidFill>
              <a:srgbClr val="3792AA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371665" y="3589870"/>
              <a:ext cx="1817370" cy="3268345"/>
            </a:xfrm>
            <a:custGeom>
              <a:avLst/>
              <a:gdLst/>
              <a:ahLst/>
              <a:cxnLst/>
              <a:rect l="l" t="t" r="r" b="b"/>
              <a:pathLst>
                <a:path w="1817370" h="3268345">
                  <a:moveTo>
                    <a:pt x="1817154" y="0"/>
                  </a:moveTo>
                  <a:lnTo>
                    <a:pt x="0" y="3268129"/>
                  </a:lnTo>
                  <a:lnTo>
                    <a:pt x="1817154" y="3268129"/>
                  </a:lnTo>
                  <a:lnTo>
                    <a:pt x="1817154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0" y="1828801"/>
            <a:ext cx="11225530" cy="5029200"/>
            <a:chOff x="0" y="1828801"/>
            <a:chExt cx="11225530" cy="5029200"/>
          </a:xfrm>
        </p:grpSpPr>
        <p:sp>
          <p:nvSpPr>
            <p:cNvPr id="13" name="object 13"/>
            <p:cNvSpPr/>
            <p:nvPr/>
          </p:nvSpPr>
          <p:spPr>
            <a:xfrm>
              <a:off x="0" y="4013200"/>
              <a:ext cx="448945" cy="2844800"/>
            </a:xfrm>
            <a:custGeom>
              <a:avLst/>
              <a:gdLst/>
              <a:ahLst/>
              <a:cxnLst/>
              <a:rect l="l" t="t" r="r" b="b"/>
              <a:pathLst>
                <a:path w="448945" h="2844800">
                  <a:moveTo>
                    <a:pt x="0" y="0"/>
                  </a:moveTo>
                  <a:lnTo>
                    <a:pt x="0" y="2844800"/>
                  </a:lnTo>
                  <a:lnTo>
                    <a:pt x="448729" y="2844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AD00">
                <a:alpha val="7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4396" y="1828801"/>
              <a:ext cx="10901133" cy="2637199"/>
            </a:xfrm>
            <a:prstGeom prst="rect">
              <a:avLst/>
            </a:prstGeom>
          </p:spPr>
        </p:pic>
      </p:grpSp>
      <p:sp>
        <p:nvSpPr>
          <p:cNvPr id="15" name="object 15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888104">
              <a:lnSpc>
                <a:spcPct val="100000"/>
              </a:lnSpc>
              <a:spcBef>
                <a:spcPts val="100"/>
              </a:spcBef>
            </a:pPr>
            <a:r>
              <a:rPr dirty="0" sz="4000" b="0">
                <a:solidFill>
                  <a:srgbClr val="3792AA"/>
                </a:solidFill>
                <a:latin typeface="Trebuchet MS"/>
                <a:cs typeface="Trebuchet MS"/>
              </a:rPr>
              <a:t>Example</a:t>
            </a:r>
            <a:r>
              <a:rPr dirty="0" sz="4000" spc="-105" b="0">
                <a:solidFill>
                  <a:srgbClr val="3792AA"/>
                </a:solidFill>
                <a:latin typeface="Trebuchet MS"/>
                <a:cs typeface="Trebuchet MS"/>
              </a:rPr>
              <a:t> </a:t>
            </a:r>
            <a:r>
              <a:rPr dirty="0" sz="4000" spc="-10" b="0">
                <a:solidFill>
                  <a:srgbClr val="3792AA"/>
                </a:solidFill>
                <a:latin typeface="Trebuchet MS"/>
                <a:cs typeface="Trebuchet MS"/>
              </a:rPr>
              <a:t>Bulletins</a:t>
            </a:r>
            <a:endParaRPr sz="4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21349" y="-6346"/>
            <a:ext cx="4773930" cy="6869430"/>
            <a:chOff x="7421349" y="-6346"/>
            <a:chExt cx="4773930" cy="6869430"/>
          </a:xfrm>
        </p:grpSpPr>
        <p:sp>
          <p:nvSpPr>
            <p:cNvPr id="3" name="object 3"/>
            <p:cNvSpPr/>
            <p:nvPr/>
          </p:nvSpPr>
          <p:spPr>
            <a:xfrm>
              <a:off x="9371011" y="0"/>
              <a:ext cx="1219200" cy="6854825"/>
            </a:xfrm>
            <a:custGeom>
              <a:avLst/>
              <a:gdLst/>
              <a:ahLst/>
              <a:cxnLst/>
              <a:rect l="l" t="t" r="r" b="b"/>
              <a:pathLst>
                <a:path w="1219200" h="6854825">
                  <a:moveTo>
                    <a:pt x="0" y="0"/>
                  </a:moveTo>
                  <a:lnTo>
                    <a:pt x="1218578" y="6854502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27696" y="3681412"/>
              <a:ext cx="4761230" cy="3175000"/>
            </a:xfrm>
            <a:custGeom>
              <a:avLst/>
              <a:gdLst/>
              <a:ahLst/>
              <a:cxnLst/>
              <a:rect l="l" t="t" r="r" b="b"/>
              <a:pathLst>
                <a:path w="4761230" h="3175000">
                  <a:moveTo>
                    <a:pt x="4761128" y="0"/>
                  </a:moveTo>
                  <a:lnTo>
                    <a:pt x="0" y="3174967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181481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7347" y="0"/>
                  </a:moveTo>
                  <a:lnTo>
                    <a:pt x="2043003" y="0"/>
                  </a:lnTo>
                  <a:lnTo>
                    <a:pt x="0" y="6858000"/>
                  </a:lnTo>
                  <a:lnTo>
                    <a:pt x="3007347" y="6858000"/>
                  </a:lnTo>
                  <a:lnTo>
                    <a:pt x="3007347" y="0"/>
                  </a:lnTo>
                  <a:close/>
                </a:path>
              </a:pathLst>
            </a:custGeom>
            <a:solidFill>
              <a:srgbClr val="F0AD00">
                <a:alpha val="3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604932" y="0"/>
              <a:ext cx="2587625" cy="6858000"/>
            </a:xfrm>
            <a:custGeom>
              <a:avLst/>
              <a:gdLst/>
              <a:ahLst/>
              <a:cxnLst/>
              <a:rect l="l" t="t" r="r" b="b"/>
              <a:pathLst>
                <a:path w="2587625" h="6858000">
                  <a:moveTo>
                    <a:pt x="2587060" y="0"/>
                  </a:moveTo>
                  <a:lnTo>
                    <a:pt x="0" y="0"/>
                  </a:lnTo>
                  <a:lnTo>
                    <a:pt x="1207967" y="6858003"/>
                  </a:lnTo>
                  <a:lnTo>
                    <a:pt x="2587067" y="6858003"/>
                  </a:lnTo>
                  <a:lnTo>
                    <a:pt x="2587060" y="0"/>
                  </a:lnTo>
                  <a:close/>
                </a:path>
              </a:pathLst>
            </a:custGeom>
            <a:solidFill>
              <a:srgbClr val="F0AD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932332" y="3047999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670" y="0"/>
                  </a:moveTo>
                  <a:lnTo>
                    <a:pt x="0" y="3810000"/>
                  </a:lnTo>
                  <a:lnTo>
                    <a:pt x="3259670" y="3810000"/>
                  </a:lnTo>
                  <a:lnTo>
                    <a:pt x="3259670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337546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278" y="0"/>
                  </a:moveTo>
                  <a:lnTo>
                    <a:pt x="0" y="0"/>
                  </a:lnTo>
                  <a:lnTo>
                    <a:pt x="2467700" y="6858000"/>
                  </a:lnTo>
                  <a:lnTo>
                    <a:pt x="2851278" y="6858000"/>
                  </a:lnTo>
                  <a:lnTo>
                    <a:pt x="2851278" y="0"/>
                  </a:lnTo>
                  <a:close/>
                </a:path>
              </a:pathLst>
            </a:custGeom>
            <a:solidFill>
              <a:srgbClr val="B48200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898730" y="0"/>
              <a:ext cx="1290320" cy="6858000"/>
            </a:xfrm>
            <a:custGeom>
              <a:avLst/>
              <a:gdLst/>
              <a:ahLst/>
              <a:cxnLst/>
              <a:rect l="l" t="t" r="r" b="b"/>
              <a:pathLst>
                <a:path w="1290320" h="6858000">
                  <a:moveTo>
                    <a:pt x="1290091" y="0"/>
                  </a:moveTo>
                  <a:lnTo>
                    <a:pt x="1018476" y="0"/>
                  </a:lnTo>
                  <a:lnTo>
                    <a:pt x="0" y="6858000"/>
                  </a:lnTo>
                  <a:lnTo>
                    <a:pt x="1290091" y="6858000"/>
                  </a:lnTo>
                  <a:lnTo>
                    <a:pt x="1290091" y="0"/>
                  </a:lnTo>
                  <a:close/>
                </a:path>
              </a:pathLst>
            </a:custGeom>
            <a:solidFill>
              <a:srgbClr val="60B5CC">
                <a:alpha val="7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940366" y="0"/>
              <a:ext cx="1249045" cy="6858000"/>
            </a:xfrm>
            <a:custGeom>
              <a:avLst/>
              <a:gdLst/>
              <a:ahLst/>
              <a:cxnLst/>
              <a:rect l="l" t="t" r="r" b="b"/>
              <a:pathLst>
                <a:path w="1249045" h="6858000">
                  <a:moveTo>
                    <a:pt x="1248451" y="0"/>
                  </a:moveTo>
                  <a:lnTo>
                    <a:pt x="0" y="0"/>
                  </a:lnTo>
                  <a:lnTo>
                    <a:pt x="1108015" y="6858000"/>
                  </a:lnTo>
                  <a:lnTo>
                    <a:pt x="1248451" y="6858000"/>
                  </a:lnTo>
                  <a:lnTo>
                    <a:pt x="1248451" y="0"/>
                  </a:lnTo>
                  <a:close/>
                </a:path>
              </a:pathLst>
            </a:custGeom>
            <a:solidFill>
              <a:srgbClr val="3792AA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371665" y="3589870"/>
              <a:ext cx="1817370" cy="3268345"/>
            </a:xfrm>
            <a:custGeom>
              <a:avLst/>
              <a:gdLst/>
              <a:ahLst/>
              <a:cxnLst/>
              <a:rect l="l" t="t" r="r" b="b"/>
              <a:pathLst>
                <a:path w="1817370" h="3268345">
                  <a:moveTo>
                    <a:pt x="1817154" y="0"/>
                  </a:moveTo>
                  <a:lnTo>
                    <a:pt x="0" y="3268129"/>
                  </a:lnTo>
                  <a:lnTo>
                    <a:pt x="1817154" y="3268129"/>
                  </a:lnTo>
                  <a:lnTo>
                    <a:pt x="1817154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800"/>
                </a:lnTo>
                <a:lnTo>
                  <a:pt x="448729" y="2844800"/>
                </a:lnTo>
                <a:lnTo>
                  <a:pt x="0" y="0"/>
                </a:lnTo>
                <a:close/>
              </a:path>
            </a:pathLst>
          </a:custGeom>
          <a:solidFill>
            <a:srgbClr val="F0AD00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xfrm>
            <a:off x="756072" y="343915"/>
            <a:ext cx="609028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b="0">
                <a:solidFill>
                  <a:srgbClr val="3792AA"/>
                </a:solidFill>
                <a:latin typeface="Trebuchet MS"/>
                <a:cs typeface="Trebuchet MS"/>
              </a:rPr>
              <a:t>Connected</a:t>
            </a:r>
            <a:r>
              <a:rPr dirty="0" sz="4800" spc="-75" b="0">
                <a:solidFill>
                  <a:srgbClr val="3792AA"/>
                </a:solidFill>
                <a:latin typeface="Trebuchet MS"/>
                <a:cs typeface="Trebuchet MS"/>
              </a:rPr>
              <a:t> </a:t>
            </a:r>
            <a:r>
              <a:rPr dirty="0" sz="4800" b="0">
                <a:solidFill>
                  <a:srgbClr val="3792AA"/>
                </a:solidFill>
                <a:latin typeface="Trebuchet MS"/>
                <a:cs typeface="Trebuchet MS"/>
              </a:rPr>
              <a:t>to</a:t>
            </a:r>
            <a:r>
              <a:rPr dirty="0" sz="4800" spc="-70" b="0">
                <a:solidFill>
                  <a:srgbClr val="3792AA"/>
                </a:solidFill>
                <a:latin typeface="Trebuchet MS"/>
                <a:cs typeface="Trebuchet MS"/>
              </a:rPr>
              <a:t> </a:t>
            </a:r>
            <a:r>
              <a:rPr dirty="0" sz="4800" spc="-10" b="0">
                <a:solidFill>
                  <a:srgbClr val="3792AA"/>
                </a:solidFill>
                <a:latin typeface="Trebuchet MS"/>
                <a:cs typeface="Trebuchet MS"/>
              </a:rPr>
              <a:t>Miracles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5869" y="1235779"/>
            <a:ext cx="9750425" cy="5215890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dirty="0" u="sng" sz="2000" spc="-1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BACKGROUND</a:t>
            </a:r>
            <a:endParaRPr sz="20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685"/>
              </a:spcBef>
              <a:buClr>
                <a:srgbClr val="F0AD00"/>
              </a:buClr>
              <a:buSzPct val="81818"/>
              <a:buFont typeface="Arial"/>
              <a:buChar char="►"/>
              <a:tabLst>
                <a:tab pos="355600" algn="l"/>
              </a:tabLst>
            </a:pP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6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weeks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of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daily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outpatient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treatment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needed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after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weeks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in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10">
                <a:solidFill>
                  <a:srgbClr val="404040"/>
                </a:solidFill>
                <a:latin typeface="Trebuchet MS"/>
                <a:cs typeface="Trebuchet MS"/>
              </a:rPr>
              <a:t>hospital</a:t>
            </a:r>
            <a:endParaRPr sz="2200">
              <a:latin typeface="Trebuchet MS"/>
              <a:cs typeface="Trebuchet MS"/>
            </a:endParaRPr>
          </a:p>
          <a:p>
            <a:pPr marL="354965" marR="388620" indent="-342900">
              <a:lnSpc>
                <a:spcPts val="2400"/>
              </a:lnSpc>
              <a:spcBef>
                <a:spcPts val="1050"/>
              </a:spcBef>
              <a:buClr>
                <a:srgbClr val="F0AD00"/>
              </a:buClr>
              <a:buSzPct val="81818"/>
              <a:buFont typeface="Arial"/>
              <a:buChar char="►"/>
              <a:tabLst>
                <a:tab pos="354965" algn="l"/>
              </a:tabLst>
            </a:pP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No</a:t>
            </a:r>
            <a:r>
              <a:rPr dirty="0" sz="22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financial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support,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no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insurance,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no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60">
                <a:solidFill>
                  <a:srgbClr val="404040"/>
                </a:solidFill>
                <a:latin typeface="Trebuchet MS"/>
                <a:cs typeface="Trebuchet MS"/>
              </a:rPr>
              <a:t>car,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no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family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30">
                <a:solidFill>
                  <a:srgbClr val="404040"/>
                </a:solidFill>
                <a:latin typeface="Trebuchet MS"/>
                <a:cs typeface="Trebuchet MS"/>
              </a:rPr>
              <a:t>nearby,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no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10">
                <a:solidFill>
                  <a:srgbClr val="404040"/>
                </a:solidFill>
                <a:latin typeface="Trebuchet MS"/>
                <a:cs typeface="Trebuchet MS"/>
              </a:rPr>
              <a:t>in-</a:t>
            </a:r>
            <a:r>
              <a:rPr dirty="0" sz="2200" spc="-20">
                <a:solidFill>
                  <a:srgbClr val="404040"/>
                </a:solidFill>
                <a:latin typeface="Trebuchet MS"/>
                <a:cs typeface="Trebuchet MS"/>
              </a:rPr>
              <a:t>town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friends,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no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30">
                <a:solidFill>
                  <a:srgbClr val="404040"/>
                </a:solidFill>
                <a:latin typeface="Trebuchet MS"/>
                <a:cs typeface="Trebuchet MS"/>
              </a:rPr>
              <a:t>money,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no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income,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no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benefits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of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any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20">
                <a:solidFill>
                  <a:srgbClr val="404040"/>
                </a:solidFill>
                <a:latin typeface="Trebuchet MS"/>
                <a:cs typeface="Trebuchet MS"/>
              </a:rPr>
              <a:t>kind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dirty="0" u="sng" sz="22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PLEASE</a:t>
            </a:r>
            <a:r>
              <a:rPr dirty="0" u="sng" sz="2200" spc="-5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 </a:t>
            </a:r>
            <a:r>
              <a:rPr dirty="0" u="sng" sz="2200" spc="-2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FIND</a:t>
            </a:r>
            <a:endParaRPr sz="2200">
              <a:latin typeface="Trebuchet MS"/>
              <a:cs typeface="Trebuchet MS"/>
            </a:endParaRPr>
          </a:p>
          <a:p>
            <a:pPr marL="355600" marR="49530" indent="-343535">
              <a:lnSpc>
                <a:spcPts val="2400"/>
              </a:lnSpc>
              <a:spcBef>
                <a:spcPts val="950"/>
              </a:spcBef>
              <a:buClr>
                <a:srgbClr val="F0AD00"/>
              </a:buClr>
              <a:buSzPct val="81818"/>
              <a:buFont typeface="Arial"/>
              <a:buChar char="►"/>
              <a:tabLst>
                <a:tab pos="355600" algn="l"/>
              </a:tabLst>
            </a:pP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Free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or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Cheap</a:t>
            </a:r>
            <a:r>
              <a:rPr dirty="0" sz="2200" spc="-3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room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and</a:t>
            </a:r>
            <a:r>
              <a:rPr dirty="0" sz="2200" spc="-3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board</a:t>
            </a:r>
            <a:r>
              <a:rPr dirty="0" sz="2200" spc="-3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for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6</a:t>
            </a:r>
            <a:r>
              <a:rPr dirty="0" sz="2200" spc="-3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weeks</a:t>
            </a:r>
            <a:r>
              <a:rPr dirty="0" sz="2200" spc="-3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plus</a:t>
            </a:r>
            <a:r>
              <a:rPr dirty="0" sz="2200" spc="-3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u="sng" sz="220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daily</a:t>
            </a:r>
            <a:r>
              <a:rPr dirty="0" sz="2200" spc="-2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transportation</a:t>
            </a:r>
            <a:r>
              <a:rPr dirty="0" sz="2200" spc="-3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to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25">
                <a:solidFill>
                  <a:srgbClr val="404040"/>
                </a:solidFill>
                <a:latin typeface="Trebuchet MS"/>
                <a:cs typeface="Trebuchet MS"/>
              </a:rPr>
              <a:t>the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hospital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for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therapy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to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successfully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complete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her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treatment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20">
                <a:solidFill>
                  <a:srgbClr val="404040"/>
                </a:solidFill>
                <a:latin typeface="Trebuchet MS"/>
                <a:cs typeface="Trebuchet MS"/>
              </a:rPr>
              <a:t>plan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dirty="0" u="sng" sz="2200" spc="-10">
                <a:solidFill>
                  <a:srgbClr val="404040"/>
                </a:solidFill>
                <a:uFill>
                  <a:solidFill>
                    <a:srgbClr val="404040"/>
                  </a:solidFill>
                </a:uFill>
                <a:latin typeface="Trebuchet MS"/>
                <a:cs typeface="Trebuchet MS"/>
              </a:rPr>
              <a:t>SOLUTION:</a:t>
            </a:r>
            <a:endParaRPr sz="2200">
              <a:latin typeface="Trebuchet MS"/>
              <a:cs typeface="Trebuchet MS"/>
            </a:endParaRPr>
          </a:p>
          <a:p>
            <a:pPr marL="355600" marR="5080" indent="-342900">
              <a:lnSpc>
                <a:spcPct val="90000"/>
              </a:lnSpc>
              <a:spcBef>
                <a:spcPts val="1005"/>
              </a:spcBef>
              <a:buClr>
                <a:srgbClr val="F0AD00"/>
              </a:buClr>
              <a:buSzPct val="81818"/>
              <a:buFont typeface="Arial"/>
              <a:buChar char="►"/>
              <a:tabLst>
                <a:tab pos="355600" algn="l"/>
              </a:tabLst>
            </a:pP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Local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shelter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consented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to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accept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her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10">
                <a:solidFill>
                  <a:srgbClr val="404040"/>
                </a:solidFill>
                <a:latin typeface="Trebuchet MS"/>
                <a:cs typeface="Trebuchet MS"/>
              </a:rPr>
              <a:t>6-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wk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stay;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local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St.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Vincent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de</a:t>
            </a:r>
            <a:r>
              <a:rPr dirty="0" sz="22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20">
                <a:solidFill>
                  <a:srgbClr val="404040"/>
                </a:solidFill>
                <a:latin typeface="Trebuchet MS"/>
                <a:cs typeface="Trebuchet MS"/>
              </a:rPr>
              <a:t>Paul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funded</a:t>
            </a:r>
            <a:r>
              <a:rPr dirty="0" sz="22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the</a:t>
            </a:r>
            <a:r>
              <a:rPr dirty="0" sz="22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weekly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$55</a:t>
            </a:r>
            <a:r>
              <a:rPr dirty="0" sz="22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Fair</a:t>
            </a:r>
            <a:r>
              <a:rPr dirty="0" sz="22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Share</a:t>
            </a:r>
            <a:r>
              <a:rPr dirty="0" sz="2200" spc="-6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Rent</a:t>
            </a:r>
            <a:r>
              <a:rPr dirty="0" sz="22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($330);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local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Baptist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Church</a:t>
            </a:r>
            <a:r>
              <a:rPr dirty="0" sz="22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10">
                <a:solidFill>
                  <a:srgbClr val="404040"/>
                </a:solidFill>
                <a:latin typeface="Trebuchet MS"/>
                <a:cs typeface="Trebuchet MS"/>
              </a:rPr>
              <a:t>funded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the</a:t>
            </a:r>
            <a:r>
              <a:rPr dirty="0" sz="2200" spc="-5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weekend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taxi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transportation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cost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(public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transit</a:t>
            </a:r>
            <a:r>
              <a:rPr dirty="0" sz="2200" spc="-3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buses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run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20">
                <a:solidFill>
                  <a:srgbClr val="404040"/>
                </a:solidFill>
                <a:latin typeface="Trebuchet MS"/>
                <a:cs typeface="Trebuchet MS"/>
              </a:rPr>
              <a:t>M-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F)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10">
                <a:solidFill>
                  <a:srgbClr val="404040"/>
                </a:solidFill>
                <a:latin typeface="Trebuchet MS"/>
                <a:cs typeface="Trebuchet MS"/>
              </a:rPr>
              <a:t>($300);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bus</a:t>
            </a:r>
            <a:r>
              <a:rPr dirty="0" sz="2200" spc="-2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passes</a:t>
            </a:r>
            <a:r>
              <a:rPr dirty="0" sz="2200" spc="-2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for</a:t>
            </a:r>
            <a:r>
              <a:rPr dirty="0" sz="2200" spc="-2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six</a:t>
            </a:r>
            <a:r>
              <a:rPr dirty="0" sz="2200" spc="-2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weeks</a:t>
            </a:r>
            <a:r>
              <a:rPr dirty="0" sz="2200" spc="-2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of</a:t>
            </a:r>
            <a:r>
              <a:rPr dirty="0" sz="2200" spc="-2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25">
                <a:solidFill>
                  <a:srgbClr val="404040"/>
                </a:solidFill>
                <a:latin typeface="Trebuchet MS"/>
                <a:cs typeface="Trebuchet MS"/>
              </a:rPr>
              <a:t>M-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F</a:t>
            </a:r>
            <a:r>
              <a:rPr dirty="0" sz="2200" spc="-3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round</a:t>
            </a:r>
            <a:r>
              <a:rPr dirty="0" sz="2200" spc="-2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trips</a:t>
            </a:r>
            <a:r>
              <a:rPr dirty="0" sz="2200" spc="-2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($90)</a:t>
            </a:r>
            <a:r>
              <a:rPr dirty="0" sz="2200" spc="-2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funded</a:t>
            </a:r>
            <a:r>
              <a:rPr dirty="0" sz="2200" spc="-2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by</a:t>
            </a:r>
            <a:r>
              <a:rPr dirty="0" sz="2200" spc="-2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an</a:t>
            </a:r>
            <a:r>
              <a:rPr dirty="0" sz="2200" spc="-2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10">
                <a:solidFill>
                  <a:srgbClr val="404040"/>
                </a:solidFill>
                <a:latin typeface="Trebuchet MS"/>
                <a:cs typeface="Trebuchet MS"/>
              </a:rPr>
              <a:t>Episcopal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Church;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oral</a:t>
            </a:r>
            <a:r>
              <a:rPr dirty="0" sz="2200" spc="-3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prescription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med</a:t>
            </a:r>
            <a:r>
              <a:rPr dirty="0" sz="2200" spc="-4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also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covered</a:t>
            </a: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10">
                <a:solidFill>
                  <a:srgbClr val="404040"/>
                </a:solidFill>
                <a:latin typeface="Trebuchet MS"/>
                <a:cs typeface="Trebuchet MS"/>
              </a:rPr>
              <a:t>($25)</a:t>
            </a:r>
            <a:endParaRPr sz="2200">
              <a:latin typeface="Trebuchet MS"/>
              <a:cs typeface="Trebuchet MS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Clr>
                <a:srgbClr val="F0AD00"/>
              </a:buClr>
              <a:buSzPct val="81818"/>
              <a:buFont typeface="Arial"/>
              <a:buChar char="►"/>
              <a:tabLst>
                <a:tab pos="355600" algn="l"/>
              </a:tabLst>
            </a:pPr>
            <a:r>
              <a:rPr dirty="0" sz="2200" spc="-45">
                <a:solidFill>
                  <a:srgbClr val="404040"/>
                </a:solidFill>
                <a:latin typeface="Trebuchet MS"/>
                <a:cs typeface="Trebuchet MS"/>
              </a:rPr>
              <a:t>Total</a:t>
            </a:r>
            <a:r>
              <a:rPr dirty="0" sz="22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funding</a:t>
            </a:r>
            <a:r>
              <a:rPr dirty="0" sz="2200" spc="-6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required</a:t>
            </a:r>
            <a:r>
              <a:rPr dirty="0" sz="2200" spc="-6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to</a:t>
            </a:r>
            <a:r>
              <a:rPr dirty="0" sz="2200" spc="-6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complete</a:t>
            </a:r>
            <a:r>
              <a:rPr dirty="0" sz="2200" spc="-6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treatment</a:t>
            </a:r>
            <a:r>
              <a:rPr dirty="0" sz="22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as</a:t>
            </a:r>
            <a:r>
              <a:rPr dirty="0" sz="22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>
                <a:solidFill>
                  <a:srgbClr val="404040"/>
                </a:solidFill>
                <a:latin typeface="Trebuchet MS"/>
                <a:cs typeface="Trebuchet MS"/>
              </a:rPr>
              <a:t>outpatient:</a:t>
            </a:r>
            <a:r>
              <a:rPr dirty="0" sz="2200" spc="-55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 sz="2200" spc="-20">
                <a:solidFill>
                  <a:srgbClr val="404040"/>
                </a:solidFill>
                <a:latin typeface="Trebuchet MS"/>
                <a:cs typeface="Trebuchet MS"/>
              </a:rPr>
              <a:t>$715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5520296" y="1725676"/>
            <a:ext cx="2762250" cy="833119"/>
          </a:xfrm>
          <a:prstGeom prst="rect"/>
        </p:spPr>
        <p:txBody>
          <a:bodyPr wrap="square" lIns="0" tIns="63500" rIns="0" bIns="0" rtlCol="0" vert="horz">
            <a:spAutoFit/>
          </a:bodyPr>
          <a:lstStyle/>
          <a:p>
            <a:pPr marL="770255" marR="5080" indent="-758190">
              <a:lnSpc>
                <a:spcPts val="3000"/>
              </a:lnSpc>
              <a:spcBef>
                <a:spcPts val="500"/>
              </a:spcBef>
            </a:pPr>
            <a:r>
              <a:rPr dirty="0" sz="2800" b="0">
                <a:latin typeface="Avenir"/>
                <a:cs typeface="Avenir"/>
              </a:rPr>
              <a:t>Thank</a:t>
            </a:r>
            <a:r>
              <a:rPr dirty="0" sz="2800" spc="-50" b="0">
                <a:latin typeface="Avenir"/>
                <a:cs typeface="Avenir"/>
              </a:rPr>
              <a:t> </a:t>
            </a:r>
            <a:r>
              <a:rPr dirty="0" sz="2800" b="0">
                <a:latin typeface="Avenir"/>
                <a:cs typeface="Avenir"/>
              </a:rPr>
              <a:t>you</a:t>
            </a:r>
            <a:r>
              <a:rPr dirty="0" sz="2800" spc="-35" b="0">
                <a:latin typeface="Avenir"/>
                <a:cs typeface="Avenir"/>
              </a:rPr>
              <a:t> </a:t>
            </a:r>
            <a:r>
              <a:rPr dirty="0" sz="2800" b="0">
                <a:latin typeface="Avenir"/>
                <a:cs typeface="Avenir"/>
              </a:rPr>
              <a:t>to</a:t>
            </a:r>
            <a:r>
              <a:rPr dirty="0" sz="2800" spc="-45" b="0">
                <a:latin typeface="Avenir"/>
                <a:cs typeface="Avenir"/>
              </a:rPr>
              <a:t> </a:t>
            </a:r>
            <a:r>
              <a:rPr dirty="0" sz="2800" spc="-25" b="0">
                <a:latin typeface="Avenir"/>
                <a:cs typeface="Avenir"/>
              </a:rPr>
              <a:t>our </a:t>
            </a:r>
            <a:r>
              <a:rPr dirty="0" sz="2800" spc="-10" b="0">
                <a:latin typeface="Avenir"/>
                <a:cs typeface="Avenir"/>
              </a:rPr>
              <a:t>funders</a:t>
            </a:r>
            <a:endParaRPr sz="2800">
              <a:latin typeface="Avenir"/>
              <a:cs typeface="Aveni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51386" y="2629915"/>
            <a:ext cx="3502025" cy="2448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602615" marR="5969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Avenir Book"/>
                <a:cs typeface="Avenir Book"/>
              </a:rPr>
              <a:t>Episcopal</a:t>
            </a:r>
            <a:r>
              <a:rPr dirty="0" sz="2400" spc="-55">
                <a:latin typeface="Avenir Book"/>
                <a:cs typeface="Avenir Book"/>
              </a:rPr>
              <a:t> </a:t>
            </a:r>
            <a:r>
              <a:rPr dirty="0" sz="2400" spc="-10">
                <a:latin typeface="Avenir Book"/>
                <a:cs typeface="Avenir Book"/>
              </a:rPr>
              <a:t>Health Foundation</a:t>
            </a:r>
            <a:endParaRPr sz="2400">
              <a:latin typeface="Avenir Book"/>
              <a:cs typeface="Avenir Book"/>
            </a:endParaRPr>
          </a:p>
          <a:p>
            <a:pPr algn="ctr" marL="12700" marR="5080" indent="-1905">
              <a:lnSpc>
                <a:spcPct val="88700"/>
              </a:lnSpc>
              <a:spcBef>
                <a:spcPts val="950"/>
              </a:spcBef>
            </a:pPr>
            <a:r>
              <a:rPr dirty="0" sz="2400">
                <a:latin typeface="Avenir Book"/>
                <a:cs typeface="Avenir Book"/>
              </a:rPr>
              <a:t>Methodist</a:t>
            </a:r>
            <a:r>
              <a:rPr dirty="0" sz="2400" spc="-90">
                <a:latin typeface="Avenir Book"/>
                <a:cs typeface="Avenir Book"/>
              </a:rPr>
              <a:t> </a:t>
            </a:r>
            <a:r>
              <a:rPr dirty="0" sz="2400" spc="-10">
                <a:latin typeface="Avenir Book"/>
                <a:cs typeface="Avenir Book"/>
              </a:rPr>
              <a:t>Healthcare </a:t>
            </a:r>
            <a:r>
              <a:rPr dirty="0" sz="2400">
                <a:latin typeface="Avenir Book"/>
                <a:cs typeface="Avenir Book"/>
              </a:rPr>
              <a:t>Ministries</a:t>
            </a:r>
            <a:r>
              <a:rPr dirty="0" sz="2400" spc="-70">
                <a:latin typeface="Avenir Book"/>
                <a:cs typeface="Avenir Book"/>
              </a:rPr>
              <a:t> </a:t>
            </a:r>
            <a:r>
              <a:rPr dirty="0" sz="2400">
                <a:latin typeface="Avenir Book"/>
                <a:cs typeface="Avenir Book"/>
              </a:rPr>
              <a:t>of</a:t>
            </a:r>
            <a:r>
              <a:rPr dirty="0" sz="2400" spc="-70">
                <a:latin typeface="Avenir Book"/>
                <a:cs typeface="Avenir Book"/>
              </a:rPr>
              <a:t> </a:t>
            </a:r>
            <a:r>
              <a:rPr dirty="0" sz="2400">
                <a:latin typeface="Avenir Book"/>
                <a:cs typeface="Avenir Book"/>
              </a:rPr>
              <a:t>South</a:t>
            </a:r>
            <a:r>
              <a:rPr dirty="0" sz="2400" spc="-65">
                <a:latin typeface="Avenir Book"/>
                <a:cs typeface="Avenir Book"/>
              </a:rPr>
              <a:t> </a:t>
            </a:r>
            <a:r>
              <a:rPr dirty="0" sz="2400" spc="-10">
                <a:latin typeface="Avenir Book"/>
                <a:cs typeface="Avenir Book"/>
              </a:rPr>
              <a:t>Texas, </a:t>
            </a:r>
            <a:r>
              <a:rPr dirty="0" sz="2400" spc="-20">
                <a:latin typeface="Avenir Book"/>
                <a:cs typeface="Avenir Book"/>
              </a:rPr>
              <a:t>Inc.</a:t>
            </a:r>
            <a:endParaRPr sz="2400">
              <a:latin typeface="Avenir Book"/>
              <a:cs typeface="Avenir Book"/>
            </a:endParaRPr>
          </a:p>
          <a:p>
            <a:pPr algn="ctr">
              <a:lnSpc>
                <a:spcPct val="100000"/>
              </a:lnSpc>
              <a:spcBef>
                <a:spcPts val="1820"/>
              </a:spcBef>
            </a:pPr>
            <a:r>
              <a:rPr dirty="0" sz="2400">
                <a:latin typeface="Avenir Book"/>
                <a:cs typeface="Avenir Book"/>
              </a:rPr>
              <a:t>St.</a:t>
            </a:r>
            <a:r>
              <a:rPr dirty="0" sz="2400" spc="-50">
                <a:latin typeface="Avenir Book"/>
                <a:cs typeface="Avenir Book"/>
              </a:rPr>
              <a:t> </a:t>
            </a:r>
            <a:r>
              <a:rPr dirty="0" sz="2400">
                <a:latin typeface="Avenir Book"/>
                <a:cs typeface="Avenir Book"/>
              </a:rPr>
              <a:t>David’s</a:t>
            </a:r>
            <a:r>
              <a:rPr dirty="0" sz="2400" spc="-40">
                <a:latin typeface="Avenir Book"/>
                <a:cs typeface="Avenir Book"/>
              </a:rPr>
              <a:t> </a:t>
            </a:r>
            <a:r>
              <a:rPr dirty="0" sz="2400" spc="-10">
                <a:latin typeface="Avenir Book"/>
                <a:cs typeface="Avenir Book"/>
              </a:rPr>
              <a:t>Foundation</a:t>
            </a:r>
            <a:endParaRPr sz="2400">
              <a:latin typeface="Avenir Book"/>
              <a:cs typeface="Avenir Boo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32231" y="509016"/>
            <a:ext cx="4648200" cy="5507990"/>
            <a:chOff x="332231" y="509016"/>
            <a:chExt cx="4648200" cy="550799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2231" y="509016"/>
              <a:ext cx="4648200" cy="550773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615" y="585216"/>
              <a:ext cx="4544568" cy="54102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21349" y="-6346"/>
            <a:ext cx="4773930" cy="6869430"/>
            <a:chOff x="7421349" y="-6346"/>
            <a:chExt cx="4773930" cy="6869430"/>
          </a:xfrm>
        </p:grpSpPr>
        <p:sp>
          <p:nvSpPr>
            <p:cNvPr id="3" name="object 3"/>
            <p:cNvSpPr/>
            <p:nvPr/>
          </p:nvSpPr>
          <p:spPr>
            <a:xfrm>
              <a:off x="9371011" y="0"/>
              <a:ext cx="1219200" cy="6854825"/>
            </a:xfrm>
            <a:custGeom>
              <a:avLst/>
              <a:gdLst/>
              <a:ahLst/>
              <a:cxnLst/>
              <a:rect l="l" t="t" r="r" b="b"/>
              <a:pathLst>
                <a:path w="1219200" h="6854825">
                  <a:moveTo>
                    <a:pt x="0" y="0"/>
                  </a:moveTo>
                  <a:lnTo>
                    <a:pt x="1218578" y="6854502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427696" y="3681412"/>
              <a:ext cx="4761230" cy="3175000"/>
            </a:xfrm>
            <a:custGeom>
              <a:avLst/>
              <a:gdLst/>
              <a:ahLst/>
              <a:cxnLst/>
              <a:rect l="l" t="t" r="r" b="b"/>
              <a:pathLst>
                <a:path w="4761230" h="3175000">
                  <a:moveTo>
                    <a:pt x="4761128" y="0"/>
                  </a:moveTo>
                  <a:lnTo>
                    <a:pt x="0" y="3174967"/>
                  </a:lnTo>
                </a:path>
              </a:pathLst>
            </a:custGeom>
            <a:ln w="12693">
              <a:solidFill>
                <a:srgbClr val="F0AD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9181481" y="0"/>
              <a:ext cx="3007360" cy="6858000"/>
            </a:xfrm>
            <a:custGeom>
              <a:avLst/>
              <a:gdLst/>
              <a:ahLst/>
              <a:cxnLst/>
              <a:rect l="l" t="t" r="r" b="b"/>
              <a:pathLst>
                <a:path w="3007359" h="6858000">
                  <a:moveTo>
                    <a:pt x="3007347" y="0"/>
                  </a:moveTo>
                  <a:lnTo>
                    <a:pt x="2043003" y="0"/>
                  </a:lnTo>
                  <a:lnTo>
                    <a:pt x="0" y="6858000"/>
                  </a:lnTo>
                  <a:lnTo>
                    <a:pt x="3007347" y="6858000"/>
                  </a:lnTo>
                  <a:lnTo>
                    <a:pt x="3007347" y="0"/>
                  </a:lnTo>
                  <a:close/>
                </a:path>
              </a:pathLst>
            </a:custGeom>
            <a:solidFill>
              <a:srgbClr val="F0AD00">
                <a:alpha val="360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9604932" y="0"/>
              <a:ext cx="2587625" cy="6858000"/>
            </a:xfrm>
            <a:custGeom>
              <a:avLst/>
              <a:gdLst/>
              <a:ahLst/>
              <a:cxnLst/>
              <a:rect l="l" t="t" r="r" b="b"/>
              <a:pathLst>
                <a:path w="2587625" h="6858000">
                  <a:moveTo>
                    <a:pt x="2587060" y="0"/>
                  </a:moveTo>
                  <a:lnTo>
                    <a:pt x="0" y="0"/>
                  </a:lnTo>
                  <a:lnTo>
                    <a:pt x="1207967" y="6858003"/>
                  </a:lnTo>
                  <a:lnTo>
                    <a:pt x="2587067" y="6858003"/>
                  </a:lnTo>
                  <a:lnTo>
                    <a:pt x="2587060" y="0"/>
                  </a:lnTo>
                  <a:close/>
                </a:path>
              </a:pathLst>
            </a:custGeom>
            <a:solidFill>
              <a:srgbClr val="F0AD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932332" y="3047999"/>
              <a:ext cx="3260090" cy="3810000"/>
            </a:xfrm>
            <a:custGeom>
              <a:avLst/>
              <a:gdLst/>
              <a:ahLst/>
              <a:cxnLst/>
              <a:rect l="l" t="t" r="r" b="b"/>
              <a:pathLst>
                <a:path w="3260090" h="3810000">
                  <a:moveTo>
                    <a:pt x="3259670" y="0"/>
                  </a:moveTo>
                  <a:lnTo>
                    <a:pt x="0" y="3810000"/>
                  </a:lnTo>
                  <a:lnTo>
                    <a:pt x="3259670" y="3810000"/>
                  </a:lnTo>
                  <a:lnTo>
                    <a:pt x="3259670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337546" y="0"/>
              <a:ext cx="2851785" cy="6858000"/>
            </a:xfrm>
            <a:custGeom>
              <a:avLst/>
              <a:gdLst/>
              <a:ahLst/>
              <a:cxnLst/>
              <a:rect l="l" t="t" r="r" b="b"/>
              <a:pathLst>
                <a:path w="2851784" h="6858000">
                  <a:moveTo>
                    <a:pt x="2851278" y="0"/>
                  </a:moveTo>
                  <a:lnTo>
                    <a:pt x="0" y="0"/>
                  </a:lnTo>
                  <a:lnTo>
                    <a:pt x="2467700" y="6858000"/>
                  </a:lnTo>
                  <a:lnTo>
                    <a:pt x="2851278" y="6858000"/>
                  </a:lnTo>
                  <a:lnTo>
                    <a:pt x="2851278" y="0"/>
                  </a:lnTo>
                  <a:close/>
                </a:path>
              </a:pathLst>
            </a:custGeom>
            <a:solidFill>
              <a:srgbClr val="B48200">
                <a:alpha val="5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0898730" y="0"/>
              <a:ext cx="1290320" cy="6858000"/>
            </a:xfrm>
            <a:custGeom>
              <a:avLst/>
              <a:gdLst/>
              <a:ahLst/>
              <a:cxnLst/>
              <a:rect l="l" t="t" r="r" b="b"/>
              <a:pathLst>
                <a:path w="1290320" h="6858000">
                  <a:moveTo>
                    <a:pt x="1290091" y="0"/>
                  </a:moveTo>
                  <a:lnTo>
                    <a:pt x="1018476" y="0"/>
                  </a:lnTo>
                  <a:lnTo>
                    <a:pt x="0" y="6858000"/>
                  </a:lnTo>
                  <a:lnTo>
                    <a:pt x="1290091" y="6858000"/>
                  </a:lnTo>
                  <a:lnTo>
                    <a:pt x="1290091" y="0"/>
                  </a:lnTo>
                  <a:close/>
                </a:path>
              </a:pathLst>
            </a:custGeom>
            <a:solidFill>
              <a:srgbClr val="60B5CC">
                <a:alpha val="701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0940366" y="0"/>
              <a:ext cx="1249045" cy="6858000"/>
            </a:xfrm>
            <a:custGeom>
              <a:avLst/>
              <a:gdLst/>
              <a:ahLst/>
              <a:cxnLst/>
              <a:rect l="l" t="t" r="r" b="b"/>
              <a:pathLst>
                <a:path w="1249045" h="6858000">
                  <a:moveTo>
                    <a:pt x="1248451" y="0"/>
                  </a:moveTo>
                  <a:lnTo>
                    <a:pt x="0" y="0"/>
                  </a:lnTo>
                  <a:lnTo>
                    <a:pt x="1108015" y="6858000"/>
                  </a:lnTo>
                  <a:lnTo>
                    <a:pt x="1248451" y="6858000"/>
                  </a:lnTo>
                  <a:lnTo>
                    <a:pt x="1248451" y="0"/>
                  </a:lnTo>
                  <a:close/>
                </a:path>
              </a:pathLst>
            </a:custGeom>
            <a:solidFill>
              <a:srgbClr val="3792AA">
                <a:alpha val="7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0371665" y="3589870"/>
              <a:ext cx="1817370" cy="3268345"/>
            </a:xfrm>
            <a:custGeom>
              <a:avLst/>
              <a:gdLst/>
              <a:ahLst/>
              <a:cxnLst/>
              <a:rect l="l" t="t" r="r" b="b"/>
              <a:pathLst>
                <a:path w="1817370" h="3268345">
                  <a:moveTo>
                    <a:pt x="1817154" y="0"/>
                  </a:moveTo>
                  <a:lnTo>
                    <a:pt x="0" y="3268129"/>
                  </a:lnTo>
                  <a:lnTo>
                    <a:pt x="1817154" y="3268129"/>
                  </a:lnTo>
                  <a:lnTo>
                    <a:pt x="1817154" y="0"/>
                  </a:lnTo>
                  <a:close/>
                </a:path>
              </a:pathLst>
            </a:custGeom>
            <a:solidFill>
              <a:srgbClr val="B48200">
                <a:alpha val="65879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0" y="4013200"/>
            <a:ext cx="448945" cy="2844800"/>
          </a:xfrm>
          <a:custGeom>
            <a:avLst/>
            <a:gdLst/>
            <a:ahLst/>
            <a:cxnLst/>
            <a:rect l="l" t="t" r="r" b="b"/>
            <a:pathLst>
              <a:path w="448945" h="2844800">
                <a:moveTo>
                  <a:pt x="0" y="0"/>
                </a:moveTo>
                <a:lnTo>
                  <a:pt x="0" y="2844800"/>
                </a:lnTo>
                <a:lnTo>
                  <a:pt x="448729" y="2844800"/>
                </a:lnTo>
                <a:lnTo>
                  <a:pt x="0" y="0"/>
                </a:lnTo>
                <a:close/>
              </a:path>
            </a:pathLst>
          </a:custGeom>
          <a:solidFill>
            <a:srgbClr val="F0AD00">
              <a:alpha val="7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64819" rIns="0" bIns="0" rtlCol="0" vert="horz">
            <a:spAutoFit/>
          </a:bodyPr>
          <a:lstStyle/>
          <a:p>
            <a:pPr marL="584835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solidFill>
                  <a:srgbClr val="F0AD00"/>
                </a:solidFill>
                <a:latin typeface="Trebuchet MS"/>
                <a:cs typeface="Trebuchet MS"/>
              </a:rPr>
              <a:t>LESSONS</a:t>
            </a:r>
            <a:r>
              <a:rPr dirty="0" sz="4400" spc="-135" b="0">
                <a:solidFill>
                  <a:srgbClr val="F0AD00"/>
                </a:solidFill>
                <a:latin typeface="Trebuchet MS"/>
                <a:cs typeface="Trebuchet MS"/>
              </a:rPr>
              <a:t> </a:t>
            </a:r>
            <a:r>
              <a:rPr dirty="0" sz="4400" spc="-10" b="0">
                <a:solidFill>
                  <a:srgbClr val="F0AD00"/>
                </a:solidFill>
                <a:latin typeface="Trebuchet MS"/>
                <a:cs typeface="Trebuchet MS"/>
              </a:rPr>
              <a:t>LEARNED</a:t>
            </a:r>
            <a:endParaRPr sz="4400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13275" y="1508252"/>
            <a:ext cx="7705090" cy="383540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algn="just" marL="12700" marR="374015">
              <a:lnSpc>
                <a:spcPct val="100800"/>
              </a:lnSpc>
              <a:spcBef>
                <a:spcPts val="75"/>
              </a:spcBef>
            </a:pP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Initially</a:t>
            </a:r>
            <a:r>
              <a:rPr dirty="0" sz="2400" spc="-3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there</a:t>
            </a:r>
            <a:r>
              <a:rPr dirty="0" sz="2400" spc="-3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were</a:t>
            </a:r>
            <a:r>
              <a:rPr dirty="0" sz="2400" spc="-3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limits</a:t>
            </a:r>
            <a:r>
              <a:rPr dirty="0" sz="2400" spc="-3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to</a:t>
            </a:r>
            <a:r>
              <a:rPr dirty="0" sz="2400" spc="-3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the</a:t>
            </a:r>
            <a:r>
              <a:rPr dirty="0" sz="2400" spc="-3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number</a:t>
            </a:r>
            <a:r>
              <a:rPr dirty="0" sz="2400" spc="-3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of</a:t>
            </a:r>
            <a:r>
              <a:rPr dirty="0" sz="2400" spc="-3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898989"/>
                </a:solidFill>
                <a:latin typeface="Trebuchet MS"/>
                <a:cs typeface="Trebuchet MS"/>
              </a:rPr>
              <a:t>members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covered</a:t>
            </a:r>
            <a:r>
              <a:rPr dirty="0" sz="2400" spc="-5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under</a:t>
            </a:r>
            <a:r>
              <a:rPr dirty="0" sz="2400" spc="-5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the</a:t>
            </a:r>
            <a:r>
              <a:rPr dirty="0" sz="2400" spc="-5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subscription</a:t>
            </a:r>
            <a:r>
              <a:rPr dirty="0" sz="2400" spc="-5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fee:</a:t>
            </a:r>
            <a:r>
              <a:rPr dirty="0" sz="2400" spc="-50">
                <a:solidFill>
                  <a:srgbClr val="898989"/>
                </a:solidFill>
                <a:latin typeface="Trebuchet MS"/>
                <a:cs typeface="Trebuchet MS"/>
              </a:rPr>
              <a:t> 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the</a:t>
            </a:r>
            <a:r>
              <a:rPr dirty="0" sz="2400" spc="-5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898989"/>
                </a:solidFill>
                <a:latin typeface="Trebuchet MS"/>
                <a:cs typeface="Trebuchet MS"/>
              </a:rPr>
              <a:t>membership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costs</a:t>
            </a:r>
            <a:r>
              <a:rPr dirty="0" sz="2400" spc="-4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beyond</a:t>
            </a:r>
            <a:r>
              <a:rPr dirty="0" sz="2400" spc="-4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that</a:t>
            </a:r>
            <a:r>
              <a:rPr dirty="0" sz="2400" spc="-5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slowed</a:t>
            </a:r>
            <a:r>
              <a:rPr dirty="0" sz="2400" spc="-4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the</a:t>
            </a:r>
            <a:r>
              <a:rPr dirty="0" sz="2400" spc="-4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join</a:t>
            </a:r>
            <a:r>
              <a:rPr dirty="0" sz="2400" spc="-4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up</a:t>
            </a:r>
            <a:r>
              <a:rPr dirty="0" sz="2400" spc="-5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898989"/>
                </a:solidFill>
                <a:latin typeface="Trebuchet MS"/>
                <a:cs typeface="Trebuchet MS"/>
              </a:rPr>
              <a:t>process;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14"/>
              </a:spcBef>
            </a:pPr>
            <a:endParaRPr sz="2400">
              <a:latin typeface="Trebuchet MS"/>
              <a:cs typeface="Trebuchet MS"/>
            </a:endParaRPr>
          </a:p>
          <a:p>
            <a:pPr marL="12700" marR="5080">
              <a:lnSpc>
                <a:spcPct val="100800"/>
              </a:lnSpc>
            </a:pP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Covering</a:t>
            </a:r>
            <a:r>
              <a:rPr dirty="0" sz="2400" spc="-5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a</a:t>
            </a:r>
            <a:r>
              <a:rPr dirty="0" sz="2400" spc="-4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large</a:t>
            </a:r>
            <a:r>
              <a:rPr dirty="0" sz="2400" spc="-4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geographic</a:t>
            </a:r>
            <a:r>
              <a:rPr dirty="0" sz="2400" spc="-4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area</a:t>
            </a:r>
            <a:r>
              <a:rPr dirty="0" sz="2400" spc="-4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is</a:t>
            </a:r>
            <a:r>
              <a:rPr dirty="0" sz="2400" spc="-4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challenging</a:t>
            </a:r>
            <a:r>
              <a:rPr dirty="0" sz="2400" spc="-5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to</a:t>
            </a:r>
            <a:r>
              <a:rPr dirty="0" sz="2400" spc="-4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898989"/>
                </a:solidFill>
                <a:latin typeface="Trebuchet MS"/>
                <a:cs typeface="Trebuchet MS"/>
              </a:rPr>
              <a:t>reach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out</a:t>
            </a:r>
            <a:r>
              <a:rPr dirty="0" sz="2400" spc="-5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to</a:t>
            </a:r>
            <a:r>
              <a:rPr dirty="0" sz="2400" spc="-5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remote</a:t>
            </a:r>
            <a:r>
              <a:rPr dirty="0" sz="2400" spc="-4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organizations</a:t>
            </a:r>
            <a:r>
              <a:rPr dirty="0" sz="2400" spc="-4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to</a:t>
            </a:r>
            <a:r>
              <a:rPr dirty="0" sz="2400" spc="-4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join</a:t>
            </a:r>
            <a:r>
              <a:rPr dirty="0" sz="2400" spc="-5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as</a:t>
            </a:r>
            <a:r>
              <a:rPr dirty="0" sz="2400" spc="-4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898989"/>
                </a:solidFill>
                <a:latin typeface="Trebuchet MS"/>
                <a:cs typeface="Trebuchet MS"/>
              </a:rPr>
              <a:t>members;</a:t>
            </a:r>
            <a:endParaRPr sz="24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110"/>
              </a:spcBef>
            </a:pPr>
            <a:endParaRPr sz="2400">
              <a:latin typeface="Trebuchet MS"/>
              <a:cs typeface="Trebuchet MS"/>
            </a:endParaRPr>
          </a:p>
          <a:p>
            <a:pPr marL="12700" marR="273050">
              <a:lnSpc>
                <a:spcPct val="100800"/>
              </a:lnSpc>
            </a:pP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Switching</a:t>
            </a:r>
            <a:r>
              <a:rPr dirty="0" sz="2400" spc="-4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or</a:t>
            </a:r>
            <a:r>
              <a:rPr dirty="0" sz="2400" spc="-3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adding</a:t>
            </a:r>
            <a:r>
              <a:rPr dirty="0" sz="2400" spc="-4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a</a:t>
            </a:r>
            <a:r>
              <a:rPr dirty="0" sz="2400" spc="-4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new</a:t>
            </a:r>
            <a:r>
              <a:rPr dirty="0" sz="2400" spc="-3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data</a:t>
            </a:r>
            <a:r>
              <a:rPr dirty="0" sz="2400" spc="-4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process</a:t>
            </a:r>
            <a:r>
              <a:rPr dirty="0" sz="2400" spc="-3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is</a:t>
            </a:r>
            <a:r>
              <a:rPr dirty="0" sz="2400" spc="-3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a</a:t>
            </a:r>
            <a:r>
              <a:rPr dirty="0" sz="2400" spc="-3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hurdle</a:t>
            </a:r>
            <a:r>
              <a:rPr dirty="0" sz="2400" spc="-3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 spc="-25">
                <a:solidFill>
                  <a:srgbClr val="898989"/>
                </a:solidFill>
                <a:latin typeface="Trebuchet MS"/>
                <a:cs typeface="Trebuchet MS"/>
              </a:rPr>
              <a:t>for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most</a:t>
            </a:r>
            <a:r>
              <a:rPr dirty="0" sz="2400" spc="-7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established</a:t>
            </a:r>
            <a:r>
              <a:rPr dirty="0" sz="2400" spc="-65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898989"/>
                </a:solidFill>
                <a:latin typeface="Trebuchet MS"/>
                <a:cs typeface="Trebuchet MS"/>
              </a:rPr>
              <a:t>resource</a:t>
            </a:r>
            <a:r>
              <a:rPr dirty="0" sz="2400" spc="-60">
                <a:solidFill>
                  <a:srgbClr val="898989"/>
                </a:solidFill>
                <a:latin typeface="Trebuchet MS"/>
                <a:cs typeface="Trebuchet MS"/>
              </a:rPr>
              <a:t> </a:t>
            </a:r>
            <a:r>
              <a:rPr dirty="0" sz="2400" spc="-10">
                <a:solidFill>
                  <a:srgbClr val="898989"/>
                </a:solidFill>
                <a:latin typeface="Trebuchet MS"/>
                <a:cs typeface="Trebuchet MS"/>
              </a:rPr>
              <a:t>organizations.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49796"/>
            <a:ext cx="12192000" cy="608330"/>
          </a:xfrm>
          <a:custGeom>
            <a:avLst/>
            <a:gdLst/>
            <a:ahLst/>
            <a:cxnLst/>
            <a:rect l="l" t="t" r="r" b="b"/>
            <a:pathLst>
              <a:path w="12192000" h="608329">
                <a:moveTo>
                  <a:pt x="12192000" y="0"/>
                </a:moveTo>
                <a:lnTo>
                  <a:pt x="0" y="0"/>
                </a:lnTo>
                <a:lnTo>
                  <a:pt x="0" y="608202"/>
                </a:lnTo>
                <a:lnTo>
                  <a:pt x="12192000" y="608202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E1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40240" y="362711"/>
            <a:ext cx="2215896" cy="1313688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813526" y="2237411"/>
            <a:ext cx="4915535" cy="1057275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ts val="4045"/>
              </a:lnSpc>
              <a:spcBef>
                <a:spcPts val="130"/>
              </a:spcBef>
            </a:pPr>
            <a:r>
              <a:rPr dirty="0" sz="3500" spc="325"/>
              <a:t>Healthy</a:t>
            </a:r>
            <a:r>
              <a:rPr dirty="0" sz="3500" spc="420"/>
              <a:t> </a:t>
            </a:r>
            <a:r>
              <a:rPr dirty="0" sz="3500" spc="365"/>
              <a:t>Together</a:t>
            </a:r>
            <a:endParaRPr sz="3500"/>
          </a:p>
          <a:p>
            <a:pPr marL="12700">
              <a:lnSpc>
                <a:spcPts val="4045"/>
              </a:lnSpc>
            </a:pPr>
            <a:r>
              <a:rPr dirty="0" sz="3500" spc="390"/>
              <a:t>powered</a:t>
            </a:r>
            <a:r>
              <a:rPr dirty="0" sz="3500" spc="415"/>
              <a:t> </a:t>
            </a:r>
            <a:r>
              <a:rPr dirty="0" sz="3500" spc="280"/>
              <a:t>by</a:t>
            </a:r>
            <a:r>
              <a:rPr dirty="0" sz="3500" spc="420"/>
              <a:t> </a:t>
            </a:r>
            <a:r>
              <a:rPr dirty="0" sz="3500" spc="355"/>
              <a:t>Unite</a:t>
            </a:r>
            <a:r>
              <a:rPr dirty="0" sz="3500" spc="420"/>
              <a:t> </a:t>
            </a:r>
            <a:r>
              <a:rPr dirty="0" sz="3500" spc="355"/>
              <a:t>Us</a:t>
            </a:r>
            <a:endParaRPr sz="3500"/>
          </a:p>
        </p:txBody>
      </p:sp>
      <p:sp>
        <p:nvSpPr>
          <p:cNvPr id="6" name="object 6"/>
          <p:cNvSpPr txBox="1"/>
          <p:nvPr/>
        </p:nvSpPr>
        <p:spPr>
          <a:xfrm>
            <a:off x="312822" y="6462267"/>
            <a:ext cx="2553970" cy="303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venir Book"/>
                <a:cs typeface="Avenir Book"/>
              </a:rPr>
              <a:t>BUILDING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venir Book"/>
                <a:cs typeface="Avenir Book"/>
              </a:rPr>
              <a:t>HEALTH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venir Book"/>
                <a:cs typeface="Avenir Book"/>
              </a:rPr>
              <a:t>EQUITY</a:t>
            </a:r>
            <a:endParaRPr sz="1600">
              <a:latin typeface="Avenir Book"/>
              <a:cs typeface="Avenir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13526" y="4214876"/>
            <a:ext cx="3487420" cy="959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155"/>
              </a:lnSpc>
              <a:spcBef>
                <a:spcPts val="100"/>
              </a:spcBef>
            </a:pPr>
            <a:r>
              <a:rPr dirty="0" sz="3600" spc="155">
                <a:latin typeface="Times New Roman"/>
                <a:cs typeface="Times New Roman"/>
              </a:rPr>
              <a:t>SIREN</a:t>
            </a:r>
            <a:r>
              <a:rPr dirty="0" sz="3600" spc="235">
                <a:latin typeface="Times New Roman"/>
                <a:cs typeface="Times New Roman"/>
              </a:rPr>
              <a:t> </a:t>
            </a:r>
            <a:r>
              <a:rPr dirty="0" sz="3600" spc="335">
                <a:latin typeface="Times New Roman"/>
                <a:cs typeface="Times New Roman"/>
              </a:rPr>
              <a:t>Webinar</a:t>
            </a:r>
            <a:endParaRPr sz="3600">
              <a:latin typeface="Times New Roman"/>
              <a:cs typeface="Times New Roman"/>
            </a:endParaRPr>
          </a:p>
          <a:p>
            <a:pPr marL="12700">
              <a:lnSpc>
                <a:spcPts val="3195"/>
              </a:lnSpc>
            </a:pPr>
            <a:r>
              <a:rPr dirty="0" sz="2800">
                <a:latin typeface="Avenir Book"/>
                <a:cs typeface="Avenir Book"/>
              </a:rPr>
              <a:t>April</a:t>
            </a:r>
            <a:r>
              <a:rPr dirty="0" sz="2800" spc="-40">
                <a:latin typeface="Avenir Book"/>
                <a:cs typeface="Avenir Book"/>
              </a:rPr>
              <a:t> </a:t>
            </a:r>
            <a:r>
              <a:rPr dirty="0" sz="2800">
                <a:latin typeface="Avenir Book"/>
                <a:cs typeface="Avenir Book"/>
              </a:rPr>
              <a:t>18,</a:t>
            </a:r>
            <a:r>
              <a:rPr dirty="0" sz="2800" spc="-50">
                <a:latin typeface="Avenir Book"/>
                <a:cs typeface="Avenir Book"/>
              </a:rPr>
              <a:t> </a:t>
            </a:r>
            <a:r>
              <a:rPr dirty="0" sz="2800" spc="-20">
                <a:latin typeface="Avenir Book"/>
                <a:cs typeface="Avenir Book"/>
              </a:rPr>
              <a:t>2019</a:t>
            </a:r>
            <a:endParaRPr sz="28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49796"/>
            <a:ext cx="12192000" cy="608330"/>
          </a:xfrm>
          <a:custGeom>
            <a:avLst/>
            <a:gdLst/>
            <a:ahLst/>
            <a:cxnLst/>
            <a:rect l="l" t="t" r="r" b="b"/>
            <a:pathLst>
              <a:path w="12192000" h="608329">
                <a:moveTo>
                  <a:pt x="12192000" y="0"/>
                </a:moveTo>
                <a:lnTo>
                  <a:pt x="0" y="0"/>
                </a:lnTo>
                <a:lnTo>
                  <a:pt x="0" y="608202"/>
                </a:lnTo>
                <a:lnTo>
                  <a:pt x="12192000" y="608202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83691" rIns="0" bIns="0" rtlCol="0" vert="horz">
            <a:spAutoFit/>
          </a:bodyPr>
          <a:lstStyle/>
          <a:p>
            <a:pPr marL="746125">
              <a:lnSpc>
                <a:spcPct val="100000"/>
              </a:lnSpc>
              <a:spcBef>
                <a:spcPts val="100"/>
              </a:spcBef>
            </a:pPr>
            <a:r>
              <a:rPr dirty="0" sz="4400" spc="415" b="0">
                <a:latin typeface="Times New Roman"/>
                <a:cs typeface="Times New Roman"/>
              </a:rPr>
              <a:t>Agenda: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2822" y="6462267"/>
            <a:ext cx="2553970" cy="303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venir Book"/>
                <a:cs typeface="Avenir Book"/>
              </a:rPr>
              <a:t>BUILDING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venir Book"/>
                <a:cs typeface="Avenir Book"/>
              </a:rPr>
              <a:t>HEALTH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venir Book"/>
                <a:cs typeface="Avenir Book"/>
              </a:rPr>
              <a:t>EQUITY</a:t>
            </a:r>
            <a:endParaRPr sz="160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6939" y="1716481"/>
            <a:ext cx="4999355" cy="3082925"/>
          </a:xfrm>
          <a:prstGeom prst="rect">
            <a:avLst/>
          </a:prstGeom>
        </p:spPr>
        <p:txBody>
          <a:bodyPr wrap="square" lIns="0" tIns="92075" rIns="0" bIns="0" rtlCol="0" vert="horz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72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2800">
                <a:latin typeface="Avenir Book"/>
                <a:cs typeface="Avenir Book"/>
              </a:rPr>
              <a:t>Who</a:t>
            </a:r>
            <a:r>
              <a:rPr dirty="0" sz="2800" spc="-30">
                <a:latin typeface="Avenir Book"/>
                <a:cs typeface="Avenir Book"/>
              </a:rPr>
              <a:t> </a:t>
            </a:r>
            <a:r>
              <a:rPr dirty="0" sz="2800">
                <a:latin typeface="Avenir Book"/>
                <a:cs typeface="Avenir Book"/>
              </a:rPr>
              <a:t>we</a:t>
            </a:r>
            <a:r>
              <a:rPr dirty="0" sz="2800" spc="-30">
                <a:latin typeface="Avenir Book"/>
                <a:cs typeface="Avenir Book"/>
              </a:rPr>
              <a:t> </a:t>
            </a:r>
            <a:r>
              <a:rPr dirty="0" sz="2800" spc="-25">
                <a:latin typeface="Avenir Book"/>
                <a:cs typeface="Avenir Book"/>
              </a:rPr>
              <a:t>are</a:t>
            </a:r>
            <a:endParaRPr sz="2800">
              <a:latin typeface="Avenir Book"/>
              <a:cs typeface="Avenir Book"/>
            </a:endParaRPr>
          </a:p>
          <a:p>
            <a:pPr marL="240665" indent="-227965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2800">
                <a:latin typeface="Avenir Book"/>
                <a:cs typeface="Avenir Book"/>
              </a:rPr>
              <a:t>Why</a:t>
            </a:r>
            <a:r>
              <a:rPr dirty="0" sz="2800" spc="-55">
                <a:latin typeface="Avenir Book"/>
                <a:cs typeface="Avenir Book"/>
              </a:rPr>
              <a:t> </a:t>
            </a:r>
            <a:r>
              <a:rPr dirty="0" sz="2800">
                <a:latin typeface="Avenir Book"/>
                <a:cs typeface="Avenir Book"/>
              </a:rPr>
              <a:t>Unite</a:t>
            </a:r>
            <a:r>
              <a:rPr dirty="0" sz="2800" spc="-45">
                <a:latin typeface="Avenir Book"/>
                <a:cs typeface="Avenir Book"/>
              </a:rPr>
              <a:t> </a:t>
            </a:r>
            <a:r>
              <a:rPr dirty="0" sz="2800" spc="-25">
                <a:latin typeface="Avenir Book"/>
                <a:cs typeface="Avenir Book"/>
              </a:rPr>
              <a:t>Us</a:t>
            </a:r>
            <a:endParaRPr sz="2800">
              <a:latin typeface="Avenir Book"/>
              <a:cs typeface="Avenir Book"/>
            </a:endParaRPr>
          </a:p>
          <a:p>
            <a:pPr marL="240665" indent="-227965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2800">
                <a:latin typeface="Avenir Book"/>
                <a:cs typeface="Avenir Book"/>
              </a:rPr>
              <a:t>Overview</a:t>
            </a:r>
            <a:r>
              <a:rPr dirty="0" sz="2800" spc="-65">
                <a:latin typeface="Avenir Book"/>
                <a:cs typeface="Avenir Book"/>
              </a:rPr>
              <a:t> </a:t>
            </a:r>
            <a:r>
              <a:rPr dirty="0" sz="2800">
                <a:latin typeface="Avenir Book"/>
                <a:cs typeface="Avenir Book"/>
              </a:rPr>
              <a:t>of</a:t>
            </a:r>
            <a:r>
              <a:rPr dirty="0" sz="2800" spc="-70">
                <a:latin typeface="Avenir Book"/>
                <a:cs typeface="Avenir Book"/>
              </a:rPr>
              <a:t> </a:t>
            </a:r>
            <a:r>
              <a:rPr dirty="0" sz="2800">
                <a:latin typeface="Avenir Book"/>
                <a:cs typeface="Avenir Book"/>
              </a:rPr>
              <a:t>Healthy</a:t>
            </a:r>
            <a:r>
              <a:rPr dirty="0" sz="2800" spc="-65">
                <a:latin typeface="Avenir Book"/>
                <a:cs typeface="Avenir Book"/>
              </a:rPr>
              <a:t> </a:t>
            </a:r>
            <a:r>
              <a:rPr dirty="0" sz="2800" spc="-10">
                <a:latin typeface="Avenir Book"/>
                <a:cs typeface="Avenir Book"/>
              </a:rPr>
              <a:t>Together</a:t>
            </a:r>
            <a:endParaRPr sz="2800">
              <a:latin typeface="Avenir Book"/>
              <a:cs typeface="Avenir Book"/>
            </a:endParaRPr>
          </a:p>
          <a:p>
            <a:pPr marL="240665" indent="-227965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2800">
                <a:latin typeface="Avenir Book"/>
                <a:cs typeface="Avenir Book"/>
              </a:rPr>
              <a:t>Post</a:t>
            </a:r>
            <a:r>
              <a:rPr dirty="0" sz="2800" spc="-60">
                <a:latin typeface="Avenir Book"/>
                <a:cs typeface="Avenir Book"/>
              </a:rPr>
              <a:t> </a:t>
            </a:r>
            <a:r>
              <a:rPr dirty="0" sz="2800">
                <a:latin typeface="Avenir Book"/>
                <a:cs typeface="Avenir Book"/>
              </a:rPr>
              <a:t>Launch</a:t>
            </a:r>
            <a:r>
              <a:rPr dirty="0" sz="2800" spc="-45">
                <a:latin typeface="Avenir Book"/>
                <a:cs typeface="Avenir Book"/>
              </a:rPr>
              <a:t> </a:t>
            </a:r>
            <a:r>
              <a:rPr dirty="0" sz="2800" spc="-10">
                <a:latin typeface="Avenir Book"/>
                <a:cs typeface="Avenir Book"/>
              </a:rPr>
              <a:t>Optimization</a:t>
            </a:r>
            <a:endParaRPr sz="2800">
              <a:latin typeface="Avenir Book"/>
              <a:cs typeface="Avenir Book"/>
            </a:endParaRPr>
          </a:p>
          <a:p>
            <a:pPr marL="240665" indent="-227965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2800">
                <a:latin typeface="Avenir Book"/>
                <a:cs typeface="Avenir Book"/>
              </a:rPr>
              <a:t>Use</a:t>
            </a:r>
            <a:r>
              <a:rPr dirty="0" sz="2800" spc="-25">
                <a:latin typeface="Avenir Book"/>
                <a:cs typeface="Avenir Book"/>
              </a:rPr>
              <a:t> </a:t>
            </a:r>
            <a:r>
              <a:rPr dirty="0" sz="2800" spc="-20">
                <a:latin typeface="Avenir Book"/>
                <a:cs typeface="Avenir Book"/>
              </a:rPr>
              <a:t>Case</a:t>
            </a:r>
            <a:endParaRPr sz="2800">
              <a:latin typeface="Avenir Book"/>
              <a:cs typeface="Avenir Book"/>
            </a:endParaRPr>
          </a:p>
          <a:p>
            <a:pPr marL="240665" indent="-227965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240665" algn="l"/>
              </a:tabLst>
            </a:pPr>
            <a:r>
              <a:rPr dirty="0" sz="2800" spc="-35">
                <a:latin typeface="Avenir Book"/>
                <a:cs typeface="Avenir Book"/>
              </a:rPr>
              <a:t>What’s</a:t>
            </a:r>
            <a:r>
              <a:rPr dirty="0" sz="2800" spc="-155">
                <a:latin typeface="Avenir Book"/>
                <a:cs typeface="Avenir Book"/>
              </a:rPr>
              <a:t> </a:t>
            </a:r>
            <a:r>
              <a:rPr dirty="0" sz="2800" spc="-10">
                <a:latin typeface="Avenir Book"/>
                <a:cs typeface="Avenir Book"/>
              </a:rPr>
              <a:t>working</a:t>
            </a:r>
            <a:endParaRPr sz="28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49796"/>
            <a:ext cx="12192000" cy="608330"/>
          </a:xfrm>
          <a:custGeom>
            <a:avLst/>
            <a:gdLst/>
            <a:ahLst/>
            <a:cxnLst/>
            <a:rect l="l" t="t" r="r" b="b"/>
            <a:pathLst>
              <a:path w="12192000" h="608329">
                <a:moveTo>
                  <a:pt x="12192000" y="0"/>
                </a:moveTo>
                <a:lnTo>
                  <a:pt x="0" y="0"/>
                </a:lnTo>
                <a:lnTo>
                  <a:pt x="0" y="608202"/>
                </a:lnTo>
                <a:lnTo>
                  <a:pt x="12192000" y="608202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83691" rIns="0" bIns="0" rtlCol="0" vert="horz">
            <a:spAutoFit/>
          </a:bodyPr>
          <a:lstStyle/>
          <a:p>
            <a:pPr marL="746125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Times New Roman"/>
                <a:cs typeface="Times New Roman"/>
              </a:rPr>
              <a:t>ALLIANCE</a:t>
            </a:r>
            <a:r>
              <a:rPr dirty="0" sz="4400" spc="400" b="0">
                <a:latin typeface="Times New Roman"/>
                <a:cs typeface="Times New Roman"/>
              </a:rPr>
              <a:t> </a:t>
            </a:r>
            <a:r>
              <a:rPr dirty="0" sz="4400" spc="170" b="0">
                <a:latin typeface="Times New Roman"/>
                <a:cs typeface="Times New Roman"/>
              </a:rPr>
              <a:t>FOR</a:t>
            </a:r>
            <a:r>
              <a:rPr dirty="0" sz="4400" spc="395" b="0">
                <a:latin typeface="Times New Roman"/>
                <a:cs typeface="Times New Roman"/>
              </a:rPr>
              <a:t> </a:t>
            </a:r>
            <a:r>
              <a:rPr dirty="0" sz="4400" spc="130" b="0">
                <a:latin typeface="Times New Roman"/>
                <a:cs typeface="Times New Roman"/>
              </a:rPr>
              <a:t>BETTER</a:t>
            </a:r>
            <a:r>
              <a:rPr dirty="0" sz="4400" spc="400" b="0">
                <a:latin typeface="Times New Roman"/>
                <a:cs typeface="Times New Roman"/>
              </a:rPr>
              <a:t> </a:t>
            </a:r>
            <a:r>
              <a:rPr dirty="0" sz="4400" spc="110" b="0">
                <a:latin typeface="Times New Roman"/>
                <a:cs typeface="Times New Roman"/>
              </a:rPr>
              <a:t>HEALTH</a:t>
            </a:r>
            <a:endParaRPr sz="44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863" y="2233314"/>
            <a:ext cx="11769572" cy="28822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592301" y="2622881"/>
            <a:ext cx="1840864" cy="1971675"/>
          </a:xfrm>
          <a:prstGeom prst="rect">
            <a:avLst/>
          </a:prstGeom>
        </p:spPr>
        <p:txBody>
          <a:bodyPr wrap="square" lIns="0" tIns="8699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85"/>
              </a:spcBef>
            </a:pPr>
            <a:r>
              <a:rPr dirty="0" sz="1750" spc="-125">
                <a:latin typeface="Arial"/>
                <a:cs typeface="Arial"/>
              </a:rPr>
              <a:t>OPPORTUNITY:</a:t>
            </a:r>
            <a:endParaRPr sz="1750">
              <a:latin typeface="Arial"/>
              <a:cs typeface="Arial"/>
            </a:endParaRPr>
          </a:p>
          <a:p>
            <a:pPr algn="ctr" marL="12700" marR="5080" indent="635">
              <a:lnSpc>
                <a:spcPct val="91600"/>
              </a:lnSpc>
              <a:spcBef>
                <a:spcPts val="765"/>
              </a:spcBef>
            </a:pPr>
            <a:r>
              <a:rPr dirty="0" sz="1800" spc="-65">
                <a:latin typeface="Arial"/>
                <a:cs typeface="Arial"/>
              </a:rPr>
              <a:t>Implement</a:t>
            </a:r>
            <a:r>
              <a:rPr dirty="0" sz="1800" spc="-5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phased </a:t>
            </a:r>
            <a:r>
              <a:rPr dirty="0" sz="1800" spc="-95">
                <a:latin typeface="Arial"/>
                <a:cs typeface="Arial"/>
              </a:rPr>
              <a:t>social </a:t>
            </a:r>
            <a:r>
              <a:rPr dirty="0" sz="1800" spc="-20">
                <a:latin typeface="Arial"/>
                <a:cs typeface="Arial"/>
              </a:rPr>
              <a:t>care </a:t>
            </a:r>
            <a:r>
              <a:rPr dirty="0" sz="1800" spc="-110">
                <a:latin typeface="Arial"/>
                <a:cs typeface="Arial"/>
              </a:rPr>
              <a:t>programs</a:t>
            </a:r>
            <a:r>
              <a:rPr dirty="0" sz="1800" spc="-110">
                <a:latin typeface="Wingdings"/>
                <a:cs typeface="Wingdings"/>
              </a:rPr>
              <a:t></a:t>
            </a:r>
            <a:r>
              <a:rPr dirty="0" sz="1800" spc="-40">
                <a:latin typeface="Times New Roman"/>
                <a:cs typeface="Times New Roman"/>
              </a:rPr>
              <a:t> </a:t>
            </a:r>
            <a:r>
              <a:rPr dirty="0" sz="1800" spc="-105">
                <a:latin typeface="Arial"/>
                <a:cs typeface="Arial"/>
              </a:rPr>
              <a:t>expand </a:t>
            </a:r>
            <a:r>
              <a:rPr dirty="0" sz="1800" spc="-75">
                <a:latin typeface="Arial"/>
                <a:cs typeface="Arial"/>
              </a:rPr>
              <a:t>upon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80">
                <a:latin typeface="Arial"/>
                <a:cs typeface="Arial"/>
              </a:rPr>
              <a:t>those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that </a:t>
            </a:r>
            <a:r>
              <a:rPr dirty="0" sz="1800" spc="-130">
                <a:latin typeface="Arial"/>
                <a:cs typeface="Arial"/>
              </a:rPr>
              <a:t>have</a:t>
            </a:r>
            <a:r>
              <a:rPr dirty="0" sz="1800" spc="-95">
                <a:latin typeface="Arial"/>
                <a:cs typeface="Arial"/>
              </a:rPr>
              <a:t> </a:t>
            </a:r>
            <a:r>
              <a:rPr dirty="0" sz="1800" spc="-85">
                <a:latin typeface="Arial"/>
                <a:cs typeface="Arial"/>
              </a:rPr>
              <a:t>clear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220">
                <a:latin typeface="Arial"/>
                <a:cs typeface="Arial"/>
              </a:rPr>
              <a:t>ROI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40">
                <a:latin typeface="Arial"/>
                <a:cs typeface="Arial"/>
              </a:rPr>
              <a:t>in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50">
                <a:latin typeface="Arial"/>
                <a:cs typeface="Arial"/>
              </a:rPr>
              <a:t>a </a:t>
            </a:r>
            <a:r>
              <a:rPr dirty="0" sz="1800" spc="-254">
                <a:latin typeface="Arial"/>
                <a:cs typeface="Arial"/>
              </a:rPr>
              <a:t>VBP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environment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2822" y="6462267"/>
            <a:ext cx="2553970" cy="303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venir Book"/>
                <a:cs typeface="Avenir Book"/>
              </a:rPr>
              <a:t>BUILDING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venir Book"/>
                <a:cs typeface="Avenir Book"/>
              </a:rPr>
              <a:t>HEALTH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venir Book"/>
                <a:cs typeface="Avenir Book"/>
              </a:rPr>
              <a:t>EQUITY</a:t>
            </a:r>
            <a:endParaRPr sz="16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45206" y="2879928"/>
            <a:ext cx="1605280" cy="1470660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dirty="0" sz="1750" spc="-10">
                <a:latin typeface="Arial"/>
                <a:cs typeface="Arial"/>
              </a:rPr>
              <a:t>GOAL</a:t>
            </a:r>
            <a:r>
              <a:rPr dirty="0" sz="1800" spc="-10">
                <a:latin typeface="Arial"/>
                <a:cs typeface="Arial"/>
              </a:rPr>
              <a:t>:</a:t>
            </a:r>
            <a:endParaRPr sz="1800">
              <a:latin typeface="Arial"/>
              <a:cs typeface="Arial"/>
            </a:endParaRPr>
          </a:p>
          <a:p>
            <a:pPr algn="ctr" marL="12700" marR="5080" indent="-635">
              <a:lnSpc>
                <a:spcPct val="92600"/>
              </a:lnSpc>
              <a:spcBef>
                <a:spcPts val="690"/>
              </a:spcBef>
            </a:pPr>
            <a:r>
              <a:rPr dirty="0" sz="1800" spc="-90">
                <a:latin typeface="Arial"/>
                <a:cs typeface="Arial"/>
              </a:rPr>
              <a:t>Support</a:t>
            </a:r>
            <a:r>
              <a:rPr dirty="0" sz="1800" spc="-60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our </a:t>
            </a:r>
            <a:r>
              <a:rPr dirty="0" sz="1800" spc="-75">
                <a:latin typeface="Arial"/>
                <a:cs typeface="Arial"/>
              </a:rPr>
              <a:t>partners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95">
                <a:latin typeface="Arial"/>
                <a:cs typeface="Arial"/>
              </a:rPr>
              <a:t>move </a:t>
            </a:r>
            <a:r>
              <a:rPr dirty="0" sz="1800" spc="-45">
                <a:latin typeface="Arial"/>
                <a:cs typeface="Arial"/>
              </a:rPr>
              <a:t>from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85">
                <a:latin typeface="Arial"/>
                <a:cs typeface="Arial"/>
              </a:rPr>
              <a:t>volume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to </a:t>
            </a:r>
            <a:r>
              <a:rPr dirty="0" sz="1800" spc="-10">
                <a:latin typeface="Arial"/>
                <a:cs typeface="Arial"/>
              </a:rPr>
              <a:t>value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43460" y="2753886"/>
            <a:ext cx="1878964" cy="1712595"/>
          </a:xfrm>
          <a:prstGeom prst="rect">
            <a:avLst/>
          </a:prstGeom>
        </p:spPr>
        <p:txBody>
          <a:bodyPr wrap="square" lIns="0" tIns="8382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660"/>
              </a:spcBef>
            </a:pPr>
            <a:r>
              <a:rPr dirty="0" sz="1750" spc="-10">
                <a:latin typeface="Arial"/>
                <a:cs typeface="Arial"/>
              </a:rPr>
              <a:t>VISION:</a:t>
            </a:r>
            <a:endParaRPr sz="1750">
              <a:latin typeface="Arial"/>
              <a:cs typeface="Arial"/>
            </a:endParaRPr>
          </a:p>
          <a:p>
            <a:pPr algn="ctr" marL="12700" marR="5080" indent="635">
              <a:lnSpc>
                <a:spcPct val="91400"/>
              </a:lnSpc>
              <a:spcBef>
                <a:spcPts val="750"/>
              </a:spcBef>
            </a:pPr>
            <a:r>
              <a:rPr dirty="0" sz="1800" spc="-200">
                <a:latin typeface="Arial"/>
                <a:cs typeface="Arial"/>
              </a:rPr>
              <a:t>A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45">
                <a:latin typeface="Arial"/>
                <a:cs typeface="Arial"/>
              </a:rPr>
              <a:t>united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and </a:t>
            </a:r>
            <a:r>
              <a:rPr dirty="0" sz="1800" spc="-75">
                <a:latin typeface="Arial"/>
                <a:cs typeface="Arial"/>
              </a:rPr>
              <a:t>collaborative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care </a:t>
            </a:r>
            <a:r>
              <a:rPr dirty="0" sz="1800" spc="-70">
                <a:latin typeface="Arial"/>
                <a:cs typeface="Arial"/>
              </a:rPr>
              <a:t>delivery</a:t>
            </a:r>
            <a:r>
              <a:rPr dirty="0" sz="1800" spc="-75">
                <a:latin typeface="Arial"/>
                <a:cs typeface="Arial"/>
              </a:rPr>
              <a:t> </a:t>
            </a:r>
            <a:r>
              <a:rPr dirty="0" sz="1800" spc="-80">
                <a:latin typeface="Arial"/>
                <a:cs typeface="Arial"/>
              </a:rPr>
              <a:t>community, </a:t>
            </a:r>
            <a:r>
              <a:rPr dirty="0" sz="1800" spc="-70">
                <a:latin typeface="Arial"/>
                <a:cs typeface="Arial"/>
              </a:rPr>
              <a:t>fostering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health </a:t>
            </a:r>
            <a:r>
              <a:rPr dirty="0" sz="1800" spc="-50">
                <a:latin typeface="Arial"/>
                <a:cs typeface="Arial"/>
              </a:rPr>
              <a:t>equity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for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all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0994" y="3125802"/>
            <a:ext cx="1635760" cy="968375"/>
          </a:xfrm>
          <a:prstGeom prst="rect">
            <a:avLst/>
          </a:prstGeom>
        </p:spPr>
        <p:txBody>
          <a:bodyPr wrap="square" lIns="0" tIns="8699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685"/>
              </a:spcBef>
            </a:pPr>
            <a:r>
              <a:rPr dirty="0" sz="1750" spc="-20">
                <a:latin typeface="Arial"/>
                <a:cs typeface="Arial"/>
              </a:rPr>
              <a:t>MISSION:</a:t>
            </a:r>
            <a:endParaRPr sz="1750">
              <a:latin typeface="Arial"/>
              <a:cs typeface="Arial"/>
            </a:endParaRPr>
          </a:p>
          <a:p>
            <a:pPr algn="ctr" marL="12700" marR="5080">
              <a:lnSpc>
                <a:spcPts val="1989"/>
              </a:lnSpc>
              <a:spcBef>
                <a:spcPts val="795"/>
              </a:spcBef>
            </a:pPr>
            <a:r>
              <a:rPr dirty="0" sz="1800" spc="-110">
                <a:latin typeface="Arial"/>
                <a:cs typeface="Arial"/>
              </a:rPr>
              <a:t>Transform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120">
                <a:latin typeface="Arial"/>
                <a:cs typeface="Arial"/>
              </a:rPr>
              <a:t>care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to </a:t>
            </a:r>
            <a:r>
              <a:rPr dirty="0" sz="1800" spc="-75">
                <a:latin typeface="Arial"/>
                <a:cs typeface="Arial"/>
              </a:rPr>
              <a:t>improve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health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49796"/>
            <a:ext cx="12192000" cy="608330"/>
          </a:xfrm>
          <a:custGeom>
            <a:avLst/>
            <a:gdLst/>
            <a:ahLst/>
            <a:cxnLst/>
            <a:rect l="l" t="t" r="r" b="b"/>
            <a:pathLst>
              <a:path w="12192000" h="608329">
                <a:moveTo>
                  <a:pt x="12192000" y="0"/>
                </a:moveTo>
                <a:lnTo>
                  <a:pt x="0" y="0"/>
                </a:lnTo>
                <a:lnTo>
                  <a:pt x="0" y="608202"/>
                </a:lnTo>
                <a:lnTo>
                  <a:pt x="12192000" y="608202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71450">
              <a:lnSpc>
                <a:spcPct val="100000"/>
              </a:lnSpc>
              <a:spcBef>
                <a:spcPts val="100"/>
              </a:spcBef>
            </a:pPr>
            <a:r>
              <a:rPr dirty="0" sz="4000" spc="395" b="0">
                <a:latin typeface="Times New Roman"/>
                <a:cs typeface="Times New Roman"/>
              </a:rPr>
              <a:t>The</a:t>
            </a:r>
            <a:r>
              <a:rPr dirty="0" sz="4000" spc="275" b="0">
                <a:latin typeface="Times New Roman"/>
                <a:cs typeface="Times New Roman"/>
              </a:rPr>
              <a:t> </a:t>
            </a:r>
            <a:r>
              <a:rPr dirty="0" sz="4000" spc="385" b="0">
                <a:latin typeface="Times New Roman"/>
                <a:cs typeface="Times New Roman"/>
              </a:rPr>
              <a:t>Opportunity:</a:t>
            </a:r>
            <a:endParaRPr sz="400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7310" y="1971497"/>
            <a:ext cx="5025147" cy="333383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15200" y="2065630"/>
            <a:ext cx="4060834" cy="319790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809583" y="3213100"/>
            <a:ext cx="1120140" cy="1366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800" spc="-894">
                <a:latin typeface="Wingdings"/>
                <a:cs typeface="Wingdings"/>
              </a:rPr>
              <a:t></a:t>
            </a:r>
            <a:endParaRPr sz="880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2822" y="6462267"/>
            <a:ext cx="2553970" cy="303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venir Book"/>
                <a:cs typeface="Avenir Book"/>
              </a:rPr>
              <a:t>BUILDING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venir Book"/>
                <a:cs typeface="Avenir Book"/>
              </a:rPr>
              <a:t>HEALTH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venir Book"/>
                <a:cs typeface="Avenir Book"/>
              </a:rPr>
              <a:t>EQUITY</a:t>
            </a:r>
            <a:endParaRPr sz="16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49796"/>
            <a:ext cx="12192000" cy="608330"/>
          </a:xfrm>
          <a:custGeom>
            <a:avLst/>
            <a:gdLst/>
            <a:ahLst/>
            <a:cxnLst/>
            <a:rect l="l" t="t" r="r" b="b"/>
            <a:pathLst>
              <a:path w="12192000" h="608329">
                <a:moveTo>
                  <a:pt x="12192000" y="0"/>
                </a:moveTo>
                <a:lnTo>
                  <a:pt x="0" y="0"/>
                </a:lnTo>
                <a:lnTo>
                  <a:pt x="0" y="608202"/>
                </a:lnTo>
                <a:lnTo>
                  <a:pt x="12192000" y="608202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47700" y="272796"/>
            <a:ext cx="3556635" cy="6959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 spc="425" b="0">
                <a:latin typeface="Times New Roman"/>
                <a:cs typeface="Times New Roman"/>
              </a:rPr>
              <a:t>The</a:t>
            </a:r>
            <a:r>
              <a:rPr dirty="0" sz="4400" spc="300" b="0">
                <a:latin typeface="Times New Roman"/>
                <a:cs typeface="Times New Roman"/>
              </a:rPr>
              <a:t> </a:t>
            </a:r>
            <a:r>
              <a:rPr dirty="0" sz="4400" spc="434" b="0">
                <a:latin typeface="Times New Roman"/>
                <a:cs typeface="Times New Roman"/>
              </a:rPr>
              <a:t>Process</a:t>
            </a:r>
            <a:r>
              <a:rPr dirty="0" sz="4000" spc="434" b="0">
                <a:latin typeface="Times New Roman"/>
                <a:cs typeface="Times New Roman"/>
              </a:rPr>
              <a:t>: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56015" y="1101431"/>
            <a:ext cx="1271270" cy="1810385"/>
            <a:chOff x="556015" y="1101431"/>
            <a:chExt cx="1271270" cy="1810385"/>
          </a:xfrm>
        </p:grpSpPr>
        <p:sp>
          <p:nvSpPr>
            <p:cNvPr id="5" name="object 5"/>
            <p:cNvSpPr/>
            <p:nvPr/>
          </p:nvSpPr>
          <p:spPr>
            <a:xfrm>
              <a:off x="561728" y="1107781"/>
              <a:ext cx="1259205" cy="1798955"/>
            </a:xfrm>
            <a:custGeom>
              <a:avLst/>
              <a:gdLst/>
              <a:ahLst/>
              <a:cxnLst/>
              <a:rect l="l" t="t" r="r" b="b"/>
              <a:pathLst>
                <a:path w="1259205" h="1798955">
                  <a:moveTo>
                    <a:pt x="1258912" y="0"/>
                  </a:moveTo>
                  <a:lnTo>
                    <a:pt x="629450" y="629462"/>
                  </a:lnTo>
                  <a:lnTo>
                    <a:pt x="0" y="0"/>
                  </a:lnTo>
                  <a:lnTo>
                    <a:pt x="0" y="1168996"/>
                  </a:lnTo>
                  <a:lnTo>
                    <a:pt x="629450" y="1798459"/>
                  </a:lnTo>
                  <a:lnTo>
                    <a:pt x="1258912" y="1168996"/>
                  </a:lnTo>
                  <a:lnTo>
                    <a:pt x="125891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62365" y="1107781"/>
              <a:ext cx="1258570" cy="1797685"/>
            </a:xfrm>
            <a:custGeom>
              <a:avLst/>
              <a:gdLst/>
              <a:ahLst/>
              <a:cxnLst/>
              <a:rect l="l" t="t" r="r" b="b"/>
              <a:pathLst>
                <a:path w="1258570" h="1797685">
                  <a:moveTo>
                    <a:pt x="1258275" y="0"/>
                  </a:moveTo>
                  <a:lnTo>
                    <a:pt x="1258275" y="1168398"/>
                  </a:lnTo>
                  <a:lnTo>
                    <a:pt x="629137" y="1797536"/>
                  </a:lnTo>
                  <a:lnTo>
                    <a:pt x="0" y="1168398"/>
                  </a:lnTo>
                  <a:lnTo>
                    <a:pt x="0" y="0"/>
                  </a:lnTo>
                  <a:lnTo>
                    <a:pt x="629137" y="629137"/>
                  </a:lnTo>
                  <a:lnTo>
                    <a:pt x="1258275" y="0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604721" y="1590623"/>
            <a:ext cx="1174115" cy="708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17170">
              <a:lnSpc>
                <a:spcPct val="1244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Identify </a:t>
            </a: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55">
                <a:solidFill>
                  <a:srgbClr val="FFFFFF"/>
                </a:solidFill>
                <a:latin typeface="Arial"/>
                <a:cs typeface="Arial"/>
              </a:rPr>
              <a:t>problem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25246" y="1107782"/>
            <a:ext cx="9027795" cy="1169035"/>
          </a:xfrm>
          <a:custGeom>
            <a:avLst/>
            <a:gdLst/>
            <a:ahLst/>
            <a:cxnLst/>
            <a:rect l="l" t="t" r="r" b="b"/>
            <a:pathLst>
              <a:path w="9027795" h="1169035">
                <a:moveTo>
                  <a:pt x="9027581" y="194838"/>
                </a:moveTo>
                <a:lnTo>
                  <a:pt x="9027581" y="974174"/>
                </a:lnTo>
                <a:lnTo>
                  <a:pt x="9022436" y="1018849"/>
                </a:lnTo>
                <a:lnTo>
                  <a:pt x="9007778" y="1059859"/>
                </a:lnTo>
                <a:lnTo>
                  <a:pt x="8984778" y="1096036"/>
                </a:lnTo>
                <a:lnTo>
                  <a:pt x="8954605" y="1126209"/>
                </a:lnTo>
                <a:lnTo>
                  <a:pt x="8918429" y="1149209"/>
                </a:lnTo>
                <a:lnTo>
                  <a:pt x="8877418" y="1163867"/>
                </a:lnTo>
                <a:lnTo>
                  <a:pt x="8832744" y="1169013"/>
                </a:lnTo>
                <a:lnTo>
                  <a:pt x="0" y="1169013"/>
                </a:lnTo>
                <a:lnTo>
                  <a:pt x="0" y="0"/>
                </a:lnTo>
                <a:lnTo>
                  <a:pt x="8832744" y="0"/>
                </a:lnTo>
                <a:lnTo>
                  <a:pt x="8877418" y="5145"/>
                </a:lnTo>
                <a:lnTo>
                  <a:pt x="8918429" y="19803"/>
                </a:lnTo>
                <a:lnTo>
                  <a:pt x="8954605" y="42803"/>
                </a:lnTo>
                <a:lnTo>
                  <a:pt x="8984778" y="72977"/>
                </a:lnTo>
                <a:lnTo>
                  <a:pt x="9007778" y="109153"/>
                </a:lnTo>
                <a:lnTo>
                  <a:pt x="9022436" y="150164"/>
                </a:lnTo>
                <a:lnTo>
                  <a:pt x="9027581" y="194838"/>
                </a:lnTo>
                <a:close/>
              </a:path>
            </a:pathLst>
          </a:custGeom>
          <a:ln w="12693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935957" y="1057147"/>
            <a:ext cx="6851650" cy="610870"/>
          </a:xfrm>
          <a:prstGeom prst="rect">
            <a:avLst/>
          </a:prstGeom>
        </p:spPr>
        <p:txBody>
          <a:bodyPr wrap="square" lIns="0" tIns="31114" rIns="0" bIns="0" rtlCol="0" vert="horz">
            <a:spAutoFit/>
          </a:bodyPr>
          <a:lstStyle/>
          <a:p>
            <a:pPr marL="183515" indent="-170815">
              <a:lnSpc>
                <a:spcPct val="100000"/>
              </a:lnSpc>
              <a:spcBef>
                <a:spcPts val="244"/>
              </a:spcBef>
              <a:buChar char="•"/>
              <a:tabLst>
                <a:tab pos="183515" algn="l"/>
              </a:tabLst>
            </a:pPr>
            <a:r>
              <a:rPr dirty="0" sz="1800" spc="-125">
                <a:latin typeface="Arial"/>
                <a:cs typeface="Arial"/>
              </a:rPr>
              <a:t>Absence</a:t>
            </a:r>
            <a:r>
              <a:rPr dirty="0" sz="1800" spc="-7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45">
                <a:latin typeface="Arial"/>
                <a:cs typeface="Arial"/>
              </a:rPr>
              <a:t>infrastructure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114">
                <a:latin typeface="Arial"/>
                <a:cs typeface="Arial"/>
              </a:rPr>
              <a:t>manage</a:t>
            </a:r>
            <a:r>
              <a:rPr dirty="0" sz="1800" spc="-7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referrals</a:t>
            </a:r>
            <a:endParaRPr sz="18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140"/>
              </a:spcBef>
              <a:buChar char="•"/>
              <a:tabLst>
                <a:tab pos="183515" algn="l"/>
              </a:tabLst>
            </a:pPr>
            <a:r>
              <a:rPr dirty="0" sz="1800" spc="-114">
                <a:latin typeface="Arial"/>
                <a:cs typeface="Arial"/>
              </a:rPr>
              <a:t>No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100">
                <a:latin typeface="Arial"/>
                <a:cs typeface="Arial"/>
              </a:rPr>
              <a:t>shared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60">
                <a:latin typeface="Arial"/>
                <a:cs typeface="Arial"/>
              </a:rPr>
              <a:t>documentation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tool,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45">
                <a:latin typeface="Arial"/>
                <a:cs typeface="Arial"/>
              </a:rPr>
              <a:t>poor</a:t>
            </a:r>
            <a:r>
              <a:rPr dirty="0" sz="1800" spc="-65">
                <a:latin typeface="Arial"/>
                <a:cs typeface="Arial"/>
              </a:rPr>
              <a:t> communication,</a:t>
            </a:r>
            <a:r>
              <a:rPr dirty="0" sz="1800" spc="-60">
                <a:latin typeface="Arial"/>
                <a:cs typeface="Arial"/>
              </a:rPr>
              <a:t> </a:t>
            </a:r>
            <a:r>
              <a:rPr dirty="0" sz="1800" spc="-70">
                <a:latin typeface="Arial"/>
                <a:cs typeface="Arial"/>
              </a:rPr>
              <a:t>no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80">
                <a:latin typeface="Arial"/>
                <a:cs typeface="Arial"/>
              </a:rPr>
              <a:t>data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collection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35957" y="1642364"/>
            <a:ext cx="8673465" cy="61087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marL="183515" indent="-170815">
              <a:lnSpc>
                <a:spcPct val="100000"/>
              </a:lnSpc>
              <a:spcBef>
                <a:spcPts val="240"/>
              </a:spcBef>
              <a:buChar char="•"/>
              <a:tabLst>
                <a:tab pos="183515" algn="l"/>
              </a:tabLst>
            </a:pPr>
            <a:r>
              <a:rPr dirty="0" sz="1800" spc="-100">
                <a:latin typeface="Arial"/>
                <a:cs typeface="Arial"/>
              </a:rPr>
              <a:t>Time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85">
                <a:latin typeface="Arial"/>
                <a:cs typeface="Arial"/>
              </a:rPr>
              <a:t>consuming,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95">
                <a:latin typeface="Arial"/>
                <a:cs typeface="Arial"/>
              </a:rPr>
              <a:t>cumbersome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50">
                <a:latin typeface="Arial"/>
                <a:cs typeface="Arial"/>
              </a:rPr>
              <a:t>referral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processes</a:t>
            </a:r>
            <a:endParaRPr sz="18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145"/>
              </a:spcBef>
              <a:buChar char="•"/>
              <a:tabLst>
                <a:tab pos="183515" algn="l"/>
              </a:tabLst>
            </a:pPr>
            <a:r>
              <a:rPr dirty="0" sz="1800" spc="-114">
                <a:latin typeface="Arial"/>
                <a:cs typeface="Arial"/>
              </a:rPr>
              <a:t>No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55">
                <a:latin typeface="Arial"/>
                <a:cs typeface="Arial"/>
              </a:rPr>
              <a:t>accountability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for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50">
                <a:latin typeface="Arial"/>
                <a:cs typeface="Arial"/>
              </a:rPr>
              <a:t>referral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85">
                <a:latin typeface="Arial"/>
                <a:cs typeface="Arial"/>
              </a:rPr>
              <a:t>outcomes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–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65">
                <a:latin typeface="Arial"/>
                <a:cs typeface="Arial"/>
              </a:rPr>
              <a:t>clients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90">
                <a:latin typeface="Arial"/>
                <a:cs typeface="Arial"/>
              </a:rPr>
              <a:t>are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50">
                <a:latin typeface="Arial"/>
                <a:cs typeface="Arial"/>
              </a:rPr>
              <a:t>falling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45">
                <a:latin typeface="Arial"/>
                <a:cs typeface="Arial"/>
              </a:rPr>
              <a:t>through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the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125">
                <a:latin typeface="Arial"/>
                <a:cs typeface="Arial"/>
              </a:rPr>
              <a:t>cracks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in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the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30"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56015" y="2708088"/>
            <a:ext cx="1271270" cy="1810385"/>
            <a:chOff x="556015" y="2708088"/>
            <a:chExt cx="1271270" cy="1810385"/>
          </a:xfrm>
        </p:grpSpPr>
        <p:sp>
          <p:nvSpPr>
            <p:cNvPr id="12" name="object 12"/>
            <p:cNvSpPr/>
            <p:nvPr/>
          </p:nvSpPr>
          <p:spPr>
            <a:xfrm>
              <a:off x="561728" y="2714438"/>
              <a:ext cx="1259205" cy="1798955"/>
            </a:xfrm>
            <a:custGeom>
              <a:avLst/>
              <a:gdLst/>
              <a:ahLst/>
              <a:cxnLst/>
              <a:rect l="l" t="t" r="r" b="b"/>
              <a:pathLst>
                <a:path w="1259205" h="1798954">
                  <a:moveTo>
                    <a:pt x="1258912" y="0"/>
                  </a:moveTo>
                  <a:lnTo>
                    <a:pt x="629450" y="629462"/>
                  </a:lnTo>
                  <a:lnTo>
                    <a:pt x="0" y="0"/>
                  </a:lnTo>
                  <a:lnTo>
                    <a:pt x="0" y="1168996"/>
                  </a:lnTo>
                  <a:lnTo>
                    <a:pt x="629450" y="1798459"/>
                  </a:lnTo>
                  <a:lnTo>
                    <a:pt x="1258912" y="1168996"/>
                  </a:lnTo>
                  <a:lnTo>
                    <a:pt x="125891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62365" y="2714438"/>
              <a:ext cx="1258570" cy="1797685"/>
            </a:xfrm>
            <a:custGeom>
              <a:avLst/>
              <a:gdLst/>
              <a:ahLst/>
              <a:cxnLst/>
              <a:rect l="l" t="t" r="r" b="b"/>
              <a:pathLst>
                <a:path w="1258570" h="1797685">
                  <a:moveTo>
                    <a:pt x="1258275" y="0"/>
                  </a:moveTo>
                  <a:lnTo>
                    <a:pt x="1258275" y="1168398"/>
                  </a:lnTo>
                  <a:lnTo>
                    <a:pt x="629137" y="1797536"/>
                  </a:lnTo>
                  <a:lnTo>
                    <a:pt x="0" y="1168398"/>
                  </a:lnTo>
                  <a:lnTo>
                    <a:pt x="0" y="0"/>
                  </a:lnTo>
                  <a:lnTo>
                    <a:pt x="629137" y="629137"/>
                  </a:lnTo>
                  <a:lnTo>
                    <a:pt x="1258275" y="0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864308" y="3196920"/>
            <a:ext cx="654050" cy="708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78740">
              <a:lnSpc>
                <a:spcPct val="1244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Issue </a:t>
            </a:r>
            <a:r>
              <a:rPr dirty="0" sz="1800" spc="-11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dirty="0" sz="1800" spc="-9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320">
                <a:solidFill>
                  <a:srgbClr val="FFFFFF"/>
                </a:solidFill>
                <a:latin typeface="Arial"/>
                <a:cs typeface="Arial"/>
              </a:rPr>
              <a:t>RFP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833353" y="2686738"/>
            <a:ext cx="8982075" cy="1133475"/>
          </a:xfrm>
          <a:custGeom>
            <a:avLst/>
            <a:gdLst/>
            <a:ahLst/>
            <a:cxnLst/>
            <a:rect l="l" t="t" r="r" b="b"/>
            <a:pathLst>
              <a:path w="8982075" h="1133475">
                <a:moveTo>
                  <a:pt x="8981902" y="188843"/>
                </a:moveTo>
                <a:lnTo>
                  <a:pt x="8981902" y="944188"/>
                </a:lnTo>
                <a:lnTo>
                  <a:pt x="8975156" y="994390"/>
                </a:lnTo>
                <a:lnTo>
                  <a:pt x="8956119" y="1039501"/>
                </a:lnTo>
                <a:lnTo>
                  <a:pt x="8926591" y="1077721"/>
                </a:lnTo>
                <a:lnTo>
                  <a:pt x="8888372" y="1107249"/>
                </a:lnTo>
                <a:lnTo>
                  <a:pt x="8843261" y="1126286"/>
                </a:lnTo>
                <a:lnTo>
                  <a:pt x="8793060" y="1133031"/>
                </a:lnTo>
                <a:lnTo>
                  <a:pt x="0" y="1133031"/>
                </a:lnTo>
                <a:lnTo>
                  <a:pt x="0" y="0"/>
                </a:lnTo>
                <a:lnTo>
                  <a:pt x="8793060" y="0"/>
                </a:lnTo>
                <a:lnTo>
                  <a:pt x="8843261" y="6745"/>
                </a:lnTo>
                <a:lnTo>
                  <a:pt x="8888372" y="25782"/>
                </a:lnTo>
                <a:lnTo>
                  <a:pt x="8926591" y="55310"/>
                </a:lnTo>
                <a:lnTo>
                  <a:pt x="8956119" y="93530"/>
                </a:lnTo>
                <a:lnTo>
                  <a:pt x="8975156" y="138641"/>
                </a:lnTo>
                <a:lnTo>
                  <a:pt x="8981902" y="188843"/>
                </a:lnTo>
                <a:close/>
              </a:path>
            </a:pathLst>
          </a:custGeom>
          <a:ln w="12693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944086" y="2770047"/>
            <a:ext cx="3167380" cy="897890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183515" indent="-170815">
              <a:lnSpc>
                <a:spcPct val="100000"/>
              </a:lnSpc>
              <a:spcBef>
                <a:spcPts val="220"/>
              </a:spcBef>
              <a:buChar char="•"/>
              <a:tabLst>
                <a:tab pos="183515" algn="l"/>
              </a:tabLst>
            </a:pPr>
            <a:r>
              <a:rPr dirty="0" sz="1800" spc="-130">
                <a:latin typeface="Arial"/>
                <a:cs typeface="Arial"/>
              </a:rPr>
              <a:t>Buy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114">
                <a:latin typeface="Arial"/>
                <a:cs typeface="Arial"/>
              </a:rPr>
              <a:t>versus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Build</a:t>
            </a:r>
            <a:endParaRPr sz="18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120"/>
              </a:spcBef>
              <a:buChar char="•"/>
              <a:tabLst>
                <a:tab pos="183515" algn="l"/>
              </a:tabLst>
            </a:pPr>
            <a:r>
              <a:rPr dirty="0" sz="1800" spc="-120">
                <a:latin typeface="Arial"/>
                <a:cs typeface="Arial"/>
              </a:rPr>
              <a:t>Issued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an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295">
                <a:latin typeface="Arial"/>
                <a:cs typeface="Arial"/>
              </a:rPr>
              <a:t>RFP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–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analyzed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40">
                <a:latin typeface="Arial"/>
                <a:cs typeface="Arial"/>
              </a:rPr>
              <a:t>results</a:t>
            </a:r>
            <a:endParaRPr sz="18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145"/>
              </a:spcBef>
              <a:buChar char="•"/>
              <a:tabLst>
                <a:tab pos="183515" algn="l"/>
              </a:tabLst>
            </a:pPr>
            <a:r>
              <a:rPr dirty="0" sz="1800" spc="-100">
                <a:latin typeface="Arial"/>
                <a:cs typeface="Arial"/>
              </a:rPr>
              <a:t>Hosted</a:t>
            </a:r>
            <a:r>
              <a:rPr dirty="0" sz="1800" spc="-60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an</a:t>
            </a:r>
            <a:r>
              <a:rPr dirty="0" sz="1800" spc="-60">
                <a:latin typeface="Arial"/>
                <a:cs typeface="Arial"/>
              </a:rPr>
              <a:t> Innovation</a:t>
            </a:r>
            <a:r>
              <a:rPr dirty="0" sz="1800" spc="-5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Summit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56015" y="4314742"/>
            <a:ext cx="1271270" cy="1810385"/>
            <a:chOff x="556015" y="4314742"/>
            <a:chExt cx="1271270" cy="1810385"/>
          </a:xfrm>
        </p:grpSpPr>
        <p:sp>
          <p:nvSpPr>
            <p:cNvPr id="18" name="object 18"/>
            <p:cNvSpPr/>
            <p:nvPr/>
          </p:nvSpPr>
          <p:spPr>
            <a:xfrm>
              <a:off x="561728" y="4321092"/>
              <a:ext cx="1259205" cy="1798955"/>
            </a:xfrm>
            <a:custGeom>
              <a:avLst/>
              <a:gdLst/>
              <a:ahLst/>
              <a:cxnLst/>
              <a:rect l="l" t="t" r="r" b="b"/>
              <a:pathLst>
                <a:path w="1259205" h="1798954">
                  <a:moveTo>
                    <a:pt x="1258912" y="0"/>
                  </a:moveTo>
                  <a:lnTo>
                    <a:pt x="629450" y="629462"/>
                  </a:lnTo>
                  <a:lnTo>
                    <a:pt x="0" y="0"/>
                  </a:lnTo>
                  <a:lnTo>
                    <a:pt x="0" y="1168996"/>
                  </a:lnTo>
                  <a:lnTo>
                    <a:pt x="629450" y="1798459"/>
                  </a:lnTo>
                  <a:lnTo>
                    <a:pt x="1258912" y="1168996"/>
                  </a:lnTo>
                  <a:lnTo>
                    <a:pt x="125891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562365" y="4321092"/>
              <a:ext cx="1258570" cy="1797685"/>
            </a:xfrm>
            <a:custGeom>
              <a:avLst/>
              <a:gdLst/>
              <a:ahLst/>
              <a:cxnLst/>
              <a:rect l="l" t="t" r="r" b="b"/>
              <a:pathLst>
                <a:path w="1258570" h="1797685">
                  <a:moveTo>
                    <a:pt x="1258275" y="0"/>
                  </a:moveTo>
                  <a:lnTo>
                    <a:pt x="1258275" y="1168398"/>
                  </a:lnTo>
                  <a:lnTo>
                    <a:pt x="629137" y="1797536"/>
                  </a:lnTo>
                  <a:lnTo>
                    <a:pt x="0" y="1168398"/>
                  </a:lnTo>
                  <a:lnTo>
                    <a:pt x="0" y="0"/>
                  </a:lnTo>
                  <a:lnTo>
                    <a:pt x="629137" y="629137"/>
                  </a:lnTo>
                  <a:lnTo>
                    <a:pt x="1258275" y="0"/>
                  </a:lnTo>
                  <a:close/>
                </a:path>
              </a:pathLst>
            </a:custGeom>
            <a:ln w="12693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770436" y="4803216"/>
            <a:ext cx="842644" cy="708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28905">
              <a:lnSpc>
                <a:spcPct val="1244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Select </a:t>
            </a:r>
            <a:r>
              <a:rPr dirty="0" sz="1800" spc="-14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dirty="0" sz="1800" spc="-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70">
                <a:solidFill>
                  <a:srgbClr val="FFFFFF"/>
                </a:solidFill>
                <a:latin typeface="Arial"/>
                <a:cs typeface="Arial"/>
              </a:rPr>
              <a:t>vendor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825246" y="4321093"/>
            <a:ext cx="9027795" cy="1169035"/>
          </a:xfrm>
          <a:custGeom>
            <a:avLst/>
            <a:gdLst/>
            <a:ahLst/>
            <a:cxnLst/>
            <a:rect l="l" t="t" r="r" b="b"/>
            <a:pathLst>
              <a:path w="9027795" h="1169035">
                <a:moveTo>
                  <a:pt x="9027581" y="194838"/>
                </a:moveTo>
                <a:lnTo>
                  <a:pt x="9027581" y="974172"/>
                </a:lnTo>
                <a:lnTo>
                  <a:pt x="9022436" y="1018847"/>
                </a:lnTo>
                <a:lnTo>
                  <a:pt x="9007778" y="1059857"/>
                </a:lnTo>
                <a:lnTo>
                  <a:pt x="8984778" y="1096033"/>
                </a:lnTo>
                <a:lnTo>
                  <a:pt x="8954605" y="1126206"/>
                </a:lnTo>
                <a:lnTo>
                  <a:pt x="8918429" y="1149207"/>
                </a:lnTo>
                <a:lnTo>
                  <a:pt x="8877418" y="1163864"/>
                </a:lnTo>
                <a:lnTo>
                  <a:pt x="8832744" y="1169010"/>
                </a:lnTo>
                <a:lnTo>
                  <a:pt x="0" y="1169010"/>
                </a:lnTo>
                <a:lnTo>
                  <a:pt x="0" y="0"/>
                </a:lnTo>
                <a:lnTo>
                  <a:pt x="8832744" y="0"/>
                </a:lnTo>
                <a:lnTo>
                  <a:pt x="8877418" y="5145"/>
                </a:lnTo>
                <a:lnTo>
                  <a:pt x="8918429" y="19803"/>
                </a:lnTo>
                <a:lnTo>
                  <a:pt x="8954605" y="42803"/>
                </a:lnTo>
                <a:lnTo>
                  <a:pt x="8984778" y="72976"/>
                </a:lnTo>
                <a:lnTo>
                  <a:pt x="9007778" y="109153"/>
                </a:lnTo>
                <a:lnTo>
                  <a:pt x="9022436" y="150163"/>
                </a:lnTo>
                <a:lnTo>
                  <a:pt x="9027581" y="194838"/>
                </a:lnTo>
                <a:close/>
              </a:path>
            </a:pathLst>
          </a:custGeom>
          <a:ln w="12693">
            <a:solidFill>
              <a:srgbClr val="4472C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1935957" y="4275759"/>
            <a:ext cx="7641590" cy="1189990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183515" indent="-170815">
              <a:lnSpc>
                <a:spcPct val="100000"/>
              </a:lnSpc>
              <a:spcBef>
                <a:spcPts val="220"/>
              </a:spcBef>
              <a:buChar char="•"/>
              <a:tabLst>
                <a:tab pos="183515" algn="l"/>
              </a:tabLst>
            </a:pPr>
            <a:r>
              <a:rPr dirty="0" sz="1800" spc="-120">
                <a:latin typeface="Arial"/>
                <a:cs typeface="Arial"/>
              </a:rPr>
              <a:t>Review</a:t>
            </a:r>
            <a:r>
              <a:rPr dirty="0" sz="1800" spc="-75">
                <a:latin typeface="Arial"/>
                <a:cs typeface="Arial"/>
              </a:rPr>
              <a:t> </a:t>
            </a:r>
            <a:r>
              <a:rPr dirty="0" sz="1800" spc="-55">
                <a:latin typeface="Arial"/>
                <a:cs typeface="Arial"/>
              </a:rPr>
              <a:t>options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with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75">
                <a:latin typeface="Arial"/>
                <a:cs typeface="Arial"/>
              </a:rPr>
              <a:t>Alliance </a:t>
            </a:r>
            <a:r>
              <a:rPr dirty="0" sz="1800" spc="-145">
                <a:latin typeface="Arial"/>
                <a:cs typeface="Arial"/>
              </a:rPr>
              <a:t>IT</a:t>
            </a:r>
            <a:r>
              <a:rPr dirty="0" sz="1800" spc="-70">
                <a:latin typeface="Arial"/>
                <a:cs typeface="Arial"/>
              </a:rPr>
              <a:t> Committee </a:t>
            </a:r>
            <a:r>
              <a:rPr dirty="0" sz="1800" spc="-100">
                <a:latin typeface="Arial"/>
                <a:cs typeface="Arial"/>
              </a:rPr>
              <a:t>and</a:t>
            </a:r>
            <a:r>
              <a:rPr dirty="0" sz="1800" spc="-7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Board</a:t>
            </a:r>
            <a:endParaRPr sz="18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120"/>
              </a:spcBef>
              <a:buChar char="•"/>
              <a:tabLst>
                <a:tab pos="183515" algn="l"/>
              </a:tabLst>
            </a:pPr>
            <a:r>
              <a:rPr dirty="0" sz="1800" spc="-110">
                <a:latin typeface="Arial"/>
                <a:cs typeface="Arial"/>
              </a:rPr>
              <a:t>Selected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50">
                <a:latin typeface="Arial"/>
                <a:cs typeface="Arial"/>
              </a:rPr>
              <a:t>Unite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Us!</a:t>
            </a:r>
            <a:endParaRPr sz="18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145"/>
              </a:spcBef>
              <a:buChar char="•"/>
              <a:tabLst>
                <a:tab pos="183515" algn="l"/>
              </a:tabLst>
            </a:pPr>
            <a:r>
              <a:rPr dirty="0" sz="1800" spc="-114">
                <a:latin typeface="Arial"/>
                <a:cs typeface="Arial"/>
              </a:rPr>
              <a:t>Technology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30">
                <a:latin typeface="Arial"/>
                <a:cs typeface="Arial"/>
              </a:rPr>
              <a:t>platform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100">
                <a:latin typeface="Arial"/>
                <a:cs typeface="Arial"/>
              </a:rPr>
              <a:t>and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65">
                <a:latin typeface="Arial"/>
                <a:cs typeface="Arial"/>
              </a:rPr>
              <a:t>Coordination </a:t>
            </a:r>
            <a:r>
              <a:rPr dirty="0" sz="1800" spc="-95">
                <a:latin typeface="Arial"/>
                <a:cs typeface="Arial"/>
              </a:rPr>
              <a:t>Center</a:t>
            </a:r>
            <a:r>
              <a:rPr dirty="0" sz="1800" spc="-65">
                <a:latin typeface="Arial"/>
                <a:cs typeface="Arial"/>
              </a:rPr>
              <a:t> model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35">
                <a:latin typeface="Arial"/>
                <a:cs typeface="Arial"/>
              </a:rPr>
              <a:t>met</a:t>
            </a:r>
            <a:r>
              <a:rPr dirty="0" sz="1800" spc="-65">
                <a:latin typeface="Arial"/>
                <a:cs typeface="Arial"/>
              </a:rPr>
              <a:t> </a:t>
            </a:r>
            <a:r>
              <a:rPr dirty="0" sz="1800" spc="-25">
                <a:latin typeface="Arial"/>
                <a:cs typeface="Arial"/>
              </a:rPr>
              <a:t>our</a:t>
            </a:r>
            <a:r>
              <a:rPr dirty="0" sz="1800" spc="-70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needs</a:t>
            </a:r>
            <a:endParaRPr sz="180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145"/>
              </a:spcBef>
              <a:buChar char="•"/>
              <a:tabLst>
                <a:tab pos="183515" algn="l"/>
              </a:tabLst>
            </a:pPr>
            <a:r>
              <a:rPr dirty="0" sz="1800" spc="-85">
                <a:latin typeface="Arial"/>
                <a:cs typeface="Arial"/>
              </a:rPr>
              <a:t>Includes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110">
                <a:latin typeface="Arial"/>
                <a:cs typeface="Arial"/>
              </a:rPr>
              <a:t>basic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75">
                <a:latin typeface="Arial"/>
                <a:cs typeface="Arial"/>
              </a:rPr>
              <a:t>elements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of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140">
                <a:latin typeface="Arial"/>
                <a:cs typeface="Arial"/>
              </a:rPr>
              <a:t>a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105">
                <a:latin typeface="Arial"/>
                <a:cs typeface="Arial"/>
              </a:rPr>
              <a:t>care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50">
                <a:latin typeface="Arial"/>
                <a:cs typeface="Arial"/>
              </a:rPr>
              <a:t>coordination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30">
                <a:latin typeface="Arial"/>
                <a:cs typeface="Arial"/>
              </a:rPr>
              <a:t>platform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for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 spc="-120">
                <a:latin typeface="Arial"/>
                <a:cs typeface="Arial"/>
              </a:rPr>
              <a:t>agencies</a:t>
            </a:r>
            <a:r>
              <a:rPr dirty="0" sz="1800" spc="-8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that</a:t>
            </a:r>
            <a:r>
              <a:rPr dirty="0" sz="1800" spc="-90">
                <a:latin typeface="Arial"/>
                <a:cs typeface="Arial"/>
              </a:rPr>
              <a:t> </a:t>
            </a:r>
            <a:r>
              <a:rPr dirty="0" sz="1800" spc="-85">
                <a:latin typeface="Arial"/>
                <a:cs typeface="Arial"/>
              </a:rPr>
              <a:t>need </a:t>
            </a:r>
            <a:r>
              <a:rPr dirty="0" sz="1800" spc="25">
                <a:latin typeface="Arial"/>
                <a:cs typeface="Arial"/>
              </a:rPr>
              <a:t>it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12822" y="6462267"/>
            <a:ext cx="2553970" cy="303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venir Book"/>
                <a:cs typeface="Avenir Book"/>
              </a:rPr>
              <a:t>BUILDING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venir Book"/>
                <a:cs typeface="Avenir Book"/>
              </a:rPr>
              <a:t>HEALTH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venir Book"/>
                <a:cs typeface="Avenir Book"/>
              </a:rPr>
              <a:t>EQUITY</a:t>
            </a:r>
            <a:endParaRPr sz="16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707" y="275771"/>
            <a:ext cx="11580794" cy="544132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2822" y="6462267"/>
            <a:ext cx="2553970" cy="303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venir Book"/>
                <a:cs typeface="Avenir Book"/>
              </a:rPr>
              <a:t>BUILDING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venir Book"/>
                <a:cs typeface="Avenir Book"/>
              </a:rPr>
              <a:t>HEALTH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venir Book"/>
                <a:cs typeface="Avenir Book"/>
              </a:rPr>
              <a:t>EQUITY</a:t>
            </a:r>
            <a:endParaRPr sz="16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49796"/>
            <a:ext cx="12192000" cy="608330"/>
          </a:xfrm>
          <a:custGeom>
            <a:avLst/>
            <a:gdLst/>
            <a:ahLst/>
            <a:cxnLst/>
            <a:rect l="l" t="t" r="r" b="b"/>
            <a:pathLst>
              <a:path w="12192000" h="608329">
                <a:moveTo>
                  <a:pt x="12192000" y="0"/>
                </a:moveTo>
                <a:lnTo>
                  <a:pt x="0" y="0"/>
                </a:lnTo>
                <a:lnTo>
                  <a:pt x="0" y="608202"/>
                </a:lnTo>
                <a:lnTo>
                  <a:pt x="12192000" y="608202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25686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pc="395"/>
              <a:t>Introducing</a:t>
            </a:r>
            <a:r>
              <a:rPr dirty="0" spc="525"/>
              <a:t> </a:t>
            </a:r>
            <a:r>
              <a:rPr dirty="0" spc="380"/>
              <a:t>Healthy</a:t>
            </a:r>
            <a:r>
              <a:rPr dirty="0" spc="520"/>
              <a:t> </a:t>
            </a:r>
            <a:r>
              <a:rPr dirty="0" spc="415"/>
              <a:t>Together!</a:t>
            </a:r>
          </a:p>
        </p:txBody>
      </p:sp>
      <p:sp>
        <p:nvSpPr>
          <p:cNvPr id="4" name="object 4"/>
          <p:cNvSpPr/>
          <p:nvPr/>
        </p:nvSpPr>
        <p:spPr>
          <a:xfrm>
            <a:off x="385189" y="2954630"/>
            <a:ext cx="3924935" cy="1952625"/>
          </a:xfrm>
          <a:custGeom>
            <a:avLst/>
            <a:gdLst/>
            <a:ahLst/>
            <a:cxnLst/>
            <a:rect l="l" t="t" r="r" b="b"/>
            <a:pathLst>
              <a:path w="3924935" h="1952625">
                <a:moveTo>
                  <a:pt x="2948736" y="0"/>
                </a:moveTo>
                <a:lnTo>
                  <a:pt x="0" y="0"/>
                </a:lnTo>
                <a:lnTo>
                  <a:pt x="976198" y="976210"/>
                </a:lnTo>
                <a:lnTo>
                  <a:pt x="0" y="1952409"/>
                </a:lnTo>
                <a:lnTo>
                  <a:pt x="2948736" y="1952409"/>
                </a:lnTo>
                <a:lnTo>
                  <a:pt x="3924935" y="976210"/>
                </a:lnTo>
                <a:lnTo>
                  <a:pt x="2948736" y="0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506677" y="3364483"/>
            <a:ext cx="1744980" cy="1064895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algn="ctr" marL="12700" marR="5715">
              <a:lnSpc>
                <a:spcPct val="92100"/>
              </a:lnSpc>
              <a:spcBef>
                <a:spcPts val="325"/>
              </a:spcBef>
            </a:pPr>
            <a:r>
              <a:rPr dirty="0" sz="2400" spc="-160">
                <a:solidFill>
                  <a:srgbClr val="FFFFFF"/>
                </a:solidFill>
                <a:latin typeface="Arial"/>
                <a:cs typeface="Arial"/>
              </a:rPr>
              <a:t>Socialize</a:t>
            </a:r>
            <a:r>
              <a:rPr dirty="0" sz="24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400" spc="-130">
                <a:solidFill>
                  <a:srgbClr val="FFFFFF"/>
                </a:solidFill>
                <a:latin typeface="Arial"/>
                <a:cs typeface="Arial"/>
              </a:rPr>
              <a:t>Communicate </a:t>
            </a:r>
            <a:r>
              <a:rPr dirty="0" sz="2400" spc="-10">
                <a:solidFill>
                  <a:srgbClr val="FFFFFF"/>
                </a:solidFill>
                <a:latin typeface="Arial"/>
                <a:cs typeface="Arial"/>
              </a:rPr>
              <a:t>Broadly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958356" y="2919708"/>
            <a:ext cx="4072254" cy="2021839"/>
            <a:chOff x="3958356" y="2919708"/>
            <a:chExt cx="4072254" cy="2021839"/>
          </a:xfrm>
        </p:grpSpPr>
        <p:sp>
          <p:nvSpPr>
            <p:cNvPr id="7" name="object 7"/>
            <p:cNvSpPr/>
            <p:nvPr/>
          </p:nvSpPr>
          <p:spPr>
            <a:xfrm>
              <a:off x="3964706" y="2926058"/>
              <a:ext cx="4062095" cy="2009775"/>
            </a:xfrm>
            <a:custGeom>
              <a:avLst/>
              <a:gdLst/>
              <a:ahLst/>
              <a:cxnLst/>
              <a:rect l="l" t="t" r="r" b="b"/>
              <a:pathLst>
                <a:path w="4062095" h="2009775">
                  <a:moveTo>
                    <a:pt x="3056839" y="0"/>
                  </a:moveTo>
                  <a:lnTo>
                    <a:pt x="0" y="0"/>
                  </a:lnTo>
                  <a:lnTo>
                    <a:pt x="1004773" y="1004773"/>
                  </a:lnTo>
                  <a:lnTo>
                    <a:pt x="0" y="2009559"/>
                  </a:lnTo>
                  <a:lnTo>
                    <a:pt x="3056839" y="2009559"/>
                  </a:lnTo>
                  <a:lnTo>
                    <a:pt x="4061612" y="1004773"/>
                  </a:lnTo>
                  <a:lnTo>
                    <a:pt x="3056839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964706" y="2926058"/>
              <a:ext cx="4059554" cy="2009139"/>
            </a:xfrm>
            <a:custGeom>
              <a:avLst/>
              <a:gdLst/>
              <a:ahLst/>
              <a:cxnLst/>
              <a:rect l="l" t="t" r="r" b="b"/>
              <a:pathLst>
                <a:path w="4059554" h="2009139">
                  <a:moveTo>
                    <a:pt x="0" y="0"/>
                  </a:moveTo>
                  <a:lnTo>
                    <a:pt x="3055285" y="0"/>
                  </a:lnTo>
                  <a:lnTo>
                    <a:pt x="4059547" y="1004264"/>
                  </a:lnTo>
                  <a:lnTo>
                    <a:pt x="3055285" y="2008530"/>
                  </a:lnTo>
                  <a:lnTo>
                    <a:pt x="0" y="2008530"/>
                  </a:lnTo>
                  <a:lnTo>
                    <a:pt x="1004262" y="1004264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5325718" y="3039364"/>
            <a:ext cx="1398905" cy="170815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algn="just" marL="225425" marR="5080" indent="-213360">
              <a:lnSpc>
                <a:spcPts val="2400"/>
              </a:lnSpc>
              <a:spcBef>
                <a:spcPts val="380"/>
              </a:spcBef>
            </a:pPr>
            <a:r>
              <a:rPr dirty="0" sz="2200" spc="-130">
                <a:solidFill>
                  <a:srgbClr val="FFFFFF"/>
                </a:solidFill>
                <a:latin typeface="Arial"/>
                <a:cs typeface="Arial"/>
              </a:rPr>
              <a:t>Develop</a:t>
            </a:r>
            <a:r>
              <a:rPr dirty="0" sz="2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3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200" spc="-10">
                <a:solidFill>
                  <a:srgbClr val="FFFFFF"/>
                </a:solidFill>
                <a:latin typeface="Arial"/>
                <a:cs typeface="Arial"/>
              </a:rPr>
              <a:t>network</a:t>
            </a:r>
            <a:endParaRPr sz="2200">
              <a:latin typeface="Arial"/>
              <a:cs typeface="Arial"/>
            </a:endParaRPr>
          </a:p>
          <a:p>
            <a:pPr algn="just" marL="198755" marR="168275" indent="-23495">
              <a:lnSpc>
                <a:spcPts val="2400"/>
              </a:lnSpc>
              <a:spcBef>
                <a:spcPts val="1005"/>
              </a:spcBef>
            </a:pPr>
            <a:r>
              <a:rPr dirty="0" sz="2200" spc="-160">
                <a:solidFill>
                  <a:srgbClr val="FFFFFF"/>
                </a:solidFill>
                <a:latin typeface="Arial"/>
                <a:cs typeface="Arial"/>
              </a:rPr>
              <a:t>Train</a:t>
            </a:r>
            <a:r>
              <a:rPr dirty="0" sz="22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2200" spc="-85">
                <a:solidFill>
                  <a:srgbClr val="FFFFFF"/>
                </a:solidFill>
                <a:latin typeface="Arial"/>
                <a:cs typeface="Arial"/>
              </a:rPr>
              <a:t>Onboard </a:t>
            </a:r>
            <a:r>
              <a:rPr dirty="0" sz="2200" spc="-45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674558" y="2900665"/>
            <a:ext cx="4398645" cy="2059305"/>
            <a:chOff x="7674558" y="2900665"/>
            <a:chExt cx="4398645" cy="2059305"/>
          </a:xfrm>
        </p:grpSpPr>
        <p:sp>
          <p:nvSpPr>
            <p:cNvPr id="11" name="object 11"/>
            <p:cNvSpPr/>
            <p:nvPr/>
          </p:nvSpPr>
          <p:spPr>
            <a:xfrm>
              <a:off x="7680905" y="2907012"/>
              <a:ext cx="4388485" cy="2047875"/>
            </a:xfrm>
            <a:custGeom>
              <a:avLst/>
              <a:gdLst/>
              <a:ahLst/>
              <a:cxnLst/>
              <a:rect l="l" t="t" r="r" b="b"/>
              <a:pathLst>
                <a:path w="4388484" h="2047875">
                  <a:moveTo>
                    <a:pt x="3364115" y="0"/>
                  </a:moveTo>
                  <a:lnTo>
                    <a:pt x="0" y="0"/>
                  </a:lnTo>
                  <a:lnTo>
                    <a:pt x="1023823" y="1023823"/>
                  </a:lnTo>
                  <a:lnTo>
                    <a:pt x="0" y="2047646"/>
                  </a:lnTo>
                  <a:lnTo>
                    <a:pt x="3364115" y="2047646"/>
                  </a:lnTo>
                  <a:lnTo>
                    <a:pt x="4387938" y="1023823"/>
                  </a:lnTo>
                  <a:lnTo>
                    <a:pt x="336411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7680905" y="2907012"/>
              <a:ext cx="4385945" cy="2046605"/>
            </a:xfrm>
            <a:custGeom>
              <a:avLst/>
              <a:gdLst/>
              <a:ahLst/>
              <a:cxnLst/>
              <a:rect l="l" t="t" r="r" b="b"/>
              <a:pathLst>
                <a:path w="4385945" h="2046604">
                  <a:moveTo>
                    <a:pt x="0" y="0"/>
                  </a:moveTo>
                  <a:lnTo>
                    <a:pt x="3362398" y="0"/>
                  </a:lnTo>
                  <a:lnTo>
                    <a:pt x="4385699" y="1023301"/>
                  </a:lnTo>
                  <a:lnTo>
                    <a:pt x="3362398" y="2046603"/>
                  </a:lnTo>
                  <a:lnTo>
                    <a:pt x="0" y="2046603"/>
                  </a:lnTo>
                  <a:lnTo>
                    <a:pt x="1023300" y="1023301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8928077" y="3408171"/>
            <a:ext cx="1951989" cy="98298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algn="just" marL="12700" marR="5080" indent="52069">
              <a:lnSpc>
                <a:spcPct val="92800"/>
              </a:lnSpc>
              <a:spcBef>
                <a:spcPts val="290"/>
              </a:spcBef>
            </a:pP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Unite</a:t>
            </a:r>
            <a:r>
              <a:rPr dirty="0" sz="22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40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dirty="0" sz="2200" spc="24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65">
                <a:solidFill>
                  <a:srgbClr val="FFFFFF"/>
                </a:solidFill>
                <a:latin typeface="Arial"/>
                <a:cs typeface="Arial"/>
              </a:rPr>
              <a:t>system </a:t>
            </a:r>
            <a:r>
              <a:rPr dirty="0" sz="2200" spc="-120">
                <a:solidFill>
                  <a:srgbClr val="FFFFFF"/>
                </a:solidFill>
                <a:latin typeface="Arial"/>
                <a:cs typeface="Arial"/>
              </a:rPr>
              <a:t>set</a:t>
            </a:r>
            <a:r>
              <a:rPr dirty="0" sz="2200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114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dirty="0" sz="22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22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30">
                <a:solidFill>
                  <a:srgbClr val="FFFFFF"/>
                </a:solidFill>
                <a:latin typeface="Arial"/>
                <a:cs typeface="Arial"/>
              </a:rPr>
              <a:t>identify </a:t>
            </a:r>
            <a:r>
              <a:rPr dirty="0" sz="2200" spc="-45">
                <a:solidFill>
                  <a:srgbClr val="FFFFFF"/>
                </a:solidFill>
                <a:latin typeface="Arial"/>
                <a:cs typeface="Arial"/>
              </a:rPr>
              <a:t>partner</a:t>
            </a:r>
            <a:r>
              <a:rPr dirty="0" sz="2200" spc="-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200" spc="-25">
                <a:solidFill>
                  <a:srgbClr val="FFFFFF"/>
                </a:solidFill>
                <a:latin typeface="Arial"/>
                <a:cs typeface="Arial"/>
              </a:rPr>
              <a:t>services</a:t>
            </a:r>
            <a:endParaRPr sz="2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2822" y="6462267"/>
            <a:ext cx="2553970" cy="303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venir Book"/>
                <a:cs typeface="Avenir Book"/>
              </a:rPr>
              <a:t>BUILDING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venir Book"/>
                <a:cs typeface="Avenir Book"/>
              </a:rPr>
              <a:t>HEALTH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venir Book"/>
                <a:cs typeface="Avenir Book"/>
              </a:rPr>
              <a:t>EQUITY</a:t>
            </a:r>
            <a:endParaRPr sz="16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2976" y="560323"/>
            <a:ext cx="4733925" cy="2722880"/>
          </a:xfrm>
          <a:prstGeom prst="rect">
            <a:avLst/>
          </a:prstGeom>
        </p:spPr>
        <p:txBody>
          <a:bodyPr wrap="square" lIns="0" tIns="88900" rIns="0" bIns="0" rtlCol="0" vert="horz">
            <a:spAutoFit/>
          </a:bodyPr>
          <a:lstStyle/>
          <a:p>
            <a:pPr algn="just" marL="12700" marR="5080">
              <a:lnSpc>
                <a:spcPct val="89600"/>
              </a:lnSpc>
              <a:spcBef>
                <a:spcPts val="700"/>
              </a:spcBef>
            </a:pPr>
            <a:r>
              <a:rPr dirty="0" sz="4800">
                <a:latin typeface="Avenir Book"/>
                <a:cs typeface="Avenir Book"/>
              </a:rPr>
              <a:t>Remember</a:t>
            </a:r>
            <a:r>
              <a:rPr dirty="0" sz="4800" spc="-140">
                <a:latin typeface="Avenir Book"/>
                <a:cs typeface="Avenir Book"/>
              </a:rPr>
              <a:t> </a:t>
            </a:r>
            <a:r>
              <a:rPr dirty="0" sz="4800" spc="-20">
                <a:latin typeface="Avenir Book"/>
                <a:cs typeface="Avenir Book"/>
              </a:rPr>
              <a:t>when </a:t>
            </a:r>
            <a:r>
              <a:rPr dirty="0" sz="4800">
                <a:latin typeface="Avenir Book"/>
                <a:cs typeface="Avenir Book"/>
              </a:rPr>
              <a:t>we</a:t>
            </a:r>
            <a:r>
              <a:rPr dirty="0" sz="4800" spc="-60">
                <a:latin typeface="Avenir Book"/>
                <a:cs typeface="Avenir Book"/>
              </a:rPr>
              <a:t> </a:t>
            </a:r>
            <a:r>
              <a:rPr dirty="0" sz="4800">
                <a:latin typeface="Avenir Book"/>
                <a:cs typeface="Avenir Book"/>
              </a:rPr>
              <a:t>used</a:t>
            </a:r>
            <a:r>
              <a:rPr dirty="0" sz="4800" spc="-60">
                <a:latin typeface="Avenir Book"/>
                <a:cs typeface="Avenir Book"/>
              </a:rPr>
              <a:t> </a:t>
            </a:r>
            <a:r>
              <a:rPr dirty="0" sz="4800">
                <a:latin typeface="Avenir Book"/>
                <a:cs typeface="Avenir Book"/>
              </a:rPr>
              <a:t>to</a:t>
            </a:r>
            <a:r>
              <a:rPr dirty="0" sz="4800" spc="-65">
                <a:latin typeface="Avenir Book"/>
                <a:cs typeface="Avenir Book"/>
              </a:rPr>
              <a:t> </a:t>
            </a:r>
            <a:r>
              <a:rPr dirty="0" sz="4800" spc="-20">
                <a:latin typeface="Avenir Book"/>
                <a:cs typeface="Avenir Book"/>
              </a:rPr>
              <a:t>send </a:t>
            </a:r>
            <a:r>
              <a:rPr dirty="0" sz="4800">
                <a:latin typeface="Avenir Book"/>
                <a:cs typeface="Avenir Book"/>
              </a:rPr>
              <a:t>referrals</a:t>
            </a:r>
            <a:r>
              <a:rPr dirty="0" sz="4800" spc="-85">
                <a:latin typeface="Avenir Book"/>
                <a:cs typeface="Avenir Book"/>
              </a:rPr>
              <a:t> </a:t>
            </a:r>
            <a:r>
              <a:rPr dirty="0" sz="4800">
                <a:latin typeface="Avenir Book"/>
                <a:cs typeface="Avenir Book"/>
              </a:rPr>
              <a:t>by</a:t>
            </a:r>
            <a:r>
              <a:rPr dirty="0" sz="4800" spc="-90">
                <a:latin typeface="Avenir Book"/>
                <a:cs typeface="Avenir Book"/>
              </a:rPr>
              <a:t> </a:t>
            </a:r>
            <a:r>
              <a:rPr dirty="0" sz="4800">
                <a:latin typeface="Avenir Book"/>
                <a:cs typeface="Avenir Book"/>
              </a:rPr>
              <a:t>fax</a:t>
            </a:r>
            <a:r>
              <a:rPr dirty="0" sz="4800" spc="-90">
                <a:latin typeface="Avenir Book"/>
                <a:cs typeface="Avenir Book"/>
              </a:rPr>
              <a:t> </a:t>
            </a:r>
            <a:r>
              <a:rPr dirty="0" sz="4800" spc="-25">
                <a:latin typeface="Avenir Book"/>
                <a:cs typeface="Avenir Book"/>
              </a:rPr>
              <a:t>or </a:t>
            </a:r>
            <a:r>
              <a:rPr dirty="0" sz="4800" spc="-10">
                <a:latin typeface="Avenir Book"/>
                <a:cs typeface="Avenir Book"/>
              </a:rPr>
              <a:t>phone..….</a:t>
            </a:r>
            <a:endParaRPr sz="4800">
              <a:latin typeface="Avenir Book"/>
              <a:cs typeface="Avenir Book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65622" y="634180"/>
            <a:ext cx="6295204" cy="49893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2822" y="6462267"/>
            <a:ext cx="2553970" cy="303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venir Book"/>
                <a:cs typeface="Avenir Book"/>
              </a:rPr>
              <a:t>BUILDING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venir Book"/>
                <a:cs typeface="Avenir Book"/>
              </a:rPr>
              <a:t>HEALTH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venir Book"/>
                <a:cs typeface="Avenir Book"/>
              </a:rPr>
              <a:t>EQUITY</a:t>
            </a:r>
            <a:endParaRPr sz="16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49796"/>
            <a:ext cx="12192000" cy="608330"/>
          </a:xfrm>
          <a:custGeom>
            <a:avLst/>
            <a:gdLst/>
            <a:ahLst/>
            <a:cxnLst/>
            <a:rect l="l" t="t" r="r" b="b"/>
            <a:pathLst>
              <a:path w="12192000" h="608329">
                <a:moveTo>
                  <a:pt x="12192000" y="0"/>
                </a:moveTo>
                <a:lnTo>
                  <a:pt x="0" y="0"/>
                </a:lnTo>
                <a:lnTo>
                  <a:pt x="0" y="608202"/>
                </a:lnTo>
                <a:lnTo>
                  <a:pt x="12192000" y="608202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30284" y="186435"/>
            <a:ext cx="3493770" cy="1196340"/>
          </a:xfrm>
          <a:prstGeom prst="rect"/>
        </p:spPr>
        <p:txBody>
          <a:bodyPr wrap="square" lIns="0" tIns="71120" rIns="0" bIns="0" rtlCol="0" vert="horz">
            <a:spAutoFit/>
          </a:bodyPr>
          <a:lstStyle/>
          <a:p>
            <a:pPr marL="12700" marR="5080" indent="174625">
              <a:lnSpc>
                <a:spcPts val="4420"/>
              </a:lnSpc>
              <a:spcBef>
                <a:spcPts val="560"/>
              </a:spcBef>
            </a:pPr>
            <a:r>
              <a:rPr dirty="0" sz="4000" spc="450" b="0">
                <a:latin typeface="Times New Roman"/>
                <a:cs typeface="Times New Roman"/>
              </a:rPr>
              <a:t>Post</a:t>
            </a:r>
            <a:r>
              <a:rPr dirty="0" sz="4000" spc="265" b="0">
                <a:latin typeface="Times New Roman"/>
                <a:cs typeface="Times New Roman"/>
              </a:rPr>
              <a:t> </a:t>
            </a:r>
            <a:r>
              <a:rPr dirty="0" sz="4000" spc="409" b="0">
                <a:latin typeface="Times New Roman"/>
                <a:cs typeface="Times New Roman"/>
              </a:rPr>
              <a:t>Launch </a:t>
            </a:r>
            <a:r>
              <a:rPr dirty="0" sz="4000" spc="370" b="0">
                <a:latin typeface="Times New Roman"/>
                <a:cs typeface="Times New Roman"/>
              </a:rPr>
              <a:t>Optimization: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251703" y="2093976"/>
            <a:ext cx="2505710" cy="2182495"/>
            <a:chOff x="5251703" y="2093976"/>
            <a:chExt cx="2505710" cy="21824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1703" y="2093976"/>
              <a:ext cx="2505455" cy="21823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06439" y="2465832"/>
              <a:ext cx="1447800" cy="14904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11152" y="2134019"/>
              <a:ext cx="2386761" cy="2064651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004983" y="2558796"/>
            <a:ext cx="1000125" cy="116840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algn="ctr" marL="12065" marR="5080">
              <a:lnSpc>
                <a:spcPct val="91700"/>
              </a:lnSpc>
              <a:spcBef>
                <a:spcPts val="300"/>
              </a:spcBef>
            </a:pPr>
            <a:r>
              <a:rPr dirty="0" sz="2000" spc="-110">
                <a:solidFill>
                  <a:srgbClr val="FFFFFF"/>
                </a:solidFill>
                <a:latin typeface="Arial"/>
                <a:cs typeface="Arial"/>
              </a:rPr>
              <a:t>Grow</a:t>
            </a:r>
            <a:r>
              <a:rPr dirty="0" sz="20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Healthy </a:t>
            </a:r>
            <a:r>
              <a:rPr dirty="0" sz="2000" spc="-55">
                <a:solidFill>
                  <a:srgbClr val="FFFFFF"/>
                </a:solidFill>
                <a:latin typeface="Arial"/>
                <a:cs typeface="Arial"/>
              </a:rPr>
              <a:t>Together </a:t>
            </a:r>
            <a:r>
              <a:rPr dirty="0" sz="2000" spc="-40">
                <a:solidFill>
                  <a:srgbClr val="FFFFFF"/>
                </a:solidFill>
                <a:latin typeface="Arial"/>
                <a:cs typeface="Arial"/>
              </a:rPr>
              <a:t>Network!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471159" y="216408"/>
            <a:ext cx="2235200" cy="1811020"/>
            <a:chOff x="5471159" y="216408"/>
            <a:chExt cx="2235200" cy="1811020"/>
          </a:xfrm>
        </p:grpSpPr>
        <p:sp>
          <p:nvSpPr>
            <p:cNvPr id="10" name="object 10"/>
            <p:cNvSpPr/>
            <p:nvPr/>
          </p:nvSpPr>
          <p:spPr>
            <a:xfrm>
              <a:off x="6805729" y="1146225"/>
              <a:ext cx="901065" cy="775970"/>
            </a:xfrm>
            <a:custGeom>
              <a:avLst/>
              <a:gdLst/>
              <a:ahLst/>
              <a:cxnLst/>
              <a:rect l="l" t="t" r="r" b="b"/>
              <a:pathLst>
                <a:path w="901065" h="775969">
                  <a:moveTo>
                    <a:pt x="676275" y="0"/>
                  </a:moveTo>
                  <a:lnTo>
                    <a:pt x="224243" y="0"/>
                  </a:lnTo>
                  <a:lnTo>
                    <a:pt x="0" y="387959"/>
                  </a:lnTo>
                  <a:lnTo>
                    <a:pt x="224243" y="775919"/>
                  </a:lnTo>
                  <a:lnTo>
                    <a:pt x="676275" y="775919"/>
                  </a:lnTo>
                  <a:lnTo>
                    <a:pt x="900518" y="387959"/>
                  </a:lnTo>
                  <a:lnTo>
                    <a:pt x="676275" y="0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1159" y="216408"/>
              <a:ext cx="2075688" cy="18105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05855" y="682752"/>
              <a:ext cx="1664207" cy="9296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31014" y="256222"/>
              <a:ext cx="1955926" cy="169210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5903061" y="772667"/>
            <a:ext cx="1212850" cy="610870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163195" marR="5080" indent="-151130">
              <a:lnSpc>
                <a:spcPts val="2210"/>
              </a:lnSpc>
              <a:spcBef>
                <a:spcPts val="330"/>
              </a:spcBef>
            </a:pPr>
            <a:r>
              <a:rPr dirty="0" sz="2000" spc="-90">
                <a:solidFill>
                  <a:srgbClr val="FFFFFF"/>
                </a:solidFill>
                <a:latin typeface="Arial"/>
                <a:cs typeface="Arial"/>
              </a:rPr>
              <a:t>Collaborate </a:t>
            </a:r>
            <a:r>
              <a:rPr dirty="0" sz="200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AHI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266431" y="1258824"/>
            <a:ext cx="2072639" cy="2113915"/>
            <a:chOff x="7266431" y="1258824"/>
            <a:chExt cx="2072639" cy="2113915"/>
          </a:xfrm>
        </p:grpSpPr>
        <p:sp>
          <p:nvSpPr>
            <p:cNvPr id="16" name="object 16"/>
            <p:cNvSpPr/>
            <p:nvPr/>
          </p:nvSpPr>
          <p:spPr>
            <a:xfrm>
              <a:off x="7856703" y="2596775"/>
              <a:ext cx="901065" cy="775970"/>
            </a:xfrm>
            <a:custGeom>
              <a:avLst/>
              <a:gdLst/>
              <a:ahLst/>
              <a:cxnLst/>
              <a:rect l="l" t="t" r="r" b="b"/>
              <a:pathLst>
                <a:path w="901065" h="775970">
                  <a:moveTo>
                    <a:pt x="676275" y="0"/>
                  </a:moveTo>
                  <a:lnTo>
                    <a:pt x="224243" y="0"/>
                  </a:lnTo>
                  <a:lnTo>
                    <a:pt x="0" y="387959"/>
                  </a:lnTo>
                  <a:lnTo>
                    <a:pt x="224243" y="775919"/>
                  </a:lnTo>
                  <a:lnTo>
                    <a:pt x="676275" y="775919"/>
                  </a:lnTo>
                  <a:lnTo>
                    <a:pt x="900518" y="387959"/>
                  </a:lnTo>
                  <a:lnTo>
                    <a:pt x="676275" y="0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66431" y="1258824"/>
              <a:ext cx="2072639" cy="18074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70647" y="1581912"/>
              <a:ext cx="1722120" cy="12100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24825" y="1296987"/>
              <a:ext cx="1955939" cy="169210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667893" y="1674876"/>
            <a:ext cx="1270000" cy="888365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algn="just" marL="12700" marR="5080" indent="44450">
              <a:lnSpc>
                <a:spcPct val="91500"/>
              </a:lnSpc>
              <a:spcBef>
                <a:spcPts val="305"/>
              </a:spcBef>
            </a:pPr>
            <a:r>
              <a:rPr dirty="0" sz="2000" spc="-150">
                <a:solidFill>
                  <a:srgbClr val="FFFFFF"/>
                </a:solidFill>
                <a:latin typeface="Arial"/>
                <a:cs typeface="Arial"/>
              </a:rPr>
              <a:t>Add</a:t>
            </a:r>
            <a:r>
              <a:rPr dirty="0" sz="20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Health </a:t>
            </a:r>
            <a:r>
              <a:rPr dirty="0" sz="2000" spc="-215">
                <a:solidFill>
                  <a:srgbClr val="FFFFFF"/>
                </a:solidFill>
                <a:latin typeface="Arial"/>
                <a:cs typeface="Arial"/>
              </a:rPr>
              <a:t>Leads</a:t>
            </a:r>
            <a:r>
              <a:rPr dirty="0" sz="2000" spc="1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2000" spc="-300">
                <a:solidFill>
                  <a:srgbClr val="FFFFFF"/>
                </a:solidFill>
                <a:latin typeface="Arial"/>
                <a:cs typeface="Arial"/>
              </a:rPr>
              <a:t>SDOH </a:t>
            </a:r>
            <a:r>
              <a:rPr dirty="0" sz="2000" spc="-25">
                <a:solidFill>
                  <a:srgbClr val="FFFFFF"/>
                </a:solidFill>
                <a:latin typeface="Arial"/>
                <a:cs typeface="Arial"/>
              </a:rPr>
              <a:t>Screening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7126629" y="3304032"/>
            <a:ext cx="2334895" cy="1807845"/>
            <a:chOff x="7126629" y="3304032"/>
            <a:chExt cx="2334895" cy="1807845"/>
          </a:xfrm>
        </p:grpSpPr>
        <p:sp>
          <p:nvSpPr>
            <p:cNvPr id="22" name="object 22"/>
            <p:cNvSpPr/>
            <p:nvPr/>
          </p:nvSpPr>
          <p:spPr>
            <a:xfrm>
              <a:off x="7126629" y="4234174"/>
              <a:ext cx="901065" cy="775970"/>
            </a:xfrm>
            <a:custGeom>
              <a:avLst/>
              <a:gdLst/>
              <a:ahLst/>
              <a:cxnLst/>
              <a:rect l="l" t="t" r="r" b="b"/>
              <a:pathLst>
                <a:path w="901065" h="775970">
                  <a:moveTo>
                    <a:pt x="676275" y="0"/>
                  </a:moveTo>
                  <a:lnTo>
                    <a:pt x="224243" y="0"/>
                  </a:lnTo>
                  <a:lnTo>
                    <a:pt x="0" y="387959"/>
                  </a:lnTo>
                  <a:lnTo>
                    <a:pt x="224243" y="775919"/>
                  </a:lnTo>
                  <a:lnTo>
                    <a:pt x="676275" y="775919"/>
                  </a:lnTo>
                  <a:lnTo>
                    <a:pt x="900518" y="387959"/>
                  </a:lnTo>
                  <a:lnTo>
                    <a:pt x="676275" y="0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44512" y="3304032"/>
              <a:ext cx="2316479" cy="180746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400544" y="3630168"/>
              <a:ext cx="1862327" cy="121005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04290" y="3343008"/>
              <a:ext cx="2197023" cy="1692109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7598584" y="3720083"/>
            <a:ext cx="1409700" cy="888365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algn="ctr" marL="12065" marR="5080" indent="-635">
              <a:lnSpc>
                <a:spcPct val="91500"/>
              </a:lnSpc>
              <a:spcBef>
                <a:spcPts val="300"/>
              </a:spcBef>
            </a:pPr>
            <a:r>
              <a:rPr dirty="0" sz="2000" spc="-10">
                <a:solidFill>
                  <a:srgbClr val="FFFFFF"/>
                </a:solidFill>
                <a:latin typeface="Arial"/>
                <a:cs typeface="Arial"/>
              </a:rPr>
              <a:t>Change </a:t>
            </a:r>
            <a:r>
              <a:rPr dirty="0" sz="2000" spc="-85">
                <a:solidFill>
                  <a:srgbClr val="FFFFFF"/>
                </a:solidFill>
                <a:latin typeface="Arial"/>
                <a:cs typeface="Arial"/>
              </a:rPr>
              <a:t>Management </a:t>
            </a:r>
            <a:r>
              <a:rPr dirty="0" sz="2000" spc="-35">
                <a:solidFill>
                  <a:srgbClr val="FFFFFF"/>
                </a:solidFill>
                <a:latin typeface="Arial"/>
                <a:cs typeface="Arial"/>
              </a:rPr>
              <a:t>assistance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199888" y="4322064"/>
            <a:ext cx="2527300" cy="1811020"/>
            <a:chOff x="5199888" y="4322064"/>
            <a:chExt cx="2527300" cy="1811020"/>
          </a:xfrm>
        </p:grpSpPr>
        <p:sp>
          <p:nvSpPr>
            <p:cNvPr id="28" name="object 28"/>
            <p:cNvSpPr/>
            <p:nvPr/>
          </p:nvSpPr>
          <p:spPr>
            <a:xfrm>
              <a:off x="5315596" y="4404142"/>
              <a:ext cx="901065" cy="775970"/>
            </a:xfrm>
            <a:custGeom>
              <a:avLst/>
              <a:gdLst/>
              <a:ahLst/>
              <a:cxnLst/>
              <a:rect l="l" t="t" r="r" b="b"/>
              <a:pathLst>
                <a:path w="901064" h="775970">
                  <a:moveTo>
                    <a:pt x="676275" y="0"/>
                  </a:moveTo>
                  <a:lnTo>
                    <a:pt x="224243" y="0"/>
                  </a:lnTo>
                  <a:lnTo>
                    <a:pt x="0" y="387959"/>
                  </a:lnTo>
                  <a:lnTo>
                    <a:pt x="224243" y="775919"/>
                  </a:lnTo>
                  <a:lnTo>
                    <a:pt x="676275" y="775919"/>
                  </a:lnTo>
                  <a:lnTo>
                    <a:pt x="900518" y="387959"/>
                  </a:lnTo>
                  <a:lnTo>
                    <a:pt x="676275" y="0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199888" y="4322064"/>
              <a:ext cx="2526791" cy="181051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92496" y="4946904"/>
              <a:ext cx="1941576" cy="60655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57926" y="4361904"/>
              <a:ext cx="2409977" cy="1692109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5676976" y="5031740"/>
            <a:ext cx="15728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60">
                <a:solidFill>
                  <a:srgbClr val="FFFFFF"/>
                </a:solidFill>
                <a:latin typeface="Arial"/>
                <a:cs typeface="Arial"/>
              </a:rPr>
              <a:t>Communication!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3669791" y="2954173"/>
            <a:ext cx="2072639" cy="2160905"/>
            <a:chOff x="3669791" y="2954173"/>
            <a:chExt cx="2072639" cy="2160905"/>
          </a:xfrm>
        </p:grpSpPr>
        <p:sp>
          <p:nvSpPr>
            <p:cNvPr id="34" name="object 34"/>
            <p:cNvSpPr/>
            <p:nvPr/>
          </p:nvSpPr>
          <p:spPr>
            <a:xfrm>
              <a:off x="4247409" y="2954173"/>
              <a:ext cx="901065" cy="775970"/>
            </a:xfrm>
            <a:custGeom>
              <a:avLst/>
              <a:gdLst/>
              <a:ahLst/>
              <a:cxnLst/>
              <a:rect l="l" t="t" r="r" b="b"/>
              <a:pathLst>
                <a:path w="901064" h="775970">
                  <a:moveTo>
                    <a:pt x="676275" y="0"/>
                  </a:moveTo>
                  <a:lnTo>
                    <a:pt x="224243" y="0"/>
                  </a:lnTo>
                  <a:lnTo>
                    <a:pt x="0" y="387959"/>
                  </a:lnTo>
                  <a:lnTo>
                    <a:pt x="224243" y="775919"/>
                  </a:lnTo>
                  <a:lnTo>
                    <a:pt x="676275" y="775919"/>
                  </a:lnTo>
                  <a:lnTo>
                    <a:pt x="900518" y="387959"/>
                  </a:lnTo>
                  <a:lnTo>
                    <a:pt x="676275" y="0"/>
                  </a:lnTo>
                  <a:close/>
                </a:path>
              </a:pathLst>
            </a:custGeom>
            <a:solidFill>
              <a:srgbClr val="F8D7C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669791" y="3304032"/>
              <a:ext cx="2072639" cy="181051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904487" y="3429000"/>
              <a:ext cx="1658112" cy="160934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28859" y="3344176"/>
              <a:ext cx="1955939" cy="1692109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4089647" y="3510788"/>
            <a:ext cx="1235075" cy="13030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2090"/>
              </a:lnSpc>
              <a:spcBef>
                <a:spcPts val="100"/>
              </a:spcBef>
            </a:pP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211</a:t>
            </a:r>
            <a:endParaRPr sz="1800">
              <a:latin typeface="Arial"/>
              <a:cs typeface="Arial"/>
            </a:endParaRPr>
          </a:p>
          <a:p>
            <a:pPr algn="ctr" marL="12700" marR="5080">
              <a:lnSpc>
                <a:spcPct val="90700"/>
              </a:lnSpc>
              <a:spcBef>
                <a:spcPts val="125"/>
              </a:spcBef>
            </a:pPr>
            <a:r>
              <a:rPr dirty="0" sz="1800" spc="-65">
                <a:solidFill>
                  <a:srgbClr val="FFFFFF"/>
                </a:solidFill>
                <a:latin typeface="Arial"/>
                <a:cs typeface="Arial"/>
              </a:rPr>
              <a:t>Coordination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Center process change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733800" y="1274063"/>
            <a:ext cx="2072639" cy="1811020"/>
            <a:chOff x="3733800" y="1274063"/>
            <a:chExt cx="2072639" cy="1811020"/>
          </a:xfrm>
        </p:grpSpPr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733800" y="1274063"/>
              <a:ext cx="2072639" cy="181051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005072" y="1880615"/>
              <a:ext cx="1530096" cy="64922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792689" y="1313916"/>
              <a:ext cx="1955926" cy="1692109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4204041" y="1970532"/>
            <a:ext cx="113347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70">
                <a:solidFill>
                  <a:srgbClr val="FFFFFF"/>
                </a:solidFill>
                <a:latin typeface="Arial"/>
                <a:cs typeface="Arial"/>
              </a:rPr>
              <a:t>Circulation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2822" y="6462267"/>
            <a:ext cx="2553970" cy="303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venir Book"/>
                <a:cs typeface="Avenir Book"/>
              </a:rPr>
              <a:t>BUILDING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venir Book"/>
                <a:cs typeface="Avenir Book"/>
              </a:rPr>
              <a:t>HEALTH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venir Book"/>
                <a:cs typeface="Avenir Book"/>
              </a:rPr>
              <a:t>EQUITY</a:t>
            </a:r>
            <a:endParaRPr sz="16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20979" rIns="0" bIns="0" rtlCol="0" vert="horz">
            <a:spAutoFit/>
          </a:bodyPr>
          <a:lstStyle/>
          <a:p>
            <a:pPr marL="1885314">
              <a:lnSpc>
                <a:spcPct val="100000"/>
              </a:lnSpc>
              <a:spcBef>
                <a:spcPts val="100"/>
              </a:spcBef>
            </a:pPr>
            <a:r>
              <a:rPr dirty="0" sz="4400" b="0">
                <a:latin typeface="Avenir Book"/>
                <a:cs typeface="Avenir Book"/>
              </a:rPr>
              <a:t>Our</a:t>
            </a:r>
            <a:r>
              <a:rPr dirty="0" sz="4400" spc="-100" b="0">
                <a:latin typeface="Avenir Book"/>
                <a:cs typeface="Avenir Book"/>
              </a:rPr>
              <a:t> </a:t>
            </a:r>
            <a:r>
              <a:rPr dirty="0" sz="4400" b="0">
                <a:latin typeface="Avenir Book"/>
                <a:cs typeface="Avenir Book"/>
              </a:rPr>
              <a:t>speakers</a:t>
            </a:r>
            <a:r>
              <a:rPr dirty="0" sz="4400" spc="-95" b="0">
                <a:latin typeface="Avenir Book"/>
                <a:cs typeface="Avenir Book"/>
              </a:rPr>
              <a:t> </a:t>
            </a:r>
            <a:r>
              <a:rPr dirty="0" sz="4400" spc="-10" b="0">
                <a:latin typeface="Avenir Book"/>
                <a:cs typeface="Avenir Book"/>
              </a:rPr>
              <a:t>today</a:t>
            </a:r>
            <a:endParaRPr sz="4400">
              <a:latin typeface="Avenir Book"/>
              <a:cs typeface="Avenir 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9952" y="3681984"/>
            <a:ext cx="1158240" cy="156362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04799" y="1058265"/>
            <a:ext cx="1235036" cy="159884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1514" y="1130185"/>
            <a:ext cx="1212824" cy="152691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03025" y="2689859"/>
            <a:ext cx="2122805" cy="65659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algn="ctr" marL="12700" marR="5080">
              <a:lnSpc>
                <a:spcPts val="1610"/>
              </a:lnSpc>
              <a:spcBef>
                <a:spcPts val="210"/>
              </a:spcBef>
            </a:pPr>
            <a:r>
              <a:rPr dirty="0" sz="1400">
                <a:latin typeface="Avenir Book"/>
                <a:cs typeface="Avenir Book"/>
              </a:rPr>
              <a:t>Caroline</a:t>
            </a:r>
            <a:r>
              <a:rPr dirty="0" sz="1400" spc="-6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Fichtenberg,</a:t>
            </a:r>
            <a:r>
              <a:rPr dirty="0" sz="1400" spc="-50">
                <a:latin typeface="Avenir Book"/>
                <a:cs typeface="Avenir Book"/>
              </a:rPr>
              <a:t> </a:t>
            </a:r>
            <a:r>
              <a:rPr dirty="0" sz="1400" spc="-25">
                <a:latin typeface="Avenir Book"/>
                <a:cs typeface="Avenir Book"/>
              </a:rPr>
              <a:t>PhD </a:t>
            </a:r>
            <a:r>
              <a:rPr dirty="0" sz="1400">
                <a:latin typeface="Avenir Book"/>
                <a:cs typeface="Avenir Book"/>
              </a:rPr>
              <a:t>Managing</a:t>
            </a:r>
            <a:r>
              <a:rPr dirty="0" sz="1400" spc="-6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Director</a:t>
            </a:r>
            <a:endParaRPr sz="1400">
              <a:latin typeface="Avenir Book"/>
              <a:cs typeface="Avenir Book"/>
            </a:endParaRPr>
          </a:p>
          <a:p>
            <a:pPr algn="ctr">
              <a:lnSpc>
                <a:spcPts val="1635"/>
              </a:lnSpc>
            </a:pPr>
            <a:r>
              <a:rPr dirty="0" sz="1400" spc="-10">
                <a:latin typeface="Avenir Book"/>
                <a:cs typeface="Avenir Book"/>
              </a:rPr>
              <a:t>SIREN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49926" y="2708173"/>
            <a:ext cx="1545590" cy="6565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algn="ctr" marL="12700" marR="5080" indent="-1270">
              <a:lnSpc>
                <a:spcPct val="97900"/>
              </a:lnSpc>
              <a:spcBef>
                <a:spcPts val="135"/>
              </a:spcBef>
            </a:pPr>
            <a:r>
              <a:rPr dirty="0" sz="1400">
                <a:latin typeface="Avenir Book"/>
                <a:cs typeface="Avenir Book"/>
              </a:rPr>
              <a:t>Yuri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Cartier,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 spc="-25">
                <a:latin typeface="Avenir Book"/>
                <a:cs typeface="Avenir Book"/>
              </a:rPr>
              <a:t>MPH </a:t>
            </a:r>
            <a:r>
              <a:rPr dirty="0" sz="1400">
                <a:latin typeface="Avenir Book"/>
                <a:cs typeface="Avenir Book"/>
              </a:rPr>
              <a:t>Research</a:t>
            </a:r>
            <a:r>
              <a:rPr dirty="0" sz="1400" spc="-50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Associate SIREN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9091" y="5347792"/>
            <a:ext cx="3100705" cy="873125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marL="1229995" marR="829944" indent="-392430">
              <a:lnSpc>
                <a:spcPts val="1610"/>
              </a:lnSpc>
              <a:spcBef>
                <a:spcPts val="210"/>
              </a:spcBef>
            </a:pPr>
            <a:r>
              <a:rPr dirty="0" sz="1400">
                <a:latin typeface="Avenir Book"/>
                <a:cs typeface="Avenir Book"/>
              </a:rPr>
              <a:t>Pat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Schoenemann Director</a:t>
            </a:r>
            <a:endParaRPr sz="1400">
              <a:latin typeface="Avenir Book"/>
              <a:cs typeface="Avenir Book"/>
            </a:endParaRPr>
          </a:p>
          <a:p>
            <a:pPr marL="12700" marR="5080" indent="311785">
              <a:lnSpc>
                <a:spcPts val="1680"/>
              </a:lnSpc>
              <a:spcBef>
                <a:spcPts val="35"/>
              </a:spcBef>
            </a:pPr>
            <a:r>
              <a:rPr dirty="0" sz="1400">
                <a:latin typeface="Avenir Book"/>
                <a:cs typeface="Avenir Book"/>
              </a:rPr>
              <a:t>Brazos</a:t>
            </a:r>
            <a:r>
              <a:rPr dirty="0" sz="1400" spc="-4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Health</a:t>
            </a:r>
            <a:r>
              <a:rPr dirty="0" sz="1400" spc="-4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Resource</a:t>
            </a:r>
            <a:r>
              <a:rPr dirty="0" sz="1400" spc="-4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Center</a:t>
            </a:r>
            <a:r>
              <a:rPr dirty="0" sz="1400" spc="50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CHI</a:t>
            </a:r>
            <a:r>
              <a:rPr dirty="0" sz="1400" spc="-2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St.</a:t>
            </a:r>
            <a:r>
              <a:rPr dirty="0" sz="1400" spc="-2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Joseph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Regional</a:t>
            </a:r>
            <a:r>
              <a:rPr dirty="0" sz="1400" spc="-2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Health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Center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62048" y="2693060"/>
            <a:ext cx="2313305" cy="656590"/>
          </a:xfrm>
          <a:prstGeom prst="rect">
            <a:avLst/>
          </a:prstGeom>
        </p:spPr>
        <p:txBody>
          <a:bodyPr wrap="square" lIns="0" tIns="26670" rIns="0" bIns="0" rtlCol="0" vert="horz">
            <a:spAutoFit/>
          </a:bodyPr>
          <a:lstStyle/>
          <a:p>
            <a:pPr algn="ctr" marL="330835" marR="322580" indent="-1270">
              <a:lnSpc>
                <a:spcPts val="1610"/>
              </a:lnSpc>
              <a:spcBef>
                <a:spcPts val="210"/>
              </a:spcBef>
            </a:pPr>
            <a:r>
              <a:rPr dirty="0" sz="1400" spc="-10">
                <a:latin typeface="Avenir Book"/>
                <a:cs typeface="Avenir Book"/>
              </a:rPr>
              <a:t>Shao-</a:t>
            </a:r>
            <a:r>
              <a:rPr dirty="0" sz="1400">
                <a:latin typeface="Avenir Book"/>
                <a:cs typeface="Avenir Book"/>
              </a:rPr>
              <a:t>Chee</a:t>
            </a:r>
            <a:r>
              <a:rPr dirty="0" sz="1400" spc="-1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Sim,</a:t>
            </a:r>
            <a:r>
              <a:rPr dirty="0" sz="1400" spc="-5">
                <a:latin typeface="Avenir Book"/>
                <a:cs typeface="Avenir Book"/>
              </a:rPr>
              <a:t> </a:t>
            </a:r>
            <a:r>
              <a:rPr dirty="0" sz="1400" spc="-25">
                <a:latin typeface="Avenir Book"/>
                <a:cs typeface="Avenir Book"/>
              </a:rPr>
              <a:t>PhD </a:t>
            </a:r>
            <a:r>
              <a:rPr dirty="0" sz="1400">
                <a:latin typeface="Avenir Book"/>
                <a:cs typeface="Avenir Book"/>
              </a:rPr>
              <a:t>VP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Applied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Research</a:t>
            </a:r>
            <a:endParaRPr sz="1400">
              <a:latin typeface="Avenir Book"/>
              <a:cs typeface="Avenir Book"/>
            </a:endParaRPr>
          </a:p>
          <a:p>
            <a:pPr algn="ctr">
              <a:lnSpc>
                <a:spcPts val="1635"/>
              </a:lnSpc>
            </a:pPr>
            <a:r>
              <a:rPr dirty="0" sz="1400">
                <a:latin typeface="Avenir Book"/>
                <a:cs typeface="Avenir Book"/>
              </a:rPr>
              <a:t>Episcopal</a:t>
            </a:r>
            <a:r>
              <a:rPr dirty="0" sz="1400" spc="-5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Health</a:t>
            </a:r>
            <a:r>
              <a:rPr dirty="0" sz="1400" spc="-4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Foundation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67662" y="5454650"/>
            <a:ext cx="2019935" cy="6597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645"/>
              </a:lnSpc>
              <a:spcBef>
                <a:spcPts val="100"/>
              </a:spcBef>
            </a:pPr>
            <a:r>
              <a:rPr dirty="0" sz="1400">
                <a:latin typeface="Avenir Book"/>
                <a:cs typeface="Avenir Book"/>
              </a:rPr>
              <a:t>Kristen</a:t>
            </a:r>
            <a:r>
              <a:rPr dirty="0" sz="1400" spc="-40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Scholl</a:t>
            </a:r>
            <a:endParaRPr sz="1400">
              <a:latin typeface="Avenir Book"/>
              <a:cs typeface="Avenir Book"/>
            </a:endParaRPr>
          </a:p>
          <a:p>
            <a:pPr algn="ctr" marL="12700" marR="5080">
              <a:lnSpc>
                <a:spcPts val="1700"/>
              </a:lnSpc>
              <a:spcBef>
                <a:spcPts val="5"/>
              </a:spcBef>
            </a:pPr>
            <a:r>
              <a:rPr dirty="0" sz="1400">
                <a:latin typeface="Avenir Book"/>
                <a:cs typeface="Avenir Book"/>
              </a:rPr>
              <a:t>VP</a:t>
            </a:r>
            <a:r>
              <a:rPr dirty="0" sz="1400" spc="-45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Population</a:t>
            </a:r>
            <a:r>
              <a:rPr dirty="0" sz="1400" spc="-40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Health </a:t>
            </a:r>
            <a:r>
              <a:rPr dirty="0" sz="1400">
                <a:latin typeface="Avenir Book"/>
                <a:cs typeface="Avenir Book"/>
              </a:rPr>
              <a:t>Alliance</a:t>
            </a:r>
            <a:r>
              <a:rPr dirty="0" sz="1400" spc="-4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for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Better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Health</a:t>
            </a:r>
            <a:endParaRPr sz="1400">
              <a:latin typeface="Avenir Book"/>
              <a:cs typeface="Avenir Book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46194" y="1130185"/>
            <a:ext cx="1262697" cy="154198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91355" y="3677221"/>
            <a:ext cx="1317532" cy="165047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79081" y="3606596"/>
            <a:ext cx="1360754" cy="172110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6423767" y="5430011"/>
            <a:ext cx="2080260" cy="656590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 indent="509905">
              <a:lnSpc>
                <a:spcPct val="97900"/>
              </a:lnSpc>
              <a:spcBef>
                <a:spcPts val="135"/>
              </a:spcBef>
            </a:pPr>
            <a:r>
              <a:rPr dirty="0" sz="1400">
                <a:latin typeface="Avenir Book"/>
                <a:cs typeface="Avenir Book"/>
              </a:rPr>
              <a:t>Lori</a:t>
            </a:r>
            <a:r>
              <a:rPr dirty="0" sz="1400" spc="-2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Petersen</a:t>
            </a:r>
            <a:r>
              <a:rPr dirty="0" sz="1400" spc="50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Senior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IT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Business</a:t>
            </a:r>
            <a:r>
              <a:rPr dirty="0" sz="1400" spc="-20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Analyst </a:t>
            </a:r>
            <a:r>
              <a:rPr dirty="0" sz="1400">
                <a:latin typeface="Avenir Book"/>
                <a:cs typeface="Avenir Book"/>
              </a:rPr>
              <a:t>Alliance</a:t>
            </a:r>
            <a:r>
              <a:rPr dirty="0" sz="1400" spc="-4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for</a:t>
            </a:r>
            <a:r>
              <a:rPr dirty="0" sz="1400" spc="-30">
                <a:latin typeface="Avenir Book"/>
                <a:cs typeface="Avenir Book"/>
              </a:rPr>
              <a:t> </a:t>
            </a:r>
            <a:r>
              <a:rPr dirty="0" sz="1400">
                <a:latin typeface="Avenir Book"/>
                <a:cs typeface="Avenir Book"/>
              </a:rPr>
              <a:t>Better</a:t>
            </a:r>
            <a:r>
              <a:rPr dirty="0" sz="1400" spc="-35">
                <a:latin typeface="Avenir Book"/>
                <a:cs typeface="Avenir Book"/>
              </a:rPr>
              <a:t> </a:t>
            </a:r>
            <a:r>
              <a:rPr dirty="0" sz="1400" spc="-10">
                <a:latin typeface="Avenir Book"/>
                <a:cs typeface="Avenir Book"/>
              </a:rPr>
              <a:t>Health</a:t>
            </a:r>
            <a:endParaRPr sz="1400">
              <a:latin typeface="Avenir Book"/>
              <a:cs typeface="Avenir Boo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00346" y="635266"/>
            <a:ext cx="7091653" cy="54925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32745" y="541020"/>
            <a:ext cx="4951095" cy="44126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b="1" i="1">
                <a:solidFill>
                  <a:srgbClr val="2C405A"/>
                </a:solidFill>
                <a:latin typeface="Avenir Heavy"/>
                <a:cs typeface="Avenir Heavy"/>
              </a:rPr>
              <a:t>Combined</a:t>
            </a:r>
            <a:r>
              <a:rPr dirty="0" sz="3200" spc="-105" b="1" i="1">
                <a:solidFill>
                  <a:srgbClr val="2C405A"/>
                </a:solidFill>
                <a:latin typeface="Avenir Heavy"/>
                <a:cs typeface="Avenir Heavy"/>
              </a:rPr>
              <a:t> </a:t>
            </a:r>
            <a:r>
              <a:rPr dirty="0" sz="3200" spc="-10" b="1" i="1">
                <a:solidFill>
                  <a:srgbClr val="2C405A"/>
                </a:solidFill>
                <a:latin typeface="Avenir Heavy"/>
                <a:cs typeface="Avenir Heavy"/>
              </a:rPr>
              <a:t>Network:</a:t>
            </a:r>
            <a:endParaRPr sz="3200">
              <a:latin typeface="Avenir Heavy"/>
              <a:cs typeface="Avenir Heavy"/>
            </a:endParaRPr>
          </a:p>
          <a:p>
            <a:pPr marL="12700">
              <a:lnSpc>
                <a:spcPts val="3815"/>
              </a:lnSpc>
              <a:spcBef>
                <a:spcPts val="3865"/>
              </a:spcBef>
            </a:pPr>
            <a:r>
              <a:rPr dirty="0" sz="3200">
                <a:solidFill>
                  <a:srgbClr val="2C405A"/>
                </a:solidFill>
                <a:latin typeface="Avenir Book"/>
                <a:cs typeface="Avenir Book"/>
              </a:rPr>
              <a:t>Healthy</a:t>
            </a:r>
            <a:r>
              <a:rPr dirty="0" sz="3200" spc="-110">
                <a:solidFill>
                  <a:srgbClr val="2C405A"/>
                </a:solidFill>
                <a:latin typeface="Avenir Book"/>
                <a:cs typeface="Avenir Book"/>
              </a:rPr>
              <a:t> </a:t>
            </a:r>
            <a:r>
              <a:rPr dirty="0" sz="3200" spc="-35">
                <a:solidFill>
                  <a:srgbClr val="2C405A"/>
                </a:solidFill>
                <a:latin typeface="Avenir Book"/>
                <a:cs typeface="Avenir Book"/>
              </a:rPr>
              <a:t>Together</a:t>
            </a:r>
            <a:r>
              <a:rPr dirty="0" sz="3200" spc="-105">
                <a:solidFill>
                  <a:srgbClr val="2C405A"/>
                </a:solidFill>
                <a:latin typeface="Avenir Book"/>
                <a:cs typeface="Avenir Book"/>
              </a:rPr>
              <a:t> </a:t>
            </a:r>
            <a:r>
              <a:rPr dirty="0" sz="3200" spc="-60">
                <a:solidFill>
                  <a:srgbClr val="2C405A"/>
                </a:solidFill>
                <a:latin typeface="Avenir Book"/>
                <a:cs typeface="Avenir Book"/>
              </a:rPr>
              <a:t>&amp;</a:t>
            </a:r>
            <a:endParaRPr sz="3200">
              <a:latin typeface="Avenir Book"/>
              <a:cs typeface="Avenir Book"/>
            </a:endParaRPr>
          </a:p>
          <a:p>
            <a:pPr marL="12700">
              <a:lnSpc>
                <a:spcPts val="3815"/>
              </a:lnSpc>
            </a:pPr>
            <a:r>
              <a:rPr dirty="0" sz="3200">
                <a:solidFill>
                  <a:srgbClr val="2C405A"/>
                </a:solidFill>
                <a:latin typeface="Avenir Book"/>
                <a:cs typeface="Avenir Book"/>
              </a:rPr>
              <a:t>ADK</a:t>
            </a:r>
            <a:r>
              <a:rPr dirty="0" sz="3200" spc="-95">
                <a:solidFill>
                  <a:srgbClr val="2C405A"/>
                </a:solidFill>
                <a:latin typeface="Avenir Book"/>
                <a:cs typeface="Avenir Book"/>
              </a:rPr>
              <a:t> </a:t>
            </a:r>
            <a:r>
              <a:rPr dirty="0" sz="3200">
                <a:solidFill>
                  <a:srgbClr val="2C405A"/>
                </a:solidFill>
                <a:latin typeface="Avenir Book"/>
                <a:cs typeface="Avenir Book"/>
              </a:rPr>
              <a:t>Wellness</a:t>
            </a:r>
            <a:r>
              <a:rPr dirty="0" sz="3200" spc="-90">
                <a:solidFill>
                  <a:srgbClr val="2C405A"/>
                </a:solidFill>
                <a:latin typeface="Avenir Book"/>
                <a:cs typeface="Avenir Book"/>
              </a:rPr>
              <a:t> </a:t>
            </a:r>
            <a:r>
              <a:rPr dirty="0" sz="3200" spc="-10">
                <a:solidFill>
                  <a:srgbClr val="2C405A"/>
                </a:solidFill>
                <a:latin typeface="Avenir Book"/>
                <a:cs typeface="Avenir Book"/>
              </a:rPr>
              <a:t>Connections</a:t>
            </a:r>
            <a:endParaRPr sz="320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3865"/>
              </a:spcBef>
            </a:pPr>
            <a:r>
              <a:rPr dirty="0" sz="3200">
                <a:solidFill>
                  <a:srgbClr val="00B050"/>
                </a:solidFill>
                <a:latin typeface="Avenir Book"/>
                <a:cs typeface="Avenir Book"/>
              </a:rPr>
              <a:t>200</a:t>
            </a:r>
            <a:r>
              <a:rPr dirty="0" sz="3200" spc="-95">
                <a:solidFill>
                  <a:srgbClr val="00B050"/>
                </a:solidFill>
                <a:latin typeface="Avenir Book"/>
                <a:cs typeface="Avenir Book"/>
              </a:rPr>
              <a:t> </a:t>
            </a:r>
            <a:r>
              <a:rPr dirty="0" sz="3200">
                <a:solidFill>
                  <a:srgbClr val="2C405A"/>
                </a:solidFill>
                <a:latin typeface="Avenir Book"/>
                <a:cs typeface="Avenir Book"/>
              </a:rPr>
              <a:t>Organizations</a:t>
            </a:r>
            <a:r>
              <a:rPr dirty="0" sz="3200" spc="-85">
                <a:solidFill>
                  <a:srgbClr val="2C405A"/>
                </a:solidFill>
                <a:latin typeface="Avenir Book"/>
                <a:cs typeface="Avenir Book"/>
              </a:rPr>
              <a:t> </a:t>
            </a:r>
            <a:r>
              <a:rPr dirty="0" sz="3200" spc="-10">
                <a:solidFill>
                  <a:srgbClr val="2C405A"/>
                </a:solidFill>
                <a:latin typeface="Avenir Book"/>
                <a:cs typeface="Avenir Book"/>
              </a:rPr>
              <a:t>across</a:t>
            </a:r>
            <a:endParaRPr sz="320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dirty="0" sz="3200">
                <a:solidFill>
                  <a:srgbClr val="00B050"/>
                </a:solidFill>
                <a:latin typeface="Avenir Book"/>
                <a:cs typeface="Avenir Book"/>
              </a:rPr>
              <a:t>13</a:t>
            </a:r>
            <a:r>
              <a:rPr dirty="0" sz="3200" spc="-15">
                <a:solidFill>
                  <a:srgbClr val="00B050"/>
                </a:solidFill>
                <a:latin typeface="Avenir Book"/>
                <a:cs typeface="Avenir Book"/>
              </a:rPr>
              <a:t> </a:t>
            </a:r>
            <a:r>
              <a:rPr dirty="0" sz="3200" spc="-10">
                <a:solidFill>
                  <a:srgbClr val="2C405A"/>
                </a:solidFill>
                <a:latin typeface="Avenir Book"/>
                <a:cs typeface="Avenir Book"/>
              </a:rPr>
              <a:t>counties</a:t>
            </a:r>
            <a:endParaRPr sz="320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3765"/>
              </a:spcBef>
            </a:pPr>
            <a:r>
              <a:rPr dirty="0" sz="3200">
                <a:solidFill>
                  <a:srgbClr val="00B050"/>
                </a:solidFill>
                <a:latin typeface="Avenir Book"/>
                <a:cs typeface="Avenir Book"/>
              </a:rPr>
              <a:t>And</a:t>
            </a:r>
            <a:r>
              <a:rPr dirty="0" sz="3200" spc="-55">
                <a:solidFill>
                  <a:srgbClr val="00B050"/>
                </a:solidFill>
                <a:latin typeface="Avenir Book"/>
                <a:cs typeface="Avenir Book"/>
              </a:rPr>
              <a:t> </a:t>
            </a:r>
            <a:r>
              <a:rPr dirty="0" sz="3200" spc="-10">
                <a:solidFill>
                  <a:srgbClr val="00B050"/>
                </a:solidFill>
                <a:latin typeface="Avenir Book"/>
                <a:cs typeface="Avenir Book"/>
              </a:rPr>
              <a:t>growing!!</a:t>
            </a:r>
            <a:endParaRPr sz="3200">
              <a:latin typeface="Avenir Book"/>
              <a:cs typeface="Avenir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2822" y="6462267"/>
            <a:ext cx="2553970" cy="303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venir Book"/>
                <a:cs typeface="Avenir Book"/>
              </a:rPr>
              <a:t>BUILDING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venir Book"/>
                <a:cs typeface="Avenir Book"/>
              </a:rPr>
              <a:t>HEALTH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venir Book"/>
                <a:cs typeface="Avenir Book"/>
              </a:rPr>
              <a:t>EQUITY</a:t>
            </a:r>
            <a:endParaRPr sz="16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1286" y="717610"/>
            <a:ext cx="397510" cy="498284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865"/>
              </a:lnSpc>
            </a:pPr>
            <a:r>
              <a:rPr dirty="0" sz="2400" spc="-165" b="1">
                <a:solidFill>
                  <a:srgbClr val="00A7E1"/>
                </a:solidFill>
                <a:latin typeface="Arial"/>
                <a:cs typeface="Arial"/>
              </a:rPr>
              <a:t>We</a:t>
            </a:r>
            <a:r>
              <a:rPr dirty="0" sz="2400" spc="-120" b="1">
                <a:solidFill>
                  <a:srgbClr val="00A7E1"/>
                </a:solidFill>
                <a:latin typeface="Arial"/>
                <a:cs typeface="Arial"/>
              </a:rPr>
              <a:t> </a:t>
            </a:r>
            <a:r>
              <a:rPr dirty="0" sz="2400" spc="-175" b="1">
                <a:solidFill>
                  <a:srgbClr val="00A7E1"/>
                </a:solidFill>
                <a:latin typeface="Arial"/>
                <a:cs typeface="Arial"/>
              </a:rPr>
              <a:t>Continue</a:t>
            </a:r>
            <a:r>
              <a:rPr dirty="0" sz="2400" spc="-114" b="1">
                <a:solidFill>
                  <a:srgbClr val="00A7E1"/>
                </a:solidFill>
                <a:latin typeface="Arial"/>
                <a:cs typeface="Arial"/>
              </a:rPr>
              <a:t> </a:t>
            </a:r>
            <a:r>
              <a:rPr dirty="0" sz="2400" spc="-90" b="1">
                <a:solidFill>
                  <a:srgbClr val="00A7E1"/>
                </a:solidFill>
                <a:latin typeface="Arial"/>
                <a:cs typeface="Arial"/>
              </a:rPr>
              <a:t>to</a:t>
            </a:r>
            <a:r>
              <a:rPr dirty="0" sz="2400" spc="-125" b="1">
                <a:solidFill>
                  <a:srgbClr val="00A7E1"/>
                </a:solidFill>
                <a:latin typeface="Arial"/>
                <a:cs typeface="Arial"/>
              </a:rPr>
              <a:t> </a:t>
            </a:r>
            <a:r>
              <a:rPr dirty="0" sz="2400" spc="-180" b="1">
                <a:solidFill>
                  <a:srgbClr val="00A7E1"/>
                </a:solidFill>
                <a:latin typeface="Arial"/>
                <a:cs typeface="Arial"/>
              </a:rPr>
              <a:t>Grow</a:t>
            </a:r>
            <a:r>
              <a:rPr dirty="0" sz="2400" spc="-120" b="1">
                <a:solidFill>
                  <a:srgbClr val="00A7E1"/>
                </a:solidFill>
                <a:latin typeface="Arial"/>
                <a:cs typeface="Arial"/>
              </a:rPr>
              <a:t> </a:t>
            </a:r>
            <a:r>
              <a:rPr dirty="0" sz="2400" spc="-145" b="1">
                <a:solidFill>
                  <a:srgbClr val="00A7E1"/>
                </a:solidFill>
                <a:latin typeface="Arial"/>
                <a:cs typeface="Arial"/>
              </a:rPr>
              <a:t>Healthy</a:t>
            </a:r>
            <a:r>
              <a:rPr dirty="0" sz="2400" spc="-120" b="1">
                <a:solidFill>
                  <a:srgbClr val="00A7E1"/>
                </a:solidFill>
                <a:latin typeface="Arial"/>
                <a:cs typeface="Arial"/>
              </a:rPr>
              <a:t> </a:t>
            </a:r>
            <a:r>
              <a:rPr dirty="0" sz="2400" spc="-170" b="1">
                <a:solidFill>
                  <a:srgbClr val="00A7E1"/>
                </a:solidFill>
                <a:latin typeface="Arial"/>
                <a:cs typeface="Arial"/>
              </a:rPr>
              <a:t>Together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31611" y="1829072"/>
            <a:ext cx="9923145" cy="3956685"/>
            <a:chOff x="1431611" y="1829072"/>
            <a:chExt cx="9923145" cy="3956685"/>
          </a:xfrm>
        </p:grpSpPr>
        <p:sp>
          <p:nvSpPr>
            <p:cNvPr id="4" name="object 4"/>
            <p:cNvSpPr/>
            <p:nvPr/>
          </p:nvSpPr>
          <p:spPr>
            <a:xfrm>
              <a:off x="1431611" y="1853802"/>
              <a:ext cx="9923145" cy="3135630"/>
            </a:xfrm>
            <a:custGeom>
              <a:avLst/>
              <a:gdLst/>
              <a:ahLst/>
              <a:cxnLst/>
              <a:rect l="l" t="t" r="r" b="b"/>
              <a:pathLst>
                <a:path w="9923145" h="3135629">
                  <a:moveTo>
                    <a:pt x="0" y="3135300"/>
                  </a:moveTo>
                  <a:lnTo>
                    <a:pt x="9922605" y="3135300"/>
                  </a:lnTo>
                </a:path>
                <a:path w="9923145" h="3135629">
                  <a:moveTo>
                    <a:pt x="0" y="2360995"/>
                  </a:moveTo>
                  <a:lnTo>
                    <a:pt x="9922605" y="2360995"/>
                  </a:lnTo>
                </a:path>
                <a:path w="9923145" h="3135629">
                  <a:moveTo>
                    <a:pt x="0" y="1573996"/>
                  </a:moveTo>
                  <a:lnTo>
                    <a:pt x="9922605" y="1573996"/>
                  </a:lnTo>
                </a:path>
                <a:path w="9923145" h="3135629">
                  <a:moveTo>
                    <a:pt x="0" y="786998"/>
                  </a:moveTo>
                  <a:lnTo>
                    <a:pt x="9922605" y="786998"/>
                  </a:lnTo>
                </a:path>
                <a:path w="9923145" h="3135629">
                  <a:moveTo>
                    <a:pt x="0" y="0"/>
                  </a:moveTo>
                  <a:lnTo>
                    <a:pt x="9922605" y="0"/>
                  </a:lnTo>
                </a:path>
              </a:pathLst>
            </a:custGeom>
            <a:ln w="1269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31611" y="5779306"/>
              <a:ext cx="9923145" cy="0"/>
            </a:xfrm>
            <a:custGeom>
              <a:avLst/>
              <a:gdLst/>
              <a:ahLst/>
              <a:cxnLst/>
              <a:rect l="l" t="t" r="r" b="b"/>
              <a:pathLst>
                <a:path w="9923145" h="0">
                  <a:moveTo>
                    <a:pt x="0" y="0"/>
                  </a:moveTo>
                  <a:lnTo>
                    <a:pt x="9922605" y="0"/>
                  </a:lnTo>
                </a:path>
              </a:pathLst>
            </a:custGeom>
            <a:ln w="1269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845265" y="1843352"/>
              <a:ext cx="9095740" cy="3871595"/>
            </a:xfrm>
            <a:custGeom>
              <a:avLst/>
              <a:gdLst/>
              <a:ahLst/>
              <a:cxnLst/>
              <a:rect l="l" t="t" r="r" b="b"/>
              <a:pathLst>
                <a:path w="9095740" h="3871595">
                  <a:moveTo>
                    <a:pt x="0" y="3871253"/>
                  </a:moveTo>
                  <a:lnTo>
                    <a:pt x="821315" y="3387318"/>
                  </a:lnTo>
                  <a:lnTo>
                    <a:pt x="1659088" y="3539640"/>
                  </a:lnTo>
                  <a:lnTo>
                    <a:pt x="2484167" y="3438092"/>
                  </a:lnTo>
                  <a:lnTo>
                    <a:pt x="3309246" y="3514253"/>
                  </a:lnTo>
                  <a:lnTo>
                    <a:pt x="4134325" y="3146141"/>
                  </a:lnTo>
                  <a:lnTo>
                    <a:pt x="4959404" y="2879577"/>
                  </a:lnTo>
                  <a:lnTo>
                    <a:pt x="5784483" y="2549546"/>
                  </a:lnTo>
                  <a:lnTo>
                    <a:pt x="6609562" y="2079885"/>
                  </a:lnTo>
                  <a:lnTo>
                    <a:pt x="7447335" y="1508677"/>
                  </a:lnTo>
                  <a:lnTo>
                    <a:pt x="8272414" y="340873"/>
                  </a:lnTo>
                  <a:lnTo>
                    <a:pt x="9095721" y="0"/>
                  </a:lnTo>
                </a:path>
              </a:pathLst>
            </a:custGeom>
            <a:ln w="2856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1431611" y="1074979"/>
            <a:ext cx="9923145" cy="0"/>
          </a:xfrm>
          <a:custGeom>
            <a:avLst/>
            <a:gdLst/>
            <a:ahLst/>
            <a:cxnLst/>
            <a:rect l="l" t="t" r="r" b="b"/>
            <a:pathLst>
              <a:path w="9923145" h="0">
                <a:moveTo>
                  <a:pt x="0" y="0"/>
                </a:moveTo>
                <a:lnTo>
                  <a:pt x="9922605" y="0"/>
                </a:lnTo>
              </a:path>
            </a:pathLst>
          </a:custGeom>
          <a:ln w="12693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582844" y="4931155"/>
            <a:ext cx="179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404040"/>
                </a:solidFill>
                <a:latin typeface="Arial"/>
                <a:cs typeface="Arial"/>
              </a:rPr>
              <a:t>35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10149" y="5086603"/>
            <a:ext cx="179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404040"/>
                </a:solidFill>
                <a:latin typeface="Arial"/>
                <a:cs typeface="Arial"/>
              </a:rPr>
              <a:t>25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37455" y="4976876"/>
            <a:ext cx="179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404040"/>
                </a:solidFill>
                <a:latin typeface="Arial"/>
                <a:cs typeface="Arial"/>
              </a:rPr>
              <a:t>32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64761" y="5056123"/>
            <a:ext cx="179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404040"/>
                </a:solidFill>
                <a:latin typeface="Arial"/>
                <a:cs typeface="Arial"/>
              </a:rPr>
              <a:t>27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92065" y="4342891"/>
            <a:ext cx="1007110" cy="561975"/>
          </a:xfrm>
          <a:prstGeom prst="rect">
            <a:avLst/>
          </a:prstGeom>
        </p:spPr>
        <p:txBody>
          <a:bodyPr wrap="square" lIns="0" tIns="97790" rIns="0" bIns="0" rtlCol="0" vert="horz">
            <a:spAutoFit/>
          </a:bodyPr>
          <a:lstStyle/>
          <a:p>
            <a:pPr marL="839469">
              <a:lnSpc>
                <a:spcPct val="100000"/>
              </a:lnSpc>
              <a:spcBef>
                <a:spcPts val="770"/>
              </a:spcBef>
            </a:pPr>
            <a:r>
              <a:rPr dirty="0" sz="1200" spc="-35">
                <a:solidFill>
                  <a:srgbClr val="404040"/>
                </a:solidFill>
                <a:latin typeface="Arial"/>
                <a:cs typeface="Arial"/>
              </a:rPr>
              <a:t>67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1200" spc="-25">
                <a:solidFill>
                  <a:srgbClr val="404040"/>
                </a:solidFill>
                <a:latin typeface="Arial"/>
                <a:cs typeface="Arial"/>
              </a:rPr>
              <a:t>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46678" y="4099052"/>
            <a:ext cx="179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404040"/>
                </a:solidFill>
                <a:latin typeface="Arial"/>
                <a:cs typeface="Arial"/>
              </a:rPr>
              <a:t>88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35471" y="3629659"/>
            <a:ext cx="2565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404040"/>
                </a:solidFill>
                <a:latin typeface="Arial"/>
                <a:cs typeface="Arial"/>
              </a:rPr>
              <a:t>118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162777" y="3047491"/>
            <a:ext cx="2565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404040"/>
                </a:solidFill>
                <a:latin typeface="Arial"/>
                <a:cs typeface="Arial"/>
              </a:rPr>
              <a:t>155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90083" y="1889252"/>
            <a:ext cx="2565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404040"/>
                </a:solidFill>
                <a:latin typeface="Arial"/>
                <a:cs typeface="Arial"/>
              </a:rPr>
              <a:t>229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00904" y="5363972"/>
            <a:ext cx="695960" cy="495300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 marL="605790">
              <a:lnSpc>
                <a:spcPct val="100000"/>
              </a:lnSpc>
              <a:spcBef>
                <a:spcPts val="505"/>
              </a:spcBef>
            </a:pPr>
            <a:r>
              <a:rPr dirty="0" sz="1200" spc="-50">
                <a:solidFill>
                  <a:srgbClr val="404040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dirty="0" sz="1200" spc="-50">
                <a:solidFill>
                  <a:srgbClr val="595959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817387" y="1544828"/>
            <a:ext cx="2565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404040"/>
                </a:solidFill>
                <a:latin typeface="Arial"/>
                <a:cs typeface="Arial"/>
              </a:rPr>
              <a:t>251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23878" y="4864100"/>
            <a:ext cx="1778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595959"/>
                </a:solidFill>
                <a:latin typeface="Arial"/>
                <a:cs typeface="Arial"/>
              </a:rPr>
              <a:t>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46853" y="4080764"/>
            <a:ext cx="2540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595959"/>
                </a:solidFill>
                <a:latin typeface="Arial"/>
                <a:cs typeface="Arial"/>
              </a:rPr>
              <a:t>100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46853" y="3297428"/>
            <a:ext cx="2540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595959"/>
                </a:solidFill>
                <a:latin typeface="Arial"/>
                <a:cs typeface="Arial"/>
              </a:rPr>
              <a:t>150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46853" y="2514091"/>
            <a:ext cx="2540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595959"/>
                </a:solidFill>
                <a:latin typeface="Arial"/>
                <a:cs typeface="Arial"/>
              </a:rPr>
              <a:t>200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6853" y="1727708"/>
            <a:ext cx="2540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595959"/>
                </a:solidFill>
                <a:latin typeface="Arial"/>
                <a:cs typeface="Arial"/>
              </a:rPr>
              <a:t>250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46853" y="944371"/>
            <a:ext cx="2540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595959"/>
                </a:solidFill>
                <a:latin typeface="Arial"/>
                <a:cs typeface="Arial"/>
              </a:rPr>
              <a:t>300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21838" y="5851652"/>
            <a:ext cx="4457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595959"/>
                </a:solidFill>
                <a:latin typeface="Arial"/>
                <a:cs typeface="Arial"/>
              </a:rPr>
              <a:t>Apr-</a:t>
            </a:r>
            <a:r>
              <a:rPr dirty="0" sz="1200" spc="-2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423745" y="5851652"/>
            <a:ext cx="4965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595959"/>
                </a:solidFill>
                <a:latin typeface="Arial"/>
                <a:cs typeface="Arial"/>
              </a:rPr>
              <a:t>May-</a:t>
            </a:r>
            <a:r>
              <a:rPr dirty="0" sz="1200" spc="-2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282769" y="5851652"/>
            <a:ext cx="4330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95">
                <a:solidFill>
                  <a:srgbClr val="595959"/>
                </a:solidFill>
                <a:latin typeface="Arial"/>
                <a:cs typeface="Arial"/>
              </a:rPr>
              <a:t>Jun-</a:t>
            </a:r>
            <a:r>
              <a:rPr dirty="0" sz="1200" spc="-3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132584" y="5851652"/>
            <a:ext cx="3949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70">
                <a:solidFill>
                  <a:srgbClr val="595959"/>
                </a:solidFill>
                <a:latin typeface="Arial"/>
                <a:cs typeface="Arial"/>
              </a:rPr>
              <a:t>Jul-</a:t>
            </a:r>
            <a:r>
              <a:rPr dirty="0" sz="1200" spc="-2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921791" y="5851652"/>
            <a:ext cx="4711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70">
                <a:solidFill>
                  <a:srgbClr val="595959"/>
                </a:solidFill>
                <a:latin typeface="Arial"/>
                <a:cs typeface="Arial"/>
              </a:rPr>
              <a:t>Aug-</a:t>
            </a:r>
            <a:r>
              <a:rPr dirty="0" sz="1200" spc="-2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756112" y="5851652"/>
            <a:ext cx="4457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0">
                <a:solidFill>
                  <a:srgbClr val="595959"/>
                </a:solidFill>
                <a:latin typeface="Arial"/>
                <a:cs typeface="Arial"/>
              </a:rPr>
              <a:t>Sep-</a:t>
            </a:r>
            <a:r>
              <a:rPr dirty="0" sz="1200" spc="-3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588182" y="5851652"/>
            <a:ext cx="4457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595959"/>
                </a:solidFill>
                <a:latin typeface="Arial"/>
                <a:cs typeface="Arial"/>
              </a:rPr>
              <a:t>Oct-</a:t>
            </a:r>
            <a:r>
              <a:rPr dirty="0" sz="1200" spc="-2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399962" y="5851652"/>
            <a:ext cx="4711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70">
                <a:solidFill>
                  <a:srgbClr val="595959"/>
                </a:solidFill>
                <a:latin typeface="Arial"/>
                <a:cs typeface="Arial"/>
              </a:rPr>
              <a:t>Nov-</a:t>
            </a:r>
            <a:r>
              <a:rPr dirty="0" sz="1200" spc="-3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233998" y="5851652"/>
            <a:ext cx="4584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95">
                <a:solidFill>
                  <a:srgbClr val="595959"/>
                </a:solidFill>
                <a:latin typeface="Arial"/>
                <a:cs typeface="Arial"/>
              </a:rPr>
              <a:t>Dec-</a:t>
            </a:r>
            <a:r>
              <a:rPr dirty="0" sz="1200" spc="-2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077432" y="5851652"/>
            <a:ext cx="4330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95">
                <a:solidFill>
                  <a:srgbClr val="595959"/>
                </a:solidFill>
                <a:latin typeface="Arial"/>
                <a:cs typeface="Arial"/>
              </a:rPr>
              <a:t>Jan-</a:t>
            </a:r>
            <a:r>
              <a:rPr dirty="0" sz="1200" spc="-3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892641" y="5851652"/>
            <a:ext cx="4457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5">
                <a:solidFill>
                  <a:srgbClr val="595959"/>
                </a:solidFill>
                <a:latin typeface="Arial"/>
                <a:cs typeface="Arial"/>
              </a:rPr>
              <a:t>Feb-</a:t>
            </a:r>
            <a:r>
              <a:rPr dirty="0" sz="12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704707" y="5851652"/>
            <a:ext cx="483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595959"/>
                </a:solidFill>
                <a:latin typeface="Arial"/>
                <a:cs typeface="Arial"/>
              </a:rPr>
              <a:t>Mar-</a:t>
            </a:r>
            <a:r>
              <a:rPr dirty="0" sz="12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0" y="6249796"/>
            <a:ext cx="12192000" cy="608330"/>
          </a:xfrm>
          <a:custGeom>
            <a:avLst/>
            <a:gdLst/>
            <a:ahLst/>
            <a:cxnLst/>
            <a:rect l="l" t="t" r="r" b="b"/>
            <a:pathLst>
              <a:path w="12192000" h="608329">
                <a:moveTo>
                  <a:pt x="12192000" y="0"/>
                </a:moveTo>
                <a:lnTo>
                  <a:pt x="0" y="0"/>
                </a:lnTo>
                <a:lnTo>
                  <a:pt x="0" y="608202"/>
                </a:lnTo>
                <a:lnTo>
                  <a:pt x="12192000" y="608202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 descr="$PPTXTitle"/>
          <p:cNvSpPr txBox="1"/>
          <p:nvPr/>
        </p:nvSpPr>
        <p:spPr>
          <a:xfrm>
            <a:off x="771758" y="267715"/>
            <a:ext cx="106356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295">
                <a:latin typeface="Times New Roman"/>
                <a:cs typeface="Times New Roman"/>
              </a:rPr>
              <a:t>Clients</a:t>
            </a:r>
            <a:r>
              <a:rPr dirty="0" sz="3600" spc="250">
                <a:latin typeface="Times New Roman"/>
                <a:cs typeface="Times New Roman"/>
              </a:rPr>
              <a:t> </a:t>
            </a:r>
            <a:r>
              <a:rPr dirty="0" sz="3600" spc="355">
                <a:latin typeface="Times New Roman"/>
                <a:cs typeface="Times New Roman"/>
              </a:rPr>
              <a:t>Served</a:t>
            </a:r>
            <a:r>
              <a:rPr dirty="0" sz="3600" spc="254">
                <a:latin typeface="Times New Roman"/>
                <a:cs typeface="Times New Roman"/>
              </a:rPr>
              <a:t> </a:t>
            </a:r>
            <a:r>
              <a:rPr dirty="0" sz="3600" spc="285">
                <a:latin typeface="Times New Roman"/>
                <a:cs typeface="Times New Roman"/>
              </a:rPr>
              <a:t>by</a:t>
            </a:r>
            <a:r>
              <a:rPr dirty="0" sz="3600" spc="250">
                <a:latin typeface="Times New Roman"/>
                <a:cs typeface="Times New Roman"/>
              </a:rPr>
              <a:t> </a:t>
            </a:r>
            <a:r>
              <a:rPr dirty="0" sz="3600" spc="405">
                <a:latin typeface="Times New Roman"/>
                <a:cs typeface="Times New Roman"/>
              </a:rPr>
              <a:t>Month</a:t>
            </a:r>
            <a:r>
              <a:rPr dirty="0" sz="3600" spc="250">
                <a:latin typeface="Times New Roman"/>
                <a:cs typeface="Times New Roman"/>
              </a:rPr>
              <a:t> </a:t>
            </a:r>
            <a:r>
              <a:rPr dirty="0" sz="3600" spc="160">
                <a:latin typeface="Times New Roman"/>
                <a:cs typeface="Times New Roman"/>
              </a:rPr>
              <a:t>(1,265</a:t>
            </a:r>
            <a:r>
              <a:rPr dirty="0" sz="3600" spc="254">
                <a:latin typeface="Times New Roman"/>
                <a:cs typeface="Times New Roman"/>
              </a:rPr>
              <a:t> </a:t>
            </a:r>
            <a:r>
              <a:rPr dirty="0" sz="3600" spc="295">
                <a:latin typeface="Times New Roman"/>
                <a:cs typeface="Times New Roman"/>
              </a:rPr>
              <a:t>Clients</a:t>
            </a:r>
            <a:r>
              <a:rPr dirty="0" sz="3600" spc="254">
                <a:latin typeface="Times New Roman"/>
                <a:cs typeface="Times New Roman"/>
              </a:rPr>
              <a:t> </a:t>
            </a:r>
            <a:r>
              <a:rPr dirty="0" sz="3600" spc="325">
                <a:latin typeface="Times New Roman"/>
                <a:cs typeface="Times New Roman"/>
              </a:rPr>
              <a:t>Served)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5522" y="6474967"/>
            <a:ext cx="2528570" cy="2781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600">
                <a:solidFill>
                  <a:srgbClr val="FFFFFF"/>
                </a:solidFill>
                <a:latin typeface="Avenir Book"/>
                <a:cs typeface="Avenir Book"/>
              </a:rPr>
              <a:t>BUILDING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venir Book"/>
                <a:cs typeface="Avenir Book"/>
              </a:rPr>
              <a:t>HEALTH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venir Book"/>
                <a:cs typeface="Avenir Book"/>
              </a:rPr>
              <a:t>EQUITY</a:t>
            </a:r>
            <a:endParaRPr sz="1600">
              <a:latin typeface="Avenir Book"/>
              <a:cs typeface="Avenir Book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7500" y="6493327"/>
            <a:ext cx="4037329" cy="273685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600" spc="-70">
                <a:solidFill>
                  <a:srgbClr val="FFFFFF"/>
                </a:solidFill>
                <a:latin typeface="Arial"/>
                <a:cs typeface="Arial"/>
              </a:rPr>
              <a:t>Healthy</a:t>
            </a:r>
            <a:r>
              <a:rPr dirty="0" sz="16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95">
                <a:solidFill>
                  <a:srgbClr val="FFFFFF"/>
                </a:solidFill>
                <a:latin typeface="Arial"/>
                <a:cs typeface="Arial"/>
              </a:rPr>
              <a:t>Together</a:t>
            </a:r>
            <a:r>
              <a:rPr dirty="0" sz="1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6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>
                <a:solidFill>
                  <a:srgbClr val="FFFFFF"/>
                </a:solidFill>
                <a:latin typeface="Arial"/>
                <a:cs typeface="Arial"/>
              </a:rPr>
              <a:t>ADK</a:t>
            </a:r>
            <a:r>
              <a:rPr dirty="0" sz="16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95">
                <a:solidFill>
                  <a:srgbClr val="FFFFFF"/>
                </a:solidFill>
                <a:latin typeface="Arial"/>
                <a:cs typeface="Arial"/>
              </a:rPr>
              <a:t>Wellness</a:t>
            </a:r>
            <a:r>
              <a:rPr dirty="0" sz="16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60">
                <a:solidFill>
                  <a:srgbClr val="FFFFFF"/>
                </a:solidFill>
                <a:latin typeface="Arial"/>
                <a:cs typeface="Arial"/>
              </a:rPr>
              <a:t>Connections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0408" y="387953"/>
            <a:ext cx="444500" cy="560514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3210"/>
              </a:lnSpc>
            </a:pPr>
            <a:r>
              <a:rPr dirty="0" sz="2700" spc="-195" b="1">
                <a:solidFill>
                  <a:srgbClr val="00A7E1"/>
                </a:solidFill>
                <a:latin typeface="Arial"/>
                <a:cs typeface="Arial"/>
              </a:rPr>
              <a:t>We</a:t>
            </a:r>
            <a:r>
              <a:rPr dirty="0" sz="2700" spc="-110" b="1">
                <a:solidFill>
                  <a:srgbClr val="00A7E1"/>
                </a:solidFill>
                <a:latin typeface="Arial"/>
                <a:cs typeface="Arial"/>
              </a:rPr>
              <a:t> </a:t>
            </a:r>
            <a:r>
              <a:rPr dirty="0" sz="2700" spc="-215" b="1">
                <a:solidFill>
                  <a:srgbClr val="00A7E1"/>
                </a:solidFill>
                <a:latin typeface="Arial"/>
                <a:cs typeface="Arial"/>
              </a:rPr>
              <a:t>Continue</a:t>
            </a:r>
            <a:r>
              <a:rPr dirty="0" sz="2700" spc="-105" b="1">
                <a:solidFill>
                  <a:srgbClr val="00A7E1"/>
                </a:solidFill>
                <a:latin typeface="Arial"/>
                <a:cs typeface="Arial"/>
              </a:rPr>
              <a:t> </a:t>
            </a:r>
            <a:r>
              <a:rPr dirty="0" sz="2700" spc="-110" b="1">
                <a:solidFill>
                  <a:srgbClr val="00A7E1"/>
                </a:solidFill>
                <a:latin typeface="Arial"/>
                <a:cs typeface="Arial"/>
              </a:rPr>
              <a:t>to </a:t>
            </a:r>
            <a:r>
              <a:rPr dirty="0" sz="2700" spc="-220" b="1">
                <a:solidFill>
                  <a:srgbClr val="00A7E1"/>
                </a:solidFill>
                <a:latin typeface="Arial"/>
                <a:cs typeface="Arial"/>
              </a:rPr>
              <a:t>Grow</a:t>
            </a:r>
            <a:r>
              <a:rPr dirty="0" sz="2700" spc="-114" b="1">
                <a:solidFill>
                  <a:srgbClr val="00A7E1"/>
                </a:solidFill>
                <a:latin typeface="Arial"/>
                <a:cs typeface="Arial"/>
              </a:rPr>
              <a:t> </a:t>
            </a:r>
            <a:r>
              <a:rPr dirty="0" sz="2700" spc="-165" b="1">
                <a:solidFill>
                  <a:srgbClr val="00A7E1"/>
                </a:solidFill>
                <a:latin typeface="Arial"/>
                <a:cs typeface="Arial"/>
              </a:rPr>
              <a:t>Healthy</a:t>
            </a:r>
            <a:r>
              <a:rPr dirty="0" sz="2700" spc="-114" b="1">
                <a:solidFill>
                  <a:srgbClr val="00A7E1"/>
                </a:solidFill>
                <a:latin typeface="Arial"/>
                <a:cs typeface="Arial"/>
              </a:rPr>
              <a:t> </a:t>
            </a:r>
            <a:r>
              <a:rPr dirty="0" sz="2700" spc="-175" b="1">
                <a:solidFill>
                  <a:srgbClr val="00A7E1"/>
                </a:solidFill>
                <a:latin typeface="Arial"/>
                <a:cs typeface="Arial"/>
              </a:rPr>
              <a:t>Together</a:t>
            </a:r>
            <a:endParaRPr sz="27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11257" y="1602808"/>
            <a:ext cx="9369425" cy="4197985"/>
            <a:chOff x="1311257" y="1602808"/>
            <a:chExt cx="9369425" cy="4197985"/>
          </a:xfrm>
        </p:grpSpPr>
        <p:sp>
          <p:nvSpPr>
            <p:cNvPr id="4" name="object 4"/>
            <p:cNvSpPr/>
            <p:nvPr/>
          </p:nvSpPr>
          <p:spPr>
            <a:xfrm>
              <a:off x="1311257" y="1930003"/>
              <a:ext cx="9369425" cy="3084830"/>
            </a:xfrm>
            <a:custGeom>
              <a:avLst/>
              <a:gdLst/>
              <a:ahLst/>
              <a:cxnLst/>
              <a:rect l="l" t="t" r="r" b="b"/>
              <a:pathLst>
                <a:path w="9369425" h="3084829">
                  <a:moveTo>
                    <a:pt x="0" y="3084526"/>
                  </a:moveTo>
                  <a:lnTo>
                    <a:pt x="9369143" y="3084526"/>
                  </a:lnTo>
                </a:path>
                <a:path w="9369425" h="3084829">
                  <a:moveTo>
                    <a:pt x="0" y="2310221"/>
                  </a:moveTo>
                  <a:lnTo>
                    <a:pt x="9369143" y="2310221"/>
                  </a:lnTo>
                </a:path>
                <a:path w="9369425" h="3084829">
                  <a:moveTo>
                    <a:pt x="0" y="1548609"/>
                  </a:moveTo>
                  <a:lnTo>
                    <a:pt x="9369143" y="1548609"/>
                  </a:lnTo>
                </a:path>
                <a:path w="9369425" h="3084829">
                  <a:moveTo>
                    <a:pt x="0" y="774304"/>
                  </a:moveTo>
                  <a:lnTo>
                    <a:pt x="9369143" y="774304"/>
                  </a:lnTo>
                </a:path>
                <a:path w="9369425" h="3084829">
                  <a:moveTo>
                    <a:pt x="0" y="0"/>
                  </a:moveTo>
                  <a:lnTo>
                    <a:pt x="9369143" y="0"/>
                  </a:lnTo>
                </a:path>
              </a:pathLst>
            </a:custGeom>
            <a:ln w="1269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311257" y="5794044"/>
              <a:ext cx="9369425" cy="0"/>
            </a:xfrm>
            <a:custGeom>
              <a:avLst/>
              <a:gdLst/>
              <a:ahLst/>
              <a:cxnLst/>
              <a:rect l="l" t="t" r="r" b="b"/>
              <a:pathLst>
                <a:path w="9369425" h="0">
                  <a:moveTo>
                    <a:pt x="0" y="0"/>
                  </a:moveTo>
                  <a:lnTo>
                    <a:pt x="9369143" y="0"/>
                  </a:lnTo>
                </a:path>
              </a:pathLst>
            </a:custGeom>
            <a:ln w="12693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701836" y="1617088"/>
              <a:ext cx="8589010" cy="4128770"/>
            </a:xfrm>
            <a:custGeom>
              <a:avLst/>
              <a:gdLst/>
              <a:ahLst/>
              <a:cxnLst/>
              <a:rect l="l" t="t" r="r" b="b"/>
              <a:pathLst>
                <a:path w="8589010" h="4128770">
                  <a:moveTo>
                    <a:pt x="0" y="4128438"/>
                  </a:moveTo>
                  <a:lnTo>
                    <a:pt x="786961" y="3791176"/>
                  </a:lnTo>
                  <a:lnTo>
                    <a:pt x="1561266" y="3791176"/>
                  </a:lnTo>
                  <a:lnTo>
                    <a:pt x="2348264" y="3689628"/>
                  </a:lnTo>
                  <a:lnTo>
                    <a:pt x="3122569" y="3778483"/>
                  </a:lnTo>
                  <a:lnTo>
                    <a:pt x="3909568" y="3524612"/>
                  </a:lnTo>
                  <a:lnTo>
                    <a:pt x="4683873" y="3461145"/>
                  </a:lnTo>
                  <a:lnTo>
                    <a:pt x="5470871" y="3080339"/>
                  </a:lnTo>
                  <a:lnTo>
                    <a:pt x="6245176" y="2623372"/>
                  </a:lnTo>
                  <a:lnTo>
                    <a:pt x="7032174" y="2115631"/>
                  </a:lnTo>
                  <a:lnTo>
                    <a:pt x="7806479" y="808198"/>
                  </a:lnTo>
                  <a:lnTo>
                    <a:pt x="8588381" y="0"/>
                  </a:lnTo>
                </a:path>
              </a:pathLst>
            </a:custGeom>
            <a:ln w="2856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1311257" y="1152983"/>
            <a:ext cx="9369425" cy="0"/>
          </a:xfrm>
          <a:custGeom>
            <a:avLst/>
            <a:gdLst/>
            <a:ahLst/>
            <a:cxnLst/>
            <a:rect l="l" t="t" r="r" b="b"/>
            <a:pathLst>
              <a:path w="9369425" h="0">
                <a:moveTo>
                  <a:pt x="0" y="0"/>
                </a:moveTo>
                <a:lnTo>
                  <a:pt x="9369143" y="0"/>
                </a:lnTo>
              </a:path>
            </a:pathLst>
          </a:custGeom>
          <a:ln w="12693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2393271" y="5114035"/>
            <a:ext cx="179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404040"/>
                </a:solidFill>
                <a:latin typeface="Arial"/>
                <a:cs typeface="Arial"/>
              </a:rPr>
              <a:t>49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74432" y="5107940"/>
            <a:ext cx="179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404040"/>
                </a:solidFill>
                <a:latin typeface="Arial"/>
                <a:cs typeface="Arial"/>
              </a:rPr>
              <a:t>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55591" y="5007355"/>
            <a:ext cx="179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404040"/>
                </a:solidFill>
                <a:latin typeface="Arial"/>
                <a:cs typeface="Arial"/>
              </a:rPr>
              <a:t>63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36753" y="5092700"/>
            <a:ext cx="179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404040"/>
                </a:solidFill>
                <a:latin typeface="Arial"/>
                <a:cs typeface="Arial"/>
              </a:rPr>
              <a:t>52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17912" y="4845811"/>
            <a:ext cx="179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404040"/>
                </a:solidFill>
                <a:latin typeface="Arial"/>
                <a:cs typeface="Arial"/>
              </a:rPr>
              <a:t>84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299072" y="4775707"/>
            <a:ext cx="179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404040"/>
                </a:solidFill>
                <a:latin typeface="Arial"/>
                <a:cs typeface="Arial"/>
              </a:rPr>
              <a:t>93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41720" y="4403852"/>
            <a:ext cx="2565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404040"/>
                </a:solidFill>
                <a:latin typeface="Arial"/>
                <a:cs typeface="Arial"/>
              </a:rPr>
              <a:t>141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822881" y="3940555"/>
            <a:ext cx="2565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404040"/>
                </a:solidFill>
                <a:latin typeface="Arial"/>
                <a:cs typeface="Arial"/>
              </a:rPr>
              <a:t>201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04041" y="3428491"/>
            <a:ext cx="2565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404040"/>
                </a:solidFill>
                <a:latin typeface="Arial"/>
                <a:cs typeface="Arial"/>
              </a:rPr>
              <a:t>267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385202" y="2120900"/>
            <a:ext cx="2565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404040"/>
                </a:solidFill>
                <a:latin typeface="Arial"/>
                <a:cs typeface="Arial"/>
              </a:rPr>
              <a:t>436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80550" y="5418835"/>
            <a:ext cx="673100" cy="45212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582295">
              <a:lnSpc>
                <a:spcPct val="100000"/>
              </a:lnSpc>
              <a:spcBef>
                <a:spcPts val="340"/>
              </a:spcBef>
            </a:pPr>
            <a:r>
              <a:rPr dirty="0" sz="1200" spc="-50">
                <a:solidFill>
                  <a:srgbClr val="404040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200" spc="-50">
                <a:solidFill>
                  <a:srgbClr val="595959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66362" y="1316228"/>
            <a:ext cx="2565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45">
                <a:solidFill>
                  <a:srgbClr val="404040"/>
                </a:solidFill>
                <a:latin typeface="Arial"/>
                <a:cs typeface="Arial"/>
              </a:rPr>
              <a:t>540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26498" y="4891532"/>
            <a:ext cx="2540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595959"/>
                </a:solidFill>
                <a:latin typeface="Arial"/>
                <a:cs typeface="Arial"/>
              </a:rPr>
              <a:t>100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26498" y="4117340"/>
            <a:ext cx="2540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595959"/>
                </a:solidFill>
                <a:latin typeface="Arial"/>
                <a:cs typeface="Arial"/>
              </a:rPr>
              <a:t>200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26498" y="3343147"/>
            <a:ext cx="2540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595959"/>
                </a:solidFill>
                <a:latin typeface="Arial"/>
                <a:cs typeface="Arial"/>
              </a:rPr>
              <a:t>300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26498" y="2568955"/>
            <a:ext cx="2540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595959"/>
                </a:solidFill>
                <a:latin typeface="Arial"/>
                <a:cs typeface="Arial"/>
              </a:rPr>
              <a:t>400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26498" y="1794764"/>
            <a:ext cx="2540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595959"/>
                </a:solidFill>
                <a:latin typeface="Arial"/>
                <a:cs typeface="Arial"/>
              </a:rPr>
              <a:t>500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26498" y="1023620"/>
            <a:ext cx="2540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595959"/>
                </a:solidFill>
                <a:latin typeface="Arial"/>
                <a:cs typeface="Arial"/>
              </a:rPr>
              <a:t>600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78410" y="5863844"/>
            <a:ext cx="4457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595959"/>
                </a:solidFill>
                <a:latin typeface="Arial"/>
                <a:cs typeface="Arial"/>
              </a:rPr>
              <a:t>Apr-</a:t>
            </a:r>
            <a:r>
              <a:rPr dirty="0" sz="1200" spc="-2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34171" y="5863844"/>
            <a:ext cx="4965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595959"/>
                </a:solidFill>
                <a:latin typeface="Arial"/>
                <a:cs typeface="Arial"/>
              </a:rPr>
              <a:t>May-</a:t>
            </a:r>
            <a:r>
              <a:rPr dirty="0" sz="1200" spc="-2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047051" y="5863844"/>
            <a:ext cx="4330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95">
                <a:solidFill>
                  <a:srgbClr val="595959"/>
                </a:solidFill>
                <a:latin typeface="Arial"/>
                <a:cs typeface="Arial"/>
              </a:rPr>
              <a:t>Jun-</a:t>
            </a:r>
            <a:r>
              <a:rPr dirty="0" sz="1200" spc="-3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50721" y="5863844"/>
            <a:ext cx="3949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70">
                <a:solidFill>
                  <a:srgbClr val="595959"/>
                </a:solidFill>
                <a:latin typeface="Arial"/>
                <a:cs typeface="Arial"/>
              </a:rPr>
              <a:t>Jul-</a:t>
            </a:r>
            <a:r>
              <a:rPr dirty="0" sz="1200" spc="-2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593781" y="5863844"/>
            <a:ext cx="4711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70">
                <a:solidFill>
                  <a:srgbClr val="595959"/>
                </a:solidFill>
                <a:latin typeface="Arial"/>
                <a:cs typeface="Arial"/>
              </a:rPr>
              <a:t>Aug-</a:t>
            </a:r>
            <a:r>
              <a:rPr dirty="0" sz="1200" spc="-2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381959" y="5863844"/>
            <a:ext cx="4457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20">
                <a:solidFill>
                  <a:srgbClr val="595959"/>
                </a:solidFill>
                <a:latin typeface="Arial"/>
                <a:cs typeface="Arial"/>
              </a:rPr>
              <a:t>Sep-</a:t>
            </a:r>
            <a:r>
              <a:rPr dirty="0" sz="1200" spc="-3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167882" y="5863844"/>
            <a:ext cx="4457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>
                <a:solidFill>
                  <a:srgbClr val="595959"/>
                </a:solidFill>
                <a:latin typeface="Arial"/>
                <a:cs typeface="Arial"/>
              </a:rPr>
              <a:t>Oct-</a:t>
            </a:r>
            <a:r>
              <a:rPr dirty="0" sz="1200" spc="-2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33517" y="5863844"/>
            <a:ext cx="4711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70">
                <a:solidFill>
                  <a:srgbClr val="595959"/>
                </a:solidFill>
                <a:latin typeface="Arial"/>
                <a:cs typeface="Arial"/>
              </a:rPr>
              <a:t>Nov-</a:t>
            </a:r>
            <a:r>
              <a:rPr dirty="0" sz="1200" spc="-3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721408" y="5863844"/>
            <a:ext cx="4584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95">
                <a:solidFill>
                  <a:srgbClr val="595959"/>
                </a:solidFill>
                <a:latin typeface="Arial"/>
                <a:cs typeface="Arial"/>
              </a:rPr>
              <a:t>Dec-</a:t>
            </a:r>
            <a:r>
              <a:rPr dirty="0" sz="1200" spc="-25">
                <a:solidFill>
                  <a:srgbClr val="595959"/>
                </a:solidFill>
                <a:latin typeface="Arial"/>
                <a:cs typeface="Arial"/>
              </a:rPr>
              <a:t>18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518696" y="5863844"/>
            <a:ext cx="4330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95">
                <a:solidFill>
                  <a:srgbClr val="595959"/>
                </a:solidFill>
                <a:latin typeface="Arial"/>
                <a:cs typeface="Arial"/>
              </a:rPr>
              <a:t>Jan-</a:t>
            </a:r>
            <a:r>
              <a:rPr dirty="0" sz="1200" spc="-3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287760" y="5863844"/>
            <a:ext cx="4457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5">
                <a:solidFill>
                  <a:srgbClr val="595959"/>
                </a:solidFill>
                <a:latin typeface="Arial"/>
                <a:cs typeface="Arial"/>
              </a:rPr>
              <a:t>Feb-</a:t>
            </a:r>
            <a:r>
              <a:rPr dirty="0" sz="12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053680" y="5863844"/>
            <a:ext cx="48387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30">
                <a:solidFill>
                  <a:srgbClr val="595959"/>
                </a:solidFill>
                <a:latin typeface="Arial"/>
                <a:cs typeface="Arial"/>
              </a:rPr>
              <a:t>Mar-</a:t>
            </a:r>
            <a:r>
              <a:rPr dirty="0" sz="1200" spc="-25">
                <a:solidFill>
                  <a:srgbClr val="595959"/>
                </a:solidFill>
                <a:latin typeface="Arial"/>
                <a:cs typeface="Arial"/>
              </a:rPr>
              <a:t>19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0" y="6249796"/>
            <a:ext cx="12192000" cy="608330"/>
          </a:xfrm>
          <a:custGeom>
            <a:avLst/>
            <a:gdLst/>
            <a:ahLst/>
            <a:cxnLst/>
            <a:rect l="l" t="t" r="r" b="b"/>
            <a:pathLst>
              <a:path w="12192000" h="608329">
                <a:moveTo>
                  <a:pt x="12192000" y="0"/>
                </a:moveTo>
                <a:lnTo>
                  <a:pt x="0" y="0"/>
                </a:lnTo>
                <a:lnTo>
                  <a:pt x="0" y="608202"/>
                </a:lnTo>
                <a:lnTo>
                  <a:pt x="12192000" y="608202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 descr="$PPTXTitle"/>
          <p:cNvSpPr txBox="1"/>
          <p:nvPr/>
        </p:nvSpPr>
        <p:spPr>
          <a:xfrm>
            <a:off x="935388" y="273811"/>
            <a:ext cx="948436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25">
                <a:latin typeface="Times New Roman"/>
                <a:cs typeface="Times New Roman"/>
              </a:rPr>
              <a:t>Referrals</a:t>
            </a:r>
            <a:r>
              <a:rPr dirty="0" sz="3600" spc="245">
                <a:latin typeface="Times New Roman"/>
                <a:cs typeface="Times New Roman"/>
              </a:rPr>
              <a:t> </a:t>
            </a:r>
            <a:r>
              <a:rPr dirty="0" sz="3600" spc="285">
                <a:latin typeface="Times New Roman"/>
                <a:cs typeface="Times New Roman"/>
              </a:rPr>
              <a:t>by</a:t>
            </a:r>
            <a:r>
              <a:rPr dirty="0" sz="3600" spc="250">
                <a:latin typeface="Times New Roman"/>
                <a:cs typeface="Times New Roman"/>
              </a:rPr>
              <a:t> </a:t>
            </a:r>
            <a:r>
              <a:rPr dirty="0" sz="3600" spc="405">
                <a:latin typeface="Times New Roman"/>
                <a:cs typeface="Times New Roman"/>
              </a:rPr>
              <a:t>Month</a:t>
            </a:r>
            <a:r>
              <a:rPr dirty="0" sz="3600" spc="240">
                <a:latin typeface="Times New Roman"/>
                <a:cs typeface="Times New Roman"/>
              </a:rPr>
              <a:t> </a:t>
            </a:r>
            <a:r>
              <a:rPr dirty="0" sz="3600" spc="105">
                <a:latin typeface="Times New Roman"/>
                <a:cs typeface="Times New Roman"/>
              </a:rPr>
              <a:t>(2,110</a:t>
            </a:r>
            <a:r>
              <a:rPr dirty="0" sz="3600" spc="250">
                <a:latin typeface="Times New Roman"/>
                <a:cs typeface="Times New Roman"/>
              </a:rPr>
              <a:t> </a:t>
            </a:r>
            <a:r>
              <a:rPr dirty="0" sz="3600" spc="290">
                <a:latin typeface="Times New Roman"/>
                <a:cs typeface="Times New Roman"/>
              </a:rPr>
              <a:t>Total</a:t>
            </a:r>
            <a:r>
              <a:rPr dirty="0" sz="3600" spc="245">
                <a:latin typeface="Times New Roman"/>
                <a:cs typeface="Times New Roman"/>
              </a:rPr>
              <a:t> </a:t>
            </a:r>
            <a:r>
              <a:rPr dirty="0" sz="3600" spc="305">
                <a:latin typeface="Times New Roman"/>
                <a:cs typeface="Times New Roman"/>
              </a:rPr>
              <a:t>Referrals)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25522" y="6474967"/>
            <a:ext cx="2528570" cy="2781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600">
                <a:solidFill>
                  <a:srgbClr val="FFFFFF"/>
                </a:solidFill>
                <a:latin typeface="Avenir Book"/>
                <a:cs typeface="Avenir Book"/>
              </a:rPr>
              <a:t>BUILDING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venir Book"/>
                <a:cs typeface="Avenir Book"/>
              </a:rPr>
              <a:t>HEALTH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venir Book"/>
                <a:cs typeface="Avenir Book"/>
              </a:rPr>
              <a:t>EQUITY</a:t>
            </a:r>
            <a:endParaRPr sz="1600">
              <a:latin typeface="Avenir Book"/>
              <a:cs typeface="Avenir Book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17500" y="6493327"/>
            <a:ext cx="4037329" cy="273685"/>
          </a:xfrm>
          <a:prstGeom prst="rect">
            <a:avLst/>
          </a:prstGeom>
        </p:spPr>
        <p:txBody>
          <a:bodyPr wrap="square" lIns="0" tIns="25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600" spc="-70">
                <a:solidFill>
                  <a:srgbClr val="FFFFFF"/>
                </a:solidFill>
                <a:latin typeface="Arial"/>
                <a:cs typeface="Arial"/>
              </a:rPr>
              <a:t>Healthy</a:t>
            </a:r>
            <a:r>
              <a:rPr dirty="0" sz="16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95">
                <a:solidFill>
                  <a:srgbClr val="FFFFFF"/>
                </a:solidFill>
                <a:latin typeface="Arial"/>
                <a:cs typeface="Arial"/>
              </a:rPr>
              <a:t>Together</a:t>
            </a:r>
            <a:r>
              <a:rPr dirty="0" sz="1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9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dirty="0" sz="1600" spc="-6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0">
                <a:solidFill>
                  <a:srgbClr val="FFFFFF"/>
                </a:solidFill>
                <a:latin typeface="Arial"/>
                <a:cs typeface="Arial"/>
              </a:rPr>
              <a:t>ADK</a:t>
            </a:r>
            <a:r>
              <a:rPr dirty="0" sz="16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95">
                <a:solidFill>
                  <a:srgbClr val="FFFFFF"/>
                </a:solidFill>
                <a:latin typeface="Arial"/>
                <a:cs typeface="Arial"/>
              </a:rPr>
              <a:t>Wellness</a:t>
            </a:r>
            <a:r>
              <a:rPr dirty="0" sz="16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60">
                <a:solidFill>
                  <a:srgbClr val="FFFFFF"/>
                </a:solidFill>
                <a:latin typeface="Arial"/>
                <a:cs typeface="Arial"/>
              </a:rPr>
              <a:t>Connections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49796"/>
            <a:ext cx="12192000" cy="608330"/>
          </a:xfrm>
          <a:custGeom>
            <a:avLst/>
            <a:gdLst/>
            <a:ahLst/>
            <a:cxnLst/>
            <a:rect l="l" t="t" r="r" b="b"/>
            <a:pathLst>
              <a:path w="12192000" h="608329">
                <a:moveTo>
                  <a:pt x="12192000" y="0"/>
                </a:moveTo>
                <a:lnTo>
                  <a:pt x="0" y="0"/>
                </a:lnTo>
                <a:lnTo>
                  <a:pt x="0" y="608202"/>
                </a:lnTo>
                <a:lnTo>
                  <a:pt x="12192000" y="608202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297945" y="665648"/>
            <a:ext cx="1613535" cy="1613535"/>
          </a:xfrm>
          <a:custGeom>
            <a:avLst/>
            <a:gdLst/>
            <a:ahLst/>
            <a:cxnLst/>
            <a:rect l="l" t="t" r="r" b="b"/>
            <a:pathLst>
              <a:path w="1613534" h="1613535">
                <a:moveTo>
                  <a:pt x="806462" y="0"/>
                </a:moveTo>
                <a:lnTo>
                  <a:pt x="759076" y="1369"/>
                </a:lnTo>
                <a:lnTo>
                  <a:pt x="712411" y="5425"/>
                </a:lnTo>
                <a:lnTo>
                  <a:pt x="666542" y="12094"/>
                </a:lnTo>
                <a:lnTo>
                  <a:pt x="621546" y="21299"/>
                </a:lnTo>
                <a:lnTo>
                  <a:pt x="577498" y="32964"/>
                </a:lnTo>
                <a:lnTo>
                  <a:pt x="534474" y="47015"/>
                </a:lnTo>
                <a:lnTo>
                  <a:pt x="492549" y="63375"/>
                </a:lnTo>
                <a:lnTo>
                  <a:pt x="451798" y="81968"/>
                </a:lnTo>
                <a:lnTo>
                  <a:pt x="412299" y="102720"/>
                </a:lnTo>
                <a:lnTo>
                  <a:pt x="374125" y="125555"/>
                </a:lnTo>
                <a:lnTo>
                  <a:pt x="337353" y="150396"/>
                </a:lnTo>
                <a:lnTo>
                  <a:pt x="302059" y="177169"/>
                </a:lnTo>
                <a:lnTo>
                  <a:pt x="268318" y="205797"/>
                </a:lnTo>
                <a:lnTo>
                  <a:pt x="236205" y="236205"/>
                </a:lnTo>
                <a:lnTo>
                  <a:pt x="205797" y="268318"/>
                </a:lnTo>
                <a:lnTo>
                  <a:pt x="177169" y="302059"/>
                </a:lnTo>
                <a:lnTo>
                  <a:pt x="150396" y="337353"/>
                </a:lnTo>
                <a:lnTo>
                  <a:pt x="125555" y="374125"/>
                </a:lnTo>
                <a:lnTo>
                  <a:pt x="102720" y="412299"/>
                </a:lnTo>
                <a:lnTo>
                  <a:pt x="81968" y="451798"/>
                </a:lnTo>
                <a:lnTo>
                  <a:pt x="63375" y="492549"/>
                </a:lnTo>
                <a:lnTo>
                  <a:pt x="47015" y="534474"/>
                </a:lnTo>
                <a:lnTo>
                  <a:pt x="32964" y="577498"/>
                </a:lnTo>
                <a:lnTo>
                  <a:pt x="21299" y="621546"/>
                </a:lnTo>
                <a:lnTo>
                  <a:pt x="12094" y="666542"/>
                </a:lnTo>
                <a:lnTo>
                  <a:pt x="5425" y="712411"/>
                </a:lnTo>
                <a:lnTo>
                  <a:pt x="1369" y="759076"/>
                </a:lnTo>
                <a:lnTo>
                  <a:pt x="0" y="806462"/>
                </a:lnTo>
                <a:lnTo>
                  <a:pt x="1369" y="853848"/>
                </a:lnTo>
                <a:lnTo>
                  <a:pt x="5425" y="900514"/>
                </a:lnTo>
                <a:lnTo>
                  <a:pt x="12094" y="946382"/>
                </a:lnTo>
                <a:lnTo>
                  <a:pt x="21299" y="991378"/>
                </a:lnTo>
                <a:lnTo>
                  <a:pt x="32964" y="1035426"/>
                </a:lnTo>
                <a:lnTo>
                  <a:pt x="47015" y="1078451"/>
                </a:lnTo>
                <a:lnTo>
                  <a:pt x="63375" y="1120376"/>
                </a:lnTo>
                <a:lnTo>
                  <a:pt x="81968" y="1161126"/>
                </a:lnTo>
                <a:lnTo>
                  <a:pt x="102720" y="1200626"/>
                </a:lnTo>
                <a:lnTo>
                  <a:pt x="125555" y="1238799"/>
                </a:lnTo>
                <a:lnTo>
                  <a:pt x="150396" y="1275571"/>
                </a:lnTo>
                <a:lnTo>
                  <a:pt x="177169" y="1310865"/>
                </a:lnTo>
                <a:lnTo>
                  <a:pt x="205797" y="1344607"/>
                </a:lnTo>
                <a:lnTo>
                  <a:pt x="236205" y="1376719"/>
                </a:lnTo>
                <a:lnTo>
                  <a:pt x="268318" y="1407127"/>
                </a:lnTo>
                <a:lnTo>
                  <a:pt x="302059" y="1435756"/>
                </a:lnTo>
                <a:lnTo>
                  <a:pt x="337353" y="1462528"/>
                </a:lnTo>
                <a:lnTo>
                  <a:pt x="374125" y="1487370"/>
                </a:lnTo>
                <a:lnTo>
                  <a:pt x="412299" y="1510204"/>
                </a:lnTo>
                <a:lnTo>
                  <a:pt x="451798" y="1530956"/>
                </a:lnTo>
                <a:lnTo>
                  <a:pt x="492549" y="1549550"/>
                </a:lnTo>
                <a:lnTo>
                  <a:pt x="534474" y="1565910"/>
                </a:lnTo>
                <a:lnTo>
                  <a:pt x="577498" y="1579960"/>
                </a:lnTo>
                <a:lnTo>
                  <a:pt x="621546" y="1591626"/>
                </a:lnTo>
                <a:lnTo>
                  <a:pt x="666542" y="1600831"/>
                </a:lnTo>
                <a:lnTo>
                  <a:pt x="712411" y="1607499"/>
                </a:lnTo>
                <a:lnTo>
                  <a:pt x="759076" y="1611556"/>
                </a:lnTo>
                <a:lnTo>
                  <a:pt x="806462" y="1612925"/>
                </a:lnTo>
                <a:lnTo>
                  <a:pt x="853848" y="1611556"/>
                </a:lnTo>
                <a:lnTo>
                  <a:pt x="900514" y="1607499"/>
                </a:lnTo>
                <a:lnTo>
                  <a:pt x="946382" y="1600831"/>
                </a:lnTo>
                <a:lnTo>
                  <a:pt x="991378" y="1591626"/>
                </a:lnTo>
                <a:lnTo>
                  <a:pt x="1035426" y="1579960"/>
                </a:lnTo>
                <a:lnTo>
                  <a:pt x="1078451" y="1565910"/>
                </a:lnTo>
                <a:lnTo>
                  <a:pt x="1120376" y="1549550"/>
                </a:lnTo>
                <a:lnTo>
                  <a:pt x="1161126" y="1530956"/>
                </a:lnTo>
                <a:lnTo>
                  <a:pt x="1200626" y="1510204"/>
                </a:lnTo>
                <a:lnTo>
                  <a:pt x="1238799" y="1487370"/>
                </a:lnTo>
                <a:lnTo>
                  <a:pt x="1275571" y="1462528"/>
                </a:lnTo>
                <a:lnTo>
                  <a:pt x="1310865" y="1435756"/>
                </a:lnTo>
                <a:lnTo>
                  <a:pt x="1344607" y="1407127"/>
                </a:lnTo>
                <a:lnTo>
                  <a:pt x="1376719" y="1376719"/>
                </a:lnTo>
                <a:lnTo>
                  <a:pt x="1407127" y="1344607"/>
                </a:lnTo>
                <a:lnTo>
                  <a:pt x="1435756" y="1310865"/>
                </a:lnTo>
                <a:lnTo>
                  <a:pt x="1462528" y="1275571"/>
                </a:lnTo>
                <a:lnTo>
                  <a:pt x="1487370" y="1238799"/>
                </a:lnTo>
                <a:lnTo>
                  <a:pt x="1510204" y="1200626"/>
                </a:lnTo>
                <a:lnTo>
                  <a:pt x="1530956" y="1161126"/>
                </a:lnTo>
                <a:lnTo>
                  <a:pt x="1549550" y="1120376"/>
                </a:lnTo>
                <a:lnTo>
                  <a:pt x="1565910" y="1078451"/>
                </a:lnTo>
                <a:lnTo>
                  <a:pt x="1579960" y="1035426"/>
                </a:lnTo>
                <a:lnTo>
                  <a:pt x="1591626" y="991378"/>
                </a:lnTo>
                <a:lnTo>
                  <a:pt x="1600831" y="946382"/>
                </a:lnTo>
                <a:lnTo>
                  <a:pt x="1607499" y="900514"/>
                </a:lnTo>
                <a:lnTo>
                  <a:pt x="1611556" y="853848"/>
                </a:lnTo>
                <a:lnTo>
                  <a:pt x="1612925" y="806462"/>
                </a:lnTo>
                <a:lnTo>
                  <a:pt x="1611556" y="759076"/>
                </a:lnTo>
                <a:lnTo>
                  <a:pt x="1607499" y="712411"/>
                </a:lnTo>
                <a:lnTo>
                  <a:pt x="1600831" y="666542"/>
                </a:lnTo>
                <a:lnTo>
                  <a:pt x="1591626" y="621546"/>
                </a:lnTo>
                <a:lnTo>
                  <a:pt x="1579960" y="577498"/>
                </a:lnTo>
                <a:lnTo>
                  <a:pt x="1565910" y="534474"/>
                </a:lnTo>
                <a:lnTo>
                  <a:pt x="1549550" y="492549"/>
                </a:lnTo>
                <a:lnTo>
                  <a:pt x="1530956" y="451798"/>
                </a:lnTo>
                <a:lnTo>
                  <a:pt x="1510204" y="412299"/>
                </a:lnTo>
                <a:lnTo>
                  <a:pt x="1487370" y="374125"/>
                </a:lnTo>
                <a:lnTo>
                  <a:pt x="1462528" y="337353"/>
                </a:lnTo>
                <a:lnTo>
                  <a:pt x="1435756" y="302059"/>
                </a:lnTo>
                <a:lnTo>
                  <a:pt x="1407127" y="268318"/>
                </a:lnTo>
                <a:lnTo>
                  <a:pt x="1376719" y="236205"/>
                </a:lnTo>
                <a:lnTo>
                  <a:pt x="1344607" y="205797"/>
                </a:lnTo>
                <a:lnTo>
                  <a:pt x="1310865" y="177169"/>
                </a:lnTo>
                <a:lnTo>
                  <a:pt x="1275571" y="150396"/>
                </a:lnTo>
                <a:lnTo>
                  <a:pt x="1238799" y="125555"/>
                </a:lnTo>
                <a:lnTo>
                  <a:pt x="1200626" y="102720"/>
                </a:lnTo>
                <a:lnTo>
                  <a:pt x="1161126" y="81968"/>
                </a:lnTo>
                <a:lnTo>
                  <a:pt x="1120376" y="63375"/>
                </a:lnTo>
                <a:lnTo>
                  <a:pt x="1078451" y="47015"/>
                </a:lnTo>
                <a:lnTo>
                  <a:pt x="1035426" y="32964"/>
                </a:lnTo>
                <a:lnTo>
                  <a:pt x="991378" y="21299"/>
                </a:lnTo>
                <a:lnTo>
                  <a:pt x="946382" y="12094"/>
                </a:lnTo>
                <a:lnTo>
                  <a:pt x="900514" y="5425"/>
                </a:lnTo>
                <a:lnTo>
                  <a:pt x="853848" y="1369"/>
                </a:lnTo>
                <a:lnTo>
                  <a:pt x="806462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6605899" y="863091"/>
            <a:ext cx="996950" cy="1171575"/>
          </a:xfrm>
          <a:prstGeom prst="rect"/>
        </p:spPr>
        <p:txBody>
          <a:bodyPr wrap="square" lIns="0" tIns="30480" rIns="0" bIns="0" rtlCol="0" vert="horz">
            <a:spAutoFit/>
          </a:bodyPr>
          <a:lstStyle/>
          <a:p>
            <a:pPr algn="ctr" marL="12700" marR="5080">
              <a:lnSpc>
                <a:spcPct val="92500"/>
              </a:lnSpc>
              <a:spcBef>
                <a:spcPts val="240"/>
              </a:spcBef>
            </a:pPr>
            <a:r>
              <a:rPr dirty="0" sz="1600" spc="-105" b="0">
                <a:solidFill>
                  <a:srgbClr val="FFFFFF"/>
                </a:solidFill>
                <a:latin typeface="Arial"/>
                <a:cs typeface="Arial"/>
              </a:rPr>
              <a:t>Bob</a:t>
            </a:r>
            <a:r>
              <a:rPr dirty="0" sz="1600" spc="-7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20" b="0">
                <a:solidFill>
                  <a:srgbClr val="FFFFFF"/>
                </a:solidFill>
                <a:latin typeface="Arial"/>
                <a:cs typeface="Arial"/>
              </a:rPr>
              <a:t>goes</a:t>
            </a:r>
            <a:r>
              <a:rPr dirty="0" sz="1600" spc="-7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5" b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dirty="0" sz="1600" spc="-240" b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dirty="0" sz="1600" spc="-70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5" b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dirty="0" sz="1600" spc="-10" b="0">
                <a:solidFill>
                  <a:srgbClr val="FFFFFF"/>
                </a:solidFill>
                <a:latin typeface="Arial"/>
                <a:cs typeface="Arial"/>
              </a:rPr>
              <a:t>stomach </a:t>
            </a:r>
            <a:r>
              <a:rPr dirty="0" sz="1600" spc="-65" b="0">
                <a:solidFill>
                  <a:srgbClr val="FFFFFF"/>
                </a:solidFill>
                <a:latin typeface="Arial"/>
                <a:cs typeface="Arial"/>
              </a:rPr>
              <a:t>pain</a:t>
            </a:r>
            <a:r>
              <a:rPr dirty="0" sz="1600" spc="-55" b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5" b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600" spc="-10" b="0">
                <a:solidFill>
                  <a:srgbClr val="FFFFFF"/>
                </a:solidFill>
                <a:latin typeface="Arial"/>
                <a:cs typeface="Arial"/>
              </a:rPr>
              <a:t>nausea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805293" y="1918959"/>
            <a:ext cx="2067560" cy="1784985"/>
            <a:chOff x="7805293" y="1918959"/>
            <a:chExt cx="2067560" cy="1784985"/>
          </a:xfrm>
        </p:grpSpPr>
        <p:sp>
          <p:nvSpPr>
            <p:cNvPr id="6" name="object 6"/>
            <p:cNvSpPr/>
            <p:nvPr/>
          </p:nvSpPr>
          <p:spPr>
            <a:xfrm>
              <a:off x="7805293" y="1918959"/>
              <a:ext cx="444500" cy="478790"/>
            </a:xfrm>
            <a:custGeom>
              <a:avLst/>
              <a:gdLst/>
              <a:ahLst/>
              <a:cxnLst/>
              <a:rect l="l" t="t" r="r" b="b"/>
              <a:pathLst>
                <a:path w="444500" h="478789">
                  <a:moveTo>
                    <a:pt x="191985" y="0"/>
                  </a:moveTo>
                  <a:lnTo>
                    <a:pt x="0" y="264236"/>
                  </a:lnTo>
                  <a:lnTo>
                    <a:pt x="173989" y="390639"/>
                  </a:lnTo>
                  <a:lnTo>
                    <a:pt x="109994" y="478726"/>
                  </a:lnTo>
                  <a:lnTo>
                    <a:pt x="443966" y="384937"/>
                  </a:lnTo>
                  <a:lnTo>
                    <a:pt x="429958" y="38328"/>
                  </a:lnTo>
                  <a:lnTo>
                    <a:pt x="365975" y="126403"/>
                  </a:lnTo>
                  <a:lnTo>
                    <a:pt x="191985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259370" y="2090708"/>
              <a:ext cx="1613535" cy="1613535"/>
            </a:xfrm>
            <a:custGeom>
              <a:avLst/>
              <a:gdLst/>
              <a:ahLst/>
              <a:cxnLst/>
              <a:rect l="l" t="t" r="r" b="b"/>
              <a:pathLst>
                <a:path w="1613534" h="1613535">
                  <a:moveTo>
                    <a:pt x="806462" y="0"/>
                  </a:moveTo>
                  <a:lnTo>
                    <a:pt x="759076" y="1369"/>
                  </a:lnTo>
                  <a:lnTo>
                    <a:pt x="712411" y="5425"/>
                  </a:lnTo>
                  <a:lnTo>
                    <a:pt x="666542" y="12094"/>
                  </a:lnTo>
                  <a:lnTo>
                    <a:pt x="621546" y="21299"/>
                  </a:lnTo>
                  <a:lnTo>
                    <a:pt x="577498" y="32964"/>
                  </a:lnTo>
                  <a:lnTo>
                    <a:pt x="534474" y="47015"/>
                  </a:lnTo>
                  <a:lnTo>
                    <a:pt x="492549" y="63375"/>
                  </a:lnTo>
                  <a:lnTo>
                    <a:pt x="451798" y="81968"/>
                  </a:lnTo>
                  <a:lnTo>
                    <a:pt x="412299" y="102720"/>
                  </a:lnTo>
                  <a:lnTo>
                    <a:pt x="374125" y="125555"/>
                  </a:lnTo>
                  <a:lnTo>
                    <a:pt x="337353" y="150396"/>
                  </a:lnTo>
                  <a:lnTo>
                    <a:pt x="302059" y="177169"/>
                  </a:lnTo>
                  <a:lnTo>
                    <a:pt x="268318" y="205797"/>
                  </a:lnTo>
                  <a:lnTo>
                    <a:pt x="236205" y="236205"/>
                  </a:lnTo>
                  <a:lnTo>
                    <a:pt x="205797" y="268318"/>
                  </a:lnTo>
                  <a:lnTo>
                    <a:pt x="177169" y="302059"/>
                  </a:lnTo>
                  <a:lnTo>
                    <a:pt x="150396" y="337353"/>
                  </a:lnTo>
                  <a:lnTo>
                    <a:pt x="125555" y="374125"/>
                  </a:lnTo>
                  <a:lnTo>
                    <a:pt x="102720" y="412299"/>
                  </a:lnTo>
                  <a:lnTo>
                    <a:pt x="81968" y="451798"/>
                  </a:lnTo>
                  <a:lnTo>
                    <a:pt x="63375" y="492549"/>
                  </a:lnTo>
                  <a:lnTo>
                    <a:pt x="47015" y="534474"/>
                  </a:lnTo>
                  <a:lnTo>
                    <a:pt x="32964" y="577498"/>
                  </a:lnTo>
                  <a:lnTo>
                    <a:pt x="21299" y="621546"/>
                  </a:lnTo>
                  <a:lnTo>
                    <a:pt x="12094" y="666542"/>
                  </a:lnTo>
                  <a:lnTo>
                    <a:pt x="5425" y="712411"/>
                  </a:lnTo>
                  <a:lnTo>
                    <a:pt x="1369" y="759076"/>
                  </a:lnTo>
                  <a:lnTo>
                    <a:pt x="0" y="806462"/>
                  </a:lnTo>
                  <a:lnTo>
                    <a:pt x="1369" y="853848"/>
                  </a:lnTo>
                  <a:lnTo>
                    <a:pt x="5425" y="900514"/>
                  </a:lnTo>
                  <a:lnTo>
                    <a:pt x="12094" y="946382"/>
                  </a:lnTo>
                  <a:lnTo>
                    <a:pt x="21299" y="991378"/>
                  </a:lnTo>
                  <a:lnTo>
                    <a:pt x="32964" y="1035426"/>
                  </a:lnTo>
                  <a:lnTo>
                    <a:pt x="47015" y="1078451"/>
                  </a:lnTo>
                  <a:lnTo>
                    <a:pt x="63375" y="1120376"/>
                  </a:lnTo>
                  <a:lnTo>
                    <a:pt x="81968" y="1161126"/>
                  </a:lnTo>
                  <a:lnTo>
                    <a:pt x="102720" y="1200626"/>
                  </a:lnTo>
                  <a:lnTo>
                    <a:pt x="125555" y="1238799"/>
                  </a:lnTo>
                  <a:lnTo>
                    <a:pt x="150396" y="1275571"/>
                  </a:lnTo>
                  <a:lnTo>
                    <a:pt x="177169" y="1310865"/>
                  </a:lnTo>
                  <a:lnTo>
                    <a:pt x="205797" y="1344607"/>
                  </a:lnTo>
                  <a:lnTo>
                    <a:pt x="236205" y="1376719"/>
                  </a:lnTo>
                  <a:lnTo>
                    <a:pt x="268318" y="1407127"/>
                  </a:lnTo>
                  <a:lnTo>
                    <a:pt x="302059" y="1435756"/>
                  </a:lnTo>
                  <a:lnTo>
                    <a:pt x="337353" y="1462528"/>
                  </a:lnTo>
                  <a:lnTo>
                    <a:pt x="374125" y="1487370"/>
                  </a:lnTo>
                  <a:lnTo>
                    <a:pt x="412299" y="1510204"/>
                  </a:lnTo>
                  <a:lnTo>
                    <a:pt x="451798" y="1530956"/>
                  </a:lnTo>
                  <a:lnTo>
                    <a:pt x="492549" y="1549550"/>
                  </a:lnTo>
                  <a:lnTo>
                    <a:pt x="534474" y="1565910"/>
                  </a:lnTo>
                  <a:lnTo>
                    <a:pt x="577498" y="1579960"/>
                  </a:lnTo>
                  <a:lnTo>
                    <a:pt x="621546" y="1591626"/>
                  </a:lnTo>
                  <a:lnTo>
                    <a:pt x="666542" y="1600831"/>
                  </a:lnTo>
                  <a:lnTo>
                    <a:pt x="712411" y="1607499"/>
                  </a:lnTo>
                  <a:lnTo>
                    <a:pt x="759076" y="1611556"/>
                  </a:lnTo>
                  <a:lnTo>
                    <a:pt x="806462" y="1612925"/>
                  </a:lnTo>
                  <a:lnTo>
                    <a:pt x="853848" y="1611556"/>
                  </a:lnTo>
                  <a:lnTo>
                    <a:pt x="900514" y="1607499"/>
                  </a:lnTo>
                  <a:lnTo>
                    <a:pt x="946382" y="1600831"/>
                  </a:lnTo>
                  <a:lnTo>
                    <a:pt x="991378" y="1591626"/>
                  </a:lnTo>
                  <a:lnTo>
                    <a:pt x="1035426" y="1579960"/>
                  </a:lnTo>
                  <a:lnTo>
                    <a:pt x="1078451" y="1565910"/>
                  </a:lnTo>
                  <a:lnTo>
                    <a:pt x="1120376" y="1549550"/>
                  </a:lnTo>
                  <a:lnTo>
                    <a:pt x="1161126" y="1530956"/>
                  </a:lnTo>
                  <a:lnTo>
                    <a:pt x="1200626" y="1510204"/>
                  </a:lnTo>
                  <a:lnTo>
                    <a:pt x="1238799" y="1487370"/>
                  </a:lnTo>
                  <a:lnTo>
                    <a:pt x="1275571" y="1462528"/>
                  </a:lnTo>
                  <a:lnTo>
                    <a:pt x="1310865" y="1435756"/>
                  </a:lnTo>
                  <a:lnTo>
                    <a:pt x="1344607" y="1407127"/>
                  </a:lnTo>
                  <a:lnTo>
                    <a:pt x="1376719" y="1376719"/>
                  </a:lnTo>
                  <a:lnTo>
                    <a:pt x="1407127" y="1344607"/>
                  </a:lnTo>
                  <a:lnTo>
                    <a:pt x="1435756" y="1310865"/>
                  </a:lnTo>
                  <a:lnTo>
                    <a:pt x="1462528" y="1275571"/>
                  </a:lnTo>
                  <a:lnTo>
                    <a:pt x="1487370" y="1238799"/>
                  </a:lnTo>
                  <a:lnTo>
                    <a:pt x="1510204" y="1200626"/>
                  </a:lnTo>
                  <a:lnTo>
                    <a:pt x="1530956" y="1161126"/>
                  </a:lnTo>
                  <a:lnTo>
                    <a:pt x="1549550" y="1120376"/>
                  </a:lnTo>
                  <a:lnTo>
                    <a:pt x="1565910" y="1078451"/>
                  </a:lnTo>
                  <a:lnTo>
                    <a:pt x="1579960" y="1035426"/>
                  </a:lnTo>
                  <a:lnTo>
                    <a:pt x="1591626" y="991378"/>
                  </a:lnTo>
                  <a:lnTo>
                    <a:pt x="1600831" y="946382"/>
                  </a:lnTo>
                  <a:lnTo>
                    <a:pt x="1607499" y="900514"/>
                  </a:lnTo>
                  <a:lnTo>
                    <a:pt x="1611556" y="853848"/>
                  </a:lnTo>
                  <a:lnTo>
                    <a:pt x="1612925" y="806462"/>
                  </a:lnTo>
                  <a:lnTo>
                    <a:pt x="1611556" y="759076"/>
                  </a:lnTo>
                  <a:lnTo>
                    <a:pt x="1607499" y="712411"/>
                  </a:lnTo>
                  <a:lnTo>
                    <a:pt x="1600831" y="666542"/>
                  </a:lnTo>
                  <a:lnTo>
                    <a:pt x="1591626" y="621546"/>
                  </a:lnTo>
                  <a:lnTo>
                    <a:pt x="1579960" y="577498"/>
                  </a:lnTo>
                  <a:lnTo>
                    <a:pt x="1565910" y="534474"/>
                  </a:lnTo>
                  <a:lnTo>
                    <a:pt x="1549550" y="492549"/>
                  </a:lnTo>
                  <a:lnTo>
                    <a:pt x="1530956" y="451798"/>
                  </a:lnTo>
                  <a:lnTo>
                    <a:pt x="1510204" y="412299"/>
                  </a:lnTo>
                  <a:lnTo>
                    <a:pt x="1487370" y="374125"/>
                  </a:lnTo>
                  <a:lnTo>
                    <a:pt x="1462528" y="337353"/>
                  </a:lnTo>
                  <a:lnTo>
                    <a:pt x="1435756" y="302059"/>
                  </a:lnTo>
                  <a:lnTo>
                    <a:pt x="1407127" y="268318"/>
                  </a:lnTo>
                  <a:lnTo>
                    <a:pt x="1376719" y="236205"/>
                  </a:lnTo>
                  <a:lnTo>
                    <a:pt x="1344607" y="205797"/>
                  </a:lnTo>
                  <a:lnTo>
                    <a:pt x="1310865" y="177169"/>
                  </a:lnTo>
                  <a:lnTo>
                    <a:pt x="1275571" y="150396"/>
                  </a:lnTo>
                  <a:lnTo>
                    <a:pt x="1238799" y="125555"/>
                  </a:lnTo>
                  <a:lnTo>
                    <a:pt x="1200626" y="102720"/>
                  </a:lnTo>
                  <a:lnTo>
                    <a:pt x="1161126" y="81968"/>
                  </a:lnTo>
                  <a:lnTo>
                    <a:pt x="1120376" y="63375"/>
                  </a:lnTo>
                  <a:lnTo>
                    <a:pt x="1078451" y="47015"/>
                  </a:lnTo>
                  <a:lnTo>
                    <a:pt x="1035426" y="32964"/>
                  </a:lnTo>
                  <a:lnTo>
                    <a:pt x="991378" y="21299"/>
                  </a:lnTo>
                  <a:lnTo>
                    <a:pt x="946382" y="12094"/>
                  </a:lnTo>
                  <a:lnTo>
                    <a:pt x="900514" y="5425"/>
                  </a:lnTo>
                  <a:lnTo>
                    <a:pt x="853848" y="1369"/>
                  </a:lnTo>
                  <a:lnTo>
                    <a:pt x="806462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8597468" y="2289555"/>
            <a:ext cx="937260" cy="1168400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algn="ctr" marL="12700" marR="5080" indent="-635">
              <a:lnSpc>
                <a:spcPct val="92200"/>
              </a:lnSpc>
              <a:spcBef>
                <a:spcPts val="250"/>
              </a:spcBef>
            </a:pPr>
            <a:r>
              <a:rPr dirty="0" sz="1600" spc="-25">
                <a:solidFill>
                  <a:srgbClr val="FFFFFF"/>
                </a:solidFill>
                <a:latin typeface="Arial"/>
                <a:cs typeface="Arial"/>
              </a:rPr>
              <a:t>Bob </a:t>
            </a:r>
            <a:r>
              <a:rPr dirty="0" sz="1600" spc="-85">
                <a:solidFill>
                  <a:srgbClr val="FFFFFF"/>
                </a:solidFill>
                <a:latin typeface="Arial"/>
                <a:cs typeface="Arial"/>
              </a:rPr>
              <a:t>examined</a:t>
            </a:r>
            <a:r>
              <a:rPr dirty="0" sz="1600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dirty="0" sz="1600" spc="-30">
                <a:solidFill>
                  <a:srgbClr val="FFFFFF"/>
                </a:solidFill>
                <a:latin typeface="Arial"/>
                <a:cs typeface="Arial"/>
              </a:rPr>
              <a:t>diagnosed </a:t>
            </a:r>
            <a:r>
              <a:rPr dirty="0" sz="1600" spc="-2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diabetes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436134" y="3783500"/>
            <a:ext cx="518159" cy="459740"/>
          </a:xfrm>
          <a:custGeom>
            <a:avLst/>
            <a:gdLst/>
            <a:ahLst/>
            <a:cxnLst/>
            <a:rect l="l" t="t" r="r" b="b"/>
            <a:pathLst>
              <a:path w="518159" h="459739">
                <a:moveTo>
                  <a:pt x="170002" y="0"/>
                </a:moveTo>
                <a:lnTo>
                  <a:pt x="103543" y="204520"/>
                </a:lnTo>
                <a:lnTo>
                  <a:pt x="0" y="170878"/>
                </a:lnTo>
                <a:lnTo>
                  <a:pt x="192405" y="459524"/>
                </a:lnTo>
                <a:lnTo>
                  <a:pt x="517715" y="339102"/>
                </a:lnTo>
                <a:lnTo>
                  <a:pt x="414172" y="305460"/>
                </a:lnTo>
                <a:lnTo>
                  <a:pt x="480631" y="100926"/>
                </a:lnTo>
                <a:lnTo>
                  <a:pt x="170002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510171" y="4396501"/>
            <a:ext cx="1613535" cy="1613535"/>
          </a:xfrm>
          <a:custGeom>
            <a:avLst/>
            <a:gdLst/>
            <a:ahLst/>
            <a:cxnLst/>
            <a:rect l="l" t="t" r="r" b="b"/>
            <a:pathLst>
              <a:path w="1613534" h="1613535">
                <a:moveTo>
                  <a:pt x="806462" y="0"/>
                </a:moveTo>
                <a:lnTo>
                  <a:pt x="759076" y="1369"/>
                </a:lnTo>
                <a:lnTo>
                  <a:pt x="712411" y="5425"/>
                </a:lnTo>
                <a:lnTo>
                  <a:pt x="666542" y="12094"/>
                </a:lnTo>
                <a:lnTo>
                  <a:pt x="621546" y="21299"/>
                </a:lnTo>
                <a:lnTo>
                  <a:pt x="577498" y="32964"/>
                </a:lnTo>
                <a:lnTo>
                  <a:pt x="534474" y="47015"/>
                </a:lnTo>
                <a:lnTo>
                  <a:pt x="492549" y="63375"/>
                </a:lnTo>
                <a:lnTo>
                  <a:pt x="451798" y="81968"/>
                </a:lnTo>
                <a:lnTo>
                  <a:pt x="412299" y="102720"/>
                </a:lnTo>
                <a:lnTo>
                  <a:pt x="374125" y="125555"/>
                </a:lnTo>
                <a:lnTo>
                  <a:pt x="337353" y="150396"/>
                </a:lnTo>
                <a:lnTo>
                  <a:pt x="302059" y="177169"/>
                </a:lnTo>
                <a:lnTo>
                  <a:pt x="268318" y="205797"/>
                </a:lnTo>
                <a:lnTo>
                  <a:pt x="236205" y="236205"/>
                </a:lnTo>
                <a:lnTo>
                  <a:pt x="205797" y="268318"/>
                </a:lnTo>
                <a:lnTo>
                  <a:pt x="177169" y="302059"/>
                </a:lnTo>
                <a:lnTo>
                  <a:pt x="150396" y="337353"/>
                </a:lnTo>
                <a:lnTo>
                  <a:pt x="125555" y="374125"/>
                </a:lnTo>
                <a:lnTo>
                  <a:pt x="102720" y="412299"/>
                </a:lnTo>
                <a:lnTo>
                  <a:pt x="81968" y="451798"/>
                </a:lnTo>
                <a:lnTo>
                  <a:pt x="63375" y="492549"/>
                </a:lnTo>
                <a:lnTo>
                  <a:pt x="47015" y="534474"/>
                </a:lnTo>
                <a:lnTo>
                  <a:pt x="32964" y="577498"/>
                </a:lnTo>
                <a:lnTo>
                  <a:pt x="21299" y="621546"/>
                </a:lnTo>
                <a:lnTo>
                  <a:pt x="12094" y="666542"/>
                </a:lnTo>
                <a:lnTo>
                  <a:pt x="5425" y="712411"/>
                </a:lnTo>
                <a:lnTo>
                  <a:pt x="1369" y="759076"/>
                </a:lnTo>
                <a:lnTo>
                  <a:pt x="0" y="806462"/>
                </a:lnTo>
                <a:lnTo>
                  <a:pt x="1369" y="853848"/>
                </a:lnTo>
                <a:lnTo>
                  <a:pt x="5425" y="900514"/>
                </a:lnTo>
                <a:lnTo>
                  <a:pt x="12094" y="946382"/>
                </a:lnTo>
                <a:lnTo>
                  <a:pt x="21299" y="991378"/>
                </a:lnTo>
                <a:lnTo>
                  <a:pt x="32964" y="1035426"/>
                </a:lnTo>
                <a:lnTo>
                  <a:pt x="47015" y="1078451"/>
                </a:lnTo>
                <a:lnTo>
                  <a:pt x="63375" y="1120376"/>
                </a:lnTo>
                <a:lnTo>
                  <a:pt x="81968" y="1161126"/>
                </a:lnTo>
                <a:lnTo>
                  <a:pt x="102720" y="1200626"/>
                </a:lnTo>
                <a:lnTo>
                  <a:pt x="125555" y="1238799"/>
                </a:lnTo>
                <a:lnTo>
                  <a:pt x="150396" y="1275571"/>
                </a:lnTo>
                <a:lnTo>
                  <a:pt x="177169" y="1310865"/>
                </a:lnTo>
                <a:lnTo>
                  <a:pt x="205797" y="1344607"/>
                </a:lnTo>
                <a:lnTo>
                  <a:pt x="236205" y="1376719"/>
                </a:lnTo>
                <a:lnTo>
                  <a:pt x="268318" y="1407127"/>
                </a:lnTo>
                <a:lnTo>
                  <a:pt x="302059" y="1435756"/>
                </a:lnTo>
                <a:lnTo>
                  <a:pt x="337353" y="1462528"/>
                </a:lnTo>
                <a:lnTo>
                  <a:pt x="374125" y="1487370"/>
                </a:lnTo>
                <a:lnTo>
                  <a:pt x="412299" y="1510204"/>
                </a:lnTo>
                <a:lnTo>
                  <a:pt x="451798" y="1530956"/>
                </a:lnTo>
                <a:lnTo>
                  <a:pt x="492549" y="1549550"/>
                </a:lnTo>
                <a:lnTo>
                  <a:pt x="534474" y="1565910"/>
                </a:lnTo>
                <a:lnTo>
                  <a:pt x="577498" y="1579960"/>
                </a:lnTo>
                <a:lnTo>
                  <a:pt x="621546" y="1591626"/>
                </a:lnTo>
                <a:lnTo>
                  <a:pt x="666542" y="1600831"/>
                </a:lnTo>
                <a:lnTo>
                  <a:pt x="712411" y="1607499"/>
                </a:lnTo>
                <a:lnTo>
                  <a:pt x="759076" y="1611556"/>
                </a:lnTo>
                <a:lnTo>
                  <a:pt x="806462" y="1612925"/>
                </a:lnTo>
                <a:lnTo>
                  <a:pt x="853848" y="1611556"/>
                </a:lnTo>
                <a:lnTo>
                  <a:pt x="900514" y="1607499"/>
                </a:lnTo>
                <a:lnTo>
                  <a:pt x="946382" y="1600831"/>
                </a:lnTo>
                <a:lnTo>
                  <a:pt x="991378" y="1591626"/>
                </a:lnTo>
                <a:lnTo>
                  <a:pt x="1035426" y="1579960"/>
                </a:lnTo>
                <a:lnTo>
                  <a:pt x="1078451" y="1565910"/>
                </a:lnTo>
                <a:lnTo>
                  <a:pt x="1120376" y="1549550"/>
                </a:lnTo>
                <a:lnTo>
                  <a:pt x="1161126" y="1530956"/>
                </a:lnTo>
                <a:lnTo>
                  <a:pt x="1200626" y="1510204"/>
                </a:lnTo>
                <a:lnTo>
                  <a:pt x="1238799" y="1487370"/>
                </a:lnTo>
                <a:lnTo>
                  <a:pt x="1275571" y="1462528"/>
                </a:lnTo>
                <a:lnTo>
                  <a:pt x="1310865" y="1435756"/>
                </a:lnTo>
                <a:lnTo>
                  <a:pt x="1344607" y="1407127"/>
                </a:lnTo>
                <a:lnTo>
                  <a:pt x="1376719" y="1376719"/>
                </a:lnTo>
                <a:lnTo>
                  <a:pt x="1407127" y="1344607"/>
                </a:lnTo>
                <a:lnTo>
                  <a:pt x="1435756" y="1310865"/>
                </a:lnTo>
                <a:lnTo>
                  <a:pt x="1462528" y="1275571"/>
                </a:lnTo>
                <a:lnTo>
                  <a:pt x="1487370" y="1238799"/>
                </a:lnTo>
                <a:lnTo>
                  <a:pt x="1510204" y="1200626"/>
                </a:lnTo>
                <a:lnTo>
                  <a:pt x="1530956" y="1161126"/>
                </a:lnTo>
                <a:lnTo>
                  <a:pt x="1549550" y="1120376"/>
                </a:lnTo>
                <a:lnTo>
                  <a:pt x="1565910" y="1078451"/>
                </a:lnTo>
                <a:lnTo>
                  <a:pt x="1579960" y="1035426"/>
                </a:lnTo>
                <a:lnTo>
                  <a:pt x="1591626" y="991378"/>
                </a:lnTo>
                <a:lnTo>
                  <a:pt x="1600831" y="946382"/>
                </a:lnTo>
                <a:lnTo>
                  <a:pt x="1607499" y="900514"/>
                </a:lnTo>
                <a:lnTo>
                  <a:pt x="1611556" y="853848"/>
                </a:lnTo>
                <a:lnTo>
                  <a:pt x="1612925" y="806462"/>
                </a:lnTo>
                <a:lnTo>
                  <a:pt x="1611556" y="759076"/>
                </a:lnTo>
                <a:lnTo>
                  <a:pt x="1607499" y="712411"/>
                </a:lnTo>
                <a:lnTo>
                  <a:pt x="1600831" y="666542"/>
                </a:lnTo>
                <a:lnTo>
                  <a:pt x="1591626" y="621546"/>
                </a:lnTo>
                <a:lnTo>
                  <a:pt x="1579960" y="577498"/>
                </a:lnTo>
                <a:lnTo>
                  <a:pt x="1565910" y="534474"/>
                </a:lnTo>
                <a:lnTo>
                  <a:pt x="1549550" y="492549"/>
                </a:lnTo>
                <a:lnTo>
                  <a:pt x="1530956" y="451798"/>
                </a:lnTo>
                <a:lnTo>
                  <a:pt x="1510204" y="412299"/>
                </a:lnTo>
                <a:lnTo>
                  <a:pt x="1487370" y="374125"/>
                </a:lnTo>
                <a:lnTo>
                  <a:pt x="1462528" y="337353"/>
                </a:lnTo>
                <a:lnTo>
                  <a:pt x="1435756" y="302059"/>
                </a:lnTo>
                <a:lnTo>
                  <a:pt x="1407127" y="268318"/>
                </a:lnTo>
                <a:lnTo>
                  <a:pt x="1376719" y="236205"/>
                </a:lnTo>
                <a:lnTo>
                  <a:pt x="1344607" y="205797"/>
                </a:lnTo>
                <a:lnTo>
                  <a:pt x="1310865" y="177169"/>
                </a:lnTo>
                <a:lnTo>
                  <a:pt x="1275571" y="150396"/>
                </a:lnTo>
                <a:lnTo>
                  <a:pt x="1238799" y="125555"/>
                </a:lnTo>
                <a:lnTo>
                  <a:pt x="1200626" y="102720"/>
                </a:lnTo>
                <a:lnTo>
                  <a:pt x="1161126" y="81968"/>
                </a:lnTo>
                <a:lnTo>
                  <a:pt x="1120376" y="63375"/>
                </a:lnTo>
                <a:lnTo>
                  <a:pt x="1078451" y="47015"/>
                </a:lnTo>
                <a:lnTo>
                  <a:pt x="1035426" y="32964"/>
                </a:lnTo>
                <a:lnTo>
                  <a:pt x="991378" y="21299"/>
                </a:lnTo>
                <a:lnTo>
                  <a:pt x="946382" y="12094"/>
                </a:lnTo>
                <a:lnTo>
                  <a:pt x="900514" y="5425"/>
                </a:lnTo>
                <a:lnTo>
                  <a:pt x="853848" y="1369"/>
                </a:lnTo>
                <a:lnTo>
                  <a:pt x="80646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791146" y="4706620"/>
            <a:ext cx="1051560" cy="94297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algn="just" marL="12700" marR="5080" indent="57150">
              <a:lnSpc>
                <a:spcPct val="92100"/>
              </a:lnSpc>
              <a:spcBef>
                <a:spcPts val="250"/>
              </a:spcBef>
            </a:pPr>
            <a:r>
              <a:rPr dirty="0" sz="1600" spc="-55">
                <a:solidFill>
                  <a:srgbClr val="FFFFFF"/>
                </a:solidFill>
                <a:latin typeface="Arial"/>
                <a:cs typeface="Arial"/>
              </a:rPr>
              <a:t>Discharged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dirty="0" sz="16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365">
                <a:solidFill>
                  <a:srgbClr val="FFFFFF"/>
                </a:solidFill>
                <a:latin typeface="Arial"/>
                <a:cs typeface="Arial"/>
              </a:rPr>
              <a:t>Rx</a:t>
            </a:r>
            <a:r>
              <a:rPr dirty="0" sz="1600" spc="2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600" spc="-50">
                <a:solidFill>
                  <a:srgbClr val="FFFFFF"/>
                </a:solidFill>
                <a:latin typeface="Arial"/>
                <a:cs typeface="Arial"/>
              </a:rPr>
              <a:t>diabetic</a:t>
            </a:r>
            <a:r>
              <a:rPr dirty="0" sz="1600" spc="-4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rial"/>
                <a:cs typeface="Arial"/>
              </a:rPr>
              <a:t>diet </a:t>
            </a:r>
            <a:r>
              <a:rPr dirty="0" sz="1600" spc="-25">
                <a:solidFill>
                  <a:srgbClr val="FFFFFF"/>
                </a:solidFill>
                <a:latin typeface="Arial"/>
                <a:cs typeface="Arial"/>
              </a:rPr>
              <a:t>info</a:t>
            </a:r>
            <a:r>
              <a:rPr dirty="0" sz="16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sheet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901524" y="4930776"/>
            <a:ext cx="430530" cy="544830"/>
          </a:xfrm>
          <a:custGeom>
            <a:avLst/>
            <a:gdLst/>
            <a:ahLst/>
            <a:cxnLst/>
            <a:rect l="l" t="t" r="r" b="b"/>
            <a:pathLst>
              <a:path w="430529" h="544829">
                <a:moveTo>
                  <a:pt x="215049" y="0"/>
                </a:moveTo>
                <a:lnTo>
                  <a:pt x="0" y="272186"/>
                </a:lnTo>
                <a:lnTo>
                  <a:pt x="215049" y="544372"/>
                </a:lnTo>
                <a:lnTo>
                  <a:pt x="215049" y="435495"/>
                </a:lnTo>
                <a:lnTo>
                  <a:pt x="430110" y="435495"/>
                </a:lnTo>
                <a:lnTo>
                  <a:pt x="430110" y="108877"/>
                </a:lnTo>
                <a:lnTo>
                  <a:pt x="215049" y="108877"/>
                </a:lnTo>
                <a:lnTo>
                  <a:pt x="215049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085717" y="4396501"/>
            <a:ext cx="1613535" cy="1613535"/>
          </a:xfrm>
          <a:custGeom>
            <a:avLst/>
            <a:gdLst/>
            <a:ahLst/>
            <a:cxnLst/>
            <a:rect l="l" t="t" r="r" b="b"/>
            <a:pathLst>
              <a:path w="1613534" h="1613535">
                <a:moveTo>
                  <a:pt x="806462" y="0"/>
                </a:moveTo>
                <a:lnTo>
                  <a:pt x="759076" y="1369"/>
                </a:lnTo>
                <a:lnTo>
                  <a:pt x="712411" y="5425"/>
                </a:lnTo>
                <a:lnTo>
                  <a:pt x="666542" y="12094"/>
                </a:lnTo>
                <a:lnTo>
                  <a:pt x="621546" y="21299"/>
                </a:lnTo>
                <a:lnTo>
                  <a:pt x="577498" y="32964"/>
                </a:lnTo>
                <a:lnTo>
                  <a:pt x="534474" y="47015"/>
                </a:lnTo>
                <a:lnTo>
                  <a:pt x="492549" y="63375"/>
                </a:lnTo>
                <a:lnTo>
                  <a:pt x="451798" y="81968"/>
                </a:lnTo>
                <a:lnTo>
                  <a:pt x="412299" y="102720"/>
                </a:lnTo>
                <a:lnTo>
                  <a:pt x="374125" y="125555"/>
                </a:lnTo>
                <a:lnTo>
                  <a:pt x="337353" y="150396"/>
                </a:lnTo>
                <a:lnTo>
                  <a:pt x="302059" y="177169"/>
                </a:lnTo>
                <a:lnTo>
                  <a:pt x="268318" y="205797"/>
                </a:lnTo>
                <a:lnTo>
                  <a:pt x="236205" y="236205"/>
                </a:lnTo>
                <a:lnTo>
                  <a:pt x="205797" y="268318"/>
                </a:lnTo>
                <a:lnTo>
                  <a:pt x="177169" y="302059"/>
                </a:lnTo>
                <a:lnTo>
                  <a:pt x="150396" y="337353"/>
                </a:lnTo>
                <a:lnTo>
                  <a:pt x="125555" y="374125"/>
                </a:lnTo>
                <a:lnTo>
                  <a:pt x="102720" y="412299"/>
                </a:lnTo>
                <a:lnTo>
                  <a:pt x="81968" y="451798"/>
                </a:lnTo>
                <a:lnTo>
                  <a:pt x="63375" y="492549"/>
                </a:lnTo>
                <a:lnTo>
                  <a:pt x="47015" y="534474"/>
                </a:lnTo>
                <a:lnTo>
                  <a:pt x="32964" y="577498"/>
                </a:lnTo>
                <a:lnTo>
                  <a:pt x="21299" y="621546"/>
                </a:lnTo>
                <a:lnTo>
                  <a:pt x="12094" y="666542"/>
                </a:lnTo>
                <a:lnTo>
                  <a:pt x="5425" y="712411"/>
                </a:lnTo>
                <a:lnTo>
                  <a:pt x="1369" y="759076"/>
                </a:lnTo>
                <a:lnTo>
                  <a:pt x="0" y="806462"/>
                </a:lnTo>
                <a:lnTo>
                  <a:pt x="1369" y="853848"/>
                </a:lnTo>
                <a:lnTo>
                  <a:pt x="5425" y="900514"/>
                </a:lnTo>
                <a:lnTo>
                  <a:pt x="12094" y="946382"/>
                </a:lnTo>
                <a:lnTo>
                  <a:pt x="21299" y="991378"/>
                </a:lnTo>
                <a:lnTo>
                  <a:pt x="32964" y="1035426"/>
                </a:lnTo>
                <a:lnTo>
                  <a:pt x="47015" y="1078451"/>
                </a:lnTo>
                <a:lnTo>
                  <a:pt x="63375" y="1120376"/>
                </a:lnTo>
                <a:lnTo>
                  <a:pt x="81968" y="1161126"/>
                </a:lnTo>
                <a:lnTo>
                  <a:pt x="102720" y="1200626"/>
                </a:lnTo>
                <a:lnTo>
                  <a:pt x="125555" y="1238799"/>
                </a:lnTo>
                <a:lnTo>
                  <a:pt x="150396" y="1275571"/>
                </a:lnTo>
                <a:lnTo>
                  <a:pt x="177169" y="1310865"/>
                </a:lnTo>
                <a:lnTo>
                  <a:pt x="205797" y="1344607"/>
                </a:lnTo>
                <a:lnTo>
                  <a:pt x="236205" y="1376719"/>
                </a:lnTo>
                <a:lnTo>
                  <a:pt x="268318" y="1407127"/>
                </a:lnTo>
                <a:lnTo>
                  <a:pt x="302059" y="1435756"/>
                </a:lnTo>
                <a:lnTo>
                  <a:pt x="337353" y="1462528"/>
                </a:lnTo>
                <a:lnTo>
                  <a:pt x="374125" y="1487370"/>
                </a:lnTo>
                <a:lnTo>
                  <a:pt x="412299" y="1510204"/>
                </a:lnTo>
                <a:lnTo>
                  <a:pt x="451798" y="1530956"/>
                </a:lnTo>
                <a:lnTo>
                  <a:pt x="492549" y="1549550"/>
                </a:lnTo>
                <a:lnTo>
                  <a:pt x="534474" y="1565910"/>
                </a:lnTo>
                <a:lnTo>
                  <a:pt x="577498" y="1579960"/>
                </a:lnTo>
                <a:lnTo>
                  <a:pt x="621546" y="1591626"/>
                </a:lnTo>
                <a:lnTo>
                  <a:pt x="666542" y="1600831"/>
                </a:lnTo>
                <a:lnTo>
                  <a:pt x="712411" y="1607499"/>
                </a:lnTo>
                <a:lnTo>
                  <a:pt x="759076" y="1611556"/>
                </a:lnTo>
                <a:lnTo>
                  <a:pt x="806462" y="1612925"/>
                </a:lnTo>
                <a:lnTo>
                  <a:pt x="853848" y="1611556"/>
                </a:lnTo>
                <a:lnTo>
                  <a:pt x="900514" y="1607499"/>
                </a:lnTo>
                <a:lnTo>
                  <a:pt x="946382" y="1600831"/>
                </a:lnTo>
                <a:lnTo>
                  <a:pt x="991378" y="1591626"/>
                </a:lnTo>
                <a:lnTo>
                  <a:pt x="1035426" y="1579960"/>
                </a:lnTo>
                <a:lnTo>
                  <a:pt x="1078451" y="1565910"/>
                </a:lnTo>
                <a:lnTo>
                  <a:pt x="1120376" y="1549550"/>
                </a:lnTo>
                <a:lnTo>
                  <a:pt x="1161126" y="1530956"/>
                </a:lnTo>
                <a:lnTo>
                  <a:pt x="1200626" y="1510204"/>
                </a:lnTo>
                <a:lnTo>
                  <a:pt x="1238799" y="1487370"/>
                </a:lnTo>
                <a:lnTo>
                  <a:pt x="1275571" y="1462528"/>
                </a:lnTo>
                <a:lnTo>
                  <a:pt x="1310865" y="1435756"/>
                </a:lnTo>
                <a:lnTo>
                  <a:pt x="1344607" y="1407127"/>
                </a:lnTo>
                <a:lnTo>
                  <a:pt x="1376719" y="1376719"/>
                </a:lnTo>
                <a:lnTo>
                  <a:pt x="1407127" y="1344607"/>
                </a:lnTo>
                <a:lnTo>
                  <a:pt x="1435756" y="1310865"/>
                </a:lnTo>
                <a:lnTo>
                  <a:pt x="1462528" y="1275571"/>
                </a:lnTo>
                <a:lnTo>
                  <a:pt x="1487370" y="1238799"/>
                </a:lnTo>
                <a:lnTo>
                  <a:pt x="1510204" y="1200626"/>
                </a:lnTo>
                <a:lnTo>
                  <a:pt x="1530956" y="1161126"/>
                </a:lnTo>
                <a:lnTo>
                  <a:pt x="1549550" y="1120376"/>
                </a:lnTo>
                <a:lnTo>
                  <a:pt x="1565910" y="1078451"/>
                </a:lnTo>
                <a:lnTo>
                  <a:pt x="1579960" y="1035426"/>
                </a:lnTo>
                <a:lnTo>
                  <a:pt x="1591626" y="991378"/>
                </a:lnTo>
                <a:lnTo>
                  <a:pt x="1600831" y="946382"/>
                </a:lnTo>
                <a:lnTo>
                  <a:pt x="1607499" y="900514"/>
                </a:lnTo>
                <a:lnTo>
                  <a:pt x="1611556" y="853848"/>
                </a:lnTo>
                <a:lnTo>
                  <a:pt x="1612925" y="806462"/>
                </a:lnTo>
                <a:lnTo>
                  <a:pt x="1611556" y="759076"/>
                </a:lnTo>
                <a:lnTo>
                  <a:pt x="1607499" y="712411"/>
                </a:lnTo>
                <a:lnTo>
                  <a:pt x="1600831" y="666542"/>
                </a:lnTo>
                <a:lnTo>
                  <a:pt x="1591626" y="621546"/>
                </a:lnTo>
                <a:lnTo>
                  <a:pt x="1579960" y="577498"/>
                </a:lnTo>
                <a:lnTo>
                  <a:pt x="1565910" y="534474"/>
                </a:lnTo>
                <a:lnTo>
                  <a:pt x="1549550" y="492549"/>
                </a:lnTo>
                <a:lnTo>
                  <a:pt x="1530956" y="451798"/>
                </a:lnTo>
                <a:lnTo>
                  <a:pt x="1510204" y="412299"/>
                </a:lnTo>
                <a:lnTo>
                  <a:pt x="1487370" y="374125"/>
                </a:lnTo>
                <a:lnTo>
                  <a:pt x="1462528" y="337353"/>
                </a:lnTo>
                <a:lnTo>
                  <a:pt x="1435756" y="302059"/>
                </a:lnTo>
                <a:lnTo>
                  <a:pt x="1407127" y="268318"/>
                </a:lnTo>
                <a:lnTo>
                  <a:pt x="1376719" y="236205"/>
                </a:lnTo>
                <a:lnTo>
                  <a:pt x="1344607" y="205797"/>
                </a:lnTo>
                <a:lnTo>
                  <a:pt x="1310865" y="177169"/>
                </a:lnTo>
                <a:lnTo>
                  <a:pt x="1275571" y="150396"/>
                </a:lnTo>
                <a:lnTo>
                  <a:pt x="1238799" y="125555"/>
                </a:lnTo>
                <a:lnTo>
                  <a:pt x="1200626" y="102720"/>
                </a:lnTo>
                <a:lnTo>
                  <a:pt x="1161126" y="81968"/>
                </a:lnTo>
                <a:lnTo>
                  <a:pt x="1120376" y="63375"/>
                </a:lnTo>
                <a:lnTo>
                  <a:pt x="1078451" y="47015"/>
                </a:lnTo>
                <a:lnTo>
                  <a:pt x="1035426" y="32964"/>
                </a:lnTo>
                <a:lnTo>
                  <a:pt x="991378" y="21299"/>
                </a:lnTo>
                <a:lnTo>
                  <a:pt x="946382" y="12094"/>
                </a:lnTo>
                <a:lnTo>
                  <a:pt x="900514" y="5425"/>
                </a:lnTo>
                <a:lnTo>
                  <a:pt x="853848" y="1369"/>
                </a:lnTo>
                <a:lnTo>
                  <a:pt x="806462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333861" y="4593844"/>
            <a:ext cx="1116330" cy="1171575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algn="ctr" marL="12700" marR="5080">
              <a:lnSpc>
                <a:spcPct val="92500"/>
              </a:lnSpc>
              <a:spcBef>
                <a:spcPts val="240"/>
              </a:spcBef>
            </a:pPr>
            <a:r>
              <a:rPr dirty="0" sz="1600" spc="-105">
                <a:solidFill>
                  <a:srgbClr val="FFFFFF"/>
                </a:solidFill>
                <a:latin typeface="Arial"/>
                <a:cs typeface="Arial"/>
              </a:rPr>
              <a:t>Bob</a:t>
            </a:r>
            <a:r>
              <a:rPr dirty="0" sz="16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returns </a:t>
            </a:r>
            <a:r>
              <a:rPr dirty="0" sz="1600" spc="-70">
                <a:solidFill>
                  <a:srgbClr val="FFFFFF"/>
                </a:solidFill>
                <a:latin typeface="Arial"/>
                <a:cs typeface="Arial"/>
              </a:rPr>
              <a:t>home</a:t>
            </a:r>
            <a:r>
              <a:rPr dirty="0" sz="1600" spc="-8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dirty="0" sz="1600" spc="-65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dirty="0" sz="16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95">
                <a:solidFill>
                  <a:srgbClr val="FFFFFF"/>
                </a:solidFill>
                <a:latin typeface="Arial"/>
                <a:cs typeface="Arial"/>
              </a:rPr>
              <a:t>Rx</a:t>
            </a:r>
            <a:r>
              <a:rPr dirty="0" sz="1600" spc="-7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dirty="0" sz="1600" spc="-40">
                <a:solidFill>
                  <a:srgbClr val="FFFFFF"/>
                </a:solidFill>
                <a:latin typeface="Arial"/>
                <a:cs typeface="Arial"/>
              </a:rPr>
              <a:t>can't</a:t>
            </a:r>
            <a:r>
              <a:rPr dirty="0" sz="1600" spc="-8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afford </a:t>
            </a:r>
            <a:r>
              <a:rPr dirty="0" sz="1600" spc="-55">
                <a:solidFill>
                  <a:srgbClr val="FFFFFF"/>
                </a:solidFill>
                <a:latin typeface="Arial"/>
                <a:cs typeface="Arial"/>
              </a:rPr>
              <a:t>healthy</a:t>
            </a:r>
            <a:r>
              <a:rPr dirty="0" sz="1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45">
                <a:solidFill>
                  <a:srgbClr val="FFFFFF"/>
                </a:solidFill>
                <a:latin typeface="Arial"/>
                <a:cs typeface="Arial"/>
              </a:rPr>
              <a:t>food.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62481" y="3857115"/>
            <a:ext cx="518159" cy="459740"/>
          </a:xfrm>
          <a:custGeom>
            <a:avLst/>
            <a:gdLst/>
            <a:ahLst/>
            <a:cxnLst/>
            <a:rect l="l" t="t" r="r" b="b"/>
            <a:pathLst>
              <a:path w="518160" h="459739">
                <a:moveTo>
                  <a:pt x="192405" y="0"/>
                </a:moveTo>
                <a:lnTo>
                  <a:pt x="0" y="288632"/>
                </a:lnTo>
                <a:lnTo>
                  <a:pt x="103543" y="254990"/>
                </a:lnTo>
                <a:lnTo>
                  <a:pt x="170002" y="459524"/>
                </a:lnTo>
                <a:lnTo>
                  <a:pt x="480631" y="358597"/>
                </a:lnTo>
                <a:lnTo>
                  <a:pt x="414172" y="154063"/>
                </a:lnTo>
                <a:lnTo>
                  <a:pt x="517715" y="120421"/>
                </a:lnTo>
                <a:lnTo>
                  <a:pt x="192405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336519" y="2090708"/>
            <a:ext cx="1613535" cy="1613535"/>
          </a:xfrm>
          <a:custGeom>
            <a:avLst/>
            <a:gdLst/>
            <a:ahLst/>
            <a:cxnLst/>
            <a:rect l="l" t="t" r="r" b="b"/>
            <a:pathLst>
              <a:path w="1613535" h="1613535">
                <a:moveTo>
                  <a:pt x="806462" y="0"/>
                </a:moveTo>
                <a:lnTo>
                  <a:pt x="759076" y="1369"/>
                </a:lnTo>
                <a:lnTo>
                  <a:pt x="712411" y="5425"/>
                </a:lnTo>
                <a:lnTo>
                  <a:pt x="666542" y="12094"/>
                </a:lnTo>
                <a:lnTo>
                  <a:pt x="621546" y="21299"/>
                </a:lnTo>
                <a:lnTo>
                  <a:pt x="577498" y="32964"/>
                </a:lnTo>
                <a:lnTo>
                  <a:pt x="534474" y="47015"/>
                </a:lnTo>
                <a:lnTo>
                  <a:pt x="492549" y="63375"/>
                </a:lnTo>
                <a:lnTo>
                  <a:pt x="451798" y="81968"/>
                </a:lnTo>
                <a:lnTo>
                  <a:pt x="412299" y="102720"/>
                </a:lnTo>
                <a:lnTo>
                  <a:pt x="374125" y="125555"/>
                </a:lnTo>
                <a:lnTo>
                  <a:pt x="337353" y="150396"/>
                </a:lnTo>
                <a:lnTo>
                  <a:pt x="302059" y="177169"/>
                </a:lnTo>
                <a:lnTo>
                  <a:pt x="268318" y="205797"/>
                </a:lnTo>
                <a:lnTo>
                  <a:pt x="236205" y="236205"/>
                </a:lnTo>
                <a:lnTo>
                  <a:pt x="205797" y="268318"/>
                </a:lnTo>
                <a:lnTo>
                  <a:pt x="177169" y="302059"/>
                </a:lnTo>
                <a:lnTo>
                  <a:pt x="150396" y="337353"/>
                </a:lnTo>
                <a:lnTo>
                  <a:pt x="125555" y="374125"/>
                </a:lnTo>
                <a:lnTo>
                  <a:pt x="102720" y="412299"/>
                </a:lnTo>
                <a:lnTo>
                  <a:pt x="81968" y="451798"/>
                </a:lnTo>
                <a:lnTo>
                  <a:pt x="63375" y="492549"/>
                </a:lnTo>
                <a:lnTo>
                  <a:pt x="47015" y="534474"/>
                </a:lnTo>
                <a:lnTo>
                  <a:pt x="32964" y="577498"/>
                </a:lnTo>
                <a:lnTo>
                  <a:pt x="21299" y="621546"/>
                </a:lnTo>
                <a:lnTo>
                  <a:pt x="12094" y="666542"/>
                </a:lnTo>
                <a:lnTo>
                  <a:pt x="5425" y="712411"/>
                </a:lnTo>
                <a:lnTo>
                  <a:pt x="1369" y="759076"/>
                </a:lnTo>
                <a:lnTo>
                  <a:pt x="0" y="806462"/>
                </a:lnTo>
                <a:lnTo>
                  <a:pt x="1369" y="853848"/>
                </a:lnTo>
                <a:lnTo>
                  <a:pt x="5425" y="900514"/>
                </a:lnTo>
                <a:lnTo>
                  <a:pt x="12094" y="946382"/>
                </a:lnTo>
                <a:lnTo>
                  <a:pt x="21299" y="991378"/>
                </a:lnTo>
                <a:lnTo>
                  <a:pt x="32964" y="1035426"/>
                </a:lnTo>
                <a:lnTo>
                  <a:pt x="47015" y="1078451"/>
                </a:lnTo>
                <a:lnTo>
                  <a:pt x="63375" y="1120376"/>
                </a:lnTo>
                <a:lnTo>
                  <a:pt x="81968" y="1161126"/>
                </a:lnTo>
                <a:lnTo>
                  <a:pt x="102720" y="1200626"/>
                </a:lnTo>
                <a:lnTo>
                  <a:pt x="125555" y="1238799"/>
                </a:lnTo>
                <a:lnTo>
                  <a:pt x="150396" y="1275571"/>
                </a:lnTo>
                <a:lnTo>
                  <a:pt x="177169" y="1310865"/>
                </a:lnTo>
                <a:lnTo>
                  <a:pt x="205797" y="1344607"/>
                </a:lnTo>
                <a:lnTo>
                  <a:pt x="236205" y="1376719"/>
                </a:lnTo>
                <a:lnTo>
                  <a:pt x="268318" y="1407127"/>
                </a:lnTo>
                <a:lnTo>
                  <a:pt x="302059" y="1435756"/>
                </a:lnTo>
                <a:lnTo>
                  <a:pt x="337353" y="1462528"/>
                </a:lnTo>
                <a:lnTo>
                  <a:pt x="374125" y="1487370"/>
                </a:lnTo>
                <a:lnTo>
                  <a:pt x="412299" y="1510204"/>
                </a:lnTo>
                <a:lnTo>
                  <a:pt x="451798" y="1530956"/>
                </a:lnTo>
                <a:lnTo>
                  <a:pt x="492549" y="1549550"/>
                </a:lnTo>
                <a:lnTo>
                  <a:pt x="534474" y="1565910"/>
                </a:lnTo>
                <a:lnTo>
                  <a:pt x="577498" y="1579960"/>
                </a:lnTo>
                <a:lnTo>
                  <a:pt x="621546" y="1591626"/>
                </a:lnTo>
                <a:lnTo>
                  <a:pt x="666542" y="1600831"/>
                </a:lnTo>
                <a:lnTo>
                  <a:pt x="712411" y="1607499"/>
                </a:lnTo>
                <a:lnTo>
                  <a:pt x="759076" y="1611556"/>
                </a:lnTo>
                <a:lnTo>
                  <a:pt x="806462" y="1612925"/>
                </a:lnTo>
                <a:lnTo>
                  <a:pt x="853848" y="1611556"/>
                </a:lnTo>
                <a:lnTo>
                  <a:pt x="900514" y="1607499"/>
                </a:lnTo>
                <a:lnTo>
                  <a:pt x="946382" y="1600831"/>
                </a:lnTo>
                <a:lnTo>
                  <a:pt x="991378" y="1591626"/>
                </a:lnTo>
                <a:lnTo>
                  <a:pt x="1035426" y="1579960"/>
                </a:lnTo>
                <a:lnTo>
                  <a:pt x="1078451" y="1565910"/>
                </a:lnTo>
                <a:lnTo>
                  <a:pt x="1120376" y="1549550"/>
                </a:lnTo>
                <a:lnTo>
                  <a:pt x="1161126" y="1530956"/>
                </a:lnTo>
                <a:lnTo>
                  <a:pt x="1200626" y="1510204"/>
                </a:lnTo>
                <a:lnTo>
                  <a:pt x="1238799" y="1487370"/>
                </a:lnTo>
                <a:lnTo>
                  <a:pt x="1275571" y="1462528"/>
                </a:lnTo>
                <a:lnTo>
                  <a:pt x="1310865" y="1435756"/>
                </a:lnTo>
                <a:lnTo>
                  <a:pt x="1344607" y="1407127"/>
                </a:lnTo>
                <a:lnTo>
                  <a:pt x="1376719" y="1376719"/>
                </a:lnTo>
                <a:lnTo>
                  <a:pt x="1407127" y="1344607"/>
                </a:lnTo>
                <a:lnTo>
                  <a:pt x="1435756" y="1310865"/>
                </a:lnTo>
                <a:lnTo>
                  <a:pt x="1462528" y="1275571"/>
                </a:lnTo>
                <a:lnTo>
                  <a:pt x="1487370" y="1238799"/>
                </a:lnTo>
                <a:lnTo>
                  <a:pt x="1510204" y="1200626"/>
                </a:lnTo>
                <a:lnTo>
                  <a:pt x="1530956" y="1161126"/>
                </a:lnTo>
                <a:lnTo>
                  <a:pt x="1549550" y="1120376"/>
                </a:lnTo>
                <a:lnTo>
                  <a:pt x="1565910" y="1078451"/>
                </a:lnTo>
                <a:lnTo>
                  <a:pt x="1579960" y="1035426"/>
                </a:lnTo>
                <a:lnTo>
                  <a:pt x="1591626" y="991378"/>
                </a:lnTo>
                <a:lnTo>
                  <a:pt x="1600831" y="946382"/>
                </a:lnTo>
                <a:lnTo>
                  <a:pt x="1607499" y="900514"/>
                </a:lnTo>
                <a:lnTo>
                  <a:pt x="1611556" y="853848"/>
                </a:lnTo>
                <a:lnTo>
                  <a:pt x="1612925" y="806462"/>
                </a:lnTo>
                <a:lnTo>
                  <a:pt x="1611556" y="759076"/>
                </a:lnTo>
                <a:lnTo>
                  <a:pt x="1607499" y="712411"/>
                </a:lnTo>
                <a:lnTo>
                  <a:pt x="1600831" y="666542"/>
                </a:lnTo>
                <a:lnTo>
                  <a:pt x="1591626" y="621546"/>
                </a:lnTo>
                <a:lnTo>
                  <a:pt x="1579960" y="577498"/>
                </a:lnTo>
                <a:lnTo>
                  <a:pt x="1565910" y="534474"/>
                </a:lnTo>
                <a:lnTo>
                  <a:pt x="1549550" y="492549"/>
                </a:lnTo>
                <a:lnTo>
                  <a:pt x="1530956" y="451798"/>
                </a:lnTo>
                <a:lnTo>
                  <a:pt x="1510204" y="412299"/>
                </a:lnTo>
                <a:lnTo>
                  <a:pt x="1487370" y="374125"/>
                </a:lnTo>
                <a:lnTo>
                  <a:pt x="1462528" y="337353"/>
                </a:lnTo>
                <a:lnTo>
                  <a:pt x="1435756" y="302059"/>
                </a:lnTo>
                <a:lnTo>
                  <a:pt x="1407127" y="268318"/>
                </a:lnTo>
                <a:lnTo>
                  <a:pt x="1376719" y="236205"/>
                </a:lnTo>
                <a:lnTo>
                  <a:pt x="1344607" y="205797"/>
                </a:lnTo>
                <a:lnTo>
                  <a:pt x="1310865" y="177169"/>
                </a:lnTo>
                <a:lnTo>
                  <a:pt x="1275571" y="150396"/>
                </a:lnTo>
                <a:lnTo>
                  <a:pt x="1238799" y="125555"/>
                </a:lnTo>
                <a:lnTo>
                  <a:pt x="1200626" y="102720"/>
                </a:lnTo>
                <a:lnTo>
                  <a:pt x="1161126" y="81968"/>
                </a:lnTo>
                <a:lnTo>
                  <a:pt x="1120376" y="63375"/>
                </a:lnTo>
                <a:lnTo>
                  <a:pt x="1078451" y="47015"/>
                </a:lnTo>
                <a:lnTo>
                  <a:pt x="1035426" y="32964"/>
                </a:lnTo>
                <a:lnTo>
                  <a:pt x="991378" y="21299"/>
                </a:lnTo>
                <a:lnTo>
                  <a:pt x="946382" y="12094"/>
                </a:lnTo>
                <a:lnTo>
                  <a:pt x="900514" y="5425"/>
                </a:lnTo>
                <a:lnTo>
                  <a:pt x="853848" y="1369"/>
                </a:lnTo>
                <a:lnTo>
                  <a:pt x="806462" y="0"/>
                </a:lnTo>
                <a:close/>
              </a:path>
            </a:pathLst>
          </a:custGeom>
          <a:solidFill>
            <a:srgbClr val="70AD4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645014" y="2512059"/>
            <a:ext cx="995680" cy="714375"/>
          </a:xfrm>
          <a:prstGeom prst="rect">
            <a:avLst/>
          </a:prstGeom>
        </p:spPr>
        <p:txBody>
          <a:bodyPr wrap="square" lIns="0" tIns="33655" rIns="0" bIns="0" rtlCol="0" vert="horz">
            <a:spAutoFit/>
          </a:bodyPr>
          <a:lstStyle/>
          <a:p>
            <a:pPr algn="ctr" marL="12700" marR="5080">
              <a:lnSpc>
                <a:spcPct val="91300"/>
              </a:lnSpc>
              <a:spcBef>
                <a:spcPts val="265"/>
              </a:spcBef>
            </a:pPr>
            <a:r>
              <a:rPr dirty="0" sz="1600" spc="-105">
                <a:solidFill>
                  <a:srgbClr val="FFFFFF"/>
                </a:solidFill>
                <a:latin typeface="Arial"/>
                <a:cs typeface="Arial"/>
              </a:rPr>
              <a:t>Bob</a:t>
            </a:r>
            <a:r>
              <a:rPr dirty="0" sz="1600" spc="-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50">
                <a:solidFill>
                  <a:srgbClr val="FFFFFF"/>
                </a:solidFill>
                <a:latin typeface="Arial"/>
                <a:cs typeface="Arial"/>
              </a:rPr>
              <a:t>returns </a:t>
            </a:r>
            <a:r>
              <a:rPr dirty="0" sz="160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dirty="0" sz="16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35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dirty="0" sz="1600" spc="-7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25">
                <a:solidFill>
                  <a:srgbClr val="FFFFFF"/>
                </a:solidFill>
                <a:latin typeface="Arial"/>
                <a:cs typeface="Arial"/>
              </a:rPr>
              <a:t>one </a:t>
            </a:r>
            <a:r>
              <a:rPr dirty="0" sz="1600" spc="-85">
                <a:solidFill>
                  <a:srgbClr val="FFFFFF"/>
                </a:solidFill>
                <a:latin typeface="Arial"/>
                <a:cs typeface="Arial"/>
              </a:rPr>
              <a:t>week</a:t>
            </a:r>
            <a:r>
              <a:rPr dirty="0" sz="1600" spc="-5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rial"/>
                <a:cs typeface="Arial"/>
              </a:rPr>
              <a:t>later.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007864" y="822960"/>
            <a:ext cx="5641975" cy="3197860"/>
            <a:chOff x="5007864" y="822960"/>
            <a:chExt cx="5641975" cy="3197860"/>
          </a:xfrm>
        </p:grpSpPr>
        <p:sp>
          <p:nvSpPr>
            <p:cNvPr id="19" name="object 19"/>
            <p:cNvSpPr/>
            <p:nvPr/>
          </p:nvSpPr>
          <p:spPr>
            <a:xfrm>
              <a:off x="5843873" y="1971593"/>
              <a:ext cx="444500" cy="478790"/>
            </a:xfrm>
            <a:custGeom>
              <a:avLst/>
              <a:gdLst/>
              <a:ahLst/>
              <a:cxnLst/>
              <a:rect l="l" t="t" r="r" b="b"/>
              <a:pathLst>
                <a:path w="444500" h="478789">
                  <a:moveTo>
                    <a:pt x="109994" y="0"/>
                  </a:moveTo>
                  <a:lnTo>
                    <a:pt x="173977" y="88087"/>
                  </a:lnTo>
                  <a:lnTo>
                    <a:pt x="0" y="214490"/>
                  </a:lnTo>
                  <a:lnTo>
                    <a:pt x="191985" y="478726"/>
                  </a:lnTo>
                  <a:lnTo>
                    <a:pt x="365963" y="352323"/>
                  </a:lnTo>
                  <a:lnTo>
                    <a:pt x="429958" y="440397"/>
                  </a:lnTo>
                  <a:lnTo>
                    <a:pt x="443953" y="93802"/>
                  </a:lnTo>
                  <a:lnTo>
                    <a:pt x="109994" y="0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51320" y="2849880"/>
              <a:ext cx="1024127" cy="117043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7864" y="902208"/>
              <a:ext cx="633983" cy="73152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84208" y="822960"/>
              <a:ext cx="1365504" cy="1072895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61576" y="4248911"/>
            <a:ext cx="853440" cy="144170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25361" y="4268415"/>
            <a:ext cx="1260754" cy="960291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250945" y="1613915"/>
            <a:ext cx="3456940" cy="1293495"/>
          </a:xfrm>
          <a:prstGeom prst="rect">
            <a:avLst/>
          </a:prstGeom>
        </p:spPr>
        <p:txBody>
          <a:bodyPr wrap="square" lIns="0" tIns="93980" rIns="0" bIns="0" rtlCol="0" vert="horz">
            <a:spAutoFit/>
          </a:bodyPr>
          <a:lstStyle/>
          <a:p>
            <a:pPr marL="12700" marR="5080">
              <a:lnSpc>
                <a:spcPts val="4700"/>
              </a:lnSpc>
              <a:spcBef>
                <a:spcPts val="740"/>
              </a:spcBef>
            </a:pPr>
            <a:r>
              <a:rPr dirty="0" sz="4400" spc="60">
                <a:latin typeface="Times New Roman"/>
                <a:cs typeface="Times New Roman"/>
              </a:rPr>
              <a:t>A</a:t>
            </a:r>
            <a:r>
              <a:rPr dirty="0" sz="4400" spc="295">
                <a:latin typeface="Times New Roman"/>
                <a:cs typeface="Times New Roman"/>
              </a:rPr>
              <a:t> </a:t>
            </a:r>
            <a:r>
              <a:rPr dirty="0" sz="4400" spc="270">
                <a:latin typeface="Times New Roman"/>
                <a:cs typeface="Times New Roman"/>
              </a:rPr>
              <a:t>Day</a:t>
            </a:r>
            <a:r>
              <a:rPr dirty="0" sz="4400" spc="290">
                <a:latin typeface="Times New Roman"/>
                <a:cs typeface="Times New Roman"/>
              </a:rPr>
              <a:t> </a:t>
            </a:r>
            <a:r>
              <a:rPr dirty="0" sz="4400" spc="445">
                <a:latin typeface="Times New Roman"/>
                <a:cs typeface="Times New Roman"/>
              </a:rPr>
              <a:t>in</a:t>
            </a:r>
            <a:r>
              <a:rPr dirty="0" sz="4400" spc="290">
                <a:latin typeface="Times New Roman"/>
                <a:cs typeface="Times New Roman"/>
              </a:rPr>
              <a:t> </a:t>
            </a:r>
            <a:r>
              <a:rPr dirty="0" sz="4400" spc="530">
                <a:latin typeface="Times New Roman"/>
                <a:cs typeface="Times New Roman"/>
              </a:rPr>
              <a:t>the </a:t>
            </a:r>
            <a:r>
              <a:rPr dirty="0" sz="4400" spc="100">
                <a:latin typeface="Times New Roman"/>
                <a:cs typeface="Times New Roman"/>
              </a:rPr>
              <a:t>Life….."Bob"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12822" y="6462267"/>
            <a:ext cx="2553970" cy="303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venir Book"/>
                <a:cs typeface="Avenir Book"/>
              </a:rPr>
              <a:t>BUILDING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venir Book"/>
                <a:cs typeface="Avenir Book"/>
              </a:rPr>
              <a:t>HEALTH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venir Book"/>
                <a:cs typeface="Avenir Book"/>
              </a:rPr>
              <a:t>EQUITY</a:t>
            </a:r>
            <a:endParaRPr sz="16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49796"/>
            <a:ext cx="12192000" cy="608330"/>
          </a:xfrm>
          <a:custGeom>
            <a:avLst/>
            <a:gdLst/>
            <a:ahLst/>
            <a:cxnLst/>
            <a:rect l="l" t="t" r="r" b="b"/>
            <a:pathLst>
              <a:path w="12192000" h="608329">
                <a:moveTo>
                  <a:pt x="12192000" y="0"/>
                </a:moveTo>
                <a:lnTo>
                  <a:pt x="0" y="0"/>
                </a:lnTo>
                <a:lnTo>
                  <a:pt x="0" y="608202"/>
                </a:lnTo>
                <a:lnTo>
                  <a:pt x="12192000" y="608202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E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087367" y="2752344"/>
            <a:ext cx="1981200" cy="1051560"/>
            <a:chOff x="4087367" y="2752344"/>
            <a:chExt cx="1981200" cy="10515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87367" y="2752344"/>
              <a:ext cx="1051560" cy="105155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182850" y="3176827"/>
              <a:ext cx="885825" cy="0"/>
            </a:xfrm>
            <a:custGeom>
              <a:avLst/>
              <a:gdLst/>
              <a:ahLst/>
              <a:cxnLst/>
              <a:rect l="l" t="t" r="r" b="b"/>
              <a:pathLst>
                <a:path w="885825" h="0">
                  <a:moveTo>
                    <a:pt x="0" y="0"/>
                  </a:moveTo>
                  <a:lnTo>
                    <a:pt x="885299" y="0"/>
                  </a:lnTo>
                </a:path>
              </a:pathLst>
            </a:custGeom>
            <a:ln w="1269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239267" rIns="0" bIns="0" rtlCol="0" vert="horz">
            <a:spAutoFit/>
          </a:bodyPr>
          <a:lstStyle/>
          <a:p>
            <a:pPr marL="110489">
              <a:lnSpc>
                <a:spcPct val="100000"/>
              </a:lnSpc>
              <a:spcBef>
                <a:spcPts val="100"/>
              </a:spcBef>
            </a:pPr>
            <a:r>
              <a:rPr dirty="0" sz="4400" spc="60" b="0">
                <a:latin typeface="Times New Roman"/>
                <a:cs typeface="Times New Roman"/>
              </a:rPr>
              <a:t>A</a:t>
            </a:r>
            <a:r>
              <a:rPr dirty="0" sz="4400" spc="285" b="0">
                <a:latin typeface="Times New Roman"/>
                <a:cs typeface="Times New Roman"/>
              </a:rPr>
              <a:t> </a:t>
            </a:r>
            <a:r>
              <a:rPr dirty="0" sz="4400" spc="260" b="0">
                <a:latin typeface="Times New Roman"/>
                <a:cs typeface="Times New Roman"/>
              </a:rPr>
              <a:t>Day</a:t>
            </a:r>
            <a:r>
              <a:rPr dirty="0" sz="4400" spc="290" b="0">
                <a:latin typeface="Times New Roman"/>
                <a:cs typeface="Times New Roman"/>
              </a:rPr>
              <a:t> </a:t>
            </a:r>
            <a:r>
              <a:rPr dirty="0" sz="4400" spc="445" b="0">
                <a:latin typeface="Times New Roman"/>
                <a:cs typeface="Times New Roman"/>
              </a:rPr>
              <a:t>in</a:t>
            </a:r>
            <a:r>
              <a:rPr dirty="0" sz="4400" spc="295" b="0">
                <a:latin typeface="Times New Roman"/>
                <a:cs typeface="Times New Roman"/>
              </a:rPr>
              <a:t> </a:t>
            </a:r>
            <a:r>
              <a:rPr dirty="0" sz="4400" spc="555" b="0">
                <a:latin typeface="Times New Roman"/>
                <a:cs typeface="Times New Roman"/>
              </a:rPr>
              <a:t>the</a:t>
            </a:r>
            <a:r>
              <a:rPr dirty="0" sz="4400" spc="295" b="0">
                <a:latin typeface="Times New Roman"/>
                <a:cs typeface="Times New Roman"/>
              </a:rPr>
              <a:t> </a:t>
            </a:r>
            <a:r>
              <a:rPr dirty="0" sz="4400" spc="125" b="0">
                <a:latin typeface="Times New Roman"/>
                <a:cs typeface="Times New Roman"/>
              </a:rPr>
              <a:t>Life…..SDOH</a:t>
            </a:r>
            <a:r>
              <a:rPr dirty="0" sz="4400" spc="300" b="0">
                <a:latin typeface="Times New Roman"/>
                <a:cs typeface="Times New Roman"/>
              </a:rPr>
              <a:t> </a:t>
            </a:r>
            <a:r>
              <a:rPr dirty="0" sz="4000" spc="425" b="0">
                <a:latin typeface="Times New Roman"/>
                <a:cs typeface="Times New Roman"/>
              </a:rPr>
              <a:t>Interventions</a:t>
            </a:r>
            <a:endParaRPr sz="40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90143" y="2005164"/>
            <a:ext cx="2350135" cy="1555115"/>
            <a:chOff x="390143" y="2005164"/>
            <a:chExt cx="2350135" cy="155511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143" y="2243327"/>
              <a:ext cx="1121664" cy="131673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1294" y="2005164"/>
              <a:ext cx="735998" cy="7359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55647" y="2886455"/>
              <a:ext cx="984503" cy="40538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779639" y="2024379"/>
            <a:ext cx="171958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19075" marR="5080" indent="-207010">
              <a:lnSpc>
                <a:spcPct val="100000"/>
              </a:lnSpc>
              <a:spcBef>
                <a:spcPts val="100"/>
              </a:spcBef>
            </a:pPr>
            <a:r>
              <a:rPr dirty="0" sz="1600" spc="-110">
                <a:latin typeface="Arial"/>
                <a:cs typeface="Arial"/>
              </a:rPr>
              <a:t>Bob</a:t>
            </a:r>
            <a:r>
              <a:rPr dirty="0" sz="1600" spc="-60">
                <a:latin typeface="Arial"/>
                <a:cs typeface="Arial"/>
              </a:rPr>
              <a:t> </a:t>
            </a:r>
            <a:r>
              <a:rPr dirty="0" sz="1600" spc="-50">
                <a:latin typeface="Arial"/>
                <a:cs typeface="Arial"/>
              </a:rPr>
              <a:t>referred</a:t>
            </a:r>
            <a:r>
              <a:rPr dirty="0" sz="1600" spc="-6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to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 spc="-50">
                <a:latin typeface="Arial"/>
                <a:cs typeface="Arial"/>
              </a:rPr>
              <a:t>local </a:t>
            </a:r>
            <a:r>
              <a:rPr dirty="0" sz="1600" spc="-35">
                <a:latin typeface="Arial"/>
                <a:cs typeface="Arial"/>
              </a:rPr>
              <a:t>food</a:t>
            </a:r>
            <a:r>
              <a:rPr dirty="0" sz="1600" spc="-8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pharmacy.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9338" y="3972052"/>
            <a:ext cx="2447290" cy="7512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dirty="0" sz="1600" spc="-229">
                <a:latin typeface="Arial"/>
                <a:cs typeface="Arial"/>
              </a:rPr>
              <a:t>FQHC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 spc="-75">
                <a:latin typeface="Arial"/>
                <a:cs typeface="Arial"/>
              </a:rPr>
              <a:t>conducts</a:t>
            </a:r>
            <a:r>
              <a:rPr dirty="0" sz="1600" spc="-60">
                <a:latin typeface="Arial"/>
                <a:cs typeface="Arial"/>
              </a:rPr>
              <a:t> </a:t>
            </a:r>
            <a:r>
              <a:rPr dirty="0" sz="1600" spc="-225">
                <a:latin typeface="Arial"/>
                <a:cs typeface="Arial"/>
              </a:rPr>
              <a:t>SDOH</a:t>
            </a:r>
            <a:r>
              <a:rPr dirty="0" sz="1600" spc="-60">
                <a:latin typeface="Arial"/>
                <a:cs typeface="Arial"/>
              </a:rPr>
              <a:t> </a:t>
            </a:r>
            <a:r>
              <a:rPr dirty="0" sz="1600" spc="-50">
                <a:latin typeface="Arial"/>
                <a:cs typeface="Arial"/>
              </a:rPr>
              <a:t>screen.</a:t>
            </a:r>
            <a:endParaRPr sz="1600">
              <a:latin typeface="Arial"/>
              <a:cs typeface="Arial"/>
            </a:endParaRPr>
          </a:p>
          <a:p>
            <a:pPr algn="ctr" marL="45085">
              <a:lnSpc>
                <a:spcPts val="1895"/>
              </a:lnSpc>
            </a:pPr>
            <a:r>
              <a:rPr dirty="0" sz="1600" spc="-110">
                <a:latin typeface="Arial"/>
                <a:cs typeface="Arial"/>
              </a:rPr>
              <a:t>Bob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 spc="-130">
                <a:latin typeface="Arial"/>
                <a:cs typeface="Arial"/>
              </a:rPr>
              <a:t>has</a:t>
            </a:r>
            <a:r>
              <a:rPr dirty="0" sz="1600" spc="-65">
                <a:latin typeface="Arial"/>
                <a:cs typeface="Arial"/>
              </a:rPr>
              <a:t> </a:t>
            </a:r>
            <a:r>
              <a:rPr dirty="0" sz="1600" spc="-35">
                <a:latin typeface="Arial"/>
                <a:cs typeface="Arial"/>
              </a:rPr>
              <a:t>food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insecurity.</a:t>
            </a:r>
            <a:endParaRPr sz="1600">
              <a:latin typeface="Arial"/>
              <a:cs typeface="Arial"/>
            </a:endParaRPr>
          </a:p>
          <a:p>
            <a:pPr algn="ctr" marL="45720">
              <a:lnSpc>
                <a:spcPts val="1910"/>
              </a:lnSpc>
            </a:pPr>
            <a:r>
              <a:rPr dirty="0" sz="1600" spc="-125">
                <a:latin typeface="Arial"/>
                <a:cs typeface="Arial"/>
              </a:rPr>
              <a:t>Code</a:t>
            </a:r>
            <a:r>
              <a:rPr dirty="0" sz="1600" spc="-65">
                <a:latin typeface="Arial"/>
                <a:cs typeface="Arial"/>
              </a:rPr>
              <a:t> </a:t>
            </a:r>
            <a:r>
              <a:rPr dirty="0" sz="1600" spc="-110">
                <a:latin typeface="Arial"/>
                <a:cs typeface="Arial"/>
              </a:rPr>
              <a:t>Z59.4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 spc="-55">
                <a:latin typeface="Arial"/>
                <a:cs typeface="Arial"/>
              </a:rPr>
              <a:t>entered</a:t>
            </a:r>
            <a:r>
              <a:rPr dirty="0" sz="1600" spc="-75">
                <a:latin typeface="Arial"/>
                <a:cs typeface="Arial"/>
              </a:rPr>
              <a:t> </a:t>
            </a:r>
            <a:r>
              <a:rPr dirty="0" sz="1600" spc="-30">
                <a:latin typeface="Arial"/>
                <a:cs typeface="Arial"/>
              </a:rPr>
              <a:t>in</a:t>
            </a:r>
            <a:r>
              <a:rPr dirty="0" sz="1600" spc="-75">
                <a:latin typeface="Arial"/>
                <a:cs typeface="Arial"/>
              </a:rPr>
              <a:t> </a:t>
            </a:r>
            <a:r>
              <a:rPr dirty="0" sz="1600" spc="-20">
                <a:latin typeface="Arial"/>
                <a:cs typeface="Arial"/>
              </a:rPr>
              <a:t>EHR.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03789" y="3030220"/>
            <a:ext cx="368935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71470" algn="l"/>
                <a:tab pos="3676015" algn="l"/>
              </a:tabLst>
            </a:pPr>
            <a:r>
              <a:rPr dirty="0" sz="1600" spc="-110">
                <a:latin typeface="Arial"/>
                <a:cs typeface="Arial"/>
              </a:rPr>
              <a:t>Bob</a:t>
            </a:r>
            <a:r>
              <a:rPr dirty="0" sz="1600" spc="-40">
                <a:latin typeface="Arial"/>
                <a:cs typeface="Arial"/>
              </a:rPr>
              <a:t> </a:t>
            </a:r>
            <a:r>
              <a:rPr dirty="0" sz="1600" spc="-90">
                <a:latin typeface="Arial"/>
                <a:cs typeface="Arial"/>
              </a:rPr>
              <a:t>receives</a:t>
            </a:r>
            <a:r>
              <a:rPr dirty="0" sz="1600" spc="-30">
                <a:latin typeface="Arial"/>
                <a:cs typeface="Arial"/>
              </a:rPr>
              <a:t> </a:t>
            </a:r>
            <a:r>
              <a:rPr dirty="0" sz="1600" spc="-40">
                <a:latin typeface="Arial"/>
                <a:cs typeface="Arial"/>
              </a:rPr>
              <a:t>transportation </a:t>
            </a:r>
            <a:r>
              <a:rPr dirty="0" sz="1600" spc="-25">
                <a:latin typeface="Arial"/>
                <a:cs typeface="Arial"/>
              </a:rPr>
              <a:t>to</a:t>
            </a:r>
            <a:r>
              <a:rPr dirty="0" sz="1600">
                <a:latin typeface="Arial"/>
                <a:cs typeface="Arial"/>
              </a:rPr>
              <a:t>	</a:t>
            </a:r>
            <a:r>
              <a:rPr dirty="0" u="sng" sz="16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600">
              <a:latin typeface="Times New Roman"/>
              <a:cs typeface="Times New Roman"/>
            </a:endParaRPr>
          </a:p>
          <a:p>
            <a:pPr marL="405765">
              <a:lnSpc>
                <a:spcPct val="100000"/>
              </a:lnSpc>
            </a:pPr>
            <a:r>
              <a:rPr dirty="0" sz="1600" spc="-75">
                <a:latin typeface="Arial"/>
                <a:cs typeface="Arial"/>
              </a:rPr>
              <a:t>pick</a:t>
            </a:r>
            <a:r>
              <a:rPr dirty="0" sz="1600" spc="-65">
                <a:latin typeface="Arial"/>
                <a:cs typeface="Arial"/>
              </a:rPr>
              <a:t> up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 spc="-75">
                <a:latin typeface="Arial"/>
                <a:cs typeface="Arial"/>
              </a:rPr>
              <a:t>his</a:t>
            </a:r>
            <a:r>
              <a:rPr dirty="0" sz="1600" spc="-6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medicine.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10705" y="2007010"/>
            <a:ext cx="1831836" cy="47646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0354679" y="2937764"/>
            <a:ext cx="1480820" cy="565150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13664" marR="5080" indent="-101600">
              <a:lnSpc>
                <a:spcPts val="2090"/>
              </a:lnSpc>
              <a:spcBef>
                <a:spcPts val="225"/>
              </a:spcBef>
            </a:pPr>
            <a:r>
              <a:rPr dirty="0" sz="1800" spc="-95">
                <a:latin typeface="Arial"/>
                <a:cs typeface="Arial"/>
              </a:rPr>
              <a:t>Referred</a:t>
            </a:r>
            <a:r>
              <a:rPr dirty="0" sz="1800" spc="-75">
                <a:latin typeface="Arial"/>
                <a:cs typeface="Arial"/>
              </a:rPr>
              <a:t> </a:t>
            </a:r>
            <a:r>
              <a:rPr dirty="0" sz="1800">
                <a:latin typeface="Arial"/>
                <a:cs typeface="Arial"/>
              </a:rPr>
              <a:t>to</a:t>
            </a:r>
            <a:r>
              <a:rPr dirty="0" sz="1800" spc="-80">
                <a:latin typeface="Arial"/>
                <a:cs typeface="Arial"/>
              </a:rPr>
              <a:t> </a:t>
            </a:r>
            <a:r>
              <a:rPr dirty="0" sz="1800" spc="-75">
                <a:latin typeface="Arial"/>
                <a:cs typeface="Arial"/>
              </a:rPr>
              <a:t>City Health</a:t>
            </a:r>
            <a:r>
              <a:rPr dirty="0" sz="1800" spc="-40">
                <a:latin typeface="Arial"/>
                <a:cs typeface="Arial"/>
              </a:rPr>
              <a:t> </a:t>
            </a:r>
            <a:r>
              <a:rPr dirty="0" sz="1800" spc="-20">
                <a:latin typeface="Arial"/>
                <a:cs typeface="Arial"/>
              </a:rPr>
              <a:t>Works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930003" y="5261774"/>
            <a:ext cx="2173605" cy="831215"/>
          </a:xfrm>
          <a:prstGeom prst="rect">
            <a:avLst/>
          </a:prstGeom>
          <a:solidFill>
            <a:srgbClr val="DAE3F3"/>
          </a:solidFill>
        </p:spPr>
        <p:txBody>
          <a:bodyPr wrap="square" lIns="0" tIns="43815" rIns="0" bIns="0" rtlCol="0" vert="horz">
            <a:spAutoFit/>
          </a:bodyPr>
          <a:lstStyle/>
          <a:p>
            <a:pPr algn="ctr" marL="153035" marR="144780" indent="-1270">
              <a:lnSpc>
                <a:spcPts val="1900"/>
              </a:lnSpc>
              <a:spcBef>
                <a:spcPts val="345"/>
              </a:spcBef>
            </a:pPr>
            <a:r>
              <a:rPr dirty="0" sz="1600" spc="-110">
                <a:latin typeface="Arial"/>
                <a:cs typeface="Arial"/>
              </a:rPr>
              <a:t>Bob</a:t>
            </a:r>
            <a:r>
              <a:rPr dirty="0" sz="1600" spc="-60">
                <a:latin typeface="Arial"/>
                <a:cs typeface="Arial"/>
              </a:rPr>
              <a:t> no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 spc="-65">
                <a:latin typeface="Arial"/>
                <a:cs typeface="Arial"/>
              </a:rPr>
              <a:t>longer</a:t>
            </a:r>
            <a:r>
              <a:rPr dirty="0" sz="1600" spc="-45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suffers </a:t>
            </a:r>
            <a:r>
              <a:rPr dirty="0" sz="1600" spc="-85">
                <a:latin typeface="Arial"/>
                <a:cs typeface="Arial"/>
              </a:rPr>
              <a:t>symptoms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>
                <a:latin typeface="Arial"/>
                <a:cs typeface="Arial"/>
              </a:rPr>
              <a:t>of</a:t>
            </a:r>
            <a:r>
              <a:rPr dirty="0" sz="1600" spc="-65">
                <a:latin typeface="Arial"/>
                <a:cs typeface="Arial"/>
              </a:rPr>
              <a:t> </a:t>
            </a:r>
            <a:r>
              <a:rPr dirty="0" sz="1600" spc="-70">
                <a:latin typeface="Arial"/>
                <a:cs typeface="Arial"/>
              </a:rPr>
              <a:t>diabetes.</a:t>
            </a:r>
            <a:endParaRPr sz="1600">
              <a:latin typeface="Arial"/>
              <a:cs typeface="Arial"/>
            </a:endParaRPr>
          </a:p>
          <a:p>
            <a:pPr algn="ctr" marR="38100">
              <a:lnSpc>
                <a:spcPts val="1830"/>
              </a:lnSpc>
            </a:pPr>
            <a:r>
              <a:rPr dirty="0" sz="1600" spc="-90">
                <a:latin typeface="Arial"/>
                <a:cs typeface="Arial"/>
              </a:rPr>
              <a:t>No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 spc="-55">
                <a:latin typeface="Arial"/>
                <a:cs typeface="Arial"/>
              </a:rPr>
              <a:t>more</a:t>
            </a:r>
            <a:r>
              <a:rPr dirty="0" sz="1600" spc="-65">
                <a:latin typeface="Arial"/>
                <a:cs typeface="Arial"/>
              </a:rPr>
              <a:t> </a:t>
            </a:r>
            <a:r>
              <a:rPr dirty="0" sz="1600" spc="-235">
                <a:latin typeface="Arial"/>
                <a:cs typeface="Arial"/>
              </a:rPr>
              <a:t>ED</a:t>
            </a:r>
            <a:r>
              <a:rPr dirty="0" sz="1600" spc="-70">
                <a:latin typeface="Arial"/>
                <a:cs typeface="Arial"/>
              </a:rPr>
              <a:t> </a:t>
            </a:r>
            <a:r>
              <a:rPr dirty="0" sz="1600" spc="-10">
                <a:latin typeface="Arial"/>
                <a:cs typeface="Arial"/>
              </a:rPr>
              <a:t>visits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105040" y="3164955"/>
            <a:ext cx="885825" cy="0"/>
          </a:xfrm>
          <a:custGeom>
            <a:avLst/>
            <a:gdLst/>
            <a:ahLst/>
            <a:cxnLst/>
            <a:rect l="l" t="t" r="r" b="b"/>
            <a:pathLst>
              <a:path w="885825" h="0">
                <a:moveTo>
                  <a:pt x="0" y="0"/>
                </a:moveTo>
                <a:lnTo>
                  <a:pt x="885299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064871" y="4764517"/>
            <a:ext cx="0" cy="412115"/>
          </a:xfrm>
          <a:custGeom>
            <a:avLst/>
            <a:gdLst/>
            <a:ahLst/>
            <a:cxnLst/>
            <a:rect l="l" t="t" r="r" b="b"/>
            <a:pathLst>
              <a:path w="0" h="412114">
                <a:moveTo>
                  <a:pt x="0" y="411999"/>
                </a:moveTo>
                <a:lnTo>
                  <a:pt x="0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04488" y="4069079"/>
            <a:ext cx="1389888" cy="67970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17792" y="4117847"/>
            <a:ext cx="1295400" cy="64922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600943" y="3547871"/>
            <a:ext cx="975359" cy="1051559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312822" y="6462267"/>
            <a:ext cx="2553970" cy="303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venir Book"/>
                <a:cs typeface="Avenir Book"/>
              </a:rPr>
              <a:t>BUILDING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venir Book"/>
                <a:cs typeface="Avenir Book"/>
              </a:rPr>
              <a:t>HEALTH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venir Book"/>
                <a:cs typeface="Avenir Book"/>
              </a:rPr>
              <a:t>EQUITY</a:t>
            </a:r>
            <a:endParaRPr sz="16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49796"/>
            <a:ext cx="12192000" cy="608330"/>
          </a:xfrm>
          <a:custGeom>
            <a:avLst/>
            <a:gdLst/>
            <a:ahLst/>
            <a:cxnLst/>
            <a:rect l="l" t="t" r="r" b="b"/>
            <a:pathLst>
              <a:path w="12192000" h="608329">
                <a:moveTo>
                  <a:pt x="12192000" y="0"/>
                </a:moveTo>
                <a:lnTo>
                  <a:pt x="0" y="0"/>
                </a:lnTo>
                <a:lnTo>
                  <a:pt x="0" y="608202"/>
                </a:lnTo>
                <a:lnTo>
                  <a:pt x="12192000" y="608202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A7E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75165" rIns="0" bIns="0" rtlCol="0" vert="horz">
            <a:spAutoFit/>
          </a:bodyPr>
          <a:lstStyle/>
          <a:p>
            <a:pPr marL="374650">
              <a:lnSpc>
                <a:spcPct val="100000"/>
              </a:lnSpc>
              <a:spcBef>
                <a:spcPts val="110"/>
              </a:spcBef>
            </a:pPr>
            <a:r>
              <a:rPr dirty="0" spc="340"/>
              <a:t>What</a:t>
            </a:r>
            <a:r>
              <a:rPr dirty="0" spc="490"/>
              <a:t> </a:t>
            </a:r>
            <a:r>
              <a:rPr dirty="0" spc="440"/>
              <a:t>is</a:t>
            </a:r>
            <a:r>
              <a:rPr dirty="0" spc="490"/>
              <a:t> </a:t>
            </a:r>
            <a:r>
              <a:rPr dirty="0" spc="345"/>
              <a:t>working: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5452" y="1499108"/>
            <a:ext cx="9349105" cy="42259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</a:tabLst>
            </a:pPr>
            <a:r>
              <a:rPr dirty="0" sz="2400" spc="-80">
                <a:latin typeface="Arial"/>
                <a:cs typeface="Arial"/>
              </a:rPr>
              <a:t>Integrating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35">
                <a:latin typeface="Arial"/>
                <a:cs typeface="Arial"/>
              </a:rPr>
              <a:t>the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-65">
                <a:latin typeface="Arial"/>
                <a:cs typeface="Arial"/>
              </a:rPr>
              <a:t>referral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40">
                <a:latin typeface="Arial"/>
                <a:cs typeface="Arial"/>
              </a:rPr>
              <a:t>platform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20">
                <a:latin typeface="Arial"/>
                <a:cs typeface="Arial"/>
              </a:rPr>
              <a:t>into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210">
                <a:latin typeface="Arial"/>
                <a:cs typeface="Arial"/>
              </a:rPr>
              <a:t>a</a:t>
            </a:r>
            <a:r>
              <a:rPr dirty="0" sz="2400" spc="-100">
                <a:latin typeface="Arial"/>
                <a:cs typeface="Arial"/>
              </a:rPr>
              <a:t> larger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125">
                <a:latin typeface="Arial"/>
                <a:cs typeface="Arial"/>
              </a:rPr>
              <a:t>social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150">
                <a:latin typeface="Arial"/>
                <a:cs typeface="Arial"/>
              </a:rPr>
              <a:t>care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program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230"/>
              </a:spcBef>
              <a:buChar char="•"/>
              <a:tabLst>
                <a:tab pos="354965" algn="l"/>
              </a:tabLst>
            </a:pPr>
            <a:r>
              <a:rPr dirty="0" sz="2400" spc="-150">
                <a:latin typeface="Arial"/>
                <a:cs typeface="Arial"/>
              </a:rPr>
              <a:t>Customized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60">
                <a:latin typeface="Arial"/>
                <a:cs typeface="Arial"/>
              </a:rPr>
              <a:t>training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for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160">
                <a:latin typeface="Arial"/>
                <a:cs typeface="Arial"/>
              </a:rPr>
              <a:t>each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165">
                <a:latin typeface="Arial"/>
                <a:cs typeface="Arial"/>
              </a:rPr>
              <a:t>agency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114">
                <a:latin typeface="Arial"/>
                <a:cs typeface="Arial"/>
              </a:rPr>
              <a:t>by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145">
                <a:latin typeface="Arial"/>
                <a:cs typeface="Arial"/>
              </a:rPr>
              <a:t>an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110">
                <a:latin typeface="Arial"/>
                <a:cs typeface="Arial"/>
              </a:rPr>
              <a:t>experienced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215">
                <a:latin typeface="Arial"/>
                <a:cs typeface="Arial"/>
              </a:rPr>
              <a:t>Care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-50">
                <a:latin typeface="Arial"/>
                <a:cs typeface="Arial"/>
              </a:rPr>
              <a:t>Coordinator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110"/>
              </a:spcBef>
              <a:buChar char="•"/>
              <a:tabLst>
                <a:tab pos="354965" algn="l"/>
              </a:tabLst>
            </a:pPr>
            <a:r>
              <a:rPr dirty="0" sz="2400" spc="-145">
                <a:latin typeface="Arial"/>
                <a:cs typeface="Arial"/>
              </a:rPr>
              <a:t>Program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95">
                <a:latin typeface="Arial"/>
                <a:cs typeface="Arial"/>
              </a:rPr>
              <a:t>adjustments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165">
                <a:latin typeface="Arial"/>
                <a:cs typeface="Arial"/>
              </a:rPr>
              <a:t>based</a:t>
            </a:r>
            <a:r>
              <a:rPr dirty="0" sz="2400" spc="-90">
                <a:latin typeface="Arial"/>
                <a:cs typeface="Arial"/>
              </a:rPr>
              <a:t> on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-75">
                <a:latin typeface="Arial"/>
                <a:cs typeface="Arial"/>
              </a:rPr>
              <a:t>community</a:t>
            </a:r>
            <a:r>
              <a:rPr dirty="0" sz="2400" spc="-9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feedback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115"/>
              </a:spcBef>
              <a:buChar char="•"/>
              <a:tabLst>
                <a:tab pos="354965" algn="l"/>
              </a:tabLst>
            </a:pPr>
            <a:r>
              <a:rPr dirty="0" sz="2400" spc="-100">
                <a:latin typeface="Arial"/>
                <a:cs typeface="Arial"/>
              </a:rPr>
              <a:t>Provider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75">
                <a:latin typeface="Arial"/>
                <a:cs typeface="Arial"/>
              </a:rPr>
              <a:t>accountability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155">
                <a:latin typeface="Arial"/>
                <a:cs typeface="Arial"/>
              </a:rPr>
              <a:t>–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50">
                <a:latin typeface="Arial"/>
                <a:cs typeface="Arial"/>
              </a:rPr>
              <a:t>network</a:t>
            </a:r>
            <a:r>
              <a:rPr dirty="0" sz="2400" spc="-114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standards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230"/>
              </a:spcBef>
              <a:buChar char="•"/>
              <a:tabLst>
                <a:tab pos="354965" algn="l"/>
              </a:tabLst>
            </a:pPr>
            <a:r>
              <a:rPr dirty="0" sz="2400" spc="-275">
                <a:latin typeface="Arial"/>
                <a:cs typeface="Arial"/>
              </a:rPr>
              <a:t>Case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130">
                <a:latin typeface="Arial"/>
                <a:cs typeface="Arial"/>
              </a:rPr>
              <a:t>conferences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for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100">
                <a:latin typeface="Arial"/>
                <a:cs typeface="Arial"/>
              </a:rPr>
              <a:t>high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95">
                <a:latin typeface="Arial"/>
                <a:cs typeface="Arial"/>
              </a:rPr>
              <a:t>volume</a:t>
            </a:r>
            <a:r>
              <a:rPr dirty="0" sz="2400" spc="-100">
                <a:latin typeface="Arial"/>
                <a:cs typeface="Arial"/>
              </a:rPr>
              <a:t> </a:t>
            </a:r>
            <a:r>
              <a:rPr dirty="0" sz="2400" spc="-65">
                <a:latin typeface="Arial"/>
                <a:cs typeface="Arial"/>
              </a:rPr>
              <a:t>referral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agencies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115"/>
              </a:spcBef>
              <a:buChar char="•"/>
              <a:tabLst>
                <a:tab pos="354965" algn="l"/>
              </a:tabLst>
            </a:pPr>
            <a:r>
              <a:rPr dirty="0" sz="2400" spc="-150">
                <a:latin typeface="Arial"/>
                <a:cs typeface="Arial"/>
              </a:rPr>
              <a:t>No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 spc="-114">
                <a:latin typeface="Arial"/>
                <a:cs typeface="Arial"/>
              </a:rPr>
              <a:t>cost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to</a:t>
            </a:r>
            <a:r>
              <a:rPr dirty="0" sz="2400" spc="-114">
                <a:latin typeface="Arial"/>
                <a:cs typeface="Arial"/>
              </a:rPr>
              <a:t> </a:t>
            </a:r>
            <a:r>
              <a:rPr dirty="0" sz="2400" spc="-100">
                <a:latin typeface="Arial"/>
                <a:cs typeface="Arial"/>
              </a:rPr>
              <a:t>Healthy</a:t>
            </a:r>
            <a:r>
              <a:rPr dirty="0" sz="2400" spc="-114">
                <a:latin typeface="Arial"/>
                <a:cs typeface="Arial"/>
              </a:rPr>
              <a:t> </a:t>
            </a:r>
            <a:r>
              <a:rPr dirty="0" sz="2400" spc="-135">
                <a:latin typeface="Arial"/>
                <a:cs typeface="Arial"/>
              </a:rPr>
              <a:t>Together</a:t>
            </a:r>
            <a:r>
              <a:rPr dirty="0" sz="2400" spc="-114">
                <a:latin typeface="Arial"/>
                <a:cs typeface="Arial"/>
              </a:rPr>
              <a:t> </a:t>
            </a:r>
            <a:r>
              <a:rPr dirty="0" sz="2400" spc="-145">
                <a:latin typeface="Arial"/>
                <a:cs typeface="Arial"/>
              </a:rPr>
              <a:t>Program</a:t>
            </a:r>
            <a:r>
              <a:rPr dirty="0" sz="2400" spc="-114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providers</a:t>
            </a:r>
            <a:endParaRPr sz="24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110"/>
              </a:spcBef>
              <a:buChar char="•"/>
              <a:tabLst>
                <a:tab pos="354965" algn="l"/>
              </a:tabLst>
            </a:pPr>
            <a:r>
              <a:rPr dirty="0" sz="2400" spc="-110">
                <a:latin typeface="Arial"/>
                <a:cs typeface="Arial"/>
              </a:rPr>
              <a:t>Providing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 spc="-210">
                <a:latin typeface="Arial"/>
                <a:cs typeface="Arial"/>
              </a:rPr>
              <a:t>a</a:t>
            </a:r>
            <a:r>
              <a:rPr dirty="0" sz="2400" spc="-114">
                <a:latin typeface="Arial"/>
                <a:cs typeface="Arial"/>
              </a:rPr>
              <a:t> </a:t>
            </a:r>
            <a:r>
              <a:rPr dirty="0" sz="2400" spc="-100">
                <a:latin typeface="Arial"/>
                <a:cs typeface="Arial"/>
              </a:rPr>
              <a:t>clear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100">
                <a:latin typeface="Arial"/>
                <a:cs typeface="Arial"/>
              </a:rPr>
              <a:t>understanding</a:t>
            </a:r>
            <a:r>
              <a:rPr dirty="0" sz="2400" spc="-12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35">
                <a:latin typeface="Arial"/>
                <a:cs typeface="Arial"/>
              </a:rPr>
              <a:t>the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80">
                <a:latin typeface="Arial"/>
                <a:cs typeface="Arial"/>
              </a:rPr>
              <a:t>sustainability</a:t>
            </a:r>
            <a:r>
              <a:rPr dirty="0" sz="2400" spc="-114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of</a:t>
            </a:r>
            <a:r>
              <a:rPr dirty="0" sz="2400" spc="-105">
                <a:latin typeface="Arial"/>
                <a:cs typeface="Arial"/>
              </a:rPr>
              <a:t> </a:t>
            </a:r>
            <a:r>
              <a:rPr dirty="0" sz="2400" spc="-35">
                <a:latin typeface="Arial"/>
                <a:cs typeface="Arial"/>
              </a:rPr>
              <a:t>the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 spc="-10">
                <a:latin typeface="Arial"/>
                <a:cs typeface="Arial"/>
              </a:rPr>
              <a:t>program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38543" y="813816"/>
            <a:ext cx="5230367" cy="523036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12822" y="6462267"/>
            <a:ext cx="2553970" cy="303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venir Book"/>
                <a:cs typeface="Avenir Book"/>
              </a:rPr>
              <a:t>BUILDING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venir Book"/>
                <a:cs typeface="Avenir Book"/>
              </a:rPr>
              <a:t>HEALTH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venir Book"/>
                <a:cs typeface="Avenir Book"/>
              </a:rPr>
              <a:t>EQUITY</a:t>
            </a:r>
            <a:endParaRPr sz="16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1571" y="1363933"/>
            <a:ext cx="5658012" cy="396060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12822" y="6462267"/>
            <a:ext cx="2553970" cy="3035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600">
                <a:solidFill>
                  <a:srgbClr val="FFFFFF"/>
                </a:solidFill>
                <a:latin typeface="Avenir Book"/>
                <a:cs typeface="Avenir Book"/>
              </a:rPr>
              <a:t>BUILDING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Avenir Book"/>
                <a:cs typeface="Avenir Book"/>
              </a:rPr>
              <a:t>HEALTH</a:t>
            </a:r>
            <a:r>
              <a:rPr dirty="0" sz="1600" spc="-65">
                <a:solidFill>
                  <a:srgbClr val="FFFFFF"/>
                </a:solidFill>
                <a:latin typeface="Avenir Book"/>
                <a:cs typeface="Avenir Book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Avenir Book"/>
                <a:cs typeface="Avenir Book"/>
              </a:rPr>
              <a:t>EQUITY</a:t>
            </a:r>
            <a:endParaRPr sz="16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2880601" y="1340611"/>
            <a:ext cx="341312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b="0">
                <a:latin typeface="Avenir Book"/>
                <a:cs typeface="Avenir Book"/>
              </a:rPr>
              <a:t>Poll</a:t>
            </a:r>
            <a:r>
              <a:rPr dirty="0" sz="3600" spc="-45" b="0">
                <a:latin typeface="Avenir Book"/>
                <a:cs typeface="Avenir Book"/>
              </a:rPr>
              <a:t> </a:t>
            </a:r>
            <a:r>
              <a:rPr dirty="0" sz="3600" b="0">
                <a:latin typeface="Avenir Book"/>
                <a:cs typeface="Avenir Book"/>
              </a:rPr>
              <a:t>Question</a:t>
            </a:r>
            <a:r>
              <a:rPr dirty="0" sz="3600" spc="-45" b="0">
                <a:latin typeface="Avenir Book"/>
                <a:cs typeface="Avenir Book"/>
              </a:rPr>
              <a:t> </a:t>
            </a:r>
            <a:r>
              <a:rPr dirty="0" sz="3600" spc="-25" b="0">
                <a:latin typeface="Avenir Book"/>
                <a:cs typeface="Avenir Book"/>
              </a:rPr>
              <a:t>#1</a:t>
            </a:r>
            <a:endParaRPr sz="36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50477" y="2175183"/>
            <a:ext cx="4804410" cy="2698115"/>
          </a:xfrm>
          <a:prstGeom prst="rect">
            <a:avLst/>
          </a:prstGeom>
        </p:spPr>
        <p:txBody>
          <a:bodyPr wrap="square" lIns="0" tIns="1733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65"/>
              </a:spcBef>
            </a:pPr>
            <a:r>
              <a:rPr dirty="0" sz="2000">
                <a:latin typeface="Arial"/>
                <a:cs typeface="Arial"/>
              </a:rPr>
              <a:t>Where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do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>
                <a:latin typeface="Arial"/>
                <a:cs typeface="Arial"/>
              </a:rPr>
              <a:t>you</a:t>
            </a:r>
            <a:r>
              <a:rPr dirty="0" sz="2000" spc="-40">
                <a:latin typeface="Arial"/>
                <a:cs typeface="Arial"/>
              </a:rPr>
              <a:t> </a:t>
            </a:r>
            <a:r>
              <a:rPr dirty="0" sz="2000" spc="-20">
                <a:latin typeface="Arial"/>
                <a:cs typeface="Arial"/>
              </a:rPr>
              <a:t>work?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dirty="0" sz="1400">
                <a:latin typeface="Arial"/>
                <a:cs typeface="Arial"/>
              </a:rPr>
              <a:t>Safety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net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health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care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organization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1400">
                <a:latin typeface="Arial"/>
                <a:cs typeface="Arial"/>
              </a:rPr>
              <a:t>Other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(non-</a:t>
            </a:r>
            <a:r>
              <a:rPr dirty="0" sz="1400">
                <a:latin typeface="Arial"/>
                <a:cs typeface="Arial"/>
              </a:rPr>
              <a:t>safety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net)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health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care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organization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48600"/>
              </a:lnSpc>
            </a:pPr>
            <a:r>
              <a:rPr dirty="0" sz="1400">
                <a:latin typeface="Arial"/>
                <a:cs typeface="Arial"/>
              </a:rPr>
              <a:t>Social</a:t>
            </a:r>
            <a:r>
              <a:rPr dirty="0" sz="1400" spc="-2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service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organization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or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community-</a:t>
            </a:r>
            <a:r>
              <a:rPr dirty="0" sz="1400">
                <a:latin typeface="Arial"/>
                <a:cs typeface="Arial"/>
              </a:rPr>
              <a:t>based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organization </a:t>
            </a:r>
            <a:r>
              <a:rPr dirty="0" sz="1400">
                <a:latin typeface="Arial"/>
                <a:cs typeface="Arial"/>
              </a:rPr>
              <a:t>Research</a:t>
            </a:r>
            <a:r>
              <a:rPr dirty="0" sz="1400" spc="-5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institution</a:t>
            </a:r>
            <a:endParaRPr sz="1400">
              <a:latin typeface="Arial"/>
              <a:cs typeface="Arial"/>
            </a:endParaRPr>
          </a:p>
          <a:p>
            <a:pPr marL="12700" marR="436245">
              <a:lnSpc>
                <a:spcPct val="148600"/>
              </a:lnSpc>
              <a:spcBef>
                <a:spcPts val="25"/>
              </a:spcBef>
            </a:pPr>
            <a:r>
              <a:rPr dirty="0" sz="1400">
                <a:latin typeface="Arial"/>
                <a:cs typeface="Arial"/>
              </a:rPr>
              <a:t>Capacity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building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and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technical</a:t>
            </a:r>
            <a:r>
              <a:rPr dirty="0" sz="1400" spc="-3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assistance</a:t>
            </a:r>
            <a:r>
              <a:rPr dirty="0" sz="1400" spc="-40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organization </a:t>
            </a:r>
            <a:r>
              <a:rPr dirty="0" sz="1400">
                <a:latin typeface="Arial"/>
                <a:cs typeface="Arial"/>
              </a:rPr>
              <a:t>Technology</a:t>
            </a:r>
            <a:r>
              <a:rPr dirty="0" sz="1400" spc="-5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company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1400" spc="-10">
                <a:latin typeface="Arial"/>
                <a:cs typeface="Arial"/>
              </a:rPr>
              <a:t>Other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95488" y="6382511"/>
            <a:ext cx="527303" cy="259079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3516395" y="1340611"/>
            <a:ext cx="213995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10" b="0">
                <a:latin typeface="Avenir Book"/>
                <a:cs typeface="Avenir Book"/>
              </a:rPr>
              <a:t>Disclaimer</a:t>
            </a:r>
            <a:endParaRPr sz="3600">
              <a:latin typeface="Avenir Book"/>
              <a:cs typeface="Avenir Boo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1459" y="6296863"/>
            <a:ext cx="897890" cy="4991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37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76143" y="2314955"/>
            <a:ext cx="7086600" cy="154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latin typeface="Avenir Roman"/>
                <a:cs typeface="Avenir Roman"/>
              </a:rPr>
              <a:t>This</a:t>
            </a:r>
            <a:r>
              <a:rPr dirty="0" sz="2000" spc="-40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webinar</a:t>
            </a:r>
            <a:r>
              <a:rPr dirty="0" sz="2000" spc="-3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does</a:t>
            </a:r>
            <a:r>
              <a:rPr dirty="0" sz="2000" spc="-3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not</a:t>
            </a:r>
            <a:r>
              <a:rPr dirty="0" sz="2000" spc="-3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constitute</a:t>
            </a:r>
            <a:r>
              <a:rPr dirty="0" sz="2000" spc="-40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a</a:t>
            </a:r>
            <a:r>
              <a:rPr dirty="0" sz="2000" spc="-3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product</a:t>
            </a:r>
            <a:r>
              <a:rPr dirty="0" sz="2000" spc="-3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endorsement</a:t>
            </a:r>
            <a:r>
              <a:rPr dirty="0" sz="2000" spc="-35">
                <a:latin typeface="Avenir Roman"/>
                <a:cs typeface="Avenir Roman"/>
              </a:rPr>
              <a:t> </a:t>
            </a:r>
            <a:r>
              <a:rPr dirty="0" sz="2000" spc="-25">
                <a:latin typeface="Avenir Roman"/>
                <a:cs typeface="Avenir Roman"/>
              </a:rPr>
              <a:t>or </a:t>
            </a:r>
            <a:r>
              <a:rPr dirty="0" sz="2000">
                <a:latin typeface="Avenir Roman"/>
                <a:cs typeface="Avenir Roman"/>
              </a:rPr>
              <a:t>recommendation</a:t>
            </a:r>
            <a:r>
              <a:rPr dirty="0" sz="2000" spc="-4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by</a:t>
            </a:r>
            <a:r>
              <a:rPr dirty="0" sz="2000" spc="-4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the</a:t>
            </a:r>
            <a:r>
              <a:rPr dirty="0" sz="2000" spc="-4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University</a:t>
            </a:r>
            <a:r>
              <a:rPr dirty="0" sz="2000" spc="-4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of</a:t>
            </a:r>
            <a:r>
              <a:rPr dirty="0" sz="2000" spc="-50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California,</a:t>
            </a:r>
            <a:r>
              <a:rPr dirty="0" sz="2000" spc="-50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San</a:t>
            </a:r>
            <a:r>
              <a:rPr dirty="0" sz="2000" spc="-45">
                <a:latin typeface="Avenir Roman"/>
                <a:cs typeface="Avenir Roman"/>
              </a:rPr>
              <a:t> </a:t>
            </a:r>
            <a:r>
              <a:rPr dirty="0" sz="2000" spc="-10">
                <a:latin typeface="Avenir Roman"/>
                <a:cs typeface="Avenir Roman"/>
              </a:rPr>
              <a:t>Francisco </a:t>
            </a:r>
            <a:r>
              <a:rPr dirty="0" sz="2000">
                <a:latin typeface="Avenir Roman"/>
                <a:cs typeface="Avenir Roman"/>
              </a:rPr>
              <a:t>(UCSF),</a:t>
            </a:r>
            <a:r>
              <a:rPr dirty="0" sz="2000" spc="-4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Social</a:t>
            </a:r>
            <a:r>
              <a:rPr dirty="0" sz="2000" spc="-40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Interventions</a:t>
            </a:r>
            <a:r>
              <a:rPr dirty="0" sz="2000" spc="-40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Research</a:t>
            </a:r>
            <a:r>
              <a:rPr dirty="0" sz="2000" spc="-3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and</a:t>
            </a:r>
            <a:r>
              <a:rPr dirty="0" sz="2000" spc="-3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Evaluation</a:t>
            </a:r>
            <a:r>
              <a:rPr dirty="0" sz="2000" spc="-35">
                <a:latin typeface="Avenir Roman"/>
                <a:cs typeface="Avenir Roman"/>
              </a:rPr>
              <a:t> </a:t>
            </a:r>
            <a:r>
              <a:rPr dirty="0" sz="2000" spc="-10">
                <a:latin typeface="Avenir Roman"/>
                <a:cs typeface="Avenir Roman"/>
              </a:rPr>
              <a:t>Network </a:t>
            </a:r>
            <a:r>
              <a:rPr dirty="0" sz="2000">
                <a:latin typeface="Avenir Roman"/>
                <a:cs typeface="Avenir Roman"/>
              </a:rPr>
              <a:t>(SIREN),</a:t>
            </a:r>
            <a:r>
              <a:rPr dirty="0" sz="2000" spc="-6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Episcopal</a:t>
            </a:r>
            <a:r>
              <a:rPr dirty="0" sz="2000" spc="-6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Health</a:t>
            </a:r>
            <a:r>
              <a:rPr dirty="0" sz="2000" spc="-60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Foundation,</a:t>
            </a:r>
            <a:r>
              <a:rPr dirty="0" sz="2000" spc="-6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Methodist</a:t>
            </a:r>
            <a:r>
              <a:rPr dirty="0" sz="2000" spc="-60">
                <a:latin typeface="Avenir Roman"/>
                <a:cs typeface="Avenir Roman"/>
              </a:rPr>
              <a:t> </a:t>
            </a:r>
            <a:r>
              <a:rPr dirty="0" sz="2000" spc="-10">
                <a:latin typeface="Avenir Roman"/>
                <a:cs typeface="Avenir Roman"/>
              </a:rPr>
              <a:t>Healthcare </a:t>
            </a:r>
            <a:r>
              <a:rPr dirty="0" sz="2000">
                <a:latin typeface="Avenir Roman"/>
                <a:cs typeface="Avenir Roman"/>
              </a:rPr>
              <a:t>Ministries</a:t>
            </a:r>
            <a:r>
              <a:rPr dirty="0" sz="2000" spc="-2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of</a:t>
            </a:r>
            <a:r>
              <a:rPr dirty="0" sz="2000" spc="-2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South</a:t>
            </a:r>
            <a:r>
              <a:rPr dirty="0" sz="2000" spc="-20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Texas,</a:t>
            </a:r>
            <a:r>
              <a:rPr dirty="0" sz="2000" spc="-2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Inc.,</a:t>
            </a:r>
            <a:r>
              <a:rPr dirty="0" sz="2000" spc="-30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or</a:t>
            </a:r>
            <a:r>
              <a:rPr dirty="0" sz="2000" spc="-20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St.</a:t>
            </a:r>
            <a:r>
              <a:rPr dirty="0" sz="2000" spc="-25">
                <a:latin typeface="Avenir Roman"/>
                <a:cs typeface="Avenir Roman"/>
              </a:rPr>
              <a:t> </a:t>
            </a:r>
            <a:r>
              <a:rPr dirty="0" sz="2000">
                <a:latin typeface="Avenir Roman"/>
                <a:cs typeface="Avenir Roman"/>
              </a:rPr>
              <a:t>David’s</a:t>
            </a:r>
            <a:r>
              <a:rPr dirty="0" sz="2000" spc="-20">
                <a:latin typeface="Avenir Roman"/>
                <a:cs typeface="Avenir Roman"/>
              </a:rPr>
              <a:t> </a:t>
            </a:r>
            <a:r>
              <a:rPr dirty="0" sz="2000" spc="-10">
                <a:latin typeface="Avenir Roman"/>
                <a:cs typeface="Avenir Roman"/>
              </a:rPr>
              <a:t>Foundation.</a:t>
            </a:r>
            <a:endParaRPr sz="2000">
              <a:latin typeface="Avenir Roman"/>
              <a:cs typeface="Avenir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51018" y="6280484"/>
            <a:ext cx="8441055" cy="0"/>
          </a:xfrm>
          <a:custGeom>
            <a:avLst/>
            <a:gdLst/>
            <a:ahLst/>
            <a:cxnLst/>
            <a:rect l="l" t="t" r="r" b="b"/>
            <a:pathLst>
              <a:path w="8441055" h="0">
                <a:moveTo>
                  <a:pt x="0" y="0"/>
                </a:moveTo>
                <a:lnTo>
                  <a:pt x="8440993" y="0"/>
                </a:lnTo>
              </a:path>
            </a:pathLst>
          </a:custGeom>
          <a:ln w="1269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-12700" y="-12700"/>
            <a:ext cx="9164955" cy="6880225"/>
            <a:chOff x="-12700" y="-12700"/>
            <a:chExt cx="9164955" cy="68802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5488" y="6382511"/>
              <a:ext cx="527303" cy="2590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90820"/>
              <a:ext cx="9143999" cy="556717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5127" y="6250084"/>
              <a:ext cx="8409940" cy="0"/>
            </a:xfrm>
            <a:custGeom>
              <a:avLst/>
              <a:gdLst/>
              <a:ahLst/>
              <a:cxnLst/>
              <a:rect l="l" t="t" r="r" b="b"/>
              <a:pathLst>
                <a:path w="8409940" h="0">
                  <a:moveTo>
                    <a:pt x="0" y="0"/>
                  </a:moveTo>
                  <a:lnTo>
                    <a:pt x="8409460" y="0"/>
                  </a:lnTo>
                </a:path>
                <a:path w="8409940" h="0">
                  <a:moveTo>
                    <a:pt x="0" y="0"/>
                  </a:moveTo>
                  <a:lnTo>
                    <a:pt x="8409460" y="0"/>
                  </a:lnTo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9016" y="6391655"/>
              <a:ext cx="801624" cy="33832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9144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9144000" y="6858000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C0504D">
                <a:alpha val="2195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0" y="0"/>
              <a:ext cx="9139555" cy="6854825"/>
            </a:xfrm>
            <a:custGeom>
              <a:avLst/>
              <a:gdLst/>
              <a:ahLst/>
              <a:cxnLst/>
              <a:rect l="l" t="t" r="r" b="b"/>
              <a:pathLst>
                <a:path w="9139555" h="6854825">
                  <a:moveTo>
                    <a:pt x="0" y="0"/>
                  </a:moveTo>
                  <a:lnTo>
                    <a:pt x="9139336" y="0"/>
                  </a:lnTo>
                  <a:lnTo>
                    <a:pt x="9139336" y="6854502"/>
                  </a:lnTo>
                  <a:lnTo>
                    <a:pt x="0" y="6854502"/>
                  </a:lnTo>
                  <a:lnTo>
                    <a:pt x="0" y="0"/>
                  </a:lnTo>
                  <a:close/>
                </a:path>
              </a:pathLst>
            </a:custGeom>
            <a:ln w="25387">
              <a:solidFill>
                <a:srgbClr val="11669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9016" y="6391655"/>
              <a:ext cx="801624" cy="3383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9144000" cy="3407664"/>
            </a:xfrm>
            <a:prstGeom prst="rect">
              <a:avLst/>
            </a:prstGeom>
          </p:spPr>
        </p:pic>
      </p:grp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xfrm>
            <a:off x="488402" y="253491"/>
            <a:ext cx="7706359" cy="1001394"/>
          </a:xfrm>
          <a:prstGeom prst="rect"/>
        </p:spPr>
        <p:txBody>
          <a:bodyPr wrap="square" lIns="0" tIns="78740" rIns="0" bIns="0" rtlCol="0" vert="horz">
            <a:spAutoFit/>
          </a:bodyPr>
          <a:lstStyle/>
          <a:p>
            <a:pPr marL="12700" marR="5080">
              <a:lnSpc>
                <a:spcPts val="3600"/>
              </a:lnSpc>
              <a:spcBef>
                <a:spcPts val="620"/>
              </a:spcBef>
            </a:pPr>
            <a:r>
              <a:rPr dirty="0" sz="3400" spc="-10" b="0">
                <a:latin typeface="Avenir Book"/>
                <a:cs typeface="Avenir Book"/>
              </a:rPr>
              <a:t>Community</a:t>
            </a:r>
            <a:r>
              <a:rPr dirty="0" sz="3400" spc="-170" b="0">
                <a:latin typeface="Avenir Book"/>
                <a:cs typeface="Avenir Book"/>
              </a:rPr>
              <a:t> </a:t>
            </a:r>
            <a:r>
              <a:rPr dirty="0" sz="3400" b="0">
                <a:latin typeface="Avenir Book"/>
                <a:cs typeface="Avenir Book"/>
              </a:rPr>
              <a:t>Resource</a:t>
            </a:r>
            <a:r>
              <a:rPr dirty="0" sz="3400" spc="-170" b="0">
                <a:latin typeface="Avenir Book"/>
                <a:cs typeface="Avenir Book"/>
              </a:rPr>
              <a:t> </a:t>
            </a:r>
            <a:r>
              <a:rPr dirty="0" sz="3400" b="0">
                <a:latin typeface="Avenir Book"/>
                <a:cs typeface="Avenir Book"/>
              </a:rPr>
              <a:t>Referral</a:t>
            </a:r>
            <a:r>
              <a:rPr dirty="0" sz="3400" spc="-165" b="0">
                <a:latin typeface="Avenir Book"/>
                <a:cs typeface="Avenir Book"/>
              </a:rPr>
              <a:t> </a:t>
            </a:r>
            <a:r>
              <a:rPr dirty="0" sz="3400" spc="-10" b="0">
                <a:latin typeface="Avenir Book"/>
                <a:cs typeface="Avenir Book"/>
              </a:rPr>
              <a:t>Platforms: </a:t>
            </a:r>
            <a:r>
              <a:rPr dirty="0" sz="3400" b="0">
                <a:latin typeface="Avenir Book"/>
                <a:cs typeface="Avenir Book"/>
              </a:rPr>
              <a:t>A</a:t>
            </a:r>
            <a:r>
              <a:rPr dirty="0" sz="3400" spc="-100" b="0">
                <a:latin typeface="Avenir Book"/>
                <a:cs typeface="Avenir Book"/>
              </a:rPr>
              <a:t> </a:t>
            </a:r>
            <a:r>
              <a:rPr dirty="0" sz="3400" b="0">
                <a:latin typeface="Avenir Book"/>
                <a:cs typeface="Avenir Book"/>
              </a:rPr>
              <a:t>Guide</a:t>
            </a:r>
            <a:r>
              <a:rPr dirty="0" sz="3400" spc="-110" b="0">
                <a:latin typeface="Avenir Book"/>
                <a:cs typeface="Avenir Book"/>
              </a:rPr>
              <a:t> </a:t>
            </a:r>
            <a:r>
              <a:rPr dirty="0" sz="3400" b="0">
                <a:latin typeface="Avenir Book"/>
                <a:cs typeface="Avenir Book"/>
              </a:rPr>
              <a:t>for</a:t>
            </a:r>
            <a:r>
              <a:rPr dirty="0" sz="3400" spc="-110" b="0">
                <a:latin typeface="Avenir Book"/>
                <a:cs typeface="Avenir Book"/>
              </a:rPr>
              <a:t> </a:t>
            </a:r>
            <a:r>
              <a:rPr dirty="0" sz="3400" b="0">
                <a:latin typeface="Avenir Book"/>
                <a:cs typeface="Avenir Book"/>
              </a:rPr>
              <a:t>Health</a:t>
            </a:r>
            <a:r>
              <a:rPr dirty="0" sz="3400" spc="-110" b="0">
                <a:latin typeface="Avenir Book"/>
                <a:cs typeface="Avenir Book"/>
              </a:rPr>
              <a:t> </a:t>
            </a:r>
            <a:r>
              <a:rPr dirty="0" sz="3400" b="0">
                <a:latin typeface="Avenir Book"/>
                <a:cs typeface="Avenir Book"/>
              </a:rPr>
              <a:t>Care</a:t>
            </a:r>
            <a:r>
              <a:rPr dirty="0" sz="3400" spc="-105" b="0">
                <a:latin typeface="Avenir Book"/>
                <a:cs typeface="Avenir Book"/>
              </a:rPr>
              <a:t> </a:t>
            </a:r>
            <a:r>
              <a:rPr dirty="0" sz="3400" spc="-10" b="0">
                <a:latin typeface="Avenir Book"/>
                <a:cs typeface="Avenir Book"/>
              </a:rPr>
              <a:t>Organizations</a:t>
            </a:r>
            <a:endParaRPr sz="3400">
              <a:latin typeface="Avenir Book"/>
              <a:cs typeface="Avenir Boo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9186" y="1498091"/>
            <a:ext cx="2280920" cy="15614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10">
                <a:latin typeface="Avenir Book"/>
                <a:cs typeface="Avenir Book"/>
              </a:rPr>
              <a:t>Webinar</a:t>
            </a:r>
            <a:endParaRPr sz="200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</a:pPr>
            <a:r>
              <a:rPr dirty="0" sz="2000">
                <a:latin typeface="Avenir Book"/>
                <a:cs typeface="Avenir Book"/>
              </a:rPr>
              <a:t>April</a:t>
            </a:r>
            <a:r>
              <a:rPr dirty="0" sz="2000" spc="-40">
                <a:latin typeface="Avenir Book"/>
                <a:cs typeface="Avenir Book"/>
              </a:rPr>
              <a:t> </a:t>
            </a:r>
            <a:r>
              <a:rPr dirty="0" sz="2000">
                <a:latin typeface="Avenir Book"/>
                <a:cs typeface="Avenir Book"/>
              </a:rPr>
              <a:t>18,</a:t>
            </a:r>
            <a:r>
              <a:rPr dirty="0" sz="2000" spc="-40">
                <a:latin typeface="Avenir Book"/>
                <a:cs typeface="Avenir Book"/>
              </a:rPr>
              <a:t> </a:t>
            </a:r>
            <a:r>
              <a:rPr dirty="0" sz="2000" spc="-20">
                <a:latin typeface="Avenir Book"/>
                <a:cs typeface="Avenir Book"/>
              </a:rPr>
              <a:t>2019</a:t>
            </a:r>
            <a:endParaRPr sz="2000">
              <a:latin typeface="Avenir Book"/>
              <a:cs typeface="Avenir Book"/>
            </a:endParaRPr>
          </a:p>
          <a:p>
            <a:pPr marL="12700">
              <a:lnSpc>
                <a:spcPct val="100000"/>
              </a:lnSpc>
              <a:spcBef>
                <a:spcPts val="1889"/>
              </a:spcBef>
            </a:pPr>
            <a:r>
              <a:rPr dirty="0" sz="1500">
                <a:latin typeface="Avenir Book"/>
                <a:cs typeface="Avenir Book"/>
              </a:rPr>
              <a:t>Yuri</a:t>
            </a:r>
            <a:r>
              <a:rPr dirty="0" sz="1500" spc="-40">
                <a:latin typeface="Avenir Book"/>
                <a:cs typeface="Avenir Book"/>
              </a:rPr>
              <a:t> </a:t>
            </a:r>
            <a:r>
              <a:rPr dirty="0" sz="1500">
                <a:latin typeface="Avenir Book"/>
                <a:cs typeface="Avenir Book"/>
              </a:rPr>
              <a:t>Cartier,</a:t>
            </a:r>
            <a:r>
              <a:rPr dirty="0" sz="1500" spc="-40">
                <a:latin typeface="Avenir Book"/>
                <a:cs typeface="Avenir Book"/>
              </a:rPr>
              <a:t> </a:t>
            </a:r>
            <a:r>
              <a:rPr dirty="0" sz="1500" spc="-25">
                <a:latin typeface="Avenir Book"/>
                <a:cs typeface="Avenir Book"/>
              </a:rPr>
              <a:t>MPH</a:t>
            </a:r>
            <a:endParaRPr sz="1500">
              <a:latin typeface="Avenir Book"/>
              <a:cs typeface="Avenir Book"/>
            </a:endParaRPr>
          </a:p>
          <a:p>
            <a:pPr marL="12700" marR="5080">
              <a:lnSpc>
                <a:spcPct val="100000"/>
              </a:lnSpc>
            </a:pPr>
            <a:r>
              <a:rPr dirty="0" sz="1500">
                <a:latin typeface="Avenir Book"/>
                <a:cs typeface="Avenir Book"/>
              </a:rPr>
              <a:t>Caroline</a:t>
            </a:r>
            <a:r>
              <a:rPr dirty="0" sz="1500" spc="-65">
                <a:latin typeface="Avenir Book"/>
                <a:cs typeface="Avenir Book"/>
              </a:rPr>
              <a:t> </a:t>
            </a:r>
            <a:r>
              <a:rPr dirty="0" sz="1500">
                <a:latin typeface="Avenir Book"/>
                <a:cs typeface="Avenir Book"/>
              </a:rPr>
              <a:t>Fichtenberg,</a:t>
            </a:r>
            <a:r>
              <a:rPr dirty="0" sz="1500" spc="-70">
                <a:latin typeface="Avenir Book"/>
                <a:cs typeface="Avenir Book"/>
              </a:rPr>
              <a:t> </a:t>
            </a:r>
            <a:r>
              <a:rPr dirty="0" sz="1500" spc="-25">
                <a:latin typeface="Avenir Book"/>
                <a:cs typeface="Avenir Book"/>
              </a:rPr>
              <a:t>PhD </a:t>
            </a:r>
            <a:r>
              <a:rPr dirty="0" sz="1500">
                <a:latin typeface="Avenir Book"/>
                <a:cs typeface="Avenir Book"/>
              </a:rPr>
              <a:t>Laura</a:t>
            </a:r>
            <a:r>
              <a:rPr dirty="0" sz="1500" spc="-40">
                <a:latin typeface="Avenir Book"/>
                <a:cs typeface="Avenir Book"/>
              </a:rPr>
              <a:t> </a:t>
            </a:r>
            <a:r>
              <a:rPr dirty="0" sz="1500">
                <a:latin typeface="Avenir Book"/>
                <a:cs typeface="Avenir Book"/>
              </a:rPr>
              <a:t>Gottlieb,</a:t>
            </a:r>
            <a:r>
              <a:rPr dirty="0" sz="1500" spc="-35">
                <a:latin typeface="Avenir Book"/>
                <a:cs typeface="Avenir Book"/>
              </a:rPr>
              <a:t> </a:t>
            </a:r>
            <a:r>
              <a:rPr dirty="0" sz="1500">
                <a:latin typeface="Avenir Book"/>
                <a:cs typeface="Avenir Book"/>
              </a:rPr>
              <a:t>MD,</a:t>
            </a:r>
            <a:r>
              <a:rPr dirty="0" sz="1500" spc="-35">
                <a:latin typeface="Avenir Book"/>
                <a:cs typeface="Avenir Book"/>
              </a:rPr>
              <a:t> </a:t>
            </a:r>
            <a:r>
              <a:rPr dirty="0" sz="1500" spc="-25">
                <a:latin typeface="Avenir Book"/>
                <a:cs typeface="Avenir Book"/>
              </a:rPr>
              <a:t>MPH</a:t>
            </a:r>
            <a:endParaRPr sz="1500">
              <a:latin typeface="Avenir Book"/>
              <a:cs typeface="Avenir Boo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9676" y="6159817"/>
            <a:ext cx="4515485" cy="584835"/>
          </a:xfrm>
          <a:custGeom>
            <a:avLst/>
            <a:gdLst/>
            <a:ahLst/>
            <a:cxnLst/>
            <a:rect l="l" t="t" r="r" b="b"/>
            <a:pathLst>
              <a:path w="4515485" h="584834">
                <a:moveTo>
                  <a:pt x="4515015" y="0"/>
                </a:moveTo>
                <a:lnTo>
                  <a:pt x="0" y="0"/>
                </a:lnTo>
                <a:lnTo>
                  <a:pt x="0" y="584771"/>
                </a:lnTo>
                <a:lnTo>
                  <a:pt x="4515015" y="584771"/>
                </a:lnTo>
                <a:lnTo>
                  <a:pt x="4515015" y="0"/>
                </a:lnTo>
                <a:close/>
              </a:path>
            </a:pathLst>
          </a:custGeom>
          <a:solidFill>
            <a:srgbClr val="000000">
              <a:alpha val="3097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34159" y="6309563"/>
            <a:ext cx="872490" cy="47370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685"/>
              </a:lnSpc>
            </a:pPr>
            <a:r>
              <a:rPr dirty="0" sz="3200" spc="-10">
                <a:solidFill>
                  <a:srgbClr val="002060"/>
                </a:solidFill>
                <a:latin typeface="Helvetica Neue"/>
                <a:cs typeface="Helvetica Neue"/>
              </a:rPr>
              <a:t>siren</a:t>
            </a:r>
            <a:endParaRPr sz="3200">
              <a:latin typeface="Helvetica Neue"/>
              <a:cs typeface="Helvetica Neu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6617" y="6155435"/>
            <a:ext cx="4022090" cy="581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-10">
                <a:solidFill>
                  <a:srgbClr val="FFFFFF"/>
                </a:solidFill>
                <a:latin typeface="Avenir Book"/>
                <a:cs typeface="Avenir Book"/>
              </a:rPr>
              <a:t>SIRENetwork.ucsf.edu</a:t>
            </a:r>
            <a:endParaRPr sz="3200">
              <a:latin typeface="Avenir Book"/>
              <a:cs typeface="Avenir Boo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Platform webinar 20190417</dc:title>
  <dcterms:created xsi:type="dcterms:W3CDTF">2026-06-17T19:09:58Z</dcterms:created>
  <dcterms:modified xsi:type="dcterms:W3CDTF">2026-06-17T19:09:58Z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2019-04-24T00:00:00Z</vt:filetime>
  </property>
  <property fmtid="{D5CDD505-2E9C-101B-9397-08002B2CF9AE}" pid="3" name="Creator">
    <vt:lpwstr>PowerPoint</vt:lpwstr>
  </property>
  <property fmtid="{D5CDD505-2E9C-101B-9397-08002B2CF9AE}" pid="4" name="LastSaved">
    <vt:filetime>2026-06-17T00:00:00Z</vt:filetime>
  </property>
  <property fmtid="{D5CDD505-2E9C-101B-9397-08002B2CF9AE}" pid="5" name="Producer">
    <vt:lpwstr>Mac OS X 10.13.6 Quartz PDFContext</vt:lpwstr>
  </property>
</Properties>
</file>