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E35823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283766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E35823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283766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6096000" y="1325575"/>
                </a:moveTo>
                <a:lnTo>
                  <a:pt x="0" y="1325575"/>
                </a:lnTo>
                <a:lnTo>
                  <a:pt x="0" y="6858000"/>
                </a:lnTo>
                <a:lnTo>
                  <a:pt x="6096000" y="6858000"/>
                </a:lnTo>
                <a:lnTo>
                  <a:pt x="6096000" y="1325575"/>
                </a:lnTo>
                <a:close/>
              </a:path>
              <a:path w="12192000" h="6858000">
                <a:moveTo>
                  <a:pt x="12192000" y="12"/>
                </a:moveTo>
                <a:lnTo>
                  <a:pt x="6096000" y="0"/>
                </a:lnTo>
                <a:lnTo>
                  <a:pt x="6096000" y="1319212"/>
                </a:lnTo>
                <a:lnTo>
                  <a:pt x="11812803" y="1319212"/>
                </a:lnTo>
                <a:lnTo>
                  <a:pt x="11860365" y="1316266"/>
                </a:lnTo>
                <a:lnTo>
                  <a:pt x="11906174" y="1307642"/>
                </a:lnTo>
                <a:lnTo>
                  <a:pt x="11949849" y="1293698"/>
                </a:lnTo>
                <a:lnTo>
                  <a:pt x="11991061" y="1274787"/>
                </a:lnTo>
                <a:lnTo>
                  <a:pt x="12029440" y="1251280"/>
                </a:lnTo>
                <a:lnTo>
                  <a:pt x="12064644" y="1223518"/>
                </a:lnTo>
                <a:lnTo>
                  <a:pt x="12096293" y="1191869"/>
                </a:lnTo>
                <a:lnTo>
                  <a:pt x="12124055" y="1156665"/>
                </a:lnTo>
                <a:lnTo>
                  <a:pt x="12147563" y="1118285"/>
                </a:lnTo>
                <a:lnTo>
                  <a:pt x="12166473" y="1077074"/>
                </a:lnTo>
                <a:lnTo>
                  <a:pt x="12180418" y="1033399"/>
                </a:lnTo>
                <a:lnTo>
                  <a:pt x="12189041" y="987590"/>
                </a:lnTo>
                <a:lnTo>
                  <a:pt x="12192000" y="940028"/>
                </a:lnTo>
                <a:lnTo>
                  <a:pt x="12192000" y="12"/>
                </a:lnTo>
                <a:close/>
              </a:path>
            </a:pathLst>
          </a:custGeom>
          <a:solidFill>
            <a:srgbClr val="FBE0DE">
              <a:alpha val="4783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6205" y="1943534"/>
            <a:ext cx="139031" cy="147721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6205" y="2730934"/>
            <a:ext cx="139031" cy="14772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6205" y="3518334"/>
            <a:ext cx="139031" cy="147721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6205" y="4305734"/>
            <a:ext cx="139031" cy="14772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E35823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E35823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6365" y="406907"/>
            <a:ext cx="10224135" cy="958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E35823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69492" y="2711196"/>
            <a:ext cx="8208009" cy="3789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283766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jpg"/><Relationship Id="rId6" Type="http://schemas.openxmlformats.org/officeDocument/2006/relationships/image" Target="../media/image22.jpg"/><Relationship Id="rId7" Type="http://schemas.openxmlformats.org/officeDocument/2006/relationships/image" Target="../media/image23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jpg"/><Relationship Id="rId7" Type="http://schemas.openxmlformats.org/officeDocument/2006/relationships/image" Target="../media/image21.jpg"/><Relationship Id="rId8" Type="http://schemas.openxmlformats.org/officeDocument/2006/relationships/image" Target="../media/image22.jpg"/><Relationship Id="rId9" Type="http://schemas.openxmlformats.org/officeDocument/2006/relationships/image" Target="../media/image23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1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Relationship Id="rId3" Type="http://schemas.openxmlformats.org/officeDocument/2006/relationships/image" Target="../media/image33.jp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Relationship Id="rId4" Type="http://schemas.openxmlformats.org/officeDocument/2006/relationships/image" Target="../media/image36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jpg"/><Relationship Id="rId4" Type="http://schemas.openxmlformats.org/officeDocument/2006/relationships/image" Target="../media/image7.png"/><Relationship Id="rId5" Type="http://schemas.openxmlformats.org/officeDocument/2006/relationships/image" Target="../media/image8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9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10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Relationship Id="rId4" Type="http://schemas.openxmlformats.org/officeDocument/2006/relationships/image" Target="../media/image15.jpg"/><Relationship Id="rId5" Type="http://schemas.openxmlformats.org/officeDocument/2006/relationships/image" Target="../media/image16.jpg"/><Relationship Id="rId6" Type="http://schemas.openxmlformats.org/officeDocument/2006/relationships/image" Target="../media/image17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4949825"/>
          </a:xfrm>
          <a:custGeom>
            <a:avLst/>
            <a:gdLst/>
            <a:ahLst/>
            <a:cxnLst/>
            <a:rect l="l" t="t" r="r" b="b"/>
            <a:pathLst>
              <a:path w="12192000" h="4949825">
                <a:moveTo>
                  <a:pt x="12192000" y="0"/>
                </a:moveTo>
                <a:lnTo>
                  <a:pt x="0" y="0"/>
                </a:lnTo>
                <a:lnTo>
                  <a:pt x="0" y="4949825"/>
                </a:lnTo>
                <a:lnTo>
                  <a:pt x="11367013" y="4949825"/>
                </a:lnTo>
                <a:lnTo>
                  <a:pt x="11415487" y="4948424"/>
                </a:lnTo>
                <a:lnTo>
                  <a:pt x="11463223" y="4944274"/>
                </a:lnTo>
                <a:lnTo>
                  <a:pt x="11510145" y="4937452"/>
                </a:lnTo>
                <a:lnTo>
                  <a:pt x="11556175" y="4928036"/>
                </a:lnTo>
                <a:lnTo>
                  <a:pt x="11601234" y="4916102"/>
                </a:lnTo>
                <a:lnTo>
                  <a:pt x="11645247" y="4901729"/>
                </a:lnTo>
                <a:lnTo>
                  <a:pt x="11688135" y="4884993"/>
                </a:lnTo>
                <a:lnTo>
                  <a:pt x="11729821" y="4865972"/>
                </a:lnTo>
                <a:lnTo>
                  <a:pt x="11770228" y="4844743"/>
                </a:lnTo>
                <a:lnTo>
                  <a:pt x="11809278" y="4821384"/>
                </a:lnTo>
                <a:lnTo>
                  <a:pt x="11846895" y="4795971"/>
                </a:lnTo>
                <a:lnTo>
                  <a:pt x="11883000" y="4768584"/>
                </a:lnTo>
                <a:lnTo>
                  <a:pt x="11917516" y="4739298"/>
                </a:lnTo>
                <a:lnTo>
                  <a:pt x="11950366" y="4708191"/>
                </a:lnTo>
                <a:lnTo>
                  <a:pt x="11981473" y="4675340"/>
                </a:lnTo>
                <a:lnTo>
                  <a:pt x="12010759" y="4640824"/>
                </a:lnTo>
                <a:lnTo>
                  <a:pt x="12038147" y="4604719"/>
                </a:lnTo>
                <a:lnTo>
                  <a:pt x="12063559" y="4567102"/>
                </a:lnTo>
                <a:lnTo>
                  <a:pt x="12086918" y="4528052"/>
                </a:lnTo>
                <a:lnTo>
                  <a:pt x="12108147" y="4487645"/>
                </a:lnTo>
                <a:lnTo>
                  <a:pt x="12127168" y="4445959"/>
                </a:lnTo>
                <a:lnTo>
                  <a:pt x="12143904" y="4403071"/>
                </a:lnTo>
                <a:lnTo>
                  <a:pt x="12158277" y="4359058"/>
                </a:lnTo>
                <a:lnTo>
                  <a:pt x="12170211" y="4313998"/>
                </a:lnTo>
                <a:lnTo>
                  <a:pt x="12179627" y="4267969"/>
                </a:lnTo>
                <a:lnTo>
                  <a:pt x="12186449" y="4221047"/>
                </a:lnTo>
                <a:lnTo>
                  <a:pt x="12190599" y="4173311"/>
                </a:lnTo>
                <a:lnTo>
                  <a:pt x="12192000" y="4124836"/>
                </a:lnTo>
                <a:lnTo>
                  <a:pt x="12192000" y="0"/>
                </a:lnTo>
                <a:close/>
              </a:path>
            </a:pathLst>
          </a:custGeom>
          <a:solidFill>
            <a:srgbClr val="28376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59787" y="5475287"/>
            <a:ext cx="2819400" cy="8382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5598" y="5362210"/>
            <a:ext cx="3203986" cy="1281593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976574" y="721867"/>
            <a:ext cx="9282430" cy="1765935"/>
          </a:xfrm>
          <a:prstGeom prst="rect"/>
        </p:spPr>
        <p:txBody>
          <a:bodyPr wrap="square" lIns="0" tIns="114300" rIns="0" bIns="0" rtlCol="0" vert="horz">
            <a:spAutoFit/>
          </a:bodyPr>
          <a:lstStyle/>
          <a:p>
            <a:pPr marL="12700" marR="5080">
              <a:lnSpc>
                <a:spcPts val="6500"/>
              </a:lnSpc>
              <a:spcBef>
                <a:spcPts val="900"/>
              </a:spcBef>
            </a:pPr>
            <a:r>
              <a:rPr dirty="0" sz="6000" spc="175">
                <a:solidFill>
                  <a:srgbClr val="FFFFFF"/>
                </a:solidFill>
                <a:latin typeface="Times New Roman"/>
                <a:cs typeface="Times New Roman"/>
              </a:rPr>
              <a:t>Lessons</a:t>
            </a:r>
            <a:r>
              <a:rPr dirty="0" sz="6000" spc="-2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6000" spc="395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dirty="0" sz="6000" spc="-20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6000" spc="505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6000" spc="-2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6000" spc="355">
                <a:solidFill>
                  <a:srgbClr val="FFFFFF"/>
                </a:solidFill>
                <a:latin typeface="Times New Roman"/>
                <a:cs typeface="Times New Roman"/>
              </a:rPr>
              <a:t>Camden </a:t>
            </a:r>
            <a:r>
              <a:rPr dirty="0" sz="6000" spc="100">
                <a:solidFill>
                  <a:srgbClr val="FFFFFF"/>
                </a:solidFill>
                <a:latin typeface="Times New Roman"/>
                <a:cs typeface="Times New Roman"/>
              </a:rPr>
              <a:t>Coalition’s</a:t>
            </a:r>
            <a:r>
              <a:rPr dirty="0" sz="6000" spc="-2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6000" spc="195">
                <a:solidFill>
                  <a:srgbClr val="FFFFFF"/>
                </a:solidFill>
                <a:latin typeface="Times New Roman"/>
                <a:cs typeface="Times New Roman"/>
              </a:rPr>
              <a:t>Core</a:t>
            </a:r>
            <a:r>
              <a:rPr dirty="0" sz="6000" spc="-2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6000" spc="240">
                <a:solidFill>
                  <a:srgbClr val="FFFFFF"/>
                </a:solidFill>
                <a:latin typeface="Times New Roman"/>
                <a:cs typeface="Times New Roman"/>
              </a:rPr>
              <a:t>Model</a:t>
            </a:r>
            <a:r>
              <a:rPr dirty="0" sz="6000" spc="-2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6000" spc="-25">
                <a:solidFill>
                  <a:srgbClr val="FFFFFF"/>
                </a:solidFill>
                <a:latin typeface="Times New Roman"/>
                <a:cs typeface="Times New Roman"/>
              </a:rPr>
              <a:t>RCT</a:t>
            </a:r>
            <a:endParaRPr sz="6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76574" y="3513835"/>
            <a:ext cx="4321810" cy="939800"/>
          </a:xfrm>
          <a:prstGeom prst="rect">
            <a:avLst/>
          </a:prstGeom>
        </p:spPr>
        <p:txBody>
          <a:bodyPr wrap="square" lIns="0" tIns="1041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dirty="0" sz="2400">
                <a:solidFill>
                  <a:srgbClr val="E7AB30"/>
                </a:solidFill>
                <a:latin typeface="Tahoma"/>
                <a:cs typeface="Tahoma"/>
              </a:rPr>
              <a:t>Amy</a:t>
            </a:r>
            <a:r>
              <a:rPr dirty="0" sz="2400" spc="-75">
                <a:solidFill>
                  <a:srgbClr val="E7AB30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E7AB30"/>
                </a:solidFill>
                <a:latin typeface="Tahoma"/>
                <a:cs typeface="Tahoma"/>
              </a:rPr>
              <a:t>Finkelstein,</a:t>
            </a:r>
            <a:r>
              <a:rPr dirty="0" sz="2400" spc="-80">
                <a:solidFill>
                  <a:srgbClr val="E7AB30"/>
                </a:solidFill>
                <a:latin typeface="Tahoma"/>
                <a:cs typeface="Tahoma"/>
              </a:rPr>
              <a:t> </a:t>
            </a:r>
            <a:r>
              <a:rPr dirty="0" sz="2400" spc="-25">
                <a:solidFill>
                  <a:srgbClr val="E7AB30"/>
                </a:solidFill>
                <a:latin typeface="Tahoma"/>
                <a:cs typeface="Tahoma"/>
              </a:rPr>
              <a:t>MIT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2400">
                <a:solidFill>
                  <a:srgbClr val="E7AB30"/>
                </a:solidFill>
                <a:latin typeface="Tahoma"/>
                <a:cs typeface="Tahoma"/>
              </a:rPr>
              <a:t>Aaron</a:t>
            </a:r>
            <a:r>
              <a:rPr dirty="0" sz="2400" spc="-60">
                <a:solidFill>
                  <a:srgbClr val="E7AB30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E7AB30"/>
                </a:solidFill>
                <a:latin typeface="Tahoma"/>
                <a:cs typeface="Tahoma"/>
              </a:rPr>
              <a:t>Truchil,</a:t>
            </a:r>
            <a:r>
              <a:rPr dirty="0" sz="2400" spc="-60">
                <a:solidFill>
                  <a:srgbClr val="E7AB30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E7AB30"/>
                </a:solidFill>
                <a:latin typeface="Tahoma"/>
                <a:cs typeface="Tahoma"/>
              </a:rPr>
              <a:t>Camden</a:t>
            </a:r>
            <a:r>
              <a:rPr dirty="0" sz="2400" spc="-60">
                <a:solidFill>
                  <a:srgbClr val="E7AB30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E7AB30"/>
                </a:solidFill>
                <a:latin typeface="Tahoma"/>
                <a:cs typeface="Tahoma"/>
              </a:rPr>
              <a:t>Coalition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60"/>
              <a:t>And</a:t>
            </a:r>
            <a:r>
              <a:rPr dirty="0"/>
              <a:t> </a:t>
            </a:r>
            <a:r>
              <a:rPr dirty="0" spc="75"/>
              <a:t>inspired</a:t>
            </a:r>
            <a:r>
              <a:rPr dirty="0" spc="5"/>
              <a:t> </a:t>
            </a:r>
            <a:r>
              <a:rPr dirty="0" spc="200"/>
              <a:t>additional</a:t>
            </a:r>
            <a:r>
              <a:rPr dirty="0" spc="5"/>
              <a:t> </a:t>
            </a:r>
            <a:r>
              <a:rPr dirty="0" spc="114"/>
              <a:t>research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019906" y="1707217"/>
            <a:ext cx="6305550" cy="1216025"/>
            <a:chOff x="1019906" y="1707217"/>
            <a:chExt cx="6305550" cy="1216025"/>
          </a:xfrm>
        </p:grpSpPr>
        <p:sp>
          <p:nvSpPr>
            <p:cNvPr id="4" name="object 4"/>
            <p:cNvSpPr/>
            <p:nvPr/>
          </p:nvSpPr>
          <p:spPr>
            <a:xfrm>
              <a:off x="1019906" y="1707217"/>
              <a:ext cx="6305550" cy="1216025"/>
            </a:xfrm>
            <a:custGeom>
              <a:avLst/>
              <a:gdLst/>
              <a:ahLst/>
              <a:cxnLst/>
              <a:rect l="l" t="t" r="r" b="b"/>
              <a:pathLst>
                <a:path w="6305550" h="1216025">
                  <a:moveTo>
                    <a:pt x="6183637" y="0"/>
                  </a:moveTo>
                  <a:lnTo>
                    <a:pt x="121595" y="0"/>
                  </a:lnTo>
                  <a:lnTo>
                    <a:pt x="74264" y="9555"/>
                  </a:lnTo>
                  <a:lnTo>
                    <a:pt x="35614" y="35614"/>
                  </a:lnTo>
                  <a:lnTo>
                    <a:pt x="9555" y="74264"/>
                  </a:lnTo>
                  <a:lnTo>
                    <a:pt x="0" y="121594"/>
                  </a:lnTo>
                  <a:lnTo>
                    <a:pt x="0" y="1094383"/>
                  </a:lnTo>
                  <a:lnTo>
                    <a:pt x="9555" y="1141713"/>
                  </a:lnTo>
                  <a:lnTo>
                    <a:pt x="35614" y="1180363"/>
                  </a:lnTo>
                  <a:lnTo>
                    <a:pt x="74264" y="1206422"/>
                  </a:lnTo>
                  <a:lnTo>
                    <a:pt x="121595" y="1215978"/>
                  </a:lnTo>
                  <a:lnTo>
                    <a:pt x="6183637" y="1215978"/>
                  </a:lnTo>
                  <a:lnTo>
                    <a:pt x="6230967" y="1206422"/>
                  </a:lnTo>
                  <a:lnTo>
                    <a:pt x="6269617" y="1180363"/>
                  </a:lnTo>
                  <a:lnTo>
                    <a:pt x="6295676" y="1141713"/>
                  </a:lnTo>
                  <a:lnTo>
                    <a:pt x="6305232" y="1094383"/>
                  </a:lnTo>
                  <a:lnTo>
                    <a:pt x="6305232" y="121594"/>
                  </a:lnTo>
                  <a:lnTo>
                    <a:pt x="6295676" y="74264"/>
                  </a:lnTo>
                  <a:lnTo>
                    <a:pt x="6269617" y="35614"/>
                  </a:lnTo>
                  <a:lnTo>
                    <a:pt x="6230967" y="9555"/>
                  </a:lnTo>
                  <a:lnTo>
                    <a:pt x="6183637" y="0"/>
                  </a:lnTo>
                  <a:close/>
                </a:path>
              </a:pathLst>
            </a:custGeom>
            <a:solidFill>
              <a:srgbClr val="F7D3D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6840" y="1978152"/>
              <a:ext cx="670560" cy="67360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387740" y="1980812"/>
              <a:ext cx="669925" cy="669290"/>
            </a:xfrm>
            <a:custGeom>
              <a:avLst/>
              <a:gdLst/>
              <a:ahLst/>
              <a:cxnLst/>
              <a:rect l="l" t="t" r="r" b="b"/>
              <a:pathLst>
                <a:path w="669925" h="669289">
                  <a:moveTo>
                    <a:pt x="0" y="0"/>
                  </a:moveTo>
                  <a:lnTo>
                    <a:pt x="669441" y="0"/>
                  </a:lnTo>
                  <a:lnTo>
                    <a:pt x="669441" y="668788"/>
                  </a:lnTo>
                  <a:lnTo>
                    <a:pt x="0" y="66878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2541132" y="1829815"/>
            <a:ext cx="4611370" cy="962025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12700" marR="100965">
              <a:lnSpc>
                <a:spcPts val="1680"/>
              </a:lnSpc>
              <a:spcBef>
                <a:spcPts val="254"/>
              </a:spcBef>
            </a:pPr>
            <a:r>
              <a:rPr dirty="0" sz="1500">
                <a:solidFill>
                  <a:srgbClr val="283766"/>
                </a:solidFill>
                <a:latin typeface="Arial"/>
                <a:cs typeface="Arial"/>
              </a:rPr>
              <a:t>Dosage</a:t>
            </a:r>
            <a:r>
              <a:rPr dirty="0" sz="1500" spc="-5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283766"/>
                </a:solidFill>
                <a:latin typeface="Arial"/>
                <a:cs typeface="Arial"/>
              </a:rPr>
              <a:t>and</a:t>
            </a:r>
            <a:r>
              <a:rPr dirty="0" sz="1500" spc="-5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283766"/>
                </a:solidFill>
                <a:latin typeface="Arial"/>
                <a:cs typeface="Arial"/>
              </a:rPr>
              <a:t>outcomes</a:t>
            </a:r>
            <a:r>
              <a:rPr dirty="0" sz="1500" spc="-5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283766"/>
                </a:solidFill>
                <a:latin typeface="Arial"/>
                <a:cs typeface="Arial"/>
              </a:rPr>
              <a:t>in</a:t>
            </a:r>
            <a:r>
              <a:rPr dirty="0" sz="1500" spc="-5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283766"/>
                </a:solidFill>
                <a:latin typeface="Arial"/>
                <a:cs typeface="Arial"/>
              </a:rPr>
              <a:t>a</a:t>
            </a:r>
            <a:r>
              <a:rPr dirty="0" sz="1500" spc="-5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283766"/>
                </a:solidFill>
                <a:latin typeface="Arial"/>
                <a:cs typeface="Arial"/>
              </a:rPr>
              <a:t>complex</a:t>
            </a:r>
            <a:r>
              <a:rPr dirty="0" sz="1500" spc="-5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500">
                <a:solidFill>
                  <a:srgbClr val="283766"/>
                </a:solidFill>
                <a:latin typeface="Arial"/>
                <a:cs typeface="Arial"/>
              </a:rPr>
              <a:t>care</a:t>
            </a:r>
            <a:r>
              <a:rPr dirty="0" sz="1500" spc="-5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500" spc="-10">
                <a:solidFill>
                  <a:srgbClr val="283766"/>
                </a:solidFill>
                <a:latin typeface="Arial"/>
                <a:cs typeface="Arial"/>
              </a:rPr>
              <a:t>intervention </a:t>
            </a:r>
            <a:r>
              <a:rPr dirty="0" sz="1500">
                <a:solidFill>
                  <a:srgbClr val="283766"/>
                </a:solidFill>
                <a:latin typeface="Arial"/>
                <a:cs typeface="Arial"/>
              </a:rPr>
              <a:t>(June</a:t>
            </a:r>
            <a:r>
              <a:rPr dirty="0" sz="1500" spc="-6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500" spc="-10">
                <a:solidFill>
                  <a:srgbClr val="283766"/>
                </a:solidFill>
                <a:latin typeface="Arial"/>
                <a:cs typeface="Arial"/>
              </a:rPr>
              <a:t>2023)</a:t>
            </a:r>
            <a:endParaRPr sz="1500">
              <a:latin typeface="Arial"/>
              <a:cs typeface="Arial"/>
            </a:endParaRPr>
          </a:p>
          <a:p>
            <a:pPr marL="12700" marR="5080">
              <a:lnSpc>
                <a:spcPts val="1610"/>
              </a:lnSpc>
              <a:spcBef>
                <a:spcPts val="680"/>
              </a:spcBef>
            </a:pP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-</a:t>
            </a:r>
            <a:r>
              <a:rPr dirty="0" sz="1400" spc="-4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Dawn</a:t>
            </a:r>
            <a:r>
              <a:rPr dirty="0" sz="1400" spc="-2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Wiest,</a:t>
            </a:r>
            <a:r>
              <a:rPr dirty="0" sz="1400" spc="-3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Qiang</a:t>
            </a:r>
            <a:r>
              <a:rPr dirty="0" sz="1400" spc="-5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283766"/>
                </a:solidFill>
                <a:latin typeface="Arial"/>
                <a:cs typeface="Arial"/>
              </a:rPr>
              <a:t>Yang,</a:t>
            </a:r>
            <a:r>
              <a:rPr dirty="0" sz="1400" spc="-5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283766"/>
                </a:solidFill>
                <a:latin typeface="Arial"/>
                <a:cs typeface="Arial"/>
              </a:rPr>
              <a:t>Teagan</a:t>
            </a:r>
            <a:r>
              <a:rPr dirty="0" sz="1400" spc="-2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Kuruna,</a:t>
            </a:r>
            <a:r>
              <a:rPr dirty="0" sz="1400" spc="-2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283766"/>
                </a:solidFill>
                <a:latin typeface="Arial"/>
                <a:cs typeface="Arial"/>
              </a:rPr>
              <a:t>Mavis</a:t>
            </a:r>
            <a:r>
              <a:rPr dirty="0" sz="1400" spc="-9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283766"/>
                </a:solidFill>
                <a:latin typeface="Arial"/>
                <a:cs typeface="Arial"/>
              </a:rPr>
              <a:t>Asiedu-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Frimpong</a:t>
            </a:r>
            <a:r>
              <a:rPr dirty="0" sz="1400" spc="-4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(Camden</a:t>
            </a:r>
            <a:r>
              <a:rPr dirty="0" sz="14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283766"/>
                </a:solidFill>
                <a:latin typeface="Arial"/>
                <a:cs typeface="Arial"/>
              </a:rPr>
              <a:t>Coalition)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19906" y="3219456"/>
            <a:ext cx="6305550" cy="1216025"/>
            <a:chOff x="1019906" y="3219456"/>
            <a:chExt cx="6305550" cy="1216025"/>
          </a:xfrm>
        </p:grpSpPr>
        <p:sp>
          <p:nvSpPr>
            <p:cNvPr id="9" name="object 9"/>
            <p:cNvSpPr/>
            <p:nvPr/>
          </p:nvSpPr>
          <p:spPr>
            <a:xfrm>
              <a:off x="1019906" y="3219456"/>
              <a:ext cx="6305550" cy="1216025"/>
            </a:xfrm>
            <a:custGeom>
              <a:avLst/>
              <a:gdLst/>
              <a:ahLst/>
              <a:cxnLst/>
              <a:rect l="l" t="t" r="r" b="b"/>
              <a:pathLst>
                <a:path w="6305550" h="1216025">
                  <a:moveTo>
                    <a:pt x="6183637" y="0"/>
                  </a:moveTo>
                  <a:lnTo>
                    <a:pt x="121595" y="0"/>
                  </a:lnTo>
                  <a:lnTo>
                    <a:pt x="74264" y="9555"/>
                  </a:lnTo>
                  <a:lnTo>
                    <a:pt x="35614" y="35614"/>
                  </a:lnTo>
                  <a:lnTo>
                    <a:pt x="9555" y="74264"/>
                  </a:lnTo>
                  <a:lnTo>
                    <a:pt x="0" y="121594"/>
                  </a:lnTo>
                  <a:lnTo>
                    <a:pt x="0" y="1094381"/>
                  </a:lnTo>
                  <a:lnTo>
                    <a:pt x="9555" y="1141712"/>
                  </a:lnTo>
                  <a:lnTo>
                    <a:pt x="35614" y="1180363"/>
                  </a:lnTo>
                  <a:lnTo>
                    <a:pt x="74264" y="1206422"/>
                  </a:lnTo>
                  <a:lnTo>
                    <a:pt x="121595" y="1215978"/>
                  </a:lnTo>
                  <a:lnTo>
                    <a:pt x="6183637" y="1215978"/>
                  </a:lnTo>
                  <a:lnTo>
                    <a:pt x="6230967" y="1206422"/>
                  </a:lnTo>
                  <a:lnTo>
                    <a:pt x="6269617" y="1180363"/>
                  </a:lnTo>
                  <a:lnTo>
                    <a:pt x="6295676" y="1141712"/>
                  </a:lnTo>
                  <a:lnTo>
                    <a:pt x="6305232" y="1094381"/>
                  </a:lnTo>
                  <a:lnTo>
                    <a:pt x="6305232" y="121594"/>
                  </a:lnTo>
                  <a:lnTo>
                    <a:pt x="6295676" y="74264"/>
                  </a:lnTo>
                  <a:lnTo>
                    <a:pt x="6269617" y="35614"/>
                  </a:lnTo>
                  <a:lnTo>
                    <a:pt x="6230967" y="9555"/>
                  </a:lnTo>
                  <a:lnTo>
                    <a:pt x="6183637" y="0"/>
                  </a:lnTo>
                  <a:close/>
                </a:path>
              </a:pathLst>
            </a:custGeom>
            <a:solidFill>
              <a:srgbClr val="F7D3D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86840" y="3493008"/>
              <a:ext cx="670560" cy="67055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387740" y="3493051"/>
              <a:ext cx="669925" cy="669290"/>
            </a:xfrm>
            <a:custGeom>
              <a:avLst/>
              <a:gdLst/>
              <a:ahLst/>
              <a:cxnLst/>
              <a:rect l="l" t="t" r="r" b="b"/>
              <a:pathLst>
                <a:path w="669925" h="669289">
                  <a:moveTo>
                    <a:pt x="0" y="0"/>
                  </a:moveTo>
                  <a:lnTo>
                    <a:pt x="669441" y="0"/>
                  </a:lnTo>
                  <a:lnTo>
                    <a:pt x="669441" y="668788"/>
                  </a:lnTo>
                  <a:lnTo>
                    <a:pt x="0" y="66878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/>
          <p:cNvGrpSpPr/>
          <p:nvPr/>
        </p:nvGrpSpPr>
        <p:grpSpPr>
          <a:xfrm>
            <a:off x="1019906" y="4731693"/>
            <a:ext cx="6305550" cy="1216025"/>
            <a:chOff x="1019906" y="4731693"/>
            <a:chExt cx="6305550" cy="1216025"/>
          </a:xfrm>
        </p:grpSpPr>
        <p:sp>
          <p:nvSpPr>
            <p:cNvPr id="13" name="object 13"/>
            <p:cNvSpPr/>
            <p:nvPr/>
          </p:nvSpPr>
          <p:spPr>
            <a:xfrm>
              <a:off x="1019906" y="4731693"/>
              <a:ext cx="6305550" cy="1216025"/>
            </a:xfrm>
            <a:custGeom>
              <a:avLst/>
              <a:gdLst/>
              <a:ahLst/>
              <a:cxnLst/>
              <a:rect l="l" t="t" r="r" b="b"/>
              <a:pathLst>
                <a:path w="6305550" h="1216025">
                  <a:moveTo>
                    <a:pt x="6183637" y="0"/>
                  </a:moveTo>
                  <a:lnTo>
                    <a:pt x="121595" y="0"/>
                  </a:lnTo>
                  <a:lnTo>
                    <a:pt x="74264" y="9555"/>
                  </a:lnTo>
                  <a:lnTo>
                    <a:pt x="35614" y="35614"/>
                  </a:lnTo>
                  <a:lnTo>
                    <a:pt x="9555" y="74264"/>
                  </a:lnTo>
                  <a:lnTo>
                    <a:pt x="0" y="121594"/>
                  </a:lnTo>
                  <a:lnTo>
                    <a:pt x="0" y="1094383"/>
                  </a:lnTo>
                  <a:lnTo>
                    <a:pt x="9555" y="1141713"/>
                  </a:lnTo>
                  <a:lnTo>
                    <a:pt x="35614" y="1180363"/>
                  </a:lnTo>
                  <a:lnTo>
                    <a:pt x="74264" y="1206422"/>
                  </a:lnTo>
                  <a:lnTo>
                    <a:pt x="121595" y="1215978"/>
                  </a:lnTo>
                  <a:lnTo>
                    <a:pt x="6183637" y="1215978"/>
                  </a:lnTo>
                  <a:lnTo>
                    <a:pt x="6230967" y="1206422"/>
                  </a:lnTo>
                  <a:lnTo>
                    <a:pt x="6269617" y="1180363"/>
                  </a:lnTo>
                  <a:lnTo>
                    <a:pt x="6295676" y="1141713"/>
                  </a:lnTo>
                  <a:lnTo>
                    <a:pt x="6305232" y="1094383"/>
                  </a:lnTo>
                  <a:lnTo>
                    <a:pt x="6305232" y="121594"/>
                  </a:lnTo>
                  <a:lnTo>
                    <a:pt x="6295676" y="74264"/>
                  </a:lnTo>
                  <a:lnTo>
                    <a:pt x="6269617" y="35614"/>
                  </a:lnTo>
                  <a:lnTo>
                    <a:pt x="6230967" y="9555"/>
                  </a:lnTo>
                  <a:lnTo>
                    <a:pt x="6183637" y="0"/>
                  </a:lnTo>
                  <a:close/>
                </a:path>
              </a:pathLst>
            </a:custGeom>
            <a:solidFill>
              <a:srgbClr val="F7D3D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6840" y="5004815"/>
              <a:ext cx="670560" cy="67056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387740" y="5005288"/>
              <a:ext cx="669925" cy="669290"/>
            </a:xfrm>
            <a:custGeom>
              <a:avLst/>
              <a:gdLst/>
              <a:ahLst/>
              <a:cxnLst/>
              <a:rect l="l" t="t" r="r" b="b"/>
              <a:pathLst>
                <a:path w="669925" h="669289">
                  <a:moveTo>
                    <a:pt x="0" y="0"/>
                  </a:moveTo>
                  <a:lnTo>
                    <a:pt x="669441" y="0"/>
                  </a:lnTo>
                  <a:lnTo>
                    <a:pt x="669441" y="668788"/>
                  </a:lnTo>
                  <a:lnTo>
                    <a:pt x="0" y="66878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2541132" y="3284220"/>
            <a:ext cx="4432935" cy="2645410"/>
          </a:xfrm>
          <a:prstGeom prst="rect">
            <a:avLst/>
          </a:prstGeom>
        </p:spPr>
        <p:txBody>
          <a:bodyPr wrap="square" lIns="0" tIns="26670" rIns="0" bIns="0" rtlCol="0" vert="horz">
            <a:spAutoFit/>
          </a:bodyPr>
          <a:lstStyle/>
          <a:p>
            <a:pPr marL="12700" marR="5080">
              <a:lnSpc>
                <a:spcPts val="1610"/>
              </a:lnSpc>
              <a:spcBef>
                <a:spcPts val="210"/>
              </a:spcBef>
            </a:pP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Hospital</a:t>
            </a:r>
            <a:r>
              <a:rPr dirty="0" sz="14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readmissions</a:t>
            </a:r>
            <a:r>
              <a:rPr dirty="0" sz="14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by</a:t>
            </a:r>
            <a:r>
              <a:rPr dirty="0" sz="1400" spc="-3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variation</a:t>
            </a:r>
            <a:r>
              <a:rPr dirty="0" sz="14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in</a:t>
            </a:r>
            <a:r>
              <a:rPr dirty="0" sz="1400" spc="-3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engagement</a:t>
            </a:r>
            <a:r>
              <a:rPr dirty="0" sz="14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in</a:t>
            </a:r>
            <a:r>
              <a:rPr dirty="0" sz="1400" spc="-3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 spc="-25">
                <a:solidFill>
                  <a:srgbClr val="283766"/>
                </a:solidFill>
                <a:latin typeface="Arial"/>
                <a:cs typeface="Arial"/>
              </a:rPr>
              <a:t>the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healthcare</a:t>
            </a:r>
            <a:r>
              <a:rPr dirty="0" sz="1400" spc="-4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hotspotting</a:t>
            </a:r>
            <a:r>
              <a:rPr dirty="0" sz="1400" spc="-3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283766"/>
                </a:solidFill>
                <a:latin typeface="Arial"/>
                <a:cs typeface="Arial"/>
              </a:rPr>
              <a:t>trial:</a:t>
            </a:r>
            <a:r>
              <a:rPr dirty="0" sz="1400" spc="-8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A</a:t>
            </a:r>
            <a:r>
              <a:rPr dirty="0" sz="1400" spc="-10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secondary</a:t>
            </a:r>
            <a:r>
              <a:rPr dirty="0" sz="1400" spc="-2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analysis</a:t>
            </a:r>
            <a:r>
              <a:rPr dirty="0" sz="1400" spc="-2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of</a:t>
            </a:r>
            <a:r>
              <a:rPr dirty="0" sz="1400" spc="-2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 spc="-50">
                <a:solidFill>
                  <a:srgbClr val="283766"/>
                </a:solidFill>
                <a:latin typeface="Arial"/>
                <a:cs typeface="Arial"/>
              </a:rPr>
              <a:t>a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randomized</a:t>
            </a:r>
            <a:r>
              <a:rPr dirty="0" sz="14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clinical</a:t>
            </a:r>
            <a:r>
              <a:rPr dirty="0" sz="14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trial</a:t>
            </a:r>
            <a:r>
              <a:rPr dirty="0" sz="14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(Sep</a:t>
            </a:r>
            <a:r>
              <a:rPr dirty="0" sz="1400" spc="-4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283766"/>
                </a:solidFill>
                <a:latin typeface="Arial"/>
                <a:cs typeface="Arial"/>
              </a:rPr>
              <a:t>2023)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415"/>
              </a:lnSpc>
              <a:spcBef>
                <a:spcPts val="465"/>
              </a:spcBef>
            </a:pPr>
            <a:r>
              <a:rPr dirty="0" sz="1200" spc="-10">
                <a:solidFill>
                  <a:srgbClr val="283766"/>
                </a:solidFill>
                <a:latin typeface="Arial"/>
                <a:cs typeface="Arial"/>
              </a:rPr>
              <a:t>-</a:t>
            </a:r>
            <a:r>
              <a:rPr dirty="0" sz="1200">
                <a:solidFill>
                  <a:srgbClr val="283766"/>
                </a:solidFill>
                <a:latin typeface="Arial"/>
                <a:cs typeface="Arial"/>
              </a:rPr>
              <a:t>Qiang</a:t>
            </a:r>
            <a:r>
              <a:rPr dirty="0" sz="1200" spc="-5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283766"/>
                </a:solidFill>
                <a:latin typeface="Arial"/>
                <a:cs typeface="Arial"/>
              </a:rPr>
              <a:t>Yang,</a:t>
            </a:r>
            <a:r>
              <a:rPr dirty="0" sz="1200" spc="-1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283766"/>
                </a:solidFill>
                <a:latin typeface="Arial"/>
                <a:cs typeface="Arial"/>
              </a:rPr>
              <a:t>Dawn</a:t>
            </a:r>
            <a:r>
              <a:rPr dirty="0" sz="1200" spc="-1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283766"/>
                </a:solidFill>
                <a:latin typeface="Arial"/>
                <a:cs typeface="Arial"/>
              </a:rPr>
              <a:t>Wiest,</a:t>
            </a:r>
            <a:r>
              <a:rPr dirty="0" sz="1200" spc="-7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283766"/>
                </a:solidFill>
                <a:latin typeface="Arial"/>
                <a:cs typeface="Arial"/>
              </a:rPr>
              <a:t>Anna</a:t>
            </a:r>
            <a:r>
              <a:rPr dirty="0" sz="1200" spc="-1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283766"/>
                </a:solidFill>
                <a:latin typeface="Arial"/>
                <a:cs typeface="Arial"/>
              </a:rPr>
              <a:t>C.</a:t>
            </a:r>
            <a:r>
              <a:rPr dirty="0" sz="1200" spc="-1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283766"/>
                </a:solidFill>
                <a:latin typeface="Arial"/>
                <a:cs typeface="Arial"/>
              </a:rPr>
              <a:t>Davis,</a:t>
            </a:r>
            <a:r>
              <a:rPr dirty="0" sz="1200" spc="-7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283766"/>
                </a:solidFill>
                <a:latin typeface="Arial"/>
                <a:cs typeface="Arial"/>
              </a:rPr>
              <a:t>Aaron</a:t>
            </a:r>
            <a:r>
              <a:rPr dirty="0" sz="1200" spc="-4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283766"/>
                </a:solidFill>
                <a:latin typeface="Arial"/>
                <a:cs typeface="Arial"/>
              </a:rPr>
              <a:t>Truchil,</a:t>
            </a:r>
            <a:r>
              <a:rPr dirty="0" sz="1200" spc="-1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200" spc="-20">
                <a:solidFill>
                  <a:srgbClr val="283766"/>
                </a:solidFill>
                <a:latin typeface="Arial"/>
                <a:cs typeface="Arial"/>
              </a:rPr>
              <a:t>John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15"/>
              </a:lnSpc>
            </a:pPr>
            <a:r>
              <a:rPr dirty="0" sz="1200">
                <a:solidFill>
                  <a:srgbClr val="283766"/>
                </a:solidFill>
                <a:latin typeface="Arial"/>
                <a:cs typeface="Arial"/>
              </a:rPr>
              <a:t>L.</a:t>
            </a:r>
            <a:r>
              <a:rPr dirty="0" sz="1200" spc="-8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283766"/>
                </a:solidFill>
                <a:latin typeface="Arial"/>
                <a:cs typeface="Arial"/>
              </a:rPr>
              <a:t>Adams</a:t>
            </a:r>
            <a:r>
              <a:rPr dirty="0" sz="1200" spc="-2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283766"/>
                </a:solidFill>
                <a:latin typeface="Arial"/>
                <a:cs typeface="Arial"/>
              </a:rPr>
              <a:t>(Camden</a:t>
            </a:r>
            <a:r>
              <a:rPr dirty="0" sz="1200" spc="-1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283766"/>
                </a:solidFill>
                <a:latin typeface="Arial"/>
                <a:cs typeface="Arial"/>
              </a:rPr>
              <a:t>Coalition,</a:t>
            </a:r>
            <a:r>
              <a:rPr dirty="0" sz="1200" spc="-1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283766"/>
                </a:solidFill>
                <a:latin typeface="Arial"/>
                <a:cs typeface="Arial"/>
              </a:rPr>
              <a:t>Kaiser</a:t>
            </a:r>
            <a:r>
              <a:rPr dirty="0" sz="1200" spc="-2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283766"/>
                </a:solidFill>
                <a:latin typeface="Arial"/>
                <a:cs typeface="Arial"/>
              </a:rPr>
              <a:t>Permanente)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84"/>
              </a:spcBef>
            </a:pPr>
            <a:endParaRPr sz="1200">
              <a:latin typeface="Arial"/>
              <a:cs typeface="Arial"/>
            </a:endParaRPr>
          </a:p>
          <a:p>
            <a:pPr marL="12700" marR="64135">
              <a:lnSpc>
                <a:spcPct val="95000"/>
              </a:lnSpc>
            </a:pP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The</a:t>
            </a:r>
            <a:r>
              <a:rPr dirty="0" sz="14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Camden</a:t>
            </a:r>
            <a:r>
              <a:rPr dirty="0" sz="1400" spc="-3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Coalition</a:t>
            </a:r>
            <a:r>
              <a:rPr dirty="0" sz="14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care</a:t>
            </a:r>
            <a:r>
              <a:rPr dirty="0" sz="1400" spc="-3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management</a:t>
            </a:r>
            <a:r>
              <a:rPr dirty="0" sz="1400" spc="-3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283766"/>
                </a:solidFill>
                <a:latin typeface="Arial"/>
                <a:cs typeface="Arial"/>
              </a:rPr>
              <a:t>program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improved</a:t>
            </a:r>
            <a:r>
              <a:rPr dirty="0" sz="1400" spc="-2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intermediate</a:t>
            </a:r>
            <a:r>
              <a:rPr dirty="0" sz="1400" spc="-1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care</a:t>
            </a:r>
            <a:r>
              <a:rPr dirty="0" sz="1400" spc="-10">
                <a:solidFill>
                  <a:srgbClr val="283766"/>
                </a:solidFill>
                <a:latin typeface="Arial"/>
                <a:cs typeface="Arial"/>
              </a:rPr>
              <a:t> coordination:</a:t>
            </a:r>
            <a:r>
              <a:rPr dirty="0" sz="1400" spc="-8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A</a:t>
            </a:r>
            <a:r>
              <a:rPr dirty="0" sz="1400" spc="-8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283766"/>
                </a:solidFill>
                <a:latin typeface="Arial"/>
                <a:cs typeface="Arial"/>
              </a:rPr>
              <a:t>randomized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controlled</a:t>
            </a:r>
            <a:r>
              <a:rPr dirty="0" sz="14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trial</a:t>
            </a:r>
            <a:r>
              <a:rPr dirty="0" sz="14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83766"/>
                </a:solidFill>
                <a:latin typeface="Arial"/>
                <a:cs typeface="Arial"/>
              </a:rPr>
              <a:t>(Dec</a:t>
            </a:r>
            <a:r>
              <a:rPr dirty="0" sz="1400" spc="-3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283766"/>
                </a:solidFill>
                <a:latin typeface="Arial"/>
                <a:cs typeface="Arial"/>
              </a:rPr>
              <a:t>2023)</a:t>
            </a:r>
            <a:endParaRPr sz="1400">
              <a:latin typeface="Arial"/>
              <a:cs typeface="Arial"/>
            </a:endParaRPr>
          </a:p>
          <a:p>
            <a:pPr marL="12700" marR="102235">
              <a:lnSpc>
                <a:spcPct val="95500"/>
              </a:lnSpc>
              <a:spcBef>
                <a:spcPts val="575"/>
              </a:spcBef>
            </a:pP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-Amy</a:t>
            </a:r>
            <a:r>
              <a:rPr dirty="0" sz="1100" spc="-3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Finkelstein,</a:t>
            </a:r>
            <a:r>
              <a:rPr dirty="0" sz="11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Joel</a:t>
            </a:r>
            <a:r>
              <a:rPr dirty="0" sz="1100" spc="-2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C.</a:t>
            </a:r>
            <a:r>
              <a:rPr dirty="0" sz="1100" spc="-3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Cantor,</a:t>
            </a:r>
            <a:r>
              <a:rPr dirty="0" sz="1100" spc="-3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Jesse</a:t>
            </a:r>
            <a:r>
              <a:rPr dirty="0" sz="1100" spc="-2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Gubb,</a:t>
            </a:r>
            <a:r>
              <a:rPr dirty="0" sz="1100" spc="-3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Margaret</a:t>
            </a:r>
            <a:r>
              <a:rPr dirty="0" sz="1100" spc="-3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Koller,</a:t>
            </a:r>
            <a:r>
              <a:rPr dirty="0" sz="1100" spc="-3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283766"/>
                </a:solidFill>
                <a:latin typeface="Arial"/>
                <a:cs typeface="Arial"/>
              </a:rPr>
              <a:t>Aaron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Truchil,</a:t>
            </a:r>
            <a:r>
              <a:rPr dirty="0" sz="1100" spc="-4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Annetta</a:t>
            </a:r>
            <a:r>
              <a:rPr dirty="0" sz="11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Zhou,</a:t>
            </a:r>
            <a:r>
              <a:rPr dirty="0" sz="11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Joseph</a:t>
            </a:r>
            <a:r>
              <a:rPr dirty="0" sz="11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Doyle</a:t>
            </a:r>
            <a:r>
              <a:rPr dirty="0" sz="1100" spc="-3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(J-PAL</a:t>
            </a:r>
            <a:r>
              <a:rPr dirty="0" sz="11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North</a:t>
            </a:r>
            <a:r>
              <a:rPr dirty="0" sz="11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America,</a:t>
            </a:r>
            <a:r>
              <a:rPr dirty="0" sz="11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283766"/>
                </a:solidFill>
                <a:latin typeface="Arial"/>
                <a:cs typeface="Arial"/>
              </a:rPr>
              <a:t>Camden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Coalition,</a:t>
            </a:r>
            <a:r>
              <a:rPr dirty="0" sz="11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and</a:t>
            </a:r>
            <a:r>
              <a:rPr dirty="0" sz="1100" spc="-2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Rutgers</a:t>
            </a:r>
            <a:r>
              <a:rPr dirty="0" sz="11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Center</a:t>
            </a:r>
            <a:r>
              <a:rPr dirty="0" sz="1100" spc="-2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for</a:t>
            </a:r>
            <a:r>
              <a:rPr dirty="0" sz="1100" spc="-3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State</a:t>
            </a:r>
            <a:r>
              <a:rPr dirty="0" sz="1100" spc="-2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83766"/>
                </a:solidFill>
                <a:latin typeface="Arial"/>
                <a:cs typeface="Arial"/>
              </a:rPr>
              <a:t>Health</a:t>
            </a:r>
            <a:r>
              <a:rPr dirty="0" sz="1100" spc="-3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283766"/>
                </a:solidFill>
                <a:latin typeface="Arial"/>
                <a:cs typeface="Arial"/>
              </a:rPr>
              <a:t>Policy)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69679" y="1948277"/>
            <a:ext cx="3220365" cy="703977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91647" y="3184288"/>
            <a:ext cx="2776429" cy="1337891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602837" y="4928245"/>
            <a:ext cx="3354052" cy="92501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135"/>
              <a:t>Understanding</a:t>
            </a:r>
            <a:r>
              <a:rPr dirty="0" spc="10"/>
              <a:t> </a:t>
            </a:r>
            <a:r>
              <a:rPr dirty="0" spc="265"/>
              <a:t>care</a:t>
            </a:r>
            <a:r>
              <a:rPr dirty="0" spc="5"/>
              <a:t> </a:t>
            </a:r>
            <a:r>
              <a:rPr dirty="0" spc="200"/>
              <a:t>coordination</a:t>
            </a:r>
            <a:r>
              <a:rPr dirty="0" spc="10"/>
              <a:t> </a:t>
            </a:r>
            <a:r>
              <a:rPr dirty="0" spc="-10"/>
              <a:t>success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38" y="1410715"/>
            <a:ext cx="10481310" cy="3948429"/>
          </a:xfrm>
          <a:prstGeom prst="rect">
            <a:avLst/>
          </a:prstGeom>
        </p:spPr>
        <p:txBody>
          <a:bodyPr wrap="square" lIns="0" tIns="53975" rIns="0" bIns="0" rtlCol="0" vert="horz">
            <a:spAutoFit/>
          </a:bodyPr>
          <a:lstStyle/>
          <a:p>
            <a:pPr marL="240029" marR="949325" indent="-227329">
              <a:lnSpc>
                <a:spcPts val="2590"/>
              </a:lnSpc>
              <a:spcBef>
                <a:spcPts val="425"/>
              </a:spcBef>
              <a:buChar char="•"/>
              <a:tabLst>
                <a:tab pos="241300" algn="l"/>
              </a:tabLst>
            </a:pPr>
            <a:r>
              <a:rPr dirty="0" sz="2400">
                <a:solidFill>
                  <a:srgbClr val="141B33"/>
                </a:solidFill>
                <a:latin typeface="Arial"/>
                <a:cs typeface="Arial"/>
              </a:rPr>
              <a:t>Was</a:t>
            </a:r>
            <a:r>
              <a:rPr dirty="0" sz="2400" spc="60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55">
                <a:solidFill>
                  <a:srgbClr val="141B33"/>
                </a:solidFill>
                <a:latin typeface="Arial"/>
                <a:cs typeface="Arial"/>
              </a:rPr>
              <a:t>the</a:t>
            </a:r>
            <a:r>
              <a:rPr dirty="0" sz="2400" spc="60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141B33"/>
                </a:solidFill>
                <a:latin typeface="Arial"/>
                <a:cs typeface="Arial"/>
              </a:rPr>
              <a:t>null</a:t>
            </a:r>
            <a:r>
              <a:rPr dirty="0" sz="2400" spc="5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141B33"/>
                </a:solidFill>
                <a:latin typeface="Arial"/>
                <a:cs typeface="Arial"/>
              </a:rPr>
              <a:t>result</a:t>
            </a:r>
            <a:r>
              <a:rPr dirty="0" sz="2400" spc="60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290">
                <a:solidFill>
                  <a:srgbClr val="141B33"/>
                </a:solidFill>
                <a:latin typeface="Arial"/>
                <a:cs typeface="Arial"/>
              </a:rPr>
              <a:t>a</a:t>
            </a:r>
            <a:r>
              <a:rPr dirty="0" sz="2400" spc="5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70">
                <a:solidFill>
                  <a:srgbClr val="141B33"/>
                </a:solidFill>
                <a:latin typeface="Arial"/>
                <a:cs typeface="Arial"/>
              </a:rPr>
              <a:t>failure</a:t>
            </a:r>
            <a:r>
              <a:rPr dirty="0" sz="2400" spc="60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55">
                <a:solidFill>
                  <a:srgbClr val="141B33"/>
                </a:solidFill>
                <a:latin typeface="Arial"/>
                <a:cs typeface="Arial"/>
              </a:rPr>
              <a:t>of</a:t>
            </a:r>
            <a:r>
              <a:rPr dirty="0" sz="2400" spc="40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2FAA9F"/>
                </a:solidFill>
                <a:latin typeface="Arial"/>
                <a:cs typeface="Arial"/>
              </a:rPr>
              <a:t>implementation</a:t>
            </a:r>
            <a:r>
              <a:rPr dirty="0" sz="2400" spc="55" b="1">
                <a:solidFill>
                  <a:srgbClr val="2FAA9F"/>
                </a:solidFill>
                <a:latin typeface="Arial"/>
                <a:cs typeface="Arial"/>
              </a:rPr>
              <a:t> </a:t>
            </a:r>
            <a:r>
              <a:rPr dirty="0" sz="2400" spc="70">
                <a:solidFill>
                  <a:srgbClr val="141B33"/>
                </a:solidFill>
                <a:latin typeface="Arial"/>
                <a:cs typeface="Arial"/>
              </a:rPr>
              <a:t>or</a:t>
            </a:r>
            <a:r>
              <a:rPr dirty="0" sz="2400" spc="6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290">
                <a:solidFill>
                  <a:srgbClr val="141B33"/>
                </a:solidFill>
                <a:latin typeface="Arial"/>
                <a:cs typeface="Arial"/>
              </a:rPr>
              <a:t>a</a:t>
            </a:r>
            <a:r>
              <a:rPr dirty="0" sz="2400" spc="5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65">
                <a:solidFill>
                  <a:srgbClr val="141B33"/>
                </a:solidFill>
                <a:latin typeface="Arial"/>
                <a:cs typeface="Arial"/>
              </a:rPr>
              <a:t>failure</a:t>
            </a:r>
            <a:r>
              <a:rPr dirty="0" sz="2400" spc="5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60">
                <a:solidFill>
                  <a:srgbClr val="141B33"/>
                </a:solidFill>
                <a:latin typeface="Arial"/>
                <a:cs typeface="Arial"/>
              </a:rPr>
              <a:t>of</a:t>
            </a:r>
            <a:r>
              <a:rPr dirty="0" sz="2400" spc="5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30">
                <a:solidFill>
                  <a:srgbClr val="141B33"/>
                </a:solidFill>
                <a:latin typeface="Arial"/>
                <a:cs typeface="Arial"/>
              </a:rPr>
              <a:t>the </a:t>
            </a:r>
            <a:r>
              <a:rPr dirty="0" sz="2400" spc="130">
                <a:solidFill>
                  <a:srgbClr val="141B33"/>
                </a:solidFill>
                <a:latin typeface="Arial"/>
                <a:cs typeface="Arial"/>
              </a:rPr>
              <a:t>	</a:t>
            </a:r>
            <a:r>
              <a:rPr dirty="0" sz="2400" spc="125">
                <a:solidFill>
                  <a:srgbClr val="141B33"/>
                </a:solidFill>
                <a:latin typeface="Arial"/>
                <a:cs typeface="Arial"/>
              </a:rPr>
              <a:t>program’s</a:t>
            </a:r>
            <a:r>
              <a:rPr dirty="0" sz="2400" spc="-1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2FAA9F"/>
                </a:solidFill>
                <a:latin typeface="Arial"/>
                <a:cs typeface="Arial"/>
              </a:rPr>
              <a:t>theory</a:t>
            </a:r>
            <a:r>
              <a:rPr dirty="0" sz="2400" spc="-5" b="1">
                <a:solidFill>
                  <a:srgbClr val="2FAA9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2FAA9F"/>
                </a:solidFill>
                <a:latin typeface="Arial"/>
                <a:cs typeface="Arial"/>
              </a:rPr>
              <a:t>of </a:t>
            </a:r>
            <a:r>
              <a:rPr dirty="0" sz="2400" spc="95" b="1">
                <a:solidFill>
                  <a:srgbClr val="2FAA9F"/>
                </a:solidFill>
                <a:latin typeface="Arial"/>
                <a:cs typeface="Arial"/>
              </a:rPr>
              <a:t>change</a:t>
            </a:r>
            <a:r>
              <a:rPr dirty="0" sz="2400" spc="95">
                <a:solidFill>
                  <a:srgbClr val="141B33"/>
                </a:solidFill>
                <a:latin typeface="Arial"/>
                <a:cs typeface="Arial"/>
              </a:rPr>
              <a:t>?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35"/>
              </a:spcBef>
              <a:buClr>
                <a:srgbClr val="141B33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marL="240029" indent="-227329">
              <a:lnSpc>
                <a:spcPct val="100000"/>
              </a:lnSpc>
              <a:spcBef>
                <a:spcPts val="5"/>
              </a:spcBef>
              <a:buChar char="•"/>
              <a:tabLst>
                <a:tab pos="240029" algn="l"/>
              </a:tabLst>
            </a:pPr>
            <a:r>
              <a:rPr dirty="0" sz="2400" spc="95">
                <a:solidFill>
                  <a:srgbClr val="141B33"/>
                </a:solidFill>
                <a:latin typeface="Arial"/>
                <a:cs typeface="Arial"/>
              </a:rPr>
              <a:t>Program</a:t>
            </a:r>
            <a:r>
              <a:rPr dirty="0" sz="2400" spc="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85">
                <a:solidFill>
                  <a:srgbClr val="141B33"/>
                </a:solidFill>
                <a:latin typeface="Arial"/>
                <a:cs typeface="Arial"/>
              </a:rPr>
              <a:t>was</a:t>
            </a:r>
            <a:r>
              <a:rPr dirty="0" sz="2400" spc="1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30">
                <a:solidFill>
                  <a:srgbClr val="141B33"/>
                </a:solidFill>
                <a:latin typeface="Arial"/>
                <a:cs typeface="Arial"/>
              </a:rPr>
              <a:t>designed</a:t>
            </a:r>
            <a:r>
              <a:rPr dirty="0" sz="2400" spc="20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80">
                <a:solidFill>
                  <a:srgbClr val="141B33"/>
                </a:solidFill>
                <a:latin typeface="Arial"/>
                <a:cs typeface="Arial"/>
              </a:rPr>
              <a:t>to</a:t>
            </a:r>
            <a:r>
              <a:rPr dirty="0" sz="2400" spc="10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210">
                <a:solidFill>
                  <a:srgbClr val="141B33"/>
                </a:solidFill>
                <a:latin typeface="Arial"/>
                <a:cs typeface="Arial"/>
              </a:rPr>
              <a:t>connect</a:t>
            </a:r>
            <a:r>
              <a:rPr dirty="0" sz="2400" spc="10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05">
                <a:solidFill>
                  <a:srgbClr val="141B33"/>
                </a:solidFill>
                <a:latin typeface="Arial"/>
                <a:cs typeface="Arial"/>
              </a:rPr>
              <a:t>patients</a:t>
            </a:r>
            <a:r>
              <a:rPr dirty="0" sz="2400" spc="1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80">
                <a:solidFill>
                  <a:srgbClr val="141B33"/>
                </a:solidFill>
                <a:latin typeface="Arial"/>
                <a:cs typeface="Arial"/>
              </a:rPr>
              <a:t>to</a:t>
            </a:r>
            <a:r>
              <a:rPr dirty="0" sz="2400" spc="1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90">
                <a:solidFill>
                  <a:srgbClr val="141B33"/>
                </a:solidFill>
                <a:latin typeface="Arial"/>
                <a:cs typeface="Arial"/>
              </a:rPr>
              <a:t>care</a:t>
            </a:r>
            <a:r>
              <a:rPr dirty="0" sz="2400" spc="10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141B33"/>
                </a:solidFill>
                <a:latin typeface="Arial"/>
                <a:cs typeface="Arial"/>
              </a:rPr>
              <a:t>in</a:t>
            </a:r>
            <a:r>
              <a:rPr dirty="0" sz="2400" spc="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55">
                <a:solidFill>
                  <a:srgbClr val="141B33"/>
                </a:solidFill>
                <a:latin typeface="Arial"/>
                <a:cs typeface="Arial"/>
              </a:rPr>
              <a:t>the</a:t>
            </a:r>
            <a:r>
              <a:rPr dirty="0" sz="2400" spc="1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45">
                <a:solidFill>
                  <a:srgbClr val="141B33"/>
                </a:solidFill>
                <a:latin typeface="Arial"/>
                <a:cs typeface="Arial"/>
              </a:rPr>
              <a:t>community</a:t>
            </a:r>
            <a:endParaRPr sz="2400">
              <a:latin typeface="Arial"/>
              <a:cs typeface="Arial"/>
            </a:endParaRPr>
          </a:p>
          <a:p>
            <a:pPr lvl="1" marL="697865" indent="-227965">
              <a:lnSpc>
                <a:spcPct val="100000"/>
              </a:lnSpc>
              <a:spcBef>
                <a:spcPts val="509"/>
              </a:spcBef>
              <a:buFont typeface="Arial"/>
              <a:buChar char="•"/>
              <a:tabLst>
                <a:tab pos="697865" algn="l"/>
              </a:tabLst>
            </a:pPr>
            <a:r>
              <a:rPr dirty="0" sz="2200" spc="90" i="1">
                <a:solidFill>
                  <a:srgbClr val="141B33"/>
                </a:solidFill>
                <a:latin typeface="Arial"/>
                <a:cs typeface="Arial"/>
              </a:rPr>
              <a:t>Did</a:t>
            </a:r>
            <a:r>
              <a:rPr dirty="0" sz="2200" spc="10" i="1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200" spc="25" i="1">
                <a:solidFill>
                  <a:srgbClr val="141B33"/>
                </a:solidFill>
                <a:latin typeface="Arial"/>
                <a:cs typeface="Arial"/>
              </a:rPr>
              <a:t>it?</a:t>
            </a:r>
            <a:endParaRPr sz="2200">
              <a:latin typeface="Arial"/>
              <a:cs typeface="Arial"/>
            </a:endParaRPr>
          </a:p>
          <a:p>
            <a:pPr lvl="1" marL="697865" indent="-227965">
              <a:lnSpc>
                <a:spcPct val="100000"/>
              </a:lnSpc>
              <a:spcBef>
                <a:spcPts val="575"/>
              </a:spcBef>
              <a:buChar char="•"/>
              <a:tabLst>
                <a:tab pos="697865" algn="l"/>
              </a:tabLst>
            </a:pPr>
            <a:r>
              <a:rPr dirty="0" sz="2200" spc="105">
                <a:solidFill>
                  <a:srgbClr val="141B33"/>
                </a:solidFill>
                <a:latin typeface="Arial"/>
                <a:cs typeface="Arial"/>
              </a:rPr>
              <a:t>Mixed</a:t>
            </a:r>
            <a:r>
              <a:rPr dirty="0" sz="2200" spc="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200" spc="165">
                <a:solidFill>
                  <a:srgbClr val="141B33"/>
                </a:solidFill>
                <a:latin typeface="Arial"/>
                <a:cs typeface="Arial"/>
              </a:rPr>
              <a:t>evidence</a:t>
            </a:r>
            <a:r>
              <a:rPr dirty="0" sz="2200" spc="-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141B33"/>
                </a:solidFill>
                <a:latin typeface="Arial"/>
                <a:cs typeface="Arial"/>
              </a:rPr>
              <a:t>in </a:t>
            </a:r>
            <a:r>
              <a:rPr dirty="0" sz="2200" spc="-10">
                <a:solidFill>
                  <a:srgbClr val="141B33"/>
                </a:solidFill>
                <a:latin typeface="Arial"/>
                <a:cs typeface="Arial"/>
              </a:rPr>
              <a:t>first</a:t>
            </a:r>
            <a:r>
              <a:rPr dirty="0" sz="2200" spc="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200" spc="180">
                <a:solidFill>
                  <a:srgbClr val="141B33"/>
                </a:solidFill>
                <a:latin typeface="Arial"/>
                <a:cs typeface="Arial"/>
              </a:rPr>
              <a:t>paper</a:t>
            </a:r>
            <a:r>
              <a:rPr dirty="0" sz="2200" spc="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200" spc="85">
                <a:solidFill>
                  <a:srgbClr val="141B33"/>
                </a:solidFill>
                <a:latin typeface="Arial"/>
                <a:cs typeface="Arial"/>
              </a:rPr>
              <a:t>(looking</a:t>
            </a:r>
            <a:r>
              <a:rPr dirty="0" sz="2200" spc="-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200" spc="80">
                <a:solidFill>
                  <a:srgbClr val="141B33"/>
                </a:solidFill>
                <a:latin typeface="Arial"/>
                <a:cs typeface="Arial"/>
              </a:rPr>
              <a:t>only</a:t>
            </a:r>
            <a:r>
              <a:rPr dirty="0" sz="2200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200" spc="195">
                <a:solidFill>
                  <a:srgbClr val="141B33"/>
                </a:solidFill>
                <a:latin typeface="Arial"/>
                <a:cs typeface="Arial"/>
              </a:rPr>
              <a:t>at</a:t>
            </a:r>
            <a:r>
              <a:rPr dirty="0" sz="2200" spc="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200" spc="140">
                <a:solidFill>
                  <a:srgbClr val="141B33"/>
                </a:solidFill>
                <a:latin typeface="Arial"/>
                <a:cs typeface="Arial"/>
              </a:rPr>
              <a:t>treatment</a:t>
            </a:r>
            <a:r>
              <a:rPr dirty="0" sz="2200" spc="10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200" spc="120">
                <a:solidFill>
                  <a:srgbClr val="141B33"/>
                </a:solidFill>
                <a:latin typeface="Arial"/>
                <a:cs typeface="Arial"/>
              </a:rPr>
              <a:t>group)</a:t>
            </a:r>
            <a:endParaRPr sz="2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795"/>
              </a:spcBef>
              <a:buClr>
                <a:srgbClr val="141B33"/>
              </a:buClr>
              <a:buFont typeface="Arial"/>
              <a:buChar char="•"/>
            </a:pPr>
            <a:endParaRPr sz="2200">
              <a:latin typeface="Arial"/>
              <a:cs typeface="Arial"/>
            </a:endParaRPr>
          </a:p>
          <a:p>
            <a:pPr marL="240029" marR="147320" indent="-227329">
              <a:lnSpc>
                <a:spcPct val="90400"/>
              </a:lnSpc>
              <a:buChar char="•"/>
              <a:tabLst>
                <a:tab pos="241300" algn="l"/>
              </a:tabLst>
            </a:pPr>
            <a:r>
              <a:rPr dirty="0" sz="2400">
                <a:solidFill>
                  <a:srgbClr val="141B33"/>
                </a:solidFill>
                <a:latin typeface="Arial"/>
                <a:cs typeface="Arial"/>
              </a:rPr>
              <a:t>Therefore,</a:t>
            </a:r>
            <a:r>
              <a:rPr dirty="0" sz="2400" spc="5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225">
                <a:solidFill>
                  <a:srgbClr val="141B33"/>
                </a:solidFill>
                <a:latin typeface="Arial"/>
                <a:cs typeface="Arial"/>
              </a:rPr>
              <a:t>we</a:t>
            </a:r>
            <a:r>
              <a:rPr dirty="0" sz="2400" spc="60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141B33"/>
                </a:solidFill>
                <a:latin typeface="Arial"/>
                <a:cs typeface="Arial"/>
              </a:rPr>
              <a:t>set</a:t>
            </a:r>
            <a:r>
              <a:rPr dirty="0" sz="2400" spc="60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65">
                <a:solidFill>
                  <a:srgbClr val="141B33"/>
                </a:solidFill>
                <a:latin typeface="Arial"/>
                <a:cs typeface="Arial"/>
              </a:rPr>
              <a:t>out</a:t>
            </a:r>
            <a:r>
              <a:rPr dirty="0" sz="2400" spc="5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80">
                <a:solidFill>
                  <a:srgbClr val="141B33"/>
                </a:solidFill>
                <a:latin typeface="Arial"/>
                <a:cs typeface="Arial"/>
              </a:rPr>
              <a:t>to</a:t>
            </a:r>
            <a:r>
              <a:rPr dirty="0" sz="2400" spc="60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75">
                <a:solidFill>
                  <a:srgbClr val="141B33"/>
                </a:solidFill>
                <a:latin typeface="Arial"/>
                <a:cs typeface="Arial"/>
              </a:rPr>
              <a:t>study</a:t>
            </a:r>
            <a:r>
              <a:rPr dirty="0" sz="2400" spc="6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35">
                <a:solidFill>
                  <a:srgbClr val="141B33"/>
                </a:solidFill>
                <a:latin typeface="Arial"/>
                <a:cs typeface="Arial"/>
              </a:rPr>
              <a:t>impacts</a:t>
            </a:r>
            <a:r>
              <a:rPr dirty="0" sz="2400" spc="6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70">
                <a:solidFill>
                  <a:srgbClr val="141B33"/>
                </a:solidFill>
                <a:latin typeface="Arial"/>
                <a:cs typeface="Arial"/>
              </a:rPr>
              <a:t>on</a:t>
            </a:r>
            <a:r>
              <a:rPr dirty="0" sz="2400" spc="60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25">
                <a:solidFill>
                  <a:srgbClr val="141B33"/>
                </a:solidFill>
                <a:latin typeface="Arial"/>
                <a:cs typeface="Arial"/>
              </a:rPr>
              <a:t>office-</a:t>
            </a:r>
            <a:r>
              <a:rPr dirty="0" sz="2400" spc="160">
                <a:solidFill>
                  <a:srgbClr val="141B33"/>
                </a:solidFill>
                <a:latin typeface="Arial"/>
                <a:cs typeface="Arial"/>
              </a:rPr>
              <a:t>based</a:t>
            </a:r>
            <a:r>
              <a:rPr dirty="0" sz="2400" spc="6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50">
                <a:solidFill>
                  <a:srgbClr val="141B33"/>
                </a:solidFill>
                <a:latin typeface="Arial"/>
                <a:cs typeface="Arial"/>
              </a:rPr>
              <a:t>care,</a:t>
            </a:r>
            <a:r>
              <a:rPr dirty="0" sz="2400" spc="6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75">
                <a:solidFill>
                  <a:srgbClr val="141B33"/>
                </a:solidFill>
                <a:latin typeface="Arial"/>
                <a:cs typeface="Arial"/>
              </a:rPr>
              <a:t>home </a:t>
            </a:r>
            <a:r>
              <a:rPr dirty="0" sz="2400" spc="175">
                <a:solidFill>
                  <a:srgbClr val="141B33"/>
                </a:solidFill>
                <a:latin typeface="Arial"/>
                <a:cs typeface="Arial"/>
              </a:rPr>
              <a:t>	</a:t>
            </a:r>
            <a:r>
              <a:rPr dirty="0" sz="2400" spc="150">
                <a:solidFill>
                  <a:srgbClr val="141B33"/>
                </a:solidFill>
                <a:latin typeface="Arial"/>
                <a:cs typeface="Arial"/>
              </a:rPr>
              <a:t>care,</a:t>
            </a:r>
            <a:r>
              <a:rPr dirty="0" sz="2400" spc="2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85">
                <a:solidFill>
                  <a:srgbClr val="141B33"/>
                </a:solidFill>
                <a:latin typeface="Arial"/>
                <a:cs typeface="Arial"/>
              </a:rPr>
              <a:t>prescription</a:t>
            </a:r>
            <a:r>
              <a:rPr dirty="0" sz="2400" spc="30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55">
                <a:solidFill>
                  <a:srgbClr val="141B33"/>
                </a:solidFill>
                <a:latin typeface="Arial"/>
                <a:cs typeface="Arial"/>
              </a:rPr>
              <a:t>drugs,</a:t>
            </a:r>
            <a:r>
              <a:rPr dirty="0" sz="2400" spc="30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229">
                <a:solidFill>
                  <a:srgbClr val="141B33"/>
                </a:solidFill>
                <a:latin typeface="Arial"/>
                <a:cs typeface="Arial"/>
              </a:rPr>
              <a:t>and</a:t>
            </a:r>
            <a:r>
              <a:rPr dirty="0" sz="2400" spc="3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50">
                <a:solidFill>
                  <a:srgbClr val="141B33"/>
                </a:solidFill>
                <a:latin typeface="Arial"/>
                <a:cs typeface="Arial"/>
              </a:rPr>
              <a:t>durable</a:t>
            </a:r>
            <a:r>
              <a:rPr dirty="0" sz="2400" spc="3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75">
                <a:solidFill>
                  <a:srgbClr val="141B33"/>
                </a:solidFill>
                <a:latin typeface="Arial"/>
                <a:cs typeface="Arial"/>
              </a:rPr>
              <a:t>medical</a:t>
            </a:r>
            <a:r>
              <a:rPr dirty="0" sz="2400" spc="20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70">
                <a:solidFill>
                  <a:srgbClr val="141B33"/>
                </a:solidFill>
                <a:latin typeface="Arial"/>
                <a:cs typeface="Arial"/>
              </a:rPr>
              <a:t>equipment</a:t>
            </a:r>
            <a:r>
              <a:rPr dirty="0" sz="2400" spc="3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141B33"/>
                </a:solidFill>
                <a:latin typeface="Arial"/>
                <a:cs typeface="Arial"/>
              </a:rPr>
              <a:t>using</a:t>
            </a:r>
            <a:r>
              <a:rPr dirty="0" sz="2400" spc="2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65">
                <a:solidFill>
                  <a:srgbClr val="141B33"/>
                </a:solidFill>
                <a:latin typeface="Arial"/>
                <a:cs typeface="Arial"/>
              </a:rPr>
              <a:t>new </a:t>
            </a:r>
            <a:r>
              <a:rPr dirty="0" sz="2400" spc="165">
                <a:solidFill>
                  <a:srgbClr val="141B33"/>
                </a:solidFill>
                <a:latin typeface="Arial"/>
                <a:cs typeface="Arial"/>
              </a:rPr>
              <a:t>	</a:t>
            </a:r>
            <a:r>
              <a:rPr dirty="0" sz="2400" spc="254">
                <a:solidFill>
                  <a:srgbClr val="141B33"/>
                </a:solidFill>
                <a:latin typeface="Arial"/>
                <a:cs typeface="Arial"/>
              </a:rPr>
              <a:t>data</a:t>
            </a:r>
            <a:r>
              <a:rPr dirty="0" sz="2400" spc="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14">
                <a:solidFill>
                  <a:srgbClr val="141B33"/>
                </a:solidFill>
                <a:latin typeface="Arial"/>
                <a:cs typeface="Arial"/>
              </a:rPr>
              <a:t>from</a:t>
            </a:r>
            <a:r>
              <a:rPr dirty="0" sz="2400" spc="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141B33"/>
                </a:solidFill>
                <a:latin typeface="Arial"/>
                <a:cs typeface="Arial"/>
              </a:rPr>
              <a:t>NJ</a:t>
            </a:r>
            <a:r>
              <a:rPr dirty="0" sz="2400" spc="20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185">
                <a:solidFill>
                  <a:srgbClr val="141B33"/>
                </a:solidFill>
                <a:latin typeface="Arial"/>
                <a:cs typeface="Arial"/>
              </a:rPr>
              <a:t>Medicaid</a:t>
            </a:r>
            <a:r>
              <a:rPr dirty="0" sz="2400" spc="1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229">
                <a:solidFill>
                  <a:srgbClr val="141B33"/>
                </a:solidFill>
                <a:latin typeface="Arial"/>
                <a:cs typeface="Arial"/>
              </a:rPr>
              <a:t>and</a:t>
            </a:r>
            <a:r>
              <a:rPr dirty="0" sz="2400" spc="20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141B33"/>
                </a:solidFill>
                <a:latin typeface="Arial"/>
                <a:cs typeface="Arial"/>
              </a:rPr>
              <a:t>Rutgers</a:t>
            </a:r>
            <a:r>
              <a:rPr dirty="0" sz="2400" spc="15">
                <a:solidFill>
                  <a:srgbClr val="141B33"/>
                </a:solidFill>
                <a:latin typeface="Arial"/>
                <a:cs typeface="Arial"/>
              </a:rPr>
              <a:t> </a:t>
            </a:r>
            <a:r>
              <a:rPr dirty="0" sz="2400" spc="-20">
                <a:solidFill>
                  <a:srgbClr val="141B33"/>
                </a:solidFill>
                <a:latin typeface="Arial"/>
                <a:cs typeface="Arial"/>
              </a:rPr>
              <a:t>CSHP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3500" rIns="0" bIns="0" rtlCol="0" vert="horz">
            <a:spAutoFit/>
          </a:bodyPr>
          <a:lstStyle/>
          <a:p>
            <a:pPr marL="12700" marR="5080">
              <a:lnSpc>
                <a:spcPts val="3500"/>
              </a:lnSpc>
              <a:spcBef>
                <a:spcPts val="500"/>
              </a:spcBef>
            </a:pPr>
            <a:r>
              <a:rPr dirty="0"/>
              <a:t>The</a:t>
            </a:r>
            <a:r>
              <a:rPr dirty="0" spc="-25"/>
              <a:t> </a:t>
            </a:r>
            <a:r>
              <a:rPr dirty="0" spc="315"/>
              <a:t>Camden</a:t>
            </a:r>
            <a:r>
              <a:rPr dirty="0" spc="-20"/>
              <a:t> </a:t>
            </a:r>
            <a:r>
              <a:rPr dirty="0" spc="155"/>
              <a:t>Coalition</a:t>
            </a:r>
            <a:r>
              <a:rPr dirty="0" spc="-20"/>
              <a:t> </a:t>
            </a:r>
            <a:r>
              <a:rPr dirty="0" spc="265"/>
              <a:t>care</a:t>
            </a:r>
            <a:r>
              <a:rPr dirty="0" spc="-25"/>
              <a:t> </a:t>
            </a:r>
            <a:r>
              <a:rPr dirty="0" spc="290"/>
              <a:t>management</a:t>
            </a:r>
            <a:r>
              <a:rPr dirty="0" spc="-15"/>
              <a:t> </a:t>
            </a:r>
            <a:r>
              <a:rPr dirty="0" spc="210"/>
              <a:t>program </a:t>
            </a:r>
            <a:r>
              <a:rPr dirty="0" spc="215"/>
              <a:t>improved</a:t>
            </a:r>
            <a:r>
              <a:rPr dirty="0" spc="10"/>
              <a:t> </a:t>
            </a:r>
            <a:r>
              <a:rPr dirty="0" spc="185"/>
              <a:t>intermediate</a:t>
            </a:r>
            <a:r>
              <a:rPr dirty="0" spc="10"/>
              <a:t> </a:t>
            </a:r>
            <a:r>
              <a:rPr dirty="0" spc="265"/>
              <a:t>care</a:t>
            </a:r>
            <a:r>
              <a:rPr dirty="0" spc="15"/>
              <a:t> </a:t>
            </a:r>
            <a:r>
              <a:rPr dirty="0" spc="195"/>
              <a:t>coordination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38" y="1654555"/>
            <a:ext cx="10678160" cy="4454525"/>
          </a:xfrm>
          <a:prstGeom prst="rect">
            <a:avLst/>
          </a:prstGeom>
        </p:spPr>
        <p:txBody>
          <a:bodyPr wrap="square" lIns="0" tIns="53975" rIns="0" bIns="0" rtlCol="0" vert="horz">
            <a:spAutoFit/>
          </a:bodyPr>
          <a:lstStyle/>
          <a:p>
            <a:pPr marL="240029" marR="319405" indent="-227329">
              <a:lnSpc>
                <a:spcPts val="2590"/>
              </a:lnSpc>
              <a:spcBef>
                <a:spcPts val="425"/>
              </a:spcBef>
              <a:buChar char="•"/>
              <a:tabLst>
                <a:tab pos="241300" algn="l"/>
              </a:tabLst>
            </a:pPr>
            <a:r>
              <a:rPr dirty="0" sz="2400" spc="95">
                <a:latin typeface="Arial"/>
                <a:cs typeface="Arial"/>
              </a:rPr>
              <a:t>Program</a:t>
            </a:r>
            <a:r>
              <a:rPr dirty="0" sz="2400" spc="60">
                <a:latin typeface="Arial"/>
                <a:cs typeface="Arial"/>
              </a:rPr>
              <a:t> </a:t>
            </a:r>
            <a:r>
              <a:rPr dirty="0" sz="2400" spc="165">
                <a:latin typeface="Arial"/>
                <a:cs typeface="Arial"/>
              </a:rPr>
              <a:t>caused</a:t>
            </a:r>
            <a:r>
              <a:rPr dirty="0" sz="2400" spc="70">
                <a:latin typeface="Arial"/>
                <a:cs typeface="Arial"/>
              </a:rPr>
              <a:t> </a:t>
            </a:r>
            <a:r>
              <a:rPr dirty="0" sz="2400" spc="200">
                <a:latin typeface="Arial"/>
                <a:cs typeface="Arial"/>
              </a:rPr>
              <a:t>an</a:t>
            </a:r>
            <a:r>
              <a:rPr dirty="0" sz="2400" spc="60">
                <a:latin typeface="Arial"/>
                <a:cs typeface="Arial"/>
              </a:rPr>
              <a:t> </a:t>
            </a:r>
            <a:r>
              <a:rPr dirty="0" sz="2400" spc="165">
                <a:latin typeface="Arial"/>
                <a:cs typeface="Arial"/>
              </a:rPr>
              <a:t>immediate</a:t>
            </a:r>
            <a:r>
              <a:rPr dirty="0" sz="2400" spc="65">
                <a:latin typeface="Arial"/>
                <a:cs typeface="Arial"/>
              </a:rPr>
              <a:t> </a:t>
            </a:r>
            <a:r>
              <a:rPr dirty="0" sz="2400" spc="229">
                <a:latin typeface="Arial"/>
                <a:cs typeface="Arial"/>
              </a:rPr>
              <a:t>and</a:t>
            </a:r>
            <a:r>
              <a:rPr dirty="0" sz="2400" spc="7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persistent</a:t>
            </a:r>
            <a:r>
              <a:rPr dirty="0" sz="2400" spc="60">
                <a:latin typeface="Arial"/>
                <a:cs typeface="Arial"/>
              </a:rPr>
              <a:t> </a:t>
            </a:r>
            <a:r>
              <a:rPr dirty="0" sz="2400" spc="90">
                <a:latin typeface="Arial"/>
                <a:cs typeface="Arial"/>
              </a:rPr>
              <a:t>increase</a:t>
            </a:r>
            <a:r>
              <a:rPr dirty="0" sz="2400" spc="6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in</a:t>
            </a:r>
            <a:r>
              <a:rPr dirty="0" sz="2400" spc="60">
                <a:latin typeface="Arial"/>
                <a:cs typeface="Arial"/>
              </a:rPr>
              <a:t> </a:t>
            </a:r>
            <a:r>
              <a:rPr dirty="0" sz="2400" spc="150">
                <a:latin typeface="Arial"/>
                <a:cs typeface="Arial"/>
              </a:rPr>
              <a:t>outpatient </a:t>
            </a:r>
            <a:r>
              <a:rPr dirty="0" sz="2400" spc="150">
                <a:latin typeface="Arial"/>
                <a:cs typeface="Arial"/>
              </a:rPr>
              <a:t>	</a:t>
            </a:r>
            <a:r>
              <a:rPr dirty="0" sz="2400" spc="145">
                <a:latin typeface="Arial"/>
                <a:cs typeface="Arial"/>
              </a:rPr>
              <a:t>office</a:t>
            </a:r>
            <a:r>
              <a:rPr dirty="0" sz="2400" spc="10">
                <a:latin typeface="Arial"/>
                <a:cs typeface="Arial"/>
              </a:rPr>
              <a:t> </a:t>
            </a:r>
            <a:r>
              <a:rPr dirty="0" sz="2400" spc="170">
                <a:latin typeface="Arial"/>
                <a:cs typeface="Arial"/>
              </a:rPr>
              <a:t>care</a:t>
            </a:r>
            <a:endParaRPr sz="2400">
              <a:latin typeface="Arial"/>
              <a:cs typeface="Arial"/>
            </a:endParaRPr>
          </a:p>
          <a:p>
            <a:pPr lvl="1" marL="697865" indent="-227965">
              <a:lnSpc>
                <a:spcPct val="100000"/>
              </a:lnSpc>
              <a:spcBef>
                <a:spcPts val="475"/>
              </a:spcBef>
              <a:buChar char="•"/>
              <a:tabLst>
                <a:tab pos="697865" algn="l"/>
              </a:tabLst>
            </a:pPr>
            <a:r>
              <a:rPr dirty="0" sz="2200" spc="55">
                <a:latin typeface="Arial"/>
                <a:cs typeface="Arial"/>
              </a:rPr>
              <a:t>Both</a:t>
            </a:r>
            <a:r>
              <a:rPr dirty="0" sz="2200" spc="5">
                <a:latin typeface="Arial"/>
                <a:cs typeface="Arial"/>
              </a:rPr>
              <a:t> </a:t>
            </a:r>
            <a:r>
              <a:rPr dirty="0" sz="2200" spc="85">
                <a:latin typeface="Arial"/>
                <a:cs typeface="Arial"/>
              </a:rPr>
              <a:t>primary</a:t>
            </a:r>
            <a:r>
              <a:rPr dirty="0" sz="2200" spc="5">
                <a:latin typeface="Arial"/>
                <a:cs typeface="Arial"/>
              </a:rPr>
              <a:t> </a:t>
            </a:r>
            <a:r>
              <a:rPr dirty="0" sz="2200" spc="175">
                <a:latin typeface="Arial"/>
                <a:cs typeface="Arial"/>
              </a:rPr>
              <a:t>care</a:t>
            </a:r>
            <a:r>
              <a:rPr dirty="0" sz="2200" spc="5">
                <a:latin typeface="Arial"/>
                <a:cs typeface="Arial"/>
              </a:rPr>
              <a:t> </a:t>
            </a:r>
            <a:r>
              <a:rPr dirty="0" sz="2200" spc="215">
                <a:latin typeface="Arial"/>
                <a:cs typeface="Arial"/>
              </a:rPr>
              <a:t>and</a:t>
            </a:r>
            <a:r>
              <a:rPr dirty="0" sz="2200" spc="15">
                <a:latin typeface="Arial"/>
                <a:cs typeface="Arial"/>
              </a:rPr>
              <a:t> </a:t>
            </a:r>
            <a:r>
              <a:rPr dirty="0" sz="2200" spc="95">
                <a:latin typeface="Arial"/>
                <a:cs typeface="Arial"/>
              </a:rPr>
              <a:t>specialty</a:t>
            </a:r>
            <a:r>
              <a:rPr dirty="0" sz="2200" spc="5">
                <a:latin typeface="Arial"/>
                <a:cs typeface="Arial"/>
              </a:rPr>
              <a:t> </a:t>
            </a:r>
            <a:r>
              <a:rPr dirty="0" sz="2200" spc="175">
                <a:latin typeface="Arial"/>
                <a:cs typeface="Arial"/>
              </a:rPr>
              <a:t>care</a:t>
            </a:r>
            <a:r>
              <a:rPr dirty="0" sz="2200" spc="5">
                <a:latin typeface="Arial"/>
                <a:cs typeface="Arial"/>
              </a:rPr>
              <a:t> </a:t>
            </a:r>
            <a:r>
              <a:rPr dirty="0" sz="2200" spc="95">
                <a:latin typeface="Arial"/>
                <a:cs typeface="Arial"/>
              </a:rPr>
              <a:t>increased</a:t>
            </a:r>
            <a:endParaRPr sz="2200">
              <a:latin typeface="Arial"/>
              <a:cs typeface="Arial"/>
            </a:endParaRPr>
          </a:p>
          <a:p>
            <a:pPr lvl="1" marL="697865" marR="5080" indent="-228600">
              <a:lnSpc>
                <a:spcPts val="2400"/>
              </a:lnSpc>
              <a:spcBef>
                <a:spcPts val="765"/>
              </a:spcBef>
              <a:buChar char="•"/>
              <a:tabLst>
                <a:tab pos="697865" algn="l"/>
              </a:tabLst>
            </a:pPr>
            <a:r>
              <a:rPr dirty="0" sz="2200">
                <a:latin typeface="Arial"/>
                <a:cs typeface="Arial"/>
              </a:rPr>
              <a:t>The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 spc="85">
                <a:latin typeface="Arial"/>
                <a:cs typeface="Arial"/>
              </a:rPr>
              <a:t>increase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in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 spc="-55">
                <a:latin typeface="Arial"/>
                <a:cs typeface="Arial"/>
              </a:rPr>
              <a:t>visits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 spc="80">
                <a:latin typeface="Arial"/>
                <a:cs typeface="Arial"/>
              </a:rPr>
              <a:t>was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similar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 spc="165">
                <a:latin typeface="Arial"/>
                <a:cs typeface="Arial"/>
              </a:rPr>
              <a:t>to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 spc="180">
                <a:latin typeface="Arial"/>
                <a:cs typeface="Arial"/>
              </a:rPr>
              <a:t>what</a:t>
            </a:r>
            <a:r>
              <a:rPr dirty="0" sz="2200">
                <a:latin typeface="Arial"/>
                <a:cs typeface="Arial"/>
              </a:rPr>
              <a:t> </a:t>
            </a:r>
            <a:r>
              <a:rPr dirty="0" sz="2200" spc="105">
                <a:latin typeface="Arial"/>
                <a:cs typeface="Arial"/>
              </a:rPr>
              <a:t>other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 spc="175">
                <a:latin typeface="Arial"/>
                <a:cs typeface="Arial"/>
              </a:rPr>
              <a:t>care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 spc="135">
                <a:latin typeface="Arial"/>
                <a:cs typeface="Arial"/>
              </a:rPr>
              <a:t>coordination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 spc="85">
                <a:latin typeface="Arial"/>
                <a:cs typeface="Arial"/>
              </a:rPr>
              <a:t>programs </a:t>
            </a:r>
            <a:r>
              <a:rPr dirty="0" sz="2200" spc="170">
                <a:latin typeface="Arial"/>
                <a:cs typeface="Arial"/>
              </a:rPr>
              <a:t>have</a:t>
            </a:r>
            <a:r>
              <a:rPr dirty="0" sz="2200" spc="5">
                <a:latin typeface="Arial"/>
                <a:cs typeface="Arial"/>
              </a:rPr>
              <a:t> </a:t>
            </a:r>
            <a:r>
              <a:rPr dirty="0" sz="2200" spc="175">
                <a:latin typeface="Arial"/>
                <a:cs typeface="Arial"/>
              </a:rPr>
              <a:t>achieved</a:t>
            </a:r>
            <a:r>
              <a:rPr dirty="0" sz="2200" spc="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(10-15</a:t>
            </a:r>
            <a:r>
              <a:rPr dirty="0" sz="2200" spc="20">
                <a:latin typeface="Arial"/>
                <a:cs typeface="Arial"/>
              </a:rPr>
              <a:t> </a:t>
            </a:r>
            <a:r>
              <a:rPr dirty="0" sz="2200" spc="180">
                <a:latin typeface="Arial"/>
                <a:cs typeface="Arial"/>
              </a:rPr>
              <a:t>percentage</a:t>
            </a:r>
            <a:r>
              <a:rPr dirty="0" sz="2200" spc="5">
                <a:latin typeface="Arial"/>
                <a:cs typeface="Arial"/>
              </a:rPr>
              <a:t> </a:t>
            </a:r>
            <a:r>
              <a:rPr dirty="0" sz="2200" spc="55">
                <a:latin typeface="Arial"/>
                <a:cs typeface="Arial"/>
              </a:rPr>
              <a:t>points)</a:t>
            </a:r>
            <a:endParaRPr sz="2200">
              <a:latin typeface="Arial"/>
              <a:cs typeface="Arial"/>
            </a:endParaRPr>
          </a:p>
          <a:p>
            <a:pPr lvl="1" marL="697865" marR="320675" indent="-228600">
              <a:lnSpc>
                <a:spcPts val="2400"/>
              </a:lnSpc>
              <a:spcBef>
                <a:spcPts val="790"/>
              </a:spcBef>
              <a:buChar char="•"/>
              <a:tabLst>
                <a:tab pos="697865" algn="l"/>
              </a:tabLst>
            </a:pPr>
            <a:r>
              <a:rPr dirty="0" sz="2200">
                <a:latin typeface="Arial"/>
                <a:cs typeface="Arial"/>
              </a:rPr>
              <a:t>In</a:t>
            </a:r>
            <a:r>
              <a:rPr dirty="0" sz="2200" spc="5">
                <a:latin typeface="Arial"/>
                <a:cs typeface="Arial"/>
              </a:rPr>
              <a:t> </a:t>
            </a:r>
            <a:r>
              <a:rPr dirty="0" sz="2200" spc="145">
                <a:latin typeface="Arial"/>
                <a:cs typeface="Arial"/>
              </a:rPr>
              <a:t>the</a:t>
            </a:r>
            <a:r>
              <a:rPr dirty="0" sz="2200" spc="5">
                <a:latin typeface="Arial"/>
                <a:cs typeface="Arial"/>
              </a:rPr>
              <a:t> </a:t>
            </a:r>
            <a:r>
              <a:rPr dirty="0" sz="2200" spc="150">
                <a:latin typeface="Arial"/>
                <a:cs typeface="Arial"/>
              </a:rPr>
              <a:t>absence</a:t>
            </a:r>
            <a:r>
              <a:rPr dirty="0" sz="2200" spc="10">
                <a:latin typeface="Arial"/>
                <a:cs typeface="Arial"/>
              </a:rPr>
              <a:t> </a:t>
            </a:r>
            <a:r>
              <a:rPr dirty="0" sz="2200" spc="135">
                <a:latin typeface="Arial"/>
                <a:cs typeface="Arial"/>
              </a:rPr>
              <a:t>of</a:t>
            </a:r>
            <a:r>
              <a:rPr dirty="0" sz="2200" spc="5">
                <a:latin typeface="Arial"/>
                <a:cs typeface="Arial"/>
              </a:rPr>
              <a:t> </a:t>
            </a:r>
            <a:r>
              <a:rPr dirty="0" sz="2200" spc="145">
                <a:latin typeface="Arial"/>
                <a:cs typeface="Arial"/>
              </a:rPr>
              <a:t>the</a:t>
            </a:r>
            <a:r>
              <a:rPr dirty="0" sz="2200" spc="5">
                <a:latin typeface="Arial"/>
                <a:cs typeface="Arial"/>
              </a:rPr>
              <a:t> </a:t>
            </a:r>
            <a:r>
              <a:rPr dirty="0" sz="2200" spc="125">
                <a:latin typeface="Arial"/>
                <a:cs typeface="Arial"/>
              </a:rPr>
              <a:t>program,</a:t>
            </a:r>
            <a:r>
              <a:rPr dirty="0" sz="2200" spc="15">
                <a:latin typeface="Arial"/>
                <a:cs typeface="Arial"/>
              </a:rPr>
              <a:t> </a:t>
            </a:r>
            <a:r>
              <a:rPr dirty="0" sz="2200" spc="70">
                <a:latin typeface="Arial"/>
                <a:cs typeface="Arial"/>
              </a:rPr>
              <a:t>very</a:t>
            </a:r>
            <a:r>
              <a:rPr dirty="0" sz="2200" spc="5">
                <a:latin typeface="Arial"/>
                <a:cs typeface="Arial"/>
              </a:rPr>
              <a:t> </a:t>
            </a:r>
            <a:r>
              <a:rPr dirty="0" sz="2200" spc="160">
                <a:latin typeface="Arial"/>
                <a:cs typeface="Arial"/>
              </a:rPr>
              <a:t>few</a:t>
            </a:r>
            <a:r>
              <a:rPr dirty="0" sz="2200" spc="10">
                <a:latin typeface="Arial"/>
                <a:cs typeface="Arial"/>
              </a:rPr>
              <a:t> </a:t>
            </a:r>
            <a:r>
              <a:rPr dirty="0" sz="2200" spc="95">
                <a:latin typeface="Arial"/>
                <a:cs typeface="Arial"/>
              </a:rPr>
              <a:t>patients</a:t>
            </a:r>
            <a:r>
              <a:rPr dirty="0" sz="2200" spc="5">
                <a:latin typeface="Arial"/>
                <a:cs typeface="Arial"/>
              </a:rPr>
              <a:t> </a:t>
            </a:r>
            <a:r>
              <a:rPr dirty="0" sz="2200" spc="140">
                <a:latin typeface="Arial"/>
                <a:cs typeface="Arial"/>
              </a:rPr>
              <a:t>received</a:t>
            </a:r>
            <a:r>
              <a:rPr dirty="0" sz="2200" spc="15">
                <a:latin typeface="Arial"/>
                <a:cs typeface="Arial"/>
              </a:rPr>
              <a:t> </a:t>
            </a:r>
            <a:r>
              <a:rPr dirty="0" sz="2200" spc="80">
                <a:latin typeface="Arial"/>
                <a:cs typeface="Arial"/>
              </a:rPr>
              <a:t>timely</a:t>
            </a:r>
            <a:r>
              <a:rPr dirty="0" sz="2200" spc="10">
                <a:latin typeface="Arial"/>
                <a:cs typeface="Arial"/>
              </a:rPr>
              <a:t> </a:t>
            </a:r>
            <a:r>
              <a:rPr dirty="0" sz="2200" spc="120">
                <a:latin typeface="Arial"/>
                <a:cs typeface="Arial"/>
              </a:rPr>
              <a:t>office </a:t>
            </a:r>
            <a:r>
              <a:rPr dirty="0" sz="2200" spc="170">
                <a:latin typeface="Arial"/>
                <a:cs typeface="Arial"/>
              </a:rPr>
              <a:t>care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(27</a:t>
            </a:r>
            <a:r>
              <a:rPr dirty="0" sz="2200" spc="5">
                <a:latin typeface="Arial"/>
                <a:cs typeface="Arial"/>
              </a:rPr>
              <a:t> </a:t>
            </a:r>
            <a:r>
              <a:rPr dirty="0" sz="2200" spc="155">
                <a:latin typeface="Arial"/>
                <a:cs typeface="Arial"/>
              </a:rPr>
              <a:t>percent</a:t>
            </a:r>
            <a:r>
              <a:rPr dirty="0" sz="2200" spc="10">
                <a:latin typeface="Arial"/>
                <a:cs typeface="Arial"/>
              </a:rPr>
              <a:t> </a:t>
            </a:r>
            <a:r>
              <a:rPr dirty="0" sz="2200" spc="110">
                <a:latin typeface="Arial"/>
                <a:cs typeface="Arial"/>
              </a:rPr>
              <a:t>after</a:t>
            </a:r>
            <a:r>
              <a:rPr dirty="0" sz="2200">
                <a:latin typeface="Arial"/>
                <a:cs typeface="Arial"/>
              </a:rPr>
              <a:t> </a:t>
            </a:r>
            <a:r>
              <a:rPr dirty="0" sz="2200" spc="190">
                <a:latin typeface="Arial"/>
                <a:cs typeface="Arial"/>
              </a:rPr>
              <a:t>two</a:t>
            </a:r>
            <a:r>
              <a:rPr dirty="0" sz="2200" spc="5">
                <a:latin typeface="Arial"/>
                <a:cs typeface="Arial"/>
              </a:rPr>
              <a:t> </a:t>
            </a:r>
            <a:r>
              <a:rPr dirty="0" sz="2200" spc="70">
                <a:latin typeface="Arial"/>
                <a:cs typeface="Arial"/>
              </a:rPr>
              <a:t>weeks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 spc="215">
                <a:latin typeface="Arial"/>
                <a:cs typeface="Arial"/>
              </a:rPr>
              <a:t>and</a:t>
            </a:r>
            <a:r>
              <a:rPr dirty="0" sz="2200" spc="10">
                <a:latin typeface="Arial"/>
                <a:cs typeface="Arial"/>
              </a:rPr>
              <a:t> </a:t>
            </a:r>
            <a:r>
              <a:rPr dirty="0" sz="2200" spc="-30">
                <a:latin typeface="Arial"/>
                <a:cs typeface="Arial"/>
              </a:rPr>
              <a:t>&lt;75%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 spc="110">
                <a:latin typeface="Arial"/>
                <a:cs typeface="Arial"/>
              </a:rPr>
              <a:t>after</a:t>
            </a:r>
            <a:r>
              <a:rPr dirty="0" sz="2200">
                <a:latin typeface="Arial"/>
                <a:cs typeface="Arial"/>
              </a:rPr>
              <a:t> 6</a:t>
            </a:r>
            <a:r>
              <a:rPr dirty="0" sz="2200" spc="10">
                <a:latin typeface="Arial"/>
                <a:cs typeface="Arial"/>
              </a:rPr>
              <a:t> </a:t>
            </a:r>
            <a:r>
              <a:rPr dirty="0" sz="2200" spc="70">
                <a:latin typeface="Arial"/>
                <a:cs typeface="Arial"/>
              </a:rPr>
              <a:t>months)</a:t>
            </a:r>
            <a:endParaRPr sz="2200">
              <a:latin typeface="Arial"/>
              <a:cs typeface="Arial"/>
            </a:endParaRPr>
          </a:p>
          <a:p>
            <a:pPr marL="240029" marR="725170" indent="-227329">
              <a:lnSpc>
                <a:spcPts val="2590"/>
              </a:lnSpc>
              <a:spcBef>
                <a:spcPts val="1550"/>
              </a:spcBef>
              <a:buChar char="•"/>
              <a:tabLst>
                <a:tab pos="241300" algn="l"/>
              </a:tabLst>
            </a:pPr>
            <a:r>
              <a:rPr dirty="0" sz="2400" spc="95">
                <a:latin typeface="Arial"/>
                <a:cs typeface="Arial"/>
              </a:rPr>
              <a:t>Program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 spc="114">
                <a:latin typeface="Arial"/>
                <a:cs typeface="Arial"/>
              </a:rPr>
              <a:t>increased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 spc="155">
                <a:latin typeface="Arial"/>
                <a:cs typeface="Arial"/>
              </a:rPr>
              <a:t>the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 spc="125">
                <a:latin typeface="Arial"/>
                <a:cs typeface="Arial"/>
              </a:rPr>
              <a:t>proportion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 spc="114">
                <a:latin typeface="Arial"/>
                <a:cs typeface="Arial"/>
              </a:rPr>
              <a:t>receiving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 spc="160">
                <a:latin typeface="Arial"/>
                <a:cs typeface="Arial"/>
              </a:rPr>
              <a:t>any</a:t>
            </a:r>
            <a:r>
              <a:rPr dirty="0" sz="2400">
                <a:latin typeface="Arial"/>
                <a:cs typeface="Arial"/>
              </a:rPr>
              <a:t> DME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 spc="155">
                <a:latin typeface="Arial"/>
                <a:cs typeface="Arial"/>
              </a:rPr>
              <a:t>(but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 spc="165">
                <a:latin typeface="Arial"/>
                <a:cs typeface="Arial"/>
              </a:rPr>
              <a:t>not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 spc="130">
                <a:latin typeface="Arial"/>
                <a:cs typeface="Arial"/>
              </a:rPr>
              <a:t>the </a:t>
            </a:r>
            <a:r>
              <a:rPr dirty="0" sz="2400" spc="130">
                <a:latin typeface="Arial"/>
                <a:cs typeface="Arial"/>
              </a:rPr>
              <a:t>	</a:t>
            </a:r>
            <a:r>
              <a:rPr dirty="0" sz="2400" spc="185">
                <a:latin typeface="Arial"/>
                <a:cs typeface="Arial"/>
              </a:rPr>
              <a:t>amount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 spc="155">
                <a:latin typeface="Arial"/>
                <a:cs typeface="Arial"/>
              </a:rPr>
              <a:t>of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DME)</a:t>
            </a:r>
            <a:endParaRPr sz="2400">
              <a:latin typeface="Arial"/>
              <a:cs typeface="Arial"/>
            </a:endParaRPr>
          </a:p>
          <a:p>
            <a:pPr marL="240029" indent="-227329">
              <a:lnSpc>
                <a:spcPct val="100000"/>
              </a:lnSpc>
              <a:spcBef>
                <a:spcPts val="1285"/>
              </a:spcBef>
              <a:buChar char="•"/>
              <a:tabLst>
                <a:tab pos="240029" algn="l"/>
              </a:tabLst>
            </a:pPr>
            <a:r>
              <a:rPr dirty="0" sz="2400" spc="120">
                <a:latin typeface="Arial"/>
                <a:cs typeface="Arial"/>
              </a:rPr>
              <a:t>No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 spc="175">
                <a:latin typeface="Arial"/>
                <a:cs typeface="Arial"/>
              </a:rPr>
              <a:t>effect</a:t>
            </a:r>
            <a:r>
              <a:rPr dirty="0" sz="2400">
                <a:latin typeface="Arial"/>
                <a:cs typeface="Arial"/>
              </a:rPr>
              <a:t> </a:t>
            </a:r>
            <a:r>
              <a:rPr dirty="0" sz="2400" spc="170">
                <a:latin typeface="Arial"/>
                <a:cs typeface="Arial"/>
              </a:rPr>
              <a:t>on</a:t>
            </a:r>
            <a:r>
              <a:rPr dirty="0" sz="2400">
                <a:latin typeface="Arial"/>
                <a:cs typeface="Arial"/>
              </a:rPr>
              <a:t> </a:t>
            </a:r>
            <a:r>
              <a:rPr dirty="0" sz="2400" spc="200">
                <a:latin typeface="Arial"/>
                <a:cs typeface="Arial"/>
              </a:rPr>
              <a:t>home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 spc="135">
                <a:latin typeface="Arial"/>
                <a:cs typeface="Arial"/>
              </a:rPr>
              <a:t>health</a:t>
            </a:r>
            <a:r>
              <a:rPr dirty="0" sz="2400">
                <a:latin typeface="Arial"/>
                <a:cs typeface="Arial"/>
              </a:rPr>
              <a:t> </a:t>
            </a:r>
            <a:r>
              <a:rPr dirty="0" sz="2400" spc="190">
                <a:latin typeface="Arial"/>
                <a:cs typeface="Arial"/>
              </a:rPr>
              <a:t>care</a:t>
            </a:r>
            <a:r>
              <a:rPr dirty="0" sz="2400" spc="10">
                <a:latin typeface="Arial"/>
                <a:cs typeface="Arial"/>
              </a:rPr>
              <a:t> </a:t>
            </a:r>
            <a:r>
              <a:rPr dirty="0" sz="2400" spc="-25">
                <a:latin typeface="Arial"/>
                <a:cs typeface="Arial"/>
              </a:rPr>
              <a:t>use</a:t>
            </a:r>
            <a:endParaRPr sz="2400">
              <a:latin typeface="Arial"/>
              <a:cs typeface="Arial"/>
            </a:endParaRPr>
          </a:p>
          <a:p>
            <a:pPr marL="240029" indent="-227329">
              <a:lnSpc>
                <a:spcPct val="100000"/>
              </a:lnSpc>
              <a:spcBef>
                <a:spcPts val="1320"/>
              </a:spcBef>
              <a:buChar char="•"/>
              <a:tabLst>
                <a:tab pos="240029" algn="l"/>
              </a:tabLst>
            </a:pPr>
            <a:r>
              <a:rPr dirty="0" sz="2400" spc="120">
                <a:latin typeface="Arial"/>
                <a:cs typeface="Arial"/>
              </a:rPr>
              <a:t>No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 spc="175">
                <a:latin typeface="Arial"/>
                <a:cs typeface="Arial"/>
              </a:rPr>
              <a:t>effect</a:t>
            </a:r>
            <a:r>
              <a:rPr dirty="0" sz="2400">
                <a:latin typeface="Arial"/>
                <a:cs typeface="Arial"/>
              </a:rPr>
              <a:t> </a:t>
            </a:r>
            <a:r>
              <a:rPr dirty="0" sz="2400" spc="170">
                <a:latin typeface="Arial"/>
                <a:cs typeface="Arial"/>
              </a:rPr>
              <a:t>on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 spc="150">
                <a:latin typeface="Arial"/>
                <a:cs typeface="Arial"/>
              </a:rPr>
              <a:t>the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 spc="135">
                <a:latin typeface="Arial"/>
                <a:cs typeface="Arial"/>
              </a:rPr>
              <a:t>quantity</a:t>
            </a:r>
            <a:r>
              <a:rPr dirty="0" sz="2400" spc="10">
                <a:latin typeface="Arial"/>
                <a:cs typeface="Arial"/>
              </a:rPr>
              <a:t> </a:t>
            </a:r>
            <a:r>
              <a:rPr dirty="0" sz="2400" spc="155">
                <a:latin typeface="Arial"/>
                <a:cs typeface="Arial"/>
              </a:rPr>
              <a:t>of</a:t>
            </a:r>
            <a:r>
              <a:rPr dirty="0" sz="2400">
                <a:latin typeface="Arial"/>
                <a:cs typeface="Arial"/>
              </a:rPr>
              <a:t> </a:t>
            </a:r>
            <a:r>
              <a:rPr dirty="0" sz="2400" spc="60">
                <a:latin typeface="Arial"/>
                <a:cs typeface="Arial"/>
              </a:rPr>
              <a:t>prescriptions</a:t>
            </a:r>
            <a:r>
              <a:rPr dirty="0" sz="2400" spc="10">
                <a:latin typeface="Arial"/>
                <a:cs typeface="Arial"/>
              </a:rPr>
              <a:t> </a:t>
            </a:r>
            <a:r>
              <a:rPr dirty="0" sz="2400" spc="55">
                <a:latin typeface="Arial"/>
                <a:cs typeface="Arial"/>
              </a:rPr>
              <a:t>drugs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3500" rIns="0" bIns="0" rtlCol="0" vert="horz">
            <a:spAutoFit/>
          </a:bodyPr>
          <a:lstStyle/>
          <a:p>
            <a:pPr marL="12700" marR="5080">
              <a:lnSpc>
                <a:spcPts val="3500"/>
              </a:lnSpc>
              <a:spcBef>
                <a:spcPts val="500"/>
              </a:spcBef>
            </a:pPr>
            <a:r>
              <a:rPr dirty="0" spc="135"/>
              <a:t>Program</a:t>
            </a:r>
            <a:r>
              <a:rPr dirty="0" spc="10"/>
              <a:t> </a:t>
            </a:r>
            <a:r>
              <a:rPr dirty="0" spc="229"/>
              <a:t>caused</a:t>
            </a:r>
            <a:r>
              <a:rPr dirty="0" spc="5"/>
              <a:t> </a:t>
            </a:r>
            <a:r>
              <a:rPr dirty="0" spc="280"/>
              <a:t>an</a:t>
            </a:r>
            <a:r>
              <a:rPr dirty="0" spc="15"/>
              <a:t> </a:t>
            </a:r>
            <a:r>
              <a:rPr dirty="0" spc="225"/>
              <a:t>immediate</a:t>
            </a:r>
            <a:r>
              <a:rPr dirty="0" spc="5"/>
              <a:t> </a:t>
            </a:r>
            <a:r>
              <a:rPr dirty="0" spc="320"/>
              <a:t>and</a:t>
            </a:r>
            <a:r>
              <a:rPr dirty="0" spc="5"/>
              <a:t> </a:t>
            </a:r>
            <a:r>
              <a:rPr dirty="0" spc="50"/>
              <a:t>persistent </a:t>
            </a:r>
            <a:r>
              <a:rPr dirty="0" spc="135"/>
              <a:t>increase</a:t>
            </a:r>
            <a:r>
              <a:rPr dirty="0" spc="20"/>
              <a:t> </a:t>
            </a:r>
            <a:r>
              <a:rPr dirty="0"/>
              <a:t>in</a:t>
            </a:r>
            <a:r>
              <a:rPr dirty="0" spc="25"/>
              <a:t> </a:t>
            </a:r>
            <a:r>
              <a:rPr dirty="0" spc="210"/>
              <a:t>ambulatory</a:t>
            </a:r>
            <a:r>
              <a:rPr dirty="0" spc="25"/>
              <a:t> </a:t>
            </a:r>
            <a:r>
              <a:rPr dirty="0" spc="175"/>
              <a:t>office-</a:t>
            </a:r>
            <a:r>
              <a:rPr dirty="0" spc="225"/>
              <a:t>based</a:t>
            </a:r>
            <a:r>
              <a:rPr dirty="0" spc="20"/>
              <a:t> </a:t>
            </a:r>
            <a:r>
              <a:rPr dirty="0" spc="245"/>
              <a:t>care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113203" y="2062988"/>
            <a:ext cx="4164329" cy="3427095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marL="240029" marR="5080" indent="-227329">
              <a:lnSpc>
                <a:spcPct val="89200"/>
              </a:lnSpc>
              <a:spcBef>
                <a:spcPts val="409"/>
              </a:spcBef>
              <a:buChar char="•"/>
              <a:tabLst>
                <a:tab pos="241300" algn="l"/>
              </a:tabLst>
            </a:pPr>
            <a:r>
              <a:rPr dirty="0" sz="2400">
                <a:latin typeface="Arial"/>
                <a:cs typeface="Arial"/>
              </a:rPr>
              <a:t>15</a:t>
            </a:r>
            <a:r>
              <a:rPr dirty="0" sz="2400" spc="-25">
                <a:latin typeface="Arial"/>
                <a:cs typeface="Arial"/>
              </a:rPr>
              <a:t> </a:t>
            </a:r>
            <a:r>
              <a:rPr dirty="0" sz="2400" spc="200">
                <a:latin typeface="Arial"/>
                <a:cs typeface="Arial"/>
              </a:rPr>
              <a:t>percentage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130">
                <a:latin typeface="Arial"/>
                <a:cs typeface="Arial"/>
              </a:rPr>
              <a:t>point </a:t>
            </a:r>
            <a:r>
              <a:rPr dirty="0" sz="2400" spc="130">
                <a:latin typeface="Arial"/>
                <a:cs typeface="Arial"/>
              </a:rPr>
              <a:t>	</a:t>
            </a:r>
            <a:r>
              <a:rPr dirty="0" sz="2400" spc="95">
                <a:latin typeface="Arial"/>
                <a:cs typeface="Arial"/>
              </a:rPr>
              <a:t>increase</a:t>
            </a:r>
            <a:r>
              <a:rPr dirty="0" sz="2400" spc="1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in</a:t>
            </a:r>
            <a:r>
              <a:rPr dirty="0" sz="2400" spc="15">
                <a:latin typeface="Arial"/>
                <a:cs typeface="Arial"/>
              </a:rPr>
              <a:t> </a:t>
            </a:r>
            <a:r>
              <a:rPr dirty="0" sz="2400" spc="130">
                <a:latin typeface="Arial"/>
                <a:cs typeface="Arial"/>
              </a:rPr>
              <a:t>proportion</a:t>
            </a:r>
            <a:r>
              <a:rPr dirty="0" sz="2400" spc="10">
                <a:latin typeface="Arial"/>
                <a:cs typeface="Arial"/>
              </a:rPr>
              <a:t> </a:t>
            </a:r>
            <a:r>
              <a:rPr dirty="0" sz="2400" spc="90">
                <a:latin typeface="Arial"/>
                <a:cs typeface="Arial"/>
              </a:rPr>
              <a:t>with </a:t>
            </a:r>
            <a:r>
              <a:rPr dirty="0" sz="2400" spc="90">
                <a:latin typeface="Arial"/>
                <a:cs typeface="Arial"/>
              </a:rPr>
              <a:t>	</a:t>
            </a:r>
            <a:r>
              <a:rPr dirty="0" sz="2400" spc="210">
                <a:latin typeface="Arial"/>
                <a:cs typeface="Arial"/>
              </a:rPr>
              <a:t>an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 spc="145">
                <a:latin typeface="Arial"/>
                <a:cs typeface="Arial"/>
              </a:rPr>
              <a:t>office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visit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14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 spc="95">
                <a:latin typeface="Arial"/>
                <a:cs typeface="Arial"/>
              </a:rPr>
              <a:t>days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114">
                <a:latin typeface="Arial"/>
                <a:cs typeface="Arial"/>
              </a:rPr>
              <a:t>after </a:t>
            </a:r>
            <a:r>
              <a:rPr dirty="0" sz="2400" spc="114">
                <a:latin typeface="Arial"/>
                <a:cs typeface="Arial"/>
              </a:rPr>
              <a:t>	</a:t>
            </a:r>
            <a:r>
              <a:rPr dirty="0" sz="2400" spc="110">
                <a:latin typeface="Arial"/>
                <a:cs typeface="Arial"/>
              </a:rPr>
              <a:t>discharge</a:t>
            </a:r>
            <a:endParaRPr sz="2400">
              <a:latin typeface="Arial"/>
              <a:cs typeface="Arial"/>
            </a:endParaRPr>
          </a:p>
          <a:p>
            <a:pPr marL="240029" marR="103505" indent="-227329">
              <a:lnSpc>
                <a:spcPts val="2590"/>
              </a:lnSpc>
              <a:spcBef>
                <a:spcPts val="1650"/>
              </a:spcBef>
              <a:buChar char="•"/>
              <a:tabLst>
                <a:tab pos="241300" algn="l"/>
              </a:tabLst>
            </a:pPr>
            <a:r>
              <a:rPr dirty="0" sz="2400" spc="-180">
                <a:latin typeface="Arial"/>
                <a:cs typeface="Arial"/>
              </a:rPr>
              <a:t>This</a:t>
            </a:r>
            <a:r>
              <a:rPr dirty="0" sz="2400">
                <a:latin typeface="Arial"/>
                <a:cs typeface="Arial"/>
              </a:rPr>
              <a:t> </a:t>
            </a:r>
            <a:r>
              <a:rPr dirty="0" sz="2400" spc="175">
                <a:latin typeface="Arial"/>
                <a:cs typeface="Arial"/>
              </a:rPr>
              <a:t>effect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 spc="-25">
                <a:latin typeface="Arial"/>
                <a:cs typeface="Arial"/>
              </a:rPr>
              <a:t>persists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 spc="114">
                <a:latin typeface="Arial"/>
                <a:cs typeface="Arial"/>
              </a:rPr>
              <a:t>through </a:t>
            </a:r>
            <a:r>
              <a:rPr dirty="0" sz="2400" spc="114">
                <a:latin typeface="Arial"/>
                <a:cs typeface="Arial"/>
              </a:rPr>
              <a:t>	</a:t>
            </a:r>
            <a:r>
              <a:rPr dirty="0" sz="2400">
                <a:latin typeface="Arial"/>
                <a:cs typeface="Arial"/>
              </a:rPr>
              <a:t>365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 spc="75">
                <a:latin typeface="Arial"/>
                <a:cs typeface="Arial"/>
              </a:rPr>
              <a:t>days</a:t>
            </a:r>
            <a:endParaRPr sz="2400">
              <a:latin typeface="Arial"/>
              <a:cs typeface="Arial"/>
            </a:endParaRPr>
          </a:p>
          <a:p>
            <a:pPr marL="240029" marR="362585" indent="-227329">
              <a:lnSpc>
                <a:spcPct val="90400"/>
              </a:lnSpc>
              <a:spcBef>
                <a:spcPts val="1560"/>
              </a:spcBef>
              <a:buChar char="•"/>
              <a:tabLst>
                <a:tab pos="241300" algn="l"/>
              </a:tabLst>
            </a:pPr>
            <a:r>
              <a:rPr dirty="0" sz="2400" spc="60">
                <a:latin typeface="Arial"/>
                <a:cs typeface="Arial"/>
              </a:rPr>
              <a:t>Equates</a:t>
            </a:r>
            <a:r>
              <a:rPr dirty="0" sz="2400" spc="15">
                <a:latin typeface="Arial"/>
                <a:cs typeface="Arial"/>
              </a:rPr>
              <a:t> </a:t>
            </a:r>
            <a:r>
              <a:rPr dirty="0" sz="2400" spc="180">
                <a:latin typeface="Arial"/>
                <a:cs typeface="Arial"/>
              </a:rPr>
              <a:t>to</a:t>
            </a:r>
            <a:r>
              <a:rPr dirty="0" sz="2400" spc="15">
                <a:latin typeface="Arial"/>
                <a:cs typeface="Arial"/>
              </a:rPr>
              <a:t> </a:t>
            </a:r>
            <a:r>
              <a:rPr dirty="0" sz="2400" spc="210">
                <a:latin typeface="Arial"/>
                <a:cs typeface="Arial"/>
              </a:rPr>
              <a:t>about</a:t>
            </a:r>
            <a:r>
              <a:rPr dirty="0" sz="2400" spc="1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1.25 </a:t>
            </a:r>
            <a:r>
              <a:rPr dirty="0" sz="2400" spc="-20">
                <a:latin typeface="Arial"/>
                <a:cs typeface="Arial"/>
              </a:rPr>
              <a:t>	</a:t>
            </a:r>
            <a:r>
              <a:rPr dirty="0" sz="2400" spc="145">
                <a:latin typeface="Arial"/>
                <a:cs typeface="Arial"/>
              </a:rPr>
              <a:t>additional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-60">
                <a:latin typeface="Arial"/>
                <a:cs typeface="Arial"/>
              </a:rPr>
              <a:t>visits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 spc="114">
                <a:latin typeface="Arial"/>
                <a:cs typeface="Arial"/>
              </a:rPr>
              <a:t>over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 spc="-25">
                <a:latin typeface="Arial"/>
                <a:cs typeface="Arial"/>
              </a:rPr>
              <a:t>365 </a:t>
            </a:r>
            <a:r>
              <a:rPr dirty="0" sz="2400" spc="-25">
                <a:latin typeface="Arial"/>
                <a:cs typeface="Arial"/>
              </a:rPr>
              <a:t>	</a:t>
            </a:r>
            <a:r>
              <a:rPr dirty="0" sz="2400" spc="75">
                <a:latin typeface="Arial"/>
                <a:cs typeface="Arial"/>
              </a:rPr>
              <a:t>days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80958" y="1987043"/>
            <a:ext cx="5814695" cy="3472815"/>
            <a:chOff x="1080958" y="1987043"/>
            <a:chExt cx="5814695" cy="3472815"/>
          </a:xfrm>
        </p:grpSpPr>
        <p:sp>
          <p:nvSpPr>
            <p:cNvPr id="5" name="object 5"/>
            <p:cNvSpPr/>
            <p:nvPr/>
          </p:nvSpPr>
          <p:spPr>
            <a:xfrm>
              <a:off x="1144879" y="2088133"/>
              <a:ext cx="344170" cy="3272154"/>
            </a:xfrm>
            <a:custGeom>
              <a:avLst/>
              <a:gdLst/>
              <a:ahLst/>
              <a:cxnLst/>
              <a:rect l="l" t="t" r="r" b="b"/>
              <a:pathLst>
                <a:path w="344169" h="3272154">
                  <a:moveTo>
                    <a:pt x="343611" y="3257842"/>
                  </a:moveTo>
                  <a:lnTo>
                    <a:pt x="0" y="3257842"/>
                  </a:lnTo>
                  <a:lnTo>
                    <a:pt x="0" y="3271786"/>
                  </a:lnTo>
                  <a:lnTo>
                    <a:pt x="343611" y="3271786"/>
                  </a:lnTo>
                  <a:lnTo>
                    <a:pt x="343611" y="3257842"/>
                  </a:lnTo>
                  <a:close/>
                </a:path>
                <a:path w="344169" h="3272154">
                  <a:moveTo>
                    <a:pt x="343611" y="2606332"/>
                  </a:moveTo>
                  <a:lnTo>
                    <a:pt x="0" y="2606332"/>
                  </a:lnTo>
                  <a:lnTo>
                    <a:pt x="0" y="2620276"/>
                  </a:lnTo>
                  <a:lnTo>
                    <a:pt x="343611" y="2620276"/>
                  </a:lnTo>
                  <a:lnTo>
                    <a:pt x="343611" y="2606332"/>
                  </a:lnTo>
                  <a:close/>
                </a:path>
                <a:path w="344169" h="3272154">
                  <a:moveTo>
                    <a:pt x="343611" y="1954822"/>
                  </a:moveTo>
                  <a:lnTo>
                    <a:pt x="0" y="1954822"/>
                  </a:lnTo>
                  <a:lnTo>
                    <a:pt x="0" y="1968766"/>
                  </a:lnTo>
                  <a:lnTo>
                    <a:pt x="343611" y="1968766"/>
                  </a:lnTo>
                  <a:lnTo>
                    <a:pt x="343611" y="1954822"/>
                  </a:lnTo>
                  <a:close/>
                </a:path>
                <a:path w="344169" h="3272154">
                  <a:moveTo>
                    <a:pt x="343611" y="1303020"/>
                  </a:moveTo>
                  <a:lnTo>
                    <a:pt x="0" y="1303020"/>
                  </a:lnTo>
                  <a:lnTo>
                    <a:pt x="0" y="1316964"/>
                  </a:lnTo>
                  <a:lnTo>
                    <a:pt x="343611" y="1316964"/>
                  </a:lnTo>
                  <a:lnTo>
                    <a:pt x="343611" y="1303020"/>
                  </a:lnTo>
                  <a:close/>
                </a:path>
                <a:path w="344169" h="3272154">
                  <a:moveTo>
                    <a:pt x="343611" y="651510"/>
                  </a:moveTo>
                  <a:lnTo>
                    <a:pt x="0" y="651510"/>
                  </a:lnTo>
                  <a:lnTo>
                    <a:pt x="0" y="665454"/>
                  </a:lnTo>
                  <a:lnTo>
                    <a:pt x="343611" y="665454"/>
                  </a:lnTo>
                  <a:lnTo>
                    <a:pt x="343611" y="651510"/>
                  </a:lnTo>
                  <a:close/>
                </a:path>
                <a:path w="344169" h="3272154">
                  <a:moveTo>
                    <a:pt x="343611" y="0"/>
                  </a:moveTo>
                  <a:lnTo>
                    <a:pt x="0" y="0"/>
                  </a:lnTo>
                  <a:lnTo>
                    <a:pt x="0" y="13944"/>
                  </a:lnTo>
                  <a:lnTo>
                    <a:pt x="343611" y="13944"/>
                  </a:lnTo>
                  <a:lnTo>
                    <a:pt x="343611" y="0"/>
                  </a:lnTo>
                  <a:close/>
                </a:path>
              </a:pathLst>
            </a:custGeom>
            <a:solidFill>
              <a:srgbClr val="EAF2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080958" y="1987043"/>
              <a:ext cx="64135" cy="3468370"/>
            </a:xfrm>
            <a:custGeom>
              <a:avLst/>
              <a:gdLst/>
              <a:ahLst/>
              <a:cxnLst/>
              <a:rect l="l" t="t" r="r" b="b"/>
              <a:pathLst>
                <a:path w="64134" h="3468370">
                  <a:moveTo>
                    <a:pt x="63922" y="3468144"/>
                  </a:moveTo>
                  <a:lnTo>
                    <a:pt x="63922" y="0"/>
                  </a:lnTo>
                </a:path>
                <a:path w="64134" h="3468370">
                  <a:moveTo>
                    <a:pt x="63922" y="3365900"/>
                  </a:moveTo>
                  <a:lnTo>
                    <a:pt x="0" y="3365900"/>
                  </a:lnTo>
                </a:path>
                <a:path w="64134" h="3468370">
                  <a:moveTo>
                    <a:pt x="63922" y="2714389"/>
                  </a:moveTo>
                  <a:lnTo>
                    <a:pt x="0" y="2714389"/>
                  </a:lnTo>
                </a:path>
                <a:path w="64134" h="3468370">
                  <a:moveTo>
                    <a:pt x="63922" y="2062877"/>
                  </a:moveTo>
                  <a:lnTo>
                    <a:pt x="0" y="2062877"/>
                  </a:lnTo>
                </a:path>
                <a:path w="64134" h="3468370">
                  <a:moveTo>
                    <a:pt x="63922" y="1411075"/>
                  </a:moveTo>
                  <a:lnTo>
                    <a:pt x="0" y="1411075"/>
                  </a:lnTo>
                </a:path>
                <a:path w="64134" h="3468370">
                  <a:moveTo>
                    <a:pt x="63922" y="759564"/>
                  </a:moveTo>
                  <a:lnTo>
                    <a:pt x="0" y="759564"/>
                  </a:lnTo>
                </a:path>
                <a:path w="64134" h="3468370">
                  <a:moveTo>
                    <a:pt x="63922" y="108052"/>
                  </a:moveTo>
                  <a:lnTo>
                    <a:pt x="0" y="108052"/>
                  </a:lnTo>
                </a:path>
              </a:pathLst>
            </a:custGeom>
            <a:ln w="92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144881" y="5450540"/>
              <a:ext cx="344170" cy="9525"/>
            </a:xfrm>
            <a:custGeom>
              <a:avLst/>
              <a:gdLst/>
              <a:ahLst/>
              <a:cxnLst/>
              <a:rect l="l" t="t" r="r" b="b"/>
              <a:pathLst>
                <a:path w="344169" h="9525">
                  <a:moveTo>
                    <a:pt x="0" y="9294"/>
                  </a:moveTo>
                  <a:lnTo>
                    <a:pt x="343621" y="9294"/>
                  </a:lnTo>
                  <a:lnTo>
                    <a:pt x="343621" y="0"/>
                  </a:lnTo>
                  <a:lnTo>
                    <a:pt x="0" y="0"/>
                  </a:lnTo>
                  <a:lnTo>
                    <a:pt x="0" y="929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488490" y="2088133"/>
              <a:ext cx="5407025" cy="3272154"/>
            </a:xfrm>
            <a:custGeom>
              <a:avLst/>
              <a:gdLst/>
              <a:ahLst/>
              <a:cxnLst/>
              <a:rect l="l" t="t" r="r" b="b"/>
              <a:pathLst>
                <a:path w="5407025" h="3272154">
                  <a:moveTo>
                    <a:pt x="110426" y="2606332"/>
                  </a:moveTo>
                  <a:lnTo>
                    <a:pt x="0" y="2606332"/>
                  </a:lnTo>
                  <a:lnTo>
                    <a:pt x="0" y="2620276"/>
                  </a:lnTo>
                  <a:lnTo>
                    <a:pt x="110426" y="2620276"/>
                  </a:lnTo>
                  <a:lnTo>
                    <a:pt x="110426" y="2606332"/>
                  </a:lnTo>
                  <a:close/>
                </a:path>
                <a:path w="5407025" h="3272154">
                  <a:moveTo>
                    <a:pt x="110426" y="1954822"/>
                  </a:moveTo>
                  <a:lnTo>
                    <a:pt x="0" y="1954822"/>
                  </a:lnTo>
                  <a:lnTo>
                    <a:pt x="0" y="1968766"/>
                  </a:lnTo>
                  <a:lnTo>
                    <a:pt x="110426" y="1968766"/>
                  </a:lnTo>
                  <a:lnTo>
                    <a:pt x="110426" y="1954822"/>
                  </a:lnTo>
                  <a:close/>
                </a:path>
                <a:path w="5407025" h="3272154">
                  <a:moveTo>
                    <a:pt x="2604935" y="1303020"/>
                  </a:moveTo>
                  <a:lnTo>
                    <a:pt x="0" y="1303020"/>
                  </a:lnTo>
                  <a:lnTo>
                    <a:pt x="0" y="1316964"/>
                  </a:lnTo>
                  <a:lnTo>
                    <a:pt x="2604935" y="1316964"/>
                  </a:lnTo>
                  <a:lnTo>
                    <a:pt x="2604935" y="1303020"/>
                  </a:lnTo>
                  <a:close/>
                </a:path>
                <a:path w="5407025" h="3272154">
                  <a:moveTo>
                    <a:pt x="2604935" y="651510"/>
                  </a:moveTo>
                  <a:lnTo>
                    <a:pt x="0" y="651510"/>
                  </a:lnTo>
                  <a:lnTo>
                    <a:pt x="0" y="665454"/>
                  </a:lnTo>
                  <a:lnTo>
                    <a:pt x="2604935" y="665454"/>
                  </a:lnTo>
                  <a:lnTo>
                    <a:pt x="2604935" y="651510"/>
                  </a:lnTo>
                  <a:close/>
                </a:path>
                <a:path w="5407025" h="3272154">
                  <a:moveTo>
                    <a:pt x="5406822" y="3257842"/>
                  </a:moveTo>
                  <a:lnTo>
                    <a:pt x="0" y="3257842"/>
                  </a:lnTo>
                  <a:lnTo>
                    <a:pt x="0" y="3271786"/>
                  </a:lnTo>
                  <a:lnTo>
                    <a:pt x="5406822" y="3271786"/>
                  </a:lnTo>
                  <a:lnTo>
                    <a:pt x="5406822" y="3257842"/>
                  </a:lnTo>
                  <a:close/>
                </a:path>
                <a:path w="5407025" h="3272154">
                  <a:moveTo>
                    <a:pt x="5406822" y="2606332"/>
                  </a:moveTo>
                  <a:lnTo>
                    <a:pt x="5099443" y="2606332"/>
                  </a:lnTo>
                  <a:lnTo>
                    <a:pt x="5099443" y="2620276"/>
                  </a:lnTo>
                  <a:lnTo>
                    <a:pt x="5406822" y="2620276"/>
                  </a:lnTo>
                  <a:lnTo>
                    <a:pt x="5406822" y="2606332"/>
                  </a:lnTo>
                  <a:close/>
                </a:path>
                <a:path w="5407025" h="3272154">
                  <a:moveTo>
                    <a:pt x="5406822" y="1954822"/>
                  </a:moveTo>
                  <a:lnTo>
                    <a:pt x="5099443" y="1954822"/>
                  </a:lnTo>
                  <a:lnTo>
                    <a:pt x="5099443" y="1968766"/>
                  </a:lnTo>
                  <a:lnTo>
                    <a:pt x="5406822" y="1968766"/>
                  </a:lnTo>
                  <a:lnTo>
                    <a:pt x="5406822" y="1954822"/>
                  </a:lnTo>
                  <a:close/>
                </a:path>
                <a:path w="5407025" h="3272154">
                  <a:moveTo>
                    <a:pt x="5406822" y="1303020"/>
                  </a:moveTo>
                  <a:lnTo>
                    <a:pt x="5099443" y="1303020"/>
                  </a:lnTo>
                  <a:lnTo>
                    <a:pt x="5099443" y="1316964"/>
                  </a:lnTo>
                  <a:lnTo>
                    <a:pt x="5406822" y="1316964"/>
                  </a:lnTo>
                  <a:lnTo>
                    <a:pt x="5406822" y="1303020"/>
                  </a:lnTo>
                  <a:close/>
                </a:path>
                <a:path w="5407025" h="3272154">
                  <a:moveTo>
                    <a:pt x="5406822" y="651510"/>
                  </a:moveTo>
                  <a:lnTo>
                    <a:pt x="5099443" y="651510"/>
                  </a:lnTo>
                  <a:lnTo>
                    <a:pt x="5099443" y="665454"/>
                  </a:lnTo>
                  <a:lnTo>
                    <a:pt x="5406822" y="665454"/>
                  </a:lnTo>
                  <a:lnTo>
                    <a:pt x="5406822" y="651510"/>
                  </a:lnTo>
                  <a:close/>
                </a:path>
                <a:path w="5407025" h="3272154">
                  <a:moveTo>
                    <a:pt x="5406822" y="0"/>
                  </a:moveTo>
                  <a:lnTo>
                    <a:pt x="0" y="0"/>
                  </a:lnTo>
                  <a:lnTo>
                    <a:pt x="0" y="13944"/>
                  </a:lnTo>
                  <a:lnTo>
                    <a:pt x="5406822" y="13944"/>
                  </a:lnTo>
                  <a:lnTo>
                    <a:pt x="5406822" y="0"/>
                  </a:lnTo>
                  <a:close/>
                </a:path>
              </a:pathLst>
            </a:custGeom>
            <a:solidFill>
              <a:srgbClr val="EAF2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4093432" y="2579009"/>
              <a:ext cx="2494915" cy="2774315"/>
            </a:xfrm>
            <a:custGeom>
              <a:avLst/>
              <a:gdLst/>
              <a:ahLst/>
              <a:cxnLst/>
              <a:rect l="l" t="t" r="r" b="b"/>
              <a:pathLst>
                <a:path w="2494915" h="2774315">
                  <a:moveTo>
                    <a:pt x="2494507" y="0"/>
                  </a:moveTo>
                  <a:lnTo>
                    <a:pt x="0" y="0"/>
                  </a:lnTo>
                  <a:lnTo>
                    <a:pt x="0" y="2773934"/>
                  </a:lnTo>
                  <a:lnTo>
                    <a:pt x="2494507" y="2773934"/>
                  </a:lnTo>
                  <a:lnTo>
                    <a:pt x="2494507" y="0"/>
                  </a:lnTo>
                  <a:close/>
                </a:path>
              </a:pathLst>
            </a:custGeom>
            <a:solidFill>
              <a:srgbClr val="6583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4093432" y="2579009"/>
              <a:ext cx="2494915" cy="2774315"/>
            </a:xfrm>
            <a:custGeom>
              <a:avLst/>
              <a:gdLst/>
              <a:ahLst/>
              <a:cxnLst/>
              <a:rect l="l" t="t" r="r" b="b"/>
              <a:pathLst>
                <a:path w="2494915" h="2774315">
                  <a:moveTo>
                    <a:pt x="0" y="2773934"/>
                  </a:moveTo>
                  <a:lnTo>
                    <a:pt x="2494507" y="2773934"/>
                  </a:lnTo>
                  <a:lnTo>
                    <a:pt x="2494507" y="0"/>
                  </a:lnTo>
                  <a:lnTo>
                    <a:pt x="0" y="0"/>
                  </a:lnTo>
                  <a:lnTo>
                    <a:pt x="0" y="2773934"/>
                  </a:lnTo>
                  <a:close/>
                </a:path>
              </a:pathLst>
            </a:custGeom>
            <a:ln w="3175">
              <a:solidFill>
                <a:srgbClr val="3E647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5340542" y="2089287"/>
              <a:ext cx="0" cy="981075"/>
            </a:xfrm>
            <a:custGeom>
              <a:avLst/>
              <a:gdLst/>
              <a:ahLst/>
              <a:cxnLst/>
              <a:rect l="l" t="t" r="r" b="b"/>
              <a:pathLst>
                <a:path w="0" h="981075">
                  <a:moveTo>
                    <a:pt x="0" y="980607"/>
                  </a:moveTo>
                  <a:lnTo>
                    <a:pt x="0" y="0"/>
                  </a:lnTo>
                </a:path>
              </a:pathLst>
            </a:custGeom>
            <a:ln w="138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05412" y="2089287"/>
              <a:ext cx="70485" cy="981075"/>
            </a:xfrm>
            <a:custGeom>
              <a:avLst/>
              <a:gdLst/>
              <a:ahLst/>
              <a:cxnLst/>
              <a:rect l="l" t="t" r="r" b="b"/>
              <a:pathLst>
                <a:path w="70485" h="981075">
                  <a:moveTo>
                    <a:pt x="0" y="0"/>
                  </a:moveTo>
                  <a:lnTo>
                    <a:pt x="70259" y="0"/>
                  </a:lnTo>
                </a:path>
                <a:path w="70485" h="981075">
                  <a:moveTo>
                    <a:pt x="0" y="980607"/>
                  </a:moveTo>
                  <a:lnTo>
                    <a:pt x="70259" y="980607"/>
                  </a:lnTo>
                </a:path>
              </a:pathLst>
            </a:custGeom>
            <a:ln w="138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598924" y="3577916"/>
              <a:ext cx="2494915" cy="1775460"/>
            </a:xfrm>
            <a:custGeom>
              <a:avLst/>
              <a:gdLst/>
              <a:ahLst/>
              <a:cxnLst/>
              <a:rect l="l" t="t" r="r" b="b"/>
              <a:pathLst>
                <a:path w="2494915" h="1775460">
                  <a:moveTo>
                    <a:pt x="2494507" y="0"/>
                  </a:moveTo>
                  <a:lnTo>
                    <a:pt x="0" y="0"/>
                  </a:lnTo>
                  <a:lnTo>
                    <a:pt x="0" y="1775027"/>
                  </a:lnTo>
                  <a:lnTo>
                    <a:pt x="2494507" y="1775027"/>
                  </a:lnTo>
                  <a:lnTo>
                    <a:pt x="2494507" y="0"/>
                  </a:lnTo>
                  <a:close/>
                </a:path>
              </a:pathLst>
            </a:custGeom>
            <a:solidFill>
              <a:srgbClr val="BDE0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598924" y="3577916"/>
              <a:ext cx="2494915" cy="1775460"/>
            </a:xfrm>
            <a:custGeom>
              <a:avLst/>
              <a:gdLst/>
              <a:ahLst/>
              <a:cxnLst/>
              <a:rect l="l" t="t" r="r" b="b"/>
              <a:pathLst>
                <a:path w="2494915" h="1775460">
                  <a:moveTo>
                    <a:pt x="0" y="1775027"/>
                  </a:moveTo>
                  <a:lnTo>
                    <a:pt x="2494507" y="1775027"/>
                  </a:lnTo>
                  <a:lnTo>
                    <a:pt x="2494507" y="0"/>
                  </a:lnTo>
                  <a:lnTo>
                    <a:pt x="0" y="0"/>
                  </a:lnTo>
                  <a:lnTo>
                    <a:pt x="0" y="1775027"/>
                  </a:lnTo>
                  <a:close/>
                </a:path>
              </a:pathLst>
            </a:custGeom>
            <a:ln w="3175">
              <a:solidFill>
                <a:srgbClr val="ADD8E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488502" y="5450540"/>
              <a:ext cx="5407025" cy="9525"/>
            </a:xfrm>
            <a:custGeom>
              <a:avLst/>
              <a:gdLst/>
              <a:ahLst/>
              <a:cxnLst/>
              <a:rect l="l" t="t" r="r" b="b"/>
              <a:pathLst>
                <a:path w="5407025" h="9525">
                  <a:moveTo>
                    <a:pt x="0" y="0"/>
                  </a:moveTo>
                  <a:lnTo>
                    <a:pt x="0" y="9294"/>
                  </a:lnTo>
                  <a:lnTo>
                    <a:pt x="5406819" y="9294"/>
                  </a:lnTo>
                  <a:lnTo>
                    <a:pt x="54068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947283" y="5235096"/>
            <a:ext cx="114935" cy="2197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50" spc="-50">
                <a:latin typeface="Helvetica"/>
                <a:cs typeface="Helvetica"/>
              </a:rPr>
              <a:t>0</a:t>
            </a:r>
            <a:endParaRPr sz="1250">
              <a:latin typeface="Helvetica"/>
              <a:cs typeface="Helvetic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8270" y="4583584"/>
            <a:ext cx="203835" cy="2197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50" spc="-25">
                <a:latin typeface="Helvetica"/>
                <a:cs typeface="Helvetica"/>
              </a:rPr>
              <a:t>10</a:t>
            </a:r>
            <a:endParaRPr sz="1250">
              <a:latin typeface="Helvetica"/>
              <a:cs typeface="Helvetic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58270" y="3932073"/>
            <a:ext cx="203835" cy="2197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50" spc="-25">
                <a:latin typeface="Helvetica"/>
                <a:cs typeface="Helvetica"/>
              </a:rPr>
              <a:t>20</a:t>
            </a:r>
            <a:endParaRPr sz="1250">
              <a:latin typeface="Helvetica"/>
              <a:cs typeface="Helvetic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58270" y="3280271"/>
            <a:ext cx="203835" cy="2197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50" spc="-25">
                <a:latin typeface="Helvetica"/>
                <a:cs typeface="Helvetica"/>
              </a:rPr>
              <a:t>30</a:t>
            </a:r>
            <a:endParaRPr sz="1250">
              <a:latin typeface="Helvetica"/>
              <a:cs typeface="Helvetic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58270" y="2628759"/>
            <a:ext cx="203835" cy="2197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50" spc="-25">
                <a:latin typeface="Helvetica"/>
                <a:cs typeface="Helvetica"/>
              </a:rPr>
              <a:t>40</a:t>
            </a:r>
            <a:endParaRPr sz="1250">
              <a:latin typeface="Helvetica"/>
              <a:cs typeface="Helvetic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58270" y="1977247"/>
            <a:ext cx="203835" cy="2197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50" spc="-25">
                <a:latin typeface="Helvetica"/>
                <a:cs typeface="Helvetica"/>
              </a:rPr>
              <a:t>50</a:t>
            </a:r>
            <a:endParaRPr sz="1250">
              <a:latin typeface="Helvetica"/>
              <a:cs typeface="Helvetic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85788" y="1736453"/>
            <a:ext cx="683895" cy="2197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50" spc="-10">
                <a:latin typeface="Helvetica"/>
                <a:cs typeface="Helvetica"/>
              </a:rPr>
              <a:t>(Percent)</a:t>
            </a:r>
            <a:endParaRPr sz="1250">
              <a:latin typeface="Helvetica"/>
              <a:cs typeface="Helvetic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575334" y="5426221"/>
            <a:ext cx="541655" cy="381000"/>
          </a:xfrm>
          <a:prstGeom prst="rect">
            <a:avLst/>
          </a:prstGeom>
        </p:spPr>
        <p:txBody>
          <a:bodyPr wrap="square" lIns="0" tIns="45085" rIns="0" bIns="0" rtlCol="0" vert="horz">
            <a:spAutoFit/>
          </a:bodyPr>
          <a:lstStyle/>
          <a:p>
            <a:pPr marL="70485" marR="5080" indent="-58419">
              <a:lnSpc>
                <a:spcPts val="1270"/>
              </a:lnSpc>
              <a:spcBef>
                <a:spcPts val="355"/>
              </a:spcBef>
            </a:pPr>
            <a:r>
              <a:rPr dirty="0" sz="1250" spc="-10">
                <a:latin typeface="Helvetica"/>
                <a:cs typeface="Helvetica"/>
              </a:rPr>
              <a:t>Control </a:t>
            </a:r>
            <a:r>
              <a:rPr dirty="0" sz="1250" spc="-20">
                <a:latin typeface="Helvetica"/>
                <a:cs typeface="Helvetica"/>
              </a:rPr>
              <a:t>mean</a:t>
            </a:r>
            <a:endParaRPr sz="1250">
              <a:latin typeface="Helvetica"/>
              <a:cs typeface="Helvetic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151783" y="5426221"/>
            <a:ext cx="2851150" cy="633095"/>
          </a:xfrm>
          <a:prstGeom prst="rect">
            <a:avLst/>
          </a:prstGeom>
        </p:spPr>
        <p:txBody>
          <a:bodyPr wrap="square" lIns="0" tIns="45085" rIns="0" bIns="0" rtlCol="0" vert="horz">
            <a:spAutoFit/>
          </a:bodyPr>
          <a:lstStyle/>
          <a:p>
            <a:pPr marL="1631950" marR="5080" indent="-93345">
              <a:lnSpc>
                <a:spcPts val="1270"/>
              </a:lnSpc>
              <a:spcBef>
                <a:spcPts val="355"/>
              </a:spcBef>
            </a:pPr>
            <a:r>
              <a:rPr dirty="0" sz="1250">
                <a:latin typeface="Helvetica"/>
                <a:cs typeface="Helvetica"/>
              </a:rPr>
              <a:t>Control</a:t>
            </a:r>
            <a:r>
              <a:rPr dirty="0" sz="1250" spc="-25">
                <a:latin typeface="Helvetica"/>
                <a:cs typeface="Helvetica"/>
              </a:rPr>
              <a:t> </a:t>
            </a:r>
            <a:r>
              <a:rPr dirty="0" sz="1250">
                <a:latin typeface="Helvetica"/>
                <a:cs typeface="Helvetica"/>
              </a:rPr>
              <a:t>mean</a:t>
            </a:r>
            <a:r>
              <a:rPr dirty="0" sz="1250" spc="-20">
                <a:latin typeface="Helvetica"/>
                <a:cs typeface="Helvetica"/>
              </a:rPr>
              <a:t> plus </a:t>
            </a:r>
            <a:r>
              <a:rPr dirty="0" sz="1250">
                <a:latin typeface="Helvetica"/>
                <a:cs typeface="Helvetica"/>
              </a:rPr>
              <a:t>treatment </a:t>
            </a:r>
            <a:r>
              <a:rPr dirty="0" sz="1250" spc="-10">
                <a:latin typeface="Helvetica"/>
                <a:cs typeface="Helvetica"/>
              </a:rPr>
              <a:t>effect</a:t>
            </a:r>
            <a:endParaRPr sz="1250">
              <a:latin typeface="Helvetica"/>
              <a:cs typeface="Helvetica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1400">
                <a:latin typeface="Helvetica"/>
                <a:cs typeface="Helvetica"/>
              </a:rPr>
              <a:t>14</a:t>
            </a:r>
            <a:r>
              <a:rPr dirty="0" sz="1400" spc="-35">
                <a:latin typeface="Helvetica"/>
                <a:cs typeface="Helvetica"/>
              </a:rPr>
              <a:t> </a:t>
            </a:r>
            <a:r>
              <a:rPr dirty="0" sz="1400">
                <a:latin typeface="Helvetica"/>
                <a:cs typeface="Helvetica"/>
              </a:rPr>
              <a:t>Days</a:t>
            </a:r>
            <a:r>
              <a:rPr dirty="0" sz="1400" spc="-30">
                <a:latin typeface="Helvetica"/>
                <a:cs typeface="Helvetica"/>
              </a:rPr>
              <a:t> </a:t>
            </a:r>
            <a:r>
              <a:rPr dirty="0" sz="1400">
                <a:latin typeface="Helvetica"/>
                <a:cs typeface="Helvetica"/>
              </a:rPr>
              <a:t>after</a:t>
            </a:r>
            <a:r>
              <a:rPr dirty="0" sz="1400" spc="-35">
                <a:latin typeface="Helvetica"/>
                <a:cs typeface="Helvetica"/>
              </a:rPr>
              <a:t> </a:t>
            </a:r>
            <a:r>
              <a:rPr dirty="0" sz="1400" spc="-10">
                <a:latin typeface="Helvetica"/>
                <a:cs typeface="Helvetica"/>
              </a:rPr>
              <a:t>discharge</a:t>
            </a:r>
            <a:endParaRPr sz="1400">
              <a:latin typeface="Helvetica"/>
              <a:cs typeface="Helvetic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76365" y="365251"/>
            <a:ext cx="10771505" cy="888365"/>
          </a:xfrm>
          <a:prstGeom prst="rect"/>
        </p:spPr>
        <p:txBody>
          <a:bodyPr wrap="square" lIns="0" tIns="69215" rIns="0" bIns="0" rtlCol="0" vert="horz">
            <a:spAutoFit/>
          </a:bodyPr>
          <a:lstStyle/>
          <a:p>
            <a:pPr marL="12700" marR="5080">
              <a:lnSpc>
                <a:spcPts val="3190"/>
              </a:lnSpc>
              <a:spcBef>
                <a:spcPts val="545"/>
              </a:spcBef>
            </a:pPr>
            <a:r>
              <a:rPr dirty="0" sz="3000"/>
              <a:t>The</a:t>
            </a:r>
            <a:r>
              <a:rPr dirty="0" sz="3000" spc="-20"/>
              <a:t> </a:t>
            </a:r>
            <a:r>
              <a:rPr dirty="0" sz="3000" spc="180"/>
              <a:t>difference</a:t>
            </a:r>
            <a:r>
              <a:rPr dirty="0" sz="3000" spc="-15"/>
              <a:t> </a:t>
            </a:r>
            <a:r>
              <a:rPr dirty="0" sz="3000"/>
              <a:t>in</a:t>
            </a:r>
            <a:r>
              <a:rPr dirty="0" sz="3000" spc="-25"/>
              <a:t> </a:t>
            </a:r>
            <a:r>
              <a:rPr dirty="0" sz="3000" spc="200"/>
              <a:t>the</a:t>
            </a:r>
            <a:r>
              <a:rPr dirty="0" sz="3000" spc="-15"/>
              <a:t> </a:t>
            </a:r>
            <a:r>
              <a:rPr dirty="0" sz="3000" spc="195"/>
              <a:t>number</a:t>
            </a:r>
            <a:r>
              <a:rPr dirty="0" sz="3000" spc="-25"/>
              <a:t> </a:t>
            </a:r>
            <a:r>
              <a:rPr dirty="0" sz="3000" spc="195"/>
              <a:t>of</a:t>
            </a:r>
            <a:r>
              <a:rPr dirty="0" sz="3000" spc="-20"/>
              <a:t> </a:t>
            </a:r>
            <a:r>
              <a:rPr dirty="0" sz="3000" spc="-70"/>
              <a:t>visits</a:t>
            </a:r>
            <a:r>
              <a:rPr dirty="0" sz="3000" spc="-25"/>
              <a:t> </a:t>
            </a:r>
            <a:r>
              <a:rPr dirty="0" sz="3000" spc="114"/>
              <a:t>was</a:t>
            </a:r>
            <a:r>
              <a:rPr dirty="0" sz="3000" spc="-20"/>
              <a:t> </a:t>
            </a:r>
            <a:r>
              <a:rPr dirty="0" sz="3000" spc="210"/>
              <a:t>immediate</a:t>
            </a:r>
            <a:r>
              <a:rPr dirty="0" sz="3000" spc="-20"/>
              <a:t> </a:t>
            </a:r>
            <a:r>
              <a:rPr dirty="0" sz="3000" spc="280"/>
              <a:t>and </a:t>
            </a:r>
            <a:r>
              <a:rPr dirty="0" sz="3000" spc="150"/>
              <a:t>increased</a:t>
            </a:r>
            <a:r>
              <a:rPr dirty="0" sz="3000"/>
              <a:t> </a:t>
            </a:r>
            <a:r>
              <a:rPr dirty="0" sz="3000" spc="155"/>
              <a:t>over</a:t>
            </a:r>
            <a:r>
              <a:rPr dirty="0" sz="3000" spc="5"/>
              <a:t> </a:t>
            </a:r>
            <a:r>
              <a:rPr dirty="0" sz="3000" spc="130"/>
              <a:t>time,</a:t>
            </a:r>
            <a:r>
              <a:rPr dirty="0" sz="3000" spc="5"/>
              <a:t> </a:t>
            </a:r>
            <a:r>
              <a:rPr dirty="0" sz="3000" spc="130"/>
              <a:t>driven</a:t>
            </a:r>
            <a:r>
              <a:rPr dirty="0" sz="3000" spc="5"/>
              <a:t> </a:t>
            </a:r>
            <a:r>
              <a:rPr dirty="0" sz="3000" spc="240"/>
              <a:t>by</a:t>
            </a:r>
            <a:r>
              <a:rPr dirty="0" sz="3000" spc="15"/>
              <a:t> </a:t>
            </a:r>
            <a:r>
              <a:rPr dirty="0" sz="3000" spc="270"/>
              <a:t>an</a:t>
            </a:r>
            <a:r>
              <a:rPr dirty="0" sz="3000" spc="5"/>
              <a:t> </a:t>
            </a:r>
            <a:r>
              <a:rPr dirty="0" sz="3000" spc="125"/>
              <a:t>increase</a:t>
            </a:r>
            <a:r>
              <a:rPr dirty="0" sz="3000" spc="5"/>
              <a:t> </a:t>
            </a:r>
            <a:r>
              <a:rPr dirty="0" sz="3000"/>
              <a:t>in</a:t>
            </a:r>
            <a:r>
              <a:rPr dirty="0" sz="3000" spc="5"/>
              <a:t> </a:t>
            </a:r>
            <a:r>
              <a:rPr dirty="0" sz="3000" spc="125"/>
              <a:t>primary</a:t>
            </a:r>
            <a:r>
              <a:rPr dirty="0" sz="3000" spc="15"/>
              <a:t> </a:t>
            </a:r>
            <a:r>
              <a:rPr dirty="0" sz="3000" spc="225"/>
              <a:t>care</a:t>
            </a:r>
            <a:endParaRPr sz="3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8395" y="1313550"/>
            <a:ext cx="8375206" cy="516863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89150" y="1779743"/>
            <a:ext cx="7937500" cy="27051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34055" cy="579120"/>
          </a:xfrm>
          <a:custGeom>
            <a:avLst/>
            <a:gdLst/>
            <a:ahLst/>
            <a:cxnLst/>
            <a:rect l="l" t="t" r="r" b="b"/>
            <a:pathLst>
              <a:path w="3234055" h="579120">
                <a:moveTo>
                  <a:pt x="3233530" y="0"/>
                </a:moveTo>
                <a:lnTo>
                  <a:pt x="0" y="0"/>
                </a:lnTo>
                <a:lnTo>
                  <a:pt x="0" y="578712"/>
                </a:lnTo>
                <a:lnTo>
                  <a:pt x="3039854" y="578712"/>
                </a:lnTo>
                <a:lnTo>
                  <a:pt x="3084262" y="573597"/>
                </a:lnTo>
                <a:lnTo>
                  <a:pt x="3125028" y="559027"/>
                </a:lnTo>
                <a:lnTo>
                  <a:pt x="3160988" y="536164"/>
                </a:lnTo>
                <a:lnTo>
                  <a:pt x="3190981" y="506171"/>
                </a:lnTo>
                <a:lnTo>
                  <a:pt x="3213845" y="470211"/>
                </a:lnTo>
                <a:lnTo>
                  <a:pt x="3228415" y="429445"/>
                </a:lnTo>
                <a:lnTo>
                  <a:pt x="3233530" y="385037"/>
                </a:lnTo>
                <a:lnTo>
                  <a:pt x="3233530" y="0"/>
                </a:lnTo>
                <a:close/>
              </a:path>
            </a:pathLst>
          </a:custGeom>
          <a:solidFill>
            <a:srgbClr val="EA635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94974" y="245363"/>
            <a:ext cx="124142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FFFFFF"/>
                </a:solidFill>
                <a:latin typeface="Tahoma"/>
                <a:cs typeface="Tahoma"/>
              </a:rPr>
              <a:t>RCT</a:t>
            </a:r>
            <a:r>
              <a:rPr dirty="0" sz="1400" spc="-10" b="1">
                <a:solidFill>
                  <a:srgbClr val="FFFFFF"/>
                </a:solidFill>
                <a:latin typeface="Tahoma"/>
                <a:cs typeface="Tahoma"/>
              </a:rPr>
              <a:t> RESULTS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19906" y="1425201"/>
            <a:ext cx="6305550" cy="894080"/>
            <a:chOff x="1019906" y="1425201"/>
            <a:chExt cx="6305550" cy="894080"/>
          </a:xfrm>
        </p:grpSpPr>
        <p:sp>
          <p:nvSpPr>
            <p:cNvPr id="5" name="object 5"/>
            <p:cNvSpPr/>
            <p:nvPr/>
          </p:nvSpPr>
          <p:spPr>
            <a:xfrm>
              <a:off x="1019906" y="1425201"/>
              <a:ext cx="6305550" cy="894080"/>
            </a:xfrm>
            <a:custGeom>
              <a:avLst/>
              <a:gdLst/>
              <a:ahLst/>
              <a:cxnLst/>
              <a:rect l="l" t="t" r="r" b="b"/>
              <a:pathLst>
                <a:path w="6305550" h="894080">
                  <a:moveTo>
                    <a:pt x="6215845" y="0"/>
                  </a:moveTo>
                  <a:lnTo>
                    <a:pt x="89386" y="0"/>
                  </a:lnTo>
                  <a:lnTo>
                    <a:pt x="54593" y="7024"/>
                  </a:lnTo>
                  <a:lnTo>
                    <a:pt x="26180" y="26180"/>
                  </a:lnTo>
                  <a:lnTo>
                    <a:pt x="7024" y="54593"/>
                  </a:lnTo>
                  <a:lnTo>
                    <a:pt x="0" y="89386"/>
                  </a:lnTo>
                  <a:lnTo>
                    <a:pt x="0" y="804471"/>
                  </a:lnTo>
                  <a:lnTo>
                    <a:pt x="7024" y="839264"/>
                  </a:lnTo>
                  <a:lnTo>
                    <a:pt x="26180" y="867677"/>
                  </a:lnTo>
                  <a:lnTo>
                    <a:pt x="54593" y="886833"/>
                  </a:lnTo>
                  <a:lnTo>
                    <a:pt x="89386" y="893857"/>
                  </a:lnTo>
                  <a:lnTo>
                    <a:pt x="6215845" y="893857"/>
                  </a:lnTo>
                  <a:lnTo>
                    <a:pt x="6250638" y="886833"/>
                  </a:lnTo>
                  <a:lnTo>
                    <a:pt x="6279051" y="867677"/>
                  </a:lnTo>
                  <a:lnTo>
                    <a:pt x="6298207" y="839264"/>
                  </a:lnTo>
                  <a:lnTo>
                    <a:pt x="6305232" y="804471"/>
                  </a:lnTo>
                  <a:lnTo>
                    <a:pt x="6305232" y="89386"/>
                  </a:lnTo>
                  <a:lnTo>
                    <a:pt x="6298207" y="54593"/>
                  </a:lnTo>
                  <a:lnTo>
                    <a:pt x="6279051" y="26180"/>
                  </a:lnTo>
                  <a:lnTo>
                    <a:pt x="6250638" y="7024"/>
                  </a:lnTo>
                  <a:lnTo>
                    <a:pt x="6215845" y="0"/>
                  </a:lnTo>
                  <a:close/>
                </a:path>
              </a:pathLst>
            </a:custGeom>
            <a:solidFill>
              <a:srgbClr val="F7D3D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89304" y="1624583"/>
              <a:ext cx="493776" cy="49377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90298" y="1626320"/>
              <a:ext cx="492125" cy="492125"/>
            </a:xfrm>
            <a:custGeom>
              <a:avLst/>
              <a:gdLst/>
              <a:ahLst/>
              <a:cxnLst/>
              <a:rect l="l" t="t" r="r" b="b"/>
              <a:pathLst>
                <a:path w="492125" h="492125">
                  <a:moveTo>
                    <a:pt x="0" y="0"/>
                  </a:moveTo>
                  <a:lnTo>
                    <a:pt x="491622" y="0"/>
                  </a:lnTo>
                  <a:lnTo>
                    <a:pt x="491622" y="491622"/>
                  </a:lnTo>
                  <a:lnTo>
                    <a:pt x="0" y="49162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2134213" y="1612900"/>
            <a:ext cx="4397375" cy="497840"/>
          </a:xfrm>
          <a:prstGeom prst="rect">
            <a:avLst/>
          </a:prstGeom>
        </p:spPr>
        <p:txBody>
          <a:bodyPr wrap="square" lIns="0" tIns="33019" rIns="0" bIns="0" rtlCol="0" vert="horz">
            <a:spAutoFit/>
          </a:bodyPr>
          <a:lstStyle/>
          <a:p>
            <a:pPr marL="12700" marR="5080">
              <a:lnSpc>
                <a:spcPts val="1800"/>
              </a:lnSpc>
              <a:spcBef>
                <a:spcPts val="259"/>
              </a:spcBef>
            </a:pP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Healthcare </a:t>
            </a:r>
            <a:r>
              <a:rPr dirty="0" sz="1600" spc="-10">
                <a:solidFill>
                  <a:srgbClr val="283766"/>
                </a:solidFill>
                <a:latin typeface="Arial"/>
                <a:cs typeface="Arial"/>
              </a:rPr>
              <a:t>hotspotting:</a:t>
            </a:r>
            <a:r>
              <a:rPr dirty="0" sz="1600" spc="-8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A</a:t>
            </a:r>
            <a:r>
              <a:rPr dirty="0" sz="1600" spc="-8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randomized, </a:t>
            </a:r>
            <a:r>
              <a:rPr dirty="0" sz="1600" spc="-10">
                <a:solidFill>
                  <a:srgbClr val="283766"/>
                </a:solidFill>
                <a:latin typeface="Arial"/>
                <a:cs typeface="Arial"/>
              </a:rPr>
              <a:t>controlled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trial</a:t>
            </a:r>
            <a:r>
              <a:rPr dirty="0" sz="1600" spc="-3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283766"/>
                </a:solidFill>
                <a:latin typeface="Arial"/>
                <a:cs typeface="Arial"/>
              </a:rPr>
              <a:t>(2020)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19906" y="2542524"/>
            <a:ext cx="6305550" cy="894080"/>
            <a:chOff x="1019906" y="2542524"/>
            <a:chExt cx="6305550" cy="894080"/>
          </a:xfrm>
        </p:grpSpPr>
        <p:sp>
          <p:nvSpPr>
            <p:cNvPr id="10" name="object 10"/>
            <p:cNvSpPr/>
            <p:nvPr/>
          </p:nvSpPr>
          <p:spPr>
            <a:xfrm>
              <a:off x="1019906" y="2542524"/>
              <a:ext cx="6305550" cy="894080"/>
            </a:xfrm>
            <a:custGeom>
              <a:avLst/>
              <a:gdLst/>
              <a:ahLst/>
              <a:cxnLst/>
              <a:rect l="l" t="t" r="r" b="b"/>
              <a:pathLst>
                <a:path w="6305550" h="894079">
                  <a:moveTo>
                    <a:pt x="6215845" y="0"/>
                  </a:moveTo>
                  <a:lnTo>
                    <a:pt x="89386" y="0"/>
                  </a:lnTo>
                  <a:lnTo>
                    <a:pt x="54593" y="7024"/>
                  </a:lnTo>
                  <a:lnTo>
                    <a:pt x="26180" y="26180"/>
                  </a:lnTo>
                  <a:lnTo>
                    <a:pt x="7024" y="54593"/>
                  </a:lnTo>
                  <a:lnTo>
                    <a:pt x="0" y="89386"/>
                  </a:lnTo>
                  <a:lnTo>
                    <a:pt x="0" y="804471"/>
                  </a:lnTo>
                  <a:lnTo>
                    <a:pt x="7024" y="839264"/>
                  </a:lnTo>
                  <a:lnTo>
                    <a:pt x="26180" y="867677"/>
                  </a:lnTo>
                  <a:lnTo>
                    <a:pt x="54593" y="886833"/>
                  </a:lnTo>
                  <a:lnTo>
                    <a:pt x="89386" y="893857"/>
                  </a:lnTo>
                  <a:lnTo>
                    <a:pt x="6215845" y="893857"/>
                  </a:lnTo>
                  <a:lnTo>
                    <a:pt x="6250638" y="886833"/>
                  </a:lnTo>
                  <a:lnTo>
                    <a:pt x="6279051" y="867677"/>
                  </a:lnTo>
                  <a:lnTo>
                    <a:pt x="6298207" y="839264"/>
                  </a:lnTo>
                  <a:lnTo>
                    <a:pt x="6305232" y="804471"/>
                  </a:lnTo>
                  <a:lnTo>
                    <a:pt x="6305232" y="89386"/>
                  </a:lnTo>
                  <a:lnTo>
                    <a:pt x="6298207" y="54593"/>
                  </a:lnTo>
                  <a:lnTo>
                    <a:pt x="6279051" y="26180"/>
                  </a:lnTo>
                  <a:lnTo>
                    <a:pt x="6250638" y="7024"/>
                  </a:lnTo>
                  <a:lnTo>
                    <a:pt x="6215845" y="0"/>
                  </a:lnTo>
                  <a:close/>
                </a:path>
              </a:pathLst>
            </a:custGeom>
            <a:solidFill>
              <a:srgbClr val="F7D3D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89304" y="2743200"/>
              <a:ext cx="493776" cy="49377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290298" y="2743644"/>
              <a:ext cx="492125" cy="492125"/>
            </a:xfrm>
            <a:custGeom>
              <a:avLst/>
              <a:gdLst/>
              <a:ahLst/>
              <a:cxnLst/>
              <a:rect l="l" t="t" r="r" b="b"/>
              <a:pathLst>
                <a:path w="492125" h="492125">
                  <a:moveTo>
                    <a:pt x="0" y="0"/>
                  </a:moveTo>
                  <a:lnTo>
                    <a:pt x="491622" y="0"/>
                  </a:lnTo>
                  <a:lnTo>
                    <a:pt x="491622" y="491622"/>
                  </a:lnTo>
                  <a:lnTo>
                    <a:pt x="0" y="49162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/>
          <p:cNvGrpSpPr/>
          <p:nvPr/>
        </p:nvGrpSpPr>
        <p:grpSpPr>
          <a:xfrm>
            <a:off x="1019906" y="3659849"/>
            <a:ext cx="6305550" cy="894080"/>
            <a:chOff x="1019906" y="3659849"/>
            <a:chExt cx="6305550" cy="894080"/>
          </a:xfrm>
        </p:grpSpPr>
        <p:sp>
          <p:nvSpPr>
            <p:cNvPr id="14" name="object 14"/>
            <p:cNvSpPr/>
            <p:nvPr/>
          </p:nvSpPr>
          <p:spPr>
            <a:xfrm>
              <a:off x="1019906" y="3659849"/>
              <a:ext cx="6305550" cy="894080"/>
            </a:xfrm>
            <a:custGeom>
              <a:avLst/>
              <a:gdLst/>
              <a:ahLst/>
              <a:cxnLst/>
              <a:rect l="l" t="t" r="r" b="b"/>
              <a:pathLst>
                <a:path w="6305550" h="894079">
                  <a:moveTo>
                    <a:pt x="6215845" y="0"/>
                  </a:moveTo>
                  <a:lnTo>
                    <a:pt x="89386" y="0"/>
                  </a:lnTo>
                  <a:lnTo>
                    <a:pt x="54593" y="7024"/>
                  </a:lnTo>
                  <a:lnTo>
                    <a:pt x="26180" y="26180"/>
                  </a:lnTo>
                  <a:lnTo>
                    <a:pt x="7024" y="54593"/>
                  </a:lnTo>
                  <a:lnTo>
                    <a:pt x="0" y="89386"/>
                  </a:lnTo>
                  <a:lnTo>
                    <a:pt x="0" y="804471"/>
                  </a:lnTo>
                  <a:lnTo>
                    <a:pt x="7024" y="839264"/>
                  </a:lnTo>
                  <a:lnTo>
                    <a:pt x="26180" y="867677"/>
                  </a:lnTo>
                  <a:lnTo>
                    <a:pt x="54593" y="886833"/>
                  </a:lnTo>
                  <a:lnTo>
                    <a:pt x="89386" y="893857"/>
                  </a:lnTo>
                  <a:lnTo>
                    <a:pt x="6215845" y="893857"/>
                  </a:lnTo>
                  <a:lnTo>
                    <a:pt x="6250638" y="886833"/>
                  </a:lnTo>
                  <a:lnTo>
                    <a:pt x="6279051" y="867677"/>
                  </a:lnTo>
                  <a:lnTo>
                    <a:pt x="6298207" y="839264"/>
                  </a:lnTo>
                  <a:lnTo>
                    <a:pt x="6305232" y="804471"/>
                  </a:lnTo>
                  <a:lnTo>
                    <a:pt x="6305232" y="89386"/>
                  </a:lnTo>
                  <a:lnTo>
                    <a:pt x="6298207" y="54593"/>
                  </a:lnTo>
                  <a:lnTo>
                    <a:pt x="6279051" y="26180"/>
                  </a:lnTo>
                  <a:lnTo>
                    <a:pt x="6250638" y="7024"/>
                  </a:lnTo>
                  <a:lnTo>
                    <a:pt x="6215845" y="0"/>
                  </a:lnTo>
                  <a:close/>
                </a:path>
              </a:pathLst>
            </a:custGeom>
            <a:solidFill>
              <a:srgbClr val="F7D3D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9304" y="3858767"/>
              <a:ext cx="493776" cy="496824"/>
            </a:xfrm>
            <a:prstGeom prst="rect">
              <a:avLst/>
            </a:prstGeom>
          </p:spPr>
        </p:pic>
      </p:grpSp>
      <p:sp>
        <p:nvSpPr>
          <p:cNvPr id="16" name="object 16"/>
          <p:cNvSpPr/>
          <p:nvPr/>
        </p:nvSpPr>
        <p:spPr>
          <a:xfrm>
            <a:off x="1290298" y="3860966"/>
            <a:ext cx="492125" cy="492125"/>
          </a:xfrm>
          <a:custGeom>
            <a:avLst/>
            <a:gdLst/>
            <a:ahLst/>
            <a:cxnLst/>
            <a:rect l="l" t="t" r="r" b="b"/>
            <a:pathLst>
              <a:path w="492125" h="492125">
                <a:moveTo>
                  <a:pt x="0" y="0"/>
                </a:moveTo>
                <a:lnTo>
                  <a:pt x="491622" y="0"/>
                </a:lnTo>
                <a:lnTo>
                  <a:pt x="491622" y="491622"/>
                </a:lnTo>
                <a:lnTo>
                  <a:pt x="0" y="491622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7" name="object 17"/>
          <p:cNvGrpSpPr/>
          <p:nvPr/>
        </p:nvGrpSpPr>
        <p:grpSpPr>
          <a:xfrm>
            <a:off x="1019906" y="4777172"/>
            <a:ext cx="6305550" cy="894080"/>
            <a:chOff x="1019906" y="4777172"/>
            <a:chExt cx="6305550" cy="894080"/>
          </a:xfrm>
        </p:grpSpPr>
        <p:sp>
          <p:nvSpPr>
            <p:cNvPr id="18" name="object 18"/>
            <p:cNvSpPr/>
            <p:nvPr/>
          </p:nvSpPr>
          <p:spPr>
            <a:xfrm>
              <a:off x="1019906" y="4777172"/>
              <a:ext cx="6305550" cy="894080"/>
            </a:xfrm>
            <a:custGeom>
              <a:avLst/>
              <a:gdLst/>
              <a:ahLst/>
              <a:cxnLst/>
              <a:rect l="l" t="t" r="r" b="b"/>
              <a:pathLst>
                <a:path w="6305550" h="894079">
                  <a:moveTo>
                    <a:pt x="6215845" y="0"/>
                  </a:moveTo>
                  <a:lnTo>
                    <a:pt x="89386" y="0"/>
                  </a:lnTo>
                  <a:lnTo>
                    <a:pt x="54593" y="7024"/>
                  </a:lnTo>
                  <a:lnTo>
                    <a:pt x="26180" y="26180"/>
                  </a:lnTo>
                  <a:lnTo>
                    <a:pt x="7024" y="54592"/>
                  </a:lnTo>
                  <a:lnTo>
                    <a:pt x="0" y="89386"/>
                  </a:lnTo>
                  <a:lnTo>
                    <a:pt x="0" y="804471"/>
                  </a:lnTo>
                  <a:lnTo>
                    <a:pt x="7024" y="839264"/>
                  </a:lnTo>
                  <a:lnTo>
                    <a:pt x="26180" y="867676"/>
                  </a:lnTo>
                  <a:lnTo>
                    <a:pt x="54593" y="886833"/>
                  </a:lnTo>
                  <a:lnTo>
                    <a:pt x="89386" y="893857"/>
                  </a:lnTo>
                  <a:lnTo>
                    <a:pt x="6215845" y="893857"/>
                  </a:lnTo>
                  <a:lnTo>
                    <a:pt x="6250638" y="886833"/>
                  </a:lnTo>
                  <a:lnTo>
                    <a:pt x="6279051" y="867676"/>
                  </a:lnTo>
                  <a:lnTo>
                    <a:pt x="6298207" y="839264"/>
                  </a:lnTo>
                  <a:lnTo>
                    <a:pt x="6305232" y="804471"/>
                  </a:lnTo>
                  <a:lnTo>
                    <a:pt x="6305232" y="89386"/>
                  </a:lnTo>
                  <a:lnTo>
                    <a:pt x="6298207" y="54592"/>
                  </a:lnTo>
                  <a:lnTo>
                    <a:pt x="6279051" y="26180"/>
                  </a:lnTo>
                  <a:lnTo>
                    <a:pt x="6250638" y="7024"/>
                  </a:lnTo>
                  <a:lnTo>
                    <a:pt x="6215845" y="0"/>
                  </a:lnTo>
                  <a:close/>
                </a:path>
              </a:pathLst>
            </a:custGeom>
            <a:solidFill>
              <a:srgbClr val="F7D3D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89304" y="4977384"/>
              <a:ext cx="493776" cy="49377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290298" y="4978289"/>
              <a:ext cx="492125" cy="492125"/>
            </a:xfrm>
            <a:custGeom>
              <a:avLst/>
              <a:gdLst/>
              <a:ahLst/>
              <a:cxnLst/>
              <a:rect l="l" t="t" r="r" b="b"/>
              <a:pathLst>
                <a:path w="492125" h="492125">
                  <a:moveTo>
                    <a:pt x="0" y="0"/>
                  </a:moveTo>
                  <a:lnTo>
                    <a:pt x="491622" y="0"/>
                  </a:lnTo>
                  <a:lnTo>
                    <a:pt x="491622" y="491622"/>
                  </a:lnTo>
                  <a:lnTo>
                    <a:pt x="0" y="49162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2134213" y="2731515"/>
            <a:ext cx="5063490" cy="2857500"/>
          </a:xfrm>
          <a:prstGeom prst="rect">
            <a:avLst/>
          </a:prstGeom>
        </p:spPr>
        <p:txBody>
          <a:bodyPr wrap="square" lIns="0" tIns="33019" rIns="0" bIns="0" rtlCol="0" vert="horz">
            <a:spAutoFit/>
          </a:bodyPr>
          <a:lstStyle/>
          <a:p>
            <a:pPr marL="12700" marR="253365">
              <a:lnSpc>
                <a:spcPts val="1800"/>
              </a:lnSpc>
              <a:spcBef>
                <a:spcPts val="259"/>
              </a:spcBef>
            </a:pP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Dosage</a:t>
            </a:r>
            <a:r>
              <a:rPr dirty="0" sz="1600" spc="-1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and</a:t>
            </a:r>
            <a:r>
              <a:rPr dirty="0" sz="1600" spc="-1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outcomes</a:t>
            </a:r>
            <a:r>
              <a:rPr dirty="0" sz="1600" spc="-1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in</a:t>
            </a:r>
            <a:r>
              <a:rPr dirty="0" sz="1600" spc="-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a</a:t>
            </a:r>
            <a:r>
              <a:rPr dirty="0" sz="1600" spc="-1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complex</a:t>
            </a:r>
            <a:r>
              <a:rPr dirty="0" sz="1600" spc="-1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care</a:t>
            </a:r>
            <a:r>
              <a:rPr dirty="0" sz="1600" spc="-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283766"/>
                </a:solidFill>
                <a:latin typeface="Arial"/>
                <a:cs typeface="Arial"/>
              </a:rPr>
              <a:t>intervention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(June</a:t>
            </a:r>
            <a:r>
              <a:rPr dirty="0" sz="1600" spc="-1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283766"/>
                </a:solidFill>
                <a:latin typeface="Arial"/>
                <a:cs typeface="Arial"/>
              </a:rPr>
              <a:t>2023)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5"/>
              </a:spcBef>
            </a:pP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96200"/>
              </a:lnSpc>
            </a:pP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Hospital</a:t>
            </a:r>
            <a:r>
              <a:rPr dirty="0" sz="1600" spc="-1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readmissions</a:t>
            </a:r>
            <a:r>
              <a:rPr dirty="0" sz="1600" spc="-1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by</a:t>
            </a:r>
            <a:r>
              <a:rPr dirty="0" sz="1600" spc="-1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variation</a:t>
            </a:r>
            <a:r>
              <a:rPr dirty="0" sz="1600" spc="-1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in</a:t>
            </a:r>
            <a:r>
              <a:rPr dirty="0" sz="1600" spc="-1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engagement</a:t>
            </a:r>
            <a:r>
              <a:rPr dirty="0" sz="1600" spc="-1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in</a:t>
            </a:r>
            <a:r>
              <a:rPr dirty="0" sz="1600" spc="-1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25">
                <a:solidFill>
                  <a:srgbClr val="283766"/>
                </a:solidFill>
                <a:latin typeface="Arial"/>
                <a:cs typeface="Arial"/>
              </a:rPr>
              <a:t>the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healthcare</a:t>
            </a:r>
            <a:r>
              <a:rPr dirty="0" sz="1600" spc="-2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hotspotting</a:t>
            </a:r>
            <a:r>
              <a:rPr dirty="0" sz="1600" spc="-2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trial:</a:t>
            </a:r>
            <a:r>
              <a:rPr dirty="0" sz="1600" spc="-10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A</a:t>
            </a:r>
            <a:r>
              <a:rPr dirty="0" sz="1600" spc="-10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secondary</a:t>
            </a:r>
            <a:r>
              <a:rPr dirty="0" sz="1600" spc="-2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analysis</a:t>
            </a:r>
            <a:r>
              <a:rPr dirty="0" sz="1600" spc="-2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of</a:t>
            </a:r>
            <a:r>
              <a:rPr dirty="0" sz="1600" spc="-2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50">
                <a:solidFill>
                  <a:srgbClr val="283766"/>
                </a:solidFill>
                <a:latin typeface="Arial"/>
                <a:cs typeface="Arial"/>
              </a:rPr>
              <a:t>a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randomized</a:t>
            </a:r>
            <a:r>
              <a:rPr dirty="0" sz="1600" spc="-1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clinical</a:t>
            </a:r>
            <a:r>
              <a:rPr dirty="0" sz="1600" spc="-1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trial</a:t>
            </a:r>
            <a:r>
              <a:rPr dirty="0" sz="1600" spc="-1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(Sep</a:t>
            </a:r>
            <a:r>
              <a:rPr dirty="0" sz="1600" spc="-10">
                <a:solidFill>
                  <a:srgbClr val="283766"/>
                </a:solidFill>
                <a:latin typeface="Arial"/>
                <a:cs typeface="Arial"/>
              </a:rPr>
              <a:t> 2023)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25"/>
              </a:spcBef>
            </a:pPr>
            <a:endParaRPr sz="1600">
              <a:latin typeface="Arial"/>
              <a:cs typeface="Arial"/>
            </a:endParaRPr>
          </a:p>
          <a:p>
            <a:pPr marL="12700" marR="72390">
              <a:lnSpc>
                <a:spcPct val="96200"/>
              </a:lnSpc>
            </a:pP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The</a:t>
            </a:r>
            <a:r>
              <a:rPr dirty="0" sz="1600" spc="-1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Camden</a:t>
            </a:r>
            <a:r>
              <a:rPr dirty="0" sz="1600" spc="-1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Coalition</a:t>
            </a:r>
            <a:r>
              <a:rPr dirty="0" sz="1600" spc="-1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care</a:t>
            </a:r>
            <a:r>
              <a:rPr dirty="0" sz="1600" spc="-1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management</a:t>
            </a:r>
            <a:r>
              <a:rPr dirty="0" sz="1600" spc="-1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283766"/>
                </a:solidFill>
                <a:latin typeface="Arial"/>
                <a:cs typeface="Arial"/>
              </a:rPr>
              <a:t>program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improved</a:t>
            </a:r>
            <a:r>
              <a:rPr dirty="0" sz="1600" spc="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intermediate</a:t>
            </a:r>
            <a:r>
              <a:rPr dirty="0" sz="1600" spc="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care</a:t>
            </a:r>
            <a:r>
              <a:rPr dirty="0" sz="1600" spc="1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283766"/>
                </a:solidFill>
                <a:latin typeface="Arial"/>
                <a:cs typeface="Arial"/>
              </a:rPr>
              <a:t>coordination:</a:t>
            </a:r>
            <a:r>
              <a:rPr dirty="0" sz="1600" spc="-8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A</a:t>
            </a:r>
            <a:r>
              <a:rPr dirty="0" sz="1600" spc="-8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283766"/>
                </a:solidFill>
                <a:latin typeface="Arial"/>
                <a:cs typeface="Arial"/>
              </a:rPr>
              <a:t>randomized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controlled</a:t>
            </a:r>
            <a:r>
              <a:rPr dirty="0" sz="1600" spc="-15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trial</a:t>
            </a:r>
            <a:r>
              <a:rPr dirty="0" sz="1600" spc="-1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83766"/>
                </a:solidFill>
                <a:latin typeface="Arial"/>
                <a:cs typeface="Arial"/>
              </a:rPr>
              <a:t>(Dec</a:t>
            </a:r>
            <a:r>
              <a:rPr dirty="0" sz="1600" spc="-20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283766"/>
                </a:solidFill>
                <a:latin typeface="Arial"/>
                <a:cs typeface="Arial"/>
              </a:rPr>
              <a:t>2023)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8090451" y="0"/>
            <a:ext cx="4102100" cy="6858000"/>
            <a:chOff x="8090451" y="0"/>
            <a:chExt cx="4102100" cy="6858000"/>
          </a:xfrm>
        </p:grpSpPr>
        <p:sp>
          <p:nvSpPr>
            <p:cNvPr id="23" name="object 23"/>
            <p:cNvSpPr/>
            <p:nvPr/>
          </p:nvSpPr>
          <p:spPr>
            <a:xfrm>
              <a:off x="8090451" y="0"/>
              <a:ext cx="4102100" cy="6858000"/>
            </a:xfrm>
            <a:custGeom>
              <a:avLst/>
              <a:gdLst/>
              <a:ahLst/>
              <a:cxnLst/>
              <a:rect l="l" t="t" r="r" b="b"/>
              <a:pathLst>
                <a:path w="4102100" h="6858000">
                  <a:moveTo>
                    <a:pt x="4101548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4101548" y="6857999"/>
                  </a:lnTo>
                  <a:lnTo>
                    <a:pt x="4101548" y="0"/>
                  </a:lnTo>
                  <a:close/>
                </a:path>
              </a:pathLst>
            </a:custGeom>
            <a:solidFill>
              <a:srgbClr val="F2A19D">
                <a:alpha val="2313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71083" y="440056"/>
              <a:ext cx="1701010" cy="170101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711404" y="2580643"/>
              <a:ext cx="3220365" cy="70397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30350" y="3735848"/>
              <a:ext cx="3014253" cy="145249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64199" y="5544065"/>
              <a:ext cx="3354052" cy="92501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8277314" y="159397"/>
              <a:ext cx="3914775" cy="6499225"/>
            </a:xfrm>
            <a:custGeom>
              <a:avLst/>
              <a:gdLst/>
              <a:ahLst/>
              <a:cxnLst/>
              <a:rect l="l" t="t" r="r" b="b"/>
              <a:pathLst>
                <a:path w="3914775" h="6499225">
                  <a:moveTo>
                    <a:pt x="3727805" y="5168392"/>
                  </a:moveTo>
                  <a:lnTo>
                    <a:pt x="0" y="5168392"/>
                  </a:lnTo>
                  <a:lnTo>
                    <a:pt x="0" y="6498971"/>
                  </a:lnTo>
                  <a:lnTo>
                    <a:pt x="3727805" y="6498971"/>
                  </a:lnTo>
                  <a:lnTo>
                    <a:pt x="3727805" y="5168392"/>
                  </a:lnTo>
                  <a:close/>
                </a:path>
                <a:path w="3914775" h="6499225">
                  <a:moveTo>
                    <a:pt x="3914686" y="0"/>
                  </a:moveTo>
                  <a:lnTo>
                    <a:pt x="186880" y="0"/>
                  </a:lnTo>
                  <a:lnTo>
                    <a:pt x="186880" y="3220732"/>
                  </a:lnTo>
                  <a:lnTo>
                    <a:pt x="3914686" y="3220732"/>
                  </a:lnTo>
                  <a:lnTo>
                    <a:pt x="3914686" y="0"/>
                  </a:lnTo>
                  <a:close/>
                </a:path>
              </a:pathLst>
            </a:custGeom>
            <a:solidFill>
              <a:srgbClr val="FCE9E8">
                <a:alpha val="701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/>
          <p:cNvSpPr/>
          <p:nvPr/>
        </p:nvSpPr>
        <p:spPr>
          <a:xfrm>
            <a:off x="727787" y="1352933"/>
            <a:ext cx="6765290" cy="2221230"/>
          </a:xfrm>
          <a:custGeom>
            <a:avLst/>
            <a:gdLst/>
            <a:ahLst/>
            <a:cxnLst/>
            <a:rect l="l" t="t" r="r" b="b"/>
            <a:pathLst>
              <a:path w="6765290" h="2221229">
                <a:moveTo>
                  <a:pt x="6765218" y="0"/>
                </a:moveTo>
                <a:lnTo>
                  <a:pt x="0" y="0"/>
                </a:lnTo>
                <a:lnTo>
                  <a:pt x="0" y="2220683"/>
                </a:lnTo>
                <a:lnTo>
                  <a:pt x="6765218" y="2220683"/>
                </a:lnTo>
                <a:lnTo>
                  <a:pt x="6765218" y="0"/>
                </a:lnTo>
                <a:close/>
              </a:path>
            </a:pathLst>
          </a:custGeom>
          <a:solidFill>
            <a:srgbClr val="FFFFFF">
              <a:alpha val="701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51485" y="4730615"/>
            <a:ext cx="6765290" cy="1118235"/>
          </a:xfrm>
          <a:custGeom>
            <a:avLst/>
            <a:gdLst/>
            <a:ahLst/>
            <a:cxnLst/>
            <a:rect l="l" t="t" r="r" b="b"/>
            <a:pathLst>
              <a:path w="6765290" h="1118235">
                <a:moveTo>
                  <a:pt x="6765219" y="0"/>
                </a:moveTo>
                <a:lnTo>
                  <a:pt x="0" y="0"/>
                </a:lnTo>
                <a:lnTo>
                  <a:pt x="0" y="1118116"/>
                </a:lnTo>
                <a:lnTo>
                  <a:pt x="6765219" y="1118116"/>
                </a:lnTo>
                <a:lnTo>
                  <a:pt x="6765219" y="0"/>
                </a:lnTo>
                <a:close/>
              </a:path>
            </a:pathLst>
          </a:custGeom>
          <a:solidFill>
            <a:srgbClr val="FFFFFF">
              <a:alpha val="70199"/>
            </a:srgbClr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020" y="1819147"/>
            <a:ext cx="4100195" cy="3073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Connection</a:t>
            </a:r>
            <a:r>
              <a:rPr dirty="0" sz="2400" spc="-4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to</a:t>
            </a:r>
            <a:r>
              <a:rPr dirty="0" sz="2400" spc="-3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283766"/>
                </a:solidFill>
                <a:latin typeface="Tahoma"/>
                <a:cs typeface="Tahoma"/>
              </a:rPr>
              <a:t>SNAP</a:t>
            </a:r>
            <a:endParaRPr sz="2400">
              <a:latin typeface="Tahoma"/>
              <a:cs typeface="Tahoma"/>
            </a:endParaRPr>
          </a:p>
          <a:p>
            <a:pPr marL="12700" marR="5080">
              <a:lnSpc>
                <a:spcPct val="215000"/>
              </a:lnSpc>
              <a:spcBef>
                <a:spcPts val="25"/>
              </a:spcBef>
            </a:pP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Connection</a:t>
            </a:r>
            <a:r>
              <a:rPr dirty="0" sz="2400" spc="-4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to</a:t>
            </a:r>
            <a:r>
              <a:rPr dirty="0" sz="2400" spc="-4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primary</a:t>
            </a:r>
            <a:r>
              <a:rPr dirty="0" sz="2400" spc="-3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283766"/>
                </a:solidFill>
                <a:latin typeface="Tahoma"/>
                <a:cs typeface="Tahoma"/>
              </a:rPr>
              <a:t>care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Connection</a:t>
            </a:r>
            <a:r>
              <a:rPr dirty="0" sz="2400" spc="-6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to</a:t>
            </a:r>
            <a:r>
              <a:rPr dirty="0" sz="2400" spc="-6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specialty</a:t>
            </a:r>
            <a:r>
              <a:rPr dirty="0" sz="2400" spc="-5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283766"/>
                </a:solidFill>
                <a:latin typeface="Tahoma"/>
                <a:cs typeface="Tahoma"/>
              </a:rPr>
              <a:t>care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795"/>
              </a:spcBef>
            </a:pPr>
            <a:endParaRPr sz="2400">
              <a:latin typeface="Tahoma"/>
              <a:cs typeface="Tahoma"/>
            </a:endParaRPr>
          </a:p>
          <a:p>
            <a:pPr marL="12700" marR="5080">
              <a:lnSpc>
                <a:spcPts val="2520"/>
              </a:lnSpc>
            </a:pP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Connection</a:t>
            </a:r>
            <a:r>
              <a:rPr dirty="0" sz="2400" spc="-5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to</a:t>
            </a:r>
            <a:r>
              <a:rPr dirty="0" sz="2400" spc="-5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durable</a:t>
            </a:r>
            <a:r>
              <a:rPr dirty="0" sz="2400" spc="-5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83766"/>
                </a:solidFill>
                <a:latin typeface="Tahoma"/>
                <a:cs typeface="Tahoma"/>
              </a:rPr>
              <a:t>medical equipment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46242" y="385571"/>
            <a:ext cx="2196465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165" b="1">
                <a:solidFill>
                  <a:srgbClr val="283766"/>
                </a:solidFill>
                <a:latin typeface="Times New Roman"/>
                <a:cs typeface="Times New Roman"/>
              </a:rPr>
              <a:t>Null</a:t>
            </a:r>
            <a:r>
              <a:rPr dirty="0" sz="3200" spc="-55" b="1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3200" spc="80" b="1">
                <a:solidFill>
                  <a:srgbClr val="283766"/>
                </a:solidFill>
                <a:latin typeface="Times New Roman"/>
                <a:cs typeface="Times New Roman"/>
              </a:rPr>
              <a:t>results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526379" y="385571"/>
            <a:ext cx="3042920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b="1">
                <a:solidFill>
                  <a:srgbClr val="283766"/>
                </a:solidFill>
                <a:latin typeface="Times New Roman"/>
                <a:cs typeface="Times New Roman"/>
              </a:rPr>
              <a:t>Effects</a:t>
            </a:r>
            <a:r>
              <a:rPr dirty="0" spc="210" b="1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pc="100" b="1">
                <a:solidFill>
                  <a:srgbClr val="283766"/>
                </a:solidFill>
                <a:latin typeface="Times New Roman"/>
                <a:cs typeface="Times New Roman"/>
              </a:rPr>
              <a:t>observed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7022203" y="1943534"/>
            <a:ext cx="139065" cy="2510155"/>
            <a:chOff x="7022203" y="1943534"/>
            <a:chExt cx="139065" cy="251015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22203" y="1943534"/>
              <a:ext cx="139031" cy="14772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22203" y="2730934"/>
              <a:ext cx="139031" cy="14772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22203" y="3518334"/>
              <a:ext cx="139031" cy="14772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22203" y="4305734"/>
              <a:ext cx="139031" cy="147721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206019" y="1819147"/>
            <a:ext cx="3964940" cy="2753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Hospital</a:t>
            </a:r>
            <a:r>
              <a:rPr dirty="0" sz="2400" spc="-6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83766"/>
                </a:solidFill>
                <a:latin typeface="Tahoma"/>
                <a:cs typeface="Tahoma"/>
              </a:rPr>
              <a:t>readmissions</a:t>
            </a:r>
            <a:endParaRPr sz="2400">
              <a:latin typeface="Tahoma"/>
              <a:cs typeface="Tahoma"/>
            </a:endParaRPr>
          </a:p>
          <a:p>
            <a:pPr marL="12700" marR="5080">
              <a:lnSpc>
                <a:spcPct val="215000"/>
              </a:lnSpc>
              <a:spcBef>
                <a:spcPts val="25"/>
              </a:spcBef>
            </a:pP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Emergency</a:t>
            </a:r>
            <a:r>
              <a:rPr dirty="0" sz="2400" spc="-5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Department</a:t>
            </a:r>
            <a:r>
              <a:rPr dirty="0" sz="2400" spc="-6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83766"/>
                </a:solidFill>
                <a:latin typeface="Tahoma"/>
                <a:cs typeface="Tahoma"/>
              </a:rPr>
              <a:t>visits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Access</a:t>
            </a:r>
            <a:r>
              <a:rPr dirty="0" sz="2400" spc="-4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to</a:t>
            </a:r>
            <a:r>
              <a:rPr dirty="0" sz="2400" spc="-4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83766"/>
                </a:solidFill>
                <a:latin typeface="Tahoma"/>
                <a:cs typeface="Tahoma"/>
              </a:rPr>
              <a:t>prescriptions</a:t>
            </a:r>
            <a:r>
              <a:rPr dirty="0" sz="2400" spc="60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Home</a:t>
            </a:r>
            <a:r>
              <a:rPr dirty="0" sz="2400" spc="-4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health</a:t>
            </a:r>
            <a:r>
              <a:rPr dirty="0" sz="2400" spc="-3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83766"/>
                </a:solidFill>
                <a:latin typeface="Tahoma"/>
                <a:cs typeface="Tahoma"/>
              </a:rPr>
              <a:t>outcomes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113687"/>
            <a:ext cx="12192000" cy="4744720"/>
          </a:xfrm>
          <a:custGeom>
            <a:avLst/>
            <a:gdLst/>
            <a:ahLst/>
            <a:cxnLst/>
            <a:rect l="l" t="t" r="r" b="b"/>
            <a:pathLst>
              <a:path w="12192000" h="4744720">
                <a:moveTo>
                  <a:pt x="12192000" y="0"/>
                </a:moveTo>
                <a:lnTo>
                  <a:pt x="0" y="0"/>
                </a:lnTo>
                <a:lnTo>
                  <a:pt x="0" y="4744312"/>
                </a:lnTo>
                <a:lnTo>
                  <a:pt x="12192000" y="4744312"/>
                </a:lnTo>
                <a:lnTo>
                  <a:pt x="12192000" y="0"/>
                </a:lnTo>
                <a:close/>
              </a:path>
            </a:pathLst>
          </a:custGeom>
          <a:solidFill>
            <a:srgbClr val="F2A19D">
              <a:alpha val="2313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717089" y="988059"/>
            <a:ext cx="10822305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210">
                <a:solidFill>
                  <a:srgbClr val="283766"/>
                </a:solidFill>
                <a:latin typeface="Times New Roman"/>
                <a:cs typeface="Times New Roman"/>
              </a:rPr>
              <a:t>Caveat</a:t>
            </a:r>
            <a:r>
              <a:rPr dirty="0" sz="4000" spc="-15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4000" spc="434">
                <a:solidFill>
                  <a:srgbClr val="283766"/>
                </a:solidFill>
                <a:latin typeface="Times New Roman"/>
                <a:cs typeface="Times New Roman"/>
              </a:rPr>
              <a:t>when</a:t>
            </a:r>
            <a:r>
              <a:rPr dirty="0" sz="4000" spc="-14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4000" spc="225">
                <a:solidFill>
                  <a:srgbClr val="283766"/>
                </a:solidFill>
                <a:latin typeface="Times New Roman"/>
                <a:cs typeface="Times New Roman"/>
              </a:rPr>
              <a:t>analyzing</a:t>
            </a:r>
            <a:r>
              <a:rPr dirty="0" sz="4000" spc="-15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4000" spc="335">
                <a:solidFill>
                  <a:srgbClr val="283766"/>
                </a:solidFill>
                <a:latin typeface="Times New Roman"/>
                <a:cs typeface="Times New Roman"/>
              </a:rPr>
              <a:t>the</a:t>
            </a:r>
            <a:r>
              <a:rPr dirty="0" sz="4000" spc="-15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4000" spc="160">
                <a:solidFill>
                  <a:srgbClr val="283766"/>
                </a:solidFill>
                <a:latin typeface="Times New Roman"/>
                <a:cs typeface="Times New Roman"/>
              </a:rPr>
              <a:t>full</a:t>
            </a:r>
            <a:r>
              <a:rPr dirty="0" sz="4000" spc="-14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4000">
                <a:solidFill>
                  <a:srgbClr val="283766"/>
                </a:solidFill>
                <a:latin typeface="Times New Roman"/>
                <a:cs typeface="Times New Roman"/>
              </a:rPr>
              <a:t>RCT</a:t>
            </a:r>
            <a:r>
              <a:rPr dirty="0" sz="4000" spc="-15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4000" spc="210">
                <a:solidFill>
                  <a:srgbClr val="283766"/>
                </a:solidFill>
                <a:latin typeface="Times New Roman"/>
                <a:cs typeface="Times New Roman"/>
              </a:rPr>
              <a:t>population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3234055" cy="579120"/>
          </a:xfrm>
          <a:custGeom>
            <a:avLst/>
            <a:gdLst/>
            <a:ahLst/>
            <a:cxnLst/>
            <a:rect l="l" t="t" r="r" b="b"/>
            <a:pathLst>
              <a:path w="3234055" h="579120">
                <a:moveTo>
                  <a:pt x="3233530" y="0"/>
                </a:moveTo>
                <a:lnTo>
                  <a:pt x="0" y="0"/>
                </a:lnTo>
                <a:lnTo>
                  <a:pt x="0" y="578712"/>
                </a:lnTo>
                <a:lnTo>
                  <a:pt x="3039854" y="578712"/>
                </a:lnTo>
                <a:lnTo>
                  <a:pt x="3084262" y="573597"/>
                </a:lnTo>
                <a:lnTo>
                  <a:pt x="3125028" y="559027"/>
                </a:lnTo>
                <a:lnTo>
                  <a:pt x="3160988" y="536164"/>
                </a:lnTo>
                <a:lnTo>
                  <a:pt x="3190981" y="506171"/>
                </a:lnTo>
                <a:lnTo>
                  <a:pt x="3213845" y="470211"/>
                </a:lnTo>
                <a:lnTo>
                  <a:pt x="3228415" y="429445"/>
                </a:lnTo>
                <a:lnTo>
                  <a:pt x="3233530" y="385037"/>
                </a:lnTo>
                <a:lnTo>
                  <a:pt x="3233530" y="0"/>
                </a:lnTo>
                <a:close/>
              </a:path>
            </a:pathLst>
          </a:custGeom>
          <a:solidFill>
            <a:srgbClr val="EA635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94974" y="245363"/>
            <a:ext cx="256984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FFFFFF"/>
                </a:solidFill>
                <a:latin typeface="Tahoma"/>
                <a:cs typeface="Tahoma"/>
              </a:rPr>
              <a:t>ADDITIONAL</a:t>
            </a:r>
            <a:r>
              <a:rPr dirty="0" sz="1400" spc="-5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400" b="1">
                <a:solidFill>
                  <a:srgbClr val="FFFFFF"/>
                </a:solidFill>
                <a:latin typeface="Tahoma"/>
                <a:cs typeface="Tahoma"/>
              </a:rPr>
              <a:t>RCT</a:t>
            </a:r>
            <a:r>
              <a:rPr dirty="0" sz="1400" spc="-4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Tahoma"/>
                <a:cs typeface="Tahoma"/>
              </a:rPr>
              <a:t>ANALYSIS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0493" y="2891028"/>
            <a:ext cx="9285605" cy="25190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165">
                <a:solidFill>
                  <a:srgbClr val="283766"/>
                </a:solidFill>
                <a:latin typeface="Times New Roman"/>
                <a:cs typeface="Times New Roman"/>
              </a:rPr>
              <a:t>Not</a:t>
            </a:r>
            <a:r>
              <a:rPr dirty="0" sz="3200" spc="-10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3200" spc="229">
                <a:solidFill>
                  <a:srgbClr val="283766"/>
                </a:solidFill>
                <a:latin typeface="Times New Roman"/>
                <a:cs typeface="Times New Roman"/>
              </a:rPr>
              <a:t>everyone</a:t>
            </a:r>
            <a:r>
              <a:rPr dirty="0" sz="3200" spc="-10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3200" spc="215">
                <a:solidFill>
                  <a:srgbClr val="283766"/>
                </a:solidFill>
                <a:latin typeface="Times New Roman"/>
                <a:cs typeface="Times New Roman"/>
              </a:rPr>
              <a:t>in</a:t>
            </a:r>
            <a:r>
              <a:rPr dirty="0" sz="3200" spc="-10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3200" spc="270">
                <a:solidFill>
                  <a:srgbClr val="283766"/>
                </a:solidFill>
                <a:latin typeface="Times New Roman"/>
                <a:cs typeface="Times New Roman"/>
              </a:rPr>
              <a:t>the</a:t>
            </a:r>
            <a:r>
              <a:rPr dirty="0" sz="3200" spc="-10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3200" spc="229">
                <a:solidFill>
                  <a:srgbClr val="283766"/>
                </a:solidFill>
                <a:latin typeface="Times New Roman"/>
                <a:cs typeface="Times New Roman"/>
              </a:rPr>
              <a:t>intervention</a:t>
            </a:r>
            <a:r>
              <a:rPr dirty="0" sz="3200" spc="-10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3200" spc="100">
                <a:solidFill>
                  <a:srgbClr val="283766"/>
                </a:solidFill>
                <a:latin typeface="Times New Roman"/>
                <a:cs typeface="Times New Roman"/>
              </a:rPr>
              <a:t>group: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75"/>
              </a:spcBef>
            </a:pPr>
            <a:endParaRPr sz="3200">
              <a:latin typeface="Times New Roman"/>
              <a:cs typeface="Times New Roman"/>
            </a:endParaRPr>
          </a:p>
          <a:p>
            <a:pPr marL="526415" indent="-513715">
              <a:lnSpc>
                <a:spcPct val="100000"/>
              </a:lnSpc>
              <a:buAutoNum type="arabicPeriod"/>
              <a:tabLst>
                <a:tab pos="526415" algn="l"/>
              </a:tabLst>
            </a:pPr>
            <a:r>
              <a:rPr dirty="0" sz="3200" spc="125">
                <a:solidFill>
                  <a:srgbClr val="283766"/>
                </a:solidFill>
                <a:latin typeface="Times New Roman"/>
                <a:cs typeface="Times New Roman"/>
              </a:rPr>
              <a:t>Engaged</a:t>
            </a:r>
            <a:r>
              <a:rPr dirty="0" sz="3200" spc="-114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3200" spc="215">
                <a:solidFill>
                  <a:srgbClr val="283766"/>
                </a:solidFill>
                <a:latin typeface="Times New Roman"/>
                <a:cs typeface="Times New Roman"/>
              </a:rPr>
              <a:t>in</a:t>
            </a:r>
            <a:r>
              <a:rPr dirty="0" sz="3200" spc="-10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3200" spc="270">
                <a:solidFill>
                  <a:srgbClr val="283766"/>
                </a:solidFill>
                <a:latin typeface="Times New Roman"/>
                <a:cs typeface="Times New Roman"/>
              </a:rPr>
              <a:t>the</a:t>
            </a:r>
            <a:r>
              <a:rPr dirty="0" sz="3200" spc="-11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3200" spc="195">
                <a:solidFill>
                  <a:srgbClr val="283766"/>
                </a:solidFill>
                <a:latin typeface="Times New Roman"/>
                <a:cs typeface="Times New Roman"/>
              </a:rPr>
              <a:t>program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75"/>
              </a:spcBef>
              <a:buClr>
                <a:srgbClr val="283766"/>
              </a:buClr>
              <a:buFont typeface="Times New Roman"/>
              <a:buAutoNum type="arabicPeriod"/>
            </a:pPr>
            <a:endParaRPr sz="3200">
              <a:latin typeface="Times New Roman"/>
              <a:cs typeface="Times New Roman"/>
            </a:endParaRPr>
          </a:p>
          <a:p>
            <a:pPr marL="526415" indent="-513715">
              <a:lnSpc>
                <a:spcPct val="100000"/>
              </a:lnSpc>
              <a:buAutoNum type="arabicPeriod"/>
              <a:tabLst>
                <a:tab pos="526415" algn="l"/>
              </a:tabLst>
            </a:pPr>
            <a:r>
              <a:rPr dirty="0" sz="3200" spc="120">
                <a:solidFill>
                  <a:srgbClr val="283766"/>
                </a:solidFill>
                <a:latin typeface="Times New Roman"/>
                <a:cs typeface="Times New Roman"/>
              </a:rPr>
              <a:t>Received</a:t>
            </a:r>
            <a:r>
              <a:rPr dirty="0" sz="3200" spc="-114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3200" spc="270">
                <a:solidFill>
                  <a:srgbClr val="283766"/>
                </a:solidFill>
                <a:latin typeface="Times New Roman"/>
                <a:cs typeface="Times New Roman"/>
              </a:rPr>
              <a:t>the</a:t>
            </a:r>
            <a:r>
              <a:rPr dirty="0" sz="3200" spc="-11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3200" spc="185">
                <a:solidFill>
                  <a:srgbClr val="283766"/>
                </a:solidFill>
                <a:latin typeface="Times New Roman"/>
                <a:cs typeface="Times New Roman"/>
              </a:rPr>
              <a:t>same</a:t>
            </a:r>
            <a:r>
              <a:rPr dirty="0" sz="3200" spc="-11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283766"/>
                </a:solidFill>
                <a:latin typeface="Times New Roman"/>
                <a:cs typeface="Times New Roman"/>
              </a:rPr>
              <a:t>“dosage”</a:t>
            </a:r>
            <a:r>
              <a:rPr dirty="0" sz="3200" spc="-10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3200" spc="100">
                <a:solidFill>
                  <a:srgbClr val="283766"/>
                </a:solidFill>
                <a:latin typeface="Times New Roman"/>
                <a:cs typeface="Times New Roman"/>
              </a:rPr>
              <a:t>of</a:t>
            </a:r>
            <a:r>
              <a:rPr dirty="0" sz="3200" spc="-114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3200" spc="170">
                <a:solidFill>
                  <a:srgbClr val="283766"/>
                </a:solidFill>
                <a:latin typeface="Times New Roman"/>
                <a:cs typeface="Times New Roman"/>
              </a:rPr>
              <a:t>care</a:t>
            </a:r>
            <a:r>
              <a:rPr dirty="0" sz="3200" spc="-10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3200" spc="235">
                <a:solidFill>
                  <a:srgbClr val="283766"/>
                </a:solidFill>
                <a:latin typeface="Times New Roman"/>
                <a:cs typeface="Times New Roman"/>
              </a:rPr>
              <a:t>management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113687"/>
            <a:ext cx="12192000" cy="4744720"/>
          </a:xfrm>
          <a:custGeom>
            <a:avLst/>
            <a:gdLst/>
            <a:ahLst/>
            <a:cxnLst/>
            <a:rect l="l" t="t" r="r" b="b"/>
            <a:pathLst>
              <a:path w="12192000" h="4744720">
                <a:moveTo>
                  <a:pt x="12192000" y="0"/>
                </a:moveTo>
                <a:lnTo>
                  <a:pt x="0" y="0"/>
                </a:lnTo>
                <a:lnTo>
                  <a:pt x="0" y="4744312"/>
                </a:lnTo>
                <a:lnTo>
                  <a:pt x="12192000" y="4744312"/>
                </a:lnTo>
                <a:lnTo>
                  <a:pt x="12192000" y="0"/>
                </a:lnTo>
                <a:close/>
              </a:path>
            </a:pathLst>
          </a:custGeom>
          <a:solidFill>
            <a:srgbClr val="F2A19D">
              <a:alpha val="2313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419590" y="809244"/>
            <a:ext cx="9509760" cy="955040"/>
          </a:xfrm>
          <a:prstGeom prst="rect"/>
        </p:spPr>
        <p:txBody>
          <a:bodyPr wrap="square" lIns="0" tIns="65405" rIns="0" bIns="0" rtlCol="0" vert="horz">
            <a:spAutoFit/>
          </a:bodyPr>
          <a:lstStyle/>
          <a:p>
            <a:pPr marL="884555" marR="5080" indent="-872490">
              <a:lnSpc>
                <a:spcPts val="3479"/>
              </a:lnSpc>
              <a:spcBef>
                <a:spcPts val="515"/>
              </a:spcBef>
            </a:pPr>
            <a:r>
              <a:rPr dirty="0" spc="90">
                <a:solidFill>
                  <a:srgbClr val="283766"/>
                </a:solidFill>
                <a:latin typeface="Times New Roman"/>
                <a:cs typeface="Times New Roman"/>
              </a:rPr>
              <a:t>Based</a:t>
            </a:r>
            <a:r>
              <a:rPr dirty="0" spc="-10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pc="235">
                <a:solidFill>
                  <a:srgbClr val="283766"/>
                </a:solidFill>
                <a:latin typeface="Times New Roman"/>
                <a:cs typeface="Times New Roman"/>
              </a:rPr>
              <a:t>on</a:t>
            </a:r>
            <a:r>
              <a:rPr dirty="0" spc="-10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pc="150">
                <a:solidFill>
                  <a:srgbClr val="283766"/>
                </a:solidFill>
                <a:latin typeface="Times New Roman"/>
                <a:cs typeface="Times New Roman"/>
              </a:rPr>
              <a:t>baseline</a:t>
            </a:r>
            <a:r>
              <a:rPr dirty="0" spc="-10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pc="135">
                <a:solidFill>
                  <a:srgbClr val="283766"/>
                </a:solidFill>
                <a:latin typeface="Times New Roman"/>
                <a:cs typeface="Times New Roman"/>
              </a:rPr>
              <a:t>characteristics,</a:t>
            </a:r>
            <a:r>
              <a:rPr dirty="0" spc="-10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pc="310">
                <a:solidFill>
                  <a:srgbClr val="283766"/>
                </a:solidFill>
                <a:latin typeface="Times New Roman"/>
                <a:cs typeface="Times New Roman"/>
              </a:rPr>
              <a:t>who</a:t>
            </a:r>
            <a:r>
              <a:rPr dirty="0" spc="-10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pc="235">
                <a:solidFill>
                  <a:srgbClr val="283766"/>
                </a:solidFill>
                <a:latin typeface="Times New Roman"/>
                <a:cs typeface="Times New Roman"/>
              </a:rPr>
              <a:t>was</a:t>
            </a:r>
            <a:r>
              <a:rPr dirty="0" spc="-9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pc="180">
                <a:solidFill>
                  <a:srgbClr val="283766"/>
                </a:solidFill>
                <a:latin typeface="Times New Roman"/>
                <a:cs typeface="Times New Roman"/>
              </a:rPr>
              <a:t>most</a:t>
            </a:r>
            <a:r>
              <a:rPr dirty="0" spc="-10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pc="235">
                <a:solidFill>
                  <a:srgbClr val="283766"/>
                </a:solidFill>
                <a:latin typeface="Times New Roman"/>
                <a:cs typeface="Times New Roman"/>
              </a:rPr>
              <a:t>and </a:t>
            </a:r>
            <a:r>
              <a:rPr dirty="0" spc="135">
                <a:solidFill>
                  <a:srgbClr val="283766"/>
                </a:solidFill>
                <a:latin typeface="Times New Roman"/>
                <a:cs typeface="Times New Roman"/>
              </a:rPr>
              <a:t>least</a:t>
            </a:r>
            <a:r>
              <a:rPr dirty="0" spc="-10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pc="130">
                <a:solidFill>
                  <a:srgbClr val="283766"/>
                </a:solidFill>
                <a:latin typeface="Times New Roman"/>
                <a:cs typeface="Times New Roman"/>
              </a:rPr>
              <a:t>likely</a:t>
            </a:r>
            <a:r>
              <a:rPr dirty="0" spc="-10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pc="170">
                <a:solidFill>
                  <a:srgbClr val="283766"/>
                </a:solidFill>
                <a:latin typeface="Times New Roman"/>
                <a:cs typeface="Times New Roman"/>
              </a:rPr>
              <a:t>to</a:t>
            </a:r>
            <a:r>
              <a:rPr dirty="0" spc="-10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pc="150">
                <a:solidFill>
                  <a:srgbClr val="283766"/>
                </a:solidFill>
                <a:latin typeface="Times New Roman"/>
                <a:cs typeface="Times New Roman"/>
              </a:rPr>
              <a:t>engage</a:t>
            </a:r>
            <a:r>
              <a:rPr dirty="0" spc="-10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pc="215">
                <a:solidFill>
                  <a:srgbClr val="283766"/>
                </a:solidFill>
                <a:latin typeface="Times New Roman"/>
                <a:cs typeface="Times New Roman"/>
              </a:rPr>
              <a:t>in</a:t>
            </a:r>
            <a:r>
              <a:rPr dirty="0" spc="-10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pc="170">
                <a:solidFill>
                  <a:srgbClr val="283766"/>
                </a:solidFill>
                <a:latin typeface="Times New Roman"/>
                <a:cs typeface="Times New Roman"/>
              </a:rPr>
              <a:t>care</a:t>
            </a:r>
            <a:r>
              <a:rPr dirty="0" spc="-10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pc="200">
                <a:solidFill>
                  <a:srgbClr val="283766"/>
                </a:solidFill>
                <a:latin typeface="Times New Roman"/>
                <a:cs typeface="Times New Roman"/>
              </a:rPr>
              <a:t>management?</a:t>
            </a: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3234055" cy="579120"/>
          </a:xfrm>
          <a:custGeom>
            <a:avLst/>
            <a:gdLst/>
            <a:ahLst/>
            <a:cxnLst/>
            <a:rect l="l" t="t" r="r" b="b"/>
            <a:pathLst>
              <a:path w="3234055" h="579120">
                <a:moveTo>
                  <a:pt x="3233530" y="0"/>
                </a:moveTo>
                <a:lnTo>
                  <a:pt x="0" y="0"/>
                </a:lnTo>
                <a:lnTo>
                  <a:pt x="0" y="578712"/>
                </a:lnTo>
                <a:lnTo>
                  <a:pt x="3039854" y="578712"/>
                </a:lnTo>
                <a:lnTo>
                  <a:pt x="3084262" y="573597"/>
                </a:lnTo>
                <a:lnTo>
                  <a:pt x="3125028" y="559027"/>
                </a:lnTo>
                <a:lnTo>
                  <a:pt x="3160988" y="536164"/>
                </a:lnTo>
                <a:lnTo>
                  <a:pt x="3190981" y="506171"/>
                </a:lnTo>
                <a:lnTo>
                  <a:pt x="3213845" y="470211"/>
                </a:lnTo>
                <a:lnTo>
                  <a:pt x="3228415" y="429445"/>
                </a:lnTo>
                <a:lnTo>
                  <a:pt x="3233530" y="385037"/>
                </a:lnTo>
                <a:lnTo>
                  <a:pt x="3233530" y="0"/>
                </a:lnTo>
                <a:close/>
              </a:path>
            </a:pathLst>
          </a:custGeom>
          <a:solidFill>
            <a:srgbClr val="EA635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94974" y="245363"/>
            <a:ext cx="256984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FFFFFF"/>
                </a:solidFill>
                <a:latin typeface="Tahoma"/>
                <a:cs typeface="Tahoma"/>
              </a:rPr>
              <a:t>ADDITIONAL</a:t>
            </a:r>
            <a:r>
              <a:rPr dirty="0" sz="1400" spc="-5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400" b="1">
                <a:solidFill>
                  <a:srgbClr val="FFFFFF"/>
                </a:solidFill>
                <a:latin typeface="Tahoma"/>
                <a:cs typeface="Tahoma"/>
              </a:rPr>
              <a:t>RCT</a:t>
            </a:r>
            <a:r>
              <a:rPr dirty="0" sz="1400" spc="-4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Tahoma"/>
                <a:cs typeface="Tahoma"/>
              </a:rPr>
              <a:t>ANALYSIS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15697" y="2211823"/>
            <a:ext cx="11116945" cy="4646295"/>
            <a:chOff x="615697" y="2211823"/>
            <a:chExt cx="11116945" cy="464629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5697" y="2211823"/>
              <a:ext cx="11116911" cy="464617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195840" y="3904179"/>
              <a:ext cx="2212340" cy="0"/>
            </a:xfrm>
            <a:custGeom>
              <a:avLst/>
              <a:gdLst/>
              <a:ahLst/>
              <a:cxnLst/>
              <a:rect l="l" t="t" r="r" b="b"/>
              <a:pathLst>
                <a:path w="2212340" h="0">
                  <a:moveTo>
                    <a:pt x="0" y="0"/>
                  </a:moveTo>
                  <a:lnTo>
                    <a:pt x="2211774" y="1"/>
                  </a:lnTo>
                </a:path>
              </a:pathLst>
            </a:custGeom>
            <a:ln w="38100">
              <a:solidFill>
                <a:srgbClr val="81D5B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2445250" y="4570286"/>
              <a:ext cx="1962785" cy="0"/>
            </a:xfrm>
            <a:custGeom>
              <a:avLst/>
              <a:gdLst/>
              <a:ahLst/>
              <a:cxnLst/>
              <a:rect l="l" t="t" r="r" b="b"/>
              <a:pathLst>
                <a:path w="1962785" h="0">
                  <a:moveTo>
                    <a:pt x="0" y="0"/>
                  </a:moveTo>
                  <a:lnTo>
                    <a:pt x="1962364" y="1"/>
                  </a:lnTo>
                </a:path>
              </a:pathLst>
            </a:custGeom>
            <a:ln w="38100">
              <a:solidFill>
                <a:srgbClr val="81D5B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445250" y="4928170"/>
              <a:ext cx="1962785" cy="0"/>
            </a:xfrm>
            <a:custGeom>
              <a:avLst/>
              <a:gdLst/>
              <a:ahLst/>
              <a:cxnLst/>
              <a:rect l="l" t="t" r="r" b="b"/>
              <a:pathLst>
                <a:path w="1962785" h="0">
                  <a:moveTo>
                    <a:pt x="0" y="0"/>
                  </a:moveTo>
                  <a:lnTo>
                    <a:pt x="1962364" y="1"/>
                  </a:lnTo>
                </a:path>
              </a:pathLst>
            </a:custGeom>
            <a:ln w="38100">
              <a:solidFill>
                <a:srgbClr val="81D5B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3893906" y="5238107"/>
              <a:ext cx="513715" cy="0"/>
            </a:xfrm>
            <a:custGeom>
              <a:avLst/>
              <a:gdLst/>
              <a:ahLst/>
              <a:cxnLst/>
              <a:rect l="l" t="t" r="r" b="b"/>
              <a:pathLst>
                <a:path w="513714" h="0">
                  <a:moveTo>
                    <a:pt x="0" y="0"/>
                  </a:moveTo>
                  <a:lnTo>
                    <a:pt x="513708" y="1"/>
                  </a:lnTo>
                </a:path>
              </a:pathLst>
            </a:custGeom>
            <a:ln w="38100">
              <a:solidFill>
                <a:srgbClr val="D18AB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3223256" y="5565168"/>
              <a:ext cx="1184910" cy="0"/>
            </a:xfrm>
            <a:custGeom>
              <a:avLst/>
              <a:gdLst/>
              <a:ahLst/>
              <a:cxnLst/>
              <a:rect l="l" t="t" r="r" b="b"/>
              <a:pathLst>
                <a:path w="1184910" h="0">
                  <a:moveTo>
                    <a:pt x="0" y="0"/>
                  </a:moveTo>
                  <a:lnTo>
                    <a:pt x="1184358" y="1"/>
                  </a:lnTo>
                </a:path>
              </a:pathLst>
            </a:custGeom>
            <a:ln w="38100">
              <a:solidFill>
                <a:srgbClr val="D18AB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195840" y="6590870"/>
              <a:ext cx="2212340" cy="0"/>
            </a:xfrm>
            <a:custGeom>
              <a:avLst/>
              <a:gdLst/>
              <a:ahLst/>
              <a:cxnLst/>
              <a:rect l="l" t="t" r="r" b="b"/>
              <a:pathLst>
                <a:path w="2212340" h="0">
                  <a:moveTo>
                    <a:pt x="0" y="0"/>
                  </a:moveTo>
                  <a:lnTo>
                    <a:pt x="2211774" y="1"/>
                  </a:lnTo>
                </a:path>
              </a:pathLst>
            </a:custGeom>
            <a:ln w="38100">
              <a:solidFill>
                <a:srgbClr val="D18AB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010327" y="5904214"/>
              <a:ext cx="1303655" cy="0"/>
            </a:xfrm>
            <a:custGeom>
              <a:avLst/>
              <a:gdLst/>
              <a:ahLst/>
              <a:cxnLst/>
              <a:rect l="l" t="t" r="r" b="b"/>
              <a:pathLst>
                <a:path w="1303654" h="0">
                  <a:moveTo>
                    <a:pt x="0" y="0"/>
                  </a:moveTo>
                  <a:lnTo>
                    <a:pt x="1303106" y="1"/>
                  </a:lnTo>
                </a:path>
              </a:pathLst>
            </a:custGeom>
            <a:ln w="38100">
              <a:solidFill>
                <a:srgbClr val="81D5B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95A5D6">
              <a:alpha val="501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027487" y="4413250"/>
            <a:ext cx="8164830" cy="2444750"/>
          </a:xfrm>
          <a:custGeom>
            <a:avLst/>
            <a:gdLst/>
            <a:ahLst/>
            <a:cxnLst/>
            <a:rect l="l" t="t" r="r" b="b"/>
            <a:pathLst>
              <a:path w="8164830" h="2444750">
                <a:moveTo>
                  <a:pt x="8164512" y="0"/>
                </a:moveTo>
                <a:lnTo>
                  <a:pt x="407466" y="0"/>
                </a:lnTo>
                <a:lnTo>
                  <a:pt x="359947" y="2741"/>
                </a:lnTo>
                <a:lnTo>
                  <a:pt x="314038" y="10761"/>
                </a:lnTo>
                <a:lnTo>
                  <a:pt x="270045" y="23754"/>
                </a:lnTo>
                <a:lnTo>
                  <a:pt x="228273" y="41415"/>
                </a:lnTo>
                <a:lnTo>
                  <a:pt x="189028" y="63437"/>
                </a:lnTo>
                <a:lnTo>
                  <a:pt x="152617" y="89515"/>
                </a:lnTo>
                <a:lnTo>
                  <a:pt x="119344" y="119344"/>
                </a:lnTo>
                <a:lnTo>
                  <a:pt x="89515" y="152617"/>
                </a:lnTo>
                <a:lnTo>
                  <a:pt x="63437" y="189028"/>
                </a:lnTo>
                <a:lnTo>
                  <a:pt x="41415" y="228273"/>
                </a:lnTo>
                <a:lnTo>
                  <a:pt x="23754" y="270045"/>
                </a:lnTo>
                <a:lnTo>
                  <a:pt x="10761" y="314038"/>
                </a:lnTo>
                <a:lnTo>
                  <a:pt x="2741" y="359947"/>
                </a:lnTo>
                <a:lnTo>
                  <a:pt x="0" y="407466"/>
                </a:lnTo>
                <a:lnTo>
                  <a:pt x="0" y="2444749"/>
                </a:lnTo>
                <a:lnTo>
                  <a:pt x="8164512" y="2444749"/>
                </a:lnTo>
                <a:lnTo>
                  <a:pt x="8164512" y="0"/>
                </a:lnTo>
                <a:close/>
              </a:path>
            </a:pathLst>
          </a:custGeom>
          <a:solidFill>
            <a:srgbClr val="2837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4791416" y="4870196"/>
            <a:ext cx="6244590" cy="1583055"/>
          </a:xfrm>
          <a:prstGeom prst="rect"/>
        </p:spPr>
        <p:txBody>
          <a:bodyPr wrap="square" lIns="0" tIns="111125" rIns="0" bIns="0" rtlCol="0" vert="horz">
            <a:spAutoFit/>
          </a:bodyPr>
          <a:lstStyle/>
          <a:p>
            <a:pPr marL="12700" marR="5080">
              <a:lnSpc>
                <a:spcPts val="5780"/>
              </a:lnSpc>
              <a:spcBef>
                <a:spcPts val="875"/>
              </a:spcBef>
            </a:pPr>
            <a:r>
              <a:rPr dirty="0" sz="5400" spc="330">
                <a:solidFill>
                  <a:srgbClr val="FFFFFF"/>
                </a:solidFill>
                <a:latin typeface="Times New Roman"/>
                <a:cs typeface="Times New Roman"/>
              </a:rPr>
              <a:t>Camden</a:t>
            </a:r>
            <a:r>
              <a:rPr dirty="0" sz="5400" spc="-18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5400" spc="175">
                <a:solidFill>
                  <a:srgbClr val="FFFFFF"/>
                </a:solidFill>
                <a:latin typeface="Times New Roman"/>
                <a:cs typeface="Times New Roman"/>
              </a:rPr>
              <a:t>Core</a:t>
            </a:r>
            <a:r>
              <a:rPr dirty="0" sz="5400" spc="-17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5400" spc="195">
                <a:solidFill>
                  <a:srgbClr val="FFFFFF"/>
                </a:solidFill>
                <a:latin typeface="Times New Roman"/>
                <a:cs typeface="Times New Roman"/>
              </a:rPr>
              <a:t>Model </a:t>
            </a:r>
            <a:r>
              <a:rPr dirty="0" sz="5400" spc="-42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5400" spc="-19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5400" spc="415">
                <a:solidFill>
                  <a:srgbClr val="FFFFFF"/>
                </a:solidFill>
                <a:latin typeface="Times New Roman"/>
                <a:cs typeface="Times New Roman"/>
              </a:rPr>
              <a:t>Path</a:t>
            </a:r>
            <a:r>
              <a:rPr dirty="0" sz="5400" spc="-19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5400" spc="29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5400" spc="-1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5400" spc="-25">
                <a:solidFill>
                  <a:srgbClr val="FFFFFF"/>
                </a:solidFill>
                <a:latin typeface="Times New Roman"/>
                <a:cs typeface="Times New Roman"/>
              </a:rPr>
              <a:t>RCT</a:t>
            </a:r>
            <a:endParaRPr sz="5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977720" y="770635"/>
            <a:ext cx="6393180" cy="8483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400" spc="315">
                <a:solidFill>
                  <a:srgbClr val="283766"/>
                </a:solidFill>
                <a:latin typeface="Times New Roman"/>
                <a:cs typeface="Times New Roman"/>
              </a:rPr>
              <a:t>Engagement</a:t>
            </a:r>
            <a:r>
              <a:rPr dirty="0" sz="5400" spc="-19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5400" spc="375">
                <a:solidFill>
                  <a:srgbClr val="283766"/>
                </a:solidFill>
                <a:latin typeface="Times New Roman"/>
                <a:cs typeface="Times New Roman"/>
              </a:rPr>
              <a:t>matters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3234055" cy="579120"/>
          </a:xfrm>
          <a:custGeom>
            <a:avLst/>
            <a:gdLst/>
            <a:ahLst/>
            <a:cxnLst/>
            <a:rect l="l" t="t" r="r" b="b"/>
            <a:pathLst>
              <a:path w="3234055" h="579120">
                <a:moveTo>
                  <a:pt x="3233530" y="0"/>
                </a:moveTo>
                <a:lnTo>
                  <a:pt x="0" y="0"/>
                </a:lnTo>
                <a:lnTo>
                  <a:pt x="0" y="578712"/>
                </a:lnTo>
                <a:lnTo>
                  <a:pt x="3039854" y="578712"/>
                </a:lnTo>
                <a:lnTo>
                  <a:pt x="3084262" y="573597"/>
                </a:lnTo>
                <a:lnTo>
                  <a:pt x="3125028" y="559027"/>
                </a:lnTo>
                <a:lnTo>
                  <a:pt x="3160988" y="536164"/>
                </a:lnTo>
                <a:lnTo>
                  <a:pt x="3190981" y="506171"/>
                </a:lnTo>
                <a:lnTo>
                  <a:pt x="3213845" y="470211"/>
                </a:lnTo>
                <a:lnTo>
                  <a:pt x="3228415" y="429445"/>
                </a:lnTo>
                <a:lnTo>
                  <a:pt x="3233530" y="385037"/>
                </a:lnTo>
                <a:lnTo>
                  <a:pt x="3233530" y="0"/>
                </a:lnTo>
                <a:close/>
              </a:path>
            </a:pathLst>
          </a:custGeom>
          <a:solidFill>
            <a:srgbClr val="EA635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94974" y="245363"/>
            <a:ext cx="256984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FFFFFF"/>
                </a:solidFill>
                <a:latin typeface="Tahoma"/>
                <a:cs typeface="Tahoma"/>
              </a:rPr>
              <a:t>ADDITIONAL</a:t>
            </a:r>
            <a:r>
              <a:rPr dirty="0" sz="1400" spc="-5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400" b="1">
                <a:solidFill>
                  <a:srgbClr val="FFFFFF"/>
                </a:solidFill>
                <a:latin typeface="Tahoma"/>
                <a:cs typeface="Tahoma"/>
              </a:rPr>
              <a:t>RCT</a:t>
            </a:r>
            <a:r>
              <a:rPr dirty="0" sz="1400" spc="-4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Tahoma"/>
                <a:cs typeface="Tahoma"/>
              </a:rPr>
              <a:t>ANALYSIS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3694921"/>
            <a:ext cx="12192000" cy="3163570"/>
            <a:chOff x="0" y="3694921"/>
            <a:chExt cx="12192000" cy="3163570"/>
          </a:xfrm>
        </p:grpSpPr>
        <p:sp>
          <p:nvSpPr>
            <p:cNvPr id="6" name="object 6"/>
            <p:cNvSpPr/>
            <p:nvPr/>
          </p:nvSpPr>
          <p:spPr>
            <a:xfrm>
              <a:off x="0" y="3694921"/>
              <a:ext cx="12192000" cy="3163570"/>
            </a:xfrm>
            <a:custGeom>
              <a:avLst/>
              <a:gdLst/>
              <a:ahLst/>
              <a:cxnLst/>
              <a:rect l="l" t="t" r="r" b="b"/>
              <a:pathLst>
                <a:path w="12192000" h="3163570">
                  <a:moveTo>
                    <a:pt x="12192000" y="0"/>
                  </a:moveTo>
                  <a:lnTo>
                    <a:pt x="0" y="0"/>
                  </a:lnTo>
                  <a:lnTo>
                    <a:pt x="0" y="3163077"/>
                  </a:lnTo>
                  <a:lnTo>
                    <a:pt x="12192000" y="3163077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2A19D">
                <a:alpha val="2313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347" y="3772672"/>
              <a:ext cx="3150487" cy="300046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55620" y="3772672"/>
              <a:ext cx="3264176" cy="300046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20493" y="1742948"/>
            <a:ext cx="9554845" cy="1729739"/>
          </a:xfrm>
          <a:prstGeom prst="rect">
            <a:avLst/>
          </a:prstGeom>
        </p:spPr>
        <p:txBody>
          <a:bodyPr wrap="square" lIns="0" tIns="1041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dirty="0" sz="2400" spc="130">
                <a:solidFill>
                  <a:srgbClr val="283766"/>
                </a:solidFill>
                <a:latin typeface="Times New Roman"/>
                <a:cs typeface="Times New Roman"/>
              </a:rPr>
              <a:t>Greater</a:t>
            </a:r>
            <a:r>
              <a:rPr dirty="0" sz="2400" spc="-8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2400" spc="170">
                <a:solidFill>
                  <a:srgbClr val="283766"/>
                </a:solidFill>
                <a:latin typeface="Times New Roman"/>
                <a:cs typeface="Times New Roman"/>
              </a:rPr>
              <a:t>intervention</a:t>
            </a:r>
            <a:r>
              <a:rPr dirty="0" sz="2400" spc="-7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2400" spc="125">
                <a:solidFill>
                  <a:srgbClr val="283766"/>
                </a:solidFill>
                <a:latin typeface="Times New Roman"/>
                <a:cs typeface="Times New Roman"/>
              </a:rPr>
              <a:t>participation</a:t>
            </a:r>
            <a:r>
              <a:rPr dirty="0" sz="2400" spc="-7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2400" spc="175">
                <a:solidFill>
                  <a:srgbClr val="283766"/>
                </a:solidFill>
                <a:latin typeface="Times New Roman"/>
                <a:cs typeface="Times New Roman"/>
              </a:rPr>
              <a:t>was</a:t>
            </a:r>
            <a:r>
              <a:rPr dirty="0" sz="2400" spc="-7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2400" spc="90">
                <a:solidFill>
                  <a:srgbClr val="283766"/>
                </a:solidFill>
                <a:latin typeface="Times New Roman"/>
                <a:cs typeface="Times New Roman"/>
              </a:rPr>
              <a:t>associated</a:t>
            </a:r>
            <a:r>
              <a:rPr dirty="0" sz="2400" spc="-8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2400" spc="130">
                <a:solidFill>
                  <a:srgbClr val="283766"/>
                </a:solidFill>
                <a:latin typeface="Times New Roman"/>
                <a:cs typeface="Times New Roman"/>
              </a:rPr>
              <a:t>with:</a:t>
            </a:r>
            <a:endParaRPr sz="2400">
              <a:latin typeface="Times New Roman"/>
              <a:cs typeface="Times New Roman"/>
            </a:endParaRPr>
          </a:p>
          <a:p>
            <a:pPr marL="469900" marR="5080" indent="-457200">
              <a:lnSpc>
                <a:spcPts val="2620"/>
              </a:lnSpc>
              <a:spcBef>
                <a:spcPts val="1025"/>
              </a:spcBef>
              <a:buFont typeface="Arial"/>
              <a:buChar char="•"/>
              <a:tabLst>
                <a:tab pos="469900" algn="l"/>
              </a:tabLst>
            </a:pPr>
            <a:r>
              <a:rPr dirty="0" sz="2400" spc="105">
                <a:solidFill>
                  <a:srgbClr val="283766"/>
                </a:solidFill>
                <a:latin typeface="Times New Roman"/>
                <a:cs typeface="Times New Roman"/>
              </a:rPr>
              <a:t>significantly</a:t>
            </a:r>
            <a:r>
              <a:rPr dirty="0" sz="2400" spc="-8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2400" spc="130" b="1">
                <a:solidFill>
                  <a:srgbClr val="283766"/>
                </a:solidFill>
                <a:latin typeface="Times New Roman"/>
                <a:cs typeface="Times New Roman"/>
              </a:rPr>
              <a:t>lower</a:t>
            </a:r>
            <a:r>
              <a:rPr dirty="0" sz="2400" spc="-35" b="1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2400" spc="70" b="1">
                <a:solidFill>
                  <a:srgbClr val="283766"/>
                </a:solidFill>
                <a:latin typeface="Times New Roman"/>
                <a:cs typeface="Times New Roman"/>
              </a:rPr>
              <a:t>readmission</a:t>
            </a:r>
            <a:r>
              <a:rPr dirty="0" sz="2400" spc="-40" b="1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2400" spc="50" b="1">
                <a:solidFill>
                  <a:srgbClr val="283766"/>
                </a:solidFill>
                <a:latin typeface="Times New Roman"/>
                <a:cs typeface="Times New Roman"/>
              </a:rPr>
              <a:t>rates</a:t>
            </a:r>
            <a:r>
              <a:rPr dirty="0" sz="2400" spc="-70" b="1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2400" spc="135">
                <a:solidFill>
                  <a:srgbClr val="283766"/>
                </a:solidFill>
                <a:latin typeface="Times New Roman"/>
                <a:cs typeface="Times New Roman"/>
              </a:rPr>
              <a:t>30</a:t>
            </a:r>
            <a:r>
              <a:rPr dirty="0" sz="2400" spc="-7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2400" spc="190">
                <a:solidFill>
                  <a:srgbClr val="283766"/>
                </a:solidFill>
                <a:latin typeface="Times New Roman"/>
                <a:cs typeface="Times New Roman"/>
              </a:rPr>
              <a:t>and</a:t>
            </a:r>
            <a:r>
              <a:rPr dirty="0" sz="2400" spc="-8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2400" spc="120">
                <a:solidFill>
                  <a:srgbClr val="283766"/>
                </a:solidFill>
                <a:latin typeface="Times New Roman"/>
                <a:cs typeface="Times New Roman"/>
              </a:rPr>
              <a:t>90</a:t>
            </a:r>
            <a:r>
              <a:rPr dirty="0" sz="2400" spc="-7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2400" spc="135">
                <a:solidFill>
                  <a:srgbClr val="283766"/>
                </a:solidFill>
                <a:latin typeface="Times New Roman"/>
                <a:cs typeface="Times New Roman"/>
              </a:rPr>
              <a:t>days</a:t>
            </a:r>
            <a:r>
              <a:rPr dirty="0" sz="2400" spc="-7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2400" spc="150">
                <a:solidFill>
                  <a:srgbClr val="283766"/>
                </a:solidFill>
                <a:latin typeface="Times New Roman"/>
                <a:cs typeface="Times New Roman"/>
              </a:rPr>
              <a:t>after</a:t>
            </a:r>
            <a:r>
              <a:rPr dirty="0" sz="2400" spc="-7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2400" spc="105">
                <a:solidFill>
                  <a:srgbClr val="283766"/>
                </a:solidFill>
                <a:latin typeface="Times New Roman"/>
                <a:cs typeface="Times New Roman"/>
              </a:rPr>
              <a:t>hospital </a:t>
            </a:r>
            <a:r>
              <a:rPr dirty="0" sz="2400" spc="100">
                <a:solidFill>
                  <a:srgbClr val="283766"/>
                </a:solidFill>
                <a:latin typeface="Times New Roman"/>
                <a:cs typeface="Times New Roman"/>
              </a:rPr>
              <a:t>discharge</a:t>
            </a:r>
            <a:endParaRPr sz="240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469265" algn="l"/>
              </a:tabLst>
            </a:pPr>
            <a:r>
              <a:rPr dirty="0" sz="2400" spc="105">
                <a:solidFill>
                  <a:srgbClr val="283766"/>
                </a:solidFill>
                <a:latin typeface="Times New Roman"/>
                <a:cs typeface="Times New Roman"/>
              </a:rPr>
              <a:t>significantly</a:t>
            </a:r>
            <a:r>
              <a:rPr dirty="0" sz="2400" spc="-5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2400" spc="130" b="1">
                <a:solidFill>
                  <a:srgbClr val="283766"/>
                </a:solidFill>
                <a:latin typeface="Times New Roman"/>
                <a:cs typeface="Times New Roman"/>
              </a:rPr>
              <a:t>lower</a:t>
            </a:r>
            <a:r>
              <a:rPr dirty="0" sz="2400" spc="-5" b="1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2400" spc="100" b="1">
                <a:solidFill>
                  <a:srgbClr val="283766"/>
                </a:solidFill>
                <a:latin typeface="Times New Roman"/>
                <a:cs typeface="Times New Roman"/>
              </a:rPr>
              <a:t>numbers</a:t>
            </a:r>
            <a:r>
              <a:rPr dirty="0" sz="2400" spc="-10" b="1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2400" spc="75" b="1">
                <a:solidFill>
                  <a:srgbClr val="283766"/>
                </a:solidFill>
                <a:latin typeface="Times New Roman"/>
                <a:cs typeface="Times New Roman"/>
              </a:rPr>
              <a:t>of</a:t>
            </a:r>
            <a:r>
              <a:rPr dirty="0" sz="2400" b="1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2400" spc="90">
                <a:solidFill>
                  <a:srgbClr val="283766"/>
                </a:solidFill>
                <a:latin typeface="Times New Roman"/>
                <a:cs typeface="Times New Roman"/>
              </a:rPr>
              <a:t>30-</a:t>
            </a:r>
            <a:r>
              <a:rPr dirty="0" sz="2400" spc="-5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2400" spc="190">
                <a:solidFill>
                  <a:srgbClr val="283766"/>
                </a:solidFill>
                <a:latin typeface="Times New Roman"/>
                <a:cs typeface="Times New Roman"/>
              </a:rPr>
              <a:t>and</a:t>
            </a:r>
            <a:r>
              <a:rPr dirty="0" sz="2400" spc="-5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283766"/>
                </a:solidFill>
                <a:latin typeface="Times New Roman"/>
                <a:cs typeface="Times New Roman"/>
              </a:rPr>
              <a:t>180-</a:t>
            </a:r>
            <a:r>
              <a:rPr dirty="0" sz="2400" spc="175">
                <a:solidFill>
                  <a:srgbClr val="283766"/>
                </a:solidFill>
                <a:latin typeface="Times New Roman"/>
                <a:cs typeface="Times New Roman"/>
              </a:rPr>
              <a:t>day</a:t>
            </a:r>
            <a:r>
              <a:rPr dirty="0" sz="2400" spc="-5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z="2400" spc="55" b="1">
                <a:solidFill>
                  <a:srgbClr val="283766"/>
                </a:solidFill>
                <a:latin typeface="Times New Roman"/>
                <a:cs typeface="Times New Roman"/>
              </a:rPr>
              <a:t>readmissions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63852" y="4831588"/>
            <a:ext cx="4994910" cy="751205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algn="just" marL="12700" marR="5080">
              <a:lnSpc>
                <a:spcPts val="1900"/>
              </a:lnSpc>
              <a:spcBef>
                <a:spcPts val="180"/>
              </a:spcBef>
            </a:pPr>
            <a:r>
              <a:rPr dirty="0" sz="1600" spc="-215" i="1">
                <a:solidFill>
                  <a:srgbClr val="283766"/>
                </a:solidFill>
                <a:latin typeface="Arial"/>
                <a:cs typeface="Arial"/>
              </a:rPr>
              <a:t>95%</a:t>
            </a:r>
            <a:r>
              <a:rPr dirty="0" sz="1600" spc="100" i="1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95" i="1">
                <a:solidFill>
                  <a:srgbClr val="283766"/>
                </a:solidFill>
                <a:latin typeface="Arial"/>
                <a:cs typeface="Arial"/>
              </a:rPr>
              <a:t>confidence</a:t>
            </a:r>
            <a:r>
              <a:rPr dirty="0" sz="1600" spc="-15" i="1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40" i="1">
                <a:solidFill>
                  <a:srgbClr val="283766"/>
                </a:solidFill>
                <a:latin typeface="Arial"/>
                <a:cs typeface="Arial"/>
              </a:rPr>
              <a:t>interval</a:t>
            </a:r>
            <a:r>
              <a:rPr dirty="0" sz="1600" spc="-75" i="1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10" i="1">
                <a:solidFill>
                  <a:srgbClr val="283766"/>
                </a:solidFill>
                <a:latin typeface="Arial"/>
                <a:cs typeface="Arial"/>
              </a:rPr>
              <a:t>of</a:t>
            </a:r>
            <a:r>
              <a:rPr dirty="0" sz="1600" spc="-35" i="1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45" i="1">
                <a:solidFill>
                  <a:srgbClr val="283766"/>
                </a:solidFill>
                <a:latin typeface="Arial"/>
                <a:cs typeface="Arial"/>
              </a:rPr>
              <a:t>the</a:t>
            </a:r>
            <a:r>
              <a:rPr dirty="0" sz="1600" spc="-5" i="1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130" i="1">
                <a:solidFill>
                  <a:srgbClr val="283766"/>
                </a:solidFill>
                <a:latin typeface="Arial"/>
                <a:cs typeface="Arial"/>
              </a:rPr>
              <a:t>odds</a:t>
            </a:r>
            <a:r>
              <a:rPr dirty="0" sz="1600" spc="20" i="1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10" i="1">
                <a:solidFill>
                  <a:srgbClr val="283766"/>
                </a:solidFill>
                <a:latin typeface="Arial"/>
                <a:cs typeface="Arial"/>
              </a:rPr>
              <a:t>ratio</a:t>
            </a:r>
            <a:r>
              <a:rPr dirty="0" sz="1600" i="1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100" i="1">
                <a:solidFill>
                  <a:srgbClr val="283766"/>
                </a:solidFill>
                <a:latin typeface="Arial"/>
                <a:cs typeface="Arial"/>
              </a:rPr>
              <a:t>and</a:t>
            </a:r>
            <a:r>
              <a:rPr dirty="0" sz="1600" spc="5" i="1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95" i="1">
                <a:solidFill>
                  <a:srgbClr val="283766"/>
                </a:solidFill>
                <a:latin typeface="Arial"/>
                <a:cs typeface="Arial"/>
              </a:rPr>
              <a:t>incidence</a:t>
            </a:r>
            <a:r>
              <a:rPr dirty="0" sz="1600" spc="-5" i="1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20" i="1">
                <a:solidFill>
                  <a:srgbClr val="283766"/>
                </a:solidFill>
                <a:latin typeface="Arial"/>
                <a:cs typeface="Arial"/>
              </a:rPr>
              <a:t>rate </a:t>
            </a:r>
            <a:r>
              <a:rPr dirty="0" sz="1600" spc="-10" i="1">
                <a:solidFill>
                  <a:srgbClr val="283766"/>
                </a:solidFill>
                <a:latin typeface="Arial"/>
                <a:cs typeface="Arial"/>
              </a:rPr>
              <a:t>ratio</a:t>
            </a:r>
            <a:r>
              <a:rPr dirty="0" sz="1600" spc="-25" i="1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10" i="1">
                <a:solidFill>
                  <a:srgbClr val="283766"/>
                </a:solidFill>
                <a:latin typeface="Arial"/>
                <a:cs typeface="Arial"/>
              </a:rPr>
              <a:t>for</a:t>
            </a:r>
            <a:r>
              <a:rPr dirty="0" sz="1600" spc="-15" i="1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90" i="1">
                <a:solidFill>
                  <a:srgbClr val="283766"/>
                </a:solidFill>
                <a:latin typeface="Arial"/>
                <a:cs typeface="Arial"/>
              </a:rPr>
              <a:t>readmission</a:t>
            </a:r>
            <a:r>
              <a:rPr dirty="0" sz="1600" spc="-20" i="1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70" i="1">
                <a:solidFill>
                  <a:srgbClr val="283766"/>
                </a:solidFill>
                <a:latin typeface="Arial"/>
                <a:cs typeface="Arial"/>
              </a:rPr>
              <a:t>rates</a:t>
            </a:r>
            <a:r>
              <a:rPr dirty="0" sz="1600" spc="-15" i="1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80" i="1">
                <a:solidFill>
                  <a:srgbClr val="283766"/>
                </a:solidFill>
                <a:latin typeface="Arial"/>
                <a:cs typeface="Arial"/>
              </a:rPr>
              <a:t>between</a:t>
            </a:r>
            <a:r>
              <a:rPr dirty="0" sz="1600" spc="-20" i="1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45" i="1">
                <a:solidFill>
                  <a:srgbClr val="283766"/>
                </a:solidFill>
                <a:latin typeface="Arial"/>
                <a:cs typeface="Arial"/>
              </a:rPr>
              <a:t>intervention</a:t>
            </a:r>
            <a:r>
              <a:rPr dirty="0" sz="1600" spc="-15" i="1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100" i="1">
                <a:solidFill>
                  <a:srgbClr val="283766"/>
                </a:solidFill>
                <a:latin typeface="Arial"/>
                <a:cs typeface="Arial"/>
              </a:rPr>
              <a:t>and</a:t>
            </a:r>
            <a:r>
              <a:rPr dirty="0" sz="1600" spc="-15" i="1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10" i="1">
                <a:solidFill>
                  <a:srgbClr val="283766"/>
                </a:solidFill>
                <a:latin typeface="Arial"/>
                <a:cs typeface="Arial"/>
              </a:rPr>
              <a:t>control </a:t>
            </a:r>
            <a:r>
              <a:rPr dirty="0" sz="1600" spc="-55" i="1">
                <a:solidFill>
                  <a:srgbClr val="283766"/>
                </a:solidFill>
                <a:latin typeface="Arial"/>
                <a:cs typeface="Arial"/>
              </a:rPr>
              <a:t>group</a:t>
            </a:r>
            <a:r>
              <a:rPr dirty="0" sz="1600" spc="-70" i="1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45" i="1">
                <a:solidFill>
                  <a:srgbClr val="283766"/>
                </a:solidFill>
                <a:latin typeface="Arial"/>
                <a:cs typeface="Arial"/>
              </a:rPr>
              <a:t>patients</a:t>
            </a:r>
            <a:r>
              <a:rPr dirty="0" sz="1600" spc="-60" i="1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10" i="1">
                <a:solidFill>
                  <a:srgbClr val="283766"/>
                </a:solidFill>
                <a:latin typeface="Arial"/>
                <a:cs typeface="Arial"/>
              </a:rPr>
              <a:t>within</a:t>
            </a:r>
            <a:r>
              <a:rPr dirty="0" sz="1600" spc="-60" i="1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70" i="1">
                <a:solidFill>
                  <a:srgbClr val="283766"/>
                </a:solidFill>
                <a:latin typeface="Arial"/>
                <a:cs typeface="Arial"/>
              </a:rPr>
              <a:t>increasingly</a:t>
            </a:r>
            <a:r>
              <a:rPr dirty="0" sz="1600" spc="-65" i="1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40" i="1">
                <a:solidFill>
                  <a:srgbClr val="283766"/>
                </a:solidFill>
                <a:latin typeface="Arial"/>
                <a:cs typeface="Arial"/>
              </a:rPr>
              <a:t>distilled</a:t>
            </a:r>
            <a:r>
              <a:rPr dirty="0" sz="1600" spc="-55" i="1">
                <a:solidFill>
                  <a:srgbClr val="283766"/>
                </a:solidFill>
                <a:latin typeface="Arial"/>
                <a:cs typeface="Arial"/>
              </a:rPr>
              <a:t> </a:t>
            </a:r>
            <a:r>
              <a:rPr dirty="0" sz="1600" spc="-10" i="1">
                <a:solidFill>
                  <a:srgbClr val="283766"/>
                </a:solidFill>
                <a:latin typeface="Arial"/>
                <a:cs typeface="Arial"/>
              </a:rPr>
              <a:t>samples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113687"/>
            <a:ext cx="12192000" cy="4744720"/>
          </a:xfrm>
          <a:custGeom>
            <a:avLst/>
            <a:gdLst/>
            <a:ahLst/>
            <a:cxnLst/>
            <a:rect l="l" t="t" r="r" b="b"/>
            <a:pathLst>
              <a:path w="12192000" h="4744720">
                <a:moveTo>
                  <a:pt x="12192000" y="0"/>
                </a:moveTo>
                <a:lnTo>
                  <a:pt x="0" y="0"/>
                </a:lnTo>
                <a:lnTo>
                  <a:pt x="0" y="4744312"/>
                </a:lnTo>
                <a:lnTo>
                  <a:pt x="12192000" y="4744312"/>
                </a:lnTo>
                <a:lnTo>
                  <a:pt x="12192000" y="0"/>
                </a:lnTo>
                <a:close/>
              </a:path>
            </a:pathLst>
          </a:custGeom>
          <a:solidFill>
            <a:srgbClr val="F2A19D">
              <a:alpha val="2313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2670540" y="1104900"/>
            <a:ext cx="7007225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175">
                <a:solidFill>
                  <a:srgbClr val="283766"/>
                </a:solidFill>
                <a:latin typeface="Times New Roman"/>
                <a:cs typeface="Times New Roman"/>
              </a:rPr>
              <a:t>Expanded</a:t>
            </a:r>
            <a:r>
              <a:rPr dirty="0" spc="-110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pc="225">
                <a:solidFill>
                  <a:srgbClr val="283766"/>
                </a:solidFill>
                <a:latin typeface="Times New Roman"/>
                <a:cs typeface="Times New Roman"/>
              </a:rPr>
              <a:t>internal</a:t>
            </a:r>
            <a:r>
              <a:rPr dirty="0" spc="-10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pc="200">
                <a:solidFill>
                  <a:srgbClr val="283766"/>
                </a:solidFill>
                <a:latin typeface="Times New Roman"/>
                <a:cs typeface="Times New Roman"/>
              </a:rPr>
              <a:t>teams</a:t>
            </a:r>
            <a:r>
              <a:rPr dirty="0" spc="-10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pc="260">
                <a:solidFill>
                  <a:srgbClr val="283766"/>
                </a:solidFill>
                <a:latin typeface="Times New Roman"/>
                <a:cs typeface="Times New Roman"/>
              </a:rPr>
              <a:t>and</a:t>
            </a:r>
            <a:r>
              <a:rPr dirty="0" spc="-105">
                <a:solidFill>
                  <a:srgbClr val="283766"/>
                </a:solidFill>
                <a:latin typeface="Times New Roman"/>
                <a:cs typeface="Times New Roman"/>
              </a:rPr>
              <a:t> </a:t>
            </a:r>
            <a:r>
              <a:rPr dirty="0" spc="165">
                <a:solidFill>
                  <a:srgbClr val="283766"/>
                </a:solidFill>
                <a:latin typeface="Times New Roman"/>
                <a:cs typeface="Times New Roman"/>
              </a:rPr>
              <a:t>supports</a:t>
            </a: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3234055" cy="579120"/>
          </a:xfrm>
          <a:custGeom>
            <a:avLst/>
            <a:gdLst/>
            <a:ahLst/>
            <a:cxnLst/>
            <a:rect l="l" t="t" r="r" b="b"/>
            <a:pathLst>
              <a:path w="3234055" h="579120">
                <a:moveTo>
                  <a:pt x="3233530" y="0"/>
                </a:moveTo>
                <a:lnTo>
                  <a:pt x="0" y="0"/>
                </a:lnTo>
                <a:lnTo>
                  <a:pt x="0" y="578712"/>
                </a:lnTo>
                <a:lnTo>
                  <a:pt x="3039854" y="578712"/>
                </a:lnTo>
                <a:lnTo>
                  <a:pt x="3084262" y="573597"/>
                </a:lnTo>
                <a:lnTo>
                  <a:pt x="3125028" y="559027"/>
                </a:lnTo>
                <a:lnTo>
                  <a:pt x="3160988" y="536164"/>
                </a:lnTo>
                <a:lnTo>
                  <a:pt x="3190981" y="506171"/>
                </a:lnTo>
                <a:lnTo>
                  <a:pt x="3213845" y="470211"/>
                </a:lnTo>
                <a:lnTo>
                  <a:pt x="3228415" y="429445"/>
                </a:lnTo>
                <a:lnTo>
                  <a:pt x="3233530" y="385037"/>
                </a:lnTo>
                <a:lnTo>
                  <a:pt x="3233530" y="0"/>
                </a:lnTo>
                <a:close/>
              </a:path>
            </a:pathLst>
          </a:custGeom>
          <a:solidFill>
            <a:srgbClr val="EA635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94974" y="245363"/>
            <a:ext cx="148463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FFFFFF"/>
                </a:solidFill>
                <a:latin typeface="Tahoma"/>
                <a:cs typeface="Tahoma"/>
              </a:rPr>
              <a:t>NEW</a:t>
            </a:r>
            <a:r>
              <a:rPr dirty="0" sz="1400" spc="-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Tahoma"/>
                <a:cs typeface="Tahoma"/>
              </a:rPr>
              <a:t>ADVANCES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304796" y="2633136"/>
            <a:ext cx="685165" cy="684530"/>
            <a:chOff x="1304796" y="2633136"/>
            <a:chExt cx="685165" cy="6845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10639" y="2636520"/>
              <a:ext cx="673608" cy="67665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311146" y="2639486"/>
              <a:ext cx="672465" cy="671830"/>
            </a:xfrm>
            <a:custGeom>
              <a:avLst/>
              <a:gdLst/>
              <a:ahLst/>
              <a:cxnLst/>
              <a:rect l="l" t="t" r="r" b="b"/>
              <a:pathLst>
                <a:path w="672464" h="671829">
                  <a:moveTo>
                    <a:pt x="0" y="0"/>
                  </a:moveTo>
                  <a:lnTo>
                    <a:pt x="672285" y="0"/>
                  </a:lnTo>
                  <a:lnTo>
                    <a:pt x="672285" y="671628"/>
                  </a:lnTo>
                  <a:lnTo>
                    <a:pt x="0" y="67162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/>
          <p:cNvGrpSpPr/>
          <p:nvPr/>
        </p:nvGrpSpPr>
        <p:grpSpPr>
          <a:xfrm>
            <a:off x="1304796" y="4143081"/>
            <a:ext cx="685165" cy="684530"/>
            <a:chOff x="1304796" y="4143081"/>
            <a:chExt cx="685165" cy="68453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10639" y="4148327"/>
              <a:ext cx="673608" cy="67360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311146" y="4149431"/>
              <a:ext cx="672465" cy="671830"/>
            </a:xfrm>
            <a:custGeom>
              <a:avLst/>
              <a:gdLst/>
              <a:ahLst/>
              <a:cxnLst/>
              <a:rect l="l" t="t" r="r" b="b"/>
              <a:pathLst>
                <a:path w="672464" h="671829">
                  <a:moveTo>
                    <a:pt x="0" y="0"/>
                  </a:moveTo>
                  <a:lnTo>
                    <a:pt x="672285" y="0"/>
                  </a:lnTo>
                  <a:lnTo>
                    <a:pt x="672285" y="671628"/>
                  </a:lnTo>
                  <a:lnTo>
                    <a:pt x="0" y="67162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/>
          <p:cNvGrpSpPr/>
          <p:nvPr/>
        </p:nvGrpSpPr>
        <p:grpSpPr>
          <a:xfrm>
            <a:off x="1305157" y="5653026"/>
            <a:ext cx="685165" cy="684530"/>
            <a:chOff x="1305157" y="5653026"/>
            <a:chExt cx="685165" cy="684530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10640" y="5657087"/>
              <a:ext cx="673608" cy="67665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311507" y="5659376"/>
              <a:ext cx="672465" cy="671830"/>
            </a:xfrm>
            <a:custGeom>
              <a:avLst/>
              <a:gdLst/>
              <a:ahLst/>
              <a:cxnLst/>
              <a:rect l="l" t="t" r="r" b="b"/>
              <a:pathLst>
                <a:path w="672464" h="671829">
                  <a:moveTo>
                    <a:pt x="0" y="0"/>
                  </a:moveTo>
                  <a:lnTo>
                    <a:pt x="672285" y="0"/>
                  </a:lnTo>
                  <a:lnTo>
                    <a:pt x="672285" y="671628"/>
                  </a:lnTo>
                  <a:lnTo>
                    <a:pt x="0" y="67162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Housing</a:t>
            </a:r>
            <a:r>
              <a:rPr dirty="0" spc="-135"/>
              <a:t> </a:t>
            </a:r>
            <a:r>
              <a:rPr dirty="0" spc="-10"/>
              <a:t>First</a:t>
            </a:r>
          </a:p>
          <a:p>
            <a:pPr>
              <a:lnSpc>
                <a:spcPct val="100000"/>
              </a:lnSpc>
            </a:pPr>
          </a:p>
          <a:p>
            <a:pPr>
              <a:lnSpc>
                <a:spcPct val="100000"/>
              </a:lnSpc>
              <a:spcBef>
                <a:spcPts val="700"/>
              </a:spcBef>
            </a:p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Medical</a:t>
            </a:r>
            <a:r>
              <a:rPr dirty="0" spc="-95"/>
              <a:t> </a:t>
            </a:r>
            <a:r>
              <a:rPr dirty="0" spc="-40"/>
              <a:t>Legal</a:t>
            </a:r>
            <a:r>
              <a:rPr dirty="0" spc="-90"/>
              <a:t> </a:t>
            </a:r>
            <a:r>
              <a:rPr dirty="0" spc="-10"/>
              <a:t>Partnership</a:t>
            </a:r>
          </a:p>
          <a:p>
            <a:pPr>
              <a:lnSpc>
                <a:spcPct val="100000"/>
              </a:lnSpc>
              <a:spcBef>
                <a:spcPts val="2005"/>
              </a:spcBef>
            </a:pPr>
          </a:p>
          <a:p>
            <a:pPr marL="13335" marR="5080">
              <a:lnSpc>
                <a:spcPct val="106900"/>
              </a:lnSpc>
            </a:pPr>
            <a:r>
              <a:rPr dirty="0" spc="-10"/>
              <a:t>Deeper</a:t>
            </a:r>
            <a:r>
              <a:rPr dirty="0" spc="-20"/>
              <a:t> </a:t>
            </a:r>
            <a:r>
              <a:rPr dirty="0"/>
              <a:t>partnerships</a:t>
            </a:r>
            <a:r>
              <a:rPr dirty="0" spc="-20"/>
              <a:t> </a:t>
            </a:r>
            <a:r>
              <a:rPr dirty="0" spc="114"/>
              <a:t>with</a:t>
            </a:r>
            <a:r>
              <a:rPr dirty="0" spc="-15"/>
              <a:t> </a:t>
            </a:r>
            <a:r>
              <a:rPr dirty="0" spc="55"/>
              <a:t>addiction</a:t>
            </a:r>
            <a:r>
              <a:rPr dirty="0" spc="-20"/>
              <a:t> </a:t>
            </a:r>
            <a:r>
              <a:rPr dirty="0" spc="-10"/>
              <a:t>medicine </a:t>
            </a:r>
            <a:r>
              <a:rPr dirty="0"/>
              <a:t>(including</a:t>
            </a:r>
            <a:r>
              <a:rPr dirty="0" spc="-15"/>
              <a:t> </a:t>
            </a:r>
            <a:r>
              <a:rPr dirty="0" spc="50"/>
              <a:t>partnership</a:t>
            </a:r>
            <a:r>
              <a:rPr dirty="0" spc="-15"/>
              <a:t> </a:t>
            </a:r>
            <a:r>
              <a:rPr dirty="0" spc="114"/>
              <a:t>with</a:t>
            </a:r>
            <a:r>
              <a:rPr dirty="0" spc="-10"/>
              <a:t> </a:t>
            </a:r>
            <a:r>
              <a:rPr dirty="0" spc="50"/>
              <a:t>local</a:t>
            </a:r>
            <a:r>
              <a:rPr dirty="0" spc="-15"/>
              <a:t> </a:t>
            </a:r>
            <a:r>
              <a:rPr dirty="0" spc="-20"/>
              <a:t>jail)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34055" cy="579120"/>
          </a:xfrm>
          <a:custGeom>
            <a:avLst/>
            <a:gdLst/>
            <a:ahLst/>
            <a:cxnLst/>
            <a:rect l="l" t="t" r="r" b="b"/>
            <a:pathLst>
              <a:path w="3234055" h="579120">
                <a:moveTo>
                  <a:pt x="3233530" y="0"/>
                </a:moveTo>
                <a:lnTo>
                  <a:pt x="0" y="0"/>
                </a:lnTo>
                <a:lnTo>
                  <a:pt x="0" y="578712"/>
                </a:lnTo>
                <a:lnTo>
                  <a:pt x="3039854" y="578712"/>
                </a:lnTo>
                <a:lnTo>
                  <a:pt x="3084262" y="573597"/>
                </a:lnTo>
                <a:lnTo>
                  <a:pt x="3125028" y="559027"/>
                </a:lnTo>
                <a:lnTo>
                  <a:pt x="3160988" y="536164"/>
                </a:lnTo>
                <a:lnTo>
                  <a:pt x="3190981" y="506171"/>
                </a:lnTo>
                <a:lnTo>
                  <a:pt x="3213845" y="470211"/>
                </a:lnTo>
                <a:lnTo>
                  <a:pt x="3228415" y="429445"/>
                </a:lnTo>
                <a:lnTo>
                  <a:pt x="3233530" y="385037"/>
                </a:lnTo>
                <a:lnTo>
                  <a:pt x="3233530" y="0"/>
                </a:lnTo>
                <a:close/>
              </a:path>
            </a:pathLst>
          </a:custGeom>
          <a:solidFill>
            <a:srgbClr val="2837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94974" y="245363"/>
            <a:ext cx="204597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FFFFFF"/>
                </a:solidFill>
                <a:latin typeface="Tahoma"/>
                <a:cs typeface="Tahoma"/>
              </a:rPr>
              <a:t>CAMDEN</a:t>
            </a:r>
            <a:r>
              <a:rPr dirty="0" sz="1400" spc="-4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400" b="1">
                <a:solidFill>
                  <a:srgbClr val="FFFFFF"/>
                </a:solidFill>
                <a:latin typeface="Tahoma"/>
                <a:cs typeface="Tahoma"/>
              </a:rPr>
              <a:t>CORE</a:t>
            </a:r>
            <a:r>
              <a:rPr dirty="0" sz="1400" spc="-3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Tahoma"/>
                <a:cs typeface="Tahoma"/>
              </a:rPr>
              <a:t>MODEL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5376" y="988780"/>
            <a:ext cx="112963" cy="112963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755208" y="885951"/>
            <a:ext cx="6576695" cy="7239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945"/>
              </a:lnSpc>
              <a:spcBef>
                <a:spcPts val="100"/>
              </a:spcBef>
            </a:pPr>
            <a:r>
              <a:rPr dirty="0" sz="1900">
                <a:solidFill>
                  <a:srgbClr val="283766"/>
                </a:solidFill>
                <a:latin typeface="Tahoma"/>
                <a:cs typeface="Tahoma"/>
              </a:rPr>
              <a:t>Interdisciplinary</a:t>
            </a:r>
            <a:r>
              <a:rPr dirty="0" sz="1900" spc="-5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283766"/>
                </a:solidFill>
                <a:latin typeface="Tahoma"/>
                <a:cs typeface="Tahoma"/>
              </a:rPr>
              <a:t>(RN,</a:t>
            </a:r>
            <a:r>
              <a:rPr dirty="0" sz="1900" spc="-5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 spc="-60">
                <a:solidFill>
                  <a:srgbClr val="283766"/>
                </a:solidFill>
                <a:latin typeface="Tahoma"/>
                <a:cs typeface="Tahoma"/>
              </a:rPr>
              <a:t>SW,</a:t>
            </a:r>
            <a:r>
              <a:rPr dirty="0" sz="1900" spc="-5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 spc="-45">
                <a:solidFill>
                  <a:srgbClr val="283766"/>
                </a:solidFill>
                <a:latin typeface="Tahoma"/>
                <a:cs typeface="Tahoma"/>
              </a:rPr>
              <a:t>CHW, </a:t>
            </a:r>
            <a:r>
              <a:rPr dirty="0" sz="1900">
                <a:solidFill>
                  <a:srgbClr val="283766"/>
                </a:solidFill>
                <a:latin typeface="Tahoma"/>
                <a:cs typeface="Tahoma"/>
              </a:rPr>
              <a:t>+),</a:t>
            </a:r>
            <a:r>
              <a:rPr dirty="0" sz="1900" spc="-5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 spc="-20">
                <a:solidFill>
                  <a:srgbClr val="283766"/>
                </a:solidFill>
                <a:latin typeface="Tahoma"/>
                <a:cs typeface="Tahoma"/>
              </a:rPr>
              <a:t>community-</a:t>
            </a:r>
            <a:r>
              <a:rPr dirty="0" sz="1900">
                <a:solidFill>
                  <a:srgbClr val="283766"/>
                </a:solidFill>
                <a:latin typeface="Tahoma"/>
                <a:cs typeface="Tahoma"/>
              </a:rPr>
              <a:t>based</a:t>
            </a:r>
            <a:r>
              <a:rPr dirty="0" sz="1900" spc="-5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 spc="-20">
                <a:solidFill>
                  <a:srgbClr val="283766"/>
                </a:solidFill>
                <a:latin typeface="Tahoma"/>
                <a:cs typeface="Tahoma"/>
              </a:rPr>
              <a:t>care</a:t>
            </a:r>
            <a:endParaRPr sz="1900">
              <a:latin typeface="Tahoma"/>
              <a:cs typeface="Tahoma"/>
            </a:endParaRPr>
          </a:p>
          <a:p>
            <a:pPr marL="12700" marR="5080">
              <a:lnSpc>
                <a:spcPct val="70500"/>
              </a:lnSpc>
              <a:spcBef>
                <a:spcPts val="335"/>
              </a:spcBef>
            </a:pPr>
            <a:r>
              <a:rPr dirty="0" sz="1900">
                <a:solidFill>
                  <a:srgbClr val="283766"/>
                </a:solidFill>
                <a:latin typeface="Tahoma"/>
                <a:cs typeface="Tahoma"/>
              </a:rPr>
              <a:t>management</a:t>
            </a:r>
            <a:r>
              <a:rPr dirty="0" sz="1900" spc="-6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283766"/>
                </a:solidFill>
                <a:latin typeface="Tahoma"/>
                <a:cs typeface="Tahoma"/>
              </a:rPr>
              <a:t>program</a:t>
            </a:r>
            <a:r>
              <a:rPr dirty="0" sz="1900" spc="-5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283766"/>
                </a:solidFill>
                <a:latin typeface="Tahoma"/>
                <a:cs typeface="Tahoma"/>
              </a:rPr>
              <a:t>targeting</a:t>
            </a:r>
            <a:r>
              <a:rPr dirty="0" sz="1900" spc="-6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283766"/>
                </a:solidFill>
                <a:latin typeface="Tahoma"/>
                <a:cs typeface="Tahoma"/>
              </a:rPr>
              <a:t>patients</a:t>
            </a:r>
            <a:r>
              <a:rPr dirty="0" sz="1900" spc="-6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283766"/>
                </a:solidFill>
                <a:latin typeface="Tahoma"/>
                <a:cs typeface="Tahoma"/>
              </a:rPr>
              <a:t>with</a:t>
            </a:r>
            <a:r>
              <a:rPr dirty="0" sz="1900" spc="-6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283766"/>
                </a:solidFill>
                <a:latin typeface="Tahoma"/>
                <a:cs typeface="Tahoma"/>
              </a:rPr>
              <a:t>complex</a:t>
            </a:r>
            <a:r>
              <a:rPr dirty="0" sz="1900" spc="-6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 spc="-10">
                <a:solidFill>
                  <a:srgbClr val="283766"/>
                </a:solidFill>
                <a:latin typeface="Tahoma"/>
                <a:cs typeface="Tahoma"/>
              </a:rPr>
              <a:t>health </a:t>
            </a:r>
            <a:r>
              <a:rPr dirty="0" sz="1900">
                <a:solidFill>
                  <a:srgbClr val="283766"/>
                </a:solidFill>
                <a:latin typeface="Tahoma"/>
                <a:cs typeface="Tahoma"/>
              </a:rPr>
              <a:t>and</a:t>
            </a:r>
            <a:r>
              <a:rPr dirty="0" sz="1900" spc="-3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283766"/>
                </a:solidFill>
                <a:latin typeface="Tahoma"/>
                <a:cs typeface="Tahoma"/>
              </a:rPr>
              <a:t>social</a:t>
            </a:r>
            <a:r>
              <a:rPr dirty="0" sz="1900" spc="-3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 spc="-10">
                <a:solidFill>
                  <a:srgbClr val="283766"/>
                </a:solidFill>
                <a:latin typeface="Tahoma"/>
                <a:cs typeface="Tahoma"/>
              </a:rPr>
              <a:t>needs</a:t>
            </a:r>
            <a:endParaRPr sz="19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5376" y="2055580"/>
            <a:ext cx="112963" cy="11296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8565" y="2318269"/>
            <a:ext cx="95584" cy="9558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8565" y="2546869"/>
            <a:ext cx="95584" cy="9558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8565" y="2788169"/>
            <a:ext cx="95584" cy="9558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8565" y="3016769"/>
            <a:ext cx="95584" cy="9558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8565" y="3423170"/>
            <a:ext cx="95584" cy="9558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5376" y="3960580"/>
            <a:ext cx="112963" cy="11296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8565" y="4223270"/>
            <a:ext cx="95584" cy="9558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8565" y="4451870"/>
            <a:ext cx="95584" cy="9558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8565" y="4693170"/>
            <a:ext cx="95584" cy="9558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8565" y="4921770"/>
            <a:ext cx="95584" cy="95584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8565" y="5163070"/>
            <a:ext cx="95584" cy="95584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8565" y="5391670"/>
            <a:ext cx="95584" cy="95584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755208" y="1952752"/>
            <a:ext cx="6021705" cy="46101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240"/>
              </a:lnSpc>
              <a:spcBef>
                <a:spcPts val="100"/>
              </a:spcBef>
            </a:pPr>
            <a:r>
              <a:rPr dirty="0" sz="1900" spc="-10">
                <a:solidFill>
                  <a:srgbClr val="283766"/>
                </a:solidFill>
                <a:latin typeface="Tahoma"/>
                <a:cs typeface="Tahoma"/>
              </a:rPr>
              <a:t>Population</a:t>
            </a:r>
            <a:endParaRPr sz="1900">
              <a:latin typeface="Tahoma"/>
              <a:cs typeface="Tahoma"/>
            </a:endParaRPr>
          </a:p>
          <a:p>
            <a:pPr marL="469265" marR="2299335">
              <a:lnSpc>
                <a:spcPts val="1800"/>
              </a:lnSpc>
              <a:spcBef>
                <a:spcPts val="114"/>
              </a:spcBef>
            </a:pPr>
            <a:r>
              <a:rPr dirty="0" sz="1600" spc="-10">
                <a:solidFill>
                  <a:srgbClr val="283766"/>
                </a:solidFill>
                <a:latin typeface="Tahoma"/>
                <a:cs typeface="Tahoma"/>
              </a:rPr>
              <a:t>18-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80yr</a:t>
            </a:r>
            <a:r>
              <a:rPr dirty="0" sz="1600" spc="-3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olds,</a:t>
            </a:r>
            <a:r>
              <a:rPr dirty="0" sz="1600" spc="-3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Camden</a:t>
            </a:r>
            <a:r>
              <a:rPr dirty="0" sz="1600" spc="-3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City</a:t>
            </a:r>
            <a:r>
              <a:rPr dirty="0" sz="1600" spc="-3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283766"/>
                </a:solidFill>
                <a:latin typeface="Tahoma"/>
                <a:cs typeface="Tahoma"/>
              </a:rPr>
              <a:t>residents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2+</a:t>
            </a:r>
            <a:r>
              <a:rPr dirty="0" sz="1600" spc="-3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hospital</a:t>
            </a:r>
            <a:r>
              <a:rPr dirty="0" sz="1600" spc="-2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admissions</a:t>
            </a:r>
            <a:r>
              <a:rPr dirty="0" sz="1600" spc="-2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in</a:t>
            </a:r>
            <a:r>
              <a:rPr dirty="0" sz="1600" spc="-2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6</a:t>
            </a:r>
            <a:r>
              <a:rPr dirty="0" sz="1600" spc="-2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283766"/>
                </a:solidFill>
                <a:latin typeface="Tahoma"/>
                <a:cs typeface="Tahoma"/>
              </a:rPr>
              <a:t>months</a:t>
            </a:r>
            <a:endParaRPr sz="1600">
              <a:latin typeface="Tahoma"/>
              <a:cs typeface="Tahoma"/>
            </a:endParaRPr>
          </a:p>
          <a:p>
            <a:pPr marL="469265">
              <a:lnSpc>
                <a:spcPts val="1820"/>
              </a:lnSpc>
            </a:pP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2+</a:t>
            </a:r>
            <a:r>
              <a:rPr dirty="0" sz="1600" spc="-2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chronic</a:t>
            </a:r>
            <a:r>
              <a:rPr dirty="0" sz="1600" spc="-2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283766"/>
                </a:solidFill>
                <a:latin typeface="Tahoma"/>
                <a:cs typeface="Tahoma"/>
              </a:rPr>
              <a:t>conditions</a:t>
            </a:r>
            <a:endParaRPr sz="1600">
              <a:latin typeface="Tahoma"/>
              <a:cs typeface="Tahoma"/>
            </a:endParaRPr>
          </a:p>
          <a:p>
            <a:pPr marL="469265" marR="13335">
              <a:lnSpc>
                <a:spcPct val="72500"/>
              </a:lnSpc>
              <a:spcBef>
                <a:spcPts val="470"/>
              </a:spcBef>
            </a:pP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2+</a:t>
            </a:r>
            <a:r>
              <a:rPr dirty="0" sz="1600" spc="-4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markers</a:t>
            </a:r>
            <a:r>
              <a:rPr dirty="0" sz="1600" spc="-4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of</a:t>
            </a:r>
            <a:r>
              <a:rPr dirty="0" sz="1600" spc="-4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complexity</a:t>
            </a:r>
            <a:r>
              <a:rPr dirty="0" sz="1600" spc="-3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(e.g.</a:t>
            </a:r>
            <a:r>
              <a:rPr dirty="0" sz="1600" spc="-4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mental</a:t>
            </a:r>
            <a:r>
              <a:rPr dirty="0" sz="1600" spc="-4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health,</a:t>
            </a:r>
            <a:r>
              <a:rPr dirty="0" sz="1600" spc="-3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substance</a:t>
            </a:r>
            <a:r>
              <a:rPr dirty="0" sz="1600" spc="-4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 spc="-20">
                <a:solidFill>
                  <a:srgbClr val="283766"/>
                </a:solidFill>
                <a:latin typeface="Tahoma"/>
                <a:cs typeface="Tahoma"/>
              </a:rPr>
              <a:t>use, </a:t>
            </a:r>
            <a:r>
              <a:rPr dirty="0" sz="1600" spc="-10">
                <a:solidFill>
                  <a:srgbClr val="283766"/>
                </a:solidFill>
                <a:latin typeface="Tahoma"/>
                <a:cs typeface="Tahoma"/>
              </a:rPr>
              <a:t>homelessness)</a:t>
            </a:r>
            <a:endParaRPr sz="1600">
              <a:latin typeface="Tahoma"/>
              <a:cs typeface="Tahoma"/>
            </a:endParaRPr>
          </a:p>
          <a:p>
            <a:pPr marL="469265">
              <a:lnSpc>
                <a:spcPts val="1800"/>
              </a:lnSpc>
            </a:pP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Predominantly</a:t>
            </a:r>
            <a:r>
              <a:rPr dirty="0" sz="1600" spc="-5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Medicaid</a:t>
            </a:r>
            <a:r>
              <a:rPr dirty="0" sz="1600" spc="-4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&amp;</a:t>
            </a:r>
            <a:r>
              <a:rPr dirty="0" sz="1600" spc="-5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283766"/>
                </a:solidFill>
                <a:latin typeface="Tahoma"/>
                <a:cs typeface="Tahoma"/>
              </a:rPr>
              <a:t>Medicare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z="1600">
              <a:latin typeface="Tahoma"/>
              <a:cs typeface="Tahoma"/>
            </a:endParaRPr>
          </a:p>
          <a:p>
            <a:pPr marL="12700">
              <a:lnSpc>
                <a:spcPts val="2240"/>
              </a:lnSpc>
            </a:pPr>
            <a:r>
              <a:rPr dirty="0" sz="1900">
                <a:solidFill>
                  <a:srgbClr val="283766"/>
                </a:solidFill>
                <a:latin typeface="Tahoma"/>
                <a:cs typeface="Tahoma"/>
              </a:rPr>
              <a:t>Key</a:t>
            </a:r>
            <a:r>
              <a:rPr dirty="0" sz="1900" spc="-6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 spc="-10">
                <a:solidFill>
                  <a:srgbClr val="283766"/>
                </a:solidFill>
                <a:latin typeface="Tahoma"/>
                <a:cs typeface="Tahoma"/>
              </a:rPr>
              <a:t>components</a:t>
            </a:r>
            <a:endParaRPr sz="1900">
              <a:latin typeface="Tahoma"/>
              <a:cs typeface="Tahoma"/>
            </a:endParaRPr>
          </a:p>
          <a:p>
            <a:pPr marL="469265" marR="3131185">
              <a:lnSpc>
                <a:spcPts val="1800"/>
              </a:lnSpc>
              <a:spcBef>
                <a:spcPts val="120"/>
              </a:spcBef>
            </a:pP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Engage</a:t>
            </a:r>
            <a:r>
              <a:rPr dirty="0" sz="1600" spc="-2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at</a:t>
            </a:r>
            <a:r>
              <a:rPr dirty="0" sz="1600" spc="-2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hospital</a:t>
            </a:r>
            <a:r>
              <a:rPr dirty="0" sz="1600" spc="-2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283766"/>
                </a:solidFill>
                <a:latin typeface="Tahoma"/>
                <a:cs typeface="Tahoma"/>
              </a:rPr>
              <a:t>bedside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Frequent</a:t>
            </a:r>
            <a:r>
              <a:rPr dirty="0" sz="1600" spc="-5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home</a:t>
            </a:r>
            <a:r>
              <a:rPr dirty="0" sz="1600" spc="-5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283766"/>
                </a:solidFill>
                <a:latin typeface="Tahoma"/>
                <a:cs typeface="Tahoma"/>
              </a:rPr>
              <a:t>visits</a:t>
            </a:r>
            <a:endParaRPr sz="1600">
              <a:latin typeface="Tahoma"/>
              <a:cs typeface="Tahoma"/>
            </a:endParaRPr>
          </a:p>
          <a:p>
            <a:pPr marL="469265" marR="2603500">
              <a:lnSpc>
                <a:spcPct val="96200"/>
              </a:lnSpc>
              <a:spcBef>
                <a:spcPts val="30"/>
              </a:spcBef>
            </a:pP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Connection</a:t>
            </a:r>
            <a:r>
              <a:rPr dirty="0" sz="1600" spc="-5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to</a:t>
            </a:r>
            <a:r>
              <a:rPr dirty="0" sz="1600" spc="-4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PCP/specialty</a:t>
            </a:r>
            <a:r>
              <a:rPr dirty="0" sz="1600" spc="-5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 spc="-20">
                <a:solidFill>
                  <a:srgbClr val="283766"/>
                </a:solidFill>
                <a:latin typeface="Tahoma"/>
                <a:cs typeface="Tahoma"/>
              </a:rPr>
              <a:t>care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Medication</a:t>
            </a:r>
            <a:r>
              <a:rPr dirty="0" sz="1600" spc="-5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283766"/>
                </a:solidFill>
                <a:latin typeface="Tahoma"/>
                <a:cs typeface="Tahoma"/>
              </a:rPr>
              <a:t>reconciliation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Personalized</a:t>
            </a:r>
            <a:r>
              <a:rPr dirty="0" sz="1600" spc="-7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care</a:t>
            </a:r>
            <a:r>
              <a:rPr dirty="0" sz="1600" spc="-7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283766"/>
                </a:solidFill>
                <a:latin typeface="Tahoma"/>
                <a:cs typeface="Tahoma"/>
              </a:rPr>
              <a:t>planning</a:t>
            </a:r>
            <a:endParaRPr sz="1600">
              <a:latin typeface="Tahoma"/>
              <a:cs typeface="Tahoma"/>
            </a:endParaRPr>
          </a:p>
          <a:p>
            <a:pPr marL="469265">
              <a:lnSpc>
                <a:spcPts val="1800"/>
              </a:lnSpc>
            </a:pP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Broader</a:t>
            </a:r>
            <a:r>
              <a:rPr dirty="0" sz="1600" spc="-3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care</a:t>
            </a:r>
            <a:r>
              <a:rPr dirty="0" sz="1600" spc="-3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coordination</a:t>
            </a:r>
            <a:r>
              <a:rPr dirty="0" sz="1600" spc="-3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and</a:t>
            </a:r>
            <a:r>
              <a:rPr dirty="0" sz="1600" spc="-3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>
                <a:solidFill>
                  <a:srgbClr val="283766"/>
                </a:solidFill>
                <a:latin typeface="Tahoma"/>
                <a:cs typeface="Tahoma"/>
              </a:rPr>
              <a:t>other</a:t>
            </a:r>
            <a:r>
              <a:rPr dirty="0" sz="1600" spc="-3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600" spc="-10">
                <a:solidFill>
                  <a:srgbClr val="283766"/>
                </a:solidFill>
                <a:latin typeface="Tahoma"/>
                <a:cs typeface="Tahoma"/>
              </a:rPr>
              <a:t>support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35"/>
              </a:spcBef>
            </a:pP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1900">
                <a:solidFill>
                  <a:srgbClr val="283766"/>
                </a:solidFill>
                <a:latin typeface="Tahoma"/>
                <a:cs typeface="Tahoma"/>
              </a:rPr>
              <a:t>Time</a:t>
            </a:r>
            <a:r>
              <a:rPr dirty="0" sz="1900" spc="-3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283766"/>
                </a:solidFill>
                <a:latin typeface="Tahoma"/>
                <a:cs typeface="Tahoma"/>
              </a:rPr>
              <a:t>limited</a:t>
            </a:r>
            <a:r>
              <a:rPr dirty="0" sz="1900" spc="-2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283766"/>
                </a:solidFill>
                <a:latin typeface="Tahoma"/>
                <a:cs typeface="Tahoma"/>
              </a:rPr>
              <a:t>(~90</a:t>
            </a:r>
            <a:r>
              <a:rPr dirty="0" sz="1900" spc="-2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 spc="-20">
                <a:solidFill>
                  <a:srgbClr val="283766"/>
                </a:solidFill>
                <a:latin typeface="Tahoma"/>
                <a:cs typeface="Tahoma"/>
              </a:rPr>
              <a:t>days)</a:t>
            </a:r>
            <a:endParaRPr sz="1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dirty="0" sz="1900">
                <a:solidFill>
                  <a:srgbClr val="283766"/>
                </a:solidFill>
                <a:latin typeface="Tahoma"/>
                <a:cs typeface="Tahoma"/>
              </a:rPr>
              <a:t>Model</a:t>
            </a:r>
            <a:r>
              <a:rPr dirty="0" sz="1900" spc="-5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283766"/>
                </a:solidFill>
                <a:latin typeface="Tahoma"/>
                <a:cs typeface="Tahoma"/>
              </a:rPr>
              <a:t>evolving</a:t>
            </a:r>
            <a:r>
              <a:rPr dirty="0" sz="1900" spc="-5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283766"/>
                </a:solidFill>
                <a:latin typeface="Tahoma"/>
                <a:cs typeface="Tahoma"/>
              </a:rPr>
              <a:t>through</a:t>
            </a:r>
            <a:r>
              <a:rPr dirty="0" sz="1900" spc="-5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283766"/>
                </a:solidFill>
                <a:latin typeface="Tahoma"/>
                <a:cs typeface="Tahoma"/>
              </a:rPr>
              <a:t>continuous</a:t>
            </a:r>
            <a:r>
              <a:rPr dirty="0" sz="1900" spc="-5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283766"/>
                </a:solidFill>
                <a:latin typeface="Tahoma"/>
                <a:cs typeface="Tahoma"/>
              </a:rPr>
              <a:t>quality</a:t>
            </a:r>
            <a:r>
              <a:rPr dirty="0" sz="1900" spc="-5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1900" spc="-10">
                <a:solidFill>
                  <a:srgbClr val="283766"/>
                </a:solidFill>
                <a:latin typeface="Tahoma"/>
                <a:cs typeface="Tahoma"/>
              </a:rPr>
              <a:t>improvement</a:t>
            </a:r>
            <a:endParaRPr sz="1900">
              <a:latin typeface="Tahoma"/>
              <a:cs typeface="Tahoma"/>
            </a:endParaRPr>
          </a:p>
        </p:txBody>
      </p: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5376" y="6030680"/>
            <a:ext cx="112963" cy="112963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5376" y="6348179"/>
            <a:ext cx="112963" cy="112963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8090451" y="0"/>
            <a:ext cx="4102100" cy="6858000"/>
            <a:chOff x="8090451" y="0"/>
            <a:chExt cx="4102100" cy="6858000"/>
          </a:xfrm>
        </p:grpSpPr>
        <p:sp>
          <p:nvSpPr>
            <p:cNvPr id="23" name="object 23"/>
            <p:cNvSpPr/>
            <p:nvPr/>
          </p:nvSpPr>
          <p:spPr>
            <a:xfrm>
              <a:off x="8090451" y="0"/>
              <a:ext cx="4102100" cy="6858000"/>
            </a:xfrm>
            <a:custGeom>
              <a:avLst/>
              <a:gdLst/>
              <a:ahLst/>
              <a:cxnLst/>
              <a:rect l="l" t="t" r="r" b="b"/>
              <a:pathLst>
                <a:path w="4102100" h="6858000">
                  <a:moveTo>
                    <a:pt x="4101548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4101548" y="6857999"/>
                  </a:lnTo>
                  <a:lnTo>
                    <a:pt x="4101548" y="0"/>
                  </a:lnTo>
                  <a:close/>
                </a:path>
              </a:pathLst>
            </a:custGeom>
            <a:solidFill>
              <a:srgbClr val="CAD2EA">
                <a:alpha val="5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24287" y="2425581"/>
              <a:ext cx="3348342" cy="195246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06383" y="4690871"/>
              <a:ext cx="3404616" cy="203606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34439" y="152377"/>
              <a:ext cx="3348342" cy="196715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325880"/>
          </a:xfrm>
          <a:custGeom>
            <a:avLst/>
            <a:gdLst/>
            <a:ahLst/>
            <a:cxnLst/>
            <a:rect l="l" t="t" r="r" b="b"/>
            <a:pathLst>
              <a:path w="12192000" h="1325880">
                <a:moveTo>
                  <a:pt x="12192000" y="0"/>
                </a:moveTo>
                <a:lnTo>
                  <a:pt x="0" y="0"/>
                </a:lnTo>
                <a:lnTo>
                  <a:pt x="0" y="1325562"/>
                </a:lnTo>
                <a:lnTo>
                  <a:pt x="11812812" y="1325562"/>
                </a:lnTo>
                <a:lnTo>
                  <a:pt x="11860376" y="1322608"/>
                </a:lnTo>
                <a:lnTo>
                  <a:pt x="11906178" y="1313981"/>
                </a:lnTo>
                <a:lnTo>
                  <a:pt x="11949861" y="1300038"/>
                </a:lnTo>
                <a:lnTo>
                  <a:pt x="11991070" y="1281134"/>
                </a:lnTo>
                <a:lnTo>
                  <a:pt x="12029450" y="1257625"/>
                </a:lnTo>
                <a:lnTo>
                  <a:pt x="12064645" y="1229864"/>
                </a:lnTo>
                <a:lnTo>
                  <a:pt x="12096301" y="1198208"/>
                </a:lnTo>
                <a:lnTo>
                  <a:pt x="12124062" y="1163013"/>
                </a:lnTo>
                <a:lnTo>
                  <a:pt x="12147572" y="1124633"/>
                </a:lnTo>
                <a:lnTo>
                  <a:pt x="12166476" y="1083424"/>
                </a:lnTo>
                <a:lnTo>
                  <a:pt x="12180419" y="1039741"/>
                </a:lnTo>
                <a:lnTo>
                  <a:pt x="12189045" y="993940"/>
                </a:lnTo>
                <a:lnTo>
                  <a:pt x="12192000" y="946376"/>
                </a:lnTo>
                <a:lnTo>
                  <a:pt x="12192000" y="0"/>
                </a:lnTo>
                <a:close/>
              </a:path>
            </a:pathLst>
          </a:custGeom>
          <a:solidFill>
            <a:srgbClr val="2837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249736" y="276859"/>
            <a:ext cx="3692525" cy="8483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400" spc="415">
                <a:solidFill>
                  <a:srgbClr val="FFFFFF"/>
                </a:solidFill>
                <a:latin typeface="Times New Roman"/>
                <a:cs typeface="Times New Roman"/>
              </a:rPr>
              <a:t>Path</a:t>
            </a:r>
            <a:r>
              <a:rPr dirty="0" sz="5400" spc="-19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5400" spc="29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5400" spc="-1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5400" spc="-25">
                <a:solidFill>
                  <a:srgbClr val="FFFFFF"/>
                </a:solidFill>
                <a:latin typeface="Times New Roman"/>
                <a:cs typeface="Times New Roman"/>
              </a:rPr>
              <a:t>RCT</a:t>
            </a:r>
            <a:endParaRPr sz="5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19524" y="1844075"/>
            <a:ext cx="139031" cy="14772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403340" y="1721611"/>
            <a:ext cx="4660265" cy="4061460"/>
          </a:xfrm>
          <a:prstGeom prst="rect">
            <a:avLst/>
          </a:prstGeom>
        </p:spPr>
        <p:txBody>
          <a:bodyPr wrap="square" lIns="0" tIns="53975" rIns="0" bIns="0" rtlCol="0" vert="horz">
            <a:spAutoFit/>
          </a:bodyPr>
          <a:lstStyle/>
          <a:p>
            <a:pPr marL="12700" marR="132080">
              <a:lnSpc>
                <a:spcPts val="2590"/>
              </a:lnSpc>
              <a:spcBef>
                <a:spcPts val="425"/>
              </a:spcBef>
            </a:pP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Significant</a:t>
            </a:r>
            <a:r>
              <a:rPr dirty="0" sz="2400" spc="-7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national</a:t>
            </a:r>
            <a:r>
              <a:rPr dirty="0" sz="2400" spc="-6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attention</a:t>
            </a:r>
            <a:r>
              <a:rPr dirty="0" sz="2400" spc="-6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283766"/>
                </a:solidFill>
                <a:latin typeface="Tahoma"/>
                <a:cs typeface="Tahoma"/>
              </a:rPr>
              <a:t>with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proliferation</a:t>
            </a:r>
            <a:r>
              <a:rPr dirty="0" sz="2400" spc="-5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of</a:t>
            </a:r>
            <a:r>
              <a:rPr dirty="0" sz="2400" spc="-5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 spc="-25">
                <a:solidFill>
                  <a:srgbClr val="283766"/>
                </a:solidFill>
                <a:latin typeface="Tahoma"/>
                <a:cs typeface="Tahoma"/>
              </a:rPr>
              <a:t>value-</a:t>
            </a:r>
            <a:r>
              <a:rPr dirty="0" sz="2400" spc="-10">
                <a:solidFill>
                  <a:srgbClr val="283766"/>
                </a:solidFill>
                <a:latin typeface="Tahoma"/>
                <a:cs typeface="Tahoma"/>
              </a:rPr>
              <a:t>based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payment</a:t>
            </a:r>
            <a:r>
              <a:rPr dirty="0" sz="2400" spc="-6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83766"/>
                </a:solidFill>
                <a:latin typeface="Tahoma"/>
                <a:cs typeface="Tahoma"/>
              </a:rPr>
              <a:t>models</a:t>
            </a:r>
            <a:endParaRPr sz="2400">
              <a:latin typeface="Tahoma"/>
              <a:cs typeface="Tahoma"/>
            </a:endParaRPr>
          </a:p>
          <a:p>
            <a:pPr marL="12700" marR="276860">
              <a:lnSpc>
                <a:spcPts val="2620"/>
              </a:lnSpc>
              <a:spcBef>
                <a:spcPts val="990"/>
              </a:spcBef>
            </a:pP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Stable</a:t>
            </a:r>
            <a:r>
              <a:rPr dirty="0" sz="2400" spc="-4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283766"/>
                </a:solidFill>
                <a:latin typeface="Tahoma"/>
                <a:cs typeface="Tahoma"/>
              </a:rPr>
              <a:t>multi-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year</a:t>
            </a:r>
            <a:r>
              <a:rPr dirty="0" sz="2400" spc="-4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funding</a:t>
            </a:r>
            <a:r>
              <a:rPr dirty="0" sz="2400" spc="-4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83766"/>
                </a:solidFill>
                <a:latin typeface="Tahoma"/>
                <a:cs typeface="Tahoma"/>
              </a:rPr>
              <a:t>(CMMI grant)</a:t>
            </a:r>
            <a:endParaRPr sz="2400">
              <a:latin typeface="Tahoma"/>
              <a:cs typeface="Tahoma"/>
            </a:endParaRPr>
          </a:p>
          <a:p>
            <a:pPr marL="12700" marR="5080">
              <a:lnSpc>
                <a:spcPts val="2590"/>
              </a:lnSpc>
              <a:spcBef>
                <a:spcPts val="1000"/>
              </a:spcBef>
            </a:pP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Early</a:t>
            </a:r>
            <a:r>
              <a:rPr dirty="0" sz="2400" spc="-7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83766"/>
                </a:solidFill>
                <a:latin typeface="Tahoma"/>
                <a:cs typeface="Tahoma"/>
              </a:rPr>
              <a:t>(non-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randomized)</a:t>
            </a:r>
            <a:r>
              <a:rPr dirty="0" sz="2400" spc="-6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83766"/>
                </a:solidFill>
                <a:latin typeface="Tahoma"/>
                <a:cs typeface="Tahoma"/>
              </a:rPr>
              <a:t>evaluation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efforts</a:t>
            </a:r>
            <a:r>
              <a:rPr dirty="0" sz="2400" spc="-8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83766"/>
                </a:solidFill>
                <a:latin typeface="Tahoma"/>
                <a:cs typeface="Tahoma"/>
              </a:rPr>
              <a:t>encouraging</a:t>
            </a:r>
            <a:endParaRPr sz="2400">
              <a:latin typeface="Tahoma"/>
              <a:cs typeface="Tahoma"/>
            </a:endParaRPr>
          </a:p>
          <a:p>
            <a:pPr marL="12700" marR="98425">
              <a:lnSpc>
                <a:spcPct val="90300"/>
              </a:lnSpc>
              <a:spcBef>
                <a:spcPts val="869"/>
              </a:spcBef>
            </a:pP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Opportunity</a:t>
            </a:r>
            <a:r>
              <a:rPr dirty="0" sz="2400" spc="-4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to</a:t>
            </a:r>
            <a:r>
              <a:rPr dirty="0" sz="2400" spc="-4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partner</a:t>
            </a:r>
            <a:r>
              <a:rPr dirty="0" sz="2400" spc="-4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with</a:t>
            </a:r>
            <a:r>
              <a:rPr dirty="0" sz="2400" spc="-4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83766"/>
                </a:solidFill>
                <a:latin typeface="Tahoma"/>
                <a:cs typeface="Tahoma"/>
              </a:rPr>
              <a:t>J-</a:t>
            </a:r>
            <a:r>
              <a:rPr dirty="0" sz="2400" spc="-25">
                <a:solidFill>
                  <a:srgbClr val="283766"/>
                </a:solidFill>
                <a:latin typeface="Tahoma"/>
                <a:cs typeface="Tahoma"/>
              </a:rPr>
              <a:t>PAL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North</a:t>
            </a:r>
            <a:r>
              <a:rPr dirty="0" sz="2400" spc="-4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America</a:t>
            </a:r>
            <a:r>
              <a:rPr dirty="0" sz="2400" spc="-2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and</a:t>
            </a:r>
            <a:r>
              <a:rPr dirty="0" sz="2400" spc="-3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help</a:t>
            </a:r>
            <a:r>
              <a:rPr dirty="0" sz="2400" spc="-3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83766"/>
                </a:solidFill>
                <a:latin typeface="Tahoma"/>
                <a:cs typeface="Tahoma"/>
              </a:rPr>
              <a:t>promote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more</a:t>
            </a:r>
            <a:r>
              <a:rPr dirty="0" sz="2400" spc="-6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rigorous</a:t>
            </a:r>
            <a:r>
              <a:rPr dirty="0" sz="2400" spc="-5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evaluation</a:t>
            </a:r>
            <a:r>
              <a:rPr dirty="0" sz="2400" spc="-55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of</a:t>
            </a:r>
            <a:r>
              <a:rPr dirty="0" sz="2400" spc="-6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83766"/>
                </a:solidFill>
                <a:latin typeface="Tahoma"/>
                <a:cs typeface="Tahoma"/>
              </a:rPr>
              <a:t>social </a:t>
            </a:r>
            <a:r>
              <a:rPr dirty="0" sz="2400">
                <a:solidFill>
                  <a:srgbClr val="283766"/>
                </a:solidFill>
                <a:latin typeface="Tahoma"/>
                <a:cs typeface="Tahoma"/>
              </a:rPr>
              <a:t>care</a:t>
            </a:r>
            <a:r>
              <a:rPr dirty="0" sz="2400" spc="-40">
                <a:solidFill>
                  <a:srgbClr val="283766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283766"/>
                </a:solidFill>
                <a:latin typeface="Tahoma"/>
                <a:cs typeface="Tahoma"/>
              </a:rPr>
              <a:t>programs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19524" y="2961675"/>
            <a:ext cx="139031" cy="14772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19524" y="3749075"/>
            <a:ext cx="139031" cy="14772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19524" y="4523775"/>
            <a:ext cx="139031" cy="147721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5310" y="1988784"/>
            <a:ext cx="5169510" cy="36224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95608" y="913720"/>
            <a:ext cx="3203986" cy="128159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5231" y="2054796"/>
            <a:ext cx="5410954" cy="252447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582161" y="2289555"/>
            <a:ext cx="5175250" cy="2973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6399"/>
              </a:lnSpc>
              <a:spcBef>
                <a:spcPts val="100"/>
              </a:spcBef>
            </a:pPr>
            <a:r>
              <a:rPr dirty="0" sz="2800">
                <a:latin typeface="Arial"/>
                <a:cs typeface="Arial"/>
              </a:rPr>
              <a:t>800</a:t>
            </a:r>
            <a:r>
              <a:rPr dirty="0" sz="2800" spc="-10">
                <a:latin typeface="Arial"/>
                <a:cs typeface="Arial"/>
              </a:rPr>
              <a:t> </a:t>
            </a:r>
            <a:r>
              <a:rPr dirty="0" sz="2800" spc="125">
                <a:latin typeface="Arial"/>
                <a:cs typeface="Arial"/>
              </a:rPr>
              <a:t>patients</a:t>
            </a:r>
            <a:r>
              <a:rPr dirty="0" sz="2800" spc="-10">
                <a:latin typeface="Arial"/>
                <a:cs typeface="Arial"/>
              </a:rPr>
              <a:t> </a:t>
            </a:r>
            <a:r>
              <a:rPr dirty="0" sz="2800" spc="165">
                <a:latin typeface="Arial"/>
                <a:cs typeface="Arial"/>
              </a:rPr>
              <a:t>were</a:t>
            </a:r>
            <a:r>
              <a:rPr dirty="0" sz="2800">
                <a:latin typeface="Arial"/>
                <a:cs typeface="Arial"/>
              </a:rPr>
              <a:t> </a:t>
            </a:r>
            <a:r>
              <a:rPr dirty="0" sz="2800" spc="114">
                <a:latin typeface="Arial"/>
                <a:cs typeface="Arial"/>
              </a:rPr>
              <a:t>enrolled </a:t>
            </a:r>
            <a:r>
              <a:rPr dirty="0" sz="2800" spc="105">
                <a:latin typeface="Arial"/>
                <a:cs typeface="Arial"/>
              </a:rPr>
              <a:t>while</a:t>
            </a:r>
            <a:r>
              <a:rPr dirty="0" sz="2800" spc="5">
                <a:latin typeface="Arial"/>
                <a:cs typeface="Arial"/>
              </a:rPr>
              <a:t> </a:t>
            </a:r>
            <a:r>
              <a:rPr dirty="0" sz="2800" spc="225">
                <a:latin typeface="Arial"/>
                <a:cs typeface="Arial"/>
              </a:rPr>
              <a:t>admitted</a:t>
            </a:r>
            <a:r>
              <a:rPr dirty="0" sz="2800">
                <a:latin typeface="Arial"/>
                <a:cs typeface="Arial"/>
              </a:rPr>
              <a:t> </a:t>
            </a:r>
            <a:r>
              <a:rPr dirty="0" sz="2800" spc="215">
                <a:latin typeface="Arial"/>
                <a:cs typeface="Arial"/>
              </a:rPr>
              <a:t>to</a:t>
            </a:r>
            <a:r>
              <a:rPr dirty="0" sz="2800" spc="10">
                <a:latin typeface="Arial"/>
                <a:cs typeface="Arial"/>
              </a:rPr>
              <a:t> </a:t>
            </a:r>
            <a:r>
              <a:rPr dirty="0" sz="2800" spc="185">
                <a:latin typeface="Arial"/>
                <a:cs typeface="Arial"/>
              </a:rPr>
              <a:t>the</a:t>
            </a:r>
            <a:r>
              <a:rPr dirty="0" sz="2800" spc="10">
                <a:latin typeface="Arial"/>
                <a:cs typeface="Arial"/>
              </a:rPr>
              <a:t> </a:t>
            </a:r>
            <a:r>
              <a:rPr dirty="0" sz="2800" spc="90">
                <a:latin typeface="Arial"/>
                <a:cs typeface="Arial"/>
              </a:rPr>
              <a:t>hospital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00"/>
              </a:spcBef>
            </a:pP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800">
                <a:latin typeface="Arial"/>
                <a:cs typeface="Arial"/>
              </a:rPr>
              <a:t>Primary</a:t>
            </a:r>
            <a:r>
              <a:rPr dirty="0" sz="2800" spc="215">
                <a:latin typeface="Arial"/>
                <a:cs typeface="Arial"/>
              </a:rPr>
              <a:t> </a:t>
            </a:r>
            <a:r>
              <a:rPr dirty="0" sz="2800" spc="204">
                <a:latin typeface="Arial"/>
                <a:cs typeface="Arial"/>
              </a:rPr>
              <a:t>outcome:</a:t>
            </a:r>
            <a:endParaRPr sz="2800">
              <a:latin typeface="Arial"/>
              <a:cs typeface="Arial"/>
            </a:endParaRPr>
          </a:p>
          <a:p>
            <a:pPr marL="241300" marR="207645" indent="-228600">
              <a:lnSpc>
                <a:spcPct val="112900"/>
              </a:lnSpc>
              <a:spcBef>
                <a:spcPts val="120"/>
              </a:spcBef>
              <a:buChar char="•"/>
              <a:tabLst>
                <a:tab pos="241300" algn="l"/>
                <a:tab pos="380365" algn="l"/>
              </a:tabLst>
            </a:pPr>
            <a:r>
              <a:rPr dirty="0" sz="2200">
                <a:latin typeface="Arial"/>
                <a:cs typeface="Arial"/>
              </a:rPr>
              <a:t>	</a:t>
            </a:r>
            <a:r>
              <a:rPr dirty="0" sz="2800" spc="145">
                <a:latin typeface="Arial"/>
                <a:cs typeface="Arial"/>
              </a:rPr>
              <a:t>Any</a:t>
            </a:r>
            <a:r>
              <a:rPr dirty="0" sz="2800" spc="5">
                <a:latin typeface="Arial"/>
                <a:cs typeface="Arial"/>
              </a:rPr>
              <a:t> </a:t>
            </a:r>
            <a:r>
              <a:rPr dirty="0" sz="2800" spc="65">
                <a:latin typeface="Arial"/>
                <a:cs typeface="Arial"/>
              </a:rPr>
              <a:t>readmission</a:t>
            </a:r>
            <a:r>
              <a:rPr dirty="0" sz="2800" spc="10">
                <a:latin typeface="Arial"/>
                <a:cs typeface="Arial"/>
              </a:rPr>
              <a:t> </a:t>
            </a:r>
            <a:r>
              <a:rPr dirty="0" sz="2800" spc="95">
                <a:latin typeface="Arial"/>
                <a:cs typeface="Arial"/>
              </a:rPr>
              <a:t>within</a:t>
            </a:r>
            <a:r>
              <a:rPr dirty="0" sz="2800" spc="15">
                <a:latin typeface="Arial"/>
                <a:cs typeface="Arial"/>
              </a:rPr>
              <a:t> </a:t>
            </a:r>
            <a:r>
              <a:rPr dirty="0" sz="2800" spc="-25">
                <a:latin typeface="Arial"/>
                <a:cs typeface="Arial"/>
              </a:rPr>
              <a:t>180 </a:t>
            </a:r>
            <a:r>
              <a:rPr dirty="0" sz="2800" spc="110">
                <a:latin typeface="Arial"/>
                <a:cs typeface="Arial"/>
              </a:rPr>
              <a:t>days</a:t>
            </a:r>
            <a:r>
              <a:rPr dirty="0" sz="2800">
                <a:latin typeface="Arial"/>
                <a:cs typeface="Arial"/>
              </a:rPr>
              <a:t> </a:t>
            </a:r>
            <a:r>
              <a:rPr dirty="0" sz="2800" spc="180">
                <a:latin typeface="Arial"/>
                <a:cs typeface="Arial"/>
              </a:rPr>
              <a:t>of</a:t>
            </a:r>
            <a:r>
              <a:rPr dirty="0" sz="2800" spc="-5">
                <a:latin typeface="Arial"/>
                <a:cs typeface="Arial"/>
              </a:rPr>
              <a:t> </a:t>
            </a:r>
            <a:r>
              <a:rPr dirty="0" sz="2800" spc="130">
                <a:latin typeface="Arial"/>
                <a:cs typeface="Arial"/>
              </a:rPr>
              <a:t>discharge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14474" y="4834128"/>
            <a:ext cx="182880" cy="0"/>
          </a:xfrm>
          <a:custGeom>
            <a:avLst/>
            <a:gdLst/>
            <a:ahLst/>
            <a:cxnLst/>
            <a:rect l="l" t="t" r="r" b="b"/>
            <a:pathLst>
              <a:path w="182880" h="0">
                <a:moveTo>
                  <a:pt x="0" y="0"/>
                </a:moveTo>
                <a:lnTo>
                  <a:pt x="182421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764535" y="4834128"/>
            <a:ext cx="363220" cy="0"/>
          </a:xfrm>
          <a:custGeom>
            <a:avLst/>
            <a:gdLst/>
            <a:ahLst/>
            <a:cxnLst/>
            <a:rect l="l" t="t" r="r" b="b"/>
            <a:pathLst>
              <a:path w="363219" h="0">
                <a:moveTo>
                  <a:pt x="0" y="0"/>
                </a:moveTo>
                <a:lnTo>
                  <a:pt x="362712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294888" y="4834128"/>
            <a:ext cx="365760" cy="0"/>
          </a:xfrm>
          <a:custGeom>
            <a:avLst/>
            <a:gdLst/>
            <a:ahLst/>
            <a:cxnLst/>
            <a:rect l="l" t="t" r="r" b="b"/>
            <a:pathLst>
              <a:path w="365760" h="0">
                <a:moveTo>
                  <a:pt x="0" y="0"/>
                </a:moveTo>
                <a:lnTo>
                  <a:pt x="365760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825240" y="4834128"/>
            <a:ext cx="365760" cy="0"/>
          </a:xfrm>
          <a:custGeom>
            <a:avLst/>
            <a:gdLst/>
            <a:ahLst/>
            <a:cxnLst/>
            <a:rect l="l" t="t" r="r" b="b"/>
            <a:pathLst>
              <a:path w="365760" h="0">
                <a:moveTo>
                  <a:pt x="0" y="0"/>
                </a:moveTo>
                <a:lnTo>
                  <a:pt x="365760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358640" y="4834128"/>
            <a:ext cx="363220" cy="0"/>
          </a:xfrm>
          <a:custGeom>
            <a:avLst/>
            <a:gdLst/>
            <a:ahLst/>
            <a:cxnLst/>
            <a:rect l="l" t="t" r="r" b="b"/>
            <a:pathLst>
              <a:path w="363220" h="0">
                <a:moveTo>
                  <a:pt x="0" y="0"/>
                </a:moveTo>
                <a:lnTo>
                  <a:pt x="362712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888991" y="4834128"/>
            <a:ext cx="365760" cy="0"/>
          </a:xfrm>
          <a:custGeom>
            <a:avLst/>
            <a:gdLst/>
            <a:ahLst/>
            <a:cxnLst/>
            <a:rect l="l" t="t" r="r" b="b"/>
            <a:pathLst>
              <a:path w="365760" h="0">
                <a:moveTo>
                  <a:pt x="0" y="0"/>
                </a:moveTo>
                <a:lnTo>
                  <a:pt x="365760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419344" y="4834128"/>
            <a:ext cx="365760" cy="0"/>
          </a:xfrm>
          <a:custGeom>
            <a:avLst/>
            <a:gdLst/>
            <a:ahLst/>
            <a:cxnLst/>
            <a:rect l="l" t="t" r="r" b="b"/>
            <a:pathLst>
              <a:path w="365760" h="0">
                <a:moveTo>
                  <a:pt x="0" y="0"/>
                </a:moveTo>
                <a:lnTo>
                  <a:pt x="365759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949696" y="4834128"/>
            <a:ext cx="365760" cy="0"/>
          </a:xfrm>
          <a:custGeom>
            <a:avLst/>
            <a:gdLst/>
            <a:ahLst/>
            <a:cxnLst/>
            <a:rect l="l" t="t" r="r" b="b"/>
            <a:pathLst>
              <a:path w="365760" h="0">
                <a:moveTo>
                  <a:pt x="0" y="0"/>
                </a:moveTo>
                <a:lnTo>
                  <a:pt x="365759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483096" y="4834128"/>
            <a:ext cx="363220" cy="0"/>
          </a:xfrm>
          <a:custGeom>
            <a:avLst/>
            <a:gdLst/>
            <a:ahLst/>
            <a:cxnLst/>
            <a:rect l="l" t="t" r="r" b="b"/>
            <a:pathLst>
              <a:path w="363220" h="0">
                <a:moveTo>
                  <a:pt x="0" y="0"/>
                </a:moveTo>
                <a:lnTo>
                  <a:pt x="362711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013447" y="4834128"/>
            <a:ext cx="365760" cy="0"/>
          </a:xfrm>
          <a:custGeom>
            <a:avLst/>
            <a:gdLst/>
            <a:ahLst/>
            <a:cxnLst/>
            <a:rect l="l" t="t" r="r" b="b"/>
            <a:pathLst>
              <a:path w="365759" h="0">
                <a:moveTo>
                  <a:pt x="0" y="0"/>
                </a:moveTo>
                <a:lnTo>
                  <a:pt x="365759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543800" y="4834128"/>
            <a:ext cx="365760" cy="0"/>
          </a:xfrm>
          <a:custGeom>
            <a:avLst/>
            <a:gdLst/>
            <a:ahLst/>
            <a:cxnLst/>
            <a:rect l="l" t="t" r="r" b="b"/>
            <a:pathLst>
              <a:path w="365759" h="0">
                <a:moveTo>
                  <a:pt x="0" y="0"/>
                </a:moveTo>
                <a:lnTo>
                  <a:pt x="365759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077200" y="4834128"/>
            <a:ext cx="363220" cy="0"/>
          </a:xfrm>
          <a:custGeom>
            <a:avLst/>
            <a:gdLst/>
            <a:ahLst/>
            <a:cxnLst/>
            <a:rect l="l" t="t" r="r" b="b"/>
            <a:pathLst>
              <a:path w="363220" h="0">
                <a:moveTo>
                  <a:pt x="0" y="0"/>
                </a:moveTo>
                <a:lnTo>
                  <a:pt x="362711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607552" y="4834128"/>
            <a:ext cx="896619" cy="0"/>
          </a:xfrm>
          <a:custGeom>
            <a:avLst/>
            <a:gdLst/>
            <a:ahLst/>
            <a:cxnLst/>
            <a:rect l="l" t="t" r="r" b="b"/>
            <a:pathLst>
              <a:path w="896620" h="0">
                <a:moveTo>
                  <a:pt x="0" y="0"/>
                </a:moveTo>
                <a:lnTo>
                  <a:pt x="896112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9671304" y="4834128"/>
            <a:ext cx="363220" cy="0"/>
          </a:xfrm>
          <a:custGeom>
            <a:avLst/>
            <a:gdLst/>
            <a:ahLst/>
            <a:cxnLst/>
            <a:rect l="l" t="t" r="r" b="b"/>
            <a:pathLst>
              <a:path w="363220" h="0">
                <a:moveTo>
                  <a:pt x="0" y="0"/>
                </a:moveTo>
                <a:lnTo>
                  <a:pt x="362712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0201656" y="4834128"/>
            <a:ext cx="182245" cy="0"/>
          </a:xfrm>
          <a:custGeom>
            <a:avLst/>
            <a:gdLst/>
            <a:ahLst/>
            <a:cxnLst/>
            <a:rect l="l" t="t" r="r" b="b"/>
            <a:pathLst>
              <a:path w="182245" h="0">
                <a:moveTo>
                  <a:pt x="0" y="0"/>
                </a:moveTo>
                <a:lnTo>
                  <a:pt x="182128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414474" y="4187952"/>
            <a:ext cx="5495290" cy="0"/>
          </a:xfrm>
          <a:custGeom>
            <a:avLst/>
            <a:gdLst/>
            <a:ahLst/>
            <a:cxnLst/>
            <a:rect l="l" t="t" r="r" b="b"/>
            <a:pathLst>
              <a:path w="5495290" h="0">
                <a:moveTo>
                  <a:pt x="0" y="0"/>
                </a:moveTo>
                <a:lnTo>
                  <a:pt x="549508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077200" y="4187952"/>
            <a:ext cx="363220" cy="0"/>
          </a:xfrm>
          <a:custGeom>
            <a:avLst/>
            <a:gdLst/>
            <a:ahLst/>
            <a:cxnLst/>
            <a:rect l="l" t="t" r="r" b="b"/>
            <a:pathLst>
              <a:path w="363220" h="0">
                <a:moveTo>
                  <a:pt x="0" y="0"/>
                </a:moveTo>
                <a:lnTo>
                  <a:pt x="362711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607552" y="4187952"/>
            <a:ext cx="896619" cy="0"/>
          </a:xfrm>
          <a:custGeom>
            <a:avLst/>
            <a:gdLst/>
            <a:ahLst/>
            <a:cxnLst/>
            <a:rect l="l" t="t" r="r" b="b"/>
            <a:pathLst>
              <a:path w="896620" h="0">
                <a:moveTo>
                  <a:pt x="0" y="0"/>
                </a:moveTo>
                <a:lnTo>
                  <a:pt x="896112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671304" y="4187952"/>
            <a:ext cx="363220" cy="0"/>
          </a:xfrm>
          <a:custGeom>
            <a:avLst/>
            <a:gdLst/>
            <a:ahLst/>
            <a:cxnLst/>
            <a:rect l="l" t="t" r="r" b="b"/>
            <a:pathLst>
              <a:path w="363220" h="0">
                <a:moveTo>
                  <a:pt x="0" y="0"/>
                </a:moveTo>
                <a:lnTo>
                  <a:pt x="362712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0201656" y="4187952"/>
            <a:ext cx="182245" cy="0"/>
          </a:xfrm>
          <a:custGeom>
            <a:avLst/>
            <a:gdLst/>
            <a:ahLst/>
            <a:cxnLst/>
            <a:rect l="l" t="t" r="r" b="b"/>
            <a:pathLst>
              <a:path w="182245" h="0">
                <a:moveTo>
                  <a:pt x="0" y="0"/>
                </a:moveTo>
                <a:lnTo>
                  <a:pt x="182128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414474" y="3544824"/>
            <a:ext cx="5495290" cy="0"/>
          </a:xfrm>
          <a:custGeom>
            <a:avLst/>
            <a:gdLst/>
            <a:ahLst/>
            <a:cxnLst/>
            <a:rect l="l" t="t" r="r" b="b"/>
            <a:pathLst>
              <a:path w="5495290" h="0">
                <a:moveTo>
                  <a:pt x="0" y="0"/>
                </a:moveTo>
                <a:lnTo>
                  <a:pt x="5495085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8077200" y="3544824"/>
            <a:ext cx="363220" cy="0"/>
          </a:xfrm>
          <a:custGeom>
            <a:avLst/>
            <a:gdLst/>
            <a:ahLst/>
            <a:cxnLst/>
            <a:rect l="l" t="t" r="r" b="b"/>
            <a:pathLst>
              <a:path w="363220" h="0">
                <a:moveTo>
                  <a:pt x="0" y="0"/>
                </a:moveTo>
                <a:lnTo>
                  <a:pt x="362711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607552" y="3544824"/>
            <a:ext cx="896619" cy="0"/>
          </a:xfrm>
          <a:custGeom>
            <a:avLst/>
            <a:gdLst/>
            <a:ahLst/>
            <a:cxnLst/>
            <a:rect l="l" t="t" r="r" b="b"/>
            <a:pathLst>
              <a:path w="896620" h="0">
                <a:moveTo>
                  <a:pt x="0" y="0"/>
                </a:moveTo>
                <a:lnTo>
                  <a:pt x="896112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9671304" y="3544824"/>
            <a:ext cx="713105" cy="0"/>
          </a:xfrm>
          <a:custGeom>
            <a:avLst/>
            <a:gdLst/>
            <a:ahLst/>
            <a:cxnLst/>
            <a:rect l="l" t="t" r="r" b="b"/>
            <a:pathLst>
              <a:path w="713104" h="0">
                <a:moveTo>
                  <a:pt x="0" y="0"/>
                </a:moveTo>
                <a:lnTo>
                  <a:pt x="712480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414474" y="2901696"/>
            <a:ext cx="6025515" cy="0"/>
          </a:xfrm>
          <a:custGeom>
            <a:avLst/>
            <a:gdLst/>
            <a:ahLst/>
            <a:cxnLst/>
            <a:rect l="l" t="t" r="r" b="b"/>
            <a:pathLst>
              <a:path w="6025515" h="0">
                <a:moveTo>
                  <a:pt x="0" y="0"/>
                </a:moveTo>
                <a:lnTo>
                  <a:pt x="6025437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8607552" y="2901696"/>
            <a:ext cx="896619" cy="0"/>
          </a:xfrm>
          <a:custGeom>
            <a:avLst/>
            <a:gdLst/>
            <a:ahLst/>
            <a:cxnLst/>
            <a:rect l="l" t="t" r="r" b="b"/>
            <a:pathLst>
              <a:path w="896620" h="0">
                <a:moveTo>
                  <a:pt x="0" y="0"/>
                </a:moveTo>
                <a:lnTo>
                  <a:pt x="896112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9671304" y="2901696"/>
            <a:ext cx="713105" cy="0"/>
          </a:xfrm>
          <a:custGeom>
            <a:avLst/>
            <a:gdLst/>
            <a:ahLst/>
            <a:cxnLst/>
            <a:rect l="l" t="t" r="r" b="b"/>
            <a:pathLst>
              <a:path w="713104" h="0">
                <a:moveTo>
                  <a:pt x="0" y="0"/>
                </a:moveTo>
                <a:lnTo>
                  <a:pt x="712480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414474" y="2258568"/>
            <a:ext cx="6025515" cy="0"/>
          </a:xfrm>
          <a:custGeom>
            <a:avLst/>
            <a:gdLst/>
            <a:ahLst/>
            <a:cxnLst/>
            <a:rect l="l" t="t" r="r" b="b"/>
            <a:pathLst>
              <a:path w="6025515" h="0">
                <a:moveTo>
                  <a:pt x="0" y="0"/>
                </a:moveTo>
                <a:lnTo>
                  <a:pt x="6025437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607552" y="2258568"/>
            <a:ext cx="1776730" cy="0"/>
          </a:xfrm>
          <a:custGeom>
            <a:avLst/>
            <a:gdLst/>
            <a:ahLst/>
            <a:cxnLst/>
            <a:rect l="l" t="t" r="r" b="b"/>
            <a:pathLst>
              <a:path w="1776729" h="0">
                <a:moveTo>
                  <a:pt x="0" y="0"/>
                </a:moveTo>
                <a:lnTo>
                  <a:pt x="1776232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414474" y="1614722"/>
            <a:ext cx="7969884" cy="0"/>
          </a:xfrm>
          <a:custGeom>
            <a:avLst/>
            <a:gdLst/>
            <a:ahLst/>
            <a:cxnLst/>
            <a:rect l="l" t="t" r="r" b="b"/>
            <a:pathLst>
              <a:path w="7969884" h="0">
                <a:moveTo>
                  <a:pt x="0" y="0"/>
                </a:moveTo>
                <a:lnTo>
                  <a:pt x="7969310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596895" y="4617720"/>
            <a:ext cx="167640" cy="853440"/>
          </a:xfrm>
          <a:custGeom>
            <a:avLst/>
            <a:gdLst/>
            <a:ahLst/>
            <a:cxnLst/>
            <a:rect l="l" t="t" r="r" b="b"/>
            <a:pathLst>
              <a:path w="167639" h="853439">
                <a:moveTo>
                  <a:pt x="167640" y="0"/>
                </a:moveTo>
                <a:lnTo>
                  <a:pt x="0" y="0"/>
                </a:lnTo>
                <a:lnTo>
                  <a:pt x="0" y="853439"/>
                </a:lnTo>
                <a:lnTo>
                  <a:pt x="167640" y="853439"/>
                </a:lnTo>
                <a:lnTo>
                  <a:pt x="167640" y="0"/>
                </a:lnTo>
                <a:close/>
              </a:path>
            </a:pathLst>
          </a:custGeom>
          <a:solidFill>
            <a:srgbClr val="E359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127248" y="4739640"/>
            <a:ext cx="167640" cy="731520"/>
          </a:xfrm>
          <a:custGeom>
            <a:avLst/>
            <a:gdLst/>
            <a:ahLst/>
            <a:cxnLst/>
            <a:rect l="l" t="t" r="r" b="b"/>
            <a:pathLst>
              <a:path w="167639" h="731520">
                <a:moveTo>
                  <a:pt x="167639" y="0"/>
                </a:moveTo>
                <a:lnTo>
                  <a:pt x="0" y="0"/>
                </a:lnTo>
                <a:lnTo>
                  <a:pt x="0" y="731520"/>
                </a:lnTo>
                <a:lnTo>
                  <a:pt x="167639" y="731520"/>
                </a:lnTo>
                <a:lnTo>
                  <a:pt x="167639" y="0"/>
                </a:lnTo>
                <a:close/>
              </a:path>
            </a:pathLst>
          </a:custGeom>
          <a:solidFill>
            <a:srgbClr val="E359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660647" y="4806696"/>
            <a:ext cx="165100" cy="664845"/>
          </a:xfrm>
          <a:custGeom>
            <a:avLst/>
            <a:gdLst/>
            <a:ahLst/>
            <a:cxnLst/>
            <a:rect l="l" t="t" r="r" b="b"/>
            <a:pathLst>
              <a:path w="165100" h="664845">
                <a:moveTo>
                  <a:pt x="164591" y="0"/>
                </a:moveTo>
                <a:lnTo>
                  <a:pt x="0" y="0"/>
                </a:lnTo>
                <a:lnTo>
                  <a:pt x="0" y="664463"/>
                </a:lnTo>
                <a:lnTo>
                  <a:pt x="164591" y="664463"/>
                </a:lnTo>
                <a:lnTo>
                  <a:pt x="164591" y="0"/>
                </a:lnTo>
                <a:close/>
              </a:path>
            </a:pathLst>
          </a:custGeom>
          <a:solidFill>
            <a:srgbClr val="E359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191000" y="4754879"/>
            <a:ext cx="167640" cy="716280"/>
          </a:xfrm>
          <a:custGeom>
            <a:avLst/>
            <a:gdLst/>
            <a:ahLst/>
            <a:cxnLst/>
            <a:rect l="l" t="t" r="r" b="b"/>
            <a:pathLst>
              <a:path w="167639" h="716279">
                <a:moveTo>
                  <a:pt x="167639" y="0"/>
                </a:moveTo>
                <a:lnTo>
                  <a:pt x="0" y="0"/>
                </a:lnTo>
                <a:lnTo>
                  <a:pt x="0" y="716280"/>
                </a:lnTo>
                <a:lnTo>
                  <a:pt x="167639" y="716280"/>
                </a:lnTo>
                <a:lnTo>
                  <a:pt x="167639" y="0"/>
                </a:lnTo>
                <a:close/>
              </a:path>
            </a:pathLst>
          </a:custGeom>
          <a:solidFill>
            <a:srgbClr val="E359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721352" y="4584191"/>
            <a:ext cx="167640" cy="887094"/>
          </a:xfrm>
          <a:custGeom>
            <a:avLst/>
            <a:gdLst/>
            <a:ahLst/>
            <a:cxnLst/>
            <a:rect l="l" t="t" r="r" b="b"/>
            <a:pathLst>
              <a:path w="167639" h="887095">
                <a:moveTo>
                  <a:pt x="167639" y="0"/>
                </a:moveTo>
                <a:lnTo>
                  <a:pt x="0" y="0"/>
                </a:lnTo>
                <a:lnTo>
                  <a:pt x="0" y="886967"/>
                </a:lnTo>
                <a:lnTo>
                  <a:pt x="167639" y="886967"/>
                </a:lnTo>
                <a:lnTo>
                  <a:pt x="167639" y="0"/>
                </a:lnTo>
                <a:close/>
              </a:path>
            </a:pathLst>
          </a:custGeom>
          <a:solidFill>
            <a:srgbClr val="E359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254752" y="4706111"/>
            <a:ext cx="165100" cy="765175"/>
          </a:xfrm>
          <a:custGeom>
            <a:avLst/>
            <a:gdLst/>
            <a:ahLst/>
            <a:cxnLst/>
            <a:rect l="l" t="t" r="r" b="b"/>
            <a:pathLst>
              <a:path w="165100" h="765175">
                <a:moveTo>
                  <a:pt x="164592" y="0"/>
                </a:moveTo>
                <a:lnTo>
                  <a:pt x="0" y="0"/>
                </a:lnTo>
                <a:lnTo>
                  <a:pt x="0" y="765047"/>
                </a:lnTo>
                <a:lnTo>
                  <a:pt x="164592" y="765047"/>
                </a:lnTo>
                <a:lnTo>
                  <a:pt x="164592" y="0"/>
                </a:lnTo>
                <a:close/>
              </a:path>
            </a:pathLst>
          </a:custGeom>
          <a:solidFill>
            <a:srgbClr val="E359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785103" y="4575047"/>
            <a:ext cx="165100" cy="896619"/>
          </a:xfrm>
          <a:custGeom>
            <a:avLst/>
            <a:gdLst/>
            <a:ahLst/>
            <a:cxnLst/>
            <a:rect l="l" t="t" r="r" b="b"/>
            <a:pathLst>
              <a:path w="165100" h="896620">
                <a:moveTo>
                  <a:pt x="164592" y="0"/>
                </a:moveTo>
                <a:lnTo>
                  <a:pt x="0" y="0"/>
                </a:lnTo>
                <a:lnTo>
                  <a:pt x="0" y="896111"/>
                </a:lnTo>
                <a:lnTo>
                  <a:pt x="164592" y="896111"/>
                </a:lnTo>
                <a:lnTo>
                  <a:pt x="164592" y="0"/>
                </a:lnTo>
                <a:close/>
              </a:path>
            </a:pathLst>
          </a:custGeom>
          <a:solidFill>
            <a:srgbClr val="E359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315455" y="4395215"/>
            <a:ext cx="167640" cy="1076325"/>
          </a:xfrm>
          <a:custGeom>
            <a:avLst/>
            <a:gdLst/>
            <a:ahLst/>
            <a:cxnLst/>
            <a:rect l="l" t="t" r="r" b="b"/>
            <a:pathLst>
              <a:path w="167639" h="1076325">
                <a:moveTo>
                  <a:pt x="167640" y="0"/>
                </a:moveTo>
                <a:lnTo>
                  <a:pt x="0" y="0"/>
                </a:lnTo>
                <a:lnTo>
                  <a:pt x="0" y="1075943"/>
                </a:lnTo>
                <a:lnTo>
                  <a:pt x="167640" y="1075943"/>
                </a:lnTo>
                <a:lnTo>
                  <a:pt x="167640" y="0"/>
                </a:lnTo>
                <a:close/>
              </a:path>
            </a:pathLst>
          </a:custGeom>
          <a:solidFill>
            <a:srgbClr val="E359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845807" y="4361688"/>
            <a:ext cx="167640" cy="1109980"/>
          </a:xfrm>
          <a:custGeom>
            <a:avLst/>
            <a:gdLst/>
            <a:ahLst/>
            <a:cxnLst/>
            <a:rect l="l" t="t" r="r" b="b"/>
            <a:pathLst>
              <a:path w="167640" h="1109979">
                <a:moveTo>
                  <a:pt x="167640" y="0"/>
                </a:moveTo>
                <a:lnTo>
                  <a:pt x="0" y="0"/>
                </a:lnTo>
                <a:lnTo>
                  <a:pt x="0" y="1109472"/>
                </a:lnTo>
                <a:lnTo>
                  <a:pt x="167640" y="1109472"/>
                </a:lnTo>
                <a:lnTo>
                  <a:pt x="167640" y="0"/>
                </a:lnTo>
                <a:close/>
              </a:path>
            </a:pathLst>
          </a:custGeom>
          <a:solidFill>
            <a:srgbClr val="E359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7379207" y="4312920"/>
            <a:ext cx="165100" cy="1158240"/>
          </a:xfrm>
          <a:custGeom>
            <a:avLst/>
            <a:gdLst/>
            <a:ahLst/>
            <a:cxnLst/>
            <a:rect l="l" t="t" r="r" b="b"/>
            <a:pathLst>
              <a:path w="165100" h="1158239">
                <a:moveTo>
                  <a:pt x="164592" y="0"/>
                </a:moveTo>
                <a:lnTo>
                  <a:pt x="0" y="0"/>
                </a:lnTo>
                <a:lnTo>
                  <a:pt x="0" y="1158239"/>
                </a:lnTo>
                <a:lnTo>
                  <a:pt x="164592" y="1158239"/>
                </a:lnTo>
                <a:lnTo>
                  <a:pt x="164592" y="0"/>
                </a:lnTo>
                <a:close/>
              </a:path>
            </a:pathLst>
          </a:custGeom>
          <a:solidFill>
            <a:srgbClr val="E359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7909559" y="3258311"/>
            <a:ext cx="167640" cy="2212975"/>
          </a:xfrm>
          <a:custGeom>
            <a:avLst/>
            <a:gdLst/>
            <a:ahLst/>
            <a:cxnLst/>
            <a:rect l="l" t="t" r="r" b="b"/>
            <a:pathLst>
              <a:path w="167640" h="2212975">
                <a:moveTo>
                  <a:pt x="167640" y="0"/>
                </a:moveTo>
                <a:lnTo>
                  <a:pt x="0" y="0"/>
                </a:lnTo>
                <a:lnTo>
                  <a:pt x="0" y="2212848"/>
                </a:lnTo>
                <a:lnTo>
                  <a:pt x="167640" y="2212848"/>
                </a:lnTo>
                <a:lnTo>
                  <a:pt x="167640" y="0"/>
                </a:lnTo>
                <a:close/>
              </a:path>
            </a:pathLst>
          </a:custGeom>
          <a:solidFill>
            <a:srgbClr val="E359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8439911" y="2176272"/>
            <a:ext cx="167640" cy="3295015"/>
          </a:xfrm>
          <a:custGeom>
            <a:avLst/>
            <a:gdLst/>
            <a:ahLst/>
            <a:cxnLst/>
            <a:rect l="l" t="t" r="r" b="b"/>
            <a:pathLst>
              <a:path w="167640" h="3295015">
                <a:moveTo>
                  <a:pt x="167640" y="0"/>
                </a:moveTo>
                <a:lnTo>
                  <a:pt x="0" y="0"/>
                </a:lnTo>
                <a:lnTo>
                  <a:pt x="0" y="3294888"/>
                </a:lnTo>
                <a:lnTo>
                  <a:pt x="167640" y="3294888"/>
                </a:lnTo>
                <a:lnTo>
                  <a:pt x="167640" y="0"/>
                </a:lnTo>
                <a:close/>
              </a:path>
            </a:pathLst>
          </a:custGeom>
          <a:solidFill>
            <a:srgbClr val="E359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9503664" y="2462783"/>
            <a:ext cx="167640" cy="3008630"/>
          </a:xfrm>
          <a:custGeom>
            <a:avLst/>
            <a:gdLst/>
            <a:ahLst/>
            <a:cxnLst/>
            <a:rect l="l" t="t" r="r" b="b"/>
            <a:pathLst>
              <a:path w="167640" h="3008629">
                <a:moveTo>
                  <a:pt x="167639" y="0"/>
                </a:moveTo>
                <a:lnTo>
                  <a:pt x="0" y="0"/>
                </a:lnTo>
                <a:lnTo>
                  <a:pt x="0" y="3008376"/>
                </a:lnTo>
                <a:lnTo>
                  <a:pt x="167639" y="3008376"/>
                </a:lnTo>
                <a:lnTo>
                  <a:pt x="167639" y="0"/>
                </a:lnTo>
                <a:close/>
              </a:path>
            </a:pathLst>
          </a:custGeom>
          <a:solidFill>
            <a:srgbClr val="E35925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5" name="object 45"/>
          <p:cNvGrpSpPr/>
          <p:nvPr/>
        </p:nvGrpSpPr>
        <p:grpSpPr>
          <a:xfrm>
            <a:off x="2414474" y="3584447"/>
            <a:ext cx="7969884" cy="1897380"/>
            <a:chOff x="2414474" y="3584447"/>
            <a:chExt cx="7969884" cy="1897380"/>
          </a:xfrm>
        </p:grpSpPr>
        <p:sp>
          <p:nvSpPr>
            <p:cNvPr id="46" name="object 46"/>
            <p:cNvSpPr/>
            <p:nvPr/>
          </p:nvSpPr>
          <p:spPr>
            <a:xfrm>
              <a:off x="10034016" y="3584447"/>
              <a:ext cx="167640" cy="1887220"/>
            </a:xfrm>
            <a:custGeom>
              <a:avLst/>
              <a:gdLst/>
              <a:ahLst/>
              <a:cxnLst/>
              <a:rect l="l" t="t" r="r" b="b"/>
              <a:pathLst>
                <a:path w="167640" h="1887220">
                  <a:moveTo>
                    <a:pt x="167639" y="0"/>
                  </a:moveTo>
                  <a:lnTo>
                    <a:pt x="0" y="0"/>
                  </a:lnTo>
                  <a:lnTo>
                    <a:pt x="0" y="1886712"/>
                  </a:lnTo>
                  <a:lnTo>
                    <a:pt x="167639" y="1886712"/>
                  </a:lnTo>
                  <a:lnTo>
                    <a:pt x="167639" y="0"/>
                  </a:lnTo>
                  <a:close/>
                </a:path>
              </a:pathLst>
            </a:custGeom>
            <a:solidFill>
              <a:srgbClr val="E3592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2414474" y="5476792"/>
              <a:ext cx="7969884" cy="0"/>
            </a:xfrm>
            <a:custGeom>
              <a:avLst/>
              <a:gdLst/>
              <a:ahLst/>
              <a:cxnLst/>
              <a:rect l="l" t="t" r="r" b="b"/>
              <a:pathLst>
                <a:path w="7969884" h="0">
                  <a:moveTo>
                    <a:pt x="0" y="0"/>
                  </a:moveTo>
                  <a:lnTo>
                    <a:pt x="7969310" y="1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/>
          <p:cNvSpPr txBox="1"/>
          <p:nvPr/>
        </p:nvSpPr>
        <p:spPr>
          <a:xfrm>
            <a:off x="2186487" y="5357876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059740" y="4714747"/>
            <a:ext cx="2374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95959"/>
                </a:solidFill>
                <a:latin typeface="Arial"/>
                <a:cs typeface="Arial"/>
              </a:rPr>
              <a:t>0.2</a:t>
            </a:r>
            <a:endParaRPr sz="12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059740" y="4071620"/>
            <a:ext cx="2374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95959"/>
                </a:solidFill>
                <a:latin typeface="Arial"/>
                <a:cs typeface="Arial"/>
              </a:rPr>
              <a:t>0.4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059740" y="3428491"/>
            <a:ext cx="2374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95959"/>
                </a:solidFill>
                <a:latin typeface="Arial"/>
                <a:cs typeface="Arial"/>
              </a:rPr>
              <a:t>0.6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059740" y="2785364"/>
            <a:ext cx="2374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95959"/>
                </a:solidFill>
                <a:latin typeface="Arial"/>
                <a:cs typeface="Arial"/>
              </a:rPr>
              <a:t>0.8</a:t>
            </a:r>
            <a:endParaRPr sz="12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186487" y="2142235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059740" y="1496059"/>
            <a:ext cx="2374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95959"/>
                </a:solidFill>
                <a:latin typeface="Arial"/>
                <a:cs typeface="Arial"/>
              </a:rPr>
              <a:t>1.2</a:t>
            </a:r>
            <a:endParaRPr sz="12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557594" y="5543803"/>
            <a:ext cx="2501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-</a:t>
            </a:r>
            <a:r>
              <a:rPr dirty="0" sz="1200" spc="-25">
                <a:solidFill>
                  <a:srgbClr val="595959"/>
                </a:solidFill>
                <a:latin typeface="Arial"/>
                <a:cs typeface="Arial"/>
              </a:rPr>
              <a:t>12</a:t>
            </a:r>
            <a:endParaRPr sz="12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088882" y="5543803"/>
            <a:ext cx="2501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-</a:t>
            </a:r>
            <a:r>
              <a:rPr dirty="0" sz="1200" spc="-25">
                <a:solidFill>
                  <a:srgbClr val="595959"/>
                </a:solidFill>
                <a:latin typeface="Arial"/>
                <a:cs typeface="Arial"/>
              </a:rPr>
              <a:t>11</a:t>
            </a:r>
            <a:endParaRPr sz="12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313695" y="5492750"/>
            <a:ext cx="1041400" cy="571500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318770">
              <a:lnSpc>
                <a:spcPct val="100000"/>
              </a:lnSpc>
              <a:spcBef>
                <a:spcPts val="500"/>
              </a:spcBef>
              <a:tabLst>
                <a:tab pos="892175" algn="l"/>
              </a:tabLst>
            </a:pP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-</a:t>
            </a:r>
            <a:r>
              <a:rPr dirty="0" sz="1200" spc="-25">
                <a:solidFill>
                  <a:srgbClr val="595959"/>
                </a:solidFill>
                <a:latin typeface="Arial"/>
                <a:cs typeface="Arial"/>
              </a:rPr>
              <a:t>10</a:t>
            </a: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	-</a:t>
            </a: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9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dirty="0" sz="1600" spc="50">
                <a:solidFill>
                  <a:srgbClr val="646464"/>
                </a:solidFill>
                <a:latin typeface="Arial"/>
                <a:cs typeface="Arial"/>
              </a:rPr>
              <a:t>Treatment</a:t>
            </a:r>
            <a:endParaRPr sz="16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725004" y="5543803"/>
            <a:ext cx="1612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-</a:t>
            </a: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256291" y="5524577"/>
            <a:ext cx="3058795" cy="447040"/>
          </a:xfrm>
          <a:prstGeom prst="rect">
            <a:avLst/>
          </a:prstGeom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  <a:tabLst>
                <a:tab pos="543560" algn="l"/>
                <a:tab pos="1075055" algn="l"/>
                <a:tab pos="1605915" algn="l"/>
                <a:tab pos="2137410" algn="l"/>
                <a:tab pos="2668905" algn="l"/>
              </a:tabLst>
            </a:pP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-</a:t>
            </a: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7</a:t>
            </a: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	-</a:t>
            </a: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6</a:t>
            </a: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	-</a:t>
            </a: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5</a:t>
            </a: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	-</a:t>
            </a: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4</a:t>
            </a: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	-</a:t>
            </a: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3</a:t>
            </a: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	-</a:t>
            </a: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  <a:p>
            <a:pPr marL="143510">
              <a:lnSpc>
                <a:spcPct val="100000"/>
              </a:lnSpc>
              <a:spcBef>
                <a:spcPts val="165"/>
              </a:spcBef>
            </a:pPr>
            <a:r>
              <a:rPr dirty="0" sz="1300" spc="70">
                <a:solidFill>
                  <a:srgbClr val="646464"/>
                </a:solidFill>
                <a:latin typeface="Arial"/>
                <a:cs typeface="Arial"/>
              </a:rPr>
              <a:t>Quarter</a:t>
            </a:r>
            <a:r>
              <a:rPr dirty="0" sz="1300" spc="25">
                <a:solidFill>
                  <a:srgbClr val="646464"/>
                </a:solidFill>
                <a:latin typeface="Arial"/>
                <a:cs typeface="Arial"/>
              </a:rPr>
              <a:t> </a:t>
            </a:r>
            <a:r>
              <a:rPr dirty="0" sz="1300" spc="50">
                <a:solidFill>
                  <a:srgbClr val="646464"/>
                </a:solidFill>
                <a:latin typeface="Arial"/>
                <a:cs typeface="Arial"/>
              </a:rPr>
              <a:t>Relative</a:t>
            </a:r>
            <a:r>
              <a:rPr dirty="0" sz="1300" spc="40">
                <a:solidFill>
                  <a:srgbClr val="646464"/>
                </a:solidFill>
                <a:latin typeface="Arial"/>
                <a:cs typeface="Arial"/>
              </a:rPr>
              <a:t> </a:t>
            </a:r>
            <a:r>
              <a:rPr dirty="0" sz="1300" spc="100">
                <a:solidFill>
                  <a:srgbClr val="646464"/>
                </a:solidFill>
                <a:latin typeface="Arial"/>
                <a:cs typeface="Arial"/>
              </a:rPr>
              <a:t>to</a:t>
            </a:r>
            <a:r>
              <a:rPr dirty="0" sz="1300" spc="35">
                <a:solidFill>
                  <a:srgbClr val="646464"/>
                </a:solidFill>
                <a:latin typeface="Arial"/>
                <a:cs typeface="Arial"/>
              </a:rPr>
              <a:t> </a:t>
            </a:r>
            <a:r>
              <a:rPr dirty="0" sz="1300" spc="55">
                <a:solidFill>
                  <a:srgbClr val="646464"/>
                </a:solidFill>
                <a:latin typeface="Arial"/>
                <a:cs typeface="Arial"/>
              </a:rPr>
              <a:t>Index</a:t>
            </a:r>
            <a:r>
              <a:rPr dirty="0" sz="1300" spc="35">
                <a:solidFill>
                  <a:srgbClr val="646464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646464"/>
                </a:solidFill>
                <a:latin typeface="Arial"/>
                <a:cs typeface="Arial"/>
              </a:rPr>
              <a:t>Admission</a:t>
            </a:r>
            <a:endParaRPr sz="13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8444014" y="5543803"/>
            <a:ext cx="1612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-</a:t>
            </a: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9531894" y="5543803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0063181" y="5543803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813599" y="2636844"/>
            <a:ext cx="227965" cy="1819910"/>
          </a:xfrm>
          <a:prstGeom prst="rect">
            <a:avLst/>
          </a:prstGeom>
        </p:spPr>
        <p:txBody>
          <a:bodyPr wrap="square" lIns="0" tIns="1333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00" spc="85">
                <a:solidFill>
                  <a:srgbClr val="646464"/>
                </a:solidFill>
                <a:latin typeface="Arial"/>
                <a:cs typeface="Arial"/>
              </a:rPr>
              <a:t>Number</a:t>
            </a:r>
            <a:r>
              <a:rPr dirty="0" sz="1300" spc="25">
                <a:solidFill>
                  <a:srgbClr val="646464"/>
                </a:solidFill>
                <a:latin typeface="Arial"/>
                <a:cs typeface="Arial"/>
              </a:rPr>
              <a:t> </a:t>
            </a:r>
            <a:r>
              <a:rPr dirty="0" sz="1300" spc="90">
                <a:solidFill>
                  <a:srgbClr val="646464"/>
                </a:solidFill>
                <a:latin typeface="Arial"/>
                <a:cs typeface="Arial"/>
              </a:rPr>
              <a:t>of</a:t>
            </a:r>
            <a:r>
              <a:rPr dirty="0" sz="1300" spc="30">
                <a:solidFill>
                  <a:srgbClr val="646464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646464"/>
                </a:solidFill>
                <a:latin typeface="Arial"/>
                <a:cs typeface="Arial"/>
              </a:rPr>
              <a:t>Admissions</a:t>
            </a:r>
            <a:endParaRPr sz="1300"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3167724" y="5882395"/>
            <a:ext cx="109220" cy="109220"/>
          </a:xfrm>
          <a:custGeom>
            <a:avLst/>
            <a:gdLst/>
            <a:ahLst/>
            <a:cxnLst/>
            <a:rect l="l" t="t" r="r" b="b"/>
            <a:pathLst>
              <a:path w="109220" h="109220">
                <a:moveTo>
                  <a:pt x="108955" y="0"/>
                </a:moveTo>
                <a:lnTo>
                  <a:pt x="0" y="0"/>
                </a:lnTo>
                <a:lnTo>
                  <a:pt x="0" y="108955"/>
                </a:lnTo>
                <a:lnTo>
                  <a:pt x="108955" y="108955"/>
                </a:lnTo>
                <a:lnTo>
                  <a:pt x="108955" y="0"/>
                </a:lnTo>
                <a:close/>
              </a:path>
            </a:pathLst>
          </a:custGeom>
          <a:solidFill>
            <a:srgbClr val="E359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 descr="$PPTXTitle"/>
          <p:cNvSpPr txBox="1">
            <a:spLocks noGrp="1"/>
          </p:cNvSpPr>
          <p:nvPr>
            <p:ph type="title"/>
          </p:nvPr>
        </p:nvSpPr>
        <p:spPr>
          <a:xfrm>
            <a:off x="688324" y="260603"/>
            <a:ext cx="10099675" cy="1010285"/>
          </a:xfrm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25"/>
              </a:spcBef>
            </a:pPr>
            <a:r>
              <a:rPr dirty="0" spc="135">
                <a:solidFill>
                  <a:srgbClr val="E35925"/>
                </a:solidFill>
              </a:rPr>
              <a:t>Program</a:t>
            </a:r>
            <a:r>
              <a:rPr dirty="0" spc="20">
                <a:solidFill>
                  <a:srgbClr val="E35925"/>
                </a:solidFill>
              </a:rPr>
              <a:t> </a:t>
            </a:r>
            <a:r>
              <a:rPr dirty="0" spc="165">
                <a:solidFill>
                  <a:srgbClr val="E35925"/>
                </a:solidFill>
              </a:rPr>
              <a:t>participants</a:t>
            </a:r>
            <a:r>
              <a:rPr dirty="0" spc="15">
                <a:solidFill>
                  <a:srgbClr val="E35925"/>
                </a:solidFill>
              </a:rPr>
              <a:t> </a:t>
            </a:r>
            <a:r>
              <a:rPr dirty="0" spc="70">
                <a:solidFill>
                  <a:srgbClr val="E35925"/>
                </a:solidFill>
              </a:rPr>
              <a:t>visited</a:t>
            </a:r>
            <a:r>
              <a:rPr dirty="0" spc="15">
                <a:solidFill>
                  <a:srgbClr val="E35925"/>
                </a:solidFill>
              </a:rPr>
              <a:t> </a:t>
            </a:r>
            <a:r>
              <a:rPr dirty="0" spc="215">
                <a:solidFill>
                  <a:srgbClr val="E35925"/>
                </a:solidFill>
              </a:rPr>
              <a:t>the</a:t>
            </a:r>
            <a:r>
              <a:rPr dirty="0" spc="15">
                <a:solidFill>
                  <a:srgbClr val="E35925"/>
                </a:solidFill>
              </a:rPr>
              <a:t> </a:t>
            </a:r>
            <a:r>
              <a:rPr dirty="0" spc="114">
                <a:solidFill>
                  <a:srgbClr val="E35925"/>
                </a:solidFill>
              </a:rPr>
              <a:t>hospital</a:t>
            </a:r>
            <a:r>
              <a:rPr dirty="0" spc="15">
                <a:solidFill>
                  <a:srgbClr val="E35925"/>
                </a:solidFill>
              </a:rPr>
              <a:t> </a:t>
            </a:r>
            <a:r>
              <a:rPr dirty="0" spc="290">
                <a:solidFill>
                  <a:srgbClr val="E35925"/>
                </a:solidFill>
              </a:rPr>
              <a:t>about</a:t>
            </a:r>
            <a:r>
              <a:rPr dirty="0" spc="20">
                <a:solidFill>
                  <a:srgbClr val="E35925"/>
                </a:solidFill>
              </a:rPr>
              <a:t> </a:t>
            </a:r>
            <a:r>
              <a:rPr dirty="0" spc="-25">
                <a:solidFill>
                  <a:srgbClr val="E35925"/>
                </a:solidFill>
              </a:rPr>
              <a:t>40% </a:t>
            </a:r>
            <a:r>
              <a:rPr dirty="0" spc="-110">
                <a:solidFill>
                  <a:srgbClr val="E35925"/>
                </a:solidFill>
              </a:rPr>
              <a:t>less</a:t>
            </a:r>
            <a:r>
              <a:rPr dirty="0" spc="-15">
                <a:solidFill>
                  <a:srgbClr val="E35925"/>
                </a:solidFill>
              </a:rPr>
              <a:t> </a:t>
            </a:r>
            <a:r>
              <a:rPr dirty="0">
                <a:solidFill>
                  <a:srgbClr val="E35925"/>
                </a:solidFill>
              </a:rPr>
              <a:t>in</a:t>
            </a:r>
            <a:r>
              <a:rPr dirty="0" spc="-5">
                <a:solidFill>
                  <a:srgbClr val="E35925"/>
                </a:solidFill>
              </a:rPr>
              <a:t> </a:t>
            </a:r>
            <a:r>
              <a:rPr dirty="0" spc="215">
                <a:solidFill>
                  <a:srgbClr val="E35925"/>
                </a:solidFill>
              </a:rPr>
              <a:t>the</a:t>
            </a:r>
            <a:r>
              <a:rPr dirty="0" spc="-15">
                <a:solidFill>
                  <a:srgbClr val="E35925"/>
                </a:solidFill>
              </a:rPr>
              <a:t> </a:t>
            </a:r>
            <a:r>
              <a:rPr dirty="0" spc="-155">
                <a:solidFill>
                  <a:srgbClr val="E35925"/>
                </a:solidFill>
              </a:rPr>
              <a:t>six</a:t>
            </a:r>
            <a:r>
              <a:rPr dirty="0" spc="-5">
                <a:solidFill>
                  <a:srgbClr val="E35925"/>
                </a:solidFill>
              </a:rPr>
              <a:t> </a:t>
            </a:r>
            <a:r>
              <a:rPr dirty="0" spc="125">
                <a:solidFill>
                  <a:srgbClr val="E35925"/>
                </a:solidFill>
              </a:rPr>
              <a:t>months</a:t>
            </a:r>
            <a:r>
              <a:rPr dirty="0" spc="-10">
                <a:solidFill>
                  <a:srgbClr val="E35925"/>
                </a:solidFill>
              </a:rPr>
              <a:t> </a:t>
            </a:r>
            <a:r>
              <a:rPr dirty="0" spc="105">
                <a:solidFill>
                  <a:srgbClr val="E35925"/>
                </a:solidFill>
              </a:rPr>
              <a:t>post-</a:t>
            </a:r>
            <a:r>
              <a:rPr dirty="0" spc="125">
                <a:solidFill>
                  <a:srgbClr val="E35925"/>
                </a:solidFill>
              </a:rPr>
              <a:t>intervention</a:t>
            </a:r>
          </a:p>
        </p:txBody>
      </p:sp>
      <p:sp>
        <p:nvSpPr>
          <p:cNvPr id="66" name="object 66"/>
          <p:cNvSpPr txBox="1"/>
          <p:nvPr/>
        </p:nvSpPr>
        <p:spPr>
          <a:xfrm>
            <a:off x="11399495" y="6480047"/>
            <a:ext cx="10287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0">
                <a:solidFill>
                  <a:srgbClr val="7F7F7F"/>
                </a:solidFill>
                <a:latin typeface="Arial"/>
                <a:cs typeface="Arial"/>
              </a:rPr>
              <a:t>6</a:t>
            </a:r>
            <a:endParaRPr sz="110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8460155" y="2049726"/>
            <a:ext cx="1661795" cy="1167130"/>
          </a:xfrm>
          <a:custGeom>
            <a:avLst/>
            <a:gdLst/>
            <a:ahLst/>
            <a:cxnLst/>
            <a:rect l="l" t="t" r="r" b="b"/>
            <a:pathLst>
              <a:path w="1661795" h="1167130">
                <a:moveTo>
                  <a:pt x="1493445" y="1096965"/>
                </a:moveTo>
                <a:lnTo>
                  <a:pt x="1408299" y="1130684"/>
                </a:lnTo>
                <a:lnTo>
                  <a:pt x="1661306" y="1166874"/>
                </a:lnTo>
                <a:lnTo>
                  <a:pt x="1630912" y="1111427"/>
                </a:lnTo>
                <a:lnTo>
                  <a:pt x="1514327" y="1111427"/>
                </a:lnTo>
                <a:lnTo>
                  <a:pt x="1493445" y="1096965"/>
                </a:lnTo>
                <a:close/>
              </a:path>
              <a:path w="1661795" h="1167130">
                <a:moveTo>
                  <a:pt x="1536019" y="1080106"/>
                </a:moveTo>
                <a:lnTo>
                  <a:pt x="1493445" y="1096965"/>
                </a:lnTo>
                <a:lnTo>
                  <a:pt x="1514327" y="1111427"/>
                </a:lnTo>
                <a:lnTo>
                  <a:pt x="1536019" y="1080106"/>
                </a:lnTo>
                <a:close/>
              </a:path>
              <a:path w="1661795" h="1167130">
                <a:moveTo>
                  <a:pt x="1538453" y="942755"/>
                </a:moveTo>
                <a:lnTo>
                  <a:pt x="1536830" y="1034321"/>
                </a:lnTo>
                <a:lnTo>
                  <a:pt x="1557712" y="1048783"/>
                </a:lnTo>
                <a:lnTo>
                  <a:pt x="1514327" y="1111427"/>
                </a:lnTo>
                <a:lnTo>
                  <a:pt x="1630912" y="1111427"/>
                </a:lnTo>
                <a:lnTo>
                  <a:pt x="1538453" y="942755"/>
                </a:lnTo>
                <a:close/>
              </a:path>
              <a:path w="1661795" h="1167130">
                <a:moveTo>
                  <a:pt x="43384" y="0"/>
                </a:moveTo>
                <a:lnTo>
                  <a:pt x="0" y="62642"/>
                </a:lnTo>
                <a:lnTo>
                  <a:pt x="1493445" y="1096965"/>
                </a:lnTo>
                <a:lnTo>
                  <a:pt x="1536016" y="1080106"/>
                </a:lnTo>
                <a:lnTo>
                  <a:pt x="1536830" y="1034321"/>
                </a:lnTo>
                <a:lnTo>
                  <a:pt x="43384" y="0"/>
                </a:lnTo>
                <a:close/>
              </a:path>
              <a:path w="1661795" h="1167130">
                <a:moveTo>
                  <a:pt x="1536830" y="1034321"/>
                </a:moveTo>
                <a:lnTo>
                  <a:pt x="1536019" y="1080106"/>
                </a:lnTo>
                <a:lnTo>
                  <a:pt x="1557712" y="1048783"/>
                </a:lnTo>
                <a:lnTo>
                  <a:pt x="1536830" y="1034321"/>
                </a:lnTo>
                <a:close/>
              </a:path>
            </a:pathLst>
          </a:custGeom>
          <a:solidFill>
            <a:srgbClr val="2FAA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 txBox="1"/>
          <p:nvPr/>
        </p:nvSpPr>
        <p:spPr>
          <a:xfrm>
            <a:off x="9129724" y="1850644"/>
            <a:ext cx="1172845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150">
                <a:solidFill>
                  <a:srgbClr val="2FAA9F"/>
                </a:solidFill>
                <a:latin typeface="Arial"/>
                <a:cs typeface="Arial"/>
              </a:rPr>
              <a:t>Impact?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88324" y="260603"/>
            <a:ext cx="10208260" cy="1010285"/>
          </a:xfrm>
          <a:prstGeom prst="rect"/>
        </p:spPr>
        <p:txBody>
          <a:bodyPr wrap="square" lIns="0" tIns="3175" rIns="0" bIns="0" rtlCol="0" vert="horz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25"/>
              </a:spcBef>
            </a:pPr>
            <a:r>
              <a:rPr dirty="0">
                <a:solidFill>
                  <a:srgbClr val="E35925"/>
                </a:solidFill>
              </a:rPr>
              <a:t>But</a:t>
            </a:r>
            <a:r>
              <a:rPr dirty="0" spc="25">
                <a:solidFill>
                  <a:srgbClr val="E35925"/>
                </a:solidFill>
              </a:rPr>
              <a:t> </a:t>
            </a:r>
            <a:r>
              <a:rPr dirty="0" spc="320">
                <a:solidFill>
                  <a:srgbClr val="E35925"/>
                </a:solidFill>
              </a:rPr>
              <a:t>we</a:t>
            </a:r>
            <a:r>
              <a:rPr dirty="0" spc="15">
                <a:solidFill>
                  <a:srgbClr val="E35925"/>
                </a:solidFill>
              </a:rPr>
              <a:t> </a:t>
            </a:r>
            <a:r>
              <a:rPr dirty="0" spc="114">
                <a:solidFill>
                  <a:srgbClr val="E35925"/>
                </a:solidFill>
              </a:rPr>
              <a:t>saw</a:t>
            </a:r>
            <a:r>
              <a:rPr dirty="0" spc="30">
                <a:solidFill>
                  <a:srgbClr val="E35925"/>
                </a:solidFill>
              </a:rPr>
              <a:t> </a:t>
            </a:r>
            <a:r>
              <a:rPr dirty="0" spc="215">
                <a:solidFill>
                  <a:srgbClr val="E35925"/>
                </a:solidFill>
              </a:rPr>
              <a:t>the</a:t>
            </a:r>
            <a:r>
              <a:rPr dirty="0" spc="15">
                <a:solidFill>
                  <a:srgbClr val="E35925"/>
                </a:solidFill>
              </a:rPr>
              <a:t> </a:t>
            </a:r>
            <a:r>
              <a:rPr dirty="0" spc="155">
                <a:solidFill>
                  <a:srgbClr val="E35925"/>
                </a:solidFill>
              </a:rPr>
              <a:t>same</a:t>
            </a:r>
            <a:r>
              <a:rPr dirty="0" spc="20">
                <a:solidFill>
                  <a:srgbClr val="E35925"/>
                </a:solidFill>
              </a:rPr>
              <a:t> </a:t>
            </a:r>
            <a:r>
              <a:rPr dirty="0" spc="204">
                <a:solidFill>
                  <a:srgbClr val="E35925"/>
                </a:solidFill>
              </a:rPr>
              <a:t>decline</a:t>
            </a:r>
            <a:r>
              <a:rPr dirty="0" spc="15">
                <a:solidFill>
                  <a:srgbClr val="E35925"/>
                </a:solidFill>
              </a:rPr>
              <a:t> </a:t>
            </a:r>
            <a:r>
              <a:rPr dirty="0">
                <a:solidFill>
                  <a:srgbClr val="E35925"/>
                </a:solidFill>
              </a:rPr>
              <a:t>in</a:t>
            </a:r>
            <a:r>
              <a:rPr dirty="0" spc="25">
                <a:solidFill>
                  <a:srgbClr val="E35925"/>
                </a:solidFill>
              </a:rPr>
              <a:t> </a:t>
            </a:r>
            <a:r>
              <a:rPr dirty="0" spc="114">
                <a:solidFill>
                  <a:srgbClr val="E35925"/>
                </a:solidFill>
              </a:rPr>
              <a:t>hospital</a:t>
            </a:r>
            <a:r>
              <a:rPr dirty="0" spc="15">
                <a:solidFill>
                  <a:srgbClr val="E35925"/>
                </a:solidFill>
              </a:rPr>
              <a:t> </a:t>
            </a:r>
            <a:r>
              <a:rPr dirty="0">
                <a:solidFill>
                  <a:srgbClr val="E35925"/>
                </a:solidFill>
              </a:rPr>
              <a:t>use</a:t>
            </a:r>
            <a:r>
              <a:rPr dirty="0" spc="20">
                <a:solidFill>
                  <a:srgbClr val="E35925"/>
                </a:solidFill>
              </a:rPr>
              <a:t> </a:t>
            </a:r>
            <a:r>
              <a:rPr dirty="0" spc="300">
                <a:solidFill>
                  <a:srgbClr val="E35925"/>
                </a:solidFill>
              </a:rPr>
              <a:t>among </a:t>
            </a:r>
            <a:r>
              <a:rPr dirty="0" spc="120">
                <a:solidFill>
                  <a:srgbClr val="E35925"/>
                </a:solidFill>
              </a:rPr>
              <a:t>those</a:t>
            </a:r>
            <a:r>
              <a:rPr dirty="0" spc="15">
                <a:solidFill>
                  <a:srgbClr val="E35925"/>
                </a:solidFill>
              </a:rPr>
              <a:t> </a:t>
            </a:r>
            <a:r>
              <a:rPr dirty="0">
                <a:solidFill>
                  <a:srgbClr val="E35925"/>
                </a:solidFill>
              </a:rPr>
              <a:t>in</a:t>
            </a:r>
            <a:r>
              <a:rPr dirty="0" spc="25">
                <a:solidFill>
                  <a:srgbClr val="E35925"/>
                </a:solidFill>
              </a:rPr>
              <a:t> </a:t>
            </a:r>
            <a:r>
              <a:rPr dirty="0" spc="220">
                <a:solidFill>
                  <a:srgbClr val="E35925"/>
                </a:solidFill>
              </a:rPr>
              <a:t>the</a:t>
            </a:r>
            <a:r>
              <a:rPr dirty="0" spc="20">
                <a:solidFill>
                  <a:srgbClr val="E35925"/>
                </a:solidFill>
              </a:rPr>
              <a:t> </a:t>
            </a:r>
            <a:r>
              <a:rPr dirty="0" spc="180">
                <a:solidFill>
                  <a:srgbClr val="E35925"/>
                </a:solidFill>
              </a:rPr>
              <a:t>control</a:t>
            </a:r>
            <a:r>
              <a:rPr dirty="0" spc="20">
                <a:solidFill>
                  <a:srgbClr val="E35925"/>
                </a:solidFill>
              </a:rPr>
              <a:t> </a:t>
            </a:r>
            <a:r>
              <a:rPr dirty="0" spc="215">
                <a:solidFill>
                  <a:srgbClr val="E35925"/>
                </a:solidFill>
              </a:rPr>
              <a:t>group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399495" y="6480047"/>
            <a:ext cx="10287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0">
                <a:solidFill>
                  <a:srgbClr val="7F7F7F"/>
                </a:solidFill>
                <a:latin typeface="Arial"/>
                <a:cs typeface="Arial"/>
              </a:rPr>
              <a:t>7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414474" y="2036064"/>
            <a:ext cx="7969884" cy="3445510"/>
            <a:chOff x="2414474" y="2036064"/>
            <a:chExt cx="7969884" cy="3445510"/>
          </a:xfrm>
        </p:grpSpPr>
        <p:sp>
          <p:nvSpPr>
            <p:cNvPr id="5" name="object 5"/>
            <p:cNvSpPr/>
            <p:nvPr/>
          </p:nvSpPr>
          <p:spPr>
            <a:xfrm>
              <a:off x="2414474" y="2258567"/>
              <a:ext cx="7969884" cy="2575560"/>
            </a:xfrm>
            <a:custGeom>
              <a:avLst/>
              <a:gdLst/>
              <a:ahLst/>
              <a:cxnLst/>
              <a:rect l="l" t="t" r="r" b="b"/>
              <a:pathLst>
                <a:path w="7969884" h="2575560">
                  <a:moveTo>
                    <a:pt x="7838997" y="2575560"/>
                  </a:moveTo>
                  <a:lnTo>
                    <a:pt x="7969308" y="2575560"/>
                  </a:lnTo>
                </a:path>
                <a:path w="7969884" h="2575560">
                  <a:moveTo>
                    <a:pt x="401877" y="2575560"/>
                  </a:moveTo>
                  <a:lnTo>
                    <a:pt x="660957" y="2575560"/>
                  </a:lnTo>
                </a:path>
                <a:path w="7969884" h="2575560">
                  <a:moveTo>
                    <a:pt x="779829" y="2575560"/>
                  </a:moveTo>
                  <a:lnTo>
                    <a:pt x="813357" y="2575560"/>
                  </a:lnTo>
                </a:path>
                <a:path w="7969884" h="2575560">
                  <a:moveTo>
                    <a:pt x="5181141" y="2575560"/>
                  </a:moveTo>
                  <a:lnTo>
                    <a:pt x="5443269" y="2575560"/>
                  </a:lnTo>
                </a:path>
                <a:path w="7969884" h="2575560">
                  <a:moveTo>
                    <a:pt x="5562141" y="2575560"/>
                  </a:moveTo>
                  <a:lnTo>
                    <a:pt x="5595669" y="2575560"/>
                  </a:lnTo>
                </a:path>
                <a:path w="7969884" h="2575560">
                  <a:moveTo>
                    <a:pt x="0" y="2575560"/>
                  </a:moveTo>
                  <a:lnTo>
                    <a:pt x="130605" y="2575560"/>
                  </a:lnTo>
                </a:path>
                <a:path w="7969884" h="2575560">
                  <a:moveTo>
                    <a:pt x="5714541" y="2575560"/>
                  </a:moveTo>
                  <a:lnTo>
                    <a:pt x="5973621" y="2575560"/>
                  </a:lnTo>
                </a:path>
                <a:path w="7969884" h="2575560">
                  <a:moveTo>
                    <a:pt x="6092493" y="2575560"/>
                  </a:moveTo>
                  <a:lnTo>
                    <a:pt x="6126021" y="2575560"/>
                  </a:lnTo>
                </a:path>
                <a:path w="7969884" h="2575560">
                  <a:moveTo>
                    <a:pt x="1313229" y="2575560"/>
                  </a:moveTo>
                  <a:lnTo>
                    <a:pt x="1343709" y="2575560"/>
                  </a:lnTo>
                </a:path>
                <a:path w="7969884" h="2575560">
                  <a:moveTo>
                    <a:pt x="932229" y="2575560"/>
                  </a:moveTo>
                  <a:lnTo>
                    <a:pt x="1194357" y="2575560"/>
                  </a:lnTo>
                </a:path>
                <a:path w="7969884" h="2575560">
                  <a:moveTo>
                    <a:pt x="1843581" y="2575560"/>
                  </a:moveTo>
                  <a:lnTo>
                    <a:pt x="1877109" y="2575560"/>
                  </a:lnTo>
                </a:path>
                <a:path w="7969884" h="2575560">
                  <a:moveTo>
                    <a:pt x="1462581" y="2575560"/>
                  </a:moveTo>
                  <a:lnTo>
                    <a:pt x="1724709" y="2575560"/>
                  </a:lnTo>
                </a:path>
                <a:path w="7969884" h="2575560">
                  <a:moveTo>
                    <a:pt x="2373933" y="2575560"/>
                  </a:moveTo>
                  <a:lnTo>
                    <a:pt x="2407461" y="2575560"/>
                  </a:lnTo>
                </a:path>
                <a:path w="7969884" h="2575560">
                  <a:moveTo>
                    <a:pt x="1995981" y="2575560"/>
                  </a:moveTo>
                  <a:lnTo>
                    <a:pt x="2255061" y="2575560"/>
                  </a:lnTo>
                </a:path>
                <a:path w="7969884" h="2575560">
                  <a:moveTo>
                    <a:pt x="2907333" y="2575560"/>
                  </a:moveTo>
                  <a:lnTo>
                    <a:pt x="2937813" y="2575560"/>
                  </a:lnTo>
                </a:path>
                <a:path w="7969884" h="2575560">
                  <a:moveTo>
                    <a:pt x="2526333" y="2575560"/>
                  </a:moveTo>
                  <a:lnTo>
                    <a:pt x="2785413" y="2575560"/>
                  </a:lnTo>
                </a:path>
                <a:path w="7969884" h="2575560">
                  <a:moveTo>
                    <a:pt x="3437685" y="2575560"/>
                  </a:moveTo>
                  <a:lnTo>
                    <a:pt x="3468165" y="2575560"/>
                  </a:lnTo>
                </a:path>
                <a:path w="7969884" h="2575560">
                  <a:moveTo>
                    <a:pt x="3056685" y="2575560"/>
                  </a:moveTo>
                  <a:lnTo>
                    <a:pt x="3318813" y="2575560"/>
                  </a:lnTo>
                </a:path>
                <a:path w="7969884" h="2575560">
                  <a:moveTo>
                    <a:pt x="3968037" y="2575560"/>
                  </a:moveTo>
                  <a:lnTo>
                    <a:pt x="4001565" y="2575560"/>
                  </a:lnTo>
                </a:path>
                <a:path w="7969884" h="2575560">
                  <a:moveTo>
                    <a:pt x="3590085" y="2575560"/>
                  </a:moveTo>
                  <a:lnTo>
                    <a:pt x="3849165" y="2575560"/>
                  </a:lnTo>
                </a:path>
                <a:path w="7969884" h="2575560">
                  <a:moveTo>
                    <a:pt x="4498389" y="2575560"/>
                  </a:moveTo>
                  <a:lnTo>
                    <a:pt x="4531917" y="2575560"/>
                  </a:lnTo>
                </a:path>
                <a:path w="7969884" h="2575560">
                  <a:moveTo>
                    <a:pt x="4120437" y="2575560"/>
                  </a:moveTo>
                  <a:lnTo>
                    <a:pt x="4379517" y="2575560"/>
                  </a:lnTo>
                </a:path>
                <a:path w="7969884" h="2575560">
                  <a:moveTo>
                    <a:pt x="5031789" y="2575560"/>
                  </a:moveTo>
                  <a:lnTo>
                    <a:pt x="5062269" y="2575560"/>
                  </a:lnTo>
                </a:path>
                <a:path w="7969884" h="2575560">
                  <a:moveTo>
                    <a:pt x="4650789" y="2575560"/>
                  </a:moveTo>
                  <a:lnTo>
                    <a:pt x="4912917" y="2575560"/>
                  </a:lnTo>
                </a:path>
                <a:path w="7969884" h="2575560">
                  <a:moveTo>
                    <a:pt x="249477" y="2575560"/>
                  </a:moveTo>
                  <a:lnTo>
                    <a:pt x="283005" y="2575560"/>
                  </a:lnTo>
                </a:path>
                <a:path w="7969884" h="2575560">
                  <a:moveTo>
                    <a:pt x="7156245" y="2575560"/>
                  </a:moveTo>
                  <a:lnTo>
                    <a:pt x="7189773" y="2575560"/>
                  </a:lnTo>
                </a:path>
                <a:path w="7969884" h="2575560">
                  <a:moveTo>
                    <a:pt x="6244893" y="2575560"/>
                  </a:moveTo>
                  <a:lnTo>
                    <a:pt x="7037373" y="2575560"/>
                  </a:lnTo>
                </a:path>
                <a:path w="7969884" h="2575560">
                  <a:moveTo>
                    <a:pt x="7686597" y="2575560"/>
                  </a:moveTo>
                  <a:lnTo>
                    <a:pt x="7720125" y="2575560"/>
                  </a:lnTo>
                </a:path>
                <a:path w="7969884" h="2575560">
                  <a:moveTo>
                    <a:pt x="7308645" y="2575560"/>
                  </a:moveTo>
                  <a:lnTo>
                    <a:pt x="7567725" y="2575560"/>
                  </a:lnTo>
                </a:path>
                <a:path w="7969884" h="2575560">
                  <a:moveTo>
                    <a:pt x="7838997" y="1929384"/>
                  </a:moveTo>
                  <a:lnTo>
                    <a:pt x="7969308" y="1929384"/>
                  </a:lnTo>
                </a:path>
                <a:path w="7969884" h="2575560">
                  <a:moveTo>
                    <a:pt x="0" y="1929384"/>
                  </a:moveTo>
                  <a:lnTo>
                    <a:pt x="5443269" y="1929384"/>
                  </a:lnTo>
                </a:path>
                <a:path w="7969884" h="2575560">
                  <a:moveTo>
                    <a:pt x="5714541" y="1929384"/>
                  </a:moveTo>
                  <a:lnTo>
                    <a:pt x="5973621" y="1929384"/>
                  </a:lnTo>
                </a:path>
                <a:path w="7969884" h="2575560">
                  <a:moveTo>
                    <a:pt x="6092493" y="1929384"/>
                  </a:moveTo>
                  <a:lnTo>
                    <a:pt x="6126021" y="1929384"/>
                  </a:lnTo>
                </a:path>
                <a:path w="7969884" h="2575560">
                  <a:moveTo>
                    <a:pt x="7156245" y="1929384"/>
                  </a:moveTo>
                  <a:lnTo>
                    <a:pt x="7189773" y="1929384"/>
                  </a:lnTo>
                </a:path>
                <a:path w="7969884" h="2575560">
                  <a:moveTo>
                    <a:pt x="6244893" y="1929384"/>
                  </a:moveTo>
                  <a:lnTo>
                    <a:pt x="7037373" y="1929384"/>
                  </a:lnTo>
                </a:path>
                <a:path w="7969884" h="2575560">
                  <a:moveTo>
                    <a:pt x="7686597" y="1929384"/>
                  </a:moveTo>
                  <a:lnTo>
                    <a:pt x="7720125" y="1929384"/>
                  </a:lnTo>
                </a:path>
                <a:path w="7969884" h="2575560">
                  <a:moveTo>
                    <a:pt x="7308645" y="1929384"/>
                  </a:moveTo>
                  <a:lnTo>
                    <a:pt x="7567725" y="1929384"/>
                  </a:lnTo>
                </a:path>
                <a:path w="7969884" h="2575560">
                  <a:moveTo>
                    <a:pt x="5562141" y="1929384"/>
                  </a:moveTo>
                  <a:lnTo>
                    <a:pt x="5595669" y="1929384"/>
                  </a:lnTo>
                </a:path>
                <a:path w="7969884" h="2575560">
                  <a:moveTo>
                    <a:pt x="0" y="1286256"/>
                  </a:moveTo>
                  <a:lnTo>
                    <a:pt x="5443269" y="1286256"/>
                  </a:lnTo>
                </a:path>
                <a:path w="7969884" h="2575560">
                  <a:moveTo>
                    <a:pt x="5562141" y="1286256"/>
                  </a:moveTo>
                  <a:lnTo>
                    <a:pt x="5595669" y="1286256"/>
                  </a:lnTo>
                </a:path>
                <a:path w="7969884" h="2575560">
                  <a:moveTo>
                    <a:pt x="7156245" y="1286256"/>
                  </a:moveTo>
                  <a:lnTo>
                    <a:pt x="7189773" y="1286256"/>
                  </a:lnTo>
                </a:path>
                <a:path w="7969884" h="2575560">
                  <a:moveTo>
                    <a:pt x="6244893" y="1286256"/>
                  </a:moveTo>
                  <a:lnTo>
                    <a:pt x="7037373" y="1286256"/>
                  </a:lnTo>
                </a:path>
                <a:path w="7969884" h="2575560">
                  <a:moveTo>
                    <a:pt x="7308645" y="1286256"/>
                  </a:moveTo>
                  <a:lnTo>
                    <a:pt x="7720125" y="1286256"/>
                  </a:lnTo>
                </a:path>
                <a:path w="7969884" h="2575560">
                  <a:moveTo>
                    <a:pt x="6092493" y="1286256"/>
                  </a:moveTo>
                  <a:lnTo>
                    <a:pt x="6126021" y="1286256"/>
                  </a:lnTo>
                </a:path>
                <a:path w="7969884" h="2575560">
                  <a:moveTo>
                    <a:pt x="5714541" y="1286256"/>
                  </a:moveTo>
                  <a:lnTo>
                    <a:pt x="5973621" y="1286256"/>
                  </a:lnTo>
                </a:path>
                <a:path w="7969884" h="2575560">
                  <a:moveTo>
                    <a:pt x="7838997" y="1286256"/>
                  </a:moveTo>
                  <a:lnTo>
                    <a:pt x="7969308" y="1286256"/>
                  </a:lnTo>
                </a:path>
                <a:path w="7969884" h="2575560">
                  <a:moveTo>
                    <a:pt x="6092493" y="643128"/>
                  </a:moveTo>
                  <a:lnTo>
                    <a:pt x="6126021" y="643128"/>
                  </a:lnTo>
                </a:path>
                <a:path w="7969884" h="2575560">
                  <a:moveTo>
                    <a:pt x="7156245" y="643128"/>
                  </a:moveTo>
                  <a:lnTo>
                    <a:pt x="7189773" y="643128"/>
                  </a:lnTo>
                </a:path>
                <a:path w="7969884" h="2575560">
                  <a:moveTo>
                    <a:pt x="6244893" y="643128"/>
                  </a:moveTo>
                  <a:lnTo>
                    <a:pt x="7037373" y="643128"/>
                  </a:lnTo>
                </a:path>
                <a:path w="7969884" h="2575560">
                  <a:moveTo>
                    <a:pt x="0" y="643128"/>
                  </a:moveTo>
                  <a:lnTo>
                    <a:pt x="5973621" y="643128"/>
                  </a:lnTo>
                </a:path>
                <a:path w="7969884" h="2575560">
                  <a:moveTo>
                    <a:pt x="7308645" y="643128"/>
                  </a:moveTo>
                  <a:lnTo>
                    <a:pt x="7969308" y="643128"/>
                  </a:lnTo>
                </a:path>
                <a:path w="7969884" h="2575560">
                  <a:moveTo>
                    <a:pt x="0" y="0"/>
                  </a:moveTo>
                  <a:lnTo>
                    <a:pt x="5973621" y="0"/>
                  </a:lnTo>
                </a:path>
                <a:path w="7969884" h="2575560">
                  <a:moveTo>
                    <a:pt x="6092493" y="0"/>
                  </a:moveTo>
                  <a:lnTo>
                    <a:pt x="6126021" y="0"/>
                  </a:lnTo>
                </a:path>
                <a:path w="7969884" h="2575560">
                  <a:moveTo>
                    <a:pt x="6244893" y="0"/>
                  </a:moveTo>
                  <a:lnTo>
                    <a:pt x="7969308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2545080" y="2176271"/>
              <a:ext cx="7556500" cy="3295015"/>
            </a:xfrm>
            <a:custGeom>
              <a:avLst/>
              <a:gdLst/>
              <a:ahLst/>
              <a:cxnLst/>
              <a:rect l="l" t="t" r="r" b="b"/>
              <a:pathLst>
                <a:path w="7556500" h="3295015">
                  <a:moveTo>
                    <a:pt x="118872" y="2441448"/>
                  </a:moveTo>
                  <a:lnTo>
                    <a:pt x="0" y="2441448"/>
                  </a:lnTo>
                  <a:lnTo>
                    <a:pt x="0" y="3294888"/>
                  </a:lnTo>
                  <a:lnTo>
                    <a:pt x="118872" y="3294888"/>
                  </a:lnTo>
                  <a:lnTo>
                    <a:pt x="118872" y="2441448"/>
                  </a:lnTo>
                  <a:close/>
                </a:path>
                <a:path w="7556500" h="3295015">
                  <a:moveTo>
                    <a:pt x="649224" y="2563368"/>
                  </a:moveTo>
                  <a:lnTo>
                    <a:pt x="530352" y="2563368"/>
                  </a:lnTo>
                  <a:lnTo>
                    <a:pt x="530352" y="3294900"/>
                  </a:lnTo>
                  <a:lnTo>
                    <a:pt x="649224" y="3294900"/>
                  </a:lnTo>
                  <a:lnTo>
                    <a:pt x="649224" y="2563368"/>
                  </a:lnTo>
                  <a:close/>
                </a:path>
                <a:path w="7556500" h="3295015">
                  <a:moveTo>
                    <a:pt x="1182624" y="2630424"/>
                  </a:moveTo>
                  <a:lnTo>
                    <a:pt x="1063752" y="2630424"/>
                  </a:lnTo>
                  <a:lnTo>
                    <a:pt x="1063752" y="3294888"/>
                  </a:lnTo>
                  <a:lnTo>
                    <a:pt x="1182624" y="3294888"/>
                  </a:lnTo>
                  <a:lnTo>
                    <a:pt x="1182624" y="2630424"/>
                  </a:lnTo>
                  <a:close/>
                </a:path>
                <a:path w="7556500" h="3295015">
                  <a:moveTo>
                    <a:pt x="1712976" y="2578608"/>
                  </a:moveTo>
                  <a:lnTo>
                    <a:pt x="1594104" y="2578608"/>
                  </a:lnTo>
                  <a:lnTo>
                    <a:pt x="1594104" y="3294900"/>
                  </a:lnTo>
                  <a:lnTo>
                    <a:pt x="1712976" y="3294900"/>
                  </a:lnTo>
                  <a:lnTo>
                    <a:pt x="1712976" y="2578608"/>
                  </a:lnTo>
                  <a:close/>
                </a:path>
                <a:path w="7556500" h="3295015">
                  <a:moveTo>
                    <a:pt x="2243328" y="2407920"/>
                  </a:moveTo>
                  <a:lnTo>
                    <a:pt x="2124456" y="2407920"/>
                  </a:lnTo>
                  <a:lnTo>
                    <a:pt x="2124456" y="3294888"/>
                  </a:lnTo>
                  <a:lnTo>
                    <a:pt x="2243328" y="3294888"/>
                  </a:lnTo>
                  <a:lnTo>
                    <a:pt x="2243328" y="2407920"/>
                  </a:lnTo>
                  <a:close/>
                </a:path>
                <a:path w="7556500" h="3295015">
                  <a:moveTo>
                    <a:pt x="2776728" y="2529840"/>
                  </a:moveTo>
                  <a:lnTo>
                    <a:pt x="2654808" y="2529840"/>
                  </a:lnTo>
                  <a:lnTo>
                    <a:pt x="2654808" y="3294888"/>
                  </a:lnTo>
                  <a:lnTo>
                    <a:pt x="2776728" y="3294900"/>
                  </a:lnTo>
                  <a:lnTo>
                    <a:pt x="2776728" y="2529840"/>
                  </a:lnTo>
                  <a:close/>
                </a:path>
                <a:path w="7556500" h="3295015">
                  <a:moveTo>
                    <a:pt x="3307080" y="2398776"/>
                  </a:moveTo>
                  <a:lnTo>
                    <a:pt x="3188208" y="2398776"/>
                  </a:lnTo>
                  <a:lnTo>
                    <a:pt x="3188208" y="3294888"/>
                  </a:lnTo>
                  <a:lnTo>
                    <a:pt x="3307080" y="3294888"/>
                  </a:lnTo>
                  <a:lnTo>
                    <a:pt x="3307080" y="2398776"/>
                  </a:lnTo>
                  <a:close/>
                </a:path>
                <a:path w="7556500" h="3295015">
                  <a:moveTo>
                    <a:pt x="3837432" y="2218944"/>
                  </a:moveTo>
                  <a:lnTo>
                    <a:pt x="3718560" y="2218944"/>
                  </a:lnTo>
                  <a:lnTo>
                    <a:pt x="3718560" y="3294888"/>
                  </a:lnTo>
                  <a:lnTo>
                    <a:pt x="3837432" y="3294888"/>
                  </a:lnTo>
                  <a:lnTo>
                    <a:pt x="3837432" y="2218944"/>
                  </a:lnTo>
                  <a:close/>
                </a:path>
                <a:path w="7556500" h="3295015">
                  <a:moveTo>
                    <a:pt x="4367784" y="2185416"/>
                  </a:moveTo>
                  <a:lnTo>
                    <a:pt x="4248912" y="2185416"/>
                  </a:lnTo>
                  <a:lnTo>
                    <a:pt x="4248912" y="3294888"/>
                  </a:lnTo>
                  <a:lnTo>
                    <a:pt x="4367784" y="3294888"/>
                  </a:lnTo>
                  <a:lnTo>
                    <a:pt x="4367784" y="2185416"/>
                  </a:lnTo>
                  <a:close/>
                </a:path>
                <a:path w="7556500" h="3295015">
                  <a:moveTo>
                    <a:pt x="4901184" y="2136648"/>
                  </a:moveTo>
                  <a:lnTo>
                    <a:pt x="4782312" y="2136648"/>
                  </a:lnTo>
                  <a:lnTo>
                    <a:pt x="4782312" y="3294900"/>
                  </a:lnTo>
                  <a:lnTo>
                    <a:pt x="4901184" y="3294900"/>
                  </a:lnTo>
                  <a:lnTo>
                    <a:pt x="4901184" y="2136648"/>
                  </a:lnTo>
                  <a:close/>
                </a:path>
                <a:path w="7556500" h="3295015">
                  <a:moveTo>
                    <a:pt x="5431536" y="1082040"/>
                  </a:moveTo>
                  <a:lnTo>
                    <a:pt x="5312664" y="1082040"/>
                  </a:lnTo>
                  <a:lnTo>
                    <a:pt x="5312664" y="3294900"/>
                  </a:lnTo>
                  <a:lnTo>
                    <a:pt x="5431536" y="3294900"/>
                  </a:lnTo>
                  <a:lnTo>
                    <a:pt x="5431536" y="1082040"/>
                  </a:lnTo>
                  <a:close/>
                </a:path>
                <a:path w="7556500" h="3295015">
                  <a:moveTo>
                    <a:pt x="5961888" y="0"/>
                  </a:moveTo>
                  <a:lnTo>
                    <a:pt x="5843016" y="0"/>
                  </a:lnTo>
                  <a:lnTo>
                    <a:pt x="5843016" y="3294900"/>
                  </a:lnTo>
                  <a:lnTo>
                    <a:pt x="5961888" y="3294900"/>
                  </a:lnTo>
                  <a:lnTo>
                    <a:pt x="5961888" y="0"/>
                  </a:lnTo>
                  <a:close/>
                </a:path>
                <a:path w="7556500" h="3295015">
                  <a:moveTo>
                    <a:pt x="7025640" y="286512"/>
                  </a:moveTo>
                  <a:lnTo>
                    <a:pt x="6906768" y="286512"/>
                  </a:lnTo>
                  <a:lnTo>
                    <a:pt x="6906768" y="3294900"/>
                  </a:lnTo>
                  <a:lnTo>
                    <a:pt x="7025640" y="3294900"/>
                  </a:lnTo>
                  <a:lnTo>
                    <a:pt x="7025640" y="286512"/>
                  </a:lnTo>
                  <a:close/>
                </a:path>
                <a:path w="7556500" h="3295015">
                  <a:moveTo>
                    <a:pt x="7555992" y="1408176"/>
                  </a:moveTo>
                  <a:lnTo>
                    <a:pt x="7437120" y="1408176"/>
                  </a:lnTo>
                  <a:lnTo>
                    <a:pt x="7437120" y="3294900"/>
                  </a:lnTo>
                  <a:lnTo>
                    <a:pt x="7555992" y="3294900"/>
                  </a:lnTo>
                  <a:lnTo>
                    <a:pt x="7555992" y="1408176"/>
                  </a:lnTo>
                  <a:close/>
                </a:path>
              </a:pathLst>
            </a:custGeom>
            <a:solidFill>
              <a:srgbClr val="E3592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2697480" y="2036063"/>
              <a:ext cx="7556500" cy="3435350"/>
            </a:xfrm>
            <a:custGeom>
              <a:avLst/>
              <a:gdLst/>
              <a:ahLst/>
              <a:cxnLst/>
              <a:rect l="l" t="t" r="r" b="b"/>
              <a:pathLst>
                <a:path w="7556500" h="3435350">
                  <a:moveTo>
                    <a:pt x="118872" y="2663952"/>
                  </a:moveTo>
                  <a:lnTo>
                    <a:pt x="0" y="2663952"/>
                  </a:lnTo>
                  <a:lnTo>
                    <a:pt x="0" y="3435096"/>
                  </a:lnTo>
                  <a:lnTo>
                    <a:pt x="118872" y="3435096"/>
                  </a:lnTo>
                  <a:lnTo>
                    <a:pt x="118872" y="2663952"/>
                  </a:lnTo>
                  <a:close/>
                </a:path>
                <a:path w="7556500" h="3435350">
                  <a:moveTo>
                    <a:pt x="649224" y="2529840"/>
                  </a:moveTo>
                  <a:lnTo>
                    <a:pt x="530352" y="2529840"/>
                  </a:lnTo>
                  <a:lnTo>
                    <a:pt x="530352" y="3435096"/>
                  </a:lnTo>
                  <a:lnTo>
                    <a:pt x="649224" y="3435096"/>
                  </a:lnTo>
                  <a:lnTo>
                    <a:pt x="649224" y="2529840"/>
                  </a:lnTo>
                  <a:close/>
                </a:path>
                <a:path w="7556500" h="3435350">
                  <a:moveTo>
                    <a:pt x="1179576" y="2365248"/>
                  </a:moveTo>
                  <a:lnTo>
                    <a:pt x="1060704" y="2365248"/>
                  </a:lnTo>
                  <a:lnTo>
                    <a:pt x="1060704" y="3435096"/>
                  </a:lnTo>
                  <a:lnTo>
                    <a:pt x="1179576" y="3435096"/>
                  </a:lnTo>
                  <a:lnTo>
                    <a:pt x="1179576" y="2365248"/>
                  </a:lnTo>
                  <a:close/>
                </a:path>
                <a:path w="7556500" h="3435350">
                  <a:moveTo>
                    <a:pt x="1712976" y="2447544"/>
                  </a:moveTo>
                  <a:lnTo>
                    <a:pt x="1594104" y="2447544"/>
                  </a:lnTo>
                  <a:lnTo>
                    <a:pt x="1594104" y="3435108"/>
                  </a:lnTo>
                  <a:lnTo>
                    <a:pt x="1712976" y="3435108"/>
                  </a:lnTo>
                  <a:lnTo>
                    <a:pt x="1712976" y="2447544"/>
                  </a:lnTo>
                  <a:close/>
                </a:path>
                <a:path w="7556500" h="3435350">
                  <a:moveTo>
                    <a:pt x="2243328" y="2465832"/>
                  </a:moveTo>
                  <a:lnTo>
                    <a:pt x="2124456" y="2465832"/>
                  </a:lnTo>
                  <a:lnTo>
                    <a:pt x="2124456" y="3435096"/>
                  </a:lnTo>
                  <a:lnTo>
                    <a:pt x="2243328" y="3435096"/>
                  </a:lnTo>
                  <a:lnTo>
                    <a:pt x="2243328" y="2465832"/>
                  </a:lnTo>
                  <a:close/>
                </a:path>
                <a:path w="7556500" h="3435350">
                  <a:moveTo>
                    <a:pt x="2773680" y="2645664"/>
                  </a:moveTo>
                  <a:lnTo>
                    <a:pt x="2654808" y="2645664"/>
                  </a:lnTo>
                  <a:lnTo>
                    <a:pt x="2654808" y="3435096"/>
                  </a:lnTo>
                  <a:lnTo>
                    <a:pt x="2773680" y="3435096"/>
                  </a:lnTo>
                  <a:lnTo>
                    <a:pt x="2773680" y="2645664"/>
                  </a:lnTo>
                  <a:close/>
                </a:path>
                <a:path w="7556500" h="3435350">
                  <a:moveTo>
                    <a:pt x="3307080" y="2663952"/>
                  </a:moveTo>
                  <a:lnTo>
                    <a:pt x="3185160" y="2663952"/>
                  </a:lnTo>
                  <a:lnTo>
                    <a:pt x="3185160" y="3435096"/>
                  </a:lnTo>
                  <a:lnTo>
                    <a:pt x="3307080" y="3435096"/>
                  </a:lnTo>
                  <a:lnTo>
                    <a:pt x="3307080" y="2663952"/>
                  </a:lnTo>
                  <a:close/>
                </a:path>
                <a:path w="7556500" h="3435350">
                  <a:moveTo>
                    <a:pt x="3837419" y="2398776"/>
                  </a:moveTo>
                  <a:lnTo>
                    <a:pt x="3718560" y="2398776"/>
                  </a:lnTo>
                  <a:lnTo>
                    <a:pt x="3718560" y="3435096"/>
                  </a:lnTo>
                  <a:lnTo>
                    <a:pt x="3837419" y="3435096"/>
                  </a:lnTo>
                  <a:lnTo>
                    <a:pt x="3837419" y="2398776"/>
                  </a:lnTo>
                  <a:close/>
                </a:path>
                <a:path w="7556500" h="3435350">
                  <a:moveTo>
                    <a:pt x="4367784" y="2167128"/>
                  </a:moveTo>
                  <a:lnTo>
                    <a:pt x="4248912" y="2167128"/>
                  </a:lnTo>
                  <a:lnTo>
                    <a:pt x="4248912" y="3435108"/>
                  </a:lnTo>
                  <a:lnTo>
                    <a:pt x="4367784" y="3435108"/>
                  </a:lnTo>
                  <a:lnTo>
                    <a:pt x="4367784" y="2167128"/>
                  </a:lnTo>
                  <a:close/>
                </a:path>
                <a:path w="7556500" h="3435350">
                  <a:moveTo>
                    <a:pt x="4898136" y="2316480"/>
                  </a:moveTo>
                  <a:lnTo>
                    <a:pt x="4779264" y="2316480"/>
                  </a:lnTo>
                  <a:lnTo>
                    <a:pt x="4779264" y="3435096"/>
                  </a:lnTo>
                  <a:lnTo>
                    <a:pt x="4898136" y="3435096"/>
                  </a:lnTo>
                  <a:lnTo>
                    <a:pt x="4898136" y="2316480"/>
                  </a:lnTo>
                  <a:close/>
                </a:path>
                <a:path w="7556500" h="3435350">
                  <a:moveTo>
                    <a:pt x="5431536" y="1139952"/>
                  </a:moveTo>
                  <a:lnTo>
                    <a:pt x="5312664" y="1139952"/>
                  </a:lnTo>
                  <a:lnTo>
                    <a:pt x="5312664" y="3435108"/>
                  </a:lnTo>
                  <a:lnTo>
                    <a:pt x="5431536" y="3435108"/>
                  </a:lnTo>
                  <a:lnTo>
                    <a:pt x="5431536" y="1139952"/>
                  </a:lnTo>
                  <a:close/>
                </a:path>
                <a:path w="7556500" h="3435350">
                  <a:moveTo>
                    <a:pt x="5961888" y="0"/>
                  </a:moveTo>
                  <a:lnTo>
                    <a:pt x="5843016" y="0"/>
                  </a:lnTo>
                  <a:lnTo>
                    <a:pt x="5843016" y="3435108"/>
                  </a:lnTo>
                  <a:lnTo>
                    <a:pt x="5961888" y="3435108"/>
                  </a:lnTo>
                  <a:lnTo>
                    <a:pt x="5961888" y="0"/>
                  </a:lnTo>
                  <a:close/>
                </a:path>
                <a:path w="7556500" h="3435350">
                  <a:moveTo>
                    <a:pt x="7025640" y="487680"/>
                  </a:moveTo>
                  <a:lnTo>
                    <a:pt x="6906768" y="487680"/>
                  </a:lnTo>
                  <a:lnTo>
                    <a:pt x="6906768" y="3435108"/>
                  </a:lnTo>
                  <a:lnTo>
                    <a:pt x="7025640" y="3435108"/>
                  </a:lnTo>
                  <a:lnTo>
                    <a:pt x="7025640" y="487680"/>
                  </a:lnTo>
                  <a:close/>
                </a:path>
                <a:path w="7556500" h="3435350">
                  <a:moveTo>
                    <a:pt x="7555992" y="1438656"/>
                  </a:moveTo>
                  <a:lnTo>
                    <a:pt x="7437120" y="1438656"/>
                  </a:lnTo>
                  <a:lnTo>
                    <a:pt x="7437120" y="3435096"/>
                  </a:lnTo>
                  <a:lnTo>
                    <a:pt x="7555992" y="3435108"/>
                  </a:lnTo>
                  <a:lnTo>
                    <a:pt x="7555992" y="1438656"/>
                  </a:lnTo>
                  <a:close/>
                </a:path>
              </a:pathLst>
            </a:custGeom>
            <a:solidFill>
              <a:srgbClr val="2FAA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2414474" y="5476792"/>
              <a:ext cx="7969884" cy="0"/>
            </a:xfrm>
            <a:custGeom>
              <a:avLst/>
              <a:gdLst/>
              <a:ahLst/>
              <a:cxnLst/>
              <a:rect l="l" t="t" r="r" b="b"/>
              <a:pathLst>
                <a:path w="7969884" h="0">
                  <a:moveTo>
                    <a:pt x="0" y="0"/>
                  </a:moveTo>
                  <a:lnTo>
                    <a:pt x="7969308" y="1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/>
          <p:nvPr/>
        </p:nvSpPr>
        <p:spPr>
          <a:xfrm>
            <a:off x="2414474" y="1614722"/>
            <a:ext cx="7969884" cy="0"/>
          </a:xfrm>
          <a:custGeom>
            <a:avLst/>
            <a:gdLst/>
            <a:ahLst/>
            <a:cxnLst/>
            <a:rect l="l" t="t" r="r" b="b"/>
            <a:pathLst>
              <a:path w="7969884" h="0">
                <a:moveTo>
                  <a:pt x="0" y="0"/>
                </a:moveTo>
                <a:lnTo>
                  <a:pt x="7969308" y="0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186487" y="5357876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59740" y="4714747"/>
            <a:ext cx="2374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95959"/>
                </a:solidFill>
                <a:latin typeface="Arial"/>
                <a:cs typeface="Arial"/>
              </a:rPr>
              <a:t>0.2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059740" y="4071620"/>
            <a:ext cx="2374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95959"/>
                </a:solidFill>
                <a:latin typeface="Arial"/>
                <a:cs typeface="Arial"/>
              </a:rPr>
              <a:t>0.4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59740" y="3428491"/>
            <a:ext cx="2374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95959"/>
                </a:solidFill>
                <a:latin typeface="Arial"/>
                <a:cs typeface="Arial"/>
              </a:rPr>
              <a:t>0.6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059740" y="2785364"/>
            <a:ext cx="2374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95959"/>
                </a:solidFill>
                <a:latin typeface="Arial"/>
                <a:cs typeface="Arial"/>
              </a:rPr>
              <a:t>0.8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86487" y="2142235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059740" y="1496059"/>
            <a:ext cx="2374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solidFill>
                  <a:srgbClr val="595959"/>
                </a:solidFill>
                <a:latin typeface="Arial"/>
                <a:cs typeface="Arial"/>
              </a:rPr>
              <a:t>1.2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30022" y="5492750"/>
            <a:ext cx="756285" cy="571500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76200">
              <a:lnSpc>
                <a:spcPct val="100000"/>
              </a:lnSpc>
              <a:spcBef>
                <a:spcPts val="500"/>
              </a:spcBef>
              <a:tabLst>
                <a:tab pos="607060" algn="l"/>
              </a:tabLst>
            </a:pP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-</a:t>
            </a: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9</a:t>
            </a: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	-</a:t>
            </a: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dirty="0" sz="1600" spc="65">
                <a:solidFill>
                  <a:srgbClr val="646464"/>
                </a:solidFill>
                <a:latin typeface="Arial"/>
                <a:cs typeface="Arial"/>
              </a:rPr>
              <a:t>Control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256291" y="5524577"/>
            <a:ext cx="3058795" cy="447040"/>
          </a:xfrm>
          <a:prstGeom prst="rect">
            <a:avLst/>
          </a:prstGeom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  <a:tabLst>
                <a:tab pos="543560" algn="l"/>
                <a:tab pos="1075055" algn="l"/>
                <a:tab pos="1605915" algn="l"/>
                <a:tab pos="2137410" algn="l"/>
                <a:tab pos="2668905" algn="l"/>
              </a:tabLst>
            </a:pP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-</a:t>
            </a: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7</a:t>
            </a: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	-</a:t>
            </a: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6</a:t>
            </a: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	-</a:t>
            </a: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5</a:t>
            </a: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	-</a:t>
            </a: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4</a:t>
            </a: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	-</a:t>
            </a: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3</a:t>
            </a: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	-</a:t>
            </a: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  <a:p>
            <a:pPr marL="143510">
              <a:lnSpc>
                <a:spcPct val="100000"/>
              </a:lnSpc>
              <a:spcBef>
                <a:spcPts val="165"/>
              </a:spcBef>
            </a:pPr>
            <a:r>
              <a:rPr dirty="0" sz="1300" spc="70">
                <a:solidFill>
                  <a:srgbClr val="646464"/>
                </a:solidFill>
                <a:latin typeface="Arial"/>
                <a:cs typeface="Arial"/>
              </a:rPr>
              <a:t>Quarter</a:t>
            </a:r>
            <a:r>
              <a:rPr dirty="0" sz="1300" spc="25">
                <a:solidFill>
                  <a:srgbClr val="646464"/>
                </a:solidFill>
                <a:latin typeface="Arial"/>
                <a:cs typeface="Arial"/>
              </a:rPr>
              <a:t> </a:t>
            </a:r>
            <a:r>
              <a:rPr dirty="0" sz="1300" spc="50">
                <a:solidFill>
                  <a:srgbClr val="646464"/>
                </a:solidFill>
                <a:latin typeface="Arial"/>
                <a:cs typeface="Arial"/>
              </a:rPr>
              <a:t>Relative</a:t>
            </a:r>
            <a:r>
              <a:rPr dirty="0" sz="1300" spc="40">
                <a:solidFill>
                  <a:srgbClr val="646464"/>
                </a:solidFill>
                <a:latin typeface="Arial"/>
                <a:cs typeface="Arial"/>
              </a:rPr>
              <a:t> </a:t>
            </a:r>
            <a:r>
              <a:rPr dirty="0" sz="1300" spc="100">
                <a:solidFill>
                  <a:srgbClr val="646464"/>
                </a:solidFill>
                <a:latin typeface="Arial"/>
                <a:cs typeface="Arial"/>
              </a:rPr>
              <a:t>to</a:t>
            </a:r>
            <a:r>
              <a:rPr dirty="0" sz="1300" spc="35">
                <a:solidFill>
                  <a:srgbClr val="646464"/>
                </a:solidFill>
                <a:latin typeface="Arial"/>
                <a:cs typeface="Arial"/>
              </a:rPr>
              <a:t> </a:t>
            </a:r>
            <a:r>
              <a:rPr dirty="0" sz="1300" spc="55">
                <a:solidFill>
                  <a:srgbClr val="646464"/>
                </a:solidFill>
                <a:latin typeface="Arial"/>
                <a:cs typeface="Arial"/>
              </a:rPr>
              <a:t>Index</a:t>
            </a:r>
            <a:r>
              <a:rPr dirty="0" sz="1300" spc="35">
                <a:solidFill>
                  <a:srgbClr val="646464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646464"/>
                </a:solidFill>
                <a:latin typeface="Arial"/>
                <a:cs typeface="Arial"/>
              </a:rPr>
              <a:t>Admission</a:t>
            </a:r>
            <a:endParaRPr sz="13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444014" y="5543803"/>
            <a:ext cx="1612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-</a:t>
            </a: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531893" y="5543803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063178" y="5543803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595959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813599" y="2636844"/>
            <a:ext cx="227965" cy="1819910"/>
          </a:xfrm>
          <a:prstGeom prst="rect">
            <a:avLst/>
          </a:prstGeom>
        </p:spPr>
        <p:txBody>
          <a:bodyPr wrap="square" lIns="0" tIns="1333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00" spc="85">
                <a:solidFill>
                  <a:srgbClr val="646464"/>
                </a:solidFill>
                <a:latin typeface="Arial"/>
                <a:cs typeface="Arial"/>
              </a:rPr>
              <a:t>Number</a:t>
            </a:r>
            <a:r>
              <a:rPr dirty="0" sz="1300" spc="25">
                <a:solidFill>
                  <a:srgbClr val="646464"/>
                </a:solidFill>
                <a:latin typeface="Arial"/>
                <a:cs typeface="Arial"/>
              </a:rPr>
              <a:t> </a:t>
            </a:r>
            <a:r>
              <a:rPr dirty="0" sz="1300" spc="90">
                <a:solidFill>
                  <a:srgbClr val="646464"/>
                </a:solidFill>
                <a:latin typeface="Arial"/>
                <a:cs typeface="Arial"/>
              </a:rPr>
              <a:t>of</a:t>
            </a:r>
            <a:r>
              <a:rPr dirty="0" sz="1300" spc="30">
                <a:solidFill>
                  <a:srgbClr val="646464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646464"/>
                </a:solidFill>
                <a:latin typeface="Arial"/>
                <a:cs typeface="Arial"/>
              </a:rPr>
              <a:t>Admissions</a:t>
            </a:r>
            <a:endParaRPr sz="13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628380" y="5882395"/>
            <a:ext cx="109220" cy="109220"/>
          </a:xfrm>
          <a:custGeom>
            <a:avLst/>
            <a:gdLst/>
            <a:ahLst/>
            <a:cxnLst/>
            <a:rect l="l" t="t" r="r" b="b"/>
            <a:pathLst>
              <a:path w="109219" h="109220">
                <a:moveTo>
                  <a:pt x="108955" y="0"/>
                </a:moveTo>
                <a:lnTo>
                  <a:pt x="0" y="0"/>
                </a:lnTo>
                <a:lnTo>
                  <a:pt x="0" y="108955"/>
                </a:lnTo>
                <a:lnTo>
                  <a:pt x="108955" y="108955"/>
                </a:lnTo>
                <a:lnTo>
                  <a:pt x="108955" y="0"/>
                </a:lnTo>
                <a:close/>
              </a:path>
            </a:pathLst>
          </a:custGeom>
          <a:solidFill>
            <a:srgbClr val="E359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557594" y="5492750"/>
            <a:ext cx="1312545" cy="571500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  <a:tabLst>
                <a:tab pos="543560" algn="l"/>
                <a:tab pos="1075055" algn="l"/>
              </a:tabLst>
            </a:pP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-</a:t>
            </a:r>
            <a:r>
              <a:rPr dirty="0" sz="1200" spc="-25">
                <a:solidFill>
                  <a:srgbClr val="595959"/>
                </a:solidFill>
                <a:latin typeface="Arial"/>
                <a:cs typeface="Arial"/>
              </a:rPr>
              <a:t>12</a:t>
            </a: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	-</a:t>
            </a:r>
            <a:r>
              <a:rPr dirty="0" sz="1200" spc="-25">
                <a:solidFill>
                  <a:srgbClr val="595959"/>
                </a:solidFill>
                <a:latin typeface="Arial"/>
                <a:cs typeface="Arial"/>
              </a:rPr>
              <a:t>11</a:t>
            </a:r>
            <a:r>
              <a:rPr dirty="0" sz="1200">
                <a:solidFill>
                  <a:srgbClr val="595959"/>
                </a:solidFill>
                <a:latin typeface="Arial"/>
                <a:cs typeface="Arial"/>
              </a:rPr>
              <a:t>	-</a:t>
            </a:r>
            <a:r>
              <a:rPr dirty="0" sz="1200" spc="-25">
                <a:solidFill>
                  <a:srgbClr val="595959"/>
                </a:solidFill>
                <a:latin typeface="Arial"/>
                <a:cs typeface="Arial"/>
              </a:rPr>
              <a:t>10</a:t>
            </a:r>
            <a:endParaRPr sz="1200">
              <a:latin typeface="Arial"/>
              <a:cs typeface="Arial"/>
            </a:endParaRPr>
          </a:p>
          <a:p>
            <a:pPr marL="229235">
              <a:lnSpc>
                <a:spcPct val="100000"/>
              </a:lnSpc>
              <a:spcBef>
                <a:spcPts val="535"/>
              </a:spcBef>
            </a:pPr>
            <a:r>
              <a:rPr dirty="0" sz="1600" spc="50">
                <a:solidFill>
                  <a:srgbClr val="646464"/>
                </a:solidFill>
                <a:latin typeface="Arial"/>
                <a:cs typeface="Arial"/>
              </a:rPr>
              <a:t>Treatment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984049" y="5882395"/>
            <a:ext cx="109220" cy="109220"/>
          </a:xfrm>
          <a:custGeom>
            <a:avLst/>
            <a:gdLst/>
            <a:ahLst/>
            <a:cxnLst/>
            <a:rect l="l" t="t" r="r" b="b"/>
            <a:pathLst>
              <a:path w="109220" h="109220">
                <a:moveTo>
                  <a:pt x="108955" y="0"/>
                </a:moveTo>
                <a:lnTo>
                  <a:pt x="0" y="0"/>
                </a:lnTo>
                <a:lnTo>
                  <a:pt x="0" y="108955"/>
                </a:lnTo>
                <a:lnTo>
                  <a:pt x="108955" y="108955"/>
                </a:lnTo>
                <a:lnTo>
                  <a:pt x="108955" y="0"/>
                </a:lnTo>
                <a:close/>
              </a:path>
            </a:pathLst>
          </a:custGeom>
          <a:solidFill>
            <a:srgbClr val="2FAA9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4200" y="1446212"/>
            <a:ext cx="4403725" cy="4761230"/>
            <a:chOff x="584200" y="1446212"/>
            <a:chExt cx="4403725" cy="4761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599" y="1527518"/>
              <a:ext cx="4352925" cy="458432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96900" y="1458912"/>
              <a:ext cx="4378325" cy="4735830"/>
            </a:xfrm>
            <a:custGeom>
              <a:avLst/>
              <a:gdLst/>
              <a:ahLst/>
              <a:cxnLst/>
              <a:rect l="l" t="t" r="r" b="b"/>
              <a:pathLst>
                <a:path w="4378325" h="4735830">
                  <a:moveTo>
                    <a:pt x="0" y="0"/>
                  </a:moveTo>
                  <a:lnTo>
                    <a:pt x="4378325" y="0"/>
                  </a:lnTo>
                  <a:lnTo>
                    <a:pt x="4378325" y="4735512"/>
                  </a:lnTo>
                  <a:lnTo>
                    <a:pt x="0" y="4735512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388A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5113834" y="2477441"/>
            <a:ext cx="6672580" cy="2265045"/>
            <a:chOff x="5113834" y="2477441"/>
            <a:chExt cx="6672580" cy="226504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19007" y="2612529"/>
              <a:ext cx="6481561" cy="198435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126534" y="2490141"/>
              <a:ext cx="6647180" cy="2239645"/>
            </a:xfrm>
            <a:custGeom>
              <a:avLst/>
              <a:gdLst/>
              <a:ahLst/>
              <a:cxnLst/>
              <a:rect l="l" t="t" r="r" b="b"/>
              <a:pathLst>
                <a:path w="6647180" h="2239645">
                  <a:moveTo>
                    <a:pt x="0" y="0"/>
                  </a:moveTo>
                  <a:lnTo>
                    <a:pt x="6646564" y="0"/>
                  </a:lnTo>
                  <a:lnTo>
                    <a:pt x="6646564" y="2239102"/>
                  </a:lnTo>
                  <a:lnTo>
                    <a:pt x="0" y="2239102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EA635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Result:</a:t>
            </a:r>
            <a:r>
              <a:rPr dirty="0" spc="-50"/>
              <a:t> </a:t>
            </a:r>
            <a:r>
              <a:rPr dirty="0" spc="235"/>
              <a:t>no</a:t>
            </a:r>
            <a:r>
              <a:rPr dirty="0" spc="-45"/>
              <a:t> </a:t>
            </a:r>
            <a:r>
              <a:rPr dirty="0" spc="280"/>
              <a:t>impact</a:t>
            </a:r>
            <a:r>
              <a:rPr dirty="0" spc="-50"/>
              <a:t> </a:t>
            </a:r>
            <a:r>
              <a:rPr dirty="0" spc="240"/>
              <a:t>on</a:t>
            </a:r>
            <a:r>
              <a:rPr dirty="0" spc="-50"/>
              <a:t> </a:t>
            </a:r>
            <a:r>
              <a:rPr dirty="0" spc="-10"/>
              <a:t>readmissions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130"/>
              <a:t>Unanswered</a:t>
            </a:r>
            <a:r>
              <a:rPr dirty="0" spc="10"/>
              <a:t> </a:t>
            </a:r>
            <a:r>
              <a:rPr dirty="0" spc="70"/>
              <a:t>questions</a:t>
            </a:r>
            <a:r>
              <a:rPr dirty="0" spc="15"/>
              <a:t> </a:t>
            </a:r>
            <a:r>
              <a:rPr dirty="0" spc="254"/>
              <a:t>generated</a:t>
            </a:r>
            <a:r>
              <a:rPr dirty="0" spc="10"/>
              <a:t> </a:t>
            </a:r>
            <a:r>
              <a:rPr dirty="0" spc="320"/>
              <a:t>debate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96887" y="1536354"/>
            <a:ext cx="5624830" cy="1543050"/>
            <a:chOff x="496887" y="1536354"/>
            <a:chExt cx="5624830" cy="15430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2287" y="1561754"/>
              <a:ext cx="5573713" cy="14922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09587" y="1549054"/>
              <a:ext cx="5599430" cy="1517650"/>
            </a:xfrm>
            <a:custGeom>
              <a:avLst/>
              <a:gdLst/>
              <a:ahLst/>
              <a:cxnLst/>
              <a:rect l="l" t="t" r="r" b="b"/>
              <a:pathLst>
                <a:path w="5599430" h="1517650">
                  <a:moveTo>
                    <a:pt x="0" y="0"/>
                  </a:moveTo>
                  <a:lnTo>
                    <a:pt x="5599113" y="0"/>
                  </a:lnTo>
                  <a:lnTo>
                    <a:pt x="5599113" y="1517650"/>
                  </a:lnTo>
                  <a:lnTo>
                    <a:pt x="0" y="151765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EA635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/>
          <p:cNvGrpSpPr/>
          <p:nvPr/>
        </p:nvGrpSpPr>
        <p:grpSpPr>
          <a:xfrm>
            <a:off x="6629099" y="1219725"/>
            <a:ext cx="4723765" cy="3161030"/>
            <a:chOff x="6629099" y="1219725"/>
            <a:chExt cx="4723765" cy="316103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54499" y="1293530"/>
              <a:ext cx="4642372" cy="306151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641799" y="1232425"/>
              <a:ext cx="4698365" cy="3135630"/>
            </a:xfrm>
            <a:custGeom>
              <a:avLst/>
              <a:gdLst/>
              <a:ahLst/>
              <a:cxnLst/>
              <a:rect l="l" t="t" r="r" b="b"/>
              <a:pathLst>
                <a:path w="4698365" h="3135629">
                  <a:moveTo>
                    <a:pt x="0" y="0"/>
                  </a:moveTo>
                  <a:lnTo>
                    <a:pt x="4697997" y="0"/>
                  </a:lnTo>
                  <a:lnTo>
                    <a:pt x="4697997" y="3135318"/>
                  </a:lnTo>
                  <a:lnTo>
                    <a:pt x="0" y="3135318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388A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/>
          <p:cNvGrpSpPr/>
          <p:nvPr/>
        </p:nvGrpSpPr>
        <p:grpSpPr>
          <a:xfrm>
            <a:off x="496887" y="3256993"/>
            <a:ext cx="5599430" cy="1419860"/>
            <a:chOff x="496887" y="3256993"/>
            <a:chExt cx="5599430" cy="141986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5058" y="3312481"/>
              <a:ext cx="5473152" cy="130880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09587" y="3269693"/>
              <a:ext cx="5574030" cy="1394460"/>
            </a:xfrm>
            <a:custGeom>
              <a:avLst/>
              <a:gdLst/>
              <a:ahLst/>
              <a:cxnLst/>
              <a:rect l="l" t="t" r="r" b="b"/>
              <a:pathLst>
                <a:path w="5574030" h="1394460">
                  <a:moveTo>
                    <a:pt x="0" y="0"/>
                  </a:moveTo>
                  <a:lnTo>
                    <a:pt x="5573940" y="0"/>
                  </a:lnTo>
                  <a:lnTo>
                    <a:pt x="5573940" y="1394379"/>
                  </a:lnTo>
                  <a:lnTo>
                    <a:pt x="0" y="1394379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EA635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/>
          <p:cNvGrpSpPr/>
          <p:nvPr/>
        </p:nvGrpSpPr>
        <p:grpSpPr>
          <a:xfrm>
            <a:off x="6430161" y="4503466"/>
            <a:ext cx="5121275" cy="1877695"/>
            <a:chOff x="6430161" y="4503466"/>
            <a:chExt cx="5121275" cy="1877695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40773" y="4580082"/>
              <a:ext cx="4959609" cy="174985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442861" y="4516166"/>
              <a:ext cx="5095875" cy="1852295"/>
            </a:xfrm>
            <a:custGeom>
              <a:avLst/>
              <a:gdLst/>
              <a:ahLst/>
              <a:cxnLst/>
              <a:rect l="l" t="t" r="r" b="b"/>
              <a:pathLst>
                <a:path w="5095875" h="1852295">
                  <a:moveTo>
                    <a:pt x="0" y="0"/>
                  </a:moveTo>
                  <a:lnTo>
                    <a:pt x="5095875" y="0"/>
                  </a:lnTo>
                  <a:lnTo>
                    <a:pt x="5095875" y="1852080"/>
                  </a:lnTo>
                  <a:lnTo>
                    <a:pt x="0" y="185208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EA635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/>
          <p:cNvGrpSpPr/>
          <p:nvPr/>
        </p:nvGrpSpPr>
        <p:grpSpPr>
          <a:xfrm>
            <a:off x="496887" y="4813015"/>
            <a:ext cx="5489575" cy="1207135"/>
            <a:chOff x="496887" y="4813015"/>
            <a:chExt cx="5489575" cy="1207135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6505" y="4873883"/>
              <a:ext cx="5353401" cy="102148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09587" y="4825715"/>
              <a:ext cx="5464175" cy="1181735"/>
            </a:xfrm>
            <a:custGeom>
              <a:avLst/>
              <a:gdLst/>
              <a:ahLst/>
              <a:cxnLst/>
              <a:rect l="l" t="t" r="r" b="b"/>
              <a:pathLst>
                <a:path w="5464175" h="1181735">
                  <a:moveTo>
                    <a:pt x="0" y="0"/>
                  </a:moveTo>
                  <a:lnTo>
                    <a:pt x="5464115" y="0"/>
                  </a:lnTo>
                  <a:lnTo>
                    <a:pt x="5464115" y="1181667"/>
                  </a:lnTo>
                  <a:lnTo>
                    <a:pt x="0" y="1181667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EA635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2026-06-17T22:13:14Z</dcterms:created>
  <dcterms:modified xsi:type="dcterms:W3CDTF">2026-06-17T22:13:14Z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2024-04-08T00:00:00Z</vt:filetime>
  </property>
  <property fmtid="{D5CDD505-2E9C-101B-9397-08002B2CF9AE}" pid="3" name="LastSaved">
    <vt:filetime>2026-06-17T00:00:00Z</vt:filetime>
  </property>
  <property fmtid="{D5CDD505-2E9C-101B-9397-08002B2CF9AE}" pid="4" name="Producer">
    <vt:lpwstr>macOS Version 13.6.3 (Build 22G436) Quartz PDFContext</vt:lpwstr>
  </property>
</Properties>
</file>