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67923" y="2266188"/>
            <a:ext cx="255206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03385" y="3726179"/>
            <a:ext cx="50825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891" y="825822"/>
            <a:ext cx="11472216" cy="847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9255" y="2343404"/>
            <a:ext cx="5937884" cy="3186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0" y="0"/>
            <a:ext cx="12182069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76814" y="1902459"/>
            <a:ext cx="10257790" cy="1726564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dirty="0" sz="4000" spc="-335">
                <a:solidFill>
                  <a:srgbClr val="FFFFFF"/>
                </a:solidFill>
              </a:rPr>
              <a:t>Cross-</a:t>
            </a:r>
            <a:r>
              <a:rPr dirty="0" sz="4000" spc="-180">
                <a:solidFill>
                  <a:srgbClr val="FFFFFF"/>
                </a:solidFill>
              </a:rPr>
              <a:t>sectional</a:t>
            </a:r>
            <a:r>
              <a:rPr dirty="0" sz="4000" spc="-185">
                <a:solidFill>
                  <a:srgbClr val="FFFFFF"/>
                </a:solidFill>
              </a:rPr>
              <a:t> </a:t>
            </a:r>
            <a:r>
              <a:rPr dirty="0" sz="4000" spc="-295">
                <a:solidFill>
                  <a:srgbClr val="FFFFFF"/>
                </a:solidFill>
              </a:rPr>
              <a:t>assessment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of</a:t>
            </a:r>
            <a:r>
              <a:rPr dirty="0" sz="4000" spc="-185">
                <a:solidFill>
                  <a:srgbClr val="FFFFFF"/>
                </a:solidFill>
              </a:rPr>
              <a:t> racial,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130">
                <a:solidFill>
                  <a:srgbClr val="FFFFFF"/>
                </a:solidFill>
              </a:rPr>
              <a:t>ethnic,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25">
                <a:solidFill>
                  <a:srgbClr val="FFFFFF"/>
                </a:solidFill>
              </a:rPr>
              <a:t>and </a:t>
            </a:r>
            <a:r>
              <a:rPr dirty="0" sz="4000" spc="-260">
                <a:solidFill>
                  <a:srgbClr val="FFFFFF"/>
                </a:solidFill>
              </a:rPr>
              <a:t>language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114">
                <a:solidFill>
                  <a:srgbClr val="FFFFFF"/>
                </a:solidFill>
              </a:rPr>
              <a:t>equity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85">
                <a:solidFill>
                  <a:srgbClr val="FFFFFF"/>
                </a:solidFill>
              </a:rPr>
              <a:t>in</a:t>
            </a:r>
            <a:r>
              <a:rPr dirty="0" sz="4000" spc="-195">
                <a:solidFill>
                  <a:srgbClr val="FFFFFF"/>
                </a:solidFill>
              </a:rPr>
              <a:t> </a:t>
            </a:r>
            <a:r>
              <a:rPr dirty="0" sz="4000" spc="-225">
                <a:solidFill>
                  <a:srgbClr val="FFFFFF"/>
                </a:solidFill>
              </a:rPr>
              <a:t>social</a:t>
            </a:r>
            <a:r>
              <a:rPr dirty="0" sz="4000" spc="-180">
                <a:solidFill>
                  <a:srgbClr val="FFFFFF"/>
                </a:solidFill>
              </a:rPr>
              <a:t> </a:t>
            </a:r>
            <a:r>
              <a:rPr dirty="0" sz="4000" spc="-175">
                <a:solidFill>
                  <a:srgbClr val="FFFFFF"/>
                </a:solidFill>
              </a:rPr>
              <a:t>risk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225">
                <a:solidFill>
                  <a:srgbClr val="FFFFFF"/>
                </a:solidFill>
              </a:rPr>
              <a:t>screening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229">
                <a:solidFill>
                  <a:srgbClr val="FFFFFF"/>
                </a:solidFill>
              </a:rPr>
              <a:t>and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114">
                <a:solidFill>
                  <a:srgbClr val="FFFFFF"/>
                </a:solidFill>
              </a:rPr>
              <a:t>results </a:t>
            </a:r>
            <a:r>
              <a:rPr dirty="0" sz="4000" spc="-85">
                <a:solidFill>
                  <a:srgbClr val="FFFFFF"/>
                </a:solidFill>
              </a:rPr>
              <a:t>in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145">
                <a:solidFill>
                  <a:srgbClr val="FFFFFF"/>
                </a:solidFill>
              </a:rPr>
              <a:t>community</a:t>
            </a:r>
            <a:r>
              <a:rPr dirty="0" sz="4000" spc="-190">
                <a:solidFill>
                  <a:srgbClr val="FFFFFF"/>
                </a:solidFill>
              </a:rPr>
              <a:t> </a:t>
            </a:r>
            <a:r>
              <a:rPr dirty="0" sz="4000" spc="-135">
                <a:solidFill>
                  <a:srgbClr val="FFFFFF"/>
                </a:solidFill>
              </a:rPr>
              <a:t>health</a:t>
            </a:r>
            <a:r>
              <a:rPr dirty="0" sz="4000" spc="-185">
                <a:solidFill>
                  <a:srgbClr val="FFFFFF"/>
                </a:solidFill>
              </a:rPr>
              <a:t> </a:t>
            </a:r>
            <a:r>
              <a:rPr dirty="0" sz="4000" spc="-145">
                <a:solidFill>
                  <a:srgbClr val="FFFFFF"/>
                </a:solidFill>
              </a:rPr>
              <a:t>center</a:t>
            </a:r>
            <a:r>
              <a:rPr dirty="0" sz="4000" spc="-19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patients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28211" y="4027932"/>
            <a:ext cx="6714490" cy="112014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Presented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 b="1">
                <a:solidFill>
                  <a:srgbClr val="FFFFFF"/>
                </a:solidFill>
                <a:latin typeface="Arial"/>
                <a:cs typeface="Arial"/>
              </a:rPr>
              <a:t>By: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Cristina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Huebner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Torres,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Ph.D.,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M.A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  <a:spcBef>
                <a:spcPts val="815"/>
              </a:spcBef>
            </a:pP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authors: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Rachel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Gold,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Jorge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Kauffman,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Miguel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Marino,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Megan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Hoopes,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Molly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45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Totman,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Benjamín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Aceves,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Laura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Gottlieb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386" y="326371"/>
            <a:ext cx="12075160" cy="6532245"/>
            <a:chOff x="117386" y="326371"/>
            <a:chExt cx="12075160" cy="65322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86" y="5854268"/>
              <a:ext cx="2419073" cy="8779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1126" y="5458970"/>
              <a:ext cx="2674197" cy="13990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0855" y="5907023"/>
              <a:ext cx="4578096" cy="932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2879" y="6099793"/>
              <a:ext cx="4305339" cy="5467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68873" y="326371"/>
              <a:ext cx="2623126" cy="58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09704" y="2520537"/>
            <a:ext cx="2403475" cy="2413000"/>
            <a:chOff x="1909704" y="2520537"/>
            <a:chExt cx="2403475" cy="2413000"/>
          </a:xfrm>
        </p:grpSpPr>
        <p:sp>
          <p:nvSpPr>
            <p:cNvPr id="5" name="object 5"/>
            <p:cNvSpPr/>
            <p:nvPr/>
          </p:nvSpPr>
          <p:spPr>
            <a:xfrm>
              <a:off x="1909704" y="2530063"/>
              <a:ext cx="2403475" cy="2403475"/>
            </a:xfrm>
            <a:custGeom>
              <a:avLst/>
              <a:gdLst/>
              <a:ahLst/>
              <a:cxnLst/>
              <a:rect l="l" t="t" r="r" b="b"/>
              <a:pathLst>
                <a:path w="2403475" h="2403475">
                  <a:moveTo>
                    <a:pt x="1201465" y="0"/>
                  </a:moveTo>
                  <a:lnTo>
                    <a:pt x="1201465" y="1201465"/>
                  </a:lnTo>
                  <a:lnTo>
                    <a:pt x="563378" y="183445"/>
                  </a:lnTo>
                  <a:lnTo>
                    <a:pt x="521979" y="210593"/>
                  </a:lnTo>
                  <a:lnTo>
                    <a:pt x="481931" y="239273"/>
                  </a:lnTo>
                  <a:lnTo>
                    <a:pt x="443263" y="269431"/>
                  </a:lnTo>
                  <a:lnTo>
                    <a:pt x="406003" y="301015"/>
                  </a:lnTo>
                  <a:lnTo>
                    <a:pt x="370180" y="333974"/>
                  </a:lnTo>
                  <a:lnTo>
                    <a:pt x="335824" y="368255"/>
                  </a:lnTo>
                  <a:lnTo>
                    <a:pt x="302963" y="403806"/>
                  </a:lnTo>
                  <a:lnTo>
                    <a:pt x="271625" y="440575"/>
                  </a:lnTo>
                  <a:lnTo>
                    <a:pt x="241840" y="478510"/>
                  </a:lnTo>
                  <a:lnTo>
                    <a:pt x="213637" y="517558"/>
                  </a:lnTo>
                  <a:lnTo>
                    <a:pt x="187044" y="557668"/>
                  </a:lnTo>
                  <a:lnTo>
                    <a:pt x="162091" y="598787"/>
                  </a:lnTo>
                  <a:lnTo>
                    <a:pt x="138805" y="640864"/>
                  </a:lnTo>
                  <a:lnTo>
                    <a:pt x="117217" y="683845"/>
                  </a:lnTo>
                  <a:lnTo>
                    <a:pt x="97354" y="727680"/>
                  </a:lnTo>
                  <a:lnTo>
                    <a:pt x="79246" y="772315"/>
                  </a:lnTo>
                  <a:lnTo>
                    <a:pt x="62922" y="817699"/>
                  </a:lnTo>
                  <a:lnTo>
                    <a:pt x="48410" y="863780"/>
                  </a:lnTo>
                  <a:lnTo>
                    <a:pt x="35740" y="910504"/>
                  </a:lnTo>
                  <a:lnTo>
                    <a:pt x="24939" y="957821"/>
                  </a:lnTo>
                  <a:lnTo>
                    <a:pt x="16038" y="1005679"/>
                  </a:lnTo>
                  <a:lnTo>
                    <a:pt x="9064" y="1054024"/>
                  </a:lnTo>
                  <a:lnTo>
                    <a:pt x="4048" y="1102805"/>
                  </a:lnTo>
                  <a:lnTo>
                    <a:pt x="1016" y="1151969"/>
                  </a:lnTo>
                  <a:lnTo>
                    <a:pt x="0" y="1201465"/>
                  </a:lnTo>
                  <a:lnTo>
                    <a:pt x="954" y="1249788"/>
                  </a:lnTo>
                  <a:lnTo>
                    <a:pt x="3792" y="1297626"/>
                  </a:lnTo>
                  <a:lnTo>
                    <a:pt x="8478" y="1344943"/>
                  </a:lnTo>
                  <a:lnTo>
                    <a:pt x="14977" y="1391705"/>
                  </a:lnTo>
                  <a:lnTo>
                    <a:pt x="23252" y="1437875"/>
                  </a:lnTo>
                  <a:lnTo>
                    <a:pt x="33267" y="1483416"/>
                  </a:lnTo>
                  <a:lnTo>
                    <a:pt x="44987" y="1528294"/>
                  </a:lnTo>
                  <a:lnTo>
                    <a:pt x="58376" y="1572473"/>
                  </a:lnTo>
                  <a:lnTo>
                    <a:pt x="73398" y="1615915"/>
                  </a:lnTo>
                  <a:lnTo>
                    <a:pt x="90017" y="1658587"/>
                  </a:lnTo>
                  <a:lnTo>
                    <a:pt x="108196" y="1700451"/>
                  </a:lnTo>
                  <a:lnTo>
                    <a:pt x="127901" y="1741471"/>
                  </a:lnTo>
                  <a:lnTo>
                    <a:pt x="149096" y="1781613"/>
                  </a:lnTo>
                  <a:lnTo>
                    <a:pt x="171743" y="1820839"/>
                  </a:lnTo>
                  <a:lnTo>
                    <a:pt x="195809" y="1859115"/>
                  </a:lnTo>
                  <a:lnTo>
                    <a:pt x="221255" y="1896404"/>
                  </a:lnTo>
                  <a:lnTo>
                    <a:pt x="248048" y="1932670"/>
                  </a:lnTo>
                  <a:lnTo>
                    <a:pt x="276150" y="1967878"/>
                  </a:lnTo>
                  <a:lnTo>
                    <a:pt x="305526" y="2001991"/>
                  </a:lnTo>
                  <a:lnTo>
                    <a:pt x="336141" y="2034973"/>
                  </a:lnTo>
                  <a:lnTo>
                    <a:pt x="367957" y="2066790"/>
                  </a:lnTo>
                  <a:lnTo>
                    <a:pt x="400940" y="2097404"/>
                  </a:lnTo>
                  <a:lnTo>
                    <a:pt x="435053" y="2126780"/>
                  </a:lnTo>
                  <a:lnTo>
                    <a:pt x="470260" y="2154883"/>
                  </a:lnTo>
                  <a:lnTo>
                    <a:pt x="506527" y="2181675"/>
                  </a:lnTo>
                  <a:lnTo>
                    <a:pt x="543815" y="2207122"/>
                  </a:lnTo>
                  <a:lnTo>
                    <a:pt x="582091" y="2231187"/>
                  </a:lnTo>
                  <a:lnTo>
                    <a:pt x="621318" y="2253835"/>
                  </a:lnTo>
                  <a:lnTo>
                    <a:pt x="661459" y="2275029"/>
                  </a:lnTo>
                  <a:lnTo>
                    <a:pt x="702480" y="2294734"/>
                  </a:lnTo>
                  <a:lnTo>
                    <a:pt x="744344" y="2312914"/>
                  </a:lnTo>
                  <a:lnTo>
                    <a:pt x="787015" y="2329532"/>
                  </a:lnTo>
                  <a:lnTo>
                    <a:pt x="830458" y="2344554"/>
                  </a:lnTo>
                  <a:lnTo>
                    <a:pt x="874636" y="2357943"/>
                  </a:lnTo>
                  <a:lnTo>
                    <a:pt x="919514" y="2369663"/>
                  </a:lnTo>
                  <a:lnTo>
                    <a:pt x="965056" y="2379679"/>
                  </a:lnTo>
                  <a:lnTo>
                    <a:pt x="1011226" y="2387954"/>
                  </a:lnTo>
                  <a:lnTo>
                    <a:pt x="1057987" y="2394453"/>
                  </a:lnTo>
                  <a:lnTo>
                    <a:pt x="1105305" y="2399139"/>
                  </a:lnTo>
                  <a:lnTo>
                    <a:pt x="1153143" y="2401977"/>
                  </a:lnTo>
                  <a:lnTo>
                    <a:pt x="1201465" y="2402931"/>
                  </a:lnTo>
                  <a:lnTo>
                    <a:pt x="1249788" y="2401977"/>
                  </a:lnTo>
                  <a:lnTo>
                    <a:pt x="1297626" y="2399139"/>
                  </a:lnTo>
                  <a:lnTo>
                    <a:pt x="1344943" y="2394453"/>
                  </a:lnTo>
                  <a:lnTo>
                    <a:pt x="1391705" y="2387954"/>
                  </a:lnTo>
                  <a:lnTo>
                    <a:pt x="1437875" y="2379679"/>
                  </a:lnTo>
                  <a:lnTo>
                    <a:pt x="1483416" y="2369663"/>
                  </a:lnTo>
                  <a:lnTo>
                    <a:pt x="1528294" y="2357943"/>
                  </a:lnTo>
                  <a:lnTo>
                    <a:pt x="1572473" y="2344554"/>
                  </a:lnTo>
                  <a:lnTo>
                    <a:pt x="1615915" y="2329532"/>
                  </a:lnTo>
                  <a:lnTo>
                    <a:pt x="1658587" y="2312914"/>
                  </a:lnTo>
                  <a:lnTo>
                    <a:pt x="1700451" y="2294734"/>
                  </a:lnTo>
                  <a:lnTo>
                    <a:pt x="1741471" y="2275029"/>
                  </a:lnTo>
                  <a:lnTo>
                    <a:pt x="1781613" y="2253835"/>
                  </a:lnTo>
                  <a:lnTo>
                    <a:pt x="1820839" y="2231187"/>
                  </a:lnTo>
                  <a:lnTo>
                    <a:pt x="1859115" y="2207122"/>
                  </a:lnTo>
                  <a:lnTo>
                    <a:pt x="1896404" y="2181675"/>
                  </a:lnTo>
                  <a:lnTo>
                    <a:pt x="1932670" y="2154883"/>
                  </a:lnTo>
                  <a:lnTo>
                    <a:pt x="1967878" y="2126780"/>
                  </a:lnTo>
                  <a:lnTo>
                    <a:pt x="2001991" y="2097404"/>
                  </a:lnTo>
                  <a:lnTo>
                    <a:pt x="2034973" y="2066790"/>
                  </a:lnTo>
                  <a:lnTo>
                    <a:pt x="2066790" y="2034973"/>
                  </a:lnTo>
                  <a:lnTo>
                    <a:pt x="2097404" y="2001991"/>
                  </a:lnTo>
                  <a:lnTo>
                    <a:pt x="2126780" y="1967878"/>
                  </a:lnTo>
                  <a:lnTo>
                    <a:pt x="2154883" y="1932670"/>
                  </a:lnTo>
                  <a:lnTo>
                    <a:pt x="2181675" y="1896404"/>
                  </a:lnTo>
                  <a:lnTo>
                    <a:pt x="2207122" y="1859115"/>
                  </a:lnTo>
                  <a:lnTo>
                    <a:pt x="2231187" y="1820839"/>
                  </a:lnTo>
                  <a:lnTo>
                    <a:pt x="2253835" y="1781613"/>
                  </a:lnTo>
                  <a:lnTo>
                    <a:pt x="2275029" y="1741471"/>
                  </a:lnTo>
                  <a:lnTo>
                    <a:pt x="2294734" y="1700451"/>
                  </a:lnTo>
                  <a:lnTo>
                    <a:pt x="2312914" y="1658587"/>
                  </a:lnTo>
                  <a:lnTo>
                    <a:pt x="2329532" y="1615915"/>
                  </a:lnTo>
                  <a:lnTo>
                    <a:pt x="2344554" y="1572473"/>
                  </a:lnTo>
                  <a:lnTo>
                    <a:pt x="2357943" y="1528294"/>
                  </a:lnTo>
                  <a:lnTo>
                    <a:pt x="2369663" y="1483416"/>
                  </a:lnTo>
                  <a:lnTo>
                    <a:pt x="2379679" y="1437875"/>
                  </a:lnTo>
                  <a:lnTo>
                    <a:pt x="2387954" y="1391705"/>
                  </a:lnTo>
                  <a:lnTo>
                    <a:pt x="2394453" y="1344943"/>
                  </a:lnTo>
                  <a:lnTo>
                    <a:pt x="2399139" y="1297626"/>
                  </a:lnTo>
                  <a:lnTo>
                    <a:pt x="2401977" y="1249788"/>
                  </a:lnTo>
                  <a:lnTo>
                    <a:pt x="2402931" y="1201465"/>
                  </a:lnTo>
                  <a:lnTo>
                    <a:pt x="2401977" y="1153143"/>
                  </a:lnTo>
                  <a:lnTo>
                    <a:pt x="2399139" y="1105305"/>
                  </a:lnTo>
                  <a:lnTo>
                    <a:pt x="2394453" y="1057987"/>
                  </a:lnTo>
                  <a:lnTo>
                    <a:pt x="2387954" y="1011225"/>
                  </a:lnTo>
                  <a:lnTo>
                    <a:pt x="2379679" y="965056"/>
                  </a:lnTo>
                  <a:lnTo>
                    <a:pt x="2369663" y="919514"/>
                  </a:lnTo>
                  <a:lnTo>
                    <a:pt x="2357943" y="874636"/>
                  </a:lnTo>
                  <a:lnTo>
                    <a:pt x="2344554" y="830457"/>
                  </a:lnTo>
                  <a:lnTo>
                    <a:pt x="2329532" y="787015"/>
                  </a:lnTo>
                  <a:lnTo>
                    <a:pt x="2312914" y="744343"/>
                  </a:lnTo>
                  <a:lnTo>
                    <a:pt x="2294734" y="702479"/>
                  </a:lnTo>
                  <a:lnTo>
                    <a:pt x="2275029" y="661459"/>
                  </a:lnTo>
                  <a:lnTo>
                    <a:pt x="2253835" y="621317"/>
                  </a:lnTo>
                  <a:lnTo>
                    <a:pt x="2231187" y="582090"/>
                  </a:lnTo>
                  <a:lnTo>
                    <a:pt x="2207122" y="543815"/>
                  </a:lnTo>
                  <a:lnTo>
                    <a:pt x="2181675" y="506526"/>
                  </a:lnTo>
                  <a:lnTo>
                    <a:pt x="2154883" y="470260"/>
                  </a:lnTo>
                  <a:lnTo>
                    <a:pt x="2126780" y="435052"/>
                  </a:lnTo>
                  <a:lnTo>
                    <a:pt x="2097404" y="400939"/>
                  </a:lnTo>
                  <a:lnTo>
                    <a:pt x="2066790" y="367957"/>
                  </a:lnTo>
                  <a:lnTo>
                    <a:pt x="2034973" y="336140"/>
                  </a:lnTo>
                  <a:lnTo>
                    <a:pt x="2001991" y="305526"/>
                  </a:lnTo>
                  <a:lnTo>
                    <a:pt x="1967878" y="276150"/>
                  </a:lnTo>
                  <a:lnTo>
                    <a:pt x="1932670" y="248047"/>
                  </a:lnTo>
                  <a:lnTo>
                    <a:pt x="1896404" y="221255"/>
                  </a:lnTo>
                  <a:lnTo>
                    <a:pt x="1859115" y="195808"/>
                  </a:lnTo>
                  <a:lnTo>
                    <a:pt x="1820839" y="171743"/>
                  </a:lnTo>
                  <a:lnTo>
                    <a:pt x="1781613" y="149095"/>
                  </a:lnTo>
                  <a:lnTo>
                    <a:pt x="1741471" y="127901"/>
                  </a:lnTo>
                  <a:lnTo>
                    <a:pt x="1700451" y="108196"/>
                  </a:lnTo>
                  <a:lnTo>
                    <a:pt x="1658587" y="90017"/>
                  </a:lnTo>
                  <a:lnTo>
                    <a:pt x="1615915" y="73398"/>
                  </a:lnTo>
                  <a:lnTo>
                    <a:pt x="1572473" y="58376"/>
                  </a:lnTo>
                  <a:lnTo>
                    <a:pt x="1528294" y="44987"/>
                  </a:lnTo>
                  <a:lnTo>
                    <a:pt x="1483416" y="33267"/>
                  </a:lnTo>
                  <a:lnTo>
                    <a:pt x="1437875" y="23251"/>
                  </a:lnTo>
                  <a:lnTo>
                    <a:pt x="1391705" y="14976"/>
                  </a:lnTo>
                  <a:lnTo>
                    <a:pt x="1344943" y="8478"/>
                  </a:lnTo>
                  <a:lnTo>
                    <a:pt x="1297626" y="3792"/>
                  </a:lnTo>
                  <a:lnTo>
                    <a:pt x="1249788" y="954"/>
                  </a:lnTo>
                  <a:lnTo>
                    <a:pt x="120146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73081" y="2567069"/>
              <a:ext cx="638175" cy="1164590"/>
            </a:xfrm>
            <a:custGeom>
              <a:avLst/>
              <a:gdLst/>
              <a:ahLst/>
              <a:cxnLst/>
              <a:rect l="l" t="t" r="r" b="b"/>
              <a:pathLst>
                <a:path w="638175" h="1164589">
                  <a:moveTo>
                    <a:pt x="342192" y="0"/>
                  </a:moveTo>
                  <a:lnTo>
                    <a:pt x="290695" y="14312"/>
                  </a:lnTo>
                  <a:lnTo>
                    <a:pt x="239947" y="30879"/>
                  </a:lnTo>
                  <a:lnTo>
                    <a:pt x="190022" y="49669"/>
                  </a:lnTo>
                  <a:lnTo>
                    <a:pt x="140992" y="70651"/>
                  </a:lnTo>
                  <a:lnTo>
                    <a:pt x="92930" y="93794"/>
                  </a:lnTo>
                  <a:lnTo>
                    <a:pt x="45908" y="119067"/>
                  </a:lnTo>
                  <a:lnTo>
                    <a:pt x="0" y="146439"/>
                  </a:lnTo>
                  <a:lnTo>
                    <a:pt x="638088" y="1164459"/>
                  </a:lnTo>
                  <a:lnTo>
                    <a:pt x="34219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73081" y="2567070"/>
              <a:ext cx="638175" cy="1164590"/>
            </a:xfrm>
            <a:custGeom>
              <a:avLst/>
              <a:gdLst/>
              <a:ahLst/>
              <a:cxnLst/>
              <a:rect l="l" t="t" r="r" b="b"/>
              <a:pathLst>
                <a:path w="638175" h="1164589">
                  <a:moveTo>
                    <a:pt x="0" y="146439"/>
                  </a:moveTo>
                  <a:lnTo>
                    <a:pt x="45908" y="119067"/>
                  </a:lnTo>
                  <a:lnTo>
                    <a:pt x="92930" y="93794"/>
                  </a:lnTo>
                  <a:lnTo>
                    <a:pt x="140992" y="70651"/>
                  </a:lnTo>
                  <a:lnTo>
                    <a:pt x="190022" y="49669"/>
                  </a:lnTo>
                  <a:lnTo>
                    <a:pt x="239947" y="30879"/>
                  </a:lnTo>
                  <a:lnTo>
                    <a:pt x="290694" y="14312"/>
                  </a:lnTo>
                  <a:lnTo>
                    <a:pt x="342192" y="0"/>
                  </a:lnTo>
                  <a:lnTo>
                    <a:pt x="638088" y="1164458"/>
                  </a:lnTo>
                  <a:lnTo>
                    <a:pt x="0" y="1464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15273" y="2530062"/>
              <a:ext cx="295910" cy="1202055"/>
            </a:xfrm>
            <a:custGeom>
              <a:avLst/>
              <a:gdLst/>
              <a:ahLst/>
              <a:cxnLst/>
              <a:rect l="l" t="t" r="r" b="b"/>
              <a:pathLst>
                <a:path w="295910" h="1202054">
                  <a:moveTo>
                    <a:pt x="295896" y="0"/>
                  </a:moveTo>
                  <a:lnTo>
                    <a:pt x="246045" y="1034"/>
                  </a:lnTo>
                  <a:lnTo>
                    <a:pt x="196324" y="4133"/>
                  </a:lnTo>
                  <a:lnTo>
                    <a:pt x="146795" y="9287"/>
                  </a:lnTo>
                  <a:lnTo>
                    <a:pt x="97522" y="16489"/>
                  </a:lnTo>
                  <a:lnTo>
                    <a:pt x="48569" y="25732"/>
                  </a:lnTo>
                  <a:lnTo>
                    <a:pt x="0" y="37006"/>
                  </a:lnTo>
                  <a:lnTo>
                    <a:pt x="295896" y="1201466"/>
                  </a:lnTo>
                  <a:lnTo>
                    <a:pt x="29589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15273" y="2530062"/>
              <a:ext cx="295910" cy="1202055"/>
            </a:xfrm>
            <a:custGeom>
              <a:avLst/>
              <a:gdLst/>
              <a:ahLst/>
              <a:cxnLst/>
              <a:rect l="l" t="t" r="r" b="b"/>
              <a:pathLst>
                <a:path w="295910" h="1202054">
                  <a:moveTo>
                    <a:pt x="0" y="37006"/>
                  </a:moveTo>
                  <a:lnTo>
                    <a:pt x="48569" y="25732"/>
                  </a:lnTo>
                  <a:lnTo>
                    <a:pt x="97522" y="16489"/>
                  </a:lnTo>
                  <a:lnTo>
                    <a:pt x="146795" y="9287"/>
                  </a:lnTo>
                  <a:lnTo>
                    <a:pt x="196324" y="4133"/>
                  </a:lnTo>
                  <a:lnTo>
                    <a:pt x="246045" y="1034"/>
                  </a:lnTo>
                  <a:lnTo>
                    <a:pt x="295895" y="0"/>
                  </a:lnTo>
                  <a:lnTo>
                    <a:pt x="295896" y="1201466"/>
                  </a:lnTo>
                  <a:lnTo>
                    <a:pt x="0" y="3700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325755" y="4504435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404040"/>
                </a:solidFill>
                <a:latin typeface="Arial"/>
                <a:cs typeface="Arial"/>
              </a:rPr>
              <a:t>92%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6455" y="2572003"/>
            <a:ext cx="541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0092" sz="1800" spc="-15" b="1">
                <a:solidFill>
                  <a:srgbClr val="404040"/>
                </a:solidFill>
                <a:latin typeface="Arial"/>
                <a:cs typeface="Arial"/>
              </a:rPr>
              <a:t>5%</a:t>
            </a:r>
            <a:r>
              <a:rPr dirty="0" baseline="-30092" sz="1800" spc="172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404040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9810" y="1874011"/>
            <a:ext cx="2962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800" spc="-7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595959"/>
                </a:solidFill>
                <a:latin typeface="Arial"/>
                <a:cs typeface="Arial"/>
              </a:rPr>
              <a:t>Patients</a:t>
            </a:r>
            <a:r>
              <a:rPr dirty="0" sz="18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dirty="0" sz="1800" spc="-7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595959"/>
                </a:solidFill>
                <a:latin typeface="Arial"/>
                <a:cs typeface="Arial"/>
              </a:rPr>
              <a:t>Race</a:t>
            </a:r>
            <a:r>
              <a:rPr dirty="0" sz="18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595959"/>
                </a:solidFill>
                <a:latin typeface="Arial"/>
                <a:cs typeface="Arial"/>
              </a:rPr>
              <a:t>(23%)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7674" y="536099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8" y="0"/>
                </a:moveTo>
                <a:lnTo>
                  <a:pt x="0" y="0"/>
                </a:lnTo>
                <a:lnTo>
                  <a:pt x="0" y="97669"/>
                </a:lnTo>
                <a:lnTo>
                  <a:pt x="97668" y="97669"/>
                </a:lnTo>
                <a:lnTo>
                  <a:pt x="9766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46715" y="5265420"/>
            <a:ext cx="10795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white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76468" y="536099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8" y="0"/>
                </a:moveTo>
                <a:lnTo>
                  <a:pt x="0" y="0"/>
                </a:lnTo>
                <a:lnTo>
                  <a:pt x="0" y="97669"/>
                </a:lnTo>
                <a:lnTo>
                  <a:pt x="97668" y="97669"/>
                </a:lnTo>
                <a:lnTo>
                  <a:pt x="97668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05509" y="5265420"/>
            <a:ext cx="1059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595959"/>
                </a:solidFill>
                <a:latin typeface="Arial"/>
                <a:cs typeface="Arial"/>
              </a:rPr>
              <a:t>Black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4591" y="536099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8" y="0"/>
                </a:moveTo>
                <a:lnTo>
                  <a:pt x="0" y="0"/>
                </a:lnTo>
                <a:lnTo>
                  <a:pt x="0" y="97669"/>
                </a:lnTo>
                <a:lnTo>
                  <a:pt x="97668" y="97669"/>
                </a:lnTo>
                <a:lnTo>
                  <a:pt x="97668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33631" y="5265420"/>
            <a:ext cx="1447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4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dirty="0" sz="1400" spc="-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595959"/>
                </a:solidFill>
                <a:latin typeface="Arial"/>
                <a:cs typeface="Arial"/>
              </a:rPr>
              <a:t>race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18387" y="2500874"/>
            <a:ext cx="2184400" cy="2184400"/>
            <a:chOff x="7418387" y="2500874"/>
            <a:chExt cx="2184400" cy="2184400"/>
          </a:xfrm>
        </p:grpSpPr>
        <p:sp>
          <p:nvSpPr>
            <p:cNvPr id="20" name="object 20"/>
            <p:cNvSpPr/>
            <p:nvPr/>
          </p:nvSpPr>
          <p:spPr>
            <a:xfrm>
              <a:off x="8510651" y="2510400"/>
              <a:ext cx="1064260" cy="1082675"/>
            </a:xfrm>
            <a:custGeom>
              <a:avLst/>
              <a:gdLst/>
              <a:ahLst/>
              <a:cxnLst/>
              <a:rect l="l" t="t" r="r" b="b"/>
              <a:pathLst>
                <a:path w="1064259" h="1082675">
                  <a:moveTo>
                    <a:pt x="0" y="0"/>
                  </a:moveTo>
                  <a:lnTo>
                    <a:pt x="0" y="1082456"/>
                  </a:lnTo>
                  <a:lnTo>
                    <a:pt x="1064263" y="884833"/>
                  </a:lnTo>
                  <a:lnTo>
                    <a:pt x="1054312" y="837173"/>
                  </a:lnTo>
                  <a:lnTo>
                    <a:pt x="1042348" y="790382"/>
                  </a:lnTo>
                  <a:lnTo>
                    <a:pt x="1028423" y="744500"/>
                  </a:lnTo>
                  <a:lnTo>
                    <a:pt x="1012586" y="699571"/>
                  </a:lnTo>
                  <a:lnTo>
                    <a:pt x="994889" y="655636"/>
                  </a:lnTo>
                  <a:lnTo>
                    <a:pt x="975384" y="612738"/>
                  </a:lnTo>
                  <a:lnTo>
                    <a:pt x="954120" y="570920"/>
                  </a:lnTo>
                  <a:lnTo>
                    <a:pt x="931148" y="530223"/>
                  </a:lnTo>
                  <a:lnTo>
                    <a:pt x="906520" y="490689"/>
                  </a:lnTo>
                  <a:lnTo>
                    <a:pt x="880287" y="452362"/>
                  </a:lnTo>
                  <a:lnTo>
                    <a:pt x="852499" y="415284"/>
                  </a:lnTo>
                  <a:lnTo>
                    <a:pt x="823208" y="379496"/>
                  </a:lnTo>
                  <a:lnTo>
                    <a:pt x="792464" y="345042"/>
                  </a:lnTo>
                  <a:lnTo>
                    <a:pt x="760318" y="311963"/>
                  </a:lnTo>
                  <a:lnTo>
                    <a:pt x="726820" y="280302"/>
                  </a:lnTo>
                  <a:lnTo>
                    <a:pt x="692023" y="250101"/>
                  </a:lnTo>
                  <a:lnTo>
                    <a:pt x="655977" y="221402"/>
                  </a:lnTo>
                  <a:lnTo>
                    <a:pt x="618732" y="194248"/>
                  </a:lnTo>
                  <a:lnTo>
                    <a:pt x="580340" y="168682"/>
                  </a:lnTo>
                  <a:lnTo>
                    <a:pt x="540852" y="144744"/>
                  </a:lnTo>
                  <a:lnTo>
                    <a:pt x="500318" y="122479"/>
                  </a:lnTo>
                  <a:lnTo>
                    <a:pt x="458790" y="101928"/>
                  </a:lnTo>
                  <a:lnTo>
                    <a:pt x="416317" y="83133"/>
                  </a:lnTo>
                  <a:lnTo>
                    <a:pt x="372952" y="66136"/>
                  </a:lnTo>
                  <a:lnTo>
                    <a:pt x="328745" y="50981"/>
                  </a:lnTo>
                  <a:lnTo>
                    <a:pt x="283748" y="37709"/>
                  </a:lnTo>
                  <a:lnTo>
                    <a:pt x="238009" y="26363"/>
                  </a:lnTo>
                  <a:lnTo>
                    <a:pt x="191582" y="16985"/>
                  </a:lnTo>
                  <a:lnTo>
                    <a:pt x="144517" y="9617"/>
                  </a:lnTo>
                  <a:lnTo>
                    <a:pt x="96864" y="4302"/>
                  </a:lnTo>
                  <a:lnTo>
                    <a:pt x="48674" y="1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10651" y="3395233"/>
              <a:ext cx="1082675" cy="607060"/>
            </a:xfrm>
            <a:custGeom>
              <a:avLst/>
              <a:gdLst/>
              <a:ahLst/>
              <a:cxnLst/>
              <a:rect l="l" t="t" r="r" b="b"/>
              <a:pathLst>
                <a:path w="1082675" h="607060">
                  <a:moveTo>
                    <a:pt x="1064263" y="0"/>
                  </a:moveTo>
                  <a:lnTo>
                    <a:pt x="0" y="197623"/>
                  </a:lnTo>
                  <a:lnTo>
                    <a:pt x="1002159" y="606756"/>
                  </a:lnTo>
                  <a:lnTo>
                    <a:pt x="1020581" y="558355"/>
                  </a:lnTo>
                  <a:lnTo>
                    <a:pt x="1036624" y="509271"/>
                  </a:lnTo>
                  <a:lnTo>
                    <a:pt x="1050279" y="459591"/>
                  </a:lnTo>
                  <a:lnTo>
                    <a:pt x="1061538" y="409401"/>
                  </a:lnTo>
                  <a:lnTo>
                    <a:pt x="1070391" y="358789"/>
                  </a:lnTo>
                  <a:lnTo>
                    <a:pt x="1076830" y="307842"/>
                  </a:lnTo>
                  <a:lnTo>
                    <a:pt x="1080846" y="256647"/>
                  </a:lnTo>
                  <a:lnTo>
                    <a:pt x="1082430" y="205291"/>
                  </a:lnTo>
                  <a:lnTo>
                    <a:pt x="1081572" y="153861"/>
                  </a:lnTo>
                  <a:lnTo>
                    <a:pt x="1078264" y="102445"/>
                  </a:lnTo>
                  <a:lnTo>
                    <a:pt x="1072498" y="51128"/>
                  </a:lnTo>
                  <a:lnTo>
                    <a:pt x="106426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510651" y="3395232"/>
              <a:ext cx="1082675" cy="607060"/>
            </a:xfrm>
            <a:custGeom>
              <a:avLst/>
              <a:gdLst/>
              <a:ahLst/>
              <a:cxnLst/>
              <a:rect l="l" t="t" r="r" b="b"/>
              <a:pathLst>
                <a:path w="1082675" h="607060">
                  <a:moveTo>
                    <a:pt x="1064265" y="0"/>
                  </a:moveTo>
                  <a:lnTo>
                    <a:pt x="1072499" y="51128"/>
                  </a:lnTo>
                  <a:lnTo>
                    <a:pt x="1078265" y="102445"/>
                  </a:lnTo>
                  <a:lnTo>
                    <a:pt x="1081573" y="153861"/>
                  </a:lnTo>
                  <a:lnTo>
                    <a:pt x="1082431" y="205291"/>
                  </a:lnTo>
                  <a:lnTo>
                    <a:pt x="1080847" y="256647"/>
                  </a:lnTo>
                  <a:lnTo>
                    <a:pt x="1076831" y="307842"/>
                  </a:lnTo>
                  <a:lnTo>
                    <a:pt x="1070392" y="358790"/>
                  </a:lnTo>
                  <a:lnTo>
                    <a:pt x="1061539" y="409401"/>
                  </a:lnTo>
                  <a:lnTo>
                    <a:pt x="1050280" y="459591"/>
                  </a:lnTo>
                  <a:lnTo>
                    <a:pt x="1036624" y="509272"/>
                  </a:lnTo>
                  <a:lnTo>
                    <a:pt x="1020581" y="558355"/>
                  </a:lnTo>
                  <a:lnTo>
                    <a:pt x="1002160" y="606756"/>
                  </a:lnTo>
                  <a:lnTo>
                    <a:pt x="0" y="197624"/>
                  </a:lnTo>
                  <a:lnTo>
                    <a:pt x="106426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427911" y="3143187"/>
              <a:ext cx="2085339" cy="1532890"/>
            </a:xfrm>
            <a:custGeom>
              <a:avLst/>
              <a:gdLst/>
              <a:ahLst/>
              <a:cxnLst/>
              <a:rect l="l" t="t" r="r" b="b"/>
              <a:pathLst>
                <a:path w="2085340" h="1532889">
                  <a:moveTo>
                    <a:pt x="98103" y="0"/>
                  </a:moveTo>
                  <a:lnTo>
                    <a:pt x="80581" y="40535"/>
                  </a:lnTo>
                  <a:lnTo>
                    <a:pt x="63333" y="85574"/>
                  </a:lnTo>
                  <a:lnTo>
                    <a:pt x="48215" y="130899"/>
                  </a:lnTo>
                  <a:lnTo>
                    <a:pt x="35202" y="176453"/>
                  </a:lnTo>
                  <a:lnTo>
                    <a:pt x="24272" y="222178"/>
                  </a:lnTo>
                  <a:lnTo>
                    <a:pt x="15398" y="268017"/>
                  </a:lnTo>
                  <a:lnTo>
                    <a:pt x="8559" y="313913"/>
                  </a:lnTo>
                  <a:lnTo>
                    <a:pt x="3728" y="359808"/>
                  </a:lnTo>
                  <a:lnTo>
                    <a:pt x="883" y="405645"/>
                  </a:lnTo>
                  <a:lnTo>
                    <a:pt x="0" y="451367"/>
                  </a:lnTo>
                  <a:lnTo>
                    <a:pt x="1053" y="496916"/>
                  </a:lnTo>
                  <a:lnTo>
                    <a:pt x="4019" y="542235"/>
                  </a:lnTo>
                  <a:lnTo>
                    <a:pt x="8874" y="587266"/>
                  </a:lnTo>
                  <a:lnTo>
                    <a:pt x="15593" y="631953"/>
                  </a:lnTo>
                  <a:lnTo>
                    <a:pt x="24153" y="676237"/>
                  </a:lnTo>
                  <a:lnTo>
                    <a:pt x="34530" y="720062"/>
                  </a:lnTo>
                  <a:lnTo>
                    <a:pt x="46699" y="763370"/>
                  </a:lnTo>
                  <a:lnTo>
                    <a:pt x="60637" y="806103"/>
                  </a:lnTo>
                  <a:lnTo>
                    <a:pt x="76318" y="848205"/>
                  </a:lnTo>
                  <a:lnTo>
                    <a:pt x="93720" y="889618"/>
                  </a:lnTo>
                  <a:lnTo>
                    <a:pt x="112818" y="930284"/>
                  </a:lnTo>
                  <a:lnTo>
                    <a:pt x="133587" y="970147"/>
                  </a:lnTo>
                  <a:lnTo>
                    <a:pt x="156005" y="1009149"/>
                  </a:lnTo>
                  <a:lnTo>
                    <a:pt x="180046" y="1047232"/>
                  </a:lnTo>
                  <a:lnTo>
                    <a:pt x="205686" y="1084339"/>
                  </a:lnTo>
                  <a:lnTo>
                    <a:pt x="232902" y="1120413"/>
                  </a:lnTo>
                  <a:lnTo>
                    <a:pt x="261670" y="1155396"/>
                  </a:lnTo>
                  <a:lnTo>
                    <a:pt x="291964" y="1189231"/>
                  </a:lnTo>
                  <a:lnTo>
                    <a:pt x="323762" y="1221861"/>
                  </a:lnTo>
                  <a:lnTo>
                    <a:pt x="357039" y="1253229"/>
                  </a:lnTo>
                  <a:lnTo>
                    <a:pt x="391771" y="1283276"/>
                  </a:lnTo>
                  <a:lnTo>
                    <a:pt x="427934" y="1311946"/>
                  </a:lnTo>
                  <a:lnTo>
                    <a:pt x="465503" y="1339181"/>
                  </a:lnTo>
                  <a:lnTo>
                    <a:pt x="504455" y="1364924"/>
                  </a:lnTo>
                  <a:lnTo>
                    <a:pt x="544765" y="1389118"/>
                  </a:lnTo>
                  <a:lnTo>
                    <a:pt x="586410" y="1411705"/>
                  </a:lnTo>
                  <a:lnTo>
                    <a:pt x="629366" y="1432627"/>
                  </a:lnTo>
                  <a:lnTo>
                    <a:pt x="673607" y="1451828"/>
                  </a:lnTo>
                  <a:lnTo>
                    <a:pt x="718646" y="1469076"/>
                  </a:lnTo>
                  <a:lnTo>
                    <a:pt x="763971" y="1484194"/>
                  </a:lnTo>
                  <a:lnTo>
                    <a:pt x="809525" y="1497206"/>
                  </a:lnTo>
                  <a:lnTo>
                    <a:pt x="855250" y="1508137"/>
                  </a:lnTo>
                  <a:lnTo>
                    <a:pt x="901089" y="1517010"/>
                  </a:lnTo>
                  <a:lnTo>
                    <a:pt x="946985" y="1523849"/>
                  </a:lnTo>
                  <a:lnTo>
                    <a:pt x="992880" y="1528680"/>
                  </a:lnTo>
                  <a:lnTo>
                    <a:pt x="1038717" y="1531525"/>
                  </a:lnTo>
                  <a:lnTo>
                    <a:pt x="1084439" y="1532408"/>
                  </a:lnTo>
                  <a:lnTo>
                    <a:pt x="1129988" y="1531355"/>
                  </a:lnTo>
                  <a:lnTo>
                    <a:pt x="1175307" y="1528389"/>
                  </a:lnTo>
                  <a:lnTo>
                    <a:pt x="1220338" y="1523534"/>
                  </a:lnTo>
                  <a:lnTo>
                    <a:pt x="1265025" y="1516815"/>
                  </a:lnTo>
                  <a:lnTo>
                    <a:pt x="1309309" y="1508254"/>
                  </a:lnTo>
                  <a:lnTo>
                    <a:pt x="1353134" y="1497878"/>
                  </a:lnTo>
                  <a:lnTo>
                    <a:pt x="1396442" y="1485708"/>
                  </a:lnTo>
                  <a:lnTo>
                    <a:pt x="1439175" y="1471771"/>
                  </a:lnTo>
                  <a:lnTo>
                    <a:pt x="1481277" y="1456089"/>
                  </a:lnTo>
                  <a:lnTo>
                    <a:pt x="1522690" y="1438688"/>
                  </a:lnTo>
                  <a:lnTo>
                    <a:pt x="1563356" y="1419590"/>
                  </a:lnTo>
                  <a:lnTo>
                    <a:pt x="1603219" y="1398820"/>
                  </a:lnTo>
                  <a:lnTo>
                    <a:pt x="1642220" y="1376403"/>
                  </a:lnTo>
                  <a:lnTo>
                    <a:pt x="1680303" y="1352362"/>
                  </a:lnTo>
                  <a:lnTo>
                    <a:pt x="1717411" y="1326721"/>
                  </a:lnTo>
                  <a:lnTo>
                    <a:pt x="1753484" y="1299505"/>
                  </a:lnTo>
                  <a:lnTo>
                    <a:pt x="1788468" y="1270738"/>
                  </a:lnTo>
                  <a:lnTo>
                    <a:pt x="1822303" y="1240443"/>
                  </a:lnTo>
                  <a:lnTo>
                    <a:pt x="1854933" y="1208645"/>
                  </a:lnTo>
                  <a:lnTo>
                    <a:pt x="1886301" y="1175368"/>
                  </a:lnTo>
                  <a:lnTo>
                    <a:pt x="1916348" y="1140636"/>
                  </a:lnTo>
                  <a:lnTo>
                    <a:pt x="1945018" y="1104474"/>
                  </a:lnTo>
                  <a:lnTo>
                    <a:pt x="1972253" y="1066904"/>
                  </a:lnTo>
                  <a:lnTo>
                    <a:pt x="1997996" y="1027952"/>
                  </a:lnTo>
                  <a:lnTo>
                    <a:pt x="2022190" y="987642"/>
                  </a:lnTo>
                  <a:lnTo>
                    <a:pt x="2044776" y="945997"/>
                  </a:lnTo>
                  <a:lnTo>
                    <a:pt x="2065699" y="903042"/>
                  </a:lnTo>
                  <a:lnTo>
                    <a:pt x="2084900" y="858800"/>
                  </a:lnTo>
                  <a:lnTo>
                    <a:pt x="1082739" y="449668"/>
                  </a:lnTo>
                  <a:lnTo>
                    <a:pt x="9810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27912" y="3143187"/>
              <a:ext cx="2085339" cy="1532890"/>
            </a:xfrm>
            <a:custGeom>
              <a:avLst/>
              <a:gdLst/>
              <a:ahLst/>
              <a:cxnLst/>
              <a:rect l="l" t="t" r="r" b="b"/>
              <a:pathLst>
                <a:path w="2085340" h="1532889">
                  <a:moveTo>
                    <a:pt x="2084900" y="858801"/>
                  </a:moveTo>
                  <a:lnTo>
                    <a:pt x="2065699" y="903043"/>
                  </a:lnTo>
                  <a:lnTo>
                    <a:pt x="2044777" y="945998"/>
                  </a:lnTo>
                  <a:lnTo>
                    <a:pt x="2022190" y="987643"/>
                  </a:lnTo>
                  <a:lnTo>
                    <a:pt x="1997996" y="1027953"/>
                  </a:lnTo>
                  <a:lnTo>
                    <a:pt x="1972253" y="1066905"/>
                  </a:lnTo>
                  <a:lnTo>
                    <a:pt x="1945018" y="1104475"/>
                  </a:lnTo>
                  <a:lnTo>
                    <a:pt x="1916348" y="1140637"/>
                  </a:lnTo>
                  <a:lnTo>
                    <a:pt x="1886301" y="1175369"/>
                  </a:lnTo>
                  <a:lnTo>
                    <a:pt x="1854934" y="1208646"/>
                  </a:lnTo>
                  <a:lnTo>
                    <a:pt x="1822303" y="1240444"/>
                  </a:lnTo>
                  <a:lnTo>
                    <a:pt x="1788468" y="1270739"/>
                  </a:lnTo>
                  <a:lnTo>
                    <a:pt x="1753485" y="1299506"/>
                  </a:lnTo>
                  <a:lnTo>
                    <a:pt x="1717411" y="1326722"/>
                  </a:lnTo>
                  <a:lnTo>
                    <a:pt x="1680304" y="1352363"/>
                  </a:lnTo>
                  <a:lnTo>
                    <a:pt x="1642221" y="1376404"/>
                  </a:lnTo>
                  <a:lnTo>
                    <a:pt x="1603219" y="1398821"/>
                  </a:lnTo>
                  <a:lnTo>
                    <a:pt x="1563356" y="1419591"/>
                  </a:lnTo>
                  <a:lnTo>
                    <a:pt x="1522690" y="1438688"/>
                  </a:lnTo>
                  <a:lnTo>
                    <a:pt x="1481277" y="1456090"/>
                  </a:lnTo>
                  <a:lnTo>
                    <a:pt x="1439175" y="1471772"/>
                  </a:lnTo>
                  <a:lnTo>
                    <a:pt x="1396442" y="1485709"/>
                  </a:lnTo>
                  <a:lnTo>
                    <a:pt x="1353134" y="1497878"/>
                  </a:lnTo>
                  <a:lnTo>
                    <a:pt x="1309309" y="1508255"/>
                  </a:lnTo>
                  <a:lnTo>
                    <a:pt x="1265025" y="1516815"/>
                  </a:lnTo>
                  <a:lnTo>
                    <a:pt x="1220338" y="1523535"/>
                  </a:lnTo>
                  <a:lnTo>
                    <a:pt x="1175307" y="1528390"/>
                  </a:lnTo>
                  <a:lnTo>
                    <a:pt x="1129988" y="1531356"/>
                  </a:lnTo>
                  <a:lnTo>
                    <a:pt x="1084439" y="1532409"/>
                  </a:lnTo>
                  <a:lnTo>
                    <a:pt x="1038717" y="1531525"/>
                  </a:lnTo>
                  <a:lnTo>
                    <a:pt x="992880" y="1528680"/>
                  </a:lnTo>
                  <a:lnTo>
                    <a:pt x="946985" y="1523850"/>
                  </a:lnTo>
                  <a:lnTo>
                    <a:pt x="901089" y="1517010"/>
                  </a:lnTo>
                  <a:lnTo>
                    <a:pt x="855250" y="1508137"/>
                  </a:lnTo>
                  <a:lnTo>
                    <a:pt x="809525" y="1497206"/>
                  </a:lnTo>
                  <a:lnTo>
                    <a:pt x="763971" y="1484194"/>
                  </a:lnTo>
                  <a:lnTo>
                    <a:pt x="718646" y="1469076"/>
                  </a:lnTo>
                  <a:lnTo>
                    <a:pt x="673607" y="1451828"/>
                  </a:lnTo>
                  <a:lnTo>
                    <a:pt x="629366" y="1432627"/>
                  </a:lnTo>
                  <a:lnTo>
                    <a:pt x="586411" y="1411705"/>
                  </a:lnTo>
                  <a:lnTo>
                    <a:pt x="544766" y="1389118"/>
                  </a:lnTo>
                  <a:lnTo>
                    <a:pt x="504455" y="1364925"/>
                  </a:lnTo>
                  <a:lnTo>
                    <a:pt x="465503" y="1339182"/>
                  </a:lnTo>
                  <a:lnTo>
                    <a:pt x="427934" y="1311946"/>
                  </a:lnTo>
                  <a:lnTo>
                    <a:pt x="391771" y="1283277"/>
                  </a:lnTo>
                  <a:lnTo>
                    <a:pt x="357039" y="1253229"/>
                  </a:lnTo>
                  <a:lnTo>
                    <a:pt x="323762" y="1221862"/>
                  </a:lnTo>
                  <a:lnTo>
                    <a:pt x="291965" y="1189232"/>
                  </a:lnTo>
                  <a:lnTo>
                    <a:pt x="261670" y="1155396"/>
                  </a:lnTo>
                  <a:lnTo>
                    <a:pt x="232902" y="1120413"/>
                  </a:lnTo>
                  <a:lnTo>
                    <a:pt x="205686" y="1084339"/>
                  </a:lnTo>
                  <a:lnTo>
                    <a:pt x="180046" y="1047232"/>
                  </a:lnTo>
                  <a:lnTo>
                    <a:pt x="156005" y="1009149"/>
                  </a:lnTo>
                  <a:lnTo>
                    <a:pt x="133587" y="970147"/>
                  </a:lnTo>
                  <a:lnTo>
                    <a:pt x="112818" y="930285"/>
                  </a:lnTo>
                  <a:lnTo>
                    <a:pt x="93720" y="889618"/>
                  </a:lnTo>
                  <a:lnTo>
                    <a:pt x="76318" y="848206"/>
                  </a:lnTo>
                  <a:lnTo>
                    <a:pt x="60637" y="806104"/>
                  </a:lnTo>
                  <a:lnTo>
                    <a:pt x="46699" y="763370"/>
                  </a:lnTo>
                  <a:lnTo>
                    <a:pt x="34530" y="720062"/>
                  </a:lnTo>
                  <a:lnTo>
                    <a:pt x="24153" y="676238"/>
                  </a:lnTo>
                  <a:lnTo>
                    <a:pt x="15593" y="631953"/>
                  </a:lnTo>
                  <a:lnTo>
                    <a:pt x="8874" y="587267"/>
                  </a:lnTo>
                  <a:lnTo>
                    <a:pt x="4019" y="542235"/>
                  </a:lnTo>
                  <a:lnTo>
                    <a:pt x="1053" y="496916"/>
                  </a:lnTo>
                  <a:lnTo>
                    <a:pt x="0" y="451367"/>
                  </a:lnTo>
                  <a:lnTo>
                    <a:pt x="883" y="405646"/>
                  </a:lnTo>
                  <a:lnTo>
                    <a:pt x="3728" y="359808"/>
                  </a:lnTo>
                  <a:lnTo>
                    <a:pt x="8559" y="313913"/>
                  </a:lnTo>
                  <a:lnTo>
                    <a:pt x="15398" y="268017"/>
                  </a:lnTo>
                  <a:lnTo>
                    <a:pt x="24271" y="222178"/>
                  </a:lnTo>
                  <a:lnTo>
                    <a:pt x="35202" y="176453"/>
                  </a:lnTo>
                  <a:lnTo>
                    <a:pt x="48214" y="130899"/>
                  </a:lnTo>
                  <a:lnTo>
                    <a:pt x="63332" y="85575"/>
                  </a:lnTo>
                  <a:lnTo>
                    <a:pt x="80580" y="40536"/>
                  </a:lnTo>
                  <a:lnTo>
                    <a:pt x="98102" y="0"/>
                  </a:lnTo>
                  <a:lnTo>
                    <a:pt x="1082739" y="449669"/>
                  </a:lnTo>
                  <a:lnTo>
                    <a:pt x="2084900" y="8588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526012" y="2510398"/>
              <a:ext cx="984885" cy="1082675"/>
            </a:xfrm>
            <a:custGeom>
              <a:avLst/>
              <a:gdLst/>
              <a:ahLst/>
              <a:cxnLst/>
              <a:rect l="l" t="t" r="r" b="b"/>
              <a:pathLst>
                <a:path w="984884" h="1082675">
                  <a:moveTo>
                    <a:pt x="984637" y="0"/>
                  </a:moveTo>
                  <a:lnTo>
                    <a:pt x="935921" y="1091"/>
                  </a:lnTo>
                  <a:lnTo>
                    <a:pt x="887610" y="4340"/>
                  </a:lnTo>
                  <a:lnTo>
                    <a:pt x="839760" y="9709"/>
                  </a:lnTo>
                  <a:lnTo>
                    <a:pt x="792430" y="17162"/>
                  </a:lnTo>
                  <a:lnTo>
                    <a:pt x="745678" y="26661"/>
                  </a:lnTo>
                  <a:lnTo>
                    <a:pt x="699562" y="38168"/>
                  </a:lnTo>
                  <a:lnTo>
                    <a:pt x="654139" y="51647"/>
                  </a:lnTo>
                  <a:lnTo>
                    <a:pt x="609468" y="67060"/>
                  </a:lnTo>
                  <a:lnTo>
                    <a:pt x="565607" y="84370"/>
                  </a:lnTo>
                  <a:lnTo>
                    <a:pt x="522613" y="103540"/>
                  </a:lnTo>
                  <a:lnTo>
                    <a:pt x="480545" y="124533"/>
                  </a:lnTo>
                  <a:lnTo>
                    <a:pt x="439460" y="147310"/>
                  </a:lnTo>
                  <a:lnTo>
                    <a:pt x="399417" y="171836"/>
                  </a:lnTo>
                  <a:lnTo>
                    <a:pt x="360473" y="198072"/>
                  </a:lnTo>
                  <a:lnTo>
                    <a:pt x="322686" y="225982"/>
                  </a:lnTo>
                  <a:lnTo>
                    <a:pt x="286115" y="255528"/>
                  </a:lnTo>
                  <a:lnTo>
                    <a:pt x="250817" y="286673"/>
                  </a:lnTo>
                  <a:lnTo>
                    <a:pt x="216851" y="319380"/>
                  </a:lnTo>
                  <a:lnTo>
                    <a:pt x="184274" y="353612"/>
                  </a:lnTo>
                  <a:lnTo>
                    <a:pt x="153143" y="389330"/>
                  </a:lnTo>
                  <a:lnTo>
                    <a:pt x="123518" y="426499"/>
                  </a:lnTo>
                  <a:lnTo>
                    <a:pt x="95457" y="465080"/>
                  </a:lnTo>
                  <a:lnTo>
                    <a:pt x="69016" y="505037"/>
                  </a:lnTo>
                  <a:lnTo>
                    <a:pt x="44254" y="546332"/>
                  </a:lnTo>
                  <a:lnTo>
                    <a:pt x="21229" y="588928"/>
                  </a:lnTo>
                  <a:lnTo>
                    <a:pt x="0" y="632788"/>
                  </a:lnTo>
                  <a:lnTo>
                    <a:pt x="984638" y="1082457"/>
                  </a:lnTo>
                  <a:lnTo>
                    <a:pt x="9846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526013" y="2510399"/>
              <a:ext cx="984885" cy="1082675"/>
            </a:xfrm>
            <a:custGeom>
              <a:avLst/>
              <a:gdLst/>
              <a:ahLst/>
              <a:cxnLst/>
              <a:rect l="l" t="t" r="r" b="b"/>
              <a:pathLst>
                <a:path w="984884" h="1082675">
                  <a:moveTo>
                    <a:pt x="0" y="632788"/>
                  </a:moveTo>
                  <a:lnTo>
                    <a:pt x="21229" y="588928"/>
                  </a:lnTo>
                  <a:lnTo>
                    <a:pt x="44254" y="546332"/>
                  </a:lnTo>
                  <a:lnTo>
                    <a:pt x="69016" y="505037"/>
                  </a:lnTo>
                  <a:lnTo>
                    <a:pt x="95457" y="465080"/>
                  </a:lnTo>
                  <a:lnTo>
                    <a:pt x="123518" y="426498"/>
                  </a:lnTo>
                  <a:lnTo>
                    <a:pt x="153143" y="389330"/>
                  </a:lnTo>
                  <a:lnTo>
                    <a:pt x="184274" y="353611"/>
                  </a:lnTo>
                  <a:lnTo>
                    <a:pt x="216851" y="319380"/>
                  </a:lnTo>
                  <a:lnTo>
                    <a:pt x="250817" y="286673"/>
                  </a:lnTo>
                  <a:lnTo>
                    <a:pt x="286115" y="255528"/>
                  </a:lnTo>
                  <a:lnTo>
                    <a:pt x="322686" y="225982"/>
                  </a:lnTo>
                  <a:lnTo>
                    <a:pt x="360473" y="198072"/>
                  </a:lnTo>
                  <a:lnTo>
                    <a:pt x="399417" y="171836"/>
                  </a:lnTo>
                  <a:lnTo>
                    <a:pt x="439460" y="147310"/>
                  </a:lnTo>
                  <a:lnTo>
                    <a:pt x="480544" y="124533"/>
                  </a:lnTo>
                  <a:lnTo>
                    <a:pt x="522613" y="103540"/>
                  </a:lnTo>
                  <a:lnTo>
                    <a:pt x="565606" y="84370"/>
                  </a:lnTo>
                  <a:lnTo>
                    <a:pt x="609468" y="67060"/>
                  </a:lnTo>
                  <a:lnTo>
                    <a:pt x="654139" y="51647"/>
                  </a:lnTo>
                  <a:lnTo>
                    <a:pt x="699561" y="38168"/>
                  </a:lnTo>
                  <a:lnTo>
                    <a:pt x="745678" y="26661"/>
                  </a:lnTo>
                  <a:lnTo>
                    <a:pt x="792430" y="17162"/>
                  </a:lnTo>
                  <a:lnTo>
                    <a:pt x="839760" y="9709"/>
                  </a:lnTo>
                  <a:lnTo>
                    <a:pt x="887610" y="4340"/>
                  </a:lnTo>
                  <a:lnTo>
                    <a:pt x="935921" y="1091"/>
                  </a:lnTo>
                  <a:lnTo>
                    <a:pt x="984637" y="0"/>
                  </a:lnTo>
                  <a:lnTo>
                    <a:pt x="984638" y="1082457"/>
                  </a:lnTo>
                  <a:lnTo>
                    <a:pt x="0" y="6327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8931905" y="2806700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404040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22430" y="3559555"/>
            <a:ext cx="213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41305" y="4214876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404040"/>
                </a:solidFill>
                <a:latin typeface="Arial"/>
                <a:cs typeface="Arial"/>
              </a:rPr>
              <a:t>39%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4155" y="2730500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404040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00215" y="1874011"/>
            <a:ext cx="3420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solidFill>
                  <a:srgbClr val="595959"/>
                </a:solidFill>
                <a:latin typeface="Arial"/>
                <a:cs typeface="Arial"/>
              </a:rPr>
              <a:t>Non-</a:t>
            </a: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8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595959"/>
                </a:solidFill>
                <a:latin typeface="Arial"/>
                <a:cs typeface="Arial"/>
              </a:rPr>
              <a:t>Patients</a:t>
            </a:r>
            <a:r>
              <a:rPr dirty="0" sz="1800" spc="-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dirty="0" sz="1800" spc="-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595959"/>
                </a:solidFill>
                <a:latin typeface="Arial"/>
                <a:cs typeface="Arial"/>
              </a:rPr>
              <a:t>Race</a:t>
            </a:r>
            <a:r>
              <a:rPr dirty="0" sz="1800" spc="-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595959"/>
                </a:solidFill>
                <a:latin typeface="Arial"/>
                <a:cs typeface="Arial"/>
              </a:rPr>
              <a:t>(77%)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82644" y="508630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711687" y="4914900"/>
            <a:ext cx="142240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dirty="0" sz="1400" spc="-60">
                <a:solidFill>
                  <a:srgbClr val="595959"/>
                </a:solidFill>
                <a:latin typeface="Arial"/>
                <a:cs typeface="Arial"/>
              </a:rPr>
              <a:t>non-</a:t>
            </a:r>
            <a:r>
              <a:rPr dirty="0" sz="1400" spc="-80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400" spc="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95959"/>
                </a:solidFill>
                <a:latin typeface="Arial"/>
                <a:cs typeface="Arial"/>
              </a:rPr>
              <a:t>Black </a:t>
            </a:r>
            <a:r>
              <a:rPr dirty="0" sz="1400" spc="-60">
                <a:solidFill>
                  <a:srgbClr val="595959"/>
                </a:solidFill>
                <a:latin typeface="Arial"/>
                <a:cs typeface="Arial"/>
              </a:rPr>
              <a:t>non-</a:t>
            </a:r>
            <a:r>
              <a:rPr dirty="0" sz="1400" spc="-80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400" spc="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white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69010" y="508630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698051" y="4914900"/>
            <a:ext cx="181610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dirty="0" sz="1400" spc="-60">
                <a:solidFill>
                  <a:srgbClr val="595959"/>
                </a:solidFill>
                <a:latin typeface="Arial"/>
                <a:cs typeface="Arial"/>
              </a:rPr>
              <a:t>non-</a:t>
            </a:r>
            <a:r>
              <a:rPr dirty="0" sz="1400" spc="-80">
                <a:solidFill>
                  <a:srgbClr val="595959"/>
                </a:solidFill>
                <a:latin typeface="Arial"/>
                <a:cs typeface="Arial"/>
              </a:rPr>
              <a:t>Hispanic</a:t>
            </a:r>
            <a:r>
              <a:rPr dirty="0" sz="1400" spc="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dirty="0" sz="14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135">
                <a:solidFill>
                  <a:srgbClr val="595959"/>
                </a:solidFill>
                <a:latin typeface="Arial"/>
                <a:cs typeface="Arial"/>
              </a:rPr>
              <a:t>Race 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Unknown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82644" y="53773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8"/>
                </a:lnTo>
                <a:lnTo>
                  <a:pt x="97669" y="97668"/>
                </a:lnTo>
                <a:lnTo>
                  <a:pt x="97669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569010" y="53773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8"/>
                </a:lnTo>
                <a:lnTo>
                  <a:pt x="97669" y="97668"/>
                </a:lnTo>
                <a:lnTo>
                  <a:pt x="976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089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100"/>
              </a:spcBef>
            </a:pPr>
            <a:r>
              <a:rPr dirty="0" sz="3100" spc="-175"/>
              <a:t>Results:</a:t>
            </a:r>
            <a:r>
              <a:rPr dirty="0" sz="3100" spc="-130"/>
              <a:t> </a:t>
            </a:r>
            <a:r>
              <a:rPr dirty="0" sz="3100" spc="-280"/>
              <a:t>Race</a:t>
            </a:r>
            <a:r>
              <a:rPr dirty="0" sz="3100" spc="-120"/>
              <a:t> </a:t>
            </a:r>
            <a:r>
              <a:rPr dirty="0" sz="3100" spc="290"/>
              <a:t>/</a:t>
            </a:r>
            <a:r>
              <a:rPr dirty="0" sz="3100" spc="-120"/>
              <a:t> </a:t>
            </a:r>
            <a:r>
              <a:rPr dirty="0" sz="3100" spc="-70"/>
              <a:t>Ethnicity</a:t>
            </a:r>
            <a:r>
              <a:rPr dirty="0" sz="3100" spc="-120"/>
              <a:t> </a:t>
            </a:r>
            <a:r>
              <a:rPr dirty="0" sz="3200" spc="-140"/>
              <a:t>(N=1,551,102)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738" y="1629324"/>
            <a:ext cx="2858281" cy="4214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700" y="2187645"/>
            <a:ext cx="6146800" cy="33602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24938" y="4091940"/>
            <a:ext cx="2108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70" b="1">
                <a:solidFill>
                  <a:srgbClr val="0070C0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9537" y="3125723"/>
            <a:ext cx="2108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70" b="1">
                <a:solidFill>
                  <a:srgbClr val="0070C0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04883" y="2432050"/>
            <a:ext cx="2941320" cy="2603500"/>
            <a:chOff x="9104883" y="2432050"/>
            <a:chExt cx="2941320" cy="2603500"/>
          </a:xfrm>
        </p:grpSpPr>
        <p:sp>
          <p:nvSpPr>
            <p:cNvPr id="9" name="object 9"/>
            <p:cNvSpPr/>
            <p:nvPr/>
          </p:nvSpPr>
          <p:spPr>
            <a:xfrm>
              <a:off x="9111233" y="3487674"/>
              <a:ext cx="762000" cy="482600"/>
            </a:xfrm>
            <a:custGeom>
              <a:avLst/>
              <a:gdLst/>
              <a:ahLst/>
              <a:cxnLst/>
              <a:rect l="l" t="t" r="r" b="b"/>
              <a:pathLst>
                <a:path w="762000" h="482600">
                  <a:moveTo>
                    <a:pt x="520700" y="0"/>
                  </a:moveTo>
                  <a:lnTo>
                    <a:pt x="520700" y="120650"/>
                  </a:lnTo>
                  <a:lnTo>
                    <a:pt x="241300" y="120650"/>
                  </a:lnTo>
                  <a:lnTo>
                    <a:pt x="241300" y="0"/>
                  </a:lnTo>
                  <a:lnTo>
                    <a:pt x="0" y="241300"/>
                  </a:lnTo>
                  <a:lnTo>
                    <a:pt x="241300" y="482600"/>
                  </a:lnTo>
                  <a:lnTo>
                    <a:pt x="241300" y="361950"/>
                  </a:lnTo>
                  <a:lnTo>
                    <a:pt x="520700" y="361950"/>
                  </a:lnTo>
                  <a:lnTo>
                    <a:pt x="520700" y="482600"/>
                  </a:lnTo>
                  <a:lnTo>
                    <a:pt x="762000" y="241300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11233" y="3487674"/>
              <a:ext cx="762000" cy="482600"/>
            </a:xfrm>
            <a:custGeom>
              <a:avLst/>
              <a:gdLst/>
              <a:ahLst/>
              <a:cxnLst/>
              <a:rect l="l" t="t" r="r" b="b"/>
              <a:pathLst>
                <a:path w="762000" h="482600">
                  <a:moveTo>
                    <a:pt x="241300" y="482600"/>
                  </a:moveTo>
                  <a:lnTo>
                    <a:pt x="0" y="241300"/>
                  </a:lnTo>
                  <a:lnTo>
                    <a:pt x="241300" y="0"/>
                  </a:lnTo>
                  <a:lnTo>
                    <a:pt x="241300" y="120650"/>
                  </a:lnTo>
                  <a:lnTo>
                    <a:pt x="520700" y="120650"/>
                  </a:lnTo>
                  <a:lnTo>
                    <a:pt x="520700" y="0"/>
                  </a:lnTo>
                  <a:lnTo>
                    <a:pt x="762000" y="241300"/>
                  </a:lnTo>
                  <a:lnTo>
                    <a:pt x="520700" y="482600"/>
                  </a:lnTo>
                  <a:lnTo>
                    <a:pt x="520700" y="361950"/>
                  </a:lnTo>
                  <a:lnTo>
                    <a:pt x="241300" y="361950"/>
                  </a:lnTo>
                  <a:lnTo>
                    <a:pt x="241300" y="4826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867899" y="2438400"/>
              <a:ext cx="2171700" cy="2590800"/>
            </a:xfrm>
            <a:custGeom>
              <a:avLst/>
              <a:gdLst/>
              <a:ahLst/>
              <a:cxnLst/>
              <a:rect l="l" t="t" r="r" b="b"/>
              <a:pathLst>
                <a:path w="2171700" h="2590800">
                  <a:moveTo>
                    <a:pt x="1809741" y="0"/>
                  </a:moveTo>
                  <a:lnTo>
                    <a:pt x="361958" y="0"/>
                  </a:lnTo>
                  <a:lnTo>
                    <a:pt x="312843" y="3304"/>
                  </a:lnTo>
                  <a:lnTo>
                    <a:pt x="265735" y="12929"/>
                  </a:lnTo>
                  <a:lnTo>
                    <a:pt x="221068" y="28444"/>
                  </a:lnTo>
                  <a:lnTo>
                    <a:pt x="179271" y="49418"/>
                  </a:lnTo>
                  <a:lnTo>
                    <a:pt x="140776" y="75418"/>
                  </a:lnTo>
                  <a:lnTo>
                    <a:pt x="106015" y="106015"/>
                  </a:lnTo>
                  <a:lnTo>
                    <a:pt x="75418" y="140776"/>
                  </a:lnTo>
                  <a:lnTo>
                    <a:pt x="49418" y="179271"/>
                  </a:lnTo>
                  <a:lnTo>
                    <a:pt x="28444" y="221068"/>
                  </a:lnTo>
                  <a:lnTo>
                    <a:pt x="12929" y="265735"/>
                  </a:lnTo>
                  <a:lnTo>
                    <a:pt x="3304" y="312843"/>
                  </a:lnTo>
                  <a:lnTo>
                    <a:pt x="0" y="361958"/>
                  </a:lnTo>
                  <a:lnTo>
                    <a:pt x="0" y="2228841"/>
                  </a:lnTo>
                  <a:lnTo>
                    <a:pt x="3304" y="2277956"/>
                  </a:lnTo>
                  <a:lnTo>
                    <a:pt x="12929" y="2325064"/>
                  </a:lnTo>
                  <a:lnTo>
                    <a:pt x="28444" y="2369731"/>
                  </a:lnTo>
                  <a:lnTo>
                    <a:pt x="49418" y="2411528"/>
                  </a:lnTo>
                  <a:lnTo>
                    <a:pt x="75418" y="2450023"/>
                  </a:lnTo>
                  <a:lnTo>
                    <a:pt x="106015" y="2484784"/>
                  </a:lnTo>
                  <a:lnTo>
                    <a:pt x="140776" y="2515381"/>
                  </a:lnTo>
                  <a:lnTo>
                    <a:pt x="179271" y="2541381"/>
                  </a:lnTo>
                  <a:lnTo>
                    <a:pt x="221068" y="2562355"/>
                  </a:lnTo>
                  <a:lnTo>
                    <a:pt x="265735" y="2577870"/>
                  </a:lnTo>
                  <a:lnTo>
                    <a:pt x="312843" y="2587495"/>
                  </a:lnTo>
                  <a:lnTo>
                    <a:pt x="361958" y="2590800"/>
                  </a:lnTo>
                  <a:lnTo>
                    <a:pt x="1809741" y="2590800"/>
                  </a:lnTo>
                  <a:lnTo>
                    <a:pt x="1858856" y="2587495"/>
                  </a:lnTo>
                  <a:lnTo>
                    <a:pt x="1905964" y="2577870"/>
                  </a:lnTo>
                  <a:lnTo>
                    <a:pt x="1950631" y="2562355"/>
                  </a:lnTo>
                  <a:lnTo>
                    <a:pt x="1992428" y="2541381"/>
                  </a:lnTo>
                  <a:lnTo>
                    <a:pt x="2030923" y="2515381"/>
                  </a:lnTo>
                  <a:lnTo>
                    <a:pt x="2065684" y="2484784"/>
                  </a:lnTo>
                  <a:lnTo>
                    <a:pt x="2096281" y="2450023"/>
                  </a:lnTo>
                  <a:lnTo>
                    <a:pt x="2122281" y="2411528"/>
                  </a:lnTo>
                  <a:lnTo>
                    <a:pt x="2143255" y="2369731"/>
                  </a:lnTo>
                  <a:lnTo>
                    <a:pt x="2158770" y="2325064"/>
                  </a:lnTo>
                  <a:lnTo>
                    <a:pt x="2168395" y="2277956"/>
                  </a:lnTo>
                  <a:lnTo>
                    <a:pt x="2171700" y="2228841"/>
                  </a:lnTo>
                  <a:lnTo>
                    <a:pt x="2171700" y="361958"/>
                  </a:lnTo>
                  <a:lnTo>
                    <a:pt x="2168395" y="312843"/>
                  </a:lnTo>
                  <a:lnTo>
                    <a:pt x="2158770" y="265735"/>
                  </a:lnTo>
                  <a:lnTo>
                    <a:pt x="2143255" y="221068"/>
                  </a:lnTo>
                  <a:lnTo>
                    <a:pt x="2122281" y="179271"/>
                  </a:lnTo>
                  <a:lnTo>
                    <a:pt x="2096281" y="140776"/>
                  </a:lnTo>
                  <a:lnTo>
                    <a:pt x="2065684" y="106015"/>
                  </a:lnTo>
                  <a:lnTo>
                    <a:pt x="2030923" y="75418"/>
                  </a:lnTo>
                  <a:lnTo>
                    <a:pt x="1992428" y="49418"/>
                  </a:lnTo>
                  <a:lnTo>
                    <a:pt x="1950631" y="28444"/>
                  </a:lnTo>
                  <a:lnTo>
                    <a:pt x="1905964" y="12929"/>
                  </a:lnTo>
                  <a:lnTo>
                    <a:pt x="1858856" y="3304"/>
                  </a:lnTo>
                  <a:lnTo>
                    <a:pt x="180974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67899" y="2438400"/>
              <a:ext cx="2171700" cy="2590800"/>
            </a:xfrm>
            <a:custGeom>
              <a:avLst/>
              <a:gdLst/>
              <a:ahLst/>
              <a:cxnLst/>
              <a:rect l="l" t="t" r="r" b="b"/>
              <a:pathLst>
                <a:path w="2171700" h="2590800">
                  <a:moveTo>
                    <a:pt x="0" y="361958"/>
                  </a:moveTo>
                  <a:lnTo>
                    <a:pt x="3304" y="312842"/>
                  </a:lnTo>
                  <a:lnTo>
                    <a:pt x="12929" y="265735"/>
                  </a:lnTo>
                  <a:lnTo>
                    <a:pt x="28444" y="221067"/>
                  </a:lnTo>
                  <a:lnTo>
                    <a:pt x="49417" y="179271"/>
                  </a:lnTo>
                  <a:lnTo>
                    <a:pt x="75418" y="140776"/>
                  </a:lnTo>
                  <a:lnTo>
                    <a:pt x="106015" y="106015"/>
                  </a:lnTo>
                  <a:lnTo>
                    <a:pt x="140776" y="75418"/>
                  </a:lnTo>
                  <a:lnTo>
                    <a:pt x="179271" y="49417"/>
                  </a:lnTo>
                  <a:lnTo>
                    <a:pt x="221067" y="28444"/>
                  </a:lnTo>
                  <a:lnTo>
                    <a:pt x="265735" y="12929"/>
                  </a:lnTo>
                  <a:lnTo>
                    <a:pt x="312842" y="3304"/>
                  </a:lnTo>
                  <a:lnTo>
                    <a:pt x="361958" y="0"/>
                  </a:lnTo>
                  <a:lnTo>
                    <a:pt x="1809742" y="0"/>
                  </a:lnTo>
                  <a:lnTo>
                    <a:pt x="1858857" y="3304"/>
                  </a:lnTo>
                  <a:lnTo>
                    <a:pt x="1905964" y="12929"/>
                  </a:lnTo>
                  <a:lnTo>
                    <a:pt x="1950632" y="28444"/>
                  </a:lnTo>
                  <a:lnTo>
                    <a:pt x="1992429" y="49417"/>
                  </a:lnTo>
                  <a:lnTo>
                    <a:pt x="2030923" y="75418"/>
                  </a:lnTo>
                  <a:lnTo>
                    <a:pt x="2065685" y="106015"/>
                  </a:lnTo>
                  <a:lnTo>
                    <a:pt x="2096281" y="140776"/>
                  </a:lnTo>
                  <a:lnTo>
                    <a:pt x="2122282" y="179271"/>
                  </a:lnTo>
                  <a:lnTo>
                    <a:pt x="2143255" y="221067"/>
                  </a:lnTo>
                  <a:lnTo>
                    <a:pt x="2158770" y="265735"/>
                  </a:lnTo>
                  <a:lnTo>
                    <a:pt x="2168395" y="312842"/>
                  </a:lnTo>
                  <a:lnTo>
                    <a:pt x="2171700" y="361958"/>
                  </a:lnTo>
                  <a:lnTo>
                    <a:pt x="2171700" y="2228842"/>
                  </a:lnTo>
                  <a:lnTo>
                    <a:pt x="2168395" y="2277957"/>
                  </a:lnTo>
                  <a:lnTo>
                    <a:pt x="2158770" y="2325064"/>
                  </a:lnTo>
                  <a:lnTo>
                    <a:pt x="2143255" y="2369732"/>
                  </a:lnTo>
                  <a:lnTo>
                    <a:pt x="2122282" y="2411529"/>
                  </a:lnTo>
                  <a:lnTo>
                    <a:pt x="2096281" y="2450023"/>
                  </a:lnTo>
                  <a:lnTo>
                    <a:pt x="2065685" y="2484785"/>
                  </a:lnTo>
                  <a:lnTo>
                    <a:pt x="2030923" y="2515381"/>
                  </a:lnTo>
                  <a:lnTo>
                    <a:pt x="1992429" y="2541382"/>
                  </a:lnTo>
                  <a:lnTo>
                    <a:pt x="1950632" y="2562355"/>
                  </a:lnTo>
                  <a:lnTo>
                    <a:pt x="1905964" y="2577870"/>
                  </a:lnTo>
                  <a:lnTo>
                    <a:pt x="1858857" y="2587495"/>
                  </a:lnTo>
                  <a:lnTo>
                    <a:pt x="1809742" y="2590800"/>
                  </a:lnTo>
                  <a:lnTo>
                    <a:pt x="361958" y="2590800"/>
                  </a:lnTo>
                  <a:lnTo>
                    <a:pt x="312842" y="2587495"/>
                  </a:lnTo>
                  <a:lnTo>
                    <a:pt x="265735" y="2577870"/>
                  </a:lnTo>
                  <a:lnTo>
                    <a:pt x="221067" y="2562355"/>
                  </a:lnTo>
                  <a:lnTo>
                    <a:pt x="179271" y="2541382"/>
                  </a:lnTo>
                  <a:lnTo>
                    <a:pt x="140776" y="2515381"/>
                  </a:lnTo>
                  <a:lnTo>
                    <a:pt x="106015" y="2484785"/>
                  </a:lnTo>
                  <a:lnTo>
                    <a:pt x="75418" y="2450023"/>
                  </a:lnTo>
                  <a:lnTo>
                    <a:pt x="49417" y="2411529"/>
                  </a:lnTo>
                  <a:lnTo>
                    <a:pt x="28444" y="2369732"/>
                  </a:lnTo>
                  <a:lnTo>
                    <a:pt x="12929" y="2325064"/>
                  </a:lnTo>
                  <a:lnTo>
                    <a:pt x="3304" y="2277957"/>
                  </a:lnTo>
                  <a:lnTo>
                    <a:pt x="0" y="2228842"/>
                  </a:lnTo>
                  <a:lnTo>
                    <a:pt x="0" y="36195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052653" y="3297428"/>
            <a:ext cx="1750060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Diabetes: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13%,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Hypertension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Dyslipidemia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908" rIns="0" bIns="0" rtlCol="0" vert="horz">
            <a:spAutoFit/>
          </a:bodyPr>
          <a:lstStyle/>
          <a:p>
            <a:pPr marL="3230245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Additional</a:t>
            </a:r>
            <a:r>
              <a:rPr dirty="0" spc="-110"/>
              <a:t> </a:t>
            </a:r>
            <a:r>
              <a:rPr dirty="0" spc="-100"/>
              <a:t>Patient</a:t>
            </a:r>
            <a:r>
              <a:rPr dirty="0" spc="-114"/>
              <a:t> </a:t>
            </a:r>
            <a:r>
              <a:rPr dirty="0" spc="-110"/>
              <a:t>Characteristics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060" rIns="0" bIns="0" rtlCol="0" vert="horz">
            <a:spAutoFit/>
          </a:bodyPr>
          <a:lstStyle/>
          <a:p>
            <a:pPr marL="4637405">
              <a:lnSpc>
                <a:spcPct val="100000"/>
              </a:lnSpc>
              <a:spcBef>
                <a:spcPts val="135"/>
              </a:spcBef>
            </a:pPr>
            <a:r>
              <a:rPr dirty="0" spc="-275"/>
              <a:t>Key</a:t>
            </a:r>
            <a:r>
              <a:rPr dirty="0" spc="-140"/>
              <a:t> </a:t>
            </a:r>
            <a:r>
              <a:rPr dirty="0" spc="-135"/>
              <a:t>Findings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27050" y="1714500"/>
            <a:ext cx="2768600" cy="4551680"/>
            <a:chOff x="527050" y="1714500"/>
            <a:chExt cx="2768600" cy="45516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300" y="1714500"/>
              <a:ext cx="1562100" cy="1562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3400" y="4367276"/>
              <a:ext cx="2755900" cy="1892300"/>
            </a:xfrm>
            <a:custGeom>
              <a:avLst/>
              <a:gdLst/>
              <a:ahLst/>
              <a:cxnLst/>
              <a:rect l="l" t="t" r="r" b="b"/>
              <a:pathLst>
                <a:path w="2755900" h="1892300">
                  <a:moveTo>
                    <a:pt x="2440517" y="0"/>
                  </a:moveTo>
                  <a:lnTo>
                    <a:pt x="315382" y="0"/>
                  </a:lnTo>
                  <a:lnTo>
                    <a:pt x="268777" y="3419"/>
                  </a:lnTo>
                  <a:lnTo>
                    <a:pt x="224295" y="13352"/>
                  </a:lnTo>
                  <a:lnTo>
                    <a:pt x="182425" y="29312"/>
                  </a:lnTo>
                  <a:lnTo>
                    <a:pt x="143653" y="50809"/>
                  </a:lnTo>
                  <a:lnTo>
                    <a:pt x="108468" y="77357"/>
                  </a:lnTo>
                  <a:lnTo>
                    <a:pt x="77357" y="108468"/>
                  </a:lnTo>
                  <a:lnTo>
                    <a:pt x="50810" y="143653"/>
                  </a:lnTo>
                  <a:lnTo>
                    <a:pt x="29312" y="182425"/>
                  </a:lnTo>
                  <a:lnTo>
                    <a:pt x="13352" y="224295"/>
                  </a:lnTo>
                  <a:lnTo>
                    <a:pt x="3419" y="268777"/>
                  </a:lnTo>
                  <a:lnTo>
                    <a:pt x="0" y="315382"/>
                  </a:lnTo>
                  <a:lnTo>
                    <a:pt x="0" y="1576917"/>
                  </a:lnTo>
                  <a:lnTo>
                    <a:pt x="3419" y="1623522"/>
                  </a:lnTo>
                  <a:lnTo>
                    <a:pt x="13352" y="1668003"/>
                  </a:lnTo>
                  <a:lnTo>
                    <a:pt x="29312" y="1709874"/>
                  </a:lnTo>
                  <a:lnTo>
                    <a:pt x="50810" y="1748646"/>
                  </a:lnTo>
                  <a:lnTo>
                    <a:pt x="77357" y="1783831"/>
                  </a:lnTo>
                  <a:lnTo>
                    <a:pt x="108468" y="1814941"/>
                  </a:lnTo>
                  <a:lnTo>
                    <a:pt x="143653" y="1841489"/>
                  </a:lnTo>
                  <a:lnTo>
                    <a:pt x="182425" y="1862987"/>
                  </a:lnTo>
                  <a:lnTo>
                    <a:pt x="224295" y="1878947"/>
                  </a:lnTo>
                  <a:lnTo>
                    <a:pt x="268777" y="1888880"/>
                  </a:lnTo>
                  <a:lnTo>
                    <a:pt x="315382" y="1892300"/>
                  </a:lnTo>
                  <a:lnTo>
                    <a:pt x="2440517" y="1892300"/>
                  </a:lnTo>
                  <a:lnTo>
                    <a:pt x="2487122" y="1888880"/>
                  </a:lnTo>
                  <a:lnTo>
                    <a:pt x="2531604" y="1878947"/>
                  </a:lnTo>
                  <a:lnTo>
                    <a:pt x="2573474" y="1862987"/>
                  </a:lnTo>
                  <a:lnTo>
                    <a:pt x="2612246" y="1841489"/>
                  </a:lnTo>
                  <a:lnTo>
                    <a:pt x="2647431" y="1814941"/>
                  </a:lnTo>
                  <a:lnTo>
                    <a:pt x="2678542" y="1783831"/>
                  </a:lnTo>
                  <a:lnTo>
                    <a:pt x="2705090" y="1748646"/>
                  </a:lnTo>
                  <a:lnTo>
                    <a:pt x="2726587" y="1709874"/>
                  </a:lnTo>
                  <a:lnTo>
                    <a:pt x="2742547" y="1668003"/>
                  </a:lnTo>
                  <a:lnTo>
                    <a:pt x="2752480" y="1623522"/>
                  </a:lnTo>
                  <a:lnTo>
                    <a:pt x="2755900" y="1576917"/>
                  </a:lnTo>
                  <a:lnTo>
                    <a:pt x="2755900" y="315382"/>
                  </a:lnTo>
                  <a:lnTo>
                    <a:pt x="2752480" y="268777"/>
                  </a:lnTo>
                  <a:lnTo>
                    <a:pt x="2742547" y="224295"/>
                  </a:lnTo>
                  <a:lnTo>
                    <a:pt x="2726587" y="182425"/>
                  </a:lnTo>
                  <a:lnTo>
                    <a:pt x="2705090" y="143653"/>
                  </a:lnTo>
                  <a:lnTo>
                    <a:pt x="2678542" y="108468"/>
                  </a:lnTo>
                  <a:lnTo>
                    <a:pt x="2647431" y="77357"/>
                  </a:lnTo>
                  <a:lnTo>
                    <a:pt x="2612246" y="50809"/>
                  </a:lnTo>
                  <a:lnTo>
                    <a:pt x="2573474" y="29312"/>
                  </a:lnTo>
                  <a:lnTo>
                    <a:pt x="2531604" y="13352"/>
                  </a:lnTo>
                  <a:lnTo>
                    <a:pt x="2487122" y="3419"/>
                  </a:lnTo>
                  <a:lnTo>
                    <a:pt x="244051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3400" y="4367276"/>
              <a:ext cx="2755900" cy="1892300"/>
            </a:xfrm>
            <a:custGeom>
              <a:avLst/>
              <a:gdLst/>
              <a:ahLst/>
              <a:cxnLst/>
              <a:rect l="l" t="t" r="r" b="b"/>
              <a:pathLst>
                <a:path w="2755900" h="1892300">
                  <a:moveTo>
                    <a:pt x="0" y="315382"/>
                  </a:moveTo>
                  <a:lnTo>
                    <a:pt x="3419" y="268777"/>
                  </a:lnTo>
                  <a:lnTo>
                    <a:pt x="13352" y="224296"/>
                  </a:lnTo>
                  <a:lnTo>
                    <a:pt x="29312" y="182425"/>
                  </a:lnTo>
                  <a:lnTo>
                    <a:pt x="50810" y="143653"/>
                  </a:lnTo>
                  <a:lnTo>
                    <a:pt x="77357" y="108468"/>
                  </a:lnTo>
                  <a:lnTo>
                    <a:pt x="108468" y="77358"/>
                  </a:lnTo>
                  <a:lnTo>
                    <a:pt x="143653" y="50810"/>
                  </a:lnTo>
                  <a:lnTo>
                    <a:pt x="182425" y="29312"/>
                  </a:lnTo>
                  <a:lnTo>
                    <a:pt x="224295" y="13353"/>
                  </a:lnTo>
                  <a:lnTo>
                    <a:pt x="268777" y="3419"/>
                  </a:lnTo>
                  <a:lnTo>
                    <a:pt x="315382" y="0"/>
                  </a:lnTo>
                  <a:lnTo>
                    <a:pt x="2440518" y="0"/>
                  </a:lnTo>
                  <a:lnTo>
                    <a:pt x="2487122" y="3419"/>
                  </a:lnTo>
                  <a:lnTo>
                    <a:pt x="2531604" y="13353"/>
                  </a:lnTo>
                  <a:lnTo>
                    <a:pt x="2573475" y="29312"/>
                  </a:lnTo>
                  <a:lnTo>
                    <a:pt x="2612246" y="50810"/>
                  </a:lnTo>
                  <a:lnTo>
                    <a:pt x="2647431" y="77358"/>
                  </a:lnTo>
                  <a:lnTo>
                    <a:pt x="2678542" y="108468"/>
                  </a:lnTo>
                  <a:lnTo>
                    <a:pt x="2705090" y="143653"/>
                  </a:lnTo>
                  <a:lnTo>
                    <a:pt x="2726587" y="182425"/>
                  </a:lnTo>
                  <a:lnTo>
                    <a:pt x="2742547" y="224296"/>
                  </a:lnTo>
                  <a:lnTo>
                    <a:pt x="2752480" y="268777"/>
                  </a:lnTo>
                  <a:lnTo>
                    <a:pt x="2755900" y="315382"/>
                  </a:lnTo>
                  <a:lnTo>
                    <a:pt x="2755900" y="1576917"/>
                  </a:lnTo>
                  <a:lnTo>
                    <a:pt x="2752480" y="1623521"/>
                  </a:lnTo>
                  <a:lnTo>
                    <a:pt x="2742547" y="1668003"/>
                  </a:lnTo>
                  <a:lnTo>
                    <a:pt x="2726587" y="1709874"/>
                  </a:lnTo>
                  <a:lnTo>
                    <a:pt x="2705090" y="1748646"/>
                  </a:lnTo>
                  <a:lnTo>
                    <a:pt x="2678542" y="1783831"/>
                  </a:lnTo>
                  <a:lnTo>
                    <a:pt x="2647431" y="1814941"/>
                  </a:lnTo>
                  <a:lnTo>
                    <a:pt x="2612246" y="1841489"/>
                  </a:lnTo>
                  <a:lnTo>
                    <a:pt x="2573475" y="1862987"/>
                  </a:lnTo>
                  <a:lnTo>
                    <a:pt x="2531604" y="1878946"/>
                  </a:lnTo>
                  <a:lnTo>
                    <a:pt x="2487122" y="1888880"/>
                  </a:lnTo>
                  <a:lnTo>
                    <a:pt x="2440518" y="1892300"/>
                  </a:lnTo>
                  <a:lnTo>
                    <a:pt x="315382" y="1892300"/>
                  </a:lnTo>
                  <a:lnTo>
                    <a:pt x="268777" y="1888880"/>
                  </a:lnTo>
                  <a:lnTo>
                    <a:pt x="224295" y="1878946"/>
                  </a:lnTo>
                  <a:lnTo>
                    <a:pt x="182425" y="1862987"/>
                  </a:lnTo>
                  <a:lnTo>
                    <a:pt x="143653" y="1841489"/>
                  </a:lnTo>
                  <a:lnTo>
                    <a:pt x="108468" y="1814941"/>
                  </a:lnTo>
                  <a:lnTo>
                    <a:pt x="77357" y="1783831"/>
                  </a:lnTo>
                  <a:lnTo>
                    <a:pt x="50810" y="1748646"/>
                  </a:lnTo>
                  <a:lnTo>
                    <a:pt x="29312" y="1709874"/>
                  </a:lnTo>
                  <a:lnTo>
                    <a:pt x="13352" y="1668003"/>
                  </a:lnTo>
                  <a:lnTo>
                    <a:pt x="3419" y="1623521"/>
                  </a:lnTo>
                  <a:lnTo>
                    <a:pt x="0" y="1576917"/>
                  </a:lnTo>
                  <a:lnTo>
                    <a:pt x="0" y="315382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547870" y="1714500"/>
            <a:ext cx="2844800" cy="4551680"/>
            <a:chOff x="4547870" y="1714500"/>
            <a:chExt cx="2844800" cy="45516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5580" y="1714500"/>
              <a:ext cx="1511300" cy="1511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54220" y="4367276"/>
              <a:ext cx="2832100" cy="1892300"/>
            </a:xfrm>
            <a:custGeom>
              <a:avLst/>
              <a:gdLst/>
              <a:ahLst/>
              <a:cxnLst/>
              <a:rect l="l" t="t" r="r" b="b"/>
              <a:pathLst>
                <a:path w="2832100" h="1892300">
                  <a:moveTo>
                    <a:pt x="2516715" y="0"/>
                  </a:moveTo>
                  <a:lnTo>
                    <a:pt x="315384" y="0"/>
                  </a:lnTo>
                  <a:lnTo>
                    <a:pt x="268779" y="3419"/>
                  </a:lnTo>
                  <a:lnTo>
                    <a:pt x="224297" y="13353"/>
                  </a:lnTo>
                  <a:lnTo>
                    <a:pt x="182426" y="29312"/>
                  </a:lnTo>
                  <a:lnTo>
                    <a:pt x="143654" y="50810"/>
                  </a:lnTo>
                  <a:lnTo>
                    <a:pt x="108469" y="77358"/>
                  </a:lnTo>
                  <a:lnTo>
                    <a:pt x="77358" y="108469"/>
                  </a:lnTo>
                  <a:lnTo>
                    <a:pt x="50810" y="143654"/>
                  </a:lnTo>
                  <a:lnTo>
                    <a:pt x="29312" y="182426"/>
                  </a:lnTo>
                  <a:lnTo>
                    <a:pt x="13353" y="224297"/>
                  </a:lnTo>
                  <a:lnTo>
                    <a:pt x="3419" y="268779"/>
                  </a:lnTo>
                  <a:lnTo>
                    <a:pt x="0" y="315384"/>
                  </a:lnTo>
                  <a:lnTo>
                    <a:pt x="0" y="1576915"/>
                  </a:lnTo>
                  <a:lnTo>
                    <a:pt x="3419" y="1623520"/>
                  </a:lnTo>
                  <a:lnTo>
                    <a:pt x="13353" y="1668002"/>
                  </a:lnTo>
                  <a:lnTo>
                    <a:pt x="29312" y="1709873"/>
                  </a:lnTo>
                  <a:lnTo>
                    <a:pt x="50810" y="1748645"/>
                  </a:lnTo>
                  <a:lnTo>
                    <a:pt x="77358" y="1783830"/>
                  </a:lnTo>
                  <a:lnTo>
                    <a:pt x="108469" y="1814941"/>
                  </a:lnTo>
                  <a:lnTo>
                    <a:pt x="143654" y="1841489"/>
                  </a:lnTo>
                  <a:lnTo>
                    <a:pt x="182426" y="1862987"/>
                  </a:lnTo>
                  <a:lnTo>
                    <a:pt x="224297" y="1878946"/>
                  </a:lnTo>
                  <a:lnTo>
                    <a:pt x="268779" y="1888880"/>
                  </a:lnTo>
                  <a:lnTo>
                    <a:pt x="315384" y="1892300"/>
                  </a:lnTo>
                  <a:lnTo>
                    <a:pt x="2516715" y="1892300"/>
                  </a:lnTo>
                  <a:lnTo>
                    <a:pt x="2563320" y="1888880"/>
                  </a:lnTo>
                  <a:lnTo>
                    <a:pt x="2607802" y="1878946"/>
                  </a:lnTo>
                  <a:lnTo>
                    <a:pt x="2649673" y="1862987"/>
                  </a:lnTo>
                  <a:lnTo>
                    <a:pt x="2688445" y="1841489"/>
                  </a:lnTo>
                  <a:lnTo>
                    <a:pt x="2723630" y="1814941"/>
                  </a:lnTo>
                  <a:lnTo>
                    <a:pt x="2754741" y="1783830"/>
                  </a:lnTo>
                  <a:lnTo>
                    <a:pt x="2781289" y="1748645"/>
                  </a:lnTo>
                  <a:lnTo>
                    <a:pt x="2802787" y="1709873"/>
                  </a:lnTo>
                  <a:lnTo>
                    <a:pt x="2818746" y="1668002"/>
                  </a:lnTo>
                  <a:lnTo>
                    <a:pt x="2828680" y="1623520"/>
                  </a:lnTo>
                  <a:lnTo>
                    <a:pt x="2832100" y="1576915"/>
                  </a:lnTo>
                  <a:lnTo>
                    <a:pt x="2832100" y="315384"/>
                  </a:lnTo>
                  <a:lnTo>
                    <a:pt x="2828680" y="268779"/>
                  </a:lnTo>
                  <a:lnTo>
                    <a:pt x="2818746" y="224297"/>
                  </a:lnTo>
                  <a:lnTo>
                    <a:pt x="2802787" y="182426"/>
                  </a:lnTo>
                  <a:lnTo>
                    <a:pt x="2781289" y="143654"/>
                  </a:lnTo>
                  <a:lnTo>
                    <a:pt x="2754741" y="108469"/>
                  </a:lnTo>
                  <a:lnTo>
                    <a:pt x="2723630" y="77358"/>
                  </a:lnTo>
                  <a:lnTo>
                    <a:pt x="2688445" y="50810"/>
                  </a:lnTo>
                  <a:lnTo>
                    <a:pt x="2649673" y="29312"/>
                  </a:lnTo>
                  <a:lnTo>
                    <a:pt x="2607802" y="13353"/>
                  </a:lnTo>
                  <a:lnTo>
                    <a:pt x="2563320" y="3419"/>
                  </a:lnTo>
                  <a:lnTo>
                    <a:pt x="251671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54220" y="4367276"/>
              <a:ext cx="2832100" cy="1892300"/>
            </a:xfrm>
            <a:custGeom>
              <a:avLst/>
              <a:gdLst/>
              <a:ahLst/>
              <a:cxnLst/>
              <a:rect l="l" t="t" r="r" b="b"/>
              <a:pathLst>
                <a:path w="2832100" h="1892300">
                  <a:moveTo>
                    <a:pt x="0" y="315384"/>
                  </a:moveTo>
                  <a:lnTo>
                    <a:pt x="3419" y="268779"/>
                  </a:lnTo>
                  <a:lnTo>
                    <a:pt x="13353" y="224297"/>
                  </a:lnTo>
                  <a:lnTo>
                    <a:pt x="29312" y="182426"/>
                  </a:lnTo>
                  <a:lnTo>
                    <a:pt x="50810" y="143654"/>
                  </a:lnTo>
                  <a:lnTo>
                    <a:pt x="77358" y="108469"/>
                  </a:lnTo>
                  <a:lnTo>
                    <a:pt x="108468" y="77358"/>
                  </a:lnTo>
                  <a:lnTo>
                    <a:pt x="143654" y="50810"/>
                  </a:lnTo>
                  <a:lnTo>
                    <a:pt x="182426" y="29312"/>
                  </a:lnTo>
                  <a:lnTo>
                    <a:pt x="224296" y="13353"/>
                  </a:lnTo>
                  <a:lnTo>
                    <a:pt x="268778" y="3419"/>
                  </a:lnTo>
                  <a:lnTo>
                    <a:pt x="315384" y="0"/>
                  </a:lnTo>
                  <a:lnTo>
                    <a:pt x="2516716" y="0"/>
                  </a:lnTo>
                  <a:lnTo>
                    <a:pt x="2563321" y="3419"/>
                  </a:lnTo>
                  <a:lnTo>
                    <a:pt x="2607803" y="13353"/>
                  </a:lnTo>
                  <a:lnTo>
                    <a:pt x="2649674" y="29312"/>
                  </a:lnTo>
                  <a:lnTo>
                    <a:pt x="2688446" y="50810"/>
                  </a:lnTo>
                  <a:lnTo>
                    <a:pt x="2723631" y="77358"/>
                  </a:lnTo>
                  <a:lnTo>
                    <a:pt x="2754741" y="108469"/>
                  </a:lnTo>
                  <a:lnTo>
                    <a:pt x="2781289" y="143654"/>
                  </a:lnTo>
                  <a:lnTo>
                    <a:pt x="2802787" y="182426"/>
                  </a:lnTo>
                  <a:lnTo>
                    <a:pt x="2818747" y="224297"/>
                  </a:lnTo>
                  <a:lnTo>
                    <a:pt x="2828680" y="268779"/>
                  </a:lnTo>
                  <a:lnTo>
                    <a:pt x="2832100" y="315384"/>
                  </a:lnTo>
                  <a:lnTo>
                    <a:pt x="2832100" y="1576916"/>
                  </a:lnTo>
                  <a:lnTo>
                    <a:pt x="2828680" y="1623521"/>
                  </a:lnTo>
                  <a:lnTo>
                    <a:pt x="2818747" y="1668003"/>
                  </a:lnTo>
                  <a:lnTo>
                    <a:pt x="2802787" y="1709874"/>
                  </a:lnTo>
                  <a:lnTo>
                    <a:pt x="2781289" y="1748646"/>
                  </a:lnTo>
                  <a:lnTo>
                    <a:pt x="2754741" y="1783831"/>
                  </a:lnTo>
                  <a:lnTo>
                    <a:pt x="2723631" y="1814941"/>
                  </a:lnTo>
                  <a:lnTo>
                    <a:pt x="2688446" y="1841489"/>
                  </a:lnTo>
                  <a:lnTo>
                    <a:pt x="2649674" y="1862987"/>
                  </a:lnTo>
                  <a:lnTo>
                    <a:pt x="2607803" y="1878946"/>
                  </a:lnTo>
                  <a:lnTo>
                    <a:pt x="2563321" y="1888880"/>
                  </a:lnTo>
                  <a:lnTo>
                    <a:pt x="2516716" y="1892300"/>
                  </a:lnTo>
                  <a:lnTo>
                    <a:pt x="315384" y="1892300"/>
                  </a:lnTo>
                  <a:lnTo>
                    <a:pt x="268778" y="1888880"/>
                  </a:lnTo>
                  <a:lnTo>
                    <a:pt x="224296" y="1878946"/>
                  </a:lnTo>
                  <a:lnTo>
                    <a:pt x="182426" y="1862987"/>
                  </a:lnTo>
                  <a:lnTo>
                    <a:pt x="143654" y="1841489"/>
                  </a:lnTo>
                  <a:lnTo>
                    <a:pt x="108468" y="1814941"/>
                  </a:lnTo>
                  <a:lnTo>
                    <a:pt x="77358" y="1783831"/>
                  </a:lnTo>
                  <a:lnTo>
                    <a:pt x="50810" y="1748646"/>
                  </a:lnTo>
                  <a:lnTo>
                    <a:pt x="29312" y="1709874"/>
                  </a:lnTo>
                  <a:lnTo>
                    <a:pt x="13353" y="1668003"/>
                  </a:lnTo>
                  <a:lnTo>
                    <a:pt x="3419" y="1623521"/>
                  </a:lnTo>
                  <a:lnTo>
                    <a:pt x="0" y="1576916"/>
                  </a:lnTo>
                  <a:lnTo>
                    <a:pt x="0" y="315384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512809" y="1562100"/>
            <a:ext cx="2844800" cy="4704080"/>
            <a:chOff x="8512809" y="1562100"/>
            <a:chExt cx="2844800" cy="470408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5899" y="1562100"/>
              <a:ext cx="1625600" cy="16383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519159" y="4367276"/>
              <a:ext cx="2832100" cy="1892300"/>
            </a:xfrm>
            <a:custGeom>
              <a:avLst/>
              <a:gdLst/>
              <a:ahLst/>
              <a:cxnLst/>
              <a:rect l="l" t="t" r="r" b="b"/>
              <a:pathLst>
                <a:path w="2832100" h="1892300">
                  <a:moveTo>
                    <a:pt x="2516715" y="0"/>
                  </a:moveTo>
                  <a:lnTo>
                    <a:pt x="315384" y="0"/>
                  </a:lnTo>
                  <a:lnTo>
                    <a:pt x="268779" y="3419"/>
                  </a:lnTo>
                  <a:lnTo>
                    <a:pt x="224297" y="13353"/>
                  </a:lnTo>
                  <a:lnTo>
                    <a:pt x="182426" y="29312"/>
                  </a:lnTo>
                  <a:lnTo>
                    <a:pt x="143654" y="50810"/>
                  </a:lnTo>
                  <a:lnTo>
                    <a:pt x="108469" y="77358"/>
                  </a:lnTo>
                  <a:lnTo>
                    <a:pt x="77358" y="108469"/>
                  </a:lnTo>
                  <a:lnTo>
                    <a:pt x="50810" y="143654"/>
                  </a:lnTo>
                  <a:lnTo>
                    <a:pt x="29312" y="182426"/>
                  </a:lnTo>
                  <a:lnTo>
                    <a:pt x="13353" y="224297"/>
                  </a:lnTo>
                  <a:lnTo>
                    <a:pt x="3419" y="268779"/>
                  </a:lnTo>
                  <a:lnTo>
                    <a:pt x="0" y="315384"/>
                  </a:lnTo>
                  <a:lnTo>
                    <a:pt x="0" y="1576915"/>
                  </a:lnTo>
                  <a:lnTo>
                    <a:pt x="3419" y="1623520"/>
                  </a:lnTo>
                  <a:lnTo>
                    <a:pt x="13353" y="1668002"/>
                  </a:lnTo>
                  <a:lnTo>
                    <a:pt x="29312" y="1709873"/>
                  </a:lnTo>
                  <a:lnTo>
                    <a:pt x="50810" y="1748645"/>
                  </a:lnTo>
                  <a:lnTo>
                    <a:pt x="77358" y="1783830"/>
                  </a:lnTo>
                  <a:lnTo>
                    <a:pt x="108469" y="1814941"/>
                  </a:lnTo>
                  <a:lnTo>
                    <a:pt x="143654" y="1841489"/>
                  </a:lnTo>
                  <a:lnTo>
                    <a:pt x="182426" y="1862987"/>
                  </a:lnTo>
                  <a:lnTo>
                    <a:pt x="224297" y="1878946"/>
                  </a:lnTo>
                  <a:lnTo>
                    <a:pt x="268779" y="1888880"/>
                  </a:lnTo>
                  <a:lnTo>
                    <a:pt x="315384" y="1892300"/>
                  </a:lnTo>
                  <a:lnTo>
                    <a:pt x="2516715" y="1892300"/>
                  </a:lnTo>
                  <a:lnTo>
                    <a:pt x="2563320" y="1888880"/>
                  </a:lnTo>
                  <a:lnTo>
                    <a:pt x="2607802" y="1878946"/>
                  </a:lnTo>
                  <a:lnTo>
                    <a:pt x="2649673" y="1862987"/>
                  </a:lnTo>
                  <a:lnTo>
                    <a:pt x="2688445" y="1841489"/>
                  </a:lnTo>
                  <a:lnTo>
                    <a:pt x="2723630" y="1814941"/>
                  </a:lnTo>
                  <a:lnTo>
                    <a:pt x="2754741" y="1783830"/>
                  </a:lnTo>
                  <a:lnTo>
                    <a:pt x="2781289" y="1748645"/>
                  </a:lnTo>
                  <a:lnTo>
                    <a:pt x="2802787" y="1709873"/>
                  </a:lnTo>
                  <a:lnTo>
                    <a:pt x="2818746" y="1668002"/>
                  </a:lnTo>
                  <a:lnTo>
                    <a:pt x="2828680" y="1623520"/>
                  </a:lnTo>
                  <a:lnTo>
                    <a:pt x="2832100" y="1576915"/>
                  </a:lnTo>
                  <a:lnTo>
                    <a:pt x="2832100" y="315384"/>
                  </a:lnTo>
                  <a:lnTo>
                    <a:pt x="2828680" y="268779"/>
                  </a:lnTo>
                  <a:lnTo>
                    <a:pt x="2818746" y="224297"/>
                  </a:lnTo>
                  <a:lnTo>
                    <a:pt x="2802787" y="182426"/>
                  </a:lnTo>
                  <a:lnTo>
                    <a:pt x="2781289" y="143654"/>
                  </a:lnTo>
                  <a:lnTo>
                    <a:pt x="2754741" y="108469"/>
                  </a:lnTo>
                  <a:lnTo>
                    <a:pt x="2723630" y="77358"/>
                  </a:lnTo>
                  <a:lnTo>
                    <a:pt x="2688445" y="50810"/>
                  </a:lnTo>
                  <a:lnTo>
                    <a:pt x="2649673" y="29312"/>
                  </a:lnTo>
                  <a:lnTo>
                    <a:pt x="2607802" y="13353"/>
                  </a:lnTo>
                  <a:lnTo>
                    <a:pt x="2563320" y="3419"/>
                  </a:lnTo>
                  <a:lnTo>
                    <a:pt x="251671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519159" y="4367276"/>
              <a:ext cx="2832100" cy="1892300"/>
            </a:xfrm>
            <a:custGeom>
              <a:avLst/>
              <a:gdLst/>
              <a:ahLst/>
              <a:cxnLst/>
              <a:rect l="l" t="t" r="r" b="b"/>
              <a:pathLst>
                <a:path w="2832100" h="1892300">
                  <a:moveTo>
                    <a:pt x="0" y="315384"/>
                  </a:moveTo>
                  <a:lnTo>
                    <a:pt x="3419" y="268779"/>
                  </a:lnTo>
                  <a:lnTo>
                    <a:pt x="13353" y="224297"/>
                  </a:lnTo>
                  <a:lnTo>
                    <a:pt x="29312" y="182426"/>
                  </a:lnTo>
                  <a:lnTo>
                    <a:pt x="50810" y="143654"/>
                  </a:lnTo>
                  <a:lnTo>
                    <a:pt x="77358" y="108469"/>
                  </a:lnTo>
                  <a:lnTo>
                    <a:pt x="108468" y="77358"/>
                  </a:lnTo>
                  <a:lnTo>
                    <a:pt x="143654" y="50810"/>
                  </a:lnTo>
                  <a:lnTo>
                    <a:pt x="182426" y="29312"/>
                  </a:lnTo>
                  <a:lnTo>
                    <a:pt x="224296" y="13353"/>
                  </a:lnTo>
                  <a:lnTo>
                    <a:pt x="268778" y="3419"/>
                  </a:lnTo>
                  <a:lnTo>
                    <a:pt x="315384" y="0"/>
                  </a:lnTo>
                  <a:lnTo>
                    <a:pt x="2516716" y="0"/>
                  </a:lnTo>
                  <a:lnTo>
                    <a:pt x="2563321" y="3419"/>
                  </a:lnTo>
                  <a:lnTo>
                    <a:pt x="2607803" y="13353"/>
                  </a:lnTo>
                  <a:lnTo>
                    <a:pt x="2649674" y="29312"/>
                  </a:lnTo>
                  <a:lnTo>
                    <a:pt x="2688446" y="50810"/>
                  </a:lnTo>
                  <a:lnTo>
                    <a:pt x="2723631" y="77358"/>
                  </a:lnTo>
                  <a:lnTo>
                    <a:pt x="2754741" y="108469"/>
                  </a:lnTo>
                  <a:lnTo>
                    <a:pt x="2781289" y="143654"/>
                  </a:lnTo>
                  <a:lnTo>
                    <a:pt x="2802787" y="182426"/>
                  </a:lnTo>
                  <a:lnTo>
                    <a:pt x="2818747" y="224297"/>
                  </a:lnTo>
                  <a:lnTo>
                    <a:pt x="2828680" y="268779"/>
                  </a:lnTo>
                  <a:lnTo>
                    <a:pt x="2832100" y="315384"/>
                  </a:lnTo>
                  <a:lnTo>
                    <a:pt x="2832100" y="1576916"/>
                  </a:lnTo>
                  <a:lnTo>
                    <a:pt x="2828680" y="1623521"/>
                  </a:lnTo>
                  <a:lnTo>
                    <a:pt x="2818747" y="1668003"/>
                  </a:lnTo>
                  <a:lnTo>
                    <a:pt x="2802787" y="1709874"/>
                  </a:lnTo>
                  <a:lnTo>
                    <a:pt x="2781289" y="1748646"/>
                  </a:lnTo>
                  <a:lnTo>
                    <a:pt x="2754741" y="1783831"/>
                  </a:lnTo>
                  <a:lnTo>
                    <a:pt x="2723631" y="1814941"/>
                  </a:lnTo>
                  <a:lnTo>
                    <a:pt x="2688446" y="1841489"/>
                  </a:lnTo>
                  <a:lnTo>
                    <a:pt x="2649674" y="1862987"/>
                  </a:lnTo>
                  <a:lnTo>
                    <a:pt x="2607803" y="1878946"/>
                  </a:lnTo>
                  <a:lnTo>
                    <a:pt x="2563321" y="1888880"/>
                  </a:lnTo>
                  <a:lnTo>
                    <a:pt x="2516716" y="1892300"/>
                  </a:lnTo>
                  <a:lnTo>
                    <a:pt x="315384" y="1892300"/>
                  </a:lnTo>
                  <a:lnTo>
                    <a:pt x="268778" y="1888880"/>
                  </a:lnTo>
                  <a:lnTo>
                    <a:pt x="224296" y="1878946"/>
                  </a:lnTo>
                  <a:lnTo>
                    <a:pt x="182426" y="1862987"/>
                  </a:lnTo>
                  <a:lnTo>
                    <a:pt x="143654" y="1841489"/>
                  </a:lnTo>
                  <a:lnTo>
                    <a:pt x="108468" y="1814941"/>
                  </a:lnTo>
                  <a:lnTo>
                    <a:pt x="77358" y="1783831"/>
                  </a:lnTo>
                  <a:lnTo>
                    <a:pt x="50810" y="1748646"/>
                  </a:lnTo>
                  <a:lnTo>
                    <a:pt x="29312" y="1709874"/>
                  </a:lnTo>
                  <a:lnTo>
                    <a:pt x="13353" y="1668003"/>
                  </a:lnTo>
                  <a:lnTo>
                    <a:pt x="3419" y="1623521"/>
                  </a:lnTo>
                  <a:lnTo>
                    <a:pt x="0" y="1576916"/>
                  </a:lnTo>
                  <a:lnTo>
                    <a:pt x="0" y="315384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21245" y="4618228"/>
            <a:ext cx="2181225" cy="13639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065" marR="5080" indent="-635">
              <a:lnSpc>
                <a:spcPts val="2590"/>
              </a:lnSpc>
              <a:spcBef>
                <a:spcPts val="225"/>
              </a:spcBef>
            </a:pPr>
            <a:r>
              <a:rPr dirty="0" sz="22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occurred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15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640"/>
              </a:lnSpc>
            </a:pP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8720" y="4612132"/>
            <a:ext cx="1943735" cy="1363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615"/>
              </a:lnSpc>
              <a:spcBef>
                <a:spcPts val="100"/>
              </a:spcBef>
            </a:pPr>
            <a:r>
              <a:rPr dirty="0" sz="2200" spc="-215">
                <a:solidFill>
                  <a:srgbClr val="FFFFFF"/>
                </a:solidFill>
                <a:latin typeface="Arial"/>
                <a:cs typeface="Arial"/>
              </a:rPr>
              <a:t>11%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(n=164,586)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615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endParaRPr sz="2200">
              <a:latin typeface="Arial"/>
              <a:cs typeface="Arial"/>
            </a:endParaRPr>
          </a:p>
          <a:p>
            <a:pPr algn="ctr" marL="162560" marR="219710">
              <a:lnSpc>
                <a:spcPts val="2590"/>
              </a:lnSpc>
              <a:spcBef>
                <a:spcPts val="200"/>
              </a:spcBef>
            </a:pP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screened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02929" y="4612132"/>
            <a:ext cx="2463800" cy="1363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615"/>
              </a:lnSpc>
              <a:spcBef>
                <a:spcPts val="100"/>
              </a:spcBef>
            </a:pP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2200">
              <a:latin typeface="Arial"/>
              <a:cs typeface="Arial"/>
            </a:endParaRPr>
          </a:p>
          <a:p>
            <a:pPr algn="ctr" marR="5080">
              <a:lnSpc>
                <a:spcPts val="2615"/>
              </a:lnSpc>
            </a:pP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ts val="2590"/>
              </a:lnSpc>
              <a:spcBef>
                <a:spcPts val="200"/>
              </a:spcBef>
            </a:pP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varied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significantly 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200" spc="-395">
                <a:solidFill>
                  <a:srgbClr val="FFFFFF"/>
                </a:solidFill>
                <a:latin typeface="Arial"/>
                <a:cs typeface="Arial"/>
              </a:rPr>
              <a:t>REL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08175" y="3279775"/>
            <a:ext cx="0" cy="1143000"/>
          </a:xfrm>
          <a:custGeom>
            <a:avLst/>
            <a:gdLst/>
            <a:ahLst/>
            <a:cxnLst/>
            <a:rect l="l" t="t" r="r" b="b"/>
            <a:pathLst>
              <a:path w="0" h="1143000">
                <a:moveTo>
                  <a:pt x="0" y="0"/>
                </a:moveTo>
                <a:lnTo>
                  <a:pt x="1" y="1143000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38213" y="3225800"/>
            <a:ext cx="0" cy="1143000"/>
          </a:xfrm>
          <a:custGeom>
            <a:avLst/>
            <a:gdLst/>
            <a:ahLst/>
            <a:cxnLst/>
            <a:rect l="l" t="t" r="r" b="b"/>
            <a:pathLst>
              <a:path w="0" h="1143000">
                <a:moveTo>
                  <a:pt x="0" y="0"/>
                </a:moveTo>
                <a:lnTo>
                  <a:pt x="1" y="1143000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901552" y="3228972"/>
            <a:ext cx="0" cy="1143000"/>
          </a:xfrm>
          <a:custGeom>
            <a:avLst/>
            <a:gdLst/>
            <a:ahLst/>
            <a:cxnLst/>
            <a:rect l="l" t="t" r="r" b="b"/>
            <a:pathLst>
              <a:path w="0" h="1143000">
                <a:moveTo>
                  <a:pt x="0" y="0"/>
                </a:moveTo>
                <a:lnTo>
                  <a:pt x="1" y="1143000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5620" y="926790"/>
            <a:ext cx="4912360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265"/>
              <a:t>Key</a:t>
            </a:r>
            <a:r>
              <a:rPr dirty="0" sz="2750" spc="-95"/>
              <a:t> </a:t>
            </a:r>
            <a:r>
              <a:rPr dirty="0" sz="2750" spc="-140"/>
              <a:t>Findings:</a:t>
            </a:r>
            <a:r>
              <a:rPr dirty="0" sz="2750" spc="-85"/>
              <a:t> </a:t>
            </a:r>
            <a:r>
              <a:rPr dirty="0" sz="2750" spc="-185"/>
              <a:t>Social</a:t>
            </a:r>
            <a:r>
              <a:rPr dirty="0" sz="2750" spc="-75"/>
              <a:t> </a:t>
            </a:r>
            <a:r>
              <a:rPr dirty="0" sz="2750" spc="-250"/>
              <a:t>Risk</a:t>
            </a:r>
            <a:r>
              <a:rPr dirty="0" sz="2750" spc="-85"/>
              <a:t> </a:t>
            </a:r>
            <a:r>
              <a:rPr dirty="0" sz="2750" spc="-130"/>
              <a:t>Screening</a:t>
            </a:r>
            <a:endParaRPr sz="2750"/>
          </a:p>
        </p:txBody>
      </p:sp>
      <p:grpSp>
        <p:nvGrpSpPr>
          <p:cNvPr id="5" name="object 5"/>
          <p:cNvGrpSpPr/>
          <p:nvPr/>
        </p:nvGrpSpPr>
        <p:grpSpPr>
          <a:xfrm>
            <a:off x="240791" y="1862327"/>
            <a:ext cx="5852160" cy="4087495"/>
            <a:chOff x="240791" y="1862327"/>
            <a:chExt cx="5852160" cy="40874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1862327"/>
              <a:ext cx="5852160" cy="4087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879" y="2056485"/>
              <a:ext cx="5262878" cy="35014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58159" y="2471421"/>
              <a:ext cx="1849120" cy="76200"/>
            </a:xfrm>
            <a:custGeom>
              <a:avLst/>
              <a:gdLst/>
              <a:ahLst/>
              <a:cxnLst/>
              <a:rect l="l" t="t" r="r" b="b"/>
              <a:pathLst>
                <a:path w="1849120" h="76200">
                  <a:moveTo>
                    <a:pt x="1772919" y="0"/>
                  </a:moveTo>
                  <a:lnTo>
                    <a:pt x="1772919" y="76200"/>
                  </a:lnTo>
                  <a:lnTo>
                    <a:pt x="1836419" y="44450"/>
                  </a:lnTo>
                  <a:lnTo>
                    <a:pt x="1785619" y="44450"/>
                  </a:lnTo>
                  <a:lnTo>
                    <a:pt x="1785619" y="31750"/>
                  </a:lnTo>
                  <a:lnTo>
                    <a:pt x="1836419" y="31750"/>
                  </a:lnTo>
                  <a:lnTo>
                    <a:pt x="1772919" y="0"/>
                  </a:lnTo>
                  <a:close/>
                </a:path>
                <a:path w="1849120" h="76200">
                  <a:moveTo>
                    <a:pt x="177291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772919" y="44450"/>
                  </a:lnTo>
                  <a:lnTo>
                    <a:pt x="1772919" y="31750"/>
                  </a:lnTo>
                  <a:close/>
                </a:path>
                <a:path w="1849120" h="76200">
                  <a:moveTo>
                    <a:pt x="1836419" y="31750"/>
                  </a:moveTo>
                  <a:lnTo>
                    <a:pt x="1785619" y="31750"/>
                  </a:lnTo>
                  <a:lnTo>
                    <a:pt x="1785619" y="44450"/>
                  </a:lnTo>
                  <a:lnTo>
                    <a:pt x="1836419" y="44450"/>
                  </a:lnTo>
                  <a:lnTo>
                    <a:pt x="1849119" y="38100"/>
                  </a:lnTo>
                  <a:lnTo>
                    <a:pt x="183641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208020" y="2313432"/>
            <a:ext cx="15741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More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likely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get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screened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749" y="5668771"/>
            <a:ext cx="2540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 b="1">
                <a:latin typeface="Arial"/>
                <a:cs typeface="Arial"/>
              </a:rPr>
              <a:t>Comparison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group: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Non-</a:t>
            </a:r>
            <a:r>
              <a:rPr dirty="0" sz="1200" spc="-105" b="1">
                <a:latin typeface="Arial"/>
                <a:cs typeface="Arial"/>
              </a:rPr>
              <a:t>Hispanic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White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10210" y="1862327"/>
            <a:ext cx="10878820" cy="4087495"/>
            <a:chOff x="1310210" y="1862327"/>
            <a:chExt cx="10878820" cy="4087495"/>
          </a:xfrm>
        </p:grpSpPr>
        <p:sp>
          <p:nvSpPr>
            <p:cNvPr id="12" name="object 12"/>
            <p:cNvSpPr/>
            <p:nvPr/>
          </p:nvSpPr>
          <p:spPr>
            <a:xfrm>
              <a:off x="1310210" y="3104291"/>
              <a:ext cx="1616075" cy="76200"/>
            </a:xfrm>
            <a:custGeom>
              <a:avLst/>
              <a:gdLst/>
              <a:ahLst/>
              <a:cxnLst/>
              <a:rect l="l" t="t" r="r" b="b"/>
              <a:pathLst>
                <a:path w="1616075" h="76200">
                  <a:moveTo>
                    <a:pt x="75714" y="0"/>
                  </a:moveTo>
                  <a:lnTo>
                    <a:pt x="0" y="39055"/>
                  </a:lnTo>
                  <a:lnTo>
                    <a:pt x="76673" y="76193"/>
                  </a:lnTo>
                  <a:lnTo>
                    <a:pt x="76276" y="44606"/>
                  </a:lnTo>
                  <a:lnTo>
                    <a:pt x="63574" y="44606"/>
                  </a:lnTo>
                  <a:lnTo>
                    <a:pt x="63505" y="39055"/>
                  </a:lnTo>
                  <a:lnTo>
                    <a:pt x="63416" y="31907"/>
                  </a:lnTo>
                  <a:lnTo>
                    <a:pt x="76114" y="31747"/>
                  </a:lnTo>
                  <a:lnTo>
                    <a:pt x="75714" y="0"/>
                  </a:lnTo>
                  <a:close/>
                </a:path>
                <a:path w="1616075" h="76200">
                  <a:moveTo>
                    <a:pt x="76114" y="31747"/>
                  </a:moveTo>
                  <a:lnTo>
                    <a:pt x="63416" y="31907"/>
                  </a:lnTo>
                  <a:lnTo>
                    <a:pt x="63505" y="39055"/>
                  </a:lnTo>
                  <a:lnTo>
                    <a:pt x="63574" y="44606"/>
                  </a:lnTo>
                  <a:lnTo>
                    <a:pt x="76274" y="44446"/>
                  </a:lnTo>
                  <a:lnTo>
                    <a:pt x="76206" y="39055"/>
                  </a:lnTo>
                  <a:lnTo>
                    <a:pt x="76114" y="31747"/>
                  </a:lnTo>
                  <a:close/>
                </a:path>
                <a:path w="1616075" h="76200">
                  <a:moveTo>
                    <a:pt x="76274" y="44446"/>
                  </a:moveTo>
                  <a:lnTo>
                    <a:pt x="63574" y="44606"/>
                  </a:lnTo>
                  <a:lnTo>
                    <a:pt x="76276" y="44606"/>
                  </a:lnTo>
                  <a:lnTo>
                    <a:pt x="76274" y="44446"/>
                  </a:lnTo>
                  <a:close/>
                </a:path>
                <a:path w="1616075" h="76200">
                  <a:moveTo>
                    <a:pt x="1615789" y="12386"/>
                  </a:moveTo>
                  <a:lnTo>
                    <a:pt x="76114" y="31747"/>
                  </a:lnTo>
                  <a:lnTo>
                    <a:pt x="76206" y="39055"/>
                  </a:lnTo>
                  <a:lnTo>
                    <a:pt x="76274" y="44446"/>
                  </a:lnTo>
                  <a:lnTo>
                    <a:pt x="1615949" y="25085"/>
                  </a:lnTo>
                  <a:lnTo>
                    <a:pt x="1615789" y="123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0927" y="1862327"/>
              <a:ext cx="6288024" cy="408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998" y="2056485"/>
              <a:ext cx="5825340" cy="35014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729134" y="4375023"/>
            <a:ext cx="196215" cy="71882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100" spc="-85">
                <a:latin typeface="Arial"/>
                <a:cs typeface="Arial"/>
              </a:rPr>
              <a:t>Just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3189" y="5659628"/>
            <a:ext cx="2540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 b="1">
                <a:latin typeface="Arial"/>
                <a:cs typeface="Arial"/>
              </a:rPr>
              <a:t>Comparison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group: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Non-</a:t>
            </a:r>
            <a:r>
              <a:rPr dirty="0" sz="1200" spc="-105" b="1">
                <a:latin typeface="Arial"/>
                <a:cs typeface="Arial"/>
              </a:rPr>
              <a:t>Hispanic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White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101" y="1648967"/>
            <a:ext cx="14833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85" b="1">
                <a:solidFill>
                  <a:srgbClr val="ED7D31"/>
                </a:solidFill>
                <a:latin typeface="Arial"/>
                <a:cs typeface="Arial"/>
              </a:rPr>
              <a:t>Race</a:t>
            </a:r>
            <a:r>
              <a:rPr dirty="0" sz="1700" spc="-9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700" spc="-40" b="1">
                <a:solidFill>
                  <a:srgbClr val="ED7D31"/>
                </a:solidFill>
                <a:latin typeface="Arial"/>
                <a:cs typeface="Arial"/>
              </a:rPr>
              <a:t>&amp;</a:t>
            </a:r>
            <a:r>
              <a:rPr dirty="0" sz="1700" spc="-8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700" spc="-114" b="1">
                <a:solidFill>
                  <a:srgbClr val="ED7D31"/>
                </a:solidFill>
                <a:latin typeface="Arial"/>
                <a:cs typeface="Arial"/>
              </a:rPr>
              <a:t>Ethnicity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39149" y="2298743"/>
            <a:ext cx="1690370" cy="76200"/>
          </a:xfrm>
          <a:custGeom>
            <a:avLst/>
            <a:gdLst/>
            <a:ahLst/>
            <a:cxnLst/>
            <a:rect l="l" t="t" r="r" b="b"/>
            <a:pathLst>
              <a:path w="1690370" h="76200">
                <a:moveTo>
                  <a:pt x="1613609" y="0"/>
                </a:moveTo>
                <a:lnTo>
                  <a:pt x="1613609" y="76200"/>
                </a:lnTo>
                <a:lnTo>
                  <a:pt x="1683459" y="41275"/>
                </a:lnTo>
                <a:lnTo>
                  <a:pt x="1626308" y="41275"/>
                </a:lnTo>
                <a:lnTo>
                  <a:pt x="1626308" y="34925"/>
                </a:lnTo>
                <a:lnTo>
                  <a:pt x="1683459" y="34925"/>
                </a:lnTo>
                <a:lnTo>
                  <a:pt x="1613609" y="0"/>
                </a:lnTo>
                <a:close/>
              </a:path>
              <a:path w="1690370" h="76200">
                <a:moveTo>
                  <a:pt x="1613609" y="34925"/>
                </a:moveTo>
                <a:lnTo>
                  <a:pt x="0" y="34925"/>
                </a:lnTo>
                <a:lnTo>
                  <a:pt x="0" y="41275"/>
                </a:lnTo>
                <a:lnTo>
                  <a:pt x="1613609" y="41275"/>
                </a:lnTo>
                <a:lnTo>
                  <a:pt x="1613609" y="34925"/>
                </a:lnTo>
                <a:close/>
              </a:path>
              <a:path w="1690370" h="76200">
                <a:moveTo>
                  <a:pt x="1683459" y="34925"/>
                </a:moveTo>
                <a:lnTo>
                  <a:pt x="1626308" y="34925"/>
                </a:lnTo>
                <a:lnTo>
                  <a:pt x="1626308" y="41275"/>
                </a:lnTo>
                <a:lnTo>
                  <a:pt x="1683459" y="41275"/>
                </a:lnTo>
                <a:lnTo>
                  <a:pt x="1689809" y="38100"/>
                </a:lnTo>
                <a:lnTo>
                  <a:pt x="1683459" y="34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254217" y="4371975"/>
            <a:ext cx="196215" cy="71882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100" spc="-85">
                <a:latin typeface="Arial"/>
                <a:cs typeface="Arial"/>
              </a:rPr>
              <a:t>Just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95820" y="4032652"/>
            <a:ext cx="2085975" cy="3873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601980" marR="100330" indent="-494665">
              <a:lnSpc>
                <a:spcPts val="1300"/>
              </a:lnSpc>
              <a:spcBef>
                <a:spcPts val="155"/>
              </a:spcBef>
            </a:pPr>
            <a:r>
              <a:rPr dirty="0" sz="1100" spc="-80">
                <a:latin typeface="Arial"/>
                <a:cs typeface="Arial"/>
              </a:rPr>
              <a:t>Black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patients: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1.5-</a:t>
            </a:r>
            <a:r>
              <a:rPr dirty="0" sz="1100" spc="-70">
                <a:latin typeface="Arial"/>
                <a:cs typeface="Arial"/>
              </a:rPr>
              <a:t>2x</a:t>
            </a:r>
            <a:r>
              <a:rPr dirty="0" sz="1100" spc="-35">
                <a:latin typeface="Arial"/>
                <a:cs typeface="Arial"/>
              </a:rPr>
              <a:t> more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likely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get </a:t>
            </a:r>
            <a:r>
              <a:rPr dirty="0" sz="1100" spc="-10">
                <a:latin typeface="Arial"/>
                <a:cs typeface="Arial"/>
              </a:rPr>
              <a:t>screened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91260" y="4185052"/>
            <a:ext cx="2085975" cy="3873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272415" marR="178435" indent="-85725">
              <a:lnSpc>
                <a:spcPts val="1300"/>
              </a:lnSpc>
              <a:spcBef>
                <a:spcPts val="155"/>
              </a:spcBef>
            </a:pPr>
            <a:r>
              <a:rPr dirty="0" sz="1100" spc="-80">
                <a:latin typeface="Arial"/>
                <a:cs typeface="Arial"/>
              </a:rPr>
              <a:t>Black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patients: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2-</a:t>
            </a:r>
            <a:r>
              <a:rPr dirty="0" sz="1100" spc="-25">
                <a:latin typeface="Arial"/>
                <a:cs typeface="Arial"/>
              </a:rPr>
              <a:t>3x </a:t>
            </a:r>
            <a:r>
              <a:rPr dirty="0" sz="1100" spc="-40">
                <a:latin typeface="Arial"/>
                <a:cs typeface="Arial"/>
              </a:rPr>
              <a:t>more </a:t>
            </a:r>
            <a:r>
              <a:rPr dirty="0" sz="1100" spc="-35">
                <a:latin typeface="Arial"/>
                <a:cs typeface="Arial"/>
              </a:rPr>
              <a:t>likely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get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screened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56454" y="3473196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OR:1.49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[1.11-</a:t>
            </a:r>
            <a:r>
              <a:rPr dirty="0" sz="800" spc="-20" b="1">
                <a:latin typeface="Arial"/>
                <a:cs typeface="Arial"/>
              </a:rPr>
              <a:t>1.99]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9895" y="4497323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OR:2.26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[1.64-</a:t>
            </a:r>
            <a:r>
              <a:rPr dirty="0" sz="800" spc="-20" b="1">
                <a:latin typeface="Arial"/>
                <a:cs typeface="Arial"/>
              </a:rPr>
              <a:t>3.11]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09269" y="2506979"/>
            <a:ext cx="1499870" cy="618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3575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OR:0.72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[0.57-</a:t>
            </a:r>
            <a:r>
              <a:rPr dirty="0" sz="800" spc="-10" b="1">
                <a:latin typeface="Arial"/>
                <a:cs typeface="Arial"/>
              </a:rPr>
              <a:t>0.92]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125">
                <a:latin typeface="Arial"/>
                <a:cs typeface="Arial"/>
              </a:rPr>
              <a:t>Less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likely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get</a:t>
            </a:r>
            <a:r>
              <a:rPr dirty="0" sz="1100" spc="-45">
                <a:latin typeface="Arial"/>
                <a:cs typeface="Arial"/>
              </a:rPr>
              <a:t> screened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4629" y="1676400"/>
            <a:ext cx="4466590" cy="8775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70" b="1">
                <a:solidFill>
                  <a:srgbClr val="44546A"/>
                </a:solidFill>
                <a:latin typeface="Arial"/>
                <a:cs typeface="Arial"/>
              </a:rPr>
              <a:t>Among</a:t>
            </a:r>
            <a:r>
              <a:rPr dirty="0" sz="1700" spc="-7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700" spc="-125" b="1">
                <a:solidFill>
                  <a:srgbClr val="44546A"/>
                </a:solidFill>
                <a:latin typeface="Arial"/>
                <a:cs typeface="Arial"/>
              </a:rPr>
              <a:t>Patients</a:t>
            </a:r>
            <a:r>
              <a:rPr dirty="0" sz="1700" spc="-6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700" spc="-120" b="1">
                <a:solidFill>
                  <a:srgbClr val="44546A"/>
                </a:solidFill>
                <a:latin typeface="Arial"/>
                <a:cs typeface="Arial"/>
              </a:rPr>
              <a:t>who</a:t>
            </a:r>
            <a:r>
              <a:rPr dirty="0" sz="1700" spc="-6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700" spc="-105" b="1">
                <a:solidFill>
                  <a:srgbClr val="44546A"/>
                </a:solidFill>
                <a:latin typeface="Arial"/>
                <a:cs typeface="Arial"/>
              </a:rPr>
              <a:t>preferred</a:t>
            </a:r>
            <a:r>
              <a:rPr dirty="0" sz="1700" spc="-5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solidFill>
                  <a:srgbClr val="44546A"/>
                </a:solidFill>
                <a:latin typeface="Arial"/>
                <a:cs typeface="Arial"/>
              </a:rPr>
              <a:t>Spanish</a:t>
            </a:r>
            <a:endParaRPr sz="1700">
              <a:latin typeface="Arial"/>
              <a:cs typeface="Arial"/>
            </a:endParaRPr>
          </a:p>
          <a:p>
            <a:pPr marL="2905125">
              <a:lnSpc>
                <a:spcPct val="100000"/>
              </a:lnSpc>
              <a:spcBef>
                <a:spcPts val="1605"/>
              </a:spcBef>
            </a:pPr>
            <a:r>
              <a:rPr dirty="0" sz="1100" spc="-20">
                <a:latin typeface="Arial"/>
                <a:cs typeface="Arial"/>
              </a:rPr>
              <a:t>More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likely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get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screened</a:t>
            </a:r>
            <a:endParaRPr sz="1100">
              <a:latin typeface="Arial"/>
              <a:cs typeface="Arial"/>
            </a:endParaRPr>
          </a:p>
          <a:p>
            <a:pPr algn="r" marR="647700">
              <a:lnSpc>
                <a:spcPct val="100000"/>
              </a:lnSpc>
              <a:spcBef>
                <a:spcPts val="780"/>
              </a:spcBef>
            </a:pPr>
            <a:r>
              <a:rPr dirty="0" sz="800" spc="-60" b="1">
                <a:latin typeface="Arial"/>
                <a:cs typeface="Arial"/>
              </a:rPr>
              <a:t>OR:2.14[1.42-</a:t>
            </a:r>
            <a:r>
              <a:rPr dirty="0" sz="800" spc="-10" b="1">
                <a:latin typeface="Arial"/>
                <a:cs typeface="Arial"/>
              </a:rPr>
              <a:t>3.23]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95734" y="3116579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OR:2.92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[2.02-</a:t>
            </a:r>
            <a:r>
              <a:rPr dirty="0" sz="800" spc="-20" b="1">
                <a:latin typeface="Arial"/>
                <a:cs typeface="Arial"/>
              </a:rPr>
              <a:t>4.22]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78134" y="4579620"/>
            <a:ext cx="8153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 b="1">
                <a:latin typeface="Arial"/>
                <a:cs typeface="Arial"/>
              </a:rPr>
              <a:t>OR:1.86[1.23-</a:t>
            </a:r>
            <a:r>
              <a:rPr dirty="0" sz="800" spc="-20" b="1">
                <a:latin typeface="Arial"/>
                <a:cs typeface="Arial"/>
              </a:rPr>
              <a:t>2.81]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49254" y="3848100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OR:2.04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[1.23-</a:t>
            </a:r>
            <a:r>
              <a:rPr dirty="0" sz="800" spc="-20" b="1">
                <a:latin typeface="Arial"/>
                <a:cs typeface="Arial"/>
              </a:rPr>
              <a:t>2.81]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01980" y="978607"/>
            <a:ext cx="5889625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265"/>
              <a:t>Key</a:t>
            </a:r>
            <a:r>
              <a:rPr dirty="0" sz="2750" spc="-80"/>
              <a:t> </a:t>
            </a:r>
            <a:r>
              <a:rPr dirty="0" sz="2750" spc="-140"/>
              <a:t>Findings:</a:t>
            </a:r>
            <a:r>
              <a:rPr dirty="0" sz="2750" spc="-85"/>
              <a:t> </a:t>
            </a:r>
            <a:r>
              <a:rPr dirty="0" sz="2750" spc="-185"/>
              <a:t>Social</a:t>
            </a:r>
            <a:r>
              <a:rPr dirty="0" sz="2750" spc="-75"/>
              <a:t> </a:t>
            </a:r>
            <a:r>
              <a:rPr dirty="0" sz="2750" spc="-250"/>
              <a:t>Risk</a:t>
            </a:r>
            <a:r>
              <a:rPr dirty="0" sz="2750" spc="-85"/>
              <a:t> </a:t>
            </a:r>
            <a:r>
              <a:rPr dirty="0" sz="2750" spc="-140"/>
              <a:t>Factor</a:t>
            </a:r>
            <a:r>
              <a:rPr dirty="0" sz="2750" spc="-90"/>
              <a:t> </a:t>
            </a:r>
            <a:r>
              <a:rPr dirty="0" sz="2750" spc="-70"/>
              <a:t>Reporting</a:t>
            </a:r>
            <a:endParaRPr sz="2750"/>
          </a:p>
        </p:txBody>
      </p:sp>
      <p:grpSp>
        <p:nvGrpSpPr>
          <p:cNvPr id="5" name="object 5"/>
          <p:cNvGrpSpPr/>
          <p:nvPr/>
        </p:nvGrpSpPr>
        <p:grpSpPr>
          <a:xfrm>
            <a:off x="329184" y="1840991"/>
            <a:ext cx="6083935" cy="3975100"/>
            <a:chOff x="329184" y="1840991"/>
            <a:chExt cx="6083935" cy="39751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1840991"/>
              <a:ext cx="6083808" cy="3974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239" y="2036450"/>
              <a:ext cx="5496516" cy="33854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614574" y="3228975"/>
            <a:ext cx="196215" cy="71882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100" spc="-85">
                <a:latin typeface="Arial"/>
                <a:cs typeface="Arial"/>
              </a:rPr>
              <a:t>Just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4336" y="2154935"/>
            <a:ext cx="1130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>
                <a:latin typeface="Arial"/>
                <a:cs typeface="Arial"/>
              </a:rPr>
              <a:t>Less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likely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16400" y="1840991"/>
            <a:ext cx="7973059" cy="3975100"/>
            <a:chOff x="4216400" y="1840991"/>
            <a:chExt cx="7973059" cy="3975100"/>
          </a:xfrm>
        </p:grpSpPr>
        <p:sp>
          <p:nvSpPr>
            <p:cNvPr id="11" name="object 11"/>
            <p:cNvSpPr/>
            <p:nvPr/>
          </p:nvSpPr>
          <p:spPr>
            <a:xfrm>
              <a:off x="4216400" y="2316613"/>
              <a:ext cx="1610995" cy="76200"/>
            </a:xfrm>
            <a:custGeom>
              <a:avLst/>
              <a:gdLst/>
              <a:ahLst/>
              <a:cxnLst/>
              <a:rect l="l" t="t" r="r" b="b"/>
              <a:pathLst>
                <a:path w="161099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1275"/>
                  </a:lnTo>
                  <a:lnTo>
                    <a:pt x="63500" y="41275"/>
                  </a:lnTo>
                  <a:lnTo>
                    <a:pt x="63500" y="34925"/>
                  </a:lnTo>
                  <a:lnTo>
                    <a:pt x="76200" y="34925"/>
                  </a:lnTo>
                  <a:lnTo>
                    <a:pt x="76200" y="0"/>
                  </a:lnTo>
                  <a:close/>
                </a:path>
                <a:path w="1610995" h="76200">
                  <a:moveTo>
                    <a:pt x="76200" y="34925"/>
                  </a:moveTo>
                  <a:lnTo>
                    <a:pt x="63500" y="34925"/>
                  </a:lnTo>
                  <a:lnTo>
                    <a:pt x="63500" y="41275"/>
                  </a:lnTo>
                  <a:lnTo>
                    <a:pt x="76200" y="41275"/>
                  </a:lnTo>
                  <a:lnTo>
                    <a:pt x="76200" y="34925"/>
                  </a:lnTo>
                  <a:close/>
                </a:path>
                <a:path w="1610995" h="76200">
                  <a:moveTo>
                    <a:pt x="1610403" y="34925"/>
                  </a:moveTo>
                  <a:lnTo>
                    <a:pt x="76200" y="34925"/>
                  </a:lnTo>
                  <a:lnTo>
                    <a:pt x="76200" y="41275"/>
                  </a:lnTo>
                  <a:lnTo>
                    <a:pt x="1610403" y="41275"/>
                  </a:lnTo>
                  <a:lnTo>
                    <a:pt x="1610403" y="34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8672" y="1840991"/>
              <a:ext cx="6050280" cy="39745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2120" y="2036450"/>
              <a:ext cx="5632493" cy="338548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466188" y="3883216"/>
            <a:ext cx="2085975" cy="7023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algn="ctr" marL="193040" marR="185420" indent="-1270">
              <a:lnSpc>
                <a:spcPct val="100600"/>
              </a:lnSpc>
              <a:spcBef>
                <a:spcPts val="20"/>
              </a:spcBef>
            </a:pPr>
            <a:r>
              <a:rPr dirty="0" sz="1100" spc="-70">
                <a:latin typeface="Arial"/>
                <a:cs typeface="Arial"/>
              </a:rPr>
              <a:t>Hispanic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Black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patients </a:t>
            </a:r>
            <a:r>
              <a:rPr dirty="0" sz="1100" spc="-35">
                <a:latin typeface="Arial"/>
                <a:cs typeface="Arial"/>
              </a:rPr>
              <a:t>were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nearly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90%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0">
                <a:latin typeface="Arial"/>
                <a:cs typeface="Arial"/>
              </a:rPr>
              <a:t>50%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less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likely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social risk</a:t>
            </a:r>
            <a:r>
              <a:rPr dirty="0" sz="1100" spc="-40">
                <a:latin typeface="Arial"/>
                <a:cs typeface="Arial"/>
              </a:rPr>
              <a:t> factors,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respectively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3118" y="2759152"/>
            <a:ext cx="1432560" cy="71564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102235" marR="95250" indent="635">
              <a:lnSpc>
                <a:spcPct val="100000"/>
              </a:lnSpc>
              <a:spcBef>
                <a:spcPts val="315"/>
              </a:spcBef>
            </a:pPr>
            <a:r>
              <a:rPr dirty="0" sz="1000" spc="-45">
                <a:latin typeface="Arial"/>
                <a:cs typeface="Arial"/>
              </a:rPr>
              <a:t>Patients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unknown </a:t>
            </a:r>
            <a:r>
              <a:rPr dirty="0" sz="1000" spc="-25">
                <a:latin typeface="Arial"/>
                <a:cs typeface="Arial"/>
              </a:rPr>
              <a:t>race/ethnicity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were </a:t>
            </a:r>
            <a:r>
              <a:rPr dirty="0" sz="1000" spc="-90">
                <a:latin typeface="Arial"/>
                <a:cs typeface="Arial"/>
              </a:rPr>
              <a:t>50%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less</a:t>
            </a:r>
            <a:r>
              <a:rPr dirty="0" sz="1000" spc="-35">
                <a:latin typeface="Arial"/>
                <a:cs typeface="Arial"/>
              </a:rPr>
              <a:t> likely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report </a:t>
            </a:r>
            <a:r>
              <a:rPr dirty="0" sz="1000" spc="-55">
                <a:latin typeface="Arial"/>
                <a:cs typeface="Arial"/>
              </a:rPr>
              <a:t>social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risk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factors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48012" y="3381375"/>
            <a:ext cx="196215" cy="71882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100" spc="-85">
                <a:latin typeface="Arial"/>
                <a:cs typeface="Arial"/>
              </a:rPr>
              <a:t>Just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65036" y="2519813"/>
            <a:ext cx="1610995" cy="76200"/>
          </a:xfrm>
          <a:custGeom>
            <a:avLst/>
            <a:gdLst/>
            <a:ahLst/>
            <a:cxnLst/>
            <a:rect l="l" t="t" r="r" b="b"/>
            <a:pathLst>
              <a:path w="1610995" h="76200">
                <a:moveTo>
                  <a:pt x="76200" y="0"/>
                </a:moveTo>
                <a:lnTo>
                  <a:pt x="0" y="38101"/>
                </a:lnTo>
                <a:lnTo>
                  <a:pt x="76200" y="76200"/>
                </a:lnTo>
                <a:lnTo>
                  <a:pt x="76200" y="41275"/>
                </a:lnTo>
                <a:lnTo>
                  <a:pt x="63500" y="41275"/>
                </a:lnTo>
                <a:lnTo>
                  <a:pt x="63500" y="34925"/>
                </a:lnTo>
                <a:lnTo>
                  <a:pt x="76200" y="34925"/>
                </a:lnTo>
                <a:lnTo>
                  <a:pt x="76200" y="0"/>
                </a:lnTo>
                <a:close/>
              </a:path>
              <a:path w="1610995" h="76200">
                <a:moveTo>
                  <a:pt x="76200" y="34925"/>
                </a:moveTo>
                <a:lnTo>
                  <a:pt x="63500" y="34925"/>
                </a:lnTo>
                <a:lnTo>
                  <a:pt x="63500" y="41275"/>
                </a:lnTo>
                <a:lnTo>
                  <a:pt x="76200" y="41275"/>
                </a:lnTo>
                <a:lnTo>
                  <a:pt x="76200" y="34925"/>
                </a:lnTo>
                <a:close/>
              </a:path>
              <a:path w="1610995" h="76200">
                <a:moveTo>
                  <a:pt x="1610403" y="34925"/>
                </a:moveTo>
                <a:lnTo>
                  <a:pt x="76200" y="34925"/>
                </a:lnTo>
                <a:lnTo>
                  <a:pt x="76200" y="41275"/>
                </a:lnTo>
                <a:lnTo>
                  <a:pt x="1610403" y="41275"/>
                </a:lnTo>
                <a:lnTo>
                  <a:pt x="1610403" y="34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528256" y="2356103"/>
            <a:ext cx="1130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>
                <a:latin typeface="Arial"/>
                <a:cs typeface="Arial"/>
              </a:rPr>
              <a:t>Less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likely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5829" y="5568188"/>
            <a:ext cx="2540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 b="1">
                <a:latin typeface="Arial"/>
                <a:cs typeface="Arial"/>
              </a:rPr>
              <a:t>Comparison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group: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Non-</a:t>
            </a:r>
            <a:r>
              <a:rPr dirty="0" sz="1200" spc="-105" b="1">
                <a:latin typeface="Arial"/>
                <a:cs typeface="Arial"/>
              </a:rPr>
              <a:t>Hispanic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White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8149" y="5559044"/>
            <a:ext cx="2540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 b="1">
                <a:latin typeface="Arial"/>
                <a:cs typeface="Arial"/>
              </a:rPr>
              <a:t>Comparison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group: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Non-</a:t>
            </a:r>
            <a:r>
              <a:rPr dirty="0" sz="1200" spc="-105" b="1">
                <a:latin typeface="Arial"/>
                <a:cs typeface="Arial"/>
              </a:rPr>
              <a:t>Hispanic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White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101" y="1648967"/>
            <a:ext cx="14833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85" b="1">
                <a:solidFill>
                  <a:srgbClr val="ED7D31"/>
                </a:solidFill>
                <a:latin typeface="Arial"/>
                <a:cs typeface="Arial"/>
              </a:rPr>
              <a:t>Race</a:t>
            </a:r>
            <a:r>
              <a:rPr dirty="0" sz="1700" spc="-9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700" spc="-40" b="1">
                <a:solidFill>
                  <a:srgbClr val="ED7D31"/>
                </a:solidFill>
                <a:latin typeface="Arial"/>
                <a:cs typeface="Arial"/>
              </a:rPr>
              <a:t>&amp;</a:t>
            </a:r>
            <a:r>
              <a:rPr dirty="0" sz="1700" spc="-8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700" spc="-114" b="1">
                <a:solidFill>
                  <a:srgbClr val="ED7D31"/>
                </a:solidFill>
                <a:latin typeface="Arial"/>
                <a:cs typeface="Arial"/>
              </a:rPr>
              <a:t>Ethnicity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8309" y="1760220"/>
            <a:ext cx="54895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 b="1">
                <a:solidFill>
                  <a:srgbClr val="44546A"/>
                </a:solidFill>
                <a:latin typeface="Arial"/>
                <a:cs typeface="Arial"/>
              </a:rPr>
              <a:t>Among</a:t>
            </a:r>
            <a:r>
              <a:rPr dirty="0" sz="1400" spc="-2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44546A"/>
                </a:solidFill>
                <a:latin typeface="Arial"/>
                <a:cs typeface="Arial"/>
              </a:rPr>
              <a:t>patients</a:t>
            </a:r>
            <a:r>
              <a:rPr dirty="0" sz="1400" spc="-3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44546A"/>
                </a:solidFill>
                <a:latin typeface="Arial"/>
                <a:cs typeface="Arial"/>
              </a:rPr>
              <a:t>who</a:t>
            </a:r>
            <a:r>
              <a:rPr dirty="0" sz="1400" spc="-2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44546A"/>
                </a:solidFill>
                <a:latin typeface="Arial"/>
                <a:cs typeface="Arial"/>
              </a:rPr>
              <a:t>preferred</a:t>
            </a:r>
            <a:r>
              <a:rPr dirty="0" sz="1400" spc="-2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44546A"/>
                </a:solidFill>
                <a:latin typeface="Arial"/>
                <a:cs typeface="Arial"/>
              </a:rPr>
              <a:t>a</a:t>
            </a:r>
            <a:r>
              <a:rPr dirty="0" sz="1400" spc="-2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105" b="1">
                <a:solidFill>
                  <a:srgbClr val="44546A"/>
                </a:solidFill>
                <a:latin typeface="Arial"/>
                <a:cs typeface="Arial"/>
              </a:rPr>
              <a:t>language</a:t>
            </a:r>
            <a:r>
              <a:rPr dirty="0" sz="1400" spc="-25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44546A"/>
                </a:solidFill>
                <a:latin typeface="Arial"/>
                <a:cs typeface="Arial"/>
              </a:rPr>
              <a:t>other</a:t>
            </a:r>
            <a:r>
              <a:rPr dirty="0" sz="1400" spc="-3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44546A"/>
                </a:solidFill>
                <a:latin typeface="Arial"/>
                <a:cs typeface="Arial"/>
              </a:rPr>
              <a:t>than</a:t>
            </a:r>
            <a:r>
              <a:rPr dirty="0" sz="1400" spc="-2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125" b="1">
                <a:solidFill>
                  <a:srgbClr val="44546A"/>
                </a:solidFill>
                <a:latin typeface="Arial"/>
                <a:cs typeface="Arial"/>
              </a:rPr>
              <a:t>English</a:t>
            </a:r>
            <a:r>
              <a:rPr dirty="0" sz="1400" spc="-2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44546A"/>
                </a:solidFill>
                <a:latin typeface="Arial"/>
                <a:cs typeface="Arial"/>
              </a:rPr>
              <a:t>or</a:t>
            </a:r>
            <a:r>
              <a:rPr dirty="0" sz="1400" spc="-30" b="1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44546A"/>
                </a:solidFill>
                <a:latin typeface="Arial"/>
                <a:cs typeface="Arial"/>
              </a:rPr>
              <a:t>Spanish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1564" y="3415858"/>
            <a:ext cx="1610995" cy="47561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118745" rIns="0" bIns="0" rtlCol="0" vert="horz">
            <a:spAutoFit/>
          </a:bodyPr>
          <a:lstStyle/>
          <a:p>
            <a:pPr marL="454659">
              <a:lnSpc>
                <a:spcPct val="100000"/>
              </a:lnSpc>
              <a:spcBef>
                <a:spcPts val="935"/>
              </a:spcBef>
            </a:pPr>
            <a:r>
              <a:rPr dirty="0" sz="1400" spc="-10">
                <a:latin typeface="Arial"/>
                <a:cs typeface="Arial"/>
              </a:rPr>
              <a:t>N=12,430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6535" y="2467355"/>
            <a:ext cx="7867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OR:0.52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[0.4-</a:t>
            </a:r>
            <a:r>
              <a:rPr dirty="0" sz="800" spc="-20" b="1">
                <a:latin typeface="Arial"/>
                <a:cs typeface="Arial"/>
              </a:rPr>
              <a:t>0.67]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5095" y="3442715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OR:0.50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[0.37-</a:t>
            </a:r>
            <a:r>
              <a:rPr dirty="0" sz="800" spc="-20" b="1">
                <a:latin typeface="Arial"/>
                <a:cs typeface="Arial"/>
              </a:rPr>
              <a:t>0.67]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2054" y="4366260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OR:0.13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[0.08-</a:t>
            </a:r>
            <a:r>
              <a:rPr dirty="0" sz="800" spc="-20" b="1">
                <a:latin typeface="Arial"/>
                <a:cs typeface="Arial"/>
              </a:rPr>
              <a:t>0.19]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44934" y="2699003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OR:0.60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[0.40-</a:t>
            </a:r>
            <a:r>
              <a:rPr dirty="0" sz="800" spc="-20" b="1">
                <a:latin typeface="Arial"/>
                <a:cs typeface="Arial"/>
              </a:rPr>
              <a:t>0.89]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49254" y="4143755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latin typeface="Arial"/>
                <a:cs typeface="Arial"/>
              </a:rPr>
              <a:t>OR:0.10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[0.01-</a:t>
            </a:r>
            <a:r>
              <a:rPr dirty="0" sz="800" spc="-20" b="1">
                <a:latin typeface="Arial"/>
                <a:cs typeface="Arial"/>
              </a:rPr>
              <a:t>0.78]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49" y="1889252"/>
            <a:ext cx="11443970" cy="31984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</a:tabLst>
            </a:pPr>
            <a:r>
              <a:rPr dirty="0" sz="2400" spc="-200">
                <a:latin typeface="Arial"/>
                <a:cs typeface="Arial"/>
              </a:rPr>
              <a:t>Few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published</a:t>
            </a:r>
            <a:r>
              <a:rPr dirty="0" sz="2400" spc="-105">
                <a:latin typeface="Arial"/>
                <a:cs typeface="Arial"/>
              </a:rPr>
              <a:t> studies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have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70" b="1">
                <a:solidFill>
                  <a:srgbClr val="203864"/>
                </a:solidFill>
                <a:latin typeface="Arial"/>
                <a:cs typeface="Arial"/>
              </a:rPr>
              <a:t>assessed</a:t>
            </a:r>
            <a:r>
              <a:rPr dirty="0" sz="2400" spc="-10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00" b="1">
                <a:solidFill>
                  <a:srgbClr val="203864"/>
                </a:solidFill>
                <a:latin typeface="Arial"/>
                <a:cs typeface="Arial"/>
              </a:rPr>
              <a:t>the </a:t>
            </a:r>
            <a:r>
              <a:rPr dirty="0" sz="2400" spc="-150" b="1">
                <a:solidFill>
                  <a:srgbClr val="203864"/>
                </a:solidFill>
                <a:latin typeface="Arial"/>
                <a:cs typeface="Arial"/>
              </a:rPr>
              <a:t>denominator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20" b="1">
                <a:solidFill>
                  <a:srgbClr val="203864"/>
                </a:solidFill>
                <a:latin typeface="Arial"/>
                <a:cs typeface="Arial"/>
              </a:rPr>
              <a:t>of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203864"/>
                </a:solidFill>
                <a:latin typeface="Arial"/>
                <a:cs typeface="Arial"/>
              </a:rPr>
              <a:t>total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203864"/>
                </a:solidFill>
                <a:latin typeface="Arial"/>
                <a:cs typeface="Arial"/>
              </a:rPr>
              <a:t>patients</a:t>
            </a:r>
            <a:r>
              <a:rPr dirty="0" sz="2400" spc="-10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203864"/>
                </a:solidFill>
                <a:latin typeface="Arial"/>
                <a:cs typeface="Arial"/>
              </a:rPr>
              <a:t>eligible</a:t>
            </a:r>
            <a:r>
              <a:rPr dirty="0" sz="2400" spc="-10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25" b="1">
                <a:solidFill>
                  <a:srgbClr val="203864"/>
                </a:solidFill>
                <a:latin typeface="Arial"/>
                <a:cs typeface="Arial"/>
              </a:rPr>
              <a:t>for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203864"/>
                </a:solidFill>
                <a:latin typeface="Arial"/>
                <a:cs typeface="Arial"/>
              </a:rPr>
              <a:t>social </a:t>
            </a:r>
            <a:r>
              <a:rPr dirty="0" sz="2400" spc="-195" b="1">
                <a:solidFill>
                  <a:srgbClr val="203864"/>
                </a:solidFill>
                <a:latin typeface="Arial"/>
                <a:cs typeface="Arial"/>
              </a:rPr>
              <a:t>risk</a:t>
            </a:r>
            <a:r>
              <a:rPr dirty="0" sz="2400" spc="-114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15" b="1">
                <a:solidFill>
                  <a:srgbClr val="203864"/>
                </a:solidFill>
                <a:latin typeface="Arial"/>
                <a:cs typeface="Arial"/>
              </a:rPr>
              <a:t>screening</a:t>
            </a:r>
            <a:r>
              <a:rPr dirty="0" sz="2400" spc="-10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or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characteristics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patients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completing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screening.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marR="941069" indent="-342900">
              <a:lnSpc>
                <a:spcPts val="259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2400" spc="-120">
                <a:latin typeface="Arial"/>
                <a:cs typeface="Arial"/>
              </a:rPr>
              <a:t>Our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research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provides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critical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new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insights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about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203864"/>
                </a:solidFill>
                <a:latin typeface="Arial"/>
                <a:cs typeface="Arial"/>
              </a:rPr>
              <a:t>equity</a:t>
            </a:r>
            <a:r>
              <a:rPr dirty="0" sz="2400" spc="-10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203864"/>
                </a:solidFill>
                <a:latin typeface="Arial"/>
                <a:cs typeface="Arial"/>
              </a:rPr>
              <a:t>in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04" b="1">
                <a:solidFill>
                  <a:srgbClr val="203864"/>
                </a:solidFill>
                <a:latin typeface="Arial"/>
                <a:cs typeface="Arial"/>
              </a:rPr>
              <a:t>social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95" b="1">
                <a:solidFill>
                  <a:srgbClr val="203864"/>
                </a:solidFill>
                <a:latin typeface="Arial"/>
                <a:cs typeface="Arial"/>
              </a:rPr>
              <a:t>risk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15" b="1">
                <a:solidFill>
                  <a:srgbClr val="203864"/>
                </a:solidFill>
                <a:latin typeface="Arial"/>
                <a:cs typeface="Arial"/>
              </a:rPr>
              <a:t>screening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by </a:t>
            </a:r>
            <a:r>
              <a:rPr dirty="0" sz="2400" spc="-75">
                <a:latin typeface="Arial"/>
                <a:cs typeface="Arial"/>
              </a:rPr>
              <a:t>incorporating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both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overall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patient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denominators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405">
                <a:latin typeface="Arial"/>
                <a:cs typeface="Arial"/>
              </a:rPr>
              <a:t>REL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marR="19050" indent="-342900">
              <a:lnSpc>
                <a:spcPts val="2620"/>
              </a:lnSpc>
              <a:buChar char="•"/>
              <a:tabLst>
                <a:tab pos="354965" algn="l"/>
              </a:tabLst>
            </a:pPr>
            <a:r>
              <a:rPr dirty="0" sz="2400" spc="-160">
                <a:latin typeface="Arial"/>
                <a:cs typeface="Arial"/>
              </a:rPr>
              <a:t>Results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indicate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0" b="1">
                <a:solidFill>
                  <a:srgbClr val="203864"/>
                </a:solidFill>
                <a:latin typeface="Arial"/>
                <a:cs typeface="Arial"/>
              </a:rPr>
              <a:t>low</a:t>
            </a:r>
            <a:r>
              <a:rPr dirty="0" sz="2400" spc="-10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203864"/>
                </a:solidFill>
                <a:latin typeface="Arial"/>
                <a:cs typeface="Arial"/>
              </a:rPr>
              <a:t>rates</a:t>
            </a:r>
            <a:r>
              <a:rPr dirty="0" sz="2400" spc="-10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20" b="1">
                <a:solidFill>
                  <a:srgbClr val="203864"/>
                </a:solidFill>
                <a:latin typeface="Arial"/>
                <a:cs typeface="Arial"/>
              </a:rPr>
              <a:t>of</a:t>
            </a:r>
            <a:r>
              <a:rPr dirty="0" sz="2400" spc="-10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04" b="1">
                <a:solidFill>
                  <a:srgbClr val="203864"/>
                </a:solidFill>
                <a:latin typeface="Arial"/>
                <a:cs typeface="Arial"/>
              </a:rPr>
              <a:t>social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95" b="1">
                <a:solidFill>
                  <a:srgbClr val="203864"/>
                </a:solidFill>
                <a:latin typeface="Arial"/>
                <a:cs typeface="Arial"/>
              </a:rPr>
              <a:t>risk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215" b="1">
                <a:solidFill>
                  <a:srgbClr val="203864"/>
                </a:solidFill>
                <a:latin typeface="Arial"/>
                <a:cs typeface="Arial"/>
              </a:rPr>
              <a:t>screening</a:t>
            </a:r>
            <a:r>
              <a:rPr dirty="0" sz="2400" spc="-10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50" b="1">
                <a:solidFill>
                  <a:srgbClr val="203864"/>
                </a:solidFill>
                <a:latin typeface="Arial"/>
                <a:cs typeface="Arial"/>
              </a:rPr>
              <a:t>overall</a:t>
            </a:r>
            <a:r>
              <a:rPr dirty="0" sz="2400" spc="-11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differences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in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screening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report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risk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factors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by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05">
                <a:latin typeface="Arial"/>
                <a:cs typeface="Arial"/>
              </a:rPr>
              <a:t>REL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factors.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2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30"/>
              <a:t>Conclusion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6939" y="937450"/>
            <a:ext cx="2512695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70"/>
              <a:t>A</a:t>
            </a:r>
            <a:r>
              <a:rPr dirty="0" spc="-105"/>
              <a:t> </a:t>
            </a:r>
            <a:r>
              <a:rPr dirty="0" spc="-190"/>
              <a:t>Call</a:t>
            </a:r>
            <a:r>
              <a:rPr dirty="0" spc="-95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45"/>
              <a:t>Action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8200" y="1827429"/>
            <a:ext cx="10515600" cy="915669"/>
            <a:chOff x="838200" y="1827429"/>
            <a:chExt cx="10515600" cy="915669"/>
          </a:xfrm>
        </p:grpSpPr>
        <p:sp>
          <p:nvSpPr>
            <p:cNvPr id="5" name="object 5"/>
            <p:cNvSpPr/>
            <p:nvPr/>
          </p:nvSpPr>
          <p:spPr>
            <a:xfrm>
              <a:off x="838200" y="1827429"/>
              <a:ext cx="10515600" cy="915669"/>
            </a:xfrm>
            <a:custGeom>
              <a:avLst/>
              <a:gdLst/>
              <a:ahLst/>
              <a:cxnLst/>
              <a:rect l="l" t="t" r="r" b="b"/>
              <a:pathLst>
                <a:path w="10515600" h="915669">
                  <a:moveTo>
                    <a:pt x="10424071" y="0"/>
                  </a:moveTo>
                  <a:lnTo>
                    <a:pt x="91528" y="0"/>
                  </a:lnTo>
                  <a:lnTo>
                    <a:pt x="55901" y="7192"/>
                  </a:lnTo>
                  <a:lnTo>
                    <a:pt x="26808" y="26808"/>
                  </a:lnTo>
                  <a:lnTo>
                    <a:pt x="7192" y="55901"/>
                  </a:lnTo>
                  <a:lnTo>
                    <a:pt x="0" y="91528"/>
                  </a:lnTo>
                  <a:lnTo>
                    <a:pt x="0" y="823781"/>
                  </a:lnTo>
                  <a:lnTo>
                    <a:pt x="7192" y="859408"/>
                  </a:lnTo>
                  <a:lnTo>
                    <a:pt x="26808" y="888502"/>
                  </a:lnTo>
                  <a:lnTo>
                    <a:pt x="55901" y="908117"/>
                  </a:lnTo>
                  <a:lnTo>
                    <a:pt x="91528" y="915310"/>
                  </a:lnTo>
                  <a:lnTo>
                    <a:pt x="10424071" y="915310"/>
                  </a:lnTo>
                  <a:lnTo>
                    <a:pt x="10459698" y="908117"/>
                  </a:lnTo>
                  <a:lnTo>
                    <a:pt x="10488791" y="888502"/>
                  </a:lnTo>
                  <a:lnTo>
                    <a:pt x="10508407" y="859408"/>
                  </a:lnTo>
                  <a:lnTo>
                    <a:pt x="10515600" y="823781"/>
                  </a:lnTo>
                  <a:lnTo>
                    <a:pt x="10515600" y="91528"/>
                  </a:lnTo>
                  <a:lnTo>
                    <a:pt x="10508407" y="55901"/>
                  </a:lnTo>
                  <a:lnTo>
                    <a:pt x="10488791" y="26808"/>
                  </a:lnTo>
                  <a:lnTo>
                    <a:pt x="10459698" y="7192"/>
                  </a:lnTo>
                  <a:lnTo>
                    <a:pt x="10424071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20" y="2033016"/>
              <a:ext cx="509016" cy="5059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5080" y="2033375"/>
              <a:ext cx="503555" cy="503555"/>
            </a:xfrm>
            <a:custGeom>
              <a:avLst/>
              <a:gdLst/>
              <a:ahLst/>
              <a:cxnLst/>
              <a:rect l="l" t="t" r="r" b="b"/>
              <a:pathLst>
                <a:path w="503555" h="503555">
                  <a:moveTo>
                    <a:pt x="0" y="0"/>
                  </a:moveTo>
                  <a:lnTo>
                    <a:pt x="503420" y="0"/>
                  </a:lnTo>
                  <a:lnTo>
                    <a:pt x="503420" y="503420"/>
                  </a:lnTo>
                  <a:lnTo>
                    <a:pt x="0" y="5034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838200" y="2971568"/>
            <a:ext cx="10515600" cy="915669"/>
            <a:chOff x="838200" y="2971568"/>
            <a:chExt cx="10515600" cy="915669"/>
          </a:xfrm>
        </p:grpSpPr>
        <p:sp>
          <p:nvSpPr>
            <p:cNvPr id="9" name="object 9"/>
            <p:cNvSpPr/>
            <p:nvPr/>
          </p:nvSpPr>
          <p:spPr>
            <a:xfrm>
              <a:off x="838200" y="2971568"/>
              <a:ext cx="10515600" cy="915669"/>
            </a:xfrm>
            <a:custGeom>
              <a:avLst/>
              <a:gdLst/>
              <a:ahLst/>
              <a:cxnLst/>
              <a:rect l="l" t="t" r="r" b="b"/>
              <a:pathLst>
                <a:path w="10515600" h="915670">
                  <a:moveTo>
                    <a:pt x="10424071" y="0"/>
                  </a:moveTo>
                  <a:lnTo>
                    <a:pt x="91528" y="0"/>
                  </a:lnTo>
                  <a:lnTo>
                    <a:pt x="55901" y="7192"/>
                  </a:lnTo>
                  <a:lnTo>
                    <a:pt x="26808" y="26808"/>
                  </a:lnTo>
                  <a:lnTo>
                    <a:pt x="7192" y="55901"/>
                  </a:lnTo>
                  <a:lnTo>
                    <a:pt x="0" y="91528"/>
                  </a:lnTo>
                  <a:lnTo>
                    <a:pt x="0" y="823781"/>
                  </a:lnTo>
                  <a:lnTo>
                    <a:pt x="7192" y="859408"/>
                  </a:lnTo>
                  <a:lnTo>
                    <a:pt x="26808" y="888502"/>
                  </a:lnTo>
                  <a:lnTo>
                    <a:pt x="55901" y="908117"/>
                  </a:lnTo>
                  <a:lnTo>
                    <a:pt x="91528" y="915310"/>
                  </a:lnTo>
                  <a:lnTo>
                    <a:pt x="10424071" y="915310"/>
                  </a:lnTo>
                  <a:lnTo>
                    <a:pt x="10459698" y="908117"/>
                  </a:lnTo>
                  <a:lnTo>
                    <a:pt x="10488791" y="888502"/>
                  </a:lnTo>
                  <a:lnTo>
                    <a:pt x="10508407" y="859408"/>
                  </a:lnTo>
                  <a:lnTo>
                    <a:pt x="10515600" y="823781"/>
                  </a:lnTo>
                  <a:lnTo>
                    <a:pt x="10515600" y="91528"/>
                  </a:lnTo>
                  <a:lnTo>
                    <a:pt x="10508407" y="55901"/>
                  </a:lnTo>
                  <a:lnTo>
                    <a:pt x="10488791" y="26808"/>
                  </a:lnTo>
                  <a:lnTo>
                    <a:pt x="10459698" y="7192"/>
                  </a:lnTo>
                  <a:lnTo>
                    <a:pt x="10424071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20" y="3176015"/>
              <a:ext cx="509016" cy="5059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5080" y="3177513"/>
              <a:ext cx="503555" cy="503555"/>
            </a:xfrm>
            <a:custGeom>
              <a:avLst/>
              <a:gdLst/>
              <a:ahLst/>
              <a:cxnLst/>
              <a:rect l="l" t="t" r="r" b="b"/>
              <a:pathLst>
                <a:path w="503555" h="503554">
                  <a:moveTo>
                    <a:pt x="0" y="0"/>
                  </a:moveTo>
                  <a:lnTo>
                    <a:pt x="503420" y="0"/>
                  </a:lnTo>
                  <a:lnTo>
                    <a:pt x="503420" y="503420"/>
                  </a:lnTo>
                  <a:lnTo>
                    <a:pt x="0" y="5034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8200" y="4115706"/>
            <a:ext cx="10515600" cy="915669"/>
            <a:chOff x="838200" y="4115706"/>
            <a:chExt cx="10515600" cy="915669"/>
          </a:xfrm>
        </p:grpSpPr>
        <p:sp>
          <p:nvSpPr>
            <p:cNvPr id="13" name="object 13"/>
            <p:cNvSpPr/>
            <p:nvPr/>
          </p:nvSpPr>
          <p:spPr>
            <a:xfrm>
              <a:off x="838200" y="4115706"/>
              <a:ext cx="10515600" cy="915669"/>
            </a:xfrm>
            <a:custGeom>
              <a:avLst/>
              <a:gdLst/>
              <a:ahLst/>
              <a:cxnLst/>
              <a:rect l="l" t="t" r="r" b="b"/>
              <a:pathLst>
                <a:path w="10515600" h="915670">
                  <a:moveTo>
                    <a:pt x="10424071" y="0"/>
                  </a:moveTo>
                  <a:lnTo>
                    <a:pt x="91528" y="0"/>
                  </a:lnTo>
                  <a:lnTo>
                    <a:pt x="55901" y="7192"/>
                  </a:lnTo>
                  <a:lnTo>
                    <a:pt x="26808" y="26808"/>
                  </a:lnTo>
                  <a:lnTo>
                    <a:pt x="7192" y="55901"/>
                  </a:lnTo>
                  <a:lnTo>
                    <a:pt x="0" y="91528"/>
                  </a:lnTo>
                  <a:lnTo>
                    <a:pt x="0" y="823781"/>
                  </a:lnTo>
                  <a:lnTo>
                    <a:pt x="7192" y="859408"/>
                  </a:lnTo>
                  <a:lnTo>
                    <a:pt x="26808" y="888502"/>
                  </a:lnTo>
                  <a:lnTo>
                    <a:pt x="55901" y="908117"/>
                  </a:lnTo>
                  <a:lnTo>
                    <a:pt x="91528" y="915310"/>
                  </a:lnTo>
                  <a:lnTo>
                    <a:pt x="10424071" y="915310"/>
                  </a:lnTo>
                  <a:lnTo>
                    <a:pt x="10459698" y="908117"/>
                  </a:lnTo>
                  <a:lnTo>
                    <a:pt x="10488791" y="888502"/>
                  </a:lnTo>
                  <a:lnTo>
                    <a:pt x="10508407" y="859408"/>
                  </a:lnTo>
                  <a:lnTo>
                    <a:pt x="10515600" y="823781"/>
                  </a:lnTo>
                  <a:lnTo>
                    <a:pt x="10515600" y="91528"/>
                  </a:lnTo>
                  <a:lnTo>
                    <a:pt x="10508407" y="55901"/>
                  </a:lnTo>
                  <a:lnTo>
                    <a:pt x="10488791" y="26808"/>
                  </a:lnTo>
                  <a:lnTo>
                    <a:pt x="10459698" y="7192"/>
                  </a:lnTo>
                  <a:lnTo>
                    <a:pt x="10424071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20" y="4319016"/>
              <a:ext cx="509016" cy="5090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15080" y="4321652"/>
              <a:ext cx="503555" cy="503555"/>
            </a:xfrm>
            <a:custGeom>
              <a:avLst/>
              <a:gdLst/>
              <a:ahLst/>
              <a:cxnLst/>
              <a:rect l="l" t="t" r="r" b="b"/>
              <a:pathLst>
                <a:path w="503555" h="503554">
                  <a:moveTo>
                    <a:pt x="0" y="0"/>
                  </a:moveTo>
                  <a:lnTo>
                    <a:pt x="503420" y="0"/>
                  </a:lnTo>
                  <a:lnTo>
                    <a:pt x="503420" y="503420"/>
                  </a:lnTo>
                  <a:lnTo>
                    <a:pt x="0" y="5034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838200" y="5259845"/>
            <a:ext cx="10515600" cy="915669"/>
            <a:chOff x="838200" y="5259845"/>
            <a:chExt cx="10515600" cy="915669"/>
          </a:xfrm>
        </p:grpSpPr>
        <p:sp>
          <p:nvSpPr>
            <p:cNvPr id="17" name="object 17"/>
            <p:cNvSpPr/>
            <p:nvPr/>
          </p:nvSpPr>
          <p:spPr>
            <a:xfrm>
              <a:off x="838200" y="5259845"/>
              <a:ext cx="10515600" cy="915669"/>
            </a:xfrm>
            <a:custGeom>
              <a:avLst/>
              <a:gdLst/>
              <a:ahLst/>
              <a:cxnLst/>
              <a:rect l="l" t="t" r="r" b="b"/>
              <a:pathLst>
                <a:path w="10515600" h="915670">
                  <a:moveTo>
                    <a:pt x="10424071" y="0"/>
                  </a:moveTo>
                  <a:lnTo>
                    <a:pt x="91528" y="0"/>
                  </a:lnTo>
                  <a:lnTo>
                    <a:pt x="55901" y="7192"/>
                  </a:lnTo>
                  <a:lnTo>
                    <a:pt x="26808" y="26808"/>
                  </a:lnTo>
                  <a:lnTo>
                    <a:pt x="7192" y="55901"/>
                  </a:lnTo>
                  <a:lnTo>
                    <a:pt x="0" y="91528"/>
                  </a:lnTo>
                  <a:lnTo>
                    <a:pt x="0" y="823781"/>
                  </a:lnTo>
                  <a:lnTo>
                    <a:pt x="7192" y="859408"/>
                  </a:lnTo>
                  <a:lnTo>
                    <a:pt x="26808" y="888501"/>
                  </a:lnTo>
                  <a:lnTo>
                    <a:pt x="55901" y="908117"/>
                  </a:lnTo>
                  <a:lnTo>
                    <a:pt x="91528" y="915309"/>
                  </a:lnTo>
                  <a:lnTo>
                    <a:pt x="10424071" y="915309"/>
                  </a:lnTo>
                  <a:lnTo>
                    <a:pt x="10459698" y="908117"/>
                  </a:lnTo>
                  <a:lnTo>
                    <a:pt x="10488791" y="888501"/>
                  </a:lnTo>
                  <a:lnTo>
                    <a:pt x="10508407" y="859408"/>
                  </a:lnTo>
                  <a:lnTo>
                    <a:pt x="10515600" y="823781"/>
                  </a:lnTo>
                  <a:lnTo>
                    <a:pt x="10515600" y="91528"/>
                  </a:lnTo>
                  <a:lnTo>
                    <a:pt x="10508407" y="55901"/>
                  </a:lnTo>
                  <a:lnTo>
                    <a:pt x="10488791" y="26808"/>
                  </a:lnTo>
                  <a:lnTo>
                    <a:pt x="10459698" y="7192"/>
                  </a:lnTo>
                  <a:lnTo>
                    <a:pt x="10424071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20" y="5465063"/>
              <a:ext cx="509016" cy="5059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5080" y="5465790"/>
              <a:ext cx="503555" cy="503555"/>
            </a:xfrm>
            <a:custGeom>
              <a:avLst/>
              <a:gdLst/>
              <a:ahLst/>
              <a:cxnLst/>
              <a:rect l="l" t="t" r="r" b="b"/>
              <a:pathLst>
                <a:path w="503555" h="503554">
                  <a:moveTo>
                    <a:pt x="0" y="0"/>
                  </a:moveTo>
                  <a:lnTo>
                    <a:pt x="503420" y="0"/>
                  </a:lnTo>
                  <a:lnTo>
                    <a:pt x="503420" y="503420"/>
                  </a:lnTo>
                  <a:lnTo>
                    <a:pt x="0" y="5034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79552" y="2088388"/>
            <a:ext cx="8842375" cy="3792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85">
                <a:latin typeface="Arial"/>
                <a:cs typeface="Arial"/>
              </a:rPr>
              <a:t>Collection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and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documentation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370">
                <a:latin typeface="Arial"/>
                <a:cs typeface="Arial"/>
              </a:rPr>
              <a:t>REL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</a:pPr>
            <a:endParaRPr sz="2200">
              <a:latin typeface="Arial"/>
              <a:cs typeface="Arial"/>
            </a:endParaRPr>
          </a:p>
          <a:p>
            <a:pPr marL="12700" marR="1182370">
              <a:lnSpc>
                <a:spcPct val="101800"/>
              </a:lnSpc>
            </a:pPr>
            <a:r>
              <a:rPr dirty="0" sz="2200" spc="-140">
                <a:latin typeface="Arial"/>
                <a:cs typeface="Arial"/>
              </a:rPr>
              <a:t>Need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culturally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and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linguistically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responsive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social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risk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screening </a:t>
            </a:r>
            <a:r>
              <a:rPr dirty="0" sz="2200" spc="-55">
                <a:latin typeface="Arial"/>
                <a:cs typeface="Arial"/>
              </a:rPr>
              <a:t>implementation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strategies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9000"/>
              </a:lnSpc>
            </a:pPr>
            <a:r>
              <a:rPr dirty="0" sz="2200" spc="-145">
                <a:latin typeface="Arial"/>
                <a:cs typeface="Arial"/>
              </a:rPr>
              <a:t>Need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65">
                <a:latin typeface="Arial"/>
                <a:cs typeface="Arial"/>
              </a:rPr>
              <a:t>engage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community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health</a:t>
            </a:r>
            <a:r>
              <a:rPr dirty="0" sz="2200" spc="-100">
                <a:latin typeface="Arial"/>
                <a:cs typeface="Arial"/>
              </a:rPr>
              <a:t> centers,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patients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and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community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members </a:t>
            </a:r>
            <a:r>
              <a:rPr dirty="0" sz="2200" spc="-140">
                <a:latin typeface="Arial"/>
                <a:cs typeface="Arial"/>
              </a:rPr>
              <a:t>Explore</a:t>
            </a:r>
            <a:r>
              <a:rPr dirty="0" sz="2200" spc="-100">
                <a:latin typeface="Arial"/>
                <a:cs typeface="Arial"/>
              </a:rPr>
              <a:t> strategies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equitable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screening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and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related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interventions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69776" y="1705525"/>
            <a:ext cx="2291080" cy="6235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spc="-245"/>
              <a:t>Thank</a:t>
            </a:r>
            <a:r>
              <a:rPr dirty="0" sz="3900" spc="-130"/>
              <a:t> </a:t>
            </a:r>
            <a:r>
              <a:rPr dirty="0" sz="3900" spc="-30"/>
              <a:t>you!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300225" y="2412492"/>
            <a:ext cx="9829165" cy="209804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12700" marR="5080">
              <a:lnSpc>
                <a:spcPts val="2810"/>
              </a:lnSpc>
              <a:spcBef>
                <a:spcPts val="450"/>
              </a:spcBef>
            </a:pPr>
            <a:r>
              <a:rPr dirty="0" sz="2600" spc="-105">
                <a:latin typeface="Arial"/>
                <a:cs typeface="Arial"/>
              </a:rPr>
              <a:t>Community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Health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70">
                <a:latin typeface="Arial"/>
                <a:cs typeface="Arial"/>
              </a:rPr>
              <a:t>Centers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and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patients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whose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data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contributed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these </a:t>
            </a:r>
            <a:r>
              <a:rPr dirty="0" sz="2600" spc="-60">
                <a:latin typeface="Arial"/>
                <a:cs typeface="Arial"/>
              </a:rPr>
              <a:t>analyses.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2600">
              <a:latin typeface="Arial"/>
              <a:cs typeface="Arial"/>
            </a:endParaRPr>
          </a:p>
          <a:p>
            <a:pPr algn="ctr" marL="78105" marR="71120">
              <a:lnSpc>
                <a:spcPts val="2780"/>
              </a:lnSpc>
            </a:pPr>
            <a:r>
              <a:rPr dirty="0" sz="2600" spc="-355">
                <a:latin typeface="Arial"/>
                <a:cs typeface="Arial"/>
              </a:rPr>
              <a:t>SIREN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40">
                <a:latin typeface="Arial"/>
                <a:cs typeface="Arial"/>
              </a:rPr>
              <a:t>the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opportunity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collaborate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in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225">
                <a:latin typeface="Arial"/>
                <a:cs typeface="Arial"/>
              </a:rPr>
              <a:t>a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critical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80">
                <a:latin typeface="Arial"/>
                <a:cs typeface="Arial"/>
              </a:rPr>
              <a:t>assessment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racial </a:t>
            </a:r>
            <a:r>
              <a:rPr dirty="0" sz="2600" spc="-70">
                <a:latin typeface="Arial"/>
                <a:cs typeface="Arial"/>
              </a:rPr>
              <a:t>health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equity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in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social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care.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578" y="452146"/>
            <a:ext cx="3186751" cy="5173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333657" y="938962"/>
            <a:ext cx="362331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-130"/>
              <a:t>Acknowledgements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09637" y="1584452"/>
            <a:ext cx="11072495" cy="42500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85">
                <a:latin typeface="Arial"/>
                <a:cs typeface="Arial"/>
              </a:rPr>
              <a:t>National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Institute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Diabetes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Digestive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Kidney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Diseases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(NIDDK)-</a:t>
            </a:r>
            <a:r>
              <a:rPr dirty="0" sz="2400" spc="-80">
                <a:latin typeface="Arial"/>
                <a:cs typeface="Arial"/>
              </a:rPr>
              <a:t>funded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365">
                <a:latin typeface="Arial"/>
                <a:cs typeface="Arial"/>
              </a:rPr>
              <a:t>ASCEND </a:t>
            </a:r>
            <a:r>
              <a:rPr dirty="0" sz="2400" spc="-90">
                <a:latin typeface="Arial"/>
                <a:cs typeface="Arial"/>
              </a:rPr>
              <a:t>study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(PI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Gold,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1R18DK114701-</a:t>
            </a:r>
            <a:r>
              <a:rPr dirty="0" sz="2400" spc="-25">
                <a:latin typeface="Arial"/>
                <a:cs typeface="Arial"/>
              </a:rPr>
              <a:t>01)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265">
                <a:latin typeface="Arial"/>
                <a:cs typeface="Arial"/>
              </a:rPr>
              <a:t>OCHIN</a:t>
            </a:r>
            <a:endParaRPr sz="2400">
              <a:latin typeface="Arial"/>
              <a:cs typeface="Arial"/>
            </a:endParaRPr>
          </a:p>
          <a:p>
            <a:pPr algn="ctr" marL="1981200" marR="1974214">
              <a:lnSpc>
                <a:spcPct val="125000"/>
              </a:lnSpc>
            </a:pPr>
            <a:r>
              <a:rPr dirty="0" sz="2400" spc="-165">
                <a:latin typeface="Arial"/>
                <a:cs typeface="Arial"/>
              </a:rPr>
              <a:t>Kaiser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Permanente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Northwest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Center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Health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Research </a:t>
            </a:r>
            <a:r>
              <a:rPr dirty="0" sz="2400" spc="-140">
                <a:latin typeface="Arial"/>
                <a:cs typeface="Arial"/>
              </a:rPr>
              <a:t>Oregon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Health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Science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2400">
              <a:latin typeface="Arial"/>
              <a:cs typeface="Arial"/>
            </a:endParaRPr>
          </a:p>
          <a:p>
            <a:pPr algn="ctr" marL="30480" marR="22860">
              <a:lnSpc>
                <a:spcPts val="2590"/>
              </a:lnSpc>
            </a:pPr>
            <a:r>
              <a:rPr dirty="0" sz="2400" spc="-114">
                <a:latin typeface="Arial"/>
                <a:cs typeface="Arial"/>
              </a:rPr>
              <a:t>Accelerating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Data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Value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Across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National</a:t>
            </a:r>
            <a:r>
              <a:rPr dirty="0" sz="2400" spc="-105">
                <a:latin typeface="Arial"/>
                <a:cs typeface="Arial"/>
              </a:rPr>
              <a:t> Community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Health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Center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Network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(ADVANCE) </a:t>
            </a:r>
            <a:r>
              <a:rPr dirty="0" sz="2400" spc="-120">
                <a:latin typeface="Arial"/>
                <a:cs typeface="Arial"/>
              </a:rPr>
              <a:t>Clinical </a:t>
            </a:r>
            <a:r>
              <a:rPr dirty="0" sz="2400" spc="-190">
                <a:latin typeface="Arial"/>
                <a:cs typeface="Arial"/>
              </a:rPr>
              <a:t>Research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Network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(CRN)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400" spc="-260">
                <a:latin typeface="Arial"/>
                <a:cs typeface="Arial"/>
              </a:rPr>
              <a:t>(PCORI-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RI-</a:t>
            </a:r>
            <a:r>
              <a:rPr dirty="0" sz="2400" spc="-229">
                <a:latin typeface="Arial"/>
                <a:cs typeface="Arial"/>
              </a:rPr>
              <a:t>OCHIN-</a:t>
            </a:r>
            <a:r>
              <a:rPr dirty="0" sz="2400" spc="-125">
                <a:latin typeface="Arial"/>
                <a:cs typeface="Arial"/>
              </a:rPr>
              <a:t>01-</a:t>
            </a:r>
            <a:r>
              <a:rPr dirty="0" sz="2400" spc="-25">
                <a:latin typeface="Arial"/>
                <a:cs typeface="Arial"/>
              </a:rPr>
              <a:t>MC)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85">
                <a:solidFill>
                  <a:srgbClr val="FFFFFF"/>
                </a:solidFill>
              </a:rPr>
              <a:t>Thank</a:t>
            </a:r>
            <a:r>
              <a:rPr dirty="0" sz="4400" spc="-225">
                <a:solidFill>
                  <a:srgbClr val="FFFFFF"/>
                </a:solidFill>
              </a:rPr>
              <a:t> </a:t>
            </a:r>
            <a:r>
              <a:rPr dirty="0" sz="4400" spc="-55">
                <a:solidFill>
                  <a:srgbClr val="FFFFFF"/>
                </a:solidFill>
              </a:rPr>
              <a:t>you!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0">
                <a:solidFill>
                  <a:srgbClr val="FFFFFF"/>
                </a:solidFill>
              </a:rPr>
              <a:t>Questions?</a:t>
            </a:r>
            <a:r>
              <a:rPr dirty="0" sz="4400" spc="-135">
                <a:solidFill>
                  <a:srgbClr val="FFFFFF"/>
                </a:solidFill>
              </a:rPr>
              <a:t> </a:t>
            </a:r>
            <a:r>
              <a:rPr dirty="0" sz="4400" spc="-355">
                <a:solidFill>
                  <a:srgbClr val="FFFFFF"/>
                </a:solidFill>
              </a:rPr>
              <a:t>Dialogue…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59891" y="825822"/>
            <a:ext cx="2327910" cy="4591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850" spc="-20"/>
              <a:t>My</a:t>
            </a:r>
            <a:r>
              <a:rPr dirty="0" sz="2850" spc="-180"/>
              <a:t> </a:t>
            </a:r>
            <a:r>
              <a:rPr dirty="0" sz="2850" spc="-120"/>
              <a:t>background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359891" y="1346707"/>
            <a:ext cx="5647690" cy="428053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Char char="•"/>
              <a:tabLst>
                <a:tab pos="240029" algn="l"/>
              </a:tabLst>
            </a:pPr>
            <a:r>
              <a:rPr dirty="0" sz="2400" spc="-90">
                <a:latin typeface="Arial"/>
                <a:cs typeface="Arial"/>
              </a:rPr>
              <a:t>Puerto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Rican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German,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bilingual/bicultural</a:t>
            </a:r>
            <a:endParaRPr sz="2400">
              <a:latin typeface="Arial"/>
              <a:cs typeface="Arial"/>
            </a:endParaRPr>
          </a:p>
          <a:p>
            <a:pPr marL="240029" marR="1755775" indent="-227329">
              <a:lnSpc>
                <a:spcPts val="2500"/>
              </a:lnSpc>
              <a:spcBef>
                <a:spcPts val="1120"/>
              </a:spcBef>
              <a:buChar char="•"/>
              <a:tabLst>
                <a:tab pos="241300" algn="l"/>
              </a:tabLst>
            </a:pPr>
            <a:r>
              <a:rPr dirty="0" sz="2400" spc="-165">
                <a:latin typeface="Arial"/>
                <a:cs typeface="Arial"/>
              </a:rPr>
              <a:t>Social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epidemiologist,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mixed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methodologist,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ethnographer</a:t>
            </a:r>
            <a:endParaRPr sz="2400">
              <a:latin typeface="Arial"/>
              <a:cs typeface="Arial"/>
            </a:endParaRPr>
          </a:p>
          <a:p>
            <a:pPr marL="240029" marR="469900" indent="-227329">
              <a:lnSpc>
                <a:spcPct val="90400"/>
              </a:lnSpc>
              <a:spcBef>
                <a:spcPts val="969"/>
              </a:spcBef>
              <a:buChar char="•"/>
              <a:tabLst>
                <a:tab pos="241300" algn="l"/>
              </a:tabLst>
            </a:pPr>
            <a:r>
              <a:rPr dirty="0" sz="2400" spc="-195">
                <a:latin typeface="Arial"/>
                <a:cs typeface="Arial"/>
              </a:rPr>
              <a:t>Since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2007,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translating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research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into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 spc="-60">
                <a:latin typeface="Arial"/>
                <a:cs typeface="Arial"/>
              </a:rPr>
              <a:t>culturally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responsive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practice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policy </a:t>
            </a:r>
            <a:r>
              <a:rPr dirty="0" sz="2400" spc="-45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improvements</a:t>
            </a:r>
            <a:endParaRPr sz="2400">
              <a:latin typeface="Arial"/>
              <a:cs typeface="Arial"/>
            </a:endParaRPr>
          </a:p>
          <a:p>
            <a:pPr marL="240029" marR="33020" indent="-227329">
              <a:lnSpc>
                <a:spcPts val="259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400" spc="-155">
                <a:latin typeface="Arial"/>
                <a:cs typeface="Arial"/>
              </a:rPr>
              <a:t>Leading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development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95">
                <a:latin typeface="Arial"/>
                <a:cs typeface="Arial"/>
              </a:rPr>
              <a:t>FQHC-</a:t>
            </a:r>
            <a:r>
              <a:rPr dirty="0" sz="2400" spc="-75">
                <a:latin typeface="Arial"/>
                <a:cs typeface="Arial"/>
              </a:rPr>
              <a:t>led</a:t>
            </a:r>
            <a:r>
              <a:rPr dirty="0" sz="2400" spc="-100">
                <a:latin typeface="Arial"/>
                <a:cs typeface="Arial"/>
              </a:rPr>
              <a:t> research </a:t>
            </a:r>
            <a:r>
              <a:rPr dirty="0" sz="2400" spc="-100">
                <a:latin typeface="Arial"/>
                <a:cs typeface="Arial"/>
              </a:rPr>
              <a:t>	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practice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collaboratory</a:t>
            </a:r>
            <a:endParaRPr sz="2400">
              <a:latin typeface="Arial"/>
              <a:cs typeface="Arial"/>
            </a:endParaRPr>
          </a:p>
          <a:p>
            <a:pPr marL="240029" marR="246379" indent="-227329">
              <a:lnSpc>
                <a:spcPct val="904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dirty="0" sz="2400" spc="-85">
                <a:latin typeface="Arial"/>
                <a:cs typeface="Arial"/>
              </a:rPr>
              <a:t>Interprofessional,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team-</a:t>
            </a:r>
            <a:r>
              <a:rPr dirty="0" sz="2400" spc="-10">
                <a:latin typeface="Arial"/>
                <a:cs typeface="Arial"/>
              </a:rPr>
              <a:t>based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90">
                <a:latin typeface="Arial"/>
                <a:cs typeface="Arial"/>
              </a:rPr>
              <a:t>collaborations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academic,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community </a:t>
            </a:r>
            <a:r>
              <a:rPr dirty="0" sz="2400" spc="-50">
                <a:latin typeface="Arial"/>
                <a:cs typeface="Arial"/>
              </a:rPr>
              <a:t>	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other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partners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37704"/>
            <a:ext cx="12191965" cy="520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4435" y="592691"/>
            <a:ext cx="5706412" cy="31631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22610" y="191515"/>
            <a:ext cx="3237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5">
                <a:latin typeface="Arial"/>
                <a:cs typeface="Arial"/>
              </a:rPr>
              <a:t>CHC’s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Research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Teams: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2022,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0092" y="3993254"/>
            <a:ext cx="5155096" cy="2107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912105" y="1074610"/>
            <a:ext cx="3430270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70"/>
              <a:t>Caring</a:t>
            </a:r>
            <a:r>
              <a:rPr dirty="0" spc="-110"/>
              <a:t> </a:t>
            </a:r>
            <a:r>
              <a:rPr dirty="0" spc="-90"/>
              <a:t>Health</a:t>
            </a:r>
            <a:r>
              <a:rPr dirty="0" spc="-105"/>
              <a:t> </a:t>
            </a:r>
            <a:r>
              <a:rPr dirty="0" spc="-90"/>
              <a:t>Center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1"/>
            <a:ext cx="4187091" cy="21643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" y="2342319"/>
            <a:ext cx="4187090" cy="216432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" y="4693679"/>
            <a:ext cx="12192000" cy="2164715"/>
            <a:chOff x="17" y="4693679"/>
            <a:chExt cx="12192000" cy="2164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" y="4693679"/>
              <a:ext cx="4187090" cy="216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" y="6337704"/>
              <a:ext cx="12191965" cy="52029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09"/>
              </a:spcBef>
              <a:buChar char="•"/>
              <a:tabLst>
                <a:tab pos="240029" algn="l"/>
              </a:tabLst>
            </a:pPr>
            <a:r>
              <a:rPr dirty="0" spc="-140"/>
              <a:t>Established</a:t>
            </a:r>
            <a:r>
              <a:rPr dirty="0" spc="-100"/>
              <a:t> </a:t>
            </a:r>
            <a:r>
              <a:rPr dirty="0" spc="-35"/>
              <a:t>in</a:t>
            </a:r>
            <a:r>
              <a:rPr dirty="0" spc="-95"/>
              <a:t> </a:t>
            </a:r>
            <a:r>
              <a:rPr dirty="0" spc="-20"/>
              <a:t>1995</a:t>
            </a:r>
          </a:p>
          <a:p>
            <a:pPr marL="240029" marR="209550" indent="-227329">
              <a:lnSpc>
                <a:spcPts val="25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dirty="0" spc="-125"/>
              <a:t>Section</a:t>
            </a:r>
            <a:r>
              <a:rPr dirty="0" spc="-80"/>
              <a:t> </a:t>
            </a:r>
            <a:r>
              <a:rPr dirty="0" spc="-145"/>
              <a:t>330</a:t>
            </a:r>
            <a:r>
              <a:rPr dirty="0" spc="-85"/>
              <a:t> </a:t>
            </a:r>
            <a:r>
              <a:rPr dirty="0" spc="-90"/>
              <a:t>federally-</a:t>
            </a:r>
            <a:r>
              <a:rPr dirty="0" spc="-60"/>
              <a:t>qualified</a:t>
            </a:r>
            <a:r>
              <a:rPr dirty="0" spc="-80"/>
              <a:t> </a:t>
            </a:r>
            <a:r>
              <a:rPr dirty="0" spc="-70"/>
              <a:t>health</a:t>
            </a:r>
            <a:r>
              <a:rPr dirty="0" spc="-75"/>
              <a:t> </a:t>
            </a:r>
            <a:r>
              <a:rPr dirty="0" spc="-30"/>
              <a:t>center </a:t>
            </a:r>
            <a:r>
              <a:rPr dirty="0" spc="-30"/>
              <a:t>	</a:t>
            </a:r>
            <a:r>
              <a:rPr dirty="0" spc="-260"/>
              <a:t>(FQHC)</a:t>
            </a:r>
            <a:r>
              <a:rPr dirty="0" spc="-105"/>
              <a:t> </a:t>
            </a:r>
            <a:r>
              <a:rPr dirty="0" spc="-45"/>
              <a:t>in</a:t>
            </a:r>
            <a:r>
              <a:rPr dirty="0" spc="-95"/>
              <a:t> Springfield,</a:t>
            </a:r>
            <a:r>
              <a:rPr dirty="0" spc="-100"/>
              <a:t> </a:t>
            </a:r>
            <a:r>
              <a:rPr dirty="0" spc="-25"/>
              <a:t>MA</a:t>
            </a: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40029" algn="l"/>
              </a:tabLst>
            </a:pPr>
            <a:r>
              <a:rPr dirty="0" spc="-160"/>
              <a:t>Largest</a:t>
            </a:r>
            <a:r>
              <a:rPr dirty="0" spc="-114"/>
              <a:t> </a:t>
            </a:r>
            <a:r>
              <a:rPr dirty="0" spc="-105"/>
              <a:t>refugee</a:t>
            </a:r>
            <a:r>
              <a:rPr dirty="0" spc="-100"/>
              <a:t> </a:t>
            </a:r>
            <a:r>
              <a:rPr dirty="0" spc="-65"/>
              <a:t>health</a:t>
            </a:r>
            <a:r>
              <a:rPr dirty="0" spc="-105"/>
              <a:t> </a:t>
            </a:r>
            <a:r>
              <a:rPr dirty="0" spc="-170"/>
              <a:t>assessment</a:t>
            </a:r>
            <a:r>
              <a:rPr dirty="0" spc="-95"/>
              <a:t> </a:t>
            </a:r>
            <a:r>
              <a:rPr dirty="0" spc="-85"/>
              <a:t>site</a:t>
            </a:r>
            <a:r>
              <a:rPr dirty="0" spc="-105"/>
              <a:t> </a:t>
            </a:r>
            <a:r>
              <a:rPr dirty="0" spc="-35"/>
              <a:t>in</a:t>
            </a:r>
            <a:r>
              <a:rPr dirty="0" spc="-105"/>
              <a:t> </a:t>
            </a:r>
            <a:r>
              <a:rPr dirty="0" spc="-25"/>
              <a:t>MA</a:t>
            </a:r>
          </a:p>
          <a:p>
            <a:pPr marL="240029" indent="-227329">
              <a:lnSpc>
                <a:spcPct val="100000"/>
              </a:lnSpc>
              <a:spcBef>
                <a:spcPts val="335"/>
              </a:spcBef>
              <a:buChar char="•"/>
              <a:tabLst>
                <a:tab pos="240029" algn="l"/>
              </a:tabLst>
            </a:pPr>
            <a:r>
              <a:rPr dirty="0" spc="-195"/>
              <a:t>Serves</a:t>
            </a:r>
            <a:r>
              <a:rPr dirty="0" spc="-120"/>
              <a:t> </a:t>
            </a:r>
            <a:r>
              <a:rPr dirty="0" spc="-65"/>
              <a:t>about</a:t>
            </a:r>
            <a:r>
              <a:rPr dirty="0" spc="-114"/>
              <a:t> </a:t>
            </a:r>
            <a:r>
              <a:rPr dirty="0" spc="-130"/>
              <a:t>20,000</a:t>
            </a:r>
            <a:r>
              <a:rPr dirty="0" spc="-120"/>
              <a:t> </a:t>
            </a:r>
            <a:r>
              <a:rPr dirty="0" spc="-70"/>
              <a:t>patients</a:t>
            </a:r>
            <a:r>
              <a:rPr dirty="0" spc="-110"/>
              <a:t> </a:t>
            </a:r>
            <a:r>
              <a:rPr dirty="0" spc="-10"/>
              <a:t>annually</a:t>
            </a:r>
          </a:p>
          <a:p>
            <a:pPr marL="240029" indent="-227329">
              <a:lnSpc>
                <a:spcPct val="100000"/>
              </a:lnSpc>
              <a:spcBef>
                <a:spcPts val="315"/>
              </a:spcBef>
              <a:buChar char="•"/>
              <a:tabLst>
                <a:tab pos="240029" algn="l"/>
              </a:tabLst>
            </a:pPr>
            <a:r>
              <a:rPr dirty="0" spc="-180"/>
              <a:t>Serve</a:t>
            </a:r>
            <a:r>
              <a:rPr dirty="0" spc="-114"/>
              <a:t> </a:t>
            </a:r>
            <a:r>
              <a:rPr dirty="0" spc="-70"/>
              <a:t>patients</a:t>
            </a:r>
            <a:r>
              <a:rPr dirty="0" spc="-114"/>
              <a:t> </a:t>
            </a:r>
            <a:r>
              <a:rPr dirty="0" spc="-45"/>
              <a:t>in</a:t>
            </a:r>
            <a:r>
              <a:rPr dirty="0" spc="-110"/>
              <a:t> </a:t>
            </a:r>
            <a:r>
              <a:rPr dirty="0" spc="-95"/>
              <a:t>over</a:t>
            </a:r>
            <a:r>
              <a:rPr dirty="0" spc="-114"/>
              <a:t> </a:t>
            </a:r>
            <a:r>
              <a:rPr dirty="0" spc="-145"/>
              <a:t>35</a:t>
            </a:r>
            <a:r>
              <a:rPr dirty="0" spc="-114"/>
              <a:t> </a:t>
            </a:r>
            <a:r>
              <a:rPr dirty="0" spc="-40"/>
              <a:t>languages</a:t>
            </a: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Char char="•"/>
              <a:tabLst>
                <a:tab pos="240029" algn="l"/>
              </a:tabLst>
            </a:pPr>
            <a:r>
              <a:rPr dirty="0" spc="-135"/>
              <a:t>Hires</a:t>
            </a:r>
            <a:r>
              <a:rPr dirty="0" spc="-125"/>
              <a:t> </a:t>
            </a:r>
            <a:r>
              <a:rPr dirty="0" spc="-30"/>
              <a:t>from</a:t>
            </a:r>
            <a:r>
              <a:rPr dirty="0" spc="-125"/>
              <a:t> </a:t>
            </a:r>
            <a:r>
              <a:rPr dirty="0" spc="-35"/>
              <a:t>the</a:t>
            </a:r>
            <a:r>
              <a:rPr dirty="0" spc="-120"/>
              <a:t> </a:t>
            </a:r>
            <a:r>
              <a:rPr dirty="0" spc="-10"/>
              <a:t>community</a:t>
            </a:r>
          </a:p>
          <a:p>
            <a:pPr marL="240029" indent="-227329">
              <a:lnSpc>
                <a:spcPct val="100000"/>
              </a:lnSpc>
              <a:spcBef>
                <a:spcPts val="335"/>
              </a:spcBef>
              <a:buChar char="•"/>
              <a:tabLst>
                <a:tab pos="240029" algn="l"/>
              </a:tabLst>
            </a:pPr>
            <a:r>
              <a:rPr dirty="0" spc="-95"/>
              <a:t>Partner</a:t>
            </a:r>
            <a:r>
              <a:rPr dirty="0" spc="-105"/>
              <a:t> </a:t>
            </a:r>
            <a:r>
              <a:rPr dirty="0" spc="-90"/>
              <a:t>on</a:t>
            </a:r>
            <a:r>
              <a:rPr dirty="0" spc="-100"/>
              <a:t> </a:t>
            </a:r>
            <a:r>
              <a:rPr dirty="0" spc="-155"/>
              <a:t>NIH-</a:t>
            </a:r>
            <a:r>
              <a:rPr dirty="0" spc="-75"/>
              <a:t>funded</a:t>
            </a:r>
            <a:r>
              <a:rPr dirty="0" spc="-100"/>
              <a:t> </a:t>
            </a:r>
            <a:r>
              <a:rPr dirty="0" spc="-135"/>
              <a:t>research</a:t>
            </a:r>
            <a:r>
              <a:rPr dirty="0" spc="-105"/>
              <a:t> </a:t>
            </a:r>
            <a:r>
              <a:rPr dirty="0" spc="-10"/>
              <a:t>for</a:t>
            </a:r>
            <a:r>
              <a:rPr dirty="0" spc="-100"/>
              <a:t> </a:t>
            </a:r>
            <a:r>
              <a:rPr dirty="0" spc="-140"/>
              <a:t>2</a:t>
            </a:r>
            <a:r>
              <a:rPr dirty="0" spc="-105"/>
              <a:t> </a:t>
            </a:r>
            <a:r>
              <a:rPr dirty="0" spc="-120"/>
              <a:t>decades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6368" y="324765"/>
            <a:ext cx="2743200" cy="422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337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130"/>
              </a:spcBef>
            </a:pPr>
            <a:r>
              <a:rPr dirty="0" sz="3500" spc="-130"/>
              <a:t>Objectives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48289" y="2240154"/>
            <a:ext cx="3427095" cy="1028065"/>
          </a:xfrm>
          <a:custGeom>
            <a:avLst/>
            <a:gdLst/>
            <a:ahLst/>
            <a:cxnLst/>
            <a:rect l="l" t="t" r="r" b="b"/>
            <a:pathLst>
              <a:path w="3427095" h="1028064">
                <a:moveTo>
                  <a:pt x="0" y="0"/>
                </a:moveTo>
                <a:lnTo>
                  <a:pt x="3426543" y="0"/>
                </a:lnTo>
                <a:lnTo>
                  <a:pt x="3426543" y="1027963"/>
                </a:lnTo>
                <a:lnTo>
                  <a:pt x="0" y="10279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8289" y="2240154"/>
            <a:ext cx="3427095" cy="1028065"/>
          </a:xfrm>
          <a:prstGeom prst="rect">
            <a:avLst/>
          </a:prstGeom>
          <a:solidFill>
            <a:srgbClr val="ED7D31"/>
          </a:solidFill>
        </p:spPr>
        <p:txBody>
          <a:bodyPr wrap="square" lIns="0" tIns="198755" rIns="0" bIns="0" rtlCol="0" vert="horz">
            <a:spAutoFit/>
          </a:bodyPr>
          <a:lstStyle/>
          <a:p>
            <a:pPr marL="937260">
              <a:lnSpc>
                <a:spcPct val="100000"/>
              </a:lnSpc>
              <a:spcBef>
                <a:spcPts val="1565"/>
              </a:spcBef>
            </a:pPr>
            <a:r>
              <a:rPr dirty="0" sz="3400" spc="-295" b="1">
                <a:solidFill>
                  <a:srgbClr val="FFFFFF"/>
                </a:solidFill>
                <a:latin typeface="Arial"/>
                <a:cs typeface="Arial"/>
              </a:rPr>
              <a:t>Describe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289" y="3268117"/>
            <a:ext cx="3427095" cy="2501900"/>
          </a:xfrm>
          <a:prstGeom prst="rect">
            <a:avLst/>
          </a:prstGeom>
          <a:solidFill>
            <a:srgbClr val="F8D7CD">
              <a:alpha val="90199"/>
            </a:srgbClr>
          </a:solidFill>
          <a:ln w="12700">
            <a:solidFill>
              <a:srgbClr val="F8D7CD"/>
            </a:solidFill>
          </a:ln>
        </p:spPr>
        <p:txBody>
          <a:bodyPr wrap="square" lIns="0" tIns="323850" rIns="0" bIns="0" rtlCol="0" vert="horz">
            <a:spAutoFit/>
          </a:bodyPr>
          <a:lstStyle/>
          <a:p>
            <a:pPr marL="338455" marR="634365">
              <a:lnSpc>
                <a:spcPct val="90800"/>
              </a:lnSpc>
              <a:spcBef>
                <a:spcPts val="2550"/>
              </a:spcBef>
            </a:pPr>
            <a:r>
              <a:rPr dirty="0" sz="2600" spc="-235">
                <a:latin typeface="Arial"/>
                <a:cs typeface="Arial"/>
              </a:rPr>
              <a:t>Rates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social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risk </a:t>
            </a:r>
            <a:r>
              <a:rPr dirty="0" sz="2600" spc="-135">
                <a:latin typeface="Arial"/>
                <a:cs typeface="Arial"/>
              </a:rPr>
              <a:t>screening</a:t>
            </a:r>
            <a:r>
              <a:rPr dirty="0" sz="2600" spc="-125">
                <a:latin typeface="Arial"/>
                <a:cs typeface="Arial"/>
              </a:rPr>
              <a:t> by </a:t>
            </a:r>
            <a:r>
              <a:rPr dirty="0" sz="2600" spc="-75">
                <a:latin typeface="Arial"/>
                <a:cs typeface="Arial"/>
              </a:rPr>
              <a:t>race, </a:t>
            </a:r>
            <a:r>
              <a:rPr dirty="0" sz="2600" spc="-45">
                <a:latin typeface="Arial"/>
                <a:cs typeface="Arial"/>
              </a:rPr>
              <a:t>ethnicity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 spc="-4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2728" y="2240154"/>
            <a:ext cx="3427095" cy="1028065"/>
          </a:xfrm>
          <a:custGeom>
            <a:avLst/>
            <a:gdLst/>
            <a:ahLst/>
            <a:cxnLst/>
            <a:rect l="l" t="t" r="r" b="b"/>
            <a:pathLst>
              <a:path w="3427095" h="1028064">
                <a:moveTo>
                  <a:pt x="0" y="0"/>
                </a:moveTo>
                <a:lnTo>
                  <a:pt x="3426543" y="0"/>
                </a:lnTo>
                <a:lnTo>
                  <a:pt x="3426543" y="1027963"/>
                </a:lnTo>
                <a:lnTo>
                  <a:pt x="0" y="10279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82728" y="2240154"/>
            <a:ext cx="3427095" cy="102806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98755" rIns="0" bIns="0" rtlCol="0" vert="horz">
            <a:spAutoFit/>
          </a:bodyPr>
          <a:lstStyle/>
          <a:p>
            <a:pPr marL="1102360">
              <a:lnSpc>
                <a:spcPct val="100000"/>
              </a:lnSpc>
              <a:spcBef>
                <a:spcPts val="1565"/>
              </a:spcBef>
            </a:pPr>
            <a:r>
              <a:rPr dirty="0" sz="3400" spc="-75" b="1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2728" y="3268117"/>
            <a:ext cx="3427095" cy="2501900"/>
          </a:xfrm>
          <a:prstGeom prst="rect">
            <a:avLst/>
          </a:prstGeom>
          <a:solidFill>
            <a:srgbClr val="E1E1E1">
              <a:alpha val="90199"/>
            </a:srgbClr>
          </a:solidFill>
          <a:ln w="12700">
            <a:solidFill>
              <a:srgbClr val="E1E1E1"/>
            </a:solidFill>
          </a:ln>
        </p:spPr>
        <p:txBody>
          <a:bodyPr wrap="square" lIns="0" tIns="322580" rIns="0" bIns="0" rtlCol="0" vert="horz">
            <a:spAutoFit/>
          </a:bodyPr>
          <a:lstStyle/>
          <a:p>
            <a:pPr marL="338455" marR="1214120">
              <a:lnSpc>
                <a:spcPct val="91200"/>
              </a:lnSpc>
              <a:spcBef>
                <a:spcPts val="2540"/>
              </a:spcBef>
            </a:pPr>
            <a:r>
              <a:rPr dirty="0" sz="2600" spc="-145">
                <a:latin typeface="Arial"/>
                <a:cs typeface="Arial"/>
              </a:rPr>
              <a:t>Patterns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in </a:t>
            </a:r>
            <a:r>
              <a:rPr dirty="0" sz="2600" spc="-135">
                <a:latin typeface="Arial"/>
                <a:cs typeface="Arial"/>
              </a:rPr>
              <a:t>screening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and </a:t>
            </a:r>
            <a:r>
              <a:rPr dirty="0" sz="2600" spc="-55">
                <a:latin typeface="Arial"/>
                <a:cs typeface="Arial"/>
              </a:rPr>
              <a:t>reported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risks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7166" y="2240154"/>
            <a:ext cx="3427095" cy="1028065"/>
          </a:xfrm>
          <a:custGeom>
            <a:avLst/>
            <a:gdLst/>
            <a:ahLst/>
            <a:cxnLst/>
            <a:rect l="l" t="t" r="r" b="b"/>
            <a:pathLst>
              <a:path w="3427095" h="1028064">
                <a:moveTo>
                  <a:pt x="0" y="0"/>
                </a:moveTo>
                <a:lnTo>
                  <a:pt x="3426543" y="0"/>
                </a:lnTo>
                <a:lnTo>
                  <a:pt x="3426543" y="1027963"/>
                </a:lnTo>
                <a:lnTo>
                  <a:pt x="0" y="10279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917166" y="2240154"/>
            <a:ext cx="3427095" cy="10280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98755" rIns="0" bIns="0" rtlCol="0" vert="horz">
            <a:spAutoFit/>
          </a:bodyPr>
          <a:lstStyle/>
          <a:p>
            <a:pPr marL="811530">
              <a:lnSpc>
                <a:spcPct val="100000"/>
              </a:lnSpc>
              <a:spcBef>
                <a:spcPts val="1565"/>
              </a:spcBef>
            </a:pPr>
            <a:r>
              <a:rPr dirty="0" sz="3400" spc="-235" b="1">
                <a:solidFill>
                  <a:srgbClr val="FFFFFF"/>
                </a:solidFill>
                <a:latin typeface="Arial"/>
                <a:cs typeface="Arial"/>
              </a:rPr>
              <a:t>Reflect</a:t>
            </a:r>
            <a:r>
              <a:rPr dirty="0" sz="3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28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7166" y="3268117"/>
            <a:ext cx="3427095" cy="2501900"/>
          </a:xfrm>
          <a:prstGeom prst="rect">
            <a:avLst/>
          </a:prstGeom>
          <a:solidFill>
            <a:srgbClr val="FFE8CB">
              <a:alpha val="90199"/>
            </a:srgbClr>
          </a:solidFill>
          <a:ln w="12700">
            <a:solidFill>
              <a:srgbClr val="FFE8CB"/>
            </a:solidFill>
          </a:ln>
        </p:spPr>
        <p:txBody>
          <a:bodyPr wrap="square" lIns="0" tIns="321945" rIns="0" bIns="0" rtlCol="0" vert="horz">
            <a:spAutoFit/>
          </a:bodyPr>
          <a:lstStyle/>
          <a:p>
            <a:pPr marL="338455" marR="486409">
              <a:lnSpc>
                <a:spcPct val="91300"/>
              </a:lnSpc>
              <a:spcBef>
                <a:spcPts val="2535"/>
              </a:spcBef>
            </a:pPr>
            <a:r>
              <a:rPr dirty="0" sz="2600" spc="-105">
                <a:latin typeface="Arial"/>
                <a:cs typeface="Arial"/>
              </a:rPr>
              <a:t>Implications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of </a:t>
            </a:r>
            <a:r>
              <a:rPr dirty="0" sz="2600" spc="-114">
                <a:latin typeface="Arial"/>
                <a:cs typeface="Arial"/>
              </a:rPr>
              <a:t>these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patterns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280">
                <a:latin typeface="Arial"/>
                <a:cs typeface="Arial"/>
              </a:rPr>
              <a:t>as </a:t>
            </a:r>
            <a:r>
              <a:rPr dirty="0" sz="2600" spc="-75">
                <a:latin typeface="Arial"/>
                <a:cs typeface="Arial"/>
              </a:rPr>
              <a:t>they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relate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racial </a:t>
            </a:r>
            <a:r>
              <a:rPr dirty="0" sz="2600" spc="-80">
                <a:latin typeface="Arial"/>
                <a:cs typeface="Arial"/>
              </a:rPr>
              <a:t>health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 spc="-60">
                <a:latin typeface="Arial"/>
                <a:cs typeface="Arial"/>
              </a:rPr>
              <a:t>equity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 spc="-140">
                <a:latin typeface="Arial"/>
                <a:cs typeface="Arial"/>
              </a:rPr>
              <a:t>social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12" y="349789"/>
            <a:ext cx="3857767" cy="5969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636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135"/>
              </a:spcBef>
            </a:pPr>
            <a:r>
              <a:rPr dirty="0" spc="-420"/>
              <a:t>ASCEND</a:t>
            </a:r>
            <a:r>
              <a:rPr dirty="0" spc="-135"/>
              <a:t> </a:t>
            </a:r>
            <a:r>
              <a:rPr dirty="0"/>
              <a:t>-</a:t>
            </a:r>
            <a:r>
              <a:rPr dirty="0" spc="-170"/>
              <a:t> </a:t>
            </a:r>
            <a:r>
              <a:rPr dirty="0" spc="-125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2572"/>
            <a:ext cx="10199370" cy="434149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5"/>
              </a:spcBef>
              <a:buChar char="•"/>
              <a:tabLst>
                <a:tab pos="354965" algn="l"/>
              </a:tabLst>
            </a:pPr>
            <a:r>
              <a:rPr dirty="0" sz="2400" spc="-125">
                <a:latin typeface="Arial"/>
                <a:cs typeface="Arial"/>
              </a:rPr>
              <a:t>5-</a:t>
            </a:r>
            <a:r>
              <a:rPr dirty="0" sz="2400" spc="-150">
                <a:latin typeface="Arial"/>
                <a:cs typeface="Arial"/>
              </a:rPr>
              <a:t>year,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mixed-</a:t>
            </a:r>
            <a:r>
              <a:rPr dirty="0" sz="2400" spc="-90">
                <a:latin typeface="Arial"/>
                <a:cs typeface="Arial"/>
              </a:rPr>
              <a:t>methods,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stepped-</a:t>
            </a:r>
            <a:r>
              <a:rPr dirty="0" sz="2400" spc="-135">
                <a:latin typeface="Arial"/>
                <a:cs typeface="Arial"/>
              </a:rPr>
              <a:t>wedge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trial</a:t>
            </a:r>
            <a:endParaRPr sz="2400">
              <a:latin typeface="Arial"/>
              <a:cs typeface="Arial"/>
            </a:endParaRPr>
          </a:p>
          <a:p>
            <a:pPr lvl="1" marL="810895" marR="5080" indent="-227329">
              <a:lnSpc>
                <a:spcPct val="121700"/>
              </a:lnSpc>
              <a:spcBef>
                <a:spcPts val="38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400" spc="-180" b="1">
                <a:latin typeface="Arial"/>
                <a:cs typeface="Arial"/>
              </a:rPr>
              <a:t>Aim: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305">
                <a:latin typeface="Arial"/>
                <a:cs typeface="Arial"/>
              </a:rPr>
              <a:t>To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test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impact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providing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30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community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health</a:t>
            </a:r>
            <a:r>
              <a:rPr dirty="0" sz="2400" spc="-110">
                <a:latin typeface="Arial"/>
                <a:cs typeface="Arial"/>
              </a:rPr>
              <a:t> centers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(CHCs) </a:t>
            </a:r>
            <a:r>
              <a:rPr dirty="0" sz="2400" spc="-28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step-</a:t>
            </a:r>
            <a:r>
              <a:rPr dirty="0" sz="2400" spc="-120">
                <a:latin typeface="Arial"/>
                <a:cs typeface="Arial"/>
              </a:rPr>
              <a:t>by-</a:t>
            </a:r>
            <a:r>
              <a:rPr dirty="0" sz="2400" spc="-105">
                <a:latin typeface="Arial"/>
                <a:cs typeface="Arial"/>
              </a:rPr>
              <a:t>step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guidance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on</a:t>
            </a:r>
            <a:r>
              <a:rPr dirty="0" sz="2400" spc="-75">
                <a:latin typeface="Arial"/>
                <a:cs typeface="Arial"/>
              </a:rPr>
              <a:t> implementing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electronic</a:t>
            </a:r>
            <a:r>
              <a:rPr dirty="0" sz="2400" spc="-70">
                <a:latin typeface="Arial"/>
                <a:cs typeface="Arial"/>
              </a:rPr>
              <a:t> health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record-</a:t>
            </a:r>
            <a:r>
              <a:rPr dirty="0" sz="2400" spc="-60">
                <a:latin typeface="Arial"/>
                <a:cs typeface="Arial"/>
              </a:rPr>
              <a:t>based </a:t>
            </a:r>
            <a:r>
              <a:rPr dirty="0" sz="2400" spc="-60">
                <a:latin typeface="Arial"/>
                <a:cs typeface="Arial"/>
              </a:rPr>
              <a:t>	</a:t>
            </a:r>
            <a:r>
              <a:rPr dirty="0" sz="2400" spc="-125">
                <a:latin typeface="Arial"/>
                <a:cs typeface="Arial"/>
              </a:rPr>
              <a:t>social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determinants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health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documentation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60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116205" indent="-342900">
              <a:lnSpc>
                <a:spcPts val="2590"/>
              </a:lnSpc>
              <a:buChar char="•"/>
              <a:tabLst>
                <a:tab pos="355600" algn="l"/>
              </a:tabLst>
            </a:pPr>
            <a:r>
              <a:rPr dirty="0" sz="2400" spc="-40">
                <a:latin typeface="Arial"/>
                <a:cs typeface="Arial"/>
              </a:rPr>
              <a:t>Little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is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known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about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social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risk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screening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implementation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across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racial/ethnic/ </a:t>
            </a:r>
            <a:r>
              <a:rPr dirty="0" sz="2400" spc="-145">
                <a:latin typeface="Arial"/>
                <a:cs typeface="Arial"/>
              </a:rPr>
              <a:t>language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(REL)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groups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2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274955" indent="-342900">
              <a:lnSpc>
                <a:spcPts val="2500"/>
              </a:lnSpc>
              <a:buChar char="•"/>
              <a:tabLst>
                <a:tab pos="355600" algn="l"/>
              </a:tabLst>
            </a:pPr>
            <a:r>
              <a:rPr dirty="0" sz="2400" spc="-160">
                <a:latin typeface="Arial"/>
                <a:cs typeface="Arial"/>
              </a:rPr>
              <a:t>Examined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associations </a:t>
            </a:r>
            <a:r>
              <a:rPr dirty="0" sz="2400" spc="-80">
                <a:latin typeface="Arial"/>
                <a:cs typeface="Arial"/>
              </a:rPr>
              <a:t>between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15">
                <a:latin typeface="Arial"/>
                <a:cs typeface="Arial"/>
              </a:rPr>
              <a:t>REL,</a:t>
            </a:r>
            <a:r>
              <a:rPr dirty="0" sz="2400" spc="-125">
                <a:latin typeface="Arial"/>
                <a:cs typeface="Arial"/>
              </a:rPr>
              <a:t> social </a:t>
            </a:r>
            <a:r>
              <a:rPr dirty="0" sz="2400" spc="-90">
                <a:latin typeface="Arial"/>
                <a:cs typeface="Arial"/>
              </a:rPr>
              <a:t>risk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screening,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patient-</a:t>
            </a:r>
            <a:r>
              <a:rPr dirty="0" sz="2400" spc="-50">
                <a:latin typeface="Arial"/>
                <a:cs typeface="Arial"/>
              </a:rPr>
              <a:t>reported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social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risks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among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adult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patients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community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health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centers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(CHC)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0910" y="145507"/>
            <a:ext cx="4552428" cy="2260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5355"/>
            <a:ext cx="9890125" cy="268351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</a:tabLst>
            </a:pPr>
            <a:r>
              <a:rPr dirty="0" sz="2600" spc="-105">
                <a:latin typeface="Arial"/>
                <a:cs typeface="Arial"/>
              </a:rPr>
              <a:t>Patient-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and</a:t>
            </a:r>
            <a:r>
              <a:rPr dirty="0" sz="2600" spc="-100">
                <a:latin typeface="Arial"/>
                <a:cs typeface="Arial"/>
              </a:rPr>
              <a:t> encounter-level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data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from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45">
                <a:latin typeface="Arial"/>
                <a:cs typeface="Arial"/>
              </a:rPr>
              <a:t>2016-</a:t>
            </a:r>
            <a:r>
              <a:rPr dirty="0" sz="2600" spc="-20">
                <a:latin typeface="Arial"/>
                <a:cs typeface="Arial"/>
              </a:rPr>
              <a:t>2020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dirty="0" sz="2600" spc="-160">
                <a:latin typeface="Arial"/>
                <a:cs typeface="Arial"/>
              </a:rPr>
              <a:t>651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390">
                <a:latin typeface="Arial"/>
                <a:cs typeface="Arial"/>
              </a:rPr>
              <a:t>CHCs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in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50">
                <a:latin typeface="Arial"/>
                <a:cs typeface="Arial"/>
              </a:rPr>
              <a:t>21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250">
                <a:latin typeface="Arial"/>
                <a:cs typeface="Arial"/>
              </a:rPr>
              <a:t>U.S.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states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ts val="2965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600" spc="-110">
                <a:latin typeface="Arial"/>
                <a:cs typeface="Arial"/>
              </a:rPr>
              <a:t>Electronic </a:t>
            </a:r>
            <a:r>
              <a:rPr dirty="0" sz="2600" spc="-70">
                <a:latin typeface="Arial"/>
                <a:cs typeface="Arial"/>
              </a:rPr>
              <a:t>health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00">
                <a:latin typeface="Arial"/>
                <a:cs typeface="Arial"/>
              </a:rPr>
              <a:t>record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75">
                <a:latin typeface="Arial"/>
                <a:cs typeface="Arial"/>
              </a:rPr>
              <a:t>(EHR)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data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were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extracted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from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25">
                <a:latin typeface="Arial"/>
                <a:cs typeface="Arial"/>
              </a:rPr>
              <a:t>a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50">
                <a:latin typeface="Arial"/>
                <a:cs typeface="Arial"/>
              </a:rPr>
              <a:t>shared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14" b="1">
                <a:latin typeface="Arial"/>
                <a:cs typeface="Arial"/>
              </a:rPr>
              <a:t>Epic</a:t>
            </a:r>
            <a:r>
              <a:rPr dirty="0" sz="1600" spc="-114" b="1">
                <a:latin typeface="Arial"/>
                <a:cs typeface="Arial"/>
              </a:rPr>
              <a:t>©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2965"/>
              </a:lnSpc>
            </a:pPr>
            <a:r>
              <a:rPr dirty="0" sz="2600" spc="-10">
                <a:latin typeface="Arial"/>
                <a:cs typeface="Arial"/>
              </a:rPr>
              <a:t>record</a:t>
            </a:r>
            <a:endParaRPr sz="2600">
              <a:latin typeface="Arial"/>
              <a:cs typeface="Arial"/>
            </a:endParaRPr>
          </a:p>
          <a:p>
            <a:pPr marL="355600" marR="755650" indent="-342900">
              <a:lnSpc>
                <a:spcPts val="2810"/>
              </a:lnSpc>
              <a:spcBef>
                <a:spcPts val="1120"/>
              </a:spcBef>
              <a:buChar char="•"/>
              <a:tabLst>
                <a:tab pos="355600" algn="l"/>
              </a:tabLst>
            </a:pPr>
            <a:r>
              <a:rPr dirty="0" sz="2600" spc="-110">
                <a:latin typeface="Arial"/>
                <a:cs typeface="Arial"/>
              </a:rPr>
              <a:t>Adjusted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logistic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regression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80">
                <a:latin typeface="Arial"/>
                <a:cs typeface="Arial"/>
              </a:rPr>
              <a:t>analyses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were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05">
                <a:latin typeface="Arial"/>
                <a:cs typeface="Arial"/>
              </a:rPr>
              <a:t>conducted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stratified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by </a:t>
            </a:r>
            <a:r>
              <a:rPr dirty="0" sz="2600" spc="-4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44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Methods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6412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135"/>
              </a:spcBef>
            </a:pPr>
            <a:r>
              <a:rPr dirty="0" spc="-185"/>
              <a:t>Social</a:t>
            </a:r>
            <a:r>
              <a:rPr dirty="0" spc="-95"/>
              <a:t> </a:t>
            </a:r>
            <a:r>
              <a:rPr dirty="0" spc="-254"/>
              <a:t>Risk</a:t>
            </a:r>
            <a:r>
              <a:rPr dirty="0" spc="-100"/>
              <a:t> </a:t>
            </a:r>
            <a:r>
              <a:rPr dirty="0" spc="-145"/>
              <a:t>Screening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1850" y="1999141"/>
            <a:ext cx="10528300" cy="564515"/>
            <a:chOff x="831850" y="1999141"/>
            <a:chExt cx="10528300" cy="564515"/>
          </a:xfrm>
        </p:grpSpPr>
        <p:sp>
          <p:nvSpPr>
            <p:cNvPr id="4" name="object 4"/>
            <p:cNvSpPr/>
            <p:nvPr/>
          </p:nvSpPr>
          <p:spPr>
            <a:xfrm>
              <a:off x="838200" y="2005491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10423657" y="0"/>
                  </a:moveTo>
                  <a:lnTo>
                    <a:pt x="91942" y="0"/>
                  </a:lnTo>
                  <a:lnTo>
                    <a:pt x="56154" y="7225"/>
                  </a:lnTo>
                  <a:lnTo>
                    <a:pt x="26929" y="26928"/>
                  </a:lnTo>
                  <a:lnTo>
                    <a:pt x="7225" y="56153"/>
                  </a:lnTo>
                  <a:lnTo>
                    <a:pt x="0" y="91941"/>
                  </a:lnTo>
                  <a:lnTo>
                    <a:pt x="0" y="459712"/>
                  </a:lnTo>
                  <a:lnTo>
                    <a:pt x="7225" y="495500"/>
                  </a:lnTo>
                  <a:lnTo>
                    <a:pt x="26929" y="524725"/>
                  </a:lnTo>
                  <a:lnTo>
                    <a:pt x="56154" y="544429"/>
                  </a:lnTo>
                  <a:lnTo>
                    <a:pt x="91942" y="551654"/>
                  </a:lnTo>
                  <a:lnTo>
                    <a:pt x="10423657" y="551654"/>
                  </a:lnTo>
                  <a:lnTo>
                    <a:pt x="10459445" y="544429"/>
                  </a:lnTo>
                  <a:lnTo>
                    <a:pt x="10488670" y="524725"/>
                  </a:lnTo>
                  <a:lnTo>
                    <a:pt x="10508374" y="495500"/>
                  </a:lnTo>
                  <a:lnTo>
                    <a:pt x="10515600" y="459712"/>
                  </a:lnTo>
                  <a:lnTo>
                    <a:pt x="10515600" y="91941"/>
                  </a:lnTo>
                  <a:lnTo>
                    <a:pt x="10508374" y="56153"/>
                  </a:lnTo>
                  <a:lnTo>
                    <a:pt x="10488670" y="26928"/>
                  </a:lnTo>
                  <a:lnTo>
                    <a:pt x="10459445" y="7225"/>
                  </a:lnTo>
                  <a:lnTo>
                    <a:pt x="10423657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8200" y="2005491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0" y="91942"/>
                  </a:moveTo>
                  <a:lnTo>
                    <a:pt x="7225" y="56154"/>
                  </a:lnTo>
                  <a:lnTo>
                    <a:pt x="26929" y="26929"/>
                  </a:lnTo>
                  <a:lnTo>
                    <a:pt x="56154" y="7225"/>
                  </a:lnTo>
                  <a:lnTo>
                    <a:pt x="91942" y="0"/>
                  </a:lnTo>
                  <a:lnTo>
                    <a:pt x="10423658" y="0"/>
                  </a:lnTo>
                  <a:lnTo>
                    <a:pt x="10459446" y="7225"/>
                  </a:lnTo>
                  <a:lnTo>
                    <a:pt x="10488670" y="26929"/>
                  </a:lnTo>
                  <a:lnTo>
                    <a:pt x="10508374" y="56154"/>
                  </a:lnTo>
                  <a:lnTo>
                    <a:pt x="10515600" y="91942"/>
                  </a:lnTo>
                  <a:lnTo>
                    <a:pt x="10515600" y="459712"/>
                  </a:lnTo>
                  <a:lnTo>
                    <a:pt x="10508374" y="495500"/>
                  </a:lnTo>
                  <a:lnTo>
                    <a:pt x="10488670" y="524725"/>
                  </a:lnTo>
                  <a:lnTo>
                    <a:pt x="10459446" y="544429"/>
                  </a:lnTo>
                  <a:lnTo>
                    <a:pt x="10423658" y="551655"/>
                  </a:lnTo>
                  <a:lnTo>
                    <a:pt x="91942" y="551655"/>
                  </a:lnTo>
                  <a:lnTo>
                    <a:pt x="56154" y="544429"/>
                  </a:lnTo>
                  <a:lnTo>
                    <a:pt x="26929" y="524725"/>
                  </a:lnTo>
                  <a:lnTo>
                    <a:pt x="7225" y="495500"/>
                  </a:lnTo>
                  <a:lnTo>
                    <a:pt x="0" y="459712"/>
                  </a:lnTo>
                  <a:lnTo>
                    <a:pt x="0" y="9194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31850" y="2617035"/>
            <a:ext cx="10528300" cy="564515"/>
            <a:chOff x="831850" y="2617035"/>
            <a:chExt cx="10528300" cy="564515"/>
          </a:xfrm>
        </p:grpSpPr>
        <p:sp>
          <p:nvSpPr>
            <p:cNvPr id="7" name="object 7"/>
            <p:cNvSpPr/>
            <p:nvPr/>
          </p:nvSpPr>
          <p:spPr>
            <a:xfrm>
              <a:off x="838200" y="2623385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10423657" y="0"/>
                  </a:moveTo>
                  <a:lnTo>
                    <a:pt x="91942" y="0"/>
                  </a:lnTo>
                  <a:lnTo>
                    <a:pt x="56154" y="7225"/>
                  </a:lnTo>
                  <a:lnTo>
                    <a:pt x="26929" y="26929"/>
                  </a:lnTo>
                  <a:lnTo>
                    <a:pt x="7225" y="56154"/>
                  </a:lnTo>
                  <a:lnTo>
                    <a:pt x="0" y="91942"/>
                  </a:lnTo>
                  <a:lnTo>
                    <a:pt x="0" y="459712"/>
                  </a:lnTo>
                  <a:lnTo>
                    <a:pt x="7225" y="495500"/>
                  </a:lnTo>
                  <a:lnTo>
                    <a:pt x="26929" y="524725"/>
                  </a:lnTo>
                  <a:lnTo>
                    <a:pt x="56154" y="544429"/>
                  </a:lnTo>
                  <a:lnTo>
                    <a:pt x="91942" y="551654"/>
                  </a:lnTo>
                  <a:lnTo>
                    <a:pt x="10423657" y="551654"/>
                  </a:lnTo>
                  <a:lnTo>
                    <a:pt x="10459445" y="544429"/>
                  </a:lnTo>
                  <a:lnTo>
                    <a:pt x="10488670" y="524725"/>
                  </a:lnTo>
                  <a:lnTo>
                    <a:pt x="10508374" y="495500"/>
                  </a:lnTo>
                  <a:lnTo>
                    <a:pt x="10515600" y="459712"/>
                  </a:lnTo>
                  <a:lnTo>
                    <a:pt x="10515600" y="91942"/>
                  </a:lnTo>
                  <a:lnTo>
                    <a:pt x="10508374" y="56154"/>
                  </a:lnTo>
                  <a:lnTo>
                    <a:pt x="10488670" y="26929"/>
                  </a:lnTo>
                  <a:lnTo>
                    <a:pt x="10459445" y="7225"/>
                  </a:lnTo>
                  <a:lnTo>
                    <a:pt x="10423657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8200" y="2623385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0" y="91942"/>
                  </a:moveTo>
                  <a:lnTo>
                    <a:pt x="7225" y="56154"/>
                  </a:lnTo>
                  <a:lnTo>
                    <a:pt x="26929" y="26929"/>
                  </a:lnTo>
                  <a:lnTo>
                    <a:pt x="56154" y="7225"/>
                  </a:lnTo>
                  <a:lnTo>
                    <a:pt x="91942" y="0"/>
                  </a:lnTo>
                  <a:lnTo>
                    <a:pt x="10423658" y="0"/>
                  </a:lnTo>
                  <a:lnTo>
                    <a:pt x="10459446" y="7225"/>
                  </a:lnTo>
                  <a:lnTo>
                    <a:pt x="10488670" y="26929"/>
                  </a:lnTo>
                  <a:lnTo>
                    <a:pt x="10508374" y="56154"/>
                  </a:lnTo>
                  <a:lnTo>
                    <a:pt x="10515600" y="91942"/>
                  </a:lnTo>
                  <a:lnTo>
                    <a:pt x="10515600" y="459712"/>
                  </a:lnTo>
                  <a:lnTo>
                    <a:pt x="10508374" y="495500"/>
                  </a:lnTo>
                  <a:lnTo>
                    <a:pt x="10488670" y="524725"/>
                  </a:lnTo>
                  <a:lnTo>
                    <a:pt x="10459446" y="544429"/>
                  </a:lnTo>
                  <a:lnTo>
                    <a:pt x="10423658" y="551655"/>
                  </a:lnTo>
                  <a:lnTo>
                    <a:pt x="91942" y="551655"/>
                  </a:lnTo>
                  <a:lnTo>
                    <a:pt x="56154" y="544429"/>
                  </a:lnTo>
                  <a:lnTo>
                    <a:pt x="26929" y="524725"/>
                  </a:lnTo>
                  <a:lnTo>
                    <a:pt x="7225" y="495500"/>
                  </a:lnTo>
                  <a:lnTo>
                    <a:pt x="0" y="459712"/>
                  </a:lnTo>
                  <a:lnTo>
                    <a:pt x="0" y="9194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31850" y="4049476"/>
            <a:ext cx="10528300" cy="564515"/>
            <a:chOff x="831850" y="4049476"/>
            <a:chExt cx="10528300" cy="564515"/>
          </a:xfrm>
        </p:grpSpPr>
        <p:sp>
          <p:nvSpPr>
            <p:cNvPr id="10" name="object 10"/>
            <p:cNvSpPr/>
            <p:nvPr/>
          </p:nvSpPr>
          <p:spPr>
            <a:xfrm>
              <a:off x="838200" y="4055826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10423657" y="0"/>
                  </a:moveTo>
                  <a:lnTo>
                    <a:pt x="91942" y="0"/>
                  </a:lnTo>
                  <a:lnTo>
                    <a:pt x="56154" y="7225"/>
                  </a:lnTo>
                  <a:lnTo>
                    <a:pt x="26929" y="26928"/>
                  </a:lnTo>
                  <a:lnTo>
                    <a:pt x="7225" y="56153"/>
                  </a:lnTo>
                  <a:lnTo>
                    <a:pt x="0" y="91941"/>
                  </a:lnTo>
                  <a:lnTo>
                    <a:pt x="0" y="459712"/>
                  </a:lnTo>
                  <a:lnTo>
                    <a:pt x="7225" y="495500"/>
                  </a:lnTo>
                  <a:lnTo>
                    <a:pt x="26929" y="524725"/>
                  </a:lnTo>
                  <a:lnTo>
                    <a:pt x="56154" y="544429"/>
                  </a:lnTo>
                  <a:lnTo>
                    <a:pt x="91942" y="551654"/>
                  </a:lnTo>
                  <a:lnTo>
                    <a:pt x="10423657" y="551654"/>
                  </a:lnTo>
                  <a:lnTo>
                    <a:pt x="10459445" y="544429"/>
                  </a:lnTo>
                  <a:lnTo>
                    <a:pt x="10488670" y="524725"/>
                  </a:lnTo>
                  <a:lnTo>
                    <a:pt x="10508374" y="495500"/>
                  </a:lnTo>
                  <a:lnTo>
                    <a:pt x="10515600" y="459712"/>
                  </a:lnTo>
                  <a:lnTo>
                    <a:pt x="10515600" y="91941"/>
                  </a:lnTo>
                  <a:lnTo>
                    <a:pt x="10508374" y="56153"/>
                  </a:lnTo>
                  <a:lnTo>
                    <a:pt x="10488670" y="26928"/>
                  </a:lnTo>
                  <a:lnTo>
                    <a:pt x="10459445" y="7225"/>
                  </a:lnTo>
                  <a:lnTo>
                    <a:pt x="10423657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8200" y="4055826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0" y="91942"/>
                  </a:moveTo>
                  <a:lnTo>
                    <a:pt x="7225" y="56154"/>
                  </a:lnTo>
                  <a:lnTo>
                    <a:pt x="26929" y="26929"/>
                  </a:lnTo>
                  <a:lnTo>
                    <a:pt x="56154" y="7225"/>
                  </a:lnTo>
                  <a:lnTo>
                    <a:pt x="91942" y="0"/>
                  </a:lnTo>
                  <a:lnTo>
                    <a:pt x="10423658" y="0"/>
                  </a:lnTo>
                  <a:lnTo>
                    <a:pt x="10459446" y="7225"/>
                  </a:lnTo>
                  <a:lnTo>
                    <a:pt x="10488670" y="26929"/>
                  </a:lnTo>
                  <a:lnTo>
                    <a:pt x="10508374" y="56154"/>
                  </a:lnTo>
                  <a:lnTo>
                    <a:pt x="10515600" y="91942"/>
                  </a:lnTo>
                  <a:lnTo>
                    <a:pt x="10515600" y="459712"/>
                  </a:lnTo>
                  <a:lnTo>
                    <a:pt x="10508374" y="495500"/>
                  </a:lnTo>
                  <a:lnTo>
                    <a:pt x="10488670" y="524725"/>
                  </a:lnTo>
                  <a:lnTo>
                    <a:pt x="10459446" y="544429"/>
                  </a:lnTo>
                  <a:lnTo>
                    <a:pt x="10423658" y="551655"/>
                  </a:lnTo>
                  <a:lnTo>
                    <a:pt x="91942" y="551655"/>
                  </a:lnTo>
                  <a:lnTo>
                    <a:pt x="56154" y="544429"/>
                  </a:lnTo>
                  <a:lnTo>
                    <a:pt x="26929" y="524725"/>
                  </a:lnTo>
                  <a:lnTo>
                    <a:pt x="7225" y="495500"/>
                  </a:lnTo>
                  <a:lnTo>
                    <a:pt x="0" y="459712"/>
                  </a:lnTo>
                  <a:lnTo>
                    <a:pt x="0" y="9194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1850" y="4982010"/>
            <a:ext cx="10528300" cy="564515"/>
            <a:chOff x="831850" y="4982010"/>
            <a:chExt cx="10528300" cy="564515"/>
          </a:xfrm>
        </p:grpSpPr>
        <p:sp>
          <p:nvSpPr>
            <p:cNvPr id="13" name="object 13"/>
            <p:cNvSpPr/>
            <p:nvPr/>
          </p:nvSpPr>
          <p:spPr>
            <a:xfrm>
              <a:off x="838200" y="4988360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10423657" y="0"/>
                  </a:moveTo>
                  <a:lnTo>
                    <a:pt x="91942" y="0"/>
                  </a:lnTo>
                  <a:lnTo>
                    <a:pt x="56154" y="7225"/>
                  </a:lnTo>
                  <a:lnTo>
                    <a:pt x="26929" y="26929"/>
                  </a:lnTo>
                  <a:lnTo>
                    <a:pt x="7225" y="56154"/>
                  </a:lnTo>
                  <a:lnTo>
                    <a:pt x="0" y="91942"/>
                  </a:lnTo>
                  <a:lnTo>
                    <a:pt x="0" y="459712"/>
                  </a:lnTo>
                  <a:lnTo>
                    <a:pt x="7225" y="495500"/>
                  </a:lnTo>
                  <a:lnTo>
                    <a:pt x="26929" y="524725"/>
                  </a:lnTo>
                  <a:lnTo>
                    <a:pt x="56154" y="544429"/>
                  </a:lnTo>
                  <a:lnTo>
                    <a:pt x="91942" y="551654"/>
                  </a:lnTo>
                  <a:lnTo>
                    <a:pt x="10423657" y="551654"/>
                  </a:lnTo>
                  <a:lnTo>
                    <a:pt x="10459445" y="544429"/>
                  </a:lnTo>
                  <a:lnTo>
                    <a:pt x="10488670" y="524725"/>
                  </a:lnTo>
                  <a:lnTo>
                    <a:pt x="10508374" y="495500"/>
                  </a:lnTo>
                  <a:lnTo>
                    <a:pt x="10515600" y="459712"/>
                  </a:lnTo>
                  <a:lnTo>
                    <a:pt x="10515600" y="91942"/>
                  </a:lnTo>
                  <a:lnTo>
                    <a:pt x="10508374" y="56154"/>
                  </a:lnTo>
                  <a:lnTo>
                    <a:pt x="10488670" y="26929"/>
                  </a:lnTo>
                  <a:lnTo>
                    <a:pt x="10459445" y="7225"/>
                  </a:lnTo>
                  <a:lnTo>
                    <a:pt x="10423657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38200" y="4988360"/>
              <a:ext cx="10515600" cy="551815"/>
            </a:xfrm>
            <a:custGeom>
              <a:avLst/>
              <a:gdLst/>
              <a:ahLst/>
              <a:cxnLst/>
              <a:rect l="l" t="t" r="r" b="b"/>
              <a:pathLst>
                <a:path w="10515600" h="551814">
                  <a:moveTo>
                    <a:pt x="0" y="91942"/>
                  </a:moveTo>
                  <a:lnTo>
                    <a:pt x="7225" y="56154"/>
                  </a:lnTo>
                  <a:lnTo>
                    <a:pt x="26929" y="26929"/>
                  </a:lnTo>
                  <a:lnTo>
                    <a:pt x="56154" y="7225"/>
                  </a:lnTo>
                  <a:lnTo>
                    <a:pt x="91942" y="0"/>
                  </a:lnTo>
                  <a:lnTo>
                    <a:pt x="10423658" y="0"/>
                  </a:lnTo>
                  <a:lnTo>
                    <a:pt x="10459446" y="7225"/>
                  </a:lnTo>
                  <a:lnTo>
                    <a:pt x="10488670" y="26929"/>
                  </a:lnTo>
                  <a:lnTo>
                    <a:pt x="10508374" y="56154"/>
                  </a:lnTo>
                  <a:lnTo>
                    <a:pt x="10515600" y="91942"/>
                  </a:lnTo>
                  <a:lnTo>
                    <a:pt x="10515600" y="459712"/>
                  </a:lnTo>
                  <a:lnTo>
                    <a:pt x="10508374" y="495500"/>
                  </a:lnTo>
                  <a:lnTo>
                    <a:pt x="10488670" y="524725"/>
                  </a:lnTo>
                  <a:lnTo>
                    <a:pt x="10459446" y="544429"/>
                  </a:lnTo>
                  <a:lnTo>
                    <a:pt x="10423658" y="551655"/>
                  </a:lnTo>
                  <a:lnTo>
                    <a:pt x="91942" y="551655"/>
                  </a:lnTo>
                  <a:lnTo>
                    <a:pt x="56154" y="544429"/>
                  </a:lnTo>
                  <a:lnTo>
                    <a:pt x="26929" y="524725"/>
                  </a:lnTo>
                  <a:lnTo>
                    <a:pt x="7225" y="495500"/>
                  </a:lnTo>
                  <a:lnTo>
                    <a:pt x="0" y="459712"/>
                  </a:lnTo>
                  <a:lnTo>
                    <a:pt x="0" y="9194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40059" y="2057400"/>
            <a:ext cx="9929495" cy="3761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0">
                <a:solidFill>
                  <a:srgbClr val="FFFFFF"/>
                </a:solidFill>
                <a:latin typeface="Arial"/>
                <a:cs typeface="Arial"/>
              </a:rPr>
              <a:t>Dependent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dirty="0" sz="2300" spc="-114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2300" spc="-110">
                <a:solidFill>
                  <a:srgbClr val="FFFFFF"/>
                </a:solidFill>
                <a:latin typeface="Arial"/>
                <a:cs typeface="Arial"/>
              </a:rPr>
              <a:t> resource</a:t>
            </a:r>
            <a:r>
              <a:rPr dirty="0" sz="23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70">
                <a:solidFill>
                  <a:srgbClr val="FFFFFF"/>
                </a:solidFill>
                <a:latin typeface="Arial"/>
                <a:cs typeface="Arial"/>
              </a:rPr>
              <a:t>strain</a:t>
            </a:r>
            <a:r>
              <a:rPr dirty="0" sz="23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90">
                <a:solidFill>
                  <a:srgbClr val="FFFFFF"/>
                </a:solidFill>
                <a:latin typeface="Arial"/>
                <a:cs typeface="Arial"/>
              </a:rPr>
              <a:t>(FRS)</a:t>
            </a:r>
            <a:r>
              <a:rPr dirty="0" sz="23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300">
              <a:latin typeface="Arial"/>
              <a:cs typeface="Arial"/>
            </a:endParaRPr>
          </a:p>
          <a:p>
            <a:pPr marL="403225" marR="135255" indent="-171450">
              <a:lnSpc>
                <a:spcPts val="1989"/>
              </a:lnSpc>
              <a:spcBef>
                <a:spcPts val="1210"/>
              </a:spcBef>
              <a:buChar char="•"/>
              <a:tabLst>
                <a:tab pos="403225" algn="l"/>
              </a:tabLst>
            </a:pPr>
            <a:r>
              <a:rPr dirty="0" sz="1800" spc="-105">
                <a:latin typeface="Arial"/>
                <a:cs typeface="Arial"/>
              </a:rPr>
              <a:t>Childcare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needs,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financial strain,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food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insecurity,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health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insurance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costs,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medical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costs,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transportation </a:t>
            </a:r>
            <a:r>
              <a:rPr dirty="0" sz="1800" spc="-145">
                <a:latin typeface="Arial"/>
                <a:cs typeface="Arial"/>
              </a:rPr>
              <a:t>access,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utilities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insecurity</a:t>
            </a:r>
            <a:endParaRPr sz="18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204"/>
              </a:spcBef>
              <a:buChar char="•"/>
              <a:tabLst>
                <a:tab pos="402590" algn="l"/>
              </a:tabLst>
            </a:pPr>
            <a:r>
              <a:rPr dirty="0" sz="1800" spc="-290">
                <a:latin typeface="Arial"/>
                <a:cs typeface="Arial"/>
              </a:rPr>
              <a:t>PRAPARE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tool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and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other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frequently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used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screens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embedded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electronic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health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record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(EHR)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300" spc="-105">
                <a:solidFill>
                  <a:srgbClr val="FFFFFF"/>
                </a:solidFill>
                <a:latin typeface="Arial"/>
                <a:cs typeface="Arial"/>
              </a:rPr>
              <a:t>Documented</a:t>
            </a:r>
            <a:r>
              <a:rPr dirty="0" sz="23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85">
                <a:solidFill>
                  <a:srgbClr val="FFFFFF"/>
                </a:solidFill>
                <a:latin typeface="Arial"/>
                <a:cs typeface="Arial"/>
              </a:rPr>
              <a:t>EHR</a:t>
            </a:r>
            <a:endParaRPr sz="23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1005"/>
              </a:spcBef>
              <a:buChar char="•"/>
              <a:tabLst>
                <a:tab pos="402590" algn="l"/>
              </a:tabLst>
            </a:pPr>
            <a:r>
              <a:rPr dirty="0" sz="1800" spc="-70">
                <a:latin typeface="Arial"/>
                <a:cs typeface="Arial"/>
              </a:rPr>
              <a:t>Workflows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collecting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documenting </a:t>
            </a:r>
            <a:r>
              <a:rPr dirty="0" sz="1800" spc="-90">
                <a:latin typeface="Arial"/>
                <a:cs typeface="Arial"/>
              </a:rPr>
              <a:t>social</a:t>
            </a:r>
            <a:r>
              <a:rPr dirty="0" sz="1800" spc="-75">
                <a:latin typeface="Arial"/>
                <a:cs typeface="Arial"/>
              </a:rPr>
              <a:t> risk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screenings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vary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by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health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300" spc="-135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dirty="0" sz="2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2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3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1005"/>
              </a:spcBef>
              <a:buChar char="•"/>
              <a:tabLst>
                <a:tab pos="402590" algn="l"/>
              </a:tabLst>
            </a:pPr>
            <a:r>
              <a:rPr dirty="0" sz="1800" spc="-75">
                <a:latin typeface="Arial"/>
                <a:cs typeface="Arial"/>
              </a:rPr>
              <a:t>Many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health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centers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mandated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collect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social</a:t>
            </a:r>
            <a:r>
              <a:rPr dirty="0" sz="1800" spc="-75">
                <a:latin typeface="Arial"/>
                <a:cs typeface="Arial"/>
              </a:rPr>
              <a:t> risk </a:t>
            </a:r>
            <a:r>
              <a:rPr dirty="0" sz="1800" spc="-100">
                <a:latin typeface="Arial"/>
                <a:cs typeface="Arial"/>
              </a:rPr>
              <a:t>screening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among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all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eligible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patients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annually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00" y="350253"/>
            <a:ext cx="3263900" cy="518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089765" cy="6858000"/>
            <a:chOff x="0" y="0"/>
            <a:chExt cx="1208976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51" y="240554"/>
              <a:ext cx="3249174" cy="499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089653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1249" y="2584704"/>
              <a:ext cx="2457450" cy="1865630"/>
            </a:xfrm>
            <a:custGeom>
              <a:avLst/>
              <a:gdLst/>
              <a:ahLst/>
              <a:cxnLst/>
              <a:rect l="l" t="t" r="r" b="b"/>
              <a:pathLst>
                <a:path w="2457450" h="1865629">
                  <a:moveTo>
                    <a:pt x="0" y="932688"/>
                  </a:moveTo>
                  <a:lnTo>
                    <a:pt x="1197" y="891142"/>
                  </a:lnTo>
                  <a:lnTo>
                    <a:pt x="4755" y="850062"/>
                  </a:lnTo>
                  <a:lnTo>
                    <a:pt x="10624" y="809485"/>
                  </a:lnTo>
                  <a:lnTo>
                    <a:pt x="18755" y="769449"/>
                  </a:lnTo>
                  <a:lnTo>
                    <a:pt x="29097" y="729992"/>
                  </a:lnTo>
                  <a:lnTo>
                    <a:pt x="41600" y="691153"/>
                  </a:lnTo>
                  <a:lnTo>
                    <a:pt x="56214" y="652968"/>
                  </a:lnTo>
                  <a:lnTo>
                    <a:pt x="72890" y="615476"/>
                  </a:lnTo>
                  <a:lnTo>
                    <a:pt x="91578" y="578715"/>
                  </a:lnTo>
                  <a:lnTo>
                    <a:pt x="112227" y="542722"/>
                  </a:lnTo>
                  <a:lnTo>
                    <a:pt x="134787" y="507536"/>
                  </a:lnTo>
                  <a:lnTo>
                    <a:pt x="159209" y="473195"/>
                  </a:lnTo>
                  <a:lnTo>
                    <a:pt x="185443" y="439736"/>
                  </a:lnTo>
                  <a:lnTo>
                    <a:pt x="213439" y="407197"/>
                  </a:lnTo>
                  <a:lnTo>
                    <a:pt x="243146" y="375616"/>
                  </a:lnTo>
                  <a:lnTo>
                    <a:pt x="274516" y="345032"/>
                  </a:lnTo>
                  <a:lnTo>
                    <a:pt x="307497" y="315481"/>
                  </a:lnTo>
                  <a:lnTo>
                    <a:pt x="342040" y="287003"/>
                  </a:lnTo>
                  <a:lnTo>
                    <a:pt x="378095" y="259634"/>
                  </a:lnTo>
                  <a:lnTo>
                    <a:pt x="415613" y="233413"/>
                  </a:lnTo>
                  <a:lnTo>
                    <a:pt x="454542" y="208378"/>
                  </a:lnTo>
                  <a:lnTo>
                    <a:pt x="494834" y="184566"/>
                  </a:lnTo>
                  <a:lnTo>
                    <a:pt x="536438" y="162016"/>
                  </a:lnTo>
                  <a:lnTo>
                    <a:pt x="579304" y="140765"/>
                  </a:lnTo>
                  <a:lnTo>
                    <a:pt x="623383" y="120852"/>
                  </a:lnTo>
                  <a:lnTo>
                    <a:pt x="668624" y="102314"/>
                  </a:lnTo>
                  <a:lnTo>
                    <a:pt x="714978" y="85188"/>
                  </a:lnTo>
                  <a:lnTo>
                    <a:pt x="762394" y="69514"/>
                  </a:lnTo>
                  <a:lnTo>
                    <a:pt x="810823" y="55329"/>
                  </a:lnTo>
                  <a:lnTo>
                    <a:pt x="860214" y="42671"/>
                  </a:lnTo>
                  <a:lnTo>
                    <a:pt x="910519" y="31577"/>
                  </a:lnTo>
                  <a:lnTo>
                    <a:pt x="961686" y="22087"/>
                  </a:lnTo>
                  <a:lnTo>
                    <a:pt x="1013666" y="14236"/>
                  </a:lnTo>
                  <a:lnTo>
                    <a:pt x="1066408" y="8065"/>
                  </a:lnTo>
                  <a:lnTo>
                    <a:pt x="1119864" y="3609"/>
                  </a:lnTo>
                  <a:lnTo>
                    <a:pt x="1173983" y="908"/>
                  </a:lnTo>
                  <a:lnTo>
                    <a:pt x="1228715" y="0"/>
                  </a:lnTo>
                  <a:lnTo>
                    <a:pt x="1283446" y="908"/>
                  </a:lnTo>
                  <a:lnTo>
                    <a:pt x="1337565" y="3609"/>
                  </a:lnTo>
                  <a:lnTo>
                    <a:pt x="1391021" y="8065"/>
                  </a:lnTo>
                  <a:lnTo>
                    <a:pt x="1443763" y="14236"/>
                  </a:lnTo>
                  <a:lnTo>
                    <a:pt x="1495743" y="22087"/>
                  </a:lnTo>
                  <a:lnTo>
                    <a:pt x="1546910" y="31577"/>
                  </a:lnTo>
                  <a:lnTo>
                    <a:pt x="1597214" y="42671"/>
                  </a:lnTo>
                  <a:lnTo>
                    <a:pt x="1646606" y="55329"/>
                  </a:lnTo>
                  <a:lnTo>
                    <a:pt x="1695035" y="69514"/>
                  </a:lnTo>
                  <a:lnTo>
                    <a:pt x="1742451" y="85188"/>
                  </a:lnTo>
                  <a:lnTo>
                    <a:pt x="1788805" y="102314"/>
                  </a:lnTo>
                  <a:lnTo>
                    <a:pt x="1834046" y="120852"/>
                  </a:lnTo>
                  <a:lnTo>
                    <a:pt x="1878124" y="140765"/>
                  </a:lnTo>
                  <a:lnTo>
                    <a:pt x="1920991" y="162016"/>
                  </a:lnTo>
                  <a:lnTo>
                    <a:pt x="1962595" y="184566"/>
                  </a:lnTo>
                  <a:lnTo>
                    <a:pt x="2002887" y="208378"/>
                  </a:lnTo>
                  <a:lnTo>
                    <a:pt x="2041816" y="233413"/>
                  </a:lnTo>
                  <a:lnTo>
                    <a:pt x="2079334" y="259634"/>
                  </a:lnTo>
                  <a:lnTo>
                    <a:pt x="2115389" y="287003"/>
                  </a:lnTo>
                  <a:lnTo>
                    <a:pt x="2149932" y="315481"/>
                  </a:lnTo>
                  <a:lnTo>
                    <a:pt x="2182913" y="345032"/>
                  </a:lnTo>
                  <a:lnTo>
                    <a:pt x="2214283" y="375616"/>
                  </a:lnTo>
                  <a:lnTo>
                    <a:pt x="2243990" y="407197"/>
                  </a:lnTo>
                  <a:lnTo>
                    <a:pt x="2271986" y="439736"/>
                  </a:lnTo>
                  <a:lnTo>
                    <a:pt x="2298220" y="473195"/>
                  </a:lnTo>
                  <a:lnTo>
                    <a:pt x="2322642" y="507536"/>
                  </a:lnTo>
                  <a:lnTo>
                    <a:pt x="2345202" y="542722"/>
                  </a:lnTo>
                  <a:lnTo>
                    <a:pt x="2365851" y="578715"/>
                  </a:lnTo>
                  <a:lnTo>
                    <a:pt x="2384539" y="615476"/>
                  </a:lnTo>
                  <a:lnTo>
                    <a:pt x="2401215" y="652968"/>
                  </a:lnTo>
                  <a:lnTo>
                    <a:pt x="2415829" y="691153"/>
                  </a:lnTo>
                  <a:lnTo>
                    <a:pt x="2428332" y="729992"/>
                  </a:lnTo>
                  <a:lnTo>
                    <a:pt x="2438674" y="769449"/>
                  </a:lnTo>
                  <a:lnTo>
                    <a:pt x="2446805" y="809485"/>
                  </a:lnTo>
                  <a:lnTo>
                    <a:pt x="2452674" y="850062"/>
                  </a:lnTo>
                  <a:lnTo>
                    <a:pt x="2456232" y="891142"/>
                  </a:lnTo>
                  <a:lnTo>
                    <a:pt x="2457430" y="932688"/>
                  </a:lnTo>
                  <a:lnTo>
                    <a:pt x="2456232" y="974233"/>
                  </a:lnTo>
                  <a:lnTo>
                    <a:pt x="2452674" y="1015313"/>
                  </a:lnTo>
                  <a:lnTo>
                    <a:pt x="2446805" y="1055890"/>
                  </a:lnTo>
                  <a:lnTo>
                    <a:pt x="2438674" y="1095926"/>
                  </a:lnTo>
                  <a:lnTo>
                    <a:pt x="2428332" y="1135383"/>
                  </a:lnTo>
                  <a:lnTo>
                    <a:pt x="2415829" y="1174222"/>
                  </a:lnTo>
                  <a:lnTo>
                    <a:pt x="2401215" y="1212407"/>
                  </a:lnTo>
                  <a:lnTo>
                    <a:pt x="2384539" y="1249899"/>
                  </a:lnTo>
                  <a:lnTo>
                    <a:pt x="2365851" y="1286660"/>
                  </a:lnTo>
                  <a:lnTo>
                    <a:pt x="2345202" y="1322652"/>
                  </a:lnTo>
                  <a:lnTo>
                    <a:pt x="2322642" y="1357838"/>
                  </a:lnTo>
                  <a:lnTo>
                    <a:pt x="2298220" y="1392180"/>
                  </a:lnTo>
                  <a:lnTo>
                    <a:pt x="2271986" y="1425639"/>
                  </a:lnTo>
                  <a:lnTo>
                    <a:pt x="2243990" y="1458178"/>
                  </a:lnTo>
                  <a:lnTo>
                    <a:pt x="2214283" y="1489758"/>
                  </a:lnTo>
                  <a:lnTo>
                    <a:pt x="2182913" y="1520343"/>
                  </a:lnTo>
                  <a:lnTo>
                    <a:pt x="2149932" y="1549893"/>
                  </a:lnTo>
                  <a:lnTo>
                    <a:pt x="2115389" y="1578372"/>
                  </a:lnTo>
                  <a:lnTo>
                    <a:pt x="2079334" y="1605741"/>
                  </a:lnTo>
                  <a:lnTo>
                    <a:pt x="2041816" y="1631962"/>
                  </a:lnTo>
                  <a:lnTo>
                    <a:pt x="2002887" y="1656997"/>
                  </a:lnTo>
                  <a:lnTo>
                    <a:pt x="1962595" y="1680809"/>
                  </a:lnTo>
                  <a:lnTo>
                    <a:pt x="1920991" y="1703359"/>
                  </a:lnTo>
                  <a:lnTo>
                    <a:pt x="1878124" y="1724610"/>
                  </a:lnTo>
                  <a:lnTo>
                    <a:pt x="1834046" y="1744523"/>
                  </a:lnTo>
                  <a:lnTo>
                    <a:pt x="1788805" y="1763061"/>
                  </a:lnTo>
                  <a:lnTo>
                    <a:pt x="1742451" y="1780187"/>
                  </a:lnTo>
                  <a:lnTo>
                    <a:pt x="1695035" y="1795861"/>
                  </a:lnTo>
                  <a:lnTo>
                    <a:pt x="1646606" y="1810046"/>
                  </a:lnTo>
                  <a:lnTo>
                    <a:pt x="1597214" y="1822704"/>
                  </a:lnTo>
                  <a:lnTo>
                    <a:pt x="1546910" y="1833798"/>
                  </a:lnTo>
                  <a:lnTo>
                    <a:pt x="1495743" y="1843288"/>
                  </a:lnTo>
                  <a:lnTo>
                    <a:pt x="1443763" y="1851139"/>
                  </a:lnTo>
                  <a:lnTo>
                    <a:pt x="1391021" y="1857310"/>
                  </a:lnTo>
                  <a:lnTo>
                    <a:pt x="1337565" y="1861766"/>
                  </a:lnTo>
                  <a:lnTo>
                    <a:pt x="1283446" y="1864467"/>
                  </a:lnTo>
                  <a:lnTo>
                    <a:pt x="1228715" y="1865376"/>
                  </a:lnTo>
                  <a:lnTo>
                    <a:pt x="1173983" y="1864467"/>
                  </a:lnTo>
                  <a:lnTo>
                    <a:pt x="1119864" y="1861766"/>
                  </a:lnTo>
                  <a:lnTo>
                    <a:pt x="1066408" y="1857310"/>
                  </a:lnTo>
                  <a:lnTo>
                    <a:pt x="1013666" y="1851139"/>
                  </a:lnTo>
                  <a:lnTo>
                    <a:pt x="961686" y="1843288"/>
                  </a:lnTo>
                  <a:lnTo>
                    <a:pt x="910519" y="1833798"/>
                  </a:lnTo>
                  <a:lnTo>
                    <a:pt x="860214" y="1822704"/>
                  </a:lnTo>
                  <a:lnTo>
                    <a:pt x="810823" y="1810046"/>
                  </a:lnTo>
                  <a:lnTo>
                    <a:pt x="762394" y="1795861"/>
                  </a:lnTo>
                  <a:lnTo>
                    <a:pt x="714978" y="1780187"/>
                  </a:lnTo>
                  <a:lnTo>
                    <a:pt x="668624" y="1763061"/>
                  </a:lnTo>
                  <a:lnTo>
                    <a:pt x="623383" y="1744523"/>
                  </a:lnTo>
                  <a:lnTo>
                    <a:pt x="579304" y="1724610"/>
                  </a:lnTo>
                  <a:lnTo>
                    <a:pt x="536438" y="1703359"/>
                  </a:lnTo>
                  <a:lnTo>
                    <a:pt x="494834" y="1680809"/>
                  </a:lnTo>
                  <a:lnTo>
                    <a:pt x="454542" y="1656997"/>
                  </a:lnTo>
                  <a:lnTo>
                    <a:pt x="415613" y="1631962"/>
                  </a:lnTo>
                  <a:lnTo>
                    <a:pt x="378095" y="1605741"/>
                  </a:lnTo>
                  <a:lnTo>
                    <a:pt x="342040" y="1578372"/>
                  </a:lnTo>
                  <a:lnTo>
                    <a:pt x="307497" y="1549893"/>
                  </a:lnTo>
                  <a:lnTo>
                    <a:pt x="274516" y="1520343"/>
                  </a:lnTo>
                  <a:lnTo>
                    <a:pt x="243146" y="1489758"/>
                  </a:lnTo>
                  <a:lnTo>
                    <a:pt x="213439" y="1458178"/>
                  </a:lnTo>
                  <a:lnTo>
                    <a:pt x="185443" y="1425639"/>
                  </a:lnTo>
                  <a:lnTo>
                    <a:pt x="159209" y="1392180"/>
                  </a:lnTo>
                  <a:lnTo>
                    <a:pt x="134787" y="1357838"/>
                  </a:lnTo>
                  <a:lnTo>
                    <a:pt x="112227" y="1322652"/>
                  </a:lnTo>
                  <a:lnTo>
                    <a:pt x="91578" y="1286660"/>
                  </a:lnTo>
                  <a:lnTo>
                    <a:pt x="72890" y="1249899"/>
                  </a:lnTo>
                  <a:lnTo>
                    <a:pt x="56214" y="1212407"/>
                  </a:lnTo>
                  <a:lnTo>
                    <a:pt x="41600" y="1174222"/>
                  </a:lnTo>
                  <a:lnTo>
                    <a:pt x="29097" y="1135383"/>
                  </a:lnTo>
                  <a:lnTo>
                    <a:pt x="18755" y="1095926"/>
                  </a:lnTo>
                  <a:lnTo>
                    <a:pt x="10624" y="1055890"/>
                  </a:lnTo>
                  <a:lnTo>
                    <a:pt x="4755" y="1015313"/>
                  </a:lnTo>
                  <a:lnTo>
                    <a:pt x="1197" y="974233"/>
                  </a:lnTo>
                  <a:lnTo>
                    <a:pt x="0" y="9326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172" rIns="0" bIns="0" rtlCol="0" vert="horz">
            <a:spAutoFit/>
          </a:bodyPr>
          <a:lstStyle/>
          <a:p>
            <a:pPr marL="558165">
              <a:lnSpc>
                <a:spcPct val="100000"/>
              </a:lnSpc>
              <a:spcBef>
                <a:spcPts val="135"/>
              </a:spcBef>
            </a:pPr>
            <a:r>
              <a:rPr dirty="0" spc="-290"/>
              <a:t>Race</a:t>
            </a:r>
            <a:r>
              <a:rPr dirty="0" spc="-130"/>
              <a:t> </a:t>
            </a:r>
            <a:r>
              <a:rPr dirty="0" spc="290"/>
              <a:t>/</a:t>
            </a:r>
            <a:r>
              <a:rPr dirty="0" spc="-130"/>
              <a:t> </a:t>
            </a:r>
            <a:r>
              <a:rPr dirty="0" spc="-55"/>
              <a:t>Ethnicity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0737" y="1916501"/>
            <a:ext cx="10688320" cy="588645"/>
            <a:chOff x="820737" y="1916501"/>
            <a:chExt cx="10688320" cy="588645"/>
          </a:xfrm>
        </p:grpSpPr>
        <p:sp>
          <p:nvSpPr>
            <p:cNvPr id="4" name="object 4"/>
            <p:cNvSpPr/>
            <p:nvPr/>
          </p:nvSpPr>
          <p:spPr>
            <a:xfrm>
              <a:off x="827087" y="192285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4">
                  <a:moveTo>
                    <a:pt x="10579161" y="0"/>
                  </a:moveTo>
                  <a:lnTo>
                    <a:pt x="95940" y="0"/>
                  </a:lnTo>
                  <a:lnTo>
                    <a:pt x="58596" y="7539"/>
                  </a:lnTo>
                  <a:lnTo>
                    <a:pt x="28100" y="28100"/>
                  </a:lnTo>
                  <a:lnTo>
                    <a:pt x="7539" y="58596"/>
                  </a:lnTo>
                  <a:lnTo>
                    <a:pt x="0" y="95942"/>
                  </a:lnTo>
                  <a:lnTo>
                    <a:pt x="0" y="479696"/>
                  </a:lnTo>
                  <a:lnTo>
                    <a:pt x="7539" y="517041"/>
                  </a:lnTo>
                  <a:lnTo>
                    <a:pt x="28100" y="547537"/>
                  </a:lnTo>
                  <a:lnTo>
                    <a:pt x="58596" y="568099"/>
                  </a:lnTo>
                  <a:lnTo>
                    <a:pt x="95940" y="575638"/>
                  </a:lnTo>
                  <a:lnTo>
                    <a:pt x="10579161" y="575638"/>
                  </a:lnTo>
                  <a:lnTo>
                    <a:pt x="10616506" y="568099"/>
                  </a:lnTo>
                  <a:lnTo>
                    <a:pt x="10647002" y="547537"/>
                  </a:lnTo>
                  <a:lnTo>
                    <a:pt x="10667562" y="517041"/>
                  </a:lnTo>
                  <a:lnTo>
                    <a:pt x="10675102" y="479696"/>
                  </a:lnTo>
                  <a:lnTo>
                    <a:pt x="10675102" y="95942"/>
                  </a:lnTo>
                  <a:lnTo>
                    <a:pt x="10667562" y="58596"/>
                  </a:lnTo>
                  <a:lnTo>
                    <a:pt x="10647002" y="28100"/>
                  </a:lnTo>
                  <a:lnTo>
                    <a:pt x="10616506" y="7539"/>
                  </a:lnTo>
                  <a:lnTo>
                    <a:pt x="10579161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7087" y="192285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4">
                  <a:moveTo>
                    <a:pt x="0" y="95941"/>
                  </a:moveTo>
                  <a:lnTo>
                    <a:pt x="7539" y="58596"/>
                  </a:lnTo>
                  <a:lnTo>
                    <a:pt x="28100" y="28100"/>
                  </a:lnTo>
                  <a:lnTo>
                    <a:pt x="58596" y="7539"/>
                  </a:lnTo>
                  <a:lnTo>
                    <a:pt x="95940" y="0"/>
                  </a:lnTo>
                  <a:lnTo>
                    <a:pt x="10579162" y="0"/>
                  </a:lnTo>
                  <a:lnTo>
                    <a:pt x="10616506" y="7539"/>
                  </a:lnTo>
                  <a:lnTo>
                    <a:pt x="10647001" y="28100"/>
                  </a:lnTo>
                  <a:lnTo>
                    <a:pt x="10667562" y="58596"/>
                  </a:lnTo>
                  <a:lnTo>
                    <a:pt x="10675102" y="95941"/>
                  </a:lnTo>
                  <a:lnTo>
                    <a:pt x="10675102" y="479697"/>
                  </a:lnTo>
                  <a:lnTo>
                    <a:pt x="10667562" y="517042"/>
                  </a:lnTo>
                  <a:lnTo>
                    <a:pt x="10647001" y="547538"/>
                  </a:lnTo>
                  <a:lnTo>
                    <a:pt x="10616506" y="568099"/>
                  </a:lnTo>
                  <a:lnTo>
                    <a:pt x="10579162" y="575639"/>
                  </a:lnTo>
                  <a:lnTo>
                    <a:pt x="95940" y="575639"/>
                  </a:lnTo>
                  <a:lnTo>
                    <a:pt x="58596" y="568099"/>
                  </a:lnTo>
                  <a:lnTo>
                    <a:pt x="28100" y="547538"/>
                  </a:lnTo>
                  <a:lnTo>
                    <a:pt x="7539" y="517042"/>
                  </a:lnTo>
                  <a:lnTo>
                    <a:pt x="0" y="479697"/>
                  </a:lnTo>
                  <a:lnTo>
                    <a:pt x="0" y="95941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20737" y="2561261"/>
            <a:ext cx="10688320" cy="588645"/>
            <a:chOff x="820737" y="2561261"/>
            <a:chExt cx="10688320" cy="588645"/>
          </a:xfrm>
        </p:grpSpPr>
        <p:sp>
          <p:nvSpPr>
            <p:cNvPr id="7" name="object 7"/>
            <p:cNvSpPr/>
            <p:nvPr/>
          </p:nvSpPr>
          <p:spPr>
            <a:xfrm>
              <a:off x="827087" y="256761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4">
                  <a:moveTo>
                    <a:pt x="10579161" y="0"/>
                  </a:moveTo>
                  <a:lnTo>
                    <a:pt x="95940" y="0"/>
                  </a:lnTo>
                  <a:lnTo>
                    <a:pt x="58596" y="7539"/>
                  </a:lnTo>
                  <a:lnTo>
                    <a:pt x="28100" y="28100"/>
                  </a:lnTo>
                  <a:lnTo>
                    <a:pt x="7539" y="58596"/>
                  </a:lnTo>
                  <a:lnTo>
                    <a:pt x="0" y="95942"/>
                  </a:lnTo>
                  <a:lnTo>
                    <a:pt x="0" y="479696"/>
                  </a:lnTo>
                  <a:lnTo>
                    <a:pt x="7539" y="517042"/>
                  </a:lnTo>
                  <a:lnTo>
                    <a:pt x="28100" y="547538"/>
                  </a:lnTo>
                  <a:lnTo>
                    <a:pt x="58596" y="568099"/>
                  </a:lnTo>
                  <a:lnTo>
                    <a:pt x="95940" y="575638"/>
                  </a:lnTo>
                  <a:lnTo>
                    <a:pt x="10579161" y="575638"/>
                  </a:lnTo>
                  <a:lnTo>
                    <a:pt x="10616506" y="568099"/>
                  </a:lnTo>
                  <a:lnTo>
                    <a:pt x="10647002" y="547538"/>
                  </a:lnTo>
                  <a:lnTo>
                    <a:pt x="10667562" y="517042"/>
                  </a:lnTo>
                  <a:lnTo>
                    <a:pt x="10675102" y="479696"/>
                  </a:lnTo>
                  <a:lnTo>
                    <a:pt x="10675102" y="95942"/>
                  </a:lnTo>
                  <a:lnTo>
                    <a:pt x="10667562" y="58596"/>
                  </a:lnTo>
                  <a:lnTo>
                    <a:pt x="10647002" y="28100"/>
                  </a:lnTo>
                  <a:lnTo>
                    <a:pt x="10616506" y="7539"/>
                  </a:lnTo>
                  <a:lnTo>
                    <a:pt x="10579161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7087" y="256761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4">
                  <a:moveTo>
                    <a:pt x="0" y="95941"/>
                  </a:moveTo>
                  <a:lnTo>
                    <a:pt x="7539" y="58596"/>
                  </a:lnTo>
                  <a:lnTo>
                    <a:pt x="28100" y="28100"/>
                  </a:lnTo>
                  <a:lnTo>
                    <a:pt x="58596" y="7539"/>
                  </a:lnTo>
                  <a:lnTo>
                    <a:pt x="95940" y="0"/>
                  </a:lnTo>
                  <a:lnTo>
                    <a:pt x="10579162" y="0"/>
                  </a:lnTo>
                  <a:lnTo>
                    <a:pt x="10616506" y="7539"/>
                  </a:lnTo>
                  <a:lnTo>
                    <a:pt x="10647001" y="28100"/>
                  </a:lnTo>
                  <a:lnTo>
                    <a:pt x="10667562" y="58596"/>
                  </a:lnTo>
                  <a:lnTo>
                    <a:pt x="10675102" y="95941"/>
                  </a:lnTo>
                  <a:lnTo>
                    <a:pt x="10675102" y="479697"/>
                  </a:lnTo>
                  <a:lnTo>
                    <a:pt x="10667562" y="517042"/>
                  </a:lnTo>
                  <a:lnTo>
                    <a:pt x="10647001" y="547538"/>
                  </a:lnTo>
                  <a:lnTo>
                    <a:pt x="10616506" y="568099"/>
                  </a:lnTo>
                  <a:lnTo>
                    <a:pt x="10579162" y="575639"/>
                  </a:lnTo>
                  <a:lnTo>
                    <a:pt x="95940" y="575639"/>
                  </a:lnTo>
                  <a:lnTo>
                    <a:pt x="58596" y="568099"/>
                  </a:lnTo>
                  <a:lnTo>
                    <a:pt x="28100" y="547538"/>
                  </a:lnTo>
                  <a:lnTo>
                    <a:pt x="7539" y="517042"/>
                  </a:lnTo>
                  <a:lnTo>
                    <a:pt x="0" y="479697"/>
                  </a:lnTo>
                  <a:lnTo>
                    <a:pt x="0" y="95941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20737" y="3795161"/>
            <a:ext cx="10688320" cy="588645"/>
            <a:chOff x="820737" y="3795161"/>
            <a:chExt cx="10688320" cy="588645"/>
          </a:xfrm>
        </p:grpSpPr>
        <p:sp>
          <p:nvSpPr>
            <p:cNvPr id="10" name="object 10"/>
            <p:cNvSpPr/>
            <p:nvPr/>
          </p:nvSpPr>
          <p:spPr>
            <a:xfrm>
              <a:off x="827087" y="380151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5">
                  <a:moveTo>
                    <a:pt x="10579161" y="0"/>
                  </a:moveTo>
                  <a:lnTo>
                    <a:pt x="95940" y="0"/>
                  </a:lnTo>
                  <a:lnTo>
                    <a:pt x="58596" y="7539"/>
                  </a:lnTo>
                  <a:lnTo>
                    <a:pt x="28100" y="28100"/>
                  </a:lnTo>
                  <a:lnTo>
                    <a:pt x="7539" y="58596"/>
                  </a:lnTo>
                  <a:lnTo>
                    <a:pt x="0" y="95940"/>
                  </a:lnTo>
                  <a:lnTo>
                    <a:pt x="0" y="479696"/>
                  </a:lnTo>
                  <a:lnTo>
                    <a:pt x="7539" y="517041"/>
                  </a:lnTo>
                  <a:lnTo>
                    <a:pt x="28100" y="547537"/>
                  </a:lnTo>
                  <a:lnTo>
                    <a:pt x="58596" y="568099"/>
                  </a:lnTo>
                  <a:lnTo>
                    <a:pt x="95940" y="575638"/>
                  </a:lnTo>
                  <a:lnTo>
                    <a:pt x="10579161" y="575638"/>
                  </a:lnTo>
                  <a:lnTo>
                    <a:pt x="10616506" y="568099"/>
                  </a:lnTo>
                  <a:lnTo>
                    <a:pt x="10647002" y="547537"/>
                  </a:lnTo>
                  <a:lnTo>
                    <a:pt x="10667562" y="517041"/>
                  </a:lnTo>
                  <a:lnTo>
                    <a:pt x="10675102" y="479696"/>
                  </a:lnTo>
                  <a:lnTo>
                    <a:pt x="10675102" y="95940"/>
                  </a:lnTo>
                  <a:lnTo>
                    <a:pt x="10667562" y="58596"/>
                  </a:lnTo>
                  <a:lnTo>
                    <a:pt x="10647002" y="28100"/>
                  </a:lnTo>
                  <a:lnTo>
                    <a:pt x="10616506" y="7539"/>
                  </a:lnTo>
                  <a:lnTo>
                    <a:pt x="10579161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27087" y="380151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5">
                  <a:moveTo>
                    <a:pt x="0" y="95941"/>
                  </a:moveTo>
                  <a:lnTo>
                    <a:pt x="7539" y="58596"/>
                  </a:lnTo>
                  <a:lnTo>
                    <a:pt x="28100" y="28100"/>
                  </a:lnTo>
                  <a:lnTo>
                    <a:pt x="58596" y="7539"/>
                  </a:lnTo>
                  <a:lnTo>
                    <a:pt x="95940" y="0"/>
                  </a:lnTo>
                  <a:lnTo>
                    <a:pt x="10579162" y="0"/>
                  </a:lnTo>
                  <a:lnTo>
                    <a:pt x="10616506" y="7539"/>
                  </a:lnTo>
                  <a:lnTo>
                    <a:pt x="10647001" y="28100"/>
                  </a:lnTo>
                  <a:lnTo>
                    <a:pt x="10667562" y="58596"/>
                  </a:lnTo>
                  <a:lnTo>
                    <a:pt x="10675102" y="95941"/>
                  </a:lnTo>
                  <a:lnTo>
                    <a:pt x="10675102" y="479697"/>
                  </a:lnTo>
                  <a:lnTo>
                    <a:pt x="10667562" y="517042"/>
                  </a:lnTo>
                  <a:lnTo>
                    <a:pt x="10647001" y="547538"/>
                  </a:lnTo>
                  <a:lnTo>
                    <a:pt x="10616506" y="568099"/>
                  </a:lnTo>
                  <a:lnTo>
                    <a:pt x="10579162" y="575639"/>
                  </a:lnTo>
                  <a:lnTo>
                    <a:pt x="95940" y="575639"/>
                  </a:lnTo>
                  <a:lnTo>
                    <a:pt x="58596" y="568099"/>
                  </a:lnTo>
                  <a:lnTo>
                    <a:pt x="28100" y="547538"/>
                  </a:lnTo>
                  <a:lnTo>
                    <a:pt x="7539" y="517042"/>
                  </a:lnTo>
                  <a:lnTo>
                    <a:pt x="0" y="479697"/>
                  </a:lnTo>
                  <a:lnTo>
                    <a:pt x="0" y="95941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20737" y="5364401"/>
            <a:ext cx="10688320" cy="588645"/>
            <a:chOff x="820737" y="5364401"/>
            <a:chExt cx="10688320" cy="588645"/>
          </a:xfrm>
        </p:grpSpPr>
        <p:sp>
          <p:nvSpPr>
            <p:cNvPr id="13" name="object 13"/>
            <p:cNvSpPr/>
            <p:nvPr/>
          </p:nvSpPr>
          <p:spPr>
            <a:xfrm>
              <a:off x="827087" y="537075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5">
                  <a:moveTo>
                    <a:pt x="10579161" y="0"/>
                  </a:moveTo>
                  <a:lnTo>
                    <a:pt x="95940" y="0"/>
                  </a:lnTo>
                  <a:lnTo>
                    <a:pt x="58596" y="7539"/>
                  </a:lnTo>
                  <a:lnTo>
                    <a:pt x="28100" y="28100"/>
                  </a:lnTo>
                  <a:lnTo>
                    <a:pt x="7539" y="58596"/>
                  </a:lnTo>
                  <a:lnTo>
                    <a:pt x="0" y="95940"/>
                  </a:lnTo>
                  <a:lnTo>
                    <a:pt x="0" y="479696"/>
                  </a:lnTo>
                  <a:lnTo>
                    <a:pt x="7539" y="517041"/>
                  </a:lnTo>
                  <a:lnTo>
                    <a:pt x="28100" y="547537"/>
                  </a:lnTo>
                  <a:lnTo>
                    <a:pt x="58596" y="568098"/>
                  </a:lnTo>
                  <a:lnTo>
                    <a:pt x="95940" y="575638"/>
                  </a:lnTo>
                  <a:lnTo>
                    <a:pt x="10579161" y="575638"/>
                  </a:lnTo>
                  <a:lnTo>
                    <a:pt x="10616506" y="568098"/>
                  </a:lnTo>
                  <a:lnTo>
                    <a:pt x="10647002" y="547537"/>
                  </a:lnTo>
                  <a:lnTo>
                    <a:pt x="10667562" y="517041"/>
                  </a:lnTo>
                  <a:lnTo>
                    <a:pt x="10675102" y="479696"/>
                  </a:lnTo>
                  <a:lnTo>
                    <a:pt x="10675102" y="95940"/>
                  </a:lnTo>
                  <a:lnTo>
                    <a:pt x="10667562" y="58596"/>
                  </a:lnTo>
                  <a:lnTo>
                    <a:pt x="10647002" y="28100"/>
                  </a:lnTo>
                  <a:lnTo>
                    <a:pt x="10616506" y="7539"/>
                  </a:lnTo>
                  <a:lnTo>
                    <a:pt x="10579161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7087" y="5370751"/>
              <a:ext cx="10675620" cy="575945"/>
            </a:xfrm>
            <a:custGeom>
              <a:avLst/>
              <a:gdLst/>
              <a:ahLst/>
              <a:cxnLst/>
              <a:rect l="l" t="t" r="r" b="b"/>
              <a:pathLst>
                <a:path w="10675620" h="575945">
                  <a:moveTo>
                    <a:pt x="0" y="95941"/>
                  </a:moveTo>
                  <a:lnTo>
                    <a:pt x="7539" y="58596"/>
                  </a:lnTo>
                  <a:lnTo>
                    <a:pt x="28100" y="28100"/>
                  </a:lnTo>
                  <a:lnTo>
                    <a:pt x="58596" y="7539"/>
                  </a:lnTo>
                  <a:lnTo>
                    <a:pt x="95940" y="0"/>
                  </a:lnTo>
                  <a:lnTo>
                    <a:pt x="10579162" y="0"/>
                  </a:lnTo>
                  <a:lnTo>
                    <a:pt x="10616506" y="7539"/>
                  </a:lnTo>
                  <a:lnTo>
                    <a:pt x="10647001" y="28100"/>
                  </a:lnTo>
                  <a:lnTo>
                    <a:pt x="10667562" y="58596"/>
                  </a:lnTo>
                  <a:lnTo>
                    <a:pt x="10675102" y="95941"/>
                  </a:lnTo>
                  <a:lnTo>
                    <a:pt x="10675102" y="479697"/>
                  </a:lnTo>
                  <a:lnTo>
                    <a:pt x="10667562" y="517042"/>
                  </a:lnTo>
                  <a:lnTo>
                    <a:pt x="10647001" y="547538"/>
                  </a:lnTo>
                  <a:lnTo>
                    <a:pt x="10616506" y="568099"/>
                  </a:lnTo>
                  <a:lnTo>
                    <a:pt x="10579162" y="575639"/>
                  </a:lnTo>
                  <a:lnTo>
                    <a:pt x="95940" y="575639"/>
                  </a:lnTo>
                  <a:lnTo>
                    <a:pt x="58596" y="568099"/>
                  </a:lnTo>
                  <a:lnTo>
                    <a:pt x="28100" y="547538"/>
                  </a:lnTo>
                  <a:lnTo>
                    <a:pt x="7539" y="517042"/>
                  </a:lnTo>
                  <a:lnTo>
                    <a:pt x="0" y="479697"/>
                  </a:lnTo>
                  <a:lnTo>
                    <a:pt x="0" y="95941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33926" y="1980691"/>
            <a:ext cx="7523480" cy="3838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Ethnicity:</a:t>
            </a:r>
            <a:endParaRPr sz="24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1050"/>
              </a:spcBef>
              <a:buChar char="•"/>
              <a:tabLst>
                <a:tab pos="402590" algn="l"/>
              </a:tabLst>
            </a:pPr>
            <a:r>
              <a:rPr dirty="0" sz="1900" spc="-100">
                <a:latin typeface="Arial"/>
                <a:cs typeface="Arial"/>
              </a:rPr>
              <a:t>Non-</a:t>
            </a:r>
            <a:r>
              <a:rPr dirty="0" sz="1900" spc="-10">
                <a:latin typeface="Arial"/>
                <a:cs typeface="Arial"/>
              </a:rPr>
              <a:t>Hispanic</a:t>
            </a:r>
            <a:endParaRPr sz="19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215"/>
              </a:spcBef>
              <a:buChar char="•"/>
              <a:tabLst>
                <a:tab pos="402590" algn="l"/>
              </a:tabLst>
            </a:pPr>
            <a:r>
              <a:rPr dirty="0" sz="1900" spc="-10">
                <a:latin typeface="Arial"/>
                <a:cs typeface="Arial"/>
              </a:rPr>
              <a:t>Hispanic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Race:</a:t>
            </a:r>
            <a:endParaRPr sz="24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1050"/>
              </a:spcBef>
              <a:buChar char="•"/>
              <a:tabLst>
                <a:tab pos="402590" algn="l"/>
              </a:tabLst>
            </a:pPr>
            <a:r>
              <a:rPr dirty="0" sz="1900" spc="-10">
                <a:latin typeface="Arial"/>
                <a:cs typeface="Arial"/>
              </a:rPr>
              <a:t>Black</a:t>
            </a:r>
            <a:endParaRPr sz="19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215"/>
              </a:spcBef>
              <a:buChar char="•"/>
              <a:tabLst>
                <a:tab pos="402590" algn="l"/>
              </a:tabLst>
            </a:pPr>
            <a:r>
              <a:rPr dirty="0" sz="1900" spc="-10">
                <a:latin typeface="Arial"/>
                <a:cs typeface="Arial"/>
              </a:rPr>
              <a:t>White</a:t>
            </a:r>
            <a:endParaRPr sz="1900">
              <a:latin typeface="Arial"/>
              <a:cs typeface="Arial"/>
            </a:endParaRPr>
          </a:p>
          <a:p>
            <a:pPr marL="402590" indent="-170815">
              <a:lnSpc>
                <a:spcPct val="100000"/>
              </a:lnSpc>
              <a:spcBef>
                <a:spcPts val="315"/>
              </a:spcBef>
              <a:buChar char="•"/>
              <a:tabLst>
                <a:tab pos="402590" algn="l"/>
              </a:tabLst>
            </a:pPr>
            <a:r>
              <a:rPr dirty="0" sz="1900" spc="-65">
                <a:latin typeface="Arial"/>
                <a:cs typeface="Arial"/>
              </a:rPr>
              <a:t>Other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race: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65">
                <a:latin typeface="Arial"/>
                <a:cs typeface="Arial"/>
              </a:rPr>
              <a:t>a</a:t>
            </a:r>
            <a:r>
              <a:rPr dirty="0" sz="1900" spc="-85">
                <a:latin typeface="Arial"/>
                <a:cs typeface="Arial"/>
              </a:rPr>
              <a:t> grouping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85">
                <a:latin typeface="Arial"/>
                <a:cs typeface="Arial"/>
              </a:rPr>
              <a:t> racial </a:t>
            </a:r>
            <a:r>
              <a:rPr dirty="0" sz="1900" spc="-100">
                <a:latin typeface="Arial"/>
                <a:cs typeface="Arial"/>
              </a:rPr>
              <a:t>categories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with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smaller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samples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400" spc="-254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documented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70">
                <a:solidFill>
                  <a:srgbClr val="FFFFFF"/>
                </a:solidFill>
                <a:latin typeface="Arial"/>
                <a:cs typeface="Arial"/>
              </a:rPr>
              <a:t>EHR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(though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reported)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" y="6337705"/>
            <a:ext cx="12191965" cy="5202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1" y="240554"/>
            <a:ext cx="3249174" cy="499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2026-06-18T02:26:31Z</dcterms:created>
  <dcterms:modified xsi:type="dcterms:W3CDTF">2026-06-18T02:26:31Z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LastSaved">
    <vt:filetime>2026-06-18T00:00:00Z</vt:filetime>
  </property>
  <property fmtid="{D5CDD505-2E9C-101B-9397-08002B2CF9AE}" pid="4" name="Producer">
    <vt:lpwstr>macOS Version 12.6 (Build 21G115) Quartz PDFContext</vt:lpwstr>
  </property>
</Properties>
</file>