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B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B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35846"/>
            <a:ext cx="114300" cy="3422650"/>
          </a:xfrm>
          <a:custGeom>
            <a:avLst/>
            <a:gdLst/>
            <a:ahLst/>
            <a:cxnLst/>
            <a:rect l="l" t="t" r="r" b="b"/>
            <a:pathLst>
              <a:path w="114300" h="3422650">
                <a:moveTo>
                  <a:pt x="0" y="3422153"/>
                </a:moveTo>
                <a:lnTo>
                  <a:pt x="0" y="0"/>
                </a:lnTo>
                <a:lnTo>
                  <a:pt x="114244" y="0"/>
                </a:lnTo>
                <a:lnTo>
                  <a:pt x="114244" y="3422153"/>
                </a:lnTo>
                <a:lnTo>
                  <a:pt x="0" y="3422153"/>
                </a:lnTo>
                <a:close/>
              </a:path>
            </a:pathLst>
          </a:custGeom>
          <a:solidFill>
            <a:srgbClr val="007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19380" cy="3437254"/>
          </a:xfrm>
          <a:custGeom>
            <a:avLst/>
            <a:gdLst/>
            <a:ahLst/>
            <a:cxnLst/>
            <a:rect l="l" t="t" r="r" b="b"/>
            <a:pathLst>
              <a:path w="119380" h="3437254">
                <a:moveTo>
                  <a:pt x="118872" y="0"/>
                </a:moveTo>
                <a:lnTo>
                  <a:pt x="0" y="0"/>
                </a:lnTo>
                <a:lnTo>
                  <a:pt x="0" y="3437082"/>
                </a:lnTo>
                <a:lnTo>
                  <a:pt x="118872" y="3437082"/>
                </a:lnTo>
                <a:lnTo>
                  <a:pt x="118872" y="0"/>
                </a:lnTo>
                <a:close/>
              </a:path>
            </a:pathLst>
          </a:custGeom>
          <a:solidFill>
            <a:srgbClr val="92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765" y="148844"/>
            <a:ext cx="11442468" cy="521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B7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6913" y="2985515"/>
            <a:ext cx="5049520" cy="240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len.D.Cheadle@kp.org" TargetMode="External"/><Relationship Id="rId3" Type="http://schemas.openxmlformats.org/officeDocument/2006/relationships/hyperlink" Target="mailto:Sheridan.X.Green@kp.org" TargetMode="External"/><Relationship Id="rId4" Type="http://schemas.openxmlformats.org/officeDocument/2006/relationships/hyperlink" Target="mailto:Rachel.X.Zucker@kp.org" TargetMode="External"/><Relationship Id="rId5" Type="http://schemas.openxmlformats.org/officeDocument/2006/relationships/image" Target="../media/image41.png"/><Relationship Id="rId6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82" y="2970395"/>
            <a:ext cx="12125960" cy="1751330"/>
          </a:xfrm>
          <a:custGeom>
            <a:avLst/>
            <a:gdLst/>
            <a:ahLst/>
            <a:cxnLst/>
            <a:rect l="l" t="t" r="r" b="b"/>
            <a:pathLst>
              <a:path w="12125960" h="1751329">
                <a:moveTo>
                  <a:pt x="12125416" y="0"/>
                </a:moveTo>
                <a:lnTo>
                  <a:pt x="0" y="0"/>
                </a:lnTo>
                <a:lnTo>
                  <a:pt x="0" y="1751304"/>
                </a:lnTo>
                <a:lnTo>
                  <a:pt x="12125416" y="1751304"/>
                </a:lnTo>
                <a:lnTo>
                  <a:pt x="12125416" y="0"/>
                </a:lnTo>
                <a:close/>
              </a:path>
            </a:pathLst>
          </a:custGeom>
          <a:solidFill>
            <a:srgbClr val="0177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72569" y="6503923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9898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22" y="3181603"/>
            <a:ext cx="11553190" cy="1315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067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Demographic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setting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refer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needs.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5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Rachel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Zucker,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Kathleen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Albers,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Cheryl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Kelly,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Alex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Erkenbeck,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Allen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Cheadle,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James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Lagrotteria,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Christina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Clarke,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Michelle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Odelberg,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Sheridan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3"/>
            <a:ext cx="9465945" cy="6819265"/>
            <a:chOff x="0" y="-3"/>
            <a:chExt cx="9465945" cy="6819265"/>
          </a:xfrm>
        </p:grpSpPr>
        <p:sp>
          <p:nvSpPr>
            <p:cNvPr id="6" name="object 6"/>
            <p:cNvSpPr/>
            <p:nvPr/>
          </p:nvSpPr>
          <p:spPr>
            <a:xfrm>
              <a:off x="0" y="3435846"/>
              <a:ext cx="114300" cy="3383279"/>
            </a:xfrm>
            <a:custGeom>
              <a:avLst/>
              <a:gdLst/>
              <a:ahLst/>
              <a:cxnLst/>
              <a:rect l="l" t="t" r="r" b="b"/>
              <a:pathLst>
                <a:path w="114300" h="3383279">
                  <a:moveTo>
                    <a:pt x="114244" y="0"/>
                  </a:moveTo>
                  <a:lnTo>
                    <a:pt x="0" y="0"/>
                  </a:lnTo>
                  <a:lnTo>
                    <a:pt x="0" y="3383278"/>
                  </a:lnTo>
                  <a:lnTo>
                    <a:pt x="114244" y="3383278"/>
                  </a:lnTo>
                  <a:lnTo>
                    <a:pt x="114244" y="0"/>
                  </a:lnTo>
                  <a:close/>
                </a:path>
              </a:pathLst>
            </a:custGeom>
            <a:solidFill>
              <a:srgbClr val="007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-3"/>
              <a:ext cx="109855" cy="4480560"/>
            </a:xfrm>
            <a:custGeom>
              <a:avLst/>
              <a:gdLst/>
              <a:ahLst/>
              <a:cxnLst/>
              <a:rect l="l" t="t" r="r" b="b"/>
              <a:pathLst>
                <a:path w="109855" h="4480560">
                  <a:moveTo>
                    <a:pt x="109728" y="0"/>
                  </a:moveTo>
                  <a:lnTo>
                    <a:pt x="0" y="0"/>
                  </a:lnTo>
                  <a:lnTo>
                    <a:pt x="0" y="4480560"/>
                  </a:lnTo>
                  <a:lnTo>
                    <a:pt x="109728" y="4480560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92CC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315" y="6269654"/>
              <a:ext cx="1601147" cy="3824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1259" y="6186518"/>
              <a:ext cx="1674171" cy="4875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6703" y="6337939"/>
              <a:ext cx="318204" cy="2975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58477" y="6464465"/>
              <a:ext cx="289560" cy="170180"/>
            </a:xfrm>
            <a:custGeom>
              <a:avLst/>
              <a:gdLst/>
              <a:ahLst/>
              <a:cxnLst/>
              <a:rect l="l" t="t" r="r" b="b"/>
              <a:pathLst>
                <a:path w="289560" h="170179">
                  <a:moveTo>
                    <a:pt x="251079" y="169456"/>
                  </a:moveTo>
                  <a:lnTo>
                    <a:pt x="234264" y="120688"/>
                  </a:lnTo>
                  <a:lnTo>
                    <a:pt x="226110" y="97053"/>
                  </a:lnTo>
                  <a:lnTo>
                    <a:pt x="201904" y="26860"/>
                  </a:lnTo>
                  <a:lnTo>
                    <a:pt x="196329" y="10706"/>
                  </a:lnTo>
                  <a:lnTo>
                    <a:pt x="196329" y="97053"/>
                  </a:lnTo>
                  <a:lnTo>
                    <a:pt x="149682" y="97053"/>
                  </a:lnTo>
                  <a:lnTo>
                    <a:pt x="172212" y="26860"/>
                  </a:lnTo>
                  <a:lnTo>
                    <a:pt x="172885" y="26860"/>
                  </a:lnTo>
                  <a:lnTo>
                    <a:pt x="196329" y="97053"/>
                  </a:lnTo>
                  <a:lnTo>
                    <a:pt x="196329" y="10706"/>
                  </a:lnTo>
                  <a:lnTo>
                    <a:pt x="192659" y="50"/>
                  </a:lnTo>
                  <a:lnTo>
                    <a:pt x="156387" y="50"/>
                  </a:lnTo>
                  <a:lnTo>
                    <a:pt x="106730" y="143725"/>
                  </a:lnTo>
                  <a:lnTo>
                    <a:pt x="60896" y="85915"/>
                  </a:lnTo>
                  <a:lnTo>
                    <a:pt x="58318" y="82664"/>
                  </a:lnTo>
                  <a:lnTo>
                    <a:pt x="60032" y="80467"/>
                  </a:lnTo>
                  <a:lnTo>
                    <a:pt x="122834" y="50"/>
                  </a:lnTo>
                  <a:lnTo>
                    <a:pt x="89141" y="50"/>
                  </a:lnTo>
                  <a:lnTo>
                    <a:pt x="29286" y="80467"/>
                  </a:lnTo>
                  <a:lnTo>
                    <a:pt x="29286" y="50"/>
                  </a:lnTo>
                  <a:lnTo>
                    <a:pt x="0" y="50"/>
                  </a:lnTo>
                  <a:lnTo>
                    <a:pt x="12" y="169456"/>
                  </a:lnTo>
                  <a:lnTo>
                    <a:pt x="29286" y="169456"/>
                  </a:lnTo>
                  <a:lnTo>
                    <a:pt x="29286" y="85915"/>
                  </a:lnTo>
                  <a:lnTo>
                    <a:pt x="91274" y="169456"/>
                  </a:lnTo>
                  <a:lnTo>
                    <a:pt x="97828" y="169456"/>
                  </a:lnTo>
                  <a:lnTo>
                    <a:pt x="97777" y="169608"/>
                  </a:lnTo>
                  <a:lnTo>
                    <a:pt x="126415" y="169608"/>
                  </a:lnTo>
                  <a:lnTo>
                    <a:pt x="134708" y="143725"/>
                  </a:lnTo>
                  <a:lnTo>
                    <a:pt x="142100" y="120688"/>
                  </a:lnTo>
                  <a:lnTo>
                    <a:pt x="204228" y="120688"/>
                  </a:lnTo>
                  <a:lnTo>
                    <a:pt x="220522" y="169456"/>
                  </a:lnTo>
                  <a:lnTo>
                    <a:pt x="251079" y="169456"/>
                  </a:lnTo>
                  <a:close/>
                </a:path>
                <a:path w="289560" h="170179">
                  <a:moveTo>
                    <a:pt x="289407" y="0"/>
                  </a:moveTo>
                  <a:lnTo>
                    <a:pt x="260159" y="0"/>
                  </a:lnTo>
                  <a:lnTo>
                    <a:pt x="260159" y="169418"/>
                  </a:lnTo>
                  <a:lnTo>
                    <a:pt x="289407" y="169418"/>
                  </a:lnTo>
                  <a:lnTo>
                    <a:pt x="289407" y="0"/>
                  </a:lnTo>
                  <a:close/>
                </a:path>
              </a:pathLst>
            </a:custGeom>
            <a:solidFill>
              <a:srgbClr val="0083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6590" y="6464206"/>
              <a:ext cx="475960" cy="1696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9335" y="6461544"/>
              <a:ext cx="1849755" cy="174625"/>
            </a:xfrm>
            <a:custGeom>
              <a:avLst/>
              <a:gdLst/>
              <a:ahLst/>
              <a:cxnLst/>
              <a:rect l="l" t="t" r="r" b="b"/>
              <a:pathLst>
                <a:path w="1849754" h="174625">
                  <a:moveTo>
                    <a:pt x="108661" y="123710"/>
                  </a:moveTo>
                  <a:lnTo>
                    <a:pt x="83451" y="82461"/>
                  </a:lnTo>
                  <a:lnTo>
                    <a:pt x="48983" y="67310"/>
                  </a:lnTo>
                  <a:lnTo>
                    <a:pt x="38417" y="61137"/>
                  </a:lnTo>
                  <a:lnTo>
                    <a:pt x="32143" y="54063"/>
                  </a:lnTo>
                  <a:lnTo>
                    <a:pt x="30073" y="45224"/>
                  </a:lnTo>
                  <a:lnTo>
                    <a:pt x="32004" y="37515"/>
                  </a:lnTo>
                  <a:lnTo>
                    <a:pt x="37744" y="30492"/>
                  </a:lnTo>
                  <a:lnTo>
                    <a:pt x="47332" y="25374"/>
                  </a:lnTo>
                  <a:lnTo>
                    <a:pt x="60718" y="23406"/>
                  </a:lnTo>
                  <a:lnTo>
                    <a:pt x="71678" y="24257"/>
                  </a:lnTo>
                  <a:lnTo>
                    <a:pt x="81851" y="26416"/>
                  </a:lnTo>
                  <a:lnTo>
                    <a:pt x="90589" y="29286"/>
                  </a:lnTo>
                  <a:lnTo>
                    <a:pt x="97256" y="32270"/>
                  </a:lnTo>
                  <a:lnTo>
                    <a:pt x="97256" y="7886"/>
                  </a:lnTo>
                  <a:lnTo>
                    <a:pt x="90487" y="5105"/>
                  </a:lnTo>
                  <a:lnTo>
                    <a:pt x="81851" y="2565"/>
                  </a:lnTo>
                  <a:lnTo>
                    <a:pt x="71932" y="711"/>
                  </a:lnTo>
                  <a:lnTo>
                    <a:pt x="61366" y="0"/>
                  </a:lnTo>
                  <a:lnTo>
                    <a:pt x="36461" y="3632"/>
                  </a:lnTo>
                  <a:lnTo>
                    <a:pt x="17094" y="13690"/>
                  </a:lnTo>
                  <a:lnTo>
                    <a:pt x="4521" y="28905"/>
                  </a:lnTo>
                  <a:lnTo>
                    <a:pt x="50" y="48031"/>
                  </a:lnTo>
                  <a:lnTo>
                    <a:pt x="3429" y="64655"/>
                  </a:lnTo>
                  <a:lnTo>
                    <a:pt x="12992" y="78079"/>
                  </a:lnTo>
                  <a:lnTo>
                    <a:pt x="27889" y="88747"/>
                  </a:lnTo>
                  <a:lnTo>
                    <a:pt x="61480" y="102984"/>
                  </a:lnTo>
                  <a:lnTo>
                    <a:pt x="71247" y="109410"/>
                  </a:lnTo>
                  <a:lnTo>
                    <a:pt x="76873" y="116827"/>
                  </a:lnTo>
                  <a:lnTo>
                    <a:pt x="78676" y="125768"/>
                  </a:lnTo>
                  <a:lnTo>
                    <a:pt x="76466" y="135623"/>
                  </a:lnTo>
                  <a:lnTo>
                    <a:pt x="70065" y="143332"/>
                  </a:lnTo>
                  <a:lnTo>
                    <a:pt x="59880" y="148336"/>
                  </a:lnTo>
                  <a:lnTo>
                    <a:pt x="46266" y="150126"/>
                  </a:lnTo>
                  <a:lnTo>
                    <a:pt x="33718" y="149186"/>
                  </a:lnTo>
                  <a:lnTo>
                    <a:pt x="20993" y="146583"/>
                  </a:lnTo>
                  <a:lnTo>
                    <a:pt x="9334" y="142684"/>
                  </a:lnTo>
                  <a:lnTo>
                    <a:pt x="0" y="137807"/>
                  </a:lnTo>
                  <a:lnTo>
                    <a:pt x="0" y="164160"/>
                  </a:lnTo>
                  <a:lnTo>
                    <a:pt x="8699" y="167995"/>
                  </a:lnTo>
                  <a:lnTo>
                    <a:pt x="19494" y="171157"/>
                  </a:lnTo>
                  <a:lnTo>
                    <a:pt x="31584" y="173304"/>
                  </a:lnTo>
                  <a:lnTo>
                    <a:pt x="44208" y="174104"/>
                  </a:lnTo>
                  <a:lnTo>
                    <a:pt x="72758" y="169989"/>
                  </a:lnTo>
                  <a:lnTo>
                    <a:pt x="92849" y="158940"/>
                  </a:lnTo>
                  <a:lnTo>
                    <a:pt x="104749" y="142875"/>
                  </a:lnTo>
                  <a:lnTo>
                    <a:pt x="108661" y="123710"/>
                  </a:lnTo>
                  <a:close/>
                </a:path>
                <a:path w="1849754" h="174625">
                  <a:moveTo>
                    <a:pt x="366014" y="172491"/>
                  </a:moveTo>
                  <a:lnTo>
                    <a:pt x="321919" y="100228"/>
                  </a:lnTo>
                  <a:lnTo>
                    <a:pt x="320471" y="97840"/>
                  </a:lnTo>
                  <a:lnTo>
                    <a:pt x="330123" y="95669"/>
                  </a:lnTo>
                  <a:lnTo>
                    <a:pt x="337261" y="92087"/>
                  </a:lnTo>
                  <a:lnTo>
                    <a:pt x="359206" y="51181"/>
                  </a:lnTo>
                  <a:lnTo>
                    <a:pt x="359232" y="50876"/>
                  </a:lnTo>
                  <a:lnTo>
                    <a:pt x="358051" y="39789"/>
                  </a:lnTo>
                  <a:lnTo>
                    <a:pt x="354774" y="30086"/>
                  </a:lnTo>
                  <a:lnTo>
                    <a:pt x="353275" y="27622"/>
                  </a:lnTo>
                  <a:lnTo>
                    <a:pt x="349770" y="21831"/>
                  </a:lnTo>
                  <a:lnTo>
                    <a:pt x="343420" y="15074"/>
                  </a:lnTo>
                  <a:lnTo>
                    <a:pt x="334886" y="9385"/>
                  </a:lnTo>
                  <a:lnTo>
                    <a:pt x="330428" y="7797"/>
                  </a:lnTo>
                  <a:lnTo>
                    <a:pt x="330428" y="51181"/>
                  </a:lnTo>
                  <a:lnTo>
                    <a:pt x="328688" y="61836"/>
                  </a:lnTo>
                  <a:lnTo>
                    <a:pt x="323215" y="69405"/>
                  </a:lnTo>
                  <a:lnTo>
                    <a:pt x="313550" y="73914"/>
                  </a:lnTo>
                  <a:lnTo>
                    <a:pt x="299288" y="75412"/>
                  </a:lnTo>
                  <a:lnTo>
                    <a:pt x="274599" y="75412"/>
                  </a:lnTo>
                  <a:lnTo>
                    <a:pt x="274599" y="27622"/>
                  </a:lnTo>
                  <a:lnTo>
                    <a:pt x="299288" y="27622"/>
                  </a:lnTo>
                  <a:lnTo>
                    <a:pt x="313486" y="29210"/>
                  </a:lnTo>
                  <a:lnTo>
                    <a:pt x="323151" y="33832"/>
                  </a:lnTo>
                  <a:lnTo>
                    <a:pt x="328663" y="41236"/>
                  </a:lnTo>
                  <a:lnTo>
                    <a:pt x="330365" y="50876"/>
                  </a:lnTo>
                  <a:lnTo>
                    <a:pt x="330428" y="51181"/>
                  </a:lnTo>
                  <a:lnTo>
                    <a:pt x="330428" y="7797"/>
                  </a:lnTo>
                  <a:lnTo>
                    <a:pt x="324243" y="5575"/>
                  </a:lnTo>
                  <a:lnTo>
                    <a:pt x="310921" y="3454"/>
                  </a:lnTo>
                  <a:lnTo>
                    <a:pt x="294398" y="2781"/>
                  </a:lnTo>
                  <a:lnTo>
                    <a:pt x="245237" y="2781"/>
                  </a:lnTo>
                  <a:lnTo>
                    <a:pt x="245160" y="147574"/>
                  </a:lnTo>
                  <a:lnTo>
                    <a:pt x="155740" y="147574"/>
                  </a:lnTo>
                  <a:lnTo>
                    <a:pt x="155740" y="99720"/>
                  </a:lnTo>
                  <a:lnTo>
                    <a:pt x="207213" y="99720"/>
                  </a:lnTo>
                  <a:lnTo>
                    <a:pt x="207213" y="75158"/>
                  </a:lnTo>
                  <a:lnTo>
                    <a:pt x="155740" y="75158"/>
                  </a:lnTo>
                  <a:lnTo>
                    <a:pt x="155740" y="27203"/>
                  </a:lnTo>
                  <a:lnTo>
                    <a:pt x="219354" y="27203"/>
                  </a:lnTo>
                  <a:lnTo>
                    <a:pt x="219354" y="2781"/>
                  </a:lnTo>
                  <a:lnTo>
                    <a:pt x="126746" y="2781"/>
                  </a:lnTo>
                  <a:lnTo>
                    <a:pt x="126746" y="172275"/>
                  </a:lnTo>
                  <a:lnTo>
                    <a:pt x="274599" y="172275"/>
                  </a:lnTo>
                  <a:lnTo>
                    <a:pt x="274599" y="147574"/>
                  </a:lnTo>
                  <a:lnTo>
                    <a:pt x="274599" y="100228"/>
                  </a:lnTo>
                  <a:lnTo>
                    <a:pt x="289115" y="100228"/>
                  </a:lnTo>
                  <a:lnTo>
                    <a:pt x="301332" y="120446"/>
                  </a:lnTo>
                  <a:lnTo>
                    <a:pt x="315137" y="144297"/>
                  </a:lnTo>
                  <a:lnTo>
                    <a:pt x="326415" y="164172"/>
                  </a:lnTo>
                  <a:lnTo>
                    <a:pt x="330962" y="172275"/>
                  </a:lnTo>
                  <a:lnTo>
                    <a:pt x="331089" y="172491"/>
                  </a:lnTo>
                  <a:lnTo>
                    <a:pt x="366014" y="172491"/>
                  </a:lnTo>
                  <a:close/>
                </a:path>
                <a:path w="1849754" h="174625">
                  <a:moveTo>
                    <a:pt x="570318" y="52489"/>
                  </a:moveTo>
                  <a:lnTo>
                    <a:pt x="569252" y="42214"/>
                  </a:lnTo>
                  <a:lnTo>
                    <a:pt x="569150" y="41211"/>
                  </a:lnTo>
                  <a:lnTo>
                    <a:pt x="565899" y="31115"/>
                  </a:lnTo>
                  <a:lnTo>
                    <a:pt x="563892" y="27622"/>
                  </a:lnTo>
                  <a:lnTo>
                    <a:pt x="560933" y="22466"/>
                  </a:lnTo>
                  <a:lnTo>
                    <a:pt x="554609" y="15532"/>
                  </a:lnTo>
                  <a:lnTo>
                    <a:pt x="546049" y="9791"/>
                  </a:lnTo>
                  <a:lnTo>
                    <a:pt x="541578" y="8128"/>
                  </a:lnTo>
                  <a:lnTo>
                    <a:pt x="541578" y="52336"/>
                  </a:lnTo>
                  <a:lnTo>
                    <a:pt x="539661" y="62814"/>
                  </a:lnTo>
                  <a:lnTo>
                    <a:pt x="533895" y="70827"/>
                  </a:lnTo>
                  <a:lnTo>
                    <a:pt x="524192" y="75971"/>
                  </a:lnTo>
                  <a:lnTo>
                    <a:pt x="510463" y="77774"/>
                  </a:lnTo>
                  <a:lnTo>
                    <a:pt x="485736" y="77774"/>
                  </a:lnTo>
                  <a:lnTo>
                    <a:pt x="485736" y="27622"/>
                  </a:lnTo>
                  <a:lnTo>
                    <a:pt x="510463" y="27622"/>
                  </a:lnTo>
                  <a:lnTo>
                    <a:pt x="524637" y="29400"/>
                  </a:lnTo>
                  <a:lnTo>
                    <a:pt x="534301" y="34417"/>
                  </a:lnTo>
                  <a:lnTo>
                    <a:pt x="539813" y="42214"/>
                  </a:lnTo>
                  <a:lnTo>
                    <a:pt x="541578" y="52336"/>
                  </a:lnTo>
                  <a:lnTo>
                    <a:pt x="541578" y="8128"/>
                  </a:lnTo>
                  <a:lnTo>
                    <a:pt x="535381" y="5816"/>
                  </a:lnTo>
                  <a:lnTo>
                    <a:pt x="522058" y="3530"/>
                  </a:lnTo>
                  <a:lnTo>
                    <a:pt x="505510" y="2781"/>
                  </a:lnTo>
                  <a:lnTo>
                    <a:pt x="456349" y="2781"/>
                  </a:lnTo>
                  <a:lnTo>
                    <a:pt x="456349" y="172339"/>
                  </a:lnTo>
                  <a:lnTo>
                    <a:pt x="485762" y="172339"/>
                  </a:lnTo>
                  <a:lnTo>
                    <a:pt x="485762" y="102590"/>
                  </a:lnTo>
                  <a:lnTo>
                    <a:pt x="505510" y="102590"/>
                  </a:lnTo>
                  <a:lnTo>
                    <a:pt x="545871" y="95237"/>
                  </a:lnTo>
                  <a:lnTo>
                    <a:pt x="563473" y="77774"/>
                  </a:lnTo>
                  <a:lnTo>
                    <a:pt x="565785" y="73837"/>
                  </a:lnTo>
                  <a:lnTo>
                    <a:pt x="569112" y="63741"/>
                  </a:lnTo>
                  <a:lnTo>
                    <a:pt x="570318" y="52489"/>
                  </a:lnTo>
                  <a:close/>
                </a:path>
                <a:path w="1849754" h="174625">
                  <a:moveTo>
                    <a:pt x="827811" y="172491"/>
                  </a:moveTo>
                  <a:lnTo>
                    <a:pt x="783729" y="100228"/>
                  </a:lnTo>
                  <a:lnTo>
                    <a:pt x="782281" y="97840"/>
                  </a:lnTo>
                  <a:lnTo>
                    <a:pt x="791895" y="95669"/>
                  </a:lnTo>
                  <a:lnTo>
                    <a:pt x="799033" y="92087"/>
                  </a:lnTo>
                  <a:lnTo>
                    <a:pt x="820978" y="51181"/>
                  </a:lnTo>
                  <a:lnTo>
                    <a:pt x="821016" y="50876"/>
                  </a:lnTo>
                  <a:lnTo>
                    <a:pt x="805230" y="15074"/>
                  </a:lnTo>
                  <a:lnTo>
                    <a:pt x="792213" y="7797"/>
                  </a:lnTo>
                  <a:lnTo>
                    <a:pt x="792213" y="51181"/>
                  </a:lnTo>
                  <a:lnTo>
                    <a:pt x="790486" y="61836"/>
                  </a:lnTo>
                  <a:lnTo>
                    <a:pt x="784999" y="69405"/>
                  </a:lnTo>
                  <a:lnTo>
                    <a:pt x="775347" y="73914"/>
                  </a:lnTo>
                  <a:lnTo>
                    <a:pt x="761085" y="75412"/>
                  </a:lnTo>
                  <a:lnTo>
                    <a:pt x="736384" y="75412"/>
                  </a:lnTo>
                  <a:lnTo>
                    <a:pt x="736384" y="27622"/>
                  </a:lnTo>
                  <a:lnTo>
                    <a:pt x="761085" y="27622"/>
                  </a:lnTo>
                  <a:lnTo>
                    <a:pt x="792162" y="50876"/>
                  </a:lnTo>
                  <a:lnTo>
                    <a:pt x="792213" y="51181"/>
                  </a:lnTo>
                  <a:lnTo>
                    <a:pt x="792213" y="7797"/>
                  </a:lnTo>
                  <a:lnTo>
                    <a:pt x="786028" y="5575"/>
                  </a:lnTo>
                  <a:lnTo>
                    <a:pt x="772706" y="3454"/>
                  </a:lnTo>
                  <a:lnTo>
                    <a:pt x="756170" y="2781"/>
                  </a:lnTo>
                  <a:lnTo>
                    <a:pt x="707009" y="2781"/>
                  </a:lnTo>
                  <a:lnTo>
                    <a:pt x="706958" y="147574"/>
                  </a:lnTo>
                  <a:lnTo>
                    <a:pt x="617499" y="147574"/>
                  </a:lnTo>
                  <a:lnTo>
                    <a:pt x="617499" y="99720"/>
                  </a:lnTo>
                  <a:lnTo>
                    <a:pt x="668972" y="99720"/>
                  </a:lnTo>
                  <a:lnTo>
                    <a:pt x="668972" y="75158"/>
                  </a:lnTo>
                  <a:lnTo>
                    <a:pt x="617499" y="75158"/>
                  </a:lnTo>
                  <a:lnTo>
                    <a:pt x="617499" y="27203"/>
                  </a:lnTo>
                  <a:lnTo>
                    <a:pt x="681164" y="27203"/>
                  </a:lnTo>
                  <a:lnTo>
                    <a:pt x="681164" y="2781"/>
                  </a:lnTo>
                  <a:lnTo>
                    <a:pt x="588530" y="2781"/>
                  </a:lnTo>
                  <a:lnTo>
                    <a:pt x="588530" y="172275"/>
                  </a:lnTo>
                  <a:lnTo>
                    <a:pt x="736384" y="172275"/>
                  </a:lnTo>
                  <a:lnTo>
                    <a:pt x="736384" y="147574"/>
                  </a:lnTo>
                  <a:lnTo>
                    <a:pt x="736384" y="100228"/>
                  </a:lnTo>
                  <a:lnTo>
                    <a:pt x="750887" y="100228"/>
                  </a:lnTo>
                  <a:lnTo>
                    <a:pt x="763130" y="120446"/>
                  </a:lnTo>
                  <a:lnTo>
                    <a:pt x="776935" y="144297"/>
                  </a:lnTo>
                  <a:lnTo>
                    <a:pt x="788212" y="164172"/>
                  </a:lnTo>
                  <a:lnTo>
                    <a:pt x="792746" y="172275"/>
                  </a:lnTo>
                  <a:lnTo>
                    <a:pt x="792873" y="172491"/>
                  </a:lnTo>
                  <a:lnTo>
                    <a:pt x="827811" y="172491"/>
                  </a:lnTo>
                  <a:close/>
                </a:path>
                <a:path w="1849754" h="174625">
                  <a:moveTo>
                    <a:pt x="1736432" y="28384"/>
                  </a:moveTo>
                  <a:lnTo>
                    <a:pt x="1736280" y="2768"/>
                  </a:lnTo>
                  <a:lnTo>
                    <a:pt x="1577289" y="2768"/>
                  </a:lnTo>
                  <a:lnTo>
                    <a:pt x="1577289" y="134912"/>
                  </a:lnTo>
                  <a:lnTo>
                    <a:pt x="1530553" y="43167"/>
                  </a:lnTo>
                  <a:lnTo>
                    <a:pt x="1509979" y="2768"/>
                  </a:lnTo>
                  <a:lnTo>
                    <a:pt x="1471396" y="2768"/>
                  </a:lnTo>
                  <a:lnTo>
                    <a:pt x="1471396" y="147574"/>
                  </a:lnTo>
                  <a:lnTo>
                    <a:pt x="1382598" y="147574"/>
                  </a:lnTo>
                  <a:lnTo>
                    <a:pt x="1382598" y="99720"/>
                  </a:lnTo>
                  <a:lnTo>
                    <a:pt x="1434045" y="99720"/>
                  </a:lnTo>
                  <a:lnTo>
                    <a:pt x="1434045" y="75158"/>
                  </a:lnTo>
                  <a:lnTo>
                    <a:pt x="1382598" y="75158"/>
                  </a:lnTo>
                  <a:lnTo>
                    <a:pt x="1382598" y="27203"/>
                  </a:lnTo>
                  <a:lnTo>
                    <a:pt x="1446174" y="27203"/>
                  </a:lnTo>
                  <a:lnTo>
                    <a:pt x="1446174" y="2768"/>
                  </a:lnTo>
                  <a:lnTo>
                    <a:pt x="1353629" y="2768"/>
                  </a:lnTo>
                  <a:lnTo>
                    <a:pt x="1353578" y="172300"/>
                  </a:lnTo>
                  <a:lnTo>
                    <a:pt x="1499158" y="172300"/>
                  </a:lnTo>
                  <a:lnTo>
                    <a:pt x="1499158" y="147574"/>
                  </a:lnTo>
                  <a:lnTo>
                    <a:pt x="1499158" y="43167"/>
                  </a:lnTo>
                  <a:lnTo>
                    <a:pt x="1565567" y="172300"/>
                  </a:lnTo>
                  <a:lnTo>
                    <a:pt x="1605521" y="172300"/>
                  </a:lnTo>
                  <a:lnTo>
                    <a:pt x="1605521" y="134912"/>
                  </a:lnTo>
                  <a:lnTo>
                    <a:pt x="1605521" y="28384"/>
                  </a:lnTo>
                  <a:lnTo>
                    <a:pt x="1656892" y="28384"/>
                  </a:lnTo>
                  <a:lnTo>
                    <a:pt x="1656892" y="172300"/>
                  </a:lnTo>
                  <a:lnTo>
                    <a:pt x="1686280" y="172300"/>
                  </a:lnTo>
                  <a:lnTo>
                    <a:pt x="1686280" y="28384"/>
                  </a:lnTo>
                  <a:lnTo>
                    <a:pt x="1736432" y="28384"/>
                  </a:lnTo>
                  <a:close/>
                </a:path>
                <a:path w="1849754" h="174625">
                  <a:moveTo>
                    <a:pt x="1849259" y="147535"/>
                  </a:moveTo>
                  <a:lnTo>
                    <a:pt x="1779689" y="147535"/>
                  </a:lnTo>
                  <a:lnTo>
                    <a:pt x="1779689" y="99275"/>
                  </a:lnTo>
                  <a:lnTo>
                    <a:pt x="1831136" y="99275"/>
                  </a:lnTo>
                  <a:lnTo>
                    <a:pt x="1831136" y="75145"/>
                  </a:lnTo>
                  <a:lnTo>
                    <a:pt x="1779689" y="75145"/>
                  </a:lnTo>
                  <a:lnTo>
                    <a:pt x="1779689" y="26885"/>
                  </a:lnTo>
                  <a:lnTo>
                    <a:pt x="1843316" y="26885"/>
                  </a:lnTo>
                  <a:lnTo>
                    <a:pt x="1843316" y="2755"/>
                  </a:lnTo>
                  <a:lnTo>
                    <a:pt x="1750720" y="2755"/>
                  </a:lnTo>
                  <a:lnTo>
                    <a:pt x="1750720" y="26885"/>
                  </a:lnTo>
                  <a:lnTo>
                    <a:pt x="1750720" y="75145"/>
                  </a:lnTo>
                  <a:lnTo>
                    <a:pt x="1750707" y="99275"/>
                  </a:lnTo>
                  <a:lnTo>
                    <a:pt x="1750707" y="147535"/>
                  </a:lnTo>
                  <a:lnTo>
                    <a:pt x="1750707" y="171665"/>
                  </a:lnTo>
                  <a:lnTo>
                    <a:pt x="1849259" y="171665"/>
                  </a:lnTo>
                  <a:lnTo>
                    <a:pt x="1849259" y="147535"/>
                  </a:lnTo>
                  <a:close/>
                </a:path>
              </a:pathLst>
            </a:custGeom>
            <a:solidFill>
              <a:srgbClr val="0083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8476" y="6569601"/>
              <a:ext cx="69559" cy="68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762" y="6010147"/>
            <a:ext cx="97288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60%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females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have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social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need.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Males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females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appear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to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be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making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it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through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the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system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equal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rates.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1103" y="1391411"/>
            <a:ext cx="1222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14,803,136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6297" y="2333244"/>
            <a:ext cx="9759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852,766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2834" y="3308603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8,248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9371" y="4274820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5,945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5906" y="5161788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3,919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03" y="974225"/>
            <a:ext cx="9738056" cy="4824897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179" rIns="0" bIns="0" rtlCol="0" vert="horz">
            <a:spAutoFit/>
          </a:bodyPr>
          <a:lstStyle/>
          <a:p>
            <a:pPr marL="261175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Movement</a:t>
            </a:r>
            <a:r>
              <a:rPr dirty="0" sz="2000" spc="-60"/>
              <a:t> </a:t>
            </a:r>
            <a:r>
              <a:rPr dirty="0" sz="2000"/>
              <a:t>Through</a:t>
            </a:r>
            <a:r>
              <a:rPr dirty="0" sz="2000" spc="-50"/>
              <a:t> </a:t>
            </a:r>
            <a:r>
              <a:rPr dirty="0" sz="2000"/>
              <a:t>Thrive</a:t>
            </a:r>
            <a:r>
              <a:rPr dirty="0" sz="2000" spc="-55"/>
              <a:t> </a:t>
            </a:r>
            <a:r>
              <a:rPr dirty="0" sz="2000"/>
              <a:t>Local</a:t>
            </a:r>
            <a:r>
              <a:rPr dirty="0" sz="2000" spc="-65"/>
              <a:t> </a:t>
            </a:r>
            <a:r>
              <a:rPr dirty="0" sz="2000"/>
              <a:t>System</a:t>
            </a:r>
            <a:r>
              <a:rPr dirty="0" sz="2000" spc="-55"/>
              <a:t> </a:t>
            </a:r>
            <a:r>
              <a:rPr dirty="0" sz="2000"/>
              <a:t>by</a:t>
            </a:r>
            <a:r>
              <a:rPr dirty="0" sz="2000" spc="-55"/>
              <a:t> </a:t>
            </a:r>
            <a:r>
              <a:rPr dirty="0" sz="2000" spc="-10"/>
              <a:t>Gender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7" rIns="0" bIns="0" rtlCol="0" vert="horz">
            <a:spAutoFit/>
          </a:bodyPr>
          <a:lstStyle/>
          <a:p>
            <a:pPr marL="216852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Movement</a:t>
            </a:r>
            <a:r>
              <a:rPr dirty="0" sz="2000" spc="-65"/>
              <a:t> </a:t>
            </a:r>
            <a:r>
              <a:rPr dirty="0" sz="2000"/>
              <a:t>Through</a:t>
            </a:r>
            <a:r>
              <a:rPr dirty="0" sz="2000" spc="-60"/>
              <a:t> </a:t>
            </a:r>
            <a:r>
              <a:rPr dirty="0" sz="2000"/>
              <a:t>Thrive</a:t>
            </a:r>
            <a:r>
              <a:rPr dirty="0" sz="2000" spc="-60"/>
              <a:t> </a:t>
            </a:r>
            <a:r>
              <a:rPr dirty="0" sz="2000"/>
              <a:t>Local</a:t>
            </a:r>
            <a:r>
              <a:rPr dirty="0" sz="2000" spc="-70"/>
              <a:t> </a:t>
            </a:r>
            <a:r>
              <a:rPr dirty="0" sz="2000"/>
              <a:t>by</a:t>
            </a:r>
            <a:r>
              <a:rPr dirty="0" sz="2000" spc="-60"/>
              <a:t> </a:t>
            </a:r>
            <a:r>
              <a:rPr dirty="0" sz="2000"/>
              <a:t>Insurance</a:t>
            </a:r>
            <a:r>
              <a:rPr dirty="0" sz="2000" spc="-65"/>
              <a:t> </a:t>
            </a:r>
            <a:r>
              <a:rPr dirty="0" sz="2000" spc="-20"/>
              <a:t>Type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37034" y="6010147"/>
            <a:ext cx="955040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Commercial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members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make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up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61%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social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needs,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but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only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26%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started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and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25%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of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resolved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referrals.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445" y="983905"/>
            <a:ext cx="9904416" cy="46304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94784" y="1254252"/>
            <a:ext cx="1222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14,803,136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1321" y="2202179"/>
            <a:ext cx="9759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852,766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2492" y="3153155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8,248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19030" y="4134611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5,945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4225" y="5170932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3,919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7" rIns="0" bIns="0" rtlCol="0" vert="horz">
            <a:spAutoFit/>
          </a:bodyPr>
          <a:lstStyle/>
          <a:p>
            <a:pPr marL="216852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Movement</a:t>
            </a:r>
            <a:r>
              <a:rPr dirty="0" sz="2000" spc="-55"/>
              <a:t> </a:t>
            </a:r>
            <a:r>
              <a:rPr dirty="0" sz="2000"/>
              <a:t>Through</a:t>
            </a:r>
            <a:r>
              <a:rPr dirty="0" sz="2000" spc="-45"/>
              <a:t> </a:t>
            </a:r>
            <a:r>
              <a:rPr dirty="0" sz="2000"/>
              <a:t>Thrive</a:t>
            </a:r>
            <a:r>
              <a:rPr dirty="0" sz="2000" spc="-55"/>
              <a:t> </a:t>
            </a:r>
            <a:r>
              <a:rPr dirty="0" sz="2000"/>
              <a:t>Local</a:t>
            </a:r>
            <a:r>
              <a:rPr dirty="0" sz="2000" spc="-55"/>
              <a:t> </a:t>
            </a:r>
            <a:r>
              <a:rPr dirty="0" sz="2000"/>
              <a:t>by</a:t>
            </a:r>
            <a:r>
              <a:rPr dirty="0" sz="2000" spc="-50"/>
              <a:t> </a:t>
            </a:r>
            <a:r>
              <a:rPr dirty="0" sz="2000"/>
              <a:t>Race</a:t>
            </a:r>
            <a:r>
              <a:rPr dirty="0" sz="2000" spc="-55"/>
              <a:t> </a:t>
            </a:r>
            <a:r>
              <a:rPr dirty="0" sz="2000"/>
              <a:t>&amp;</a:t>
            </a:r>
            <a:r>
              <a:rPr dirty="0" sz="2000" spc="-40"/>
              <a:t> </a:t>
            </a:r>
            <a:r>
              <a:rPr dirty="0" sz="2000" spc="-10"/>
              <a:t>Ethnicity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6" y="1221926"/>
            <a:ext cx="9956011" cy="47172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851" y="5338572"/>
            <a:ext cx="10706100" cy="127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3,919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400">
              <a:latin typeface="Arial"/>
              <a:cs typeface="Arial"/>
            </a:endParaRPr>
          </a:p>
          <a:p>
            <a:pPr marL="12700" marR="576580">
              <a:lnSpc>
                <a:spcPts val="2090"/>
              </a:lnSpc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Hispanics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make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up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26%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those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with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social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needs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but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only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17%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referrals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and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resolved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cases.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2890" y="1589532"/>
            <a:ext cx="1222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14,803,136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2888" y="2522220"/>
            <a:ext cx="9759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852,766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9425" y="3454908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8,248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4621" y="4430267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5,945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3583" y="1191259"/>
            <a:ext cx="2413635" cy="19399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41.4%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members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who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were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screened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were</a:t>
            </a:r>
            <a:r>
              <a:rPr dirty="0" sz="1800" spc="-4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white,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compared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to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34%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non-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screened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group.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p-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value: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&lt;0.001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707" rIns="0" bIns="0" rtlCol="0" vert="horz">
            <a:spAutoFit/>
          </a:bodyPr>
          <a:lstStyle/>
          <a:p>
            <a:pPr marL="216852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Screening</a:t>
            </a:r>
            <a:r>
              <a:rPr dirty="0" sz="2000" spc="-70"/>
              <a:t> </a:t>
            </a:r>
            <a:r>
              <a:rPr dirty="0" sz="2000"/>
              <a:t>of</a:t>
            </a:r>
            <a:r>
              <a:rPr dirty="0" sz="2000" spc="-70"/>
              <a:t> </a:t>
            </a:r>
            <a:r>
              <a:rPr dirty="0" sz="2000"/>
              <a:t>Kaiser</a:t>
            </a:r>
            <a:r>
              <a:rPr dirty="0" sz="2000" spc="-70"/>
              <a:t> </a:t>
            </a:r>
            <a:r>
              <a:rPr dirty="0" sz="2000"/>
              <a:t>Permanente</a:t>
            </a:r>
            <a:r>
              <a:rPr dirty="0" sz="2000" spc="-70"/>
              <a:t> </a:t>
            </a:r>
            <a:r>
              <a:rPr dirty="0" sz="2000"/>
              <a:t>Members</a:t>
            </a:r>
            <a:r>
              <a:rPr dirty="0" sz="2000" spc="-70"/>
              <a:t> </a:t>
            </a:r>
            <a:r>
              <a:rPr dirty="0" sz="2000"/>
              <a:t>by</a:t>
            </a:r>
            <a:r>
              <a:rPr dirty="0" sz="2000" spc="-70"/>
              <a:t> </a:t>
            </a:r>
            <a:r>
              <a:rPr dirty="0" sz="2000" spc="-20"/>
              <a:t>Race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68" y="1330118"/>
            <a:ext cx="8792437" cy="5055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6652" y="889507"/>
            <a:ext cx="2134235" cy="3853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About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18%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50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those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who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were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ever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accepted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by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3B71"/>
                </a:solidFill>
                <a:latin typeface="Arial"/>
                <a:cs typeface="Arial"/>
              </a:rPr>
              <a:t>a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CBO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were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Hispanic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compared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to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15%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not-accepted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group.</a:t>
            </a:r>
            <a:r>
              <a:rPr dirty="0" sz="1800" spc="-6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The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accepted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by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CBO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group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was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44%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white,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while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not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accepted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group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was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48%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white.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p-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value: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0.003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059" rIns="0" bIns="0" rtlCol="0" vert="horz">
            <a:spAutoFit/>
          </a:bodyPr>
          <a:lstStyle/>
          <a:p>
            <a:pPr marL="25146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Thrive</a:t>
            </a:r>
            <a:r>
              <a:rPr dirty="0" sz="1800" spc="-30"/>
              <a:t> </a:t>
            </a:r>
            <a:r>
              <a:rPr dirty="0" sz="1800"/>
              <a:t>Local</a:t>
            </a:r>
            <a:r>
              <a:rPr dirty="0" sz="1800" spc="-20"/>
              <a:t> </a:t>
            </a:r>
            <a:r>
              <a:rPr dirty="0" sz="1800"/>
              <a:t>Accepted</a:t>
            </a:r>
            <a:r>
              <a:rPr dirty="0" sz="1800" spc="-25"/>
              <a:t> </a:t>
            </a:r>
            <a:r>
              <a:rPr dirty="0" sz="1800"/>
              <a:t>vs.</a:t>
            </a:r>
            <a:r>
              <a:rPr dirty="0" sz="1800" spc="-20"/>
              <a:t> </a:t>
            </a:r>
            <a:r>
              <a:rPr dirty="0" sz="1800"/>
              <a:t>Not</a:t>
            </a:r>
            <a:r>
              <a:rPr dirty="0" sz="1800" spc="-20"/>
              <a:t> </a:t>
            </a:r>
            <a:r>
              <a:rPr dirty="0" sz="1800"/>
              <a:t>Accepted</a:t>
            </a:r>
            <a:r>
              <a:rPr dirty="0" sz="1800" spc="-25"/>
              <a:t> </a:t>
            </a:r>
            <a:r>
              <a:rPr dirty="0" sz="1800"/>
              <a:t>by</a:t>
            </a:r>
            <a:r>
              <a:rPr dirty="0" sz="1800" spc="-25"/>
              <a:t> </a:t>
            </a:r>
            <a:r>
              <a:rPr dirty="0" sz="1800"/>
              <a:t>Race</a:t>
            </a:r>
            <a:r>
              <a:rPr dirty="0" sz="1800" spc="-25"/>
              <a:t> </a:t>
            </a:r>
            <a:r>
              <a:rPr dirty="0" sz="1800"/>
              <a:t>&amp;</a:t>
            </a:r>
            <a:r>
              <a:rPr dirty="0" sz="1800" spc="-25"/>
              <a:t> </a:t>
            </a:r>
            <a:r>
              <a:rPr dirty="0" sz="1800" spc="-10"/>
              <a:t>Ethnicity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51" y="885758"/>
            <a:ext cx="9037121" cy="50099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6491" y="1233932"/>
            <a:ext cx="2564765" cy="248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There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are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smaller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but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still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statistically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significant</a:t>
            </a:r>
            <a:r>
              <a:rPr dirty="0" sz="1800" spc="-6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differences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by</a:t>
            </a:r>
            <a:r>
              <a:rPr dirty="0" sz="18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race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and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ethnicity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in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groups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who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had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their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referrals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resolved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vs.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not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resolved.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p-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value: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0.053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955" rIns="0" bIns="0" rtlCol="0" vert="horz">
            <a:spAutoFit/>
          </a:bodyPr>
          <a:lstStyle/>
          <a:p>
            <a:pPr marL="2107565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Thrive</a:t>
            </a:r>
            <a:r>
              <a:rPr dirty="0" sz="1800" spc="-30"/>
              <a:t> </a:t>
            </a:r>
            <a:r>
              <a:rPr dirty="0" sz="1800"/>
              <a:t>Local</a:t>
            </a:r>
            <a:r>
              <a:rPr dirty="0" sz="1800" spc="-25"/>
              <a:t> </a:t>
            </a:r>
            <a:r>
              <a:rPr dirty="0" sz="1800"/>
              <a:t>Referrals</a:t>
            </a:r>
            <a:r>
              <a:rPr dirty="0" sz="1800" spc="-30"/>
              <a:t> </a:t>
            </a:r>
            <a:r>
              <a:rPr dirty="0" sz="1800"/>
              <a:t>Resolved</a:t>
            </a:r>
            <a:r>
              <a:rPr dirty="0" sz="1800" spc="-20"/>
              <a:t> </a:t>
            </a:r>
            <a:r>
              <a:rPr dirty="0" sz="1800"/>
              <a:t>vs.</a:t>
            </a:r>
            <a:r>
              <a:rPr dirty="0" sz="1800" spc="-25"/>
              <a:t> </a:t>
            </a:r>
            <a:r>
              <a:rPr dirty="0" sz="1800"/>
              <a:t>Not</a:t>
            </a:r>
            <a:r>
              <a:rPr dirty="0" sz="1800" spc="-25"/>
              <a:t> </a:t>
            </a:r>
            <a:r>
              <a:rPr dirty="0" sz="1800"/>
              <a:t>Resolved</a:t>
            </a:r>
            <a:r>
              <a:rPr dirty="0" sz="1800" spc="-25"/>
              <a:t> </a:t>
            </a:r>
            <a:r>
              <a:rPr dirty="0" sz="1800"/>
              <a:t>by</a:t>
            </a:r>
            <a:r>
              <a:rPr dirty="0" sz="1800" spc="-25"/>
              <a:t> </a:t>
            </a:r>
            <a:r>
              <a:rPr dirty="0" sz="1800"/>
              <a:t>Race</a:t>
            </a:r>
            <a:r>
              <a:rPr dirty="0" sz="1800" spc="-30"/>
              <a:t> </a:t>
            </a:r>
            <a:r>
              <a:rPr dirty="0" sz="1800"/>
              <a:t>&amp;</a:t>
            </a:r>
            <a:r>
              <a:rPr dirty="0" sz="1800" spc="-25"/>
              <a:t> </a:t>
            </a:r>
            <a:r>
              <a:rPr dirty="0" sz="1800" spc="-10"/>
              <a:t>Ethnicity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18" y="1120256"/>
            <a:ext cx="8475018" cy="46993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4765" y="148844"/>
            <a:ext cx="91687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Demographic</a:t>
            </a:r>
            <a:r>
              <a:rPr dirty="0" spc="-105"/>
              <a:t> </a:t>
            </a:r>
            <a:r>
              <a:rPr dirty="0" spc="-165"/>
              <a:t>differences</a:t>
            </a:r>
            <a:r>
              <a:rPr dirty="0" spc="-95"/>
              <a:t> </a:t>
            </a:r>
            <a:r>
              <a:rPr dirty="0" spc="-170"/>
              <a:t>exist</a:t>
            </a:r>
            <a:r>
              <a:rPr dirty="0" spc="-95"/>
              <a:t> </a:t>
            </a:r>
            <a:r>
              <a:rPr dirty="0" spc="-130"/>
              <a:t>in</a:t>
            </a:r>
            <a:r>
              <a:rPr dirty="0" spc="-100"/>
              <a:t> </a:t>
            </a:r>
            <a:r>
              <a:rPr dirty="0" spc="-155"/>
              <a:t>how</a:t>
            </a:r>
            <a:r>
              <a:rPr dirty="0" spc="-100"/>
              <a:t> </a:t>
            </a:r>
            <a:r>
              <a:rPr dirty="0" spc="-150"/>
              <a:t>people</a:t>
            </a:r>
            <a:r>
              <a:rPr dirty="0" spc="-95"/>
              <a:t> </a:t>
            </a:r>
            <a:r>
              <a:rPr dirty="0" spc="-190"/>
              <a:t>move</a:t>
            </a:r>
            <a:r>
              <a:rPr dirty="0" spc="-95"/>
              <a:t> </a:t>
            </a:r>
            <a:r>
              <a:rPr dirty="0" spc="-165"/>
              <a:t>through</a:t>
            </a:r>
            <a:r>
              <a:rPr dirty="0" spc="-95"/>
              <a:t> </a:t>
            </a:r>
            <a:r>
              <a:rPr dirty="0" spc="-165"/>
              <a:t>Thrive</a:t>
            </a:r>
            <a:r>
              <a:rPr dirty="0" spc="-95"/>
              <a:t> </a:t>
            </a:r>
            <a:r>
              <a:rPr dirty="0" spc="-145"/>
              <a:t>Local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9535" y="836167"/>
            <a:ext cx="2238375" cy="28936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55"/>
              </a:spcBef>
            </a:pPr>
            <a:r>
              <a:rPr dirty="0" sz="1500" spc="-10" b="1">
                <a:solidFill>
                  <a:srgbClr val="003B71"/>
                </a:solidFill>
                <a:latin typeface="Arial"/>
                <a:cs typeface="Arial"/>
              </a:rPr>
              <a:t>Over-</a:t>
            </a:r>
            <a:r>
              <a:rPr dirty="0" sz="1500" b="1">
                <a:solidFill>
                  <a:srgbClr val="003B71"/>
                </a:solidFill>
                <a:latin typeface="Arial"/>
                <a:cs typeface="Arial"/>
              </a:rPr>
              <a:t>represented</a:t>
            </a:r>
            <a:r>
              <a:rPr dirty="0" sz="1500" spc="-5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50" b="1">
                <a:latin typeface="Arial"/>
                <a:cs typeface="Arial"/>
              </a:rPr>
              <a:t>a </a:t>
            </a:r>
            <a:r>
              <a:rPr dirty="0" sz="1500" b="1">
                <a:latin typeface="Arial"/>
                <a:cs typeface="Arial"/>
              </a:rPr>
              <a:t>positive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social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need </a:t>
            </a:r>
            <a:r>
              <a:rPr dirty="0" sz="1500" b="1">
                <a:latin typeface="Arial"/>
                <a:cs typeface="Arial"/>
              </a:rPr>
              <a:t>compared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to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the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general population: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885"/>
              </a:spcBef>
              <a:buChar char="•"/>
              <a:tabLst>
                <a:tab pos="182880" algn="l"/>
              </a:tabLst>
            </a:pPr>
            <a:r>
              <a:rPr dirty="0" sz="1500" spc="-10">
                <a:latin typeface="Arial"/>
                <a:cs typeface="Arial"/>
              </a:rPr>
              <a:t>Older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1010"/>
              </a:spcBef>
              <a:buChar char="•"/>
              <a:tabLst>
                <a:tab pos="182880" algn="l"/>
              </a:tabLst>
            </a:pPr>
            <a:r>
              <a:rPr dirty="0" sz="1500" spc="-10">
                <a:latin typeface="Arial"/>
                <a:cs typeface="Arial"/>
              </a:rPr>
              <a:t>Female</a:t>
            </a:r>
            <a:endParaRPr sz="1500">
              <a:latin typeface="Arial"/>
              <a:cs typeface="Arial"/>
            </a:endParaRPr>
          </a:p>
          <a:p>
            <a:pPr marL="182245" marR="92075" indent="-170180">
              <a:lnSpc>
                <a:spcPct val="108700"/>
              </a:lnSpc>
              <a:spcBef>
                <a:spcPts val="730"/>
              </a:spcBef>
              <a:buChar char="•"/>
              <a:tabLst>
                <a:tab pos="183515" algn="l"/>
              </a:tabLst>
            </a:pPr>
            <a:r>
              <a:rPr dirty="0" sz="1500" spc="-10">
                <a:latin typeface="Arial"/>
                <a:cs typeface="Arial"/>
              </a:rPr>
              <a:t>Non-</a:t>
            </a:r>
            <a:r>
              <a:rPr dirty="0" sz="1500">
                <a:latin typeface="Arial"/>
                <a:cs typeface="Arial"/>
              </a:rPr>
              <a:t>Hispanic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black, </a:t>
            </a:r>
            <a:r>
              <a:rPr dirty="0" sz="1500" spc="-10">
                <a:latin typeface="Arial"/>
                <a:cs typeface="Arial"/>
              </a:rPr>
              <a:t>	</a:t>
            </a:r>
            <a:r>
              <a:rPr dirty="0" sz="1500">
                <a:latin typeface="Arial"/>
                <a:cs typeface="Arial"/>
              </a:rPr>
              <a:t>Hispanic,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non-Hispanic 	white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Char char="•"/>
              <a:tabLst>
                <a:tab pos="182880" algn="l"/>
              </a:tabLst>
            </a:pP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Medicare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5203" y="836167"/>
            <a:ext cx="2555875" cy="22993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55"/>
              </a:spcBef>
            </a:pPr>
            <a:r>
              <a:rPr dirty="0" sz="1500" spc="-10" b="1">
                <a:solidFill>
                  <a:srgbClr val="003B71"/>
                </a:solidFill>
                <a:latin typeface="Arial"/>
                <a:cs typeface="Arial"/>
              </a:rPr>
              <a:t>Under-</a:t>
            </a:r>
            <a:r>
              <a:rPr dirty="0" sz="1500" b="1">
                <a:solidFill>
                  <a:srgbClr val="003B71"/>
                </a:solidFill>
                <a:latin typeface="Arial"/>
                <a:cs typeface="Arial"/>
              </a:rPr>
              <a:t>represented</a:t>
            </a:r>
            <a:r>
              <a:rPr dirty="0" sz="1500" spc="-5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on-</a:t>
            </a:r>
            <a:r>
              <a:rPr dirty="0" sz="1500" b="1">
                <a:latin typeface="Arial"/>
                <a:cs typeface="Arial"/>
              </a:rPr>
              <a:t>platform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referral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started </a:t>
            </a:r>
            <a:r>
              <a:rPr dirty="0" sz="1500" b="1">
                <a:latin typeface="Arial"/>
                <a:cs typeface="Arial"/>
              </a:rPr>
              <a:t>compared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to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those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50" b="1">
                <a:latin typeface="Arial"/>
                <a:cs typeface="Arial"/>
              </a:rPr>
              <a:t>a </a:t>
            </a:r>
            <a:r>
              <a:rPr dirty="0" sz="1500" b="1">
                <a:latin typeface="Arial"/>
                <a:cs typeface="Arial"/>
              </a:rPr>
              <a:t>positive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social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need: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885"/>
              </a:spcBef>
              <a:buChar char="•"/>
              <a:tabLst>
                <a:tab pos="182880" algn="l"/>
              </a:tabLst>
            </a:pPr>
            <a:r>
              <a:rPr dirty="0" sz="1500" spc="-20">
                <a:latin typeface="Arial"/>
                <a:cs typeface="Arial"/>
              </a:rPr>
              <a:t>Younger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(18-</a:t>
            </a:r>
            <a:r>
              <a:rPr dirty="0" sz="1500" spc="-25">
                <a:latin typeface="Arial"/>
                <a:cs typeface="Arial"/>
              </a:rPr>
              <a:t>64)</a:t>
            </a:r>
            <a:endParaRPr sz="1500">
              <a:latin typeface="Arial"/>
              <a:cs typeface="Arial"/>
            </a:endParaRPr>
          </a:p>
          <a:p>
            <a:pPr marL="182880" marR="221615" indent="-170180">
              <a:lnSpc>
                <a:spcPct val="105300"/>
              </a:lnSpc>
              <a:spcBef>
                <a:spcPts val="915"/>
              </a:spcBef>
              <a:buChar char="•"/>
              <a:tabLst>
                <a:tab pos="184150" algn="l"/>
              </a:tabLst>
            </a:pPr>
            <a:r>
              <a:rPr dirty="0" sz="1500" spc="-10">
                <a:latin typeface="Arial"/>
                <a:cs typeface="Arial"/>
              </a:rPr>
              <a:t>Hispanic,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Asian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Pacific 	Islander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910"/>
              </a:spcBef>
              <a:buChar char="•"/>
              <a:tabLst>
                <a:tab pos="182880" algn="l"/>
              </a:tabLst>
            </a:pPr>
            <a:r>
              <a:rPr dirty="0" sz="1500">
                <a:latin typeface="Arial"/>
                <a:cs typeface="Arial"/>
              </a:rPr>
              <a:t>Commercial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insurance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6747" y="836167"/>
            <a:ext cx="2567305" cy="22993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55"/>
              </a:spcBef>
            </a:pPr>
            <a:r>
              <a:rPr dirty="0" sz="1500" spc="-10" b="1">
                <a:solidFill>
                  <a:srgbClr val="003B71"/>
                </a:solidFill>
                <a:latin typeface="Arial"/>
                <a:cs typeface="Arial"/>
              </a:rPr>
              <a:t>Under-</a:t>
            </a:r>
            <a:r>
              <a:rPr dirty="0" sz="1500" b="1">
                <a:solidFill>
                  <a:srgbClr val="003B71"/>
                </a:solidFill>
                <a:latin typeface="Arial"/>
                <a:cs typeface="Arial"/>
              </a:rPr>
              <a:t>represented</a:t>
            </a:r>
            <a:r>
              <a:rPr dirty="0" sz="1500" spc="-5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on-</a:t>
            </a:r>
            <a:r>
              <a:rPr dirty="0" sz="1500" b="1">
                <a:latin typeface="Arial"/>
                <a:cs typeface="Arial"/>
              </a:rPr>
              <a:t>platform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resolved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referral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to </a:t>
            </a:r>
            <a:r>
              <a:rPr dirty="0" sz="1500" b="1">
                <a:latin typeface="Arial"/>
                <a:cs typeface="Arial"/>
              </a:rPr>
              <a:t>those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referral</a:t>
            </a:r>
            <a:r>
              <a:rPr dirty="0" sz="1500" spc="50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started: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885"/>
              </a:spcBef>
              <a:buChar char="•"/>
              <a:tabLst>
                <a:tab pos="182880" algn="l"/>
              </a:tabLst>
            </a:pPr>
            <a:r>
              <a:rPr dirty="0" sz="1500" spc="-20">
                <a:latin typeface="Arial"/>
                <a:cs typeface="Arial"/>
              </a:rPr>
              <a:t>Younger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(18-</a:t>
            </a:r>
            <a:r>
              <a:rPr dirty="0" sz="1500" spc="-25">
                <a:latin typeface="Arial"/>
                <a:cs typeface="Arial"/>
              </a:rPr>
              <a:t>64)</a:t>
            </a:r>
            <a:endParaRPr sz="15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1010"/>
              </a:spcBef>
              <a:buChar char="•"/>
              <a:tabLst>
                <a:tab pos="182880" algn="l"/>
              </a:tabLst>
            </a:pPr>
            <a:r>
              <a:rPr dirty="0" sz="1500">
                <a:latin typeface="Arial"/>
                <a:cs typeface="Arial"/>
              </a:rPr>
              <a:t>Asian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Pacific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Islander</a:t>
            </a:r>
            <a:endParaRPr sz="1500">
              <a:latin typeface="Arial"/>
              <a:cs typeface="Arial"/>
            </a:endParaRPr>
          </a:p>
          <a:p>
            <a:pPr marL="182880" marR="10160" indent="-170180">
              <a:lnSpc>
                <a:spcPct val="106700"/>
              </a:lnSpc>
              <a:spcBef>
                <a:spcPts val="765"/>
              </a:spcBef>
              <a:buChar char="•"/>
              <a:tabLst>
                <a:tab pos="184150" algn="l"/>
              </a:tabLst>
            </a:pP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Medicaid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Commercial 	Insurance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181" y="4243324"/>
            <a:ext cx="10801985" cy="210756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 b="1">
                <a:latin typeface="Arial"/>
                <a:cs typeface="Arial"/>
              </a:rPr>
              <a:t>More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investigation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needed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but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following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could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contributing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these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differences:</a:t>
            </a:r>
            <a:endParaRPr sz="1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985"/>
              </a:spcBef>
              <a:buChar char="•"/>
              <a:tabLst>
                <a:tab pos="297815" algn="l"/>
              </a:tabLst>
            </a:pPr>
            <a:r>
              <a:rPr dirty="0" sz="1600">
                <a:latin typeface="Arial"/>
                <a:cs typeface="Arial"/>
              </a:rPr>
              <a:t>Robust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screening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protocols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outreach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some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groups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but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others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03699"/>
              </a:lnSpc>
              <a:spcBef>
                <a:spcPts val="915"/>
              </a:spcBef>
              <a:buChar char="•"/>
              <a:tabLst>
                <a:tab pos="298450" algn="l"/>
              </a:tabLst>
            </a:pPr>
            <a:r>
              <a:rPr dirty="0" sz="1600" spc="-10">
                <a:latin typeface="Arial"/>
                <a:cs typeface="Arial"/>
              </a:rPr>
              <a:t>Non-</a:t>
            </a:r>
            <a:r>
              <a:rPr dirty="0" sz="1600">
                <a:latin typeface="Arial"/>
                <a:cs typeface="Arial"/>
              </a:rPr>
              <a:t>uniform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implementation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Thrive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Local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system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across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regions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i.e.,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targeting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certain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clinics,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specific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patient groups</a:t>
            </a:r>
            <a:endParaRPr sz="1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985"/>
              </a:spcBef>
              <a:buChar char="•"/>
              <a:tabLst>
                <a:tab pos="297815" algn="l"/>
              </a:tabLst>
            </a:pPr>
            <a:r>
              <a:rPr dirty="0" sz="1600">
                <a:latin typeface="Arial"/>
                <a:cs typeface="Arial"/>
              </a:rPr>
              <a:t>Different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availability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community-</a:t>
            </a:r>
            <a:r>
              <a:rPr dirty="0" sz="1600">
                <a:latin typeface="Arial"/>
                <a:cs typeface="Arial"/>
              </a:rPr>
              <a:t>based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organizations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meet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certain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populations'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needs</a:t>
            </a:r>
            <a:endParaRPr sz="1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60"/>
              </a:spcBef>
              <a:buChar char="•"/>
              <a:tabLst>
                <a:tab pos="297815" algn="l"/>
              </a:tabLst>
            </a:pPr>
            <a:r>
              <a:rPr dirty="0" sz="1600">
                <a:latin typeface="Arial"/>
                <a:cs typeface="Arial"/>
              </a:rPr>
              <a:t>Different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patterns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healthcare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among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populations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/>
              <a:t>Takeaways: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181" y="1010412"/>
            <a:ext cx="10861040" cy="327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8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critically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important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understand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initiatives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reach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meet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demographic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groups.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005"/>
              </a:spcBef>
              <a:buChar char="•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Group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differences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were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clearly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observed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people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progress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through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98450" marR="459105">
              <a:lnSpc>
                <a:spcPts val="2620"/>
              </a:lnSpc>
            </a:pPr>
            <a:r>
              <a:rPr dirty="0" sz="2000">
                <a:latin typeface="Arial"/>
                <a:cs typeface="Arial"/>
              </a:rPr>
              <a:t>program.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It's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important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examine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differences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identify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potential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systemic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issues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areas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implementation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improvements.</a:t>
            </a:r>
            <a:endParaRPr sz="2000">
              <a:latin typeface="Arial"/>
              <a:cs typeface="Arial"/>
            </a:endParaRPr>
          </a:p>
          <a:p>
            <a:pPr lvl="1" marL="755650" marR="1751964" indent="-285750">
              <a:lnSpc>
                <a:spcPct val="104000"/>
              </a:lnSpc>
              <a:spcBef>
                <a:spcPts val="760"/>
              </a:spcBef>
              <a:buChar char="•"/>
              <a:tabLst>
                <a:tab pos="755650" algn="l"/>
              </a:tabLst>
            </a:pPr>
            <a:r>
              <a:rPr dirty="0" sz="2000">
                <a:latin typeface="Arial"/>
                <a:cs typeface="Arial"/>
              </a:rPr>
              <a:t>Differences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may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relate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cultural,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program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implementation,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other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influences.</a:t>
            </a:r>
            <a:endParaRPr sz="2000">
              <a:latin typeface="Arial"/>
              <a:cs typeface="Arial"/>
            </a:endParaRPr>
          </a:p>
          <a:p>
            <a:pPr lvl="1" marL="755650" marR="1340485" indent="-285750">
              <a:lnSpc>
                <a:spcPct val="108000"/>
              </a:lnSpc>
              <a:spcBef>
                <a:spcPts val="815"/>
              </a:spcBef>
              <a:buChar char="•"/>
              <a:tabLst>
                <a:tab pos="755650" algn="l"/>
              </a:tabLst>
            </a:pPr>
            <a:r>
              <a:rPr dirty="0" sz="2000">
                <a:latin typeface="Arial"/>
                <a:cs typeface="Arial"/>
              </a:rPr>
              <a:t>Focused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outreach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populations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during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drop-</a:t>
            </a:r>
            <a:r>
              <a:rPr dirty="0" sz="2000">
                <a:latin typeface="Arial"/>
                <a:cs typeface="Arial"/>
              </a:rPr>
              <a:t>offs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identified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could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improve </a:t>
            </a:r>
            <a:r>
              <a:rPr dirty="0" sz="2000">
                <a:latin typeface="Arial"/>
                <a:cs typeface="Arial"/>
              </a:rPr>
              <a:t>equitable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program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implementation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resolution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24" y="4698935"/>
            <a:ext cx="2743199" cy="18312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150" y="4701320"/>
            <a:ext cx="2466110" cy="1832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5150" y="4693337"/>
            <a:ext cx="2743200" cy="1828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39" y="1538353"/>
            <a:ext cx="12073890" cy="1202055"/>
          </a:xfrm>
          <a:custGeom>
            <a:avLst/>
            <a:gdLst/>
            <a:ahLst/>
            <a:cxnLst/>
            <a:rect l="l" t="t" r="r" b="b"/>
            <a:pathLst>
              <a:path w="12073890" h="1202055">
                <a:moveTo>
                  <a:pt x="12073560" y="0"/>
                </a:moveTo>
                <a:lnTo>
                  <a:pt x="0" y="0"/>
                </a:lnTo>
                <a:lnTo>
                  <a:pt x="0" y="1201858"/>
                </a:lnTo>
                <a:lnTo>
                  <a:pt x="12073560" y="1201858"/>
                </a:lnTo>
                <a:lnTo>
                  <a:pt x="12073560" y="0"/>
                </a:lnTo>
                <a:close/>
              </a:path>
            </a:pathLst>
          </a:custGeom>
          <a:solidFill>
            <a:srgbClr val="0078B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095" y="4187957"/>
            <a:ext cx="1604288" cy="5102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2097" y="3135180"/>
            <a:ext cx="1584471" cy="378457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002927" y="1925828"/>
            <a:ext cx="55321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pc="-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pc="-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CCHE</a:t>
            </a:r>
            <a:r>
              <a:rPr dirty="0" spc="-5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PiER</a:t>
            </a:r>
            <a:r>
              <a:rPr dirty="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FF"/>
                </a:solidFill>
                <a:latin typeface="Arial"/>
                <a:cs typeface="Arial"/>
              </a:rPr>
              <a:t>teams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Allen</a:t>
            </a:r>
            <a:r>
              <a:rPr dirty="0" spc="-55"/>
              <a:t> </a:t>
            </a:r>
            <a:r>
              <a:rPr dirty="0"/>
              <a:t>Cheadle,</a:t>
            </a:r>
            <a:r>
              <a:rPr dirty="0" spc="-60"/>
              <a:t> </a:t>
            </a:r>
            <a:r>
              <a:rPr dirty="0"/>
              <a:t>Maggie</a:t>
            </a:r>
            <a:r>
              <a:rPr dirty="0" spc="-50"/>
              <a:t> </a:t>
            </a:r>
            <a:r>
              <a:rPr dirty="0"/>
              <a:t>Jones,</a:t>
            </a:r>
            <a:r>
              <a:rPr dirty="0" spc="-60"/>
              <a:t> </a:t>
            </a:r>
            <a:r>
              <a:rPr dirty="0"/>
              <a:t>Juno</a:t>
            </a:r>
            <a:r>
              <a:rPr dirty="0" spc="-55"/>
              <a:t> </a:t>
            </a:r>
            <a:r>
              <a:rPr dirty="0" spc="-10"/>
              <a:t>Matthys, </a:t>
            </a:r>
            <a:r>
              <a:rPr dirty="0"/>
              <a:t>Erin</a:t>
            </a:r>
            <a:r>
              <a:rPr dirty="0" spc="-55"/>
              <a:t> </a:t>
            </a:r>
            <a:r>
              <a:rPr dirty="0"/>
              <a:t>Hertel,</a:t>
            </a:r>
            <a:r>
              <a:rPr dirty="0" spc="-55"/>
              <a:t> </a:t>
            </a:r>
            <a:r>
              <a:rPr dirty="0"/>
              <a:t>Diana</a:t>
            </a:r>
            <a:r>
              <a:rPr dirty="0" spc="-55"/>
              <a:t> </a:t>
            </a:r>
            <a:r>
              <a:rPr dirty="0" spc="-10"/>
              <a:t>Charbonneau</a:t>
            </a:r>
          </a:p>
          <a:p>
            <a:pPr>
              <a:lnSpc>
                <a:spcPct val="100000"/>
              </a:lnSpc>
              <a:spcBef>
                <a:spcPts val="2039"/>
              </a:spcBef>
            </a:p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dirty="0"/>
              <a:t>Sheridan</a:t>
            </a:r>
            <a:r>
              <a:rPr dirty="0" spc="-65"/>
              <a:t> </a:t>
            </a:r>
            <a:r>
              <a:rPr dirty="0"/>
              <a:t>Green,</a:t>
            </a:r>
            <a:r>
              <a:rPr dirty="0" spc="-65"/>
              <a:t> </a:t>
            </a:r>
            <a:r>
              <a:rPr dirty="0"/>
              <a:t>Cheryl</a:t>
            </a:r>
            <a:r>
              <a:rPr dirty="0" spc="-55"/>
              <a:t> </a:t>
            </a:r>
            <a:r>
              <a:rPr dirty="0"/>
              <a:t>Kelly,</a:t>
            </a:r>
            <a:r>
              <a:rPr dirty="0" spc="-65"/>
              <a:t> </a:t>
            </a:r>
            <a:r>
              <a:rPr dirty="0" spc="-10"/>
              <a:t>Kathleen </a:t>
            </a:r>
            <a:r>
              <a:rPr dirty="0"/>
              <a:t>Albers,</a:t>
            </a:r>
            <a:r>
              <a:rPr dirty="0" spc="-70"/>
              <a:t> </a:t>
            </a:r>
            <a:r>
              <a:rPr dirty="0"/>
              <a:t>James</a:t>
            </a:r>
            <a:r>
              <a:rPr dirty="0" spc="-65"/>
              <a:t> </a:t>
            </a:r>
            <a:r>
              <a:rPr dirty="0"/>
              <a:t>Lagrotteria,</a:t>
            </a:r>
            <a:r>
              <a:rPr dirty="0" spc="-70"/>
              <a:t> </a:t>
            </a:r>
            <a:r>
              <a:rPr dirty="0"/>
              <a:t>Christina</a:t>
            </a:r>
            <a:r>
              <a:rPr dirty="0" spc="-65"/>
              <a:t> </a:t>
            </a:r>
            <a:r>
              <a:rPr dirty="0" spc="-10"/>
              <a:t>Clarke, </a:t>
            </a:r>
            <a:r>
              <a:rPr dirty="0"/>
              <a:t>Michelle</a:t>
            </a:r>
            <a:r>
              <a:rPr dirty="0" spc="-75"/>
              <a:t> </a:t>
            </a:r>
            <a:r>
              <a:rPr dirty="0"/>
              <a:t>Odelberg,</a:t>
            </a:r>
            <a:r>
              <a:rPr dirty="0" spc="-80"/>
              <a:t> </a:t>
            </a:r>
            <a:r>
              <a:rPr dirty="0"/>
              <a:t>Alex</a:t>
            </a:r>
            <a:r>
              <a:rPr dirty="0" spc="-75"/>
              <a:t> </a:t>
            </a:r>
            <a:r>
              <a:rPr dirty="0"/>
              <a:t>Erkenbeck,</a:t>
            </a:r>
            <a:r>
              <a:rPr dirty="0" spc="-80"/>
              <a:t> </a:t>
            </a:r>
            <a:r>
              <a:rPr dirty="0" spc="-10"/>
              <a:t>Rachel Zucker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89" y="1500253"/>
            <a:ext cx="12092940" cy="1202055"/>
          </a:xfrm>
          <a:custGeom>
            <a:avLst/>
            <a:gdLst/>
            <a:ahLst/>
            <a:cxnLst/>
            <a:rect l="l" t="t" r="r" b="b"/>
            <a:pathLst>
              <a:path w="12092940" h="1202055">
                <a:moveTo>
                  <a:pt x="12092608" y="0"/>
                </a:moveTo>
                <a:lnTo>
                  <a:pt x="0" y="0"/>
                </a:lnTo>
                <a:lnTo>
                  <a:pt x="0" y="1201858"/>
                </a:lnTo>
                <a:lnTo>
                  <a:pt x="12092608" y="1201858"/>
                </a:lnTo>
                <a:lnTo>
                  <a:pt x="12092608" y="0"/>
                </a:lnTo>
                <a:close/>
              </a:path>
            </a:pathLst>
          </a:custGeom>
          <a:solidFill>
            <a:srgbClr val="007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6915" y="2967735"/>
            <a:ext cx="2423160" cy="25476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latin typeface="Arial"/>
                <a:cs typeface="Arial"/>
              </a:rPr>
              <a:t>Allen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Cheadle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600" spc="-10">
                <a:solidFill>
                  <a:srgbClr val="0078B3"/>
                </a:solidFill>
                <a:uFill>
                  <a:solidFill>
                    <a:srgbClr val="0078B3"/>
                  </a:solidFill>
                </a:uFill>
                <a:latin typeface="Arial"/>
                <a:cs typeface="Arial"/>
                <a:hlinkClick r:id="rId2"/>
              </a:rPr>
              <a:t>Allen.D.Cheadle@kp.org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000">
                <a:latin typeface="Arial"/>
                <a:cs typeface="Arial"/>
              </a:rPr>
              <a:t>Sheridan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Green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dirty="0" u="sng" sz="1600" spc="-10">
                <a:solidFill>
                  <a:srgbClr val="0078C1"/>
                </a:solidFill>
                <a:uFill>
                  <a:solidFill>
                    <a:srgbClr val="0078C1"/>
                  </a:solidFill>
                </a:uFill>
                <a:latin typeface="Arial"/>
                <a:cs typeface="Arial"/>
                <a:hlinkClick r:id="rId3"/>
              </a:rPr>
              <a:t>Sheridan.X.Green@kp.org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000">
                <a:latin typeface="Arial"/>
                <a:cs typeface="Arial"/>
              </a:rPr>
              <a:t>Rachel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Zucker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dirty="0" u="sng" sz="1600" spc="-10">
                <a:solidFill>
                  <a:srgbClr val="0078C1"/>
                </a:solidFill>
                <a:uFill>
                  <a:solidFill>
                    <a:srgbClr val="0078C1"/>
                  </a:solidFill>
                </a:uFill>
                <a:latin typeface="Arial"/>
                <a:cs typeface="Arial"/>
                <a:hlinkClick r:id="rId4"/>
              </a:rPr>
              <a:t>Rachel.X.Zucker@kp.org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2095" y="4187957"/>
            <a:ext cx="1604288" cy="5102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2097" y="3135180"/>
            <a:ext cx="1584471" cy="378457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089605" y="1889252"/>
            <a:ext cx="26701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pc="-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8014" y="157988"/>
            <a:ext cx="29368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Learning</a:t>
            </a:r>
            <a:r>
              <a:rPr dirty="0" spc="-55"/>
              <a:t> </a:t>
            </a:r>
            <a:r>
              <a:rPr dirty="0" spc="-1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975" y="620267"/>
            <a:ext cx="10333355" cy="3573779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5"/>
              </a:spcBef>
              <a:buChar char="•"/>
              <a:tabLst>
                <a:tab pos="354965" algn="l"/>
              </a:tabLst>
            </a:pPr>
            <a:r>
              <a:rPr dirty="0" sz="2000" spc="-165">
                <a:latin typeface="Arial"/>
                <a:cs typeface="Arial"/>
              </a:rPr>
              <a:t>Discuss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relationship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between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unmet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75" b="1">
                <a:latin typeface="Arial"/>
                <a:cs typeface="Arial"/>
              </a:rPr>
              <a:t>social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70" b="1">
                <a:latin typeface="Arial"/>
                <a:cs typeface="Arial"/>
              </a:rPr>
              <a:t>needs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and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health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</a:tabLst>
            </a:pPr>
            <a:r>
              <a:rPr dirty="0" sz="2000" spc="-55">
                <a:latin typeface="Arial"/>
                <a:cs typeface="Arial"/>
              </a:rPr>
              <a:t>Introduce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Thrive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80" b="1">
                <a:latin typeface="Arial"/>
                <a:cs typeface="Arial"/>
              </a:rPr>
              <a:t>Local</a:t>
            </a:r>
            <a:r>
              <a:rPr dirty="0" sz="2000" spc="-180">
                <a:latin typeface="Arial"/>
                <a:cs typeface="Arial"/>
              </a:rPr>
              <a:t>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closed-</a:t>
            </a:r>
            <a:r>
              <a:rPr dirty="0" sz="2000" spc="-60">
                <a:latin typeface="Arial"/>
                <a:cs typeface="Arial"/>
              </a:rPr>
              <a:t>loop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referral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system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address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social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</a:tabLst>
            </a:pPr>
            <a:r>
              <a:rPr dirty="0" sz="2000" spc="-150">
                <a:latin typeface="Arial"/>
                <a:cs typeface="Arial"/>
              </a:rPr>
              <a:t>Share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information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need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resolution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all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needs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vs.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“Big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4”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lvl="1" marL="640715" indent="-342265">
              <a:lnSpc>
                <a:spcPct val="100000"/>
              </a:lnSpc>
              <a:spcBef>
                <a:spcPts val="815"/>
              </a:spcBef>
              <a:buChar char="•"/>
              <a:tabLst>
                <a:tab pos="640715" algn="l"/>
              </a:tabLst>
            </a:pPr>
            <a:r>
              <a:rPr dirty="0" sz="2000" spc="-114">
                <a:latin typeface="Arial"/>
                <a:cs typeface="Arial"/>
              </a:rPr>
              <a:t>Housing,</a:t>
            </a:r>
            <a:r>
              <a:rPr dirty="0" sz="2000" spc="-50">
                <a:latin typeface="Arial"/>
                <a:cs typeface="Arial"/>
              </a:rPr>
              <a:t> food,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transportation,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financial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</a:tabLst>
            </a:pPr>
            <a:r>
              <a:rPr dirty="0" sz="2000" spc="-165">
                <a:latin typeface="Arial"/>
                <a:cs typeface="Arial"/>
              </a:rPr>
              <a:t>Discuss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reach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Thrive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Local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initiative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across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member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population</a:t>
            </a:r>
            <a:endParaRPr sz="2000">
              <a:latin typeface="Arial"/>
              <a:cs typeface="Arial"/>
            </a:endParaRPr>
          </a:p>
          <a:p>
            <a:pPr marL="355600" marR="153035" indent="-342900">
              <a:lnSpc>
                <a:spcPct val="109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dirty="0" sz="2000" spc="-35">
                <a:latin typeface="Arial"/>
                <a:cs typeface="Arial"/>
              </a:rPr>
              <a:t>Identify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sequential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drop-</a:t>
            </a:r>
            <a:r>
              <a:rPr dirty="0" sz="2000" spc="-145" b="1">
                <a:latin typeface="Arial"/>
                <a:cs typeface="Arial"/>
              </a:rPr>
              <a:t>offs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at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different </a:t>
            </a:r>
            <a:r>
              <a:rPr dirty="0" sz="2000" spc="-180" b="1">
                <a:latin typeface="Arial"/>
                <a:cs typeface="Arial"/>
              </a:rPr>
              <a:t>steps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of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the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referral </a:t>
            </a:r>
            <a:r>
              <a:rPr dirty="0" sz="2000" spc="-204" b="1">
                <a:latin typeface="Arial"/>
                <a:cs typeface="Arial"/>
              </a:rPr>
              <a:t>process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various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demographic </a:t>
            </a:r>
            <a:r>
              <a:rPr dirty="0" sz="2000" spc="-10">
                <a:latin typeface="Arial"/>
                <a:cs typeface="Arial"/>
              </a:rPr>
              <a:t>groups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9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dirty="0" sz="2000" spc="-110">
                <a:latin typeface="Arial"/>
                <a:cs typeface="Arial"/>
              </a:rPr>
              <a:t>Explore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unintended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95" b="1">
                <a:latin typeface="Arial"/>
                <a:cs typeface="Arial"/>
              </a:rPr>
              <a:t>consequences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differential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participation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among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those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receiving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assistance </a:t>
            </a:r>
            <a:r>
              <a:rPr dirty="0" sz="2000" spc="-45">
                <a:latin typeface="Arial"/>
                <a:cs typeface="Arial"/>
              </a:rPr>
              <a:t>through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closed-</a:t>
            </a:r>
            <a:r>
              <a:rPr dirty="0" sz="2000" spc="-60">
                <a:latin typeface="Arial"/>
                <a:cs typeface="Arial"/>
              </a:rPr>
              <a:t>loop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referral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19" y="645521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 h="0">
                <a:moveTo>
                  <a:pt x="0" y="0"/>
                </a:moveTo>
                <a:lnTo>
                  <a:pt x="945300" y="1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467" y="4532526"/>
            <a:ext cx="2743199" cy="18280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1332" y="4532524"/>
            <a:ext cx="2743200" cy="18280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1604" y="4530436"/>
            <a:ext cx="2448791" cy="1832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9773" y="0"/>
            <a:ext cx="5872480" cy="6858000"/>
            <a:chOff x="6319773" y="0"/>
            <a:chExt cx="58724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9773" y="0"/>
              <a:ext cx="5872225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19776" y="1"/>
              <a:ext cx="5872480" cy="1267460"/>
            </a:xfrm>
            <a:custGeom>
              <a:avLst/>
              <a:gdLst/>
              <a:ahLst/>
              <a:cxnLst/>
              <a:rect l="l" t="t" r="r" b="b"/>
              <a:pathLst>
                <a:path w="5872480" h="1267460">
                  <a:moveTo>
                    <a:pt x="5872225" y="0"/>
                  </a:moveTo>
                  <a:lnTo>
                    <a:pt x="0" y="0"/>
                  </a:lnTo>
                  <a:lnTo>
                    <a:pt x="0" y="1266910"/>
                  </a:lnTo>
                  <a:lnTo>
                    <a:pt x="5872225" y="1266910"/>
                  </a:lnTo>
                  <a:lnTo>
                    <a:pt x="5872225" y="0"/>
                  </a:lnTo>
                  <a:close/>
                </a:path>
              </a:pathLst>
            </a:custGeom>
            <a:solidFill>
              <a:srgbClr val="0D15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386608" y="183895"/>
            <a:ext cx="3740150" cy="812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4170" marR="5080" indent="-332105">
              <a:lnSpc>
                <a:spcPct val="122900"/>
              </a:lnSpc>
              <a:spcBef>
                <a:spcPts val="95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UNMET</a:t>
            </a:r>
            <a:r>
              <a:rPr dirty="0" sz="21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1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dirty="0" sz="21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 b="1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1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BARRIER</a:t>
            </a:r>
            <a:r>
              <a:rPr dirty="0" sz="21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6001" y="3844035"/>
            <a:ext cx="3556000" cy="1793239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dirty="0" sz="3200" b="1">
                <a:solidFill>
                  <a:srgbClr val="D8D1CA"/>
                </a:solidFill>
                <a:latin typeface="Arial"/>
                <a:cs typeface="Arial"/>
              </a:rPr>
              <a:t>1</a:t>
            </a:r>
            <a:r>
              <a:rPr dirty="0" sz="3200" spc="-10" b="1">
                <a:solidFill>
                  <a:srgbClr val="D8D1C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32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Americans</a:t>
            </a:r>
            <a:endParaRPr sz="3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88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factor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barrier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349" y="3080765"/>
            <a:ext cx="1365885" cy="1948180"/>
          </a:xfrm>
          <a:prstGeom prst="rect">
            <a:avLst/>
          </a:prstGeom>
        </p:spPr>
        <p:txBody>
          <a:bodyPr wrap="square" lIns="0" tIns="32956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2595"/>
              </a:spcBef>
            </a:pPr>
            <a:r>
              <a:rPr dirty="0" sz="4300" spc="-25" b="1">
                <a:solidFill>
                  <a:srgbClr val="22A29F"/>
                </a:solidFill>
                <a:latin typeface="Arial"/>
                <a:cs typeface="Arial"/>
              </a:rPr>
              <a:t>68%</a:t>
            </a:r>
            <a:endParaRPr sz="4300">
              <a:latin typeface="Arial"/>
              <a:cs typeface="Arial"/>
            </a:endParaRPr>
          </a:p>
          <a:p>
            <a:pPr algn="just" marL="12700" marR="5080" indent="24130">
              <a:lnSpc>
                <a:spcPct val="99000"/>
              </a:lnSpc>
              <a:spcBef>
                <a:spcPts val="825"/>
              </a:spcBef>
            </a:pPr>
            <a:r>
              <a:rPr dirty="0" sz="1400">
                <a:latin typeface="Arial"/>
                <a:cs typeface="Arial"/>
              </a:rPr>
              <a:t>Had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least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one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factor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they </a:t>
            </a:r>
            <a:r>
              <a:rPr dirty="0" sz="1400">
                <a:latin typeface="Arial"/>
                <a:cs typeface="Arial"/>
              </a:rPr>
              <a:t>needed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help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with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past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year.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9172" y="3080765"/>
            <a:ext cx="1553210" cy="2164715"/>
          </a:xfrm>
          <a:prstGeom prst="rect">
            <a:avLst/>
          </a:prstGeom>
        </p:spPr>
        <p:txBody>
          <a:bodyPr wrap="square" lIns="0" tIns="3295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595"/>
              </a:spcBef>
            </a:pPr>
            <a:r>
              <a:rPr dirty="0" sz="4300" spc="-25" b="1">
                <a:solidFill>
                  <a:srgbClr val="22A29F"/>
                </a:solidFill>
                <a:latin typeface="Arial"/>
                <a:cs typeface="Arial"/>
              </a:rPr>
              <a:t>97%</a:t>
            </a:r>
            <a:endParaRPr sz="4300">
              <a:latin typeface="Arial"/>
              <a:cs typeface="Arial"/>
            </a:endParaRPr>
          </a:p>
          <a:p>
            <a:pPr algn="ctr" marL="12065" marR="5080">
              <a:lnSpc>
                <a:spcPct val="99600"/>
              </a:lnSpc>
              <a:spcBef>
                <a:spcPts val="815"/>
              </a:spcBef>
            </a:pP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0">
                <a:latin typeface="Arial"/>
                <a:cs typeface="Arial"/>
              </a:rPr>
              <a:t> respondents </a:t>
            </a:r>
            <a:r>
              <a:rPr dirty="0" sz="1400">
                <a:latin typeface="Arial"/>
                <a:cs typeface="Arial"/>
              </a:rPr>
              <a:t>want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medical </a:t>
            </a:r>
            <a:r>
              <a:rPr dirty="0" sz="1400">
                <a:latin typeface="Arial"/>
                <a:cs typeface="Arial"/>
              </a:rPr>
              <a:t>providers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ask </a:t>
            </a:r>
            <a:r>
              <a:rPr dirty="0" sz="1400">
                <a:latin typeface="Arial"/>
                <a:cs typeface="Arial"/>
              </a:rPr>
              <a:t>about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factors </a:t>
            </a:r>
            <a:r>
              <a:rPr dirty="0" sz="1400">
                <a:latin typeface="Arial"/>
                <a:cs typeface="Arial"/>
              </a:rPr>
              <a:t>during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visits.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3268" y="3485388"/>
            <a:ext cx="1326515" cy="2104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People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reporting </a:t>
            </a:r>
            <a:r>
              <a:rPr dirty="0" sz="1400">
                <a:latin typeface="Arial"/>
                <a:cs typeface="Arial"/>
              </a:rPr>
              <a:t>unmet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social </a:t>
            </a:r>
            <a:r>
              <a:rPr dirty="0" sz="1400">
                <a:latin typeface="Arial"/>
                <a:cs typeface="Arial"/>
              </a:rPr>
              <a:t>needs</a:t>
            </a:r>
            <a:r>
              <a:rPr dirty="0" sz="1400" spc="-25">
                <a:latin typeface="Arial"/>
                <a:cs typeface="Arial"/>
              </a:rPr>
              <a:t> are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4300" spc="-25" b="1">
                <a:solidFill>
                  <a:srgbClr val="22A29F"/>
                </a:solidFill>
                <a:latin typeface="Arial"/>
                <a:cs typeface="Arial"/>
              </a:rPr>
              <a:t>2x</a:t>
            </a:r>
            <a:endParaRPr sz="4300">
              <a:latin typeface="Arial"/>
              <a:cs typeface="Arial"/>
            </a:endParaRPr>
          </a:p>
          <a:p>
            <a:pPr algn="ctr" marL="71120" marR="63500">
              <a:lnSpc>
                <a:spcPts val="1610"/>
              </a:lnSpc>
              <a:spcBef>
                <a:spcPts val="660"/>
              </a:spcBef>
            </a:pP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likely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rate </a:t>
            </a:r>
            <a:r>
              <a:rPr dirty="0" sz="1400">
                <a:latin typeface="Arial"/>
                <a:cs typeface="Arial"/>
              </a:rPr>
              <a:t>their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fair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poor.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5371" y="3519079"/>
            <a:ext cx="25400" cy="2109470"/>
          </a:xfrm>
          <a:custGeom>
            <a:avLst/>
            <a:gdLst/>
            <a:ahLst/>
            <a:cxnLst/>
            <a:rect l="l" t="t" r="r" b="b"/>
            <a:pathLst>
              <a:path w="25400" h="2109470">
                <a:moveTo>
                  <a:pt x="19714" y="0"/>
                </a:moveTo>
                <a:lnTo>
                  <a:pt x="5685" y="0"/>
                </a:lnTo>
                <a:lnTo>
                  <a:pt x="0" y="5685"/>
                </a:lnTo>
                <a:lnTo>
                  <a:pt x="0" y="19739"/>
                </a:lnTo>
                <a:lnTo>
                  <a:pt x="5685" y="25425"/>
                </a:lnTo>
                <a:lnTo>
                  <a:pt x="19714" y="25425"/>
                </a:lnTo>
                <a:lnTo>
                  <a:pt x="25400" y="19739"/>
                </a:lnTo>
                <a:lnTo>
                  <a:pt x="25400" y="5685"/>
                </a:lnTo>
                <a:lnTo>
                  <a:pt x="19714" y="0"/>
                </a:lnTo>
                <a:close/>
              </a:path>
              <a:path w="25400" h="2109470">
                <a:moveTo>
                  <a:pt x="19714" y="50825"/>
                </a:moveTo>
                <a:lnTo>
                  <a:pt x="5685" y="50825"/>
                </a:lnTo>
                <a:lnTo>
                  <a:pt x="0" y="56511"/>
                </a:lnTo>
                <a:lnTo>
                  <a:pt x="0" y="70565"/>
                </a:lnTo>
                <a:lnTo>
                  <a:pt x="5685" y="76250"/>
                </a:lnTo>
                <a:lnTo>
                  <a:pt x="19714" y="76250"/>
                </a:lnTo>
                <a:lnTo>
                  <a:pt x="25400" y="70565"/>
                </a:lnTo>
                <a:lnTo>
                  <a:pt x="25400" y="56511"/>
                </a:lnTo>
                <a:lnTo>
                  <a:pt x="19714" y="50825"/>
                </a:lnTo>
                <a:close/>
              </a:path>
              <a:path w="25400" h="2109470">
                <a:moveTo>
                  <a:pt x="19714" y="101650"/>
                </a:moveTo>
                <a:lnTo>
                  <a:pt x="5685" y="101650"/>
                </a:lnTo>
                <a:lnTo>
                  <a:pt x="0" y="107336"/>
                </a:lnTo>
                <a:lnTo>
                  <a:pt x="0" y="121390"/>
                </a:lnTo>
                <a:lnTo>
                  <a:pt x="5685" y="127076"/>
                </a:lnTo>
                <a:lnTo>
                  <a:pt x="19714" y="127076"/>
                </a:lnTo>
                <a:lnTo>
                  <a:pt x="25400" y="121390"/>
                </a:lnTo>
                <a:lnTo>
                  <a:pt x="25400" y="107336"/>
                </a:lnTo>
                <a:lnTo>
                  <a:pt x="19714" y="101650"/>
                </a:lnTo>
                <a:close/>
              </a:path>
              <a:path w="25400" h="2109470">
                <a:moveTo>
                  <a:pt x="19714" y="152476"/>
                </a:moveTo>
                <a:lnTo>
                  <a:pt x="5685" y="152476"/>
                </a:lnTo>
                <a:lnTo>
                  <a:pt x="0" y="158161"/>
                </a:lnTo>
                <a:lnTo>
                  <a:pt x="0" y="172215"/>
                </a:lnTo>
                <a:lnTo>
                  <a:pt x="5685" y="177901"/>
                </a:lnTo>
                <a:lnTo>
                  <a:pt x="19714" y="177901"/>
                </a:lnTo>
                <a:lnTo>
                  <a:pt x="25400" y="172215"/>
                </a:lnTo>
                <a:lnTo>
                  <a:pt x="25400" y="158161"/>
                </a:lnTo>
                <a:lnTo>
                  <a:pt x="19714" y="152476"/>
                </a:lnTo>
                <a:close/>
              </a:path>
              <a:path w="25400" h="2109470">
                <a:moveTo>
                  <a:pt x="19714" y="203301"/>
                </a:moveTo>
                <a:lnTo>
                  <a:pt x="5685" y="203301"/>
                </a:lnTo>
                <a:lnTo>
                  <a:pt x="0" y="208987"/>
                </a:lnTo>
                <a:lnTo>
                  <a:pt x="0" y="223041"/>
                </a:lnTo>
                <a:lnTo>
                  <a:pt x="5685" y="228727"/>
                </a:lnTo>
                <a:lnTo>
                  <a:pt x="19714" y="228727"/>
                </a:lnTo>
                <a:lnTo>
                  <a:pt x="25400" y="223041"/>
                </a:lnTo>
                <a:lnTo>
                  <a:pt x="25400" y="208987"/>
                </a:lnTo>
                <a:lnTo>
                  <a:pt x="19714" y="203301"/>
                </a:lnTo>
                <a:close/>
              </a:path>
              <a:path w="25400" h="2109470">
                <a:moveTo>
                  <a:pt x="19714" y="254127"/>
                </a:moveTo>
                <a:lnTo>
                  <a:pt x="5685" y="254127"/>
                </a:lnTo>
                <a:lnTo>
                  <a:pt x="0" y="259812"/>
                </a:lnTo>
                <a:lnTo>
                  <a:pt x="0" y="273866"/>
                </a:lnTo>
                <a:lnTo>
                  <a:pt x="5685" y="279552"/>
                </a:lnTo>
                <a:lnTo>
                  <a:pt x="19714" y="279552"/>
                </a:lnTo>
                <a:lnTo>
                  <a:pt x="25400" y="273866"/>
                </a:lnTo>
                <a:lnTo>
                  <a:pt x="25400" y="259812"/>
                </a:lnTo>
                <a:lnTo>
                  <a:pt x="19714" y="254127"/>
                </a:lnTo>
                <a:close/>
              </a:path>
              <a:path w="25400" h="2109470">
                <a:moveTo>
                  <a:pt x="19714" y="304952"/>
                </a:moveTo>
                <a:lnTo>
                  <a:pt x="5685" y="304952"/>
                </a:lnTo>
                <a:lnTo>
                  <a:pt x="0" y="310638"/>
                </a:lnTo>
                <a:lnTo>
                  <a:pt x="0" y="324692"/>
                </a:lnTo>
                <a:lnTo>
                  <a:pt x="5685" y="330377"/>
                </a:lnTo>
                <a:lnTo>
                  <a:pt x="19714" y="330377"/>
                </a:lnTo>
                <a:lnTo>
                  <a:pt x="25400" y="324692"/>
                </a:lnTo>
                <a:lnTo>
                  <a:pt x="25400" y="310638"/>
                </a:lnTo>
                <a:lnTo>
                  <a:pt x="19714" y="304952"/>
                </a:lnTo>
                <a:close/>
              </a:path>
              <a:path w="25400" h="2109470">
                <a:moveTo>
                  <a:pt x="19714" y="355777"/>
                </a:moveTo>
                <a:lnTo>
                  <a:pt x="5685" y="355777"/>
                </a:lnTo>
                <a:lnTo>
                  <a:pt x="0" y="361463"/>
                </a:lnTo>
                <a:lnTo>
                  <a:pt x="0" y="375517"/>
                </a:lnTo>
                <a:lnTo>
                  <a:pt x="5685" y="381203"/>
                </a:lnTo>
                <a:lnTo>
                  <a:pt x="19714" y="381203"/>
                </a:lnTo>
                <a:lnTo>
                  <a:pt x="25400" y="375517"/>
                </a:lnTo>
                <a:lnTo>
                  <a:pt x="25400" y="361463"/>
                </a:lnTo>
                <a:lnTo>
                  <a:pt x="19714" y="355777"/>
                </a:lnTo>
                <a:close/>
              </a:path>
              <a:path w="25400" h="2109470">
                <a:moveTo>
                  <a:pt x="19714" y="406603"/>
                </a:moveTo>
                <a:lnTo>
                  <a:pt x="5685" y="406603"/>
                </a:lnTo>
                <a:lnTo>
                  <a:pt x="0" y="412288"/>
                </a:lnTo>
                <a:lnTo>
                  <a:pt x="0" y="426342"/>
                </a:lnTo>
                <a:lnTo>
                  <a:pt x="5685" y="432028"/>
                </a:lnTo>
                <a:lnTo>
                  <a:pt x="19714" y="432028"/>
                </a:lnTo>
                <a:lnTo>
                  <a:pt x="25400" y="426342"/>
                </a:lnTo>
                <a:lnTo>
                  <a:pt x="25400" y="412288"/>
                </a:lnTo>
                <a:lnTo>
                  <a:pt x="19714" y="406603"/>
                </a:lnTo>
                <a:close/>
              </a:path>
              <a:path w="25400" h="2109470">
                <a:moveTo>
                  <a:pt x="19714" y="457428"/>
                </a:moveTo>
                <a:lnTo>
                  <a:pt x="5685" y="457428"/>
                </a:lnTo>
                <a:lnTo>
                  <a:pt x="0" y="463114"/>
                </a:lnTo>
                <a:lnTo>
                  <a:pt x="0" y="477168"/>
                </a:lnTo>
                <a:lnTo>
                  <a:pt x="5685" y="482854"/>
                </a:lnTo>
                <a:lnTo>
                  <a:pt x="19714" y="482854"/>
                </a:lnTo>
                <a:lnTo>
                  <a:pt x="25400" y="477168"/>
                </a:lnTo>
                <a:lnTo>
                  <a:pt x="25400" y="463114"/>
                </a:lnTo>
                <a:lnTo>
                  <a:pt x="19714" y="457428"/>
                </a:lnTo>
                <a:close/>
              </a:path>
              <a:path w="25400" h="2109470">
                <a:moveTo>
                  <a:pt x="19714" y="508254"/>
                </a:moveTo>
                <a:lnTo>
                  <a:pt x="5685" y="508254"/>
                </a:lnTo>
                <a:lnTo>
                  <a:pt x="0" y="513939"/>
                </a:lnTo>
                <a:lnTo>
                  <a:pt x="0" y="527993"/>
                </a:lnTo>
                <a:lnTo>
                  <a:pt x="5685" y="533679"/>
                </a:lnTo>
                <a:lnTo>
                  <a:pt x="19714" y="533679"/>
                </a:lnTo>
                <a:lnTo>
                  <a:pt x="25400" y="527993"/>
                </a:lnTo>
                <a:lnTo>
                  <a:pt x="25400" y="513939"/>
                </a:lnTo>
                <a:lnTo>
                  <a:pt x="19714" y="508254"/>
                </a:lnTo>
                <a:close/>
              </a:path>
              <a:path w="25400" h="2109470">
                <a:moveTo>
                  <a:pt x="19714" y="559079"/>
                </a:moveTo>
                <a:lnTo>
                  <a:pt x="5685" y="559079"/>
                </a:lnTo>
                <a:lnTo>
                  <a:pt x="0" y="564765"/>
                </a:lnTo>
                <a:lnTo>
                  <a:pt x="0" y="578819"/>
                </a:lnTo>
                <a:lnTo>
                  <a:pt x="5685" y="584504"/>
                </a:lnTo>
                <a:lnTo>
                  <a:pt x="19714" y="584504"/>
                </a:lnTo>
                <a:lnTo>
                  <a:pt x="25400" y="578819"/>
                </a:lnTo>
                <a:lnTo>
                  <a:pt x="25400" y="564765"/>
                </a:lnTo>
                <a:lnTo>
                  <a:pt x="19714" y="559079"/>
                </a:lnTo>
                <a:close/>
              </a:path>
              <a:path w="25400" h="2109470">
                <a:moveTo>
                  <a:pt x="19714" y="609904"/>
                </a:moveTo>
                <a:lnTo>
                  <a:pt x="5685" y="609904"/>
                </a:lnTo>
                <a:lnTo>
                  <a:pt x="0" y="615590"/>
                </a:lnTo>
                <a:lnTo>
                  <a:pt x="0" y="629644"/>
                </a:lnTo>
                <a:lnTo>
                  <a:pt x="5685" y="635330"/>
                </a:lnTo>
                <a:lnTo>
                  <a:pt x="19714" y="635330"/>
                </a:lnTo>
                <a:lnTo>
                  <a:pt x="25400" y="629644"/>
                </a:lnTo>
                <a:lnTo>
                  <a:pt x="25400" y="615590"/>
                </a:lnTo>
                <a:lnTo>
                  <a:pt x="19714" y="609904"/>
                </a:lnTo>
                <a:close/>
              </a:path>
              <a:path w="25400" h="2109470">
                <a:moveTo>
                  <a:pt x="19714" y="660730"/>
                </a:moveTo>
                <a:lnTo>
                  <a:pt x="5685" y="660730"/>
                </a:lnTo>
                <a:lnTo>
                  <a:pt x="0" y="666415"/>
                </a:lnTo>
                <a:lnTo>
                  <a:pt x="0" y="680469"/>
                </a:lnTo>
                <a:lnTo>
                  <a:pt x="5685" y="686155"/>
                </a:lnTo>
                <a:lnTo>
                  <a:pt x="19714" y="686155"/>
                </a:lnTo>
                <a:lnTo>
                  <a:pt x="25400" y="680469"/>
                </a:lnTo>
                <a:lnTo>
                  <a:pt x="25400" y="666415"/>
                </a:lnTo>
                <a:lnTo>
                  <a:pt x="19714" y="660730"/>
                </a:lnTo>
                <a:close/>
              </a:path>
              <a:path w="25400" h="2109470">
                <a:moveTo>
                  <a:pt x="19714" y="711555"/>
                </a:moveTo>
                <a:lnTo>
                  <a:pt x="5685" y="711555"/>
                </a:lnTo>
                <a:lnTo>
                  <a:pt x="0" y="717241"/>
                </a:lnTo>
                <a:lnTo>
                  <a:pt x="0" y="731295"/>
                </a:lnTo>
                <a:lnTo>
                  <a:pt x="5685" y="736981"/>
                </a:lnTo>
                <a:lnTo>
                  <a:pt x="19714" y="736981"/>
                </a:lnTo>
                <a:lnTo>
                  <a:pt x="25400" y="731295"/>
                </a:lnTo>
                <a:lnTo>
                  <a:pt x="25400" y="717241"/>
                </a:lnTo>
                <a:lnTo>
                  <a:pt x="19714" y="711555"/>
                </a:lnTo>
                <a:close/>
              </a:path>
              <a:path w="25400" h="2109470">
                <a:moveTo>
                  <a:pt x="19714" y="762381"/>
                </a:moveTo>
                <a:lnTo>
                  <a:pt x="5685" y="762381"/>
                </a:lnTo>
                <a:lnTo>
                  <a:pt x="0" y="768066"/>
                </a:lnTo>
                <a:lnTo>
                  <a:pt x="0" y="782120"/>
                </a:lnTo>
                <a:lnTo>
                  <a:pt x="5685" y="787806"/>
                </a:lnTo>
                <a:lnTo>
                  <a:pt x="19714" y="787806"/>
                </a:lnTo>
                <a:lnTo>
                  <a:pt x="25400" y="782120"/>
                </a:lnTo>
                <a:lnTo>
                  <a:pt x="25400" y="768066"/>
                </a:lnTo>
                <a:lnTo>
                  <a:pt x="19714" y="762381"/>
                </a:lnTo>
                <a:close/>
              </a:path>
              <a:path w="25400" h="2109470">
                <a:moveTo>
                  <a:pt x="19714" y="813206"/>
                </a:moveTo>
                <a:lnTo>
                  <a:pt x="5685" y="813206"/>
                </a:lnTo>
                <a:lnTo>
                  <a:pt x="0" y="818892"/>
                </a:lnTo>
                <a:lnTo>
                  <a:pt x="0" y="832946"/>
                </a:lnTo>
                <a:lnTo>
                  <a:pt x="5685" y="838631"/>
                </a:lnTo>
                <a:lnTo>
                  <a:pt x="19714" y="838631"/>
                </a:lnTo>
                <a:lnTo>
                  <a:pt x="25400" y="832946"/>
                </a:lnTo>
                <a:lnTo>
                  <a:pt x="25400" y="818892"/>
                </a:lnTo>
                <a:lnTo>
                  <a:pt x="19714" y="813206"/>
                </a:lnTo>
                <a:close/>
              </a:path>
              <a:path w="25400" h="2109470">
                <a:moveTo>
                  <a:pt x="19714" y="864031"/>
                </a:moveTo>
                <a:lnTo>
                  <a:pt x="5685" y="864031"/>
                </a:lnTo>
                <a:lnTo>
                  <a:pt x="0" y="869717"/>
                </a:lnTo>
                <a:lnTo>
                  <a:pt x="0" y="883771"/>
                </a:lnTo>
                <a:lnTo>
                  <a:pt x="5685" y="889457"/>
                </a:lnTo>
                <a:lnTo>
                  <a:pt x="19714" y="889457"/>
                </a:lnTo>
                <a:lnTo>
                  <a:pt x="25400" y="883771"/>
                </a:lnTo>
                <a:lnTo>
                  <a:pt x="25400" y="869717"/>
                </a:lnTo>
                <a:lnTo>
                  <a:pt x="19714" y="864031"/>
                </a:lnTo>
                <a:close/>
              </a:path>
              <a:path w="25400" h="2109470">
                <a:moveTo>
                  <a:pt x="19714" y="914857"/>
                </a:moveTo>
                <a:lnTo>
                  <a:pt x="5685" y="914857"/>
                </a:lnTo>
                <a:lnTo>
                  <a:pt x="0" y="920542"/>
                </a:lnTo>
                <a:lnTo>
                  <a:pt x="0" y="934596"/>
                </a:lnTo>
                <a:lnTo>
                  <a:pt x="5685" y="940282"/>
                </a:lnTo>
                <a:lnTo>
                  <a:pt x="19714" y="940282"/>
                </a:lnTo>
                <a:lnTo>
                  <a:pt x="25400" y="934596"/>
                </a:lnTo>
                <a:lnTo>
                  <a:pt x="25400" y="920542"/>
                </a:lnTo>
                <a:lnTo>
                  <a:pt x="19714" y="914857"/>
                </a:lnTo>
                <a:close/>
              </a:path>
              <a:path w="25400" h="2109470">
                <a:moveTo>
                  <a:pt x="19714" y="965682"/>
                </a:moveTo>
                <a:lnTo>
                  <a:pt x="5687" y="965682"/>
                </a:lnTo>
                <a:lnTo>
                  <a:pt x="0" y="971368"/>
                </a:lnTo>
                <a:lnTo>
                  <a:pt x="0" y="985422"/>
                </a:lnTo>
                <a:lnTo>
                  <a:pt x="5687" y="991108"/>
                </a:lnTo>
                <a:lnTo>
                  <a:pt x="19714" y="991108"/>
                </a:lnTo>
                <a:lnTo>
                  <a:pt x="25400" y="985422"/>
                </a:lnTo>
                <a:lnTo>
                  <a:pt x="25400" y="971368"/>
                </a:lnTo>
                <a:lnTo>
                  <a:pt x="19714" y="965682"/>
                </a:lnTo>
                <a:close/>
              </a:path>
              <a:path w="25400" h="2109470">
                <a:moveTo>
                  <a:pt x="19714" y="1016508"/>
                </a:moveTo>
                <a:lnTo>
                  <a:pt x="5687" y="1016508"/>
                </a:lnTo>
                <a:lnTo>
                  <a:pt x="0" y="1022193"/>
                </a:lnTo>
                <a:lnTo>
                  <a:pt x="0" y="1036247"/>
                </a:lnTo>
                <a:lnTo>
                  <a:pt x="5687" y="1041933"/>
                </a:lnTo>
                <a:lnTo>
                  <a:pt x="19714" y="1041933"/>
                </a:lnTo>
                <a:lnTo>
                  <a:pt x="25400" y="1036247"/>
                </a:lnTo>
                <a:lnTo>
                  <a:pt x="25400" y="1022193"/>
                </a:lnTo>
                <a:lnTo>
                  <a:pt x="19714" y="1016508"/>
                </a:lnTo>
                <a:close/>
              </a:path>
              <a:path w="25400" h="2109470">
                <a:moveTo>
                  <a:pt x="19714" y="1067333"/>
                </a:moveTo>
                <a:lnTo>
                  <a:pt x="5687" y="1067333"/>
                </a:lnTo>
                <a:lnTo>
                  <a:pt x="0" y="1073019"/>
                </a:lnTo>
                <a:lnTo>
                  <a:pt x="0" y="1087073"/>
                </a:lnTo>
                <a:lnTo>
                  <a:pt x="5687" y="1092758"/>
                </a:lnTo>
                <a:lnTo>
                  <a:pt x="19714" y="1092758"/>
                </a:lnTo>
                <a:lnTo>
                  <a:pt x="25400" y="1087073"/>
                </a:lnTo>
                <a:lnTo>
                  <a:pt x="25400" y="1073019"/>
                </a:lnTo>
                <a:lnTo>
                  <a:pt x="19714" y="1067333"/>
                </a:lnTo>
                <a:close/>
              </a:path>
              <a:path w="25400" h="2109470">
                <a:moveTo>
                  <a:pt x="19714" y="1118158"/>
                </a:moveTo>
                <a:lnTo>
                  <a:pt x="5687" y="1118158"/>
                </a:lnTo>
                <a:lnTo>
                  <a:pt x="0" y="1123844"/>
                </a:lnTo>
                <a:lnTo>
                  <a:pt x="0" y="1137898"/>
                </a:lnTo>
                <a:lnTo>
                  <a:pt x="5687" y="1143584"/>
                </a:lnTo>
                <a:lnTo>
                  <a:pt x="19714" y="1143584"/>
                </a:lnTo>
                <a:lnTo>
                  <a:pt x="25400" y="1137898"/>
                </a:lnTo>
                <a:lnTo>
                  <a:pt x="25400" y="1123844"/>
                </a:lnTo>
                <a:lnTo>
                  <a:pt x="19714" y="1118158"/>
                </a:lnTo>
                <a:close/>
              </a:path>
              <a:path w="25400" h="2109470">
                <a:moveTo>
                  <a:pt x="19714" y="1168984"/>
                </a:moveTo>
                <a:lnTo>
                  <a:pt x="5687" y="1168984"/>
                </a:lnTo>
                <a:lnTo>
                  <a:pt x="0" y="1174669"/>
                </a:lnTo>
                <a:lnTo>
                  <a:pt x="0" y="1188723"/>
                </a:lnTo>
                <a:lnTo>
                  <a:pt x="5687" y="1194409"/>
                </a:lnTo>
                <a:lnTo>
                  <a:pt x="19714" y="1194409"/>
                </a:lnTo>
                <a:lnTo>
                  <a:pt x="25400" y="1188723"/>
                </a:lnTo>
                <a:lnTo>
                  <a:pt x="25400" y="1174669"/>
                </a:lnTo>
                <a:lnTo>
                  <a:pt x="19714" y="1168984"/>
                </a:lnTo>
                <a:close/>
              </a:path>
              <a:path w="25400" h="2109470">
                <a:moveTo>
                  <a:pt x="19714" y="1219809"/>
                </a:moveTo>
                <a:lnTo>
                  <a:pt x="5687" y="1219809"/>
                </a:lnTo>
                <a:lnTo>
                  <a:pt x="0" y="1225495"/>
                </a:lnTo>
                <a:lnTo>
                  <a:pt x="0" y="1239549"/>
                </a:lnTo>
                <a:lnTo>
                  <a:pt x="5687" y="1245235"/>
                </a:lnTo>
                <a:lnTo>
                  <a:pt x="19714" y="1245235"/>
                </a:lnTo>
                <a:lnTo>
                  <a:pt x="25400" y="1239549"/>
                </a:lnTo>
                <a:lnTo>
                  <a:pt x="25400" y="1225495"/>
                </a:lnTo>
                <a:lnTo>
                  <a:pt x="19714" y="1219809"/>
                </a:lnTo>
                <a:close/>
              </a:path>
              <a:path w="25400" h="2109470">
                <a:moveTo>
                  <a:pt x="19714" y="1270635"/>
                </a:moveTo>
                <a:lnTo>
                  <a:pt x="5687" y="1270635"/>
                </a:lnTo>
                <a:lnTo>
                  <a:pt x="0" y="1276320"/>
                </a:lnTo>
                <a:lnTo>
                  <a:pt x="0" y="1290374"/>
                </a:lnTo>
                <a:lnTo>
                  <a:pt x="5687" y="1296060"/>
                </a:lnTo>
                <a:lnTo>
                  <a:pt x="19714" y="1296060"/>
                </a:lnTo>
                <a:lnTo>
                  <a:pt x="25400" y="1290374"/>
                </a:lnTo>
                <a:lnTo>
                  <a:pt x="25400" y="1276320"/>
                </a:lnTo>
                <a:lnTo>
                  <a:pt x="19714" y="1270635"/>
                </a:lnTo>
                <a:close/>
              </a:path>
              <a:path w="25400" h="2109470">
                <a:moveTo>
                  <a:pt x="19714" y="1321460"/>
                </a:moveTo>
                <a:lnTo>
                  <a:pt x="5687" y="1321460"/>
                </a:lnTo>
                <a:lnTo>
                  <a:pt x="0" y="1327146"/>
                </a:lnTo>
                <a:lnTo>
                  <a:pt x="0" y="1341200"/>
                </a:lnTo>
                <a:lnTo>
                  <a:pt x="5687" y="1346885"/>
                </a:lnTo>
                <a:lnTo>
                  <a:pt x="19714" y="1346885"/>
                </a:lnTo>
                <a:lnTo>
                  <a:pt x="25400" y="1341200"/>
                </a:lnTo>
                <a:lnTo>
                  <a:pt x="25400" y="1327146"/>
                </a:lnTo>
                <a:lnTo>
                  <a:pt x="19714" y="1321460"/>
                </a:lnTo>
                <a:close/>
              </a:path>
              <a:path w="25400" h="2109470">
                <a:moveTo>
                  <a:pt x="19714" y="1372285"/>
                </a:moveTo>
                <a:lnTo>
                  <a:pt x="5687" y="1372285"/>
                </a:lnTo>
                <a:lnTo>
                  <a:pt x="1" y="1377971"/>
                </a:lnTo>
                <a:lnTo>
                  <a:pt x="1" y="1392024"/>
                </a:lnTo>
                <a:lnTo>
                  <a:pt x="5687" y="1397711"/>
                </a:lnTo>
                <a:lnTo>
                  <a:pt x="19714" y="1397711"/>
                </a:lnTo>
                <a:lnTo>
                  <a:pt x="25401" y="1392024"/>
                </a:lnTo>
                <a:lnTo>
                  <a:pt x="25401" y="1377971"/>
                </a:lnTo>
                <a:lnTo>
                  <a:pt x="19714" y="1372285"/>
                </a:lnTo>
                <a:close/>
              </a:path>
              <a:path w="25400" h="2109470">
                <a:moveTo>
                  <a:pt x="19714" y="1423111"/>
                </a:moveTo>
                <a:lnTo>
                  <a:pt x="5687" y="1423111"/>
                </a:lnTo>
                <a:lnTo>
                  <a:pt x="1" y="1428796"/>
                </a:lnTo>
                <a:lnTo>
                  <a:pt x="1" y="1442849"/>
                </a:lnTo>
                <a:lnTo>
                  <a:pt x="5687" y="1448536"/>
                </a:lnTo>
                <a:lnTo>
                  <a:pt x="19714" y="1448536"/>
                </a:lnTo>
                <a:lnTo>
                  <a:pt x="25401" y="1442849"/>
                </a:lnTo>
                <a:lnTo>
                  <a:pt x="25401" y="1428796"/>
                </a:lnTo>
                <a:lnTo>
                  <a:pt x="19714" y="1423111"/>
                </a:lnTo>
                <a:close/>
              </a:path>
              <a:path w="25400" h="2109470">
                <a:moveTo>
                  <a:pt x="19714" y="1473936"/>
                </a:moveTo>
                <a:lnTo>
                  <a:pt x="5687" y="1473936"/>
                </a:lnTo>
                <a:lnTo>
                  <a:pt x="1" y="1479622"/>
                </a:lnTo>
                <a:lnTo>
                  <a:pt x="1" y="1493674"/>
                </a:lnTo>
                <a:lnTo>
                  <a:pt x="5687" y="1499362"/>
                </a:lnTo>
                <a:lnTo>
                  <a:pt x="19714" y="1499362"/>
                </a:lnTo>
                <a:lnTo>
                  <a:pt x="25401" y="1493674"/>
                </a:lnTo>
                <a:lnTo>
                  <a:pt x="25401" y="1479622"/>
                </a:lnTo>
                <a:lnTo>
                  <a:pt x="19714" y="1473936"/>
                </a:lnTo>
                <a:close/>
              </a:path>
              <a:path w="25400" h="2109470">
                <a:moveTo>
                  <a:pt x="19714" y="1524762"/>
                </a:moveTo>
                <a:lnTo>
                  <a:pt x="5687" y="1524762"/>
                </a:lnTo>
                <a:lnTo>
                  <a:pt x="1" y="1530447"/>
                </a:lnTo>
                <a:lnTo>
                  <a:pt x="1" y="1544500"/>
                </a:lnTo>
                <a:lnTo>
                  <a:pt x="5687" y="1550187"/>
                </a:lnTo>
                <a:lnTo>
                  <a:pt x="19714" y="1550187"/>
                </a:lnTo>
                <a:lnTo>
                  <a:pt x="25401" y="1544500"/>
                </a:lnTo>
                <a:lnTo>
                  <a:pt x="25401" y="1530447"/>
                </a:lnTo>
                <a:lnTo>
                  <a:pt x="19714" y="1524762"/>
                </a:lnTo>
                <a:close/>
              </a:path>
              <a:path w="25400" h="2109470">
                <a:moveTo>
                  <a:pt x="19714" y="1575587"/>
                </a:moveTo>
                <a:lnTo>
                  <a:pt x="5687" y="1575587"/>
                </a:lnTo>
                <a:lnTo>
                  <a:pt x="1" y="1581273"/>
                </a:lnTo>
                <a:lnTo>
                  <a:pt x="1" y="1595325"/>
                </a:lnTo>
                <a:lnTo>
                  <a:pt x="5687" y="1601012"/>
                </a:lnTo>
                <a:lnTo>
                  <a:pt x="19714" y="1601012"/>
                </a:lnTo>
                <a:lnTo>
                  <a:pt x="25401" y="1595325"/>
                </a:lnTo>
                <a:lnTo>
                  <a:pt x="25401" y="1581273"/>
                </a:lnTo>
                <a:lnTo>
                  <a:pt x="19714" y="1575587"/>
                </a:lnTo>
                <a:close/>
              </a:path>
              <a:path w="25400" h="2109470">
                <a:moveTo>
                  <a:pt x="19714" y="1626412"/>
                </a:moveTo>
                <a:lnTo>
                  <a:pt x="5687" y="1626412"/>
                </a:lnTo>
                <a:lnTo>
                  <a:pt x="1" y="1632098"/>
                </a:lnTo>
                <a:lnTo>
                  <a:pt x="1" y="1646151"/>
                </a:lnTo>
                <a:lnTo>
                  <a:pt x="5687" y="1651838"/>
                </a:lnTo>
                <a:lnTo>
                  <a:pt x="19714" y="1651838"/>
                </a:lnTo>
                <a:lnTo>
                  <a:pt x="25401" y="1646151"/>
                </a:lnTo>
                <a:lnTo>
                  <a:pt x="25401" y="1632098"/>
                </a:lnTo>
                <a:lnTo>
                  <a:pt x="19714" y="1626412"/>
                </a:lnTo>
                <a:close/>
              </a:path>
              <a:path w="25400" h="2109470">
                <a:moveTo>
                  <a:pt x="19714" y="1677238"/>
                </a:moveTo>
                <a:lnTo>
                  <a:pt x="5687" y="1677238"/>
                </a:lnTo>
                <a:lnTo>
                  <a:pt x="1" y="1682923"/>
                </a:lnTo>
                <a:lnTo>
                  <a:pt x="1" y="1696976"/>
                </a:lnTo>
                <a:lnTo>
                  <a:pt x="5687" y="1702663"/>
                </a:lnTo>
                <a:lnTo>
                  <a:pt x="19714" y="1702663"/>
                </a:lnTo>
                <a:lnTo>
                  <a:pt x="25401" y="1696976"/>
                </a:lnTo>
                <a:lnTo>
                  <a:pt x="25401" y="1682923"/>
                </a:lnTo>
                <a:lnTo>
                  <a:pt x="19714" y="1677238"/>
                </a:lnTo>
                <a:close/>
              </a:path>
              <a:path w="25400" h="2109470">
                <a:moveTo>
                  <a:pt x="19714" y="1728063"/>
                </a:moveTo>
                <a:lnTo>
                  <a:pt x="5687" y="1728063"/>
                </a:lnTo>
                <a:lnTo>
                  <a:pt x="1" y="1733749"/>
                </a:lnTo>
                <a:lnTo>
                  <a:pt x="1" y="1747801"/>
                </a:lnTo>
                <a:lnTo>
                  <a:pt x="5687" y="1753489"/>
                </a:lnTo>
                <a:lnTo>
                  <a:pt x="19714" y="1753489"/>
                </a:lnTo>
                <a:lnTo>
                  <a:pt x="25401" y="1747801"/>
                </a:lnTo>
                <a:lnTo>
                  <a:pt x="25401" y="1733749"/>
                </a:lnTo>
                <a:lnTo>
                  <a:pt x="19714" y="1728063"/>
                </a:lnTo>
                <a:close/>
              </a:path>
              <a:path w="25400" h="2109470">
                <a:moveTo>
                  <a:pt x="19715" y="1778889"/>
                </a:moveTo>
                <a:lnTo>
                  <a:pt x="5687" y="1778889"/>
                </a:lnTo>
                <a:lnTo>
                  <a:pt x="1" y="1784574"/>
                </a:lnTo>
                <a:lnTo>
                  <a:pt x="1" y="1798627"/>
                </a:lnTo>
                <a:lnTo>
                  <a:pt x="5687" y="1804313"/>
                </a:lnTo>
                <a:lnTo>
                  <a:pt x="19715" y="1804313"/>
                </a:lnTo>
                <a:lnTo>
                  <a:pt x="25401" y="1798627"/>
                </a:lnTo>
                <a:lnTo>
                  <a:pt x="25401" y="1784574"/>
                </a:lnTo>
                <a:lnTo>
                  <a:pt x="19715" y="1778889"/>
                </a:lnTo>
                <a:close/>
              </a:path>
              <a:path w="25400" h="2109470">
                <a:moveTo>
                  <a:pt x="19715" y="1829713"/>
                </a:moveTo>
                <a:lnTo>
                  <a:pt x="5687" y="1829713"/>
                </a:lnTo>
                <a:lnTo>
                  <a:pt x="1" y="1835400"/>
                </a:lnTo>
                <a:lnTo>
                  <a:pt x="1" y="1849452"/>
                </a:lnTo>
                <a:lnTo>
                  <a:pt x="5687" y="1855138"/>
                </a:lnTo>
                <a:lnTo>
                  <a:pt x="19715" y="1855138"/>
                </a:lnTo>
                <a:lnTo>
                  <a:pt x="25401" y="1849452"/>
                </a:lnTo>
                <a:lnTo>
                  <a:pt x="25401" y="1835400"/>
                </a:lnTo>
                <a:lnTo>
                  <a:pt x="19715" y="1829713"/>
                </a:lnTo>
                <a:close/>
              </a:path>
              <a:path w="25400" h="2109470">
                <a:moveTo>
                  <a:pt x="19715" y="1880538"/>
                </a:moveTo>
                <a:lnTo>
                  <a:pt x="5687" y="1880538"/>
                </a:lnTo>
                <a:lnTo>
                  <a:pt x="1" y="1886225"/>
                </a:lnTo>
                <a:lnTo>
                  <a:pt x="1" y="1900278"/>
                </a:lnTo>
                <a:lnTo>
                  <a:pt x="5687" y="1905963"/>
                </a:lnTo>
                <a:lnTo>
                  <a:pt x="19715" y="1905963"/>
                </a:lnTo>
                <a:lnTo>
                  <a:pt x="25401" y="1900278"/>
                </a:lnTo>
                <a:lnTo>
                  <a:pt x="25401" y="1886225"/>
                </a:lnTo>
                <a:lnTo>
                  <a:pt x="19715" y="1880538"/>
                </a:lnTo>
                <a:close/>
              </a:path>
              <a:path w="25400" h="2109470">
                <a:moveTo>
                  <a:pt x="19715" y="1931363"/>
                </a:moveTo>
                <a:lnTo>
                  <a:pt x="5687" y="1931363"/>
                </a:lnTo>
                <a:lnTo>
                  <a:pt x="1" y="1937050"/>
                </a:lnTo>
                <a:lnTo>
                  <a:pt x="1" y="1951103"/>
                </a:lnTo>
                <a:lnTo>
                  <a:pt x="5687" y="1956789"/>
                </a:lnTo>
                <a:lnTo>
                  <a:pt x="19715" y="1956789"/>
                </a:lnTo>
                <a:lnTo>
                  <a:pt x="25401" y="1951103"/>
                </a:lnTo>
                <a:lnTo>
                  <a:pt x="25401" y="1937050"/>
                </a:lnTo>
                <a:lnTo>
                  <a:pt x="19715" y="1931363"/>
                </a:lnTo>
                <a:close/>
              </a:path>
              <a:path w="25400" h="2109470">
                <a:moveTo>
                  <a:pt x="19715" y="1982189"/>
                </a:moveTo>
                <a:lnTo>
                  <a:pt x="5687" y="1982189"/>
                </a:lnTo>
                <a:lnTo>
                  <a:pt x="1" y="1987876"/>
                </a:lnTo>
                <a:lnTo>
                  <a:pt x="1" y="2001928"/>
                </a:lnTo>
                <a:lnTo>
                  <a:pt x="5687" y="2007614"/>
                </a:lnTo>
                <a:lnTo>
                  <a:pt x="19715" y="2007614"/>
                </a:lnTo>
                <a:lnTo>
                  <a:pt x="25401" y="2001928"/>
                </a:lnTo>
                <a:lnTo>
                  <a:pt x="25401" y="1987876"/>
                </a:lnTo>
                <a:lnTo>
                  <a:pt x="19715" y="1982189"/>
                </a:lnTo>
                <a:close/>
              </a:path>
              <a:path w="25400" h="2109470">
                <a:moveTo>
                  <a:pt x="19715" y="2033014"/>
                </a:moveTo>
                <a:lnTo>
                  <a:pt x="5687" y="2033014"/>
                </a:lnTo>
                <a:lnTo>
                  <a:pt x="1" y="2038701"/>
                </a:lnTo>
                <a:lnTo>
                  <a:pt x="1" y="2052754"/>
                </a:lnTo>
                <a:lnTo>
                  <a:pt x="5687" y="2058440"/>
                </a:lnTo>
                <a:lnTo>
                  <a:pt x="19715" y="2058440"/>
                </a:lnTo>
                <a:lnTo>
                  <a:pt x="25401" y="2052754"/>
                </a:lnTo>
                <a:lnTo>
                  <a:pt x="25401" y="2038701"/>
                </a:lnTo>
                <a:lnTo>
                  <a:pt x="19715" y="2033014"/>
                </a:lnTo>
                <a:close/>
              </a:path>
              <a:path w="25400" h="2109470">
                <a:moveTo>
                  <a:pt x="19715" y="2083840"/>
                </a:moveTo>
                <a:lnTo>
                  <a:pt x="5687" y="2083840"/>
                </a:lnTo>
                <a:lnTo>
                  <a:pt x="1" y="2089526"/>
                </a:lnTo>
                <a:lnTo>
                  <a:pt x="1" y="2103580"/>
                </a:lnTo>
                <a:lnTo>
                  <a:pt x="5687" y="2109266"/>
                </a:lnTo>
                <a:lnTo>
                  <a:pt x="19715" y="2109266"/>
                </a:lnTo>
                <a:lnTo>
                  <a:pt x="25401" y="2103580"/>
                </a:lnTo>
                <a:lnTo>
                  <a:pt x="25401" y="2089526"/>
                </a:lnTo>
                <a:lnTo>
                  <a:pt x="19715" y="2083840"/>
                </a:lnTo>
                <a:close/>
              </a:path>
            </a:pathLst>
          </a:custGeom>
          <a:solidFill>
            <a:srgbClr val="677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5526" y="3519079"/>
            <a:ext cx="25400" cy="2109470"/>
          </a:xfrm>
          <a:custGeom>
            <a:avLst/>
            <a:gdLst/>
            <a:ahLst/>
            <a:cxnLst/>
            <a:rect l="l" t="t" r="r" b="b"/>
            <a:pathLst>
              <a:path w="25400" h="2109470">
                <a:moveTo>
                  <a:pt x="19714" y="0"/>
                </a:moveTo>
                <a:lnTo>
                  <a:pt x="5685" y="0"/>
                </a:lnTo>
                <a:lnTo>
                  <a:pt x="0" y="5685"/>
                </a:lnTo>
                <a:lnTo>
                  <a:pt x="0" y="19739"/>
                </a:lnTo>
                <a:lnTo>
                  <a:pt x="5685" y="25425"/>
                </a:lnTo>
                <a:lnTo>
                  <a:pt x="19714" y="25425"/>
                </a:lnTo>
                <a:lnTo>
                  <a:pt x="25400" y="19739"/>
                </a:lnTo>
                <a:lnTo>
                  <a:pt x="25400" y="5685"/>
                </a:lnTo>
                <a:lnTo>
                  <a:pt x="19714" y="0"/>
                </a:lnTo>
                <a:close/>
              </a:path>
              <a:path w="25400" h="2109470">
                <a:moveTo>
                  <a:pt x="19714" y="50825"/>
                </a:moveTo>
                <a:lnTo>
                  <a:pt x="5685" y="50825"/>
                </a:lnTo>
                <a:lnTo>
                  <a:pt x="0" y="56511"/>
                </a:lnTo>
                <a:lnTo>
                  <a:pt x="0" y="70565"/>
                </a:lnTo>
                <a:lnTo>
                  <a:pt x="5685" y="76250"/>
                </a:lnTo>
                <a:lnTo>
                  <a:pt x="19714" y="76250"/>
                </a:lnTo>
                <a:lnTo>
                  <a:pt x="25400" y="70565"/>
                </a:lnTo>
                <a:lnTo>
                  <a:pt x="25400" y="56511"/>
                </a:lnTo>
                <a:lnTo>
                  <a:pt x="19714" y="50825"/>
                </a:lnTo>
                <a:close/>
              </a:path>
              <a:path w="25400" h="2109470">
                <a:moveTo>
                  <a:pt x="19714" y="101650"/>
                </a:moveTo>
                <a:lnTo>
                  <a:pt x="5685" y="101650"/>
                </a:lnTo>
                <a:lnTo>
                  <a:pt x="0" y="107336"/>
                </a:lnTo>
                <a:lnTo>
                  <a:pt x="0" y="121390"/>
                </a:lnTo>
                <a:lnTo>
                  <a:pt x="5685" y="127076"/>
                </a:lnTo>
                <a:lnTo>
                  <a:pt x="19714" y="127076"/>
                </a:lnTo>
                <a:lnTo>
                  <a:pt x="25400" y="121390"/>
                </a:lnTo>
                <a:lnTo>
                  <a:pt x="25400" y="107336"/>
                </a:lnTo>
                <a:lnTo>
                  <a:pt x="19714" y="101650"/>
                </a:lnTo>
                <a:close/>
              </a:path>
              <a:path w="25400" h="2109470">
                <a:moveTo>
                  <a:pt x="19714" y="152476"/>
                </a:moveTo>
                <a:lnTo>
                  <a:pt x="5685" y="152476"/>
                </a:lnTo>
                <a:lnTo>
                  <a:pt x="0" y="158161"/>
                </a:lnTo>
                <a:lnTo>
                  <a:pt x="0" y="172215"/>
                </a:lnTo>
                <a:lnTo>
                  <a:pt x="5685" y="177901"/>
                </a:lnTo>
                <a:lnTo>
                  <a:pt x="19714" y="177901"/>
                </a:lnTo>
                <a:lnTo>
                  <a:pt x="25400" y="172215"/>
                </a:lnTo>
                <a:lnTo>
                  <a:pt x="25400" y="158161"/>
                </a:lnTo>
                <a:lnTo>
                  <a:pt x="19714" y="152476"/>
                </a:lnTo>
                <a:close/>
              </a:path>
              <a:path w="25400" h="2109470">
                <a:moveTo>
                  <a:pt x="19714" y="203301"/>
                </a:moveTo>
                <a:lnTo>
                  <a:pt x="5685" y="203301"/>
                </a:lnTo>
                <a:lnTo>
                  <a:pt x="0" y="208987"/>
                </a:lnTo>
                <a:lnTo>
                  <a:pt x="0" y="223041"/>
                </a:lnTo>
                <a:lnTo>
                  <a:pt x="5685" y="228727"/>
                </a:lnTo>
                <a:lnTo>
                  <a:pt x="19714" y="228727"/>
                </a:lnTo>
                <a:lnTo>
                  <a:pt x="25400" y="223041"/>
                </a:lnTo>
                <a:lnTo>
                  <a:pt x="25400" y="208987"/>
                </a:lnTo>
                <a:lnTo>
                  <a:pt x="19714" y="203301"/>
                </a:lnTo>
                <a:close/>
              </a:path>
              <a:path w="25400" h="2109470">
                <a:moveTo>
                  <a:pt x="19714" y="254127"/>
                </a:moveTo>
                <a:lnTo>
                  <a:pt x="5685" y="254127"/>
                </a:lnTo>
                <a:lnTo>
                  <a:pt x="0" y="259812"/>
                </a:lnTo>
                <a:lnTo>
                  <a:pt x="0" y="273866"/>
                </a:lnTo>
                <a:lnTo>
                  <a:pt x="5685" y="279552"/>
                </a:lnTo>
                <a:lnTo>
                  <a:pt x="19714" y="279552"/>
                </a:lnTo>
                <a:lnTo>
                  <a:pt x="25400" y="273866"/>
                </a:lnTo>
                <a:lnTo>
                  <a:pt x="25400" y="259812"/>
                </a:lnTo>
                <a:lnTo>
                  <a:pt x="19714" y="254127"/>
                </a:lnTo>
                <a:close/>
              </a:path>
              <a:path w="25400" h="2109470">
                <a:moveTo>
                  <a:pt x="19714" y="304952"/>
                </a:moveTo>
                <a:lnTo>
                  <a:pt x="5685" y="304952"/>
                </a:lnTo>
                <a:lnTo>
                  <a:pt x="0" y="310638"/>
                </a:lnTo>
                <a:lnTo>
                  <a:pt x="0" y="324692"/>
                </a:lnTo>
                <a:lnTo>
                  <a:pt x="5685" y="330377"/>
                </a:lnTo>
                <a:lnTo>
                  <a:pt x="19714" y="330377"/>
                </a:lnTo>
                <a:lnTo>
                  <a:pt x="25400" y="324692"/>
                </a:lnTo>
                <a:lnTo>
                  <a:pt x="25400" y="310638"/>
                </a:lnTo>
                <a:lnTo>
                  <a:pt x="19714" y="304952"/>
                </a:lnTo>
                <a:close/>
              </a:path>
              <a:path w="25400" h="2109470">
                <a:moveTo>
                  <a:pt x="19714" y="355777"/>
                </a:moveTo>
                <a:lnTo>
                  <a:pt x="5685" y="355777"/>
                </a:lnTo>
                <a:lnTo>
                  <a:pt x="0" y="361463"/>
                </a:lnTo>
                <a:lnTo>
                  <a:pt x="0" y="375517"/>
                </a:lnTo>
                <a:lnTo>
                  <a:pt x="5685" y="381203"/>
                </a:lnTo>
                <a:lnTo>
                  <a:pt x="19714" y="381203"/>
                </a:lnTo>
                <a:lnTo>
                  <a:pt x="25400" y="375517"/>
                </a:lnTo>
                <a:lnTo>
                  <a:pt x="25400" y="361463"/>
                </a:lnTo>
                <a:lnTo>
                  <a:pt x="19714" y="355777"/>
                </a:lnTo>
                <a:close/>
              </a:path>
              <a:path w="25400" h="2109470">
                <a:moveTo>
                  <a:pt x="19714" y="406603"/>
                </a:moveTo>
                <a:lnTo>
                  <a:pt x="5685" y="406603"/>
                </a:lnTo>
                <a:lnTo>
                  <a:pt x="0" y="412288"/>
                </a:lnTo>
                <a:lnTo>
                  <a:pt x="0" y="426342"/>
                </a:lnTo>
                <a:lnTo>
                  <a:pt x="5685" y="432028"/>
                </a:lnTo>
                <a:lnTo>
                  <a:pt x="19714" y="432028"/>
                </a:lnTo>
                <a:lnTo>
                  <a:pt x="25400" y="426342"/>
                </a:lnTo>
                <a:lnTo>
                  <a:pt x="25400" y="412288"/>
                </a:lnTo>
                <a:lnTo>
                  <a:pt x="19714" y="406603"/>
                </a:lnTo>
                <a:close/>
              </a:path>
              <a:path w="25400" h="2109470">
                <a:moveTo>
                  <a:pt x="19714" y="457428"/>
                </a:moveTo>
                <a:lnTo>
                  <a:pt x="5685" y="457428"/>
                </a:lnTo>
                <a:lnTo>
                  <a:pt x="0" y="463114"/>
                </a:lnTo>
                <a:lnTo>
                  <a:pt x="0" y="477168"/>
                </a:lnTo>
                <a:lnTo>
                  <a:pt x="5685" y="482854"/>
                </a:lnTo>
                <a:lnTo>
                  <a:pt x="19714" y="482854"/>
                </a:lnTo>
                <a:lnTo>
                  <a:pt x="25400" y="477168"/>
                </a:lnTo>
                <a:lnTo>
                  <a:pt x="25400" y="463114"/>
                </a:lnTo>
                <a:lnTo>
                  <a:pt x="19714" y="457428"/>
                </a:lnTo>
                <a:close/>
              </a:path>
              <a:path w="25400" h="2109470">
                <a:moveTo>
                  <a:pt x="19714" y="508254"/>
                </a:moveTo>
                <a:lnTo>
                  <a:pt x="5685" y="508254"/>
                </a:lnTo>
                <a:lnTo>
                  <a:pt x="0" y="513939"/>
                </a:lnTo>
                <a:lnTo>
                  <a:pt x="0" y="527993"/>
                </a:lnTo>
                <a:lnTo>
                  <a:pt x="5685" y="533679"/>
                </a:lnTo>
                <a:lnTo>
                  <a:pt x="19714" y="533679"/>
                </a:lnTo>
                <a:lnTo>
                  <a:pt x="25400" y="527993"/>
                </a:lnTo>
                <a:lnTo>
                  <a:pt x="25400" y="513939"/>
                </a:lnTo>
                <a:lnTo>
                  <a:pt x="19714" y="508254"/>
                </a:lnTo>
                <a:close/>
              </a:path>
              <a:path w="25400" h="2109470">
                <a:moveTo>
                  <a:pt x="19714" y="559079"/>
                </a:moveTo>
                <a:lnTo>
                  <a:pt x="5685" y="559079"/>
                </a:lnTo>
                <a:lnTo>
                  <a:pt x="0" y="564765"/>
                </a:lnTo>
                <a:lnTo>
                  <a:pt x="0" y="578819"/>
                </a:lnTo>
                <a:lnTo>
                  <a:pt x="5685" y="584504"/>
                </a:lnTo>
                <a:lnTo>
                  <a:pt x="19714" y="584504"/>
                </a:lnTo>
                <a:lnTo>
                  <a:pt x="25400" y="578819"/>
                </a:lnTo>
                <a:lnTo>
                  <a:pt x="25400" y="564765"/>
                </a:lnTo>
                <a:lnTo>
                  <a:pt x="19714" y="559079"/>
                </a:lnTo>
                <a:close/>
              </a:path>
              <a:path w="25400" h="2109470">
                <a:moveTo>
                  <a:pt x="19714" y="609904"/>
                </a:moveTo>
                <a:lnTo>
                  <a:pt x="5685" y="609904"/>
                </a:lnTo>
                <a:lnTo>
                  <a:pt x="0" y="615590"/>
                </a:lnTo>
                <a:lnTo>
                  <a:pt x="0" y="629644"/>
                </a:lnTo>
                <a:lnTo>
                  <a:pt x="5685" y="635330"/>
                </a:lnTo>
                <a:lnTo>
                  <a:pt x="19714" y="635330"/>
                </a:lnTo>
                <a:lnTo>
                  <a:pt x="25400" y="629644"/>
                </a:lnTo>
                <a:lnTo>
                  <a:pt x="25400" y="615590"/>
                </a:lnTo>
                <a:lnTo>
                  <a:pt x="19714" y="609904"/>
                </a:lnTo>
                <a:close/>
              </a:path>
              <a:path w="25400" h="2109470">
                <a:moveTo>
                  <a:pt x="19714" y="660730"/>
                </a:moveTo>
                <a:lnTo>
                  <a:pt x="5685" y="660730"/>
                </a:lnTo>
                <a:lnTo>
                  <a:pt x="0" y="666415"/>
                </a:lnTo>
                <a:lnTo>
                  <a:pt x="0" y="680469"/>
                </a:lnTo>
                <a:lnTo>
                  <a:pt x="5685" y="686155"/>
                </a:lnTo>
                <a:lnTo>
                  <a:pt x="19714" y="686155"/>
                </a:lnTo>
                <a:lnTo>
                  <a:pt x="25400" y="680469"/>
                </a:lnTo>
                <a:lnTo>
                  <a:pt x="25400" y="666415"/>
                </a:lnTo>
                <a:lnTo>
                  <a:pt x="19714" y="660730"/>
                </a:lnTo>
                <a:close/>
              </a:path>
              <a:path w="25400" h="2109470">
                <a:moveTo>
                  <a:pt x="19714" y="711555"/>
                </a:moveTo>
                <a:lnTo>
                  <a:pt x="5685" y="711555"/>
                </a:lnTo>
                <a:lnTo>
                  <a:pt x="0" y="717241"/>
                </a:lnTo>
                <a:lnTo>
                  <a:pt x="0" y="731295"/>
                </a:lnTo>
                <a:lnTo>
                  <a:pt x="5685" y="736981"/>
                </a:lnTo>
                <a:lnTo>
                  <a:pt x="19714" y="736981"/>
                </a:lnTo>
                <a:lnTo>
                  <a:pt x="25400" y="731295"/>
                </a:lnTo>
                <a:lnTo>
                  <a:pt x="25400" y="717241"/>
                </a:lnTo>
                <a:lnTo>
                  <a:pt x="19714" y="711555"/>
                </a:lnTo>
                <a:close/>
              </a:path>
              <a:path w="25400" h="2109470">
                <a:moveTo>
                  <a:pt x="19714" y="762381"/>
                </a:moveTo>
                <a:lnTo>
                  <a:pt x="5685" y="762381"/>
                </a:lnTo>
                <a:lnTo>
                  <a:pt x="0" y="768066"/>
                </a:lnTo>
                <a:lnTo>
                  <a:pt x="0" y="782120"/>
                </a:lnTo>
                <a:lnTo>
                  <a:pt x="5685" y="787806"/>
                </a:lnTo>
                <a:lnTo>
                  <a:pt x="19714" y="787806"/>
                </a:lnTo>
                <a:lnTo>
                  <a:pt x="25400" y="782120"/>
                </a:lnTo>
                <a:lnTo>
                  <a:pt x="25400" y="768066"/>
                </a:lnTo>
                <a:lnTo>
                  <a:pt x="19714" y="762381"/>
                </a:lnTo>
                <a:close/>
              </a:path>
              <a:path w="25400" h="2109470">
                <a:moveTo>
                  <a:pt x="19714" y="813206"/>
                </a:moveTo>
                <a:lnTo>
                  <a:pt x="5685" y="813206"/>
                </a:lnTo>
                <a:lnTo>
                  <a:pt x="0" y="818892"/>
                </a:lnTo>
                <a:lnTo>
                  <a:pt x="0" y="832946"/>
                </a:lnTo>
                <a:lnTo>
                  <a:pt x="5685" y="838631"/>
                </a:lnTo>
                <a:lnTo>
                  <a:pt x="19714" y="838631"/>
                </a:lnTo>
                <a:lnTo>
                  <a:pt x="25400" y="832946"/>
                </a:lnTo>
                <a:lnTo>
                  <a:pt x="25400" y="818892"/>
                </a:lnTo>
                <a:lnTo>
                  <a:pt x="19714" y="813206"/>
                </a:lnTo>
                <a:close/>
              </a:path>
              <a:path w="25400" h="2109470">
                <a:moveTo>
                  <a:pt x="19714" y="864031"/>
                </a:moveTo>
                <a:lnTo>
                  <a:pt x="5685" y="864031"/>
                </a:lnTo>
                <a:lnTo>
                  <a:pt x="0" y="869717"/>
                </a:lnTo>
                <a:lnTo>
                  <a:pt x="0" y="883771"/>
                </a:lnTo>
                <a:lnTo>
                  <a:pt x="5685" y="889457"/>
                </a:lnTo>
                <a:lnTo>
                  <a:pt x="19714" y="889457"/>
                </a:lnTo>
                <a:lnTo>
                  <a:pt x="25400" y="883771"/>
                </a:lnTo>
                <a:lnTo>
                  <a:pt x="25400" y="869717"/>
                </a:lnTo>
                <a:lnTo>
                  <a:pt x="19714" y="864031"/>
                </a:lnTo>
                <a:close/>
              </a:path>
              <a:path w="25400" h="2109470">
                <a:moveTo>
                  <a:pt x="19714" y="914857"/>
                </a:moveTo>
                <a:lnTo>
                  <a:pt x="5685" y="914857"/>
                </a:lnTo>
                <a:lnTo>
                  <a:pt x="0" y="920542"/>
                </a:lnTo>
                <a:lnTo>
                  <a:pt x="0" y="934596"/>
                </a:lnTo>
                <a:lnTo>
                  <a:pt x="5685" y="940282"/>
                </a:lnTo>
                <a:lnTo>
                  <a:pt x="19714" y="940282"/>
                </a:lnTo>
                <a:lnTo>
                  <a:pt x="25400" y="934596"/>
                </a:lnTo>
                <a:lnTo>
                  <a:pt x="25400" y="920542"/>
                </a:lnTo>
                <a:lnTo>
                  <a:pt x="19714" y="914857"/>
                </a:lnTo>
                <a:close/>
              </a:path>
              <a:path w="25400" h="2109470">
                <a:moveTo>
                  <a:pt x="19714" y="965682"/>
                </a:moveTo>
                <a:lnTo>
                  <a:pt x="5687" y="965682"/>
                </a:lnTo>
                <a:lnTo>
                  <a:pt x="0" y="971368"/>
                </a:lnTo>
                <a:lnTo>
                  <a:pt x="0" y="985422"/>
                </a:lnTo>
                <a:lnTo>
                  <a:pt x="5687" y="991108"/>
                </a:lnTo>
                <a:lnTo>
                  <a:pt x="19714" y="991108"/>
                </a:lnTo>
                <a:lnTo>
                  <a:pt x="25400" y="985422"/>
                </a:lnTo>
                <a:lnTo>
                  <a:pt x="25400" y="971368"/>
                </a:lnTo>
                <a:lnTo>
                  <a:pt x="19714" y="965682"/>
                </a:lnTo>
                <a:close/>
              </a:path>
              <a:path w="25400" h="2109470">
                <a:moveTo>
                  <a:pt x="19714" y="1016508"/>
                </a:moveTo>
                <a:lnTo>
                  <a:pt x="5687" y="1016508"/>
                </a:lnTo>
                <a:lnTo>
                  <a:pt x="0" y="1022193"/>
                </a:lnTo>
                <a:lnTo>
                  <a:pt x="0" y="1036247"/>
                </a:lnTo>
                <a:lnTo>
                  <a:pt x="5687" y="1041933"/>
                </a:lnTo>
                <a:lnTo>
                  <a:pt x="19714" y="1041933"/>
                </a:lnTo>
                <a:lnTo>
                  <a:pt x="25400" y="1036247"/>
                </a:lnTo>
                <a:lnTo>
                  <a:pt x="25400" y="1022193"/>
                </a:lnTo>
                <a:lnTo>
                  <a:pt x="19714" y="1016508"/>
                </a:lnTo>
                <a:close/>
              </a:path>
              <a:path w="25400" h="2109470">
                <a:moveTo>
                  <a:pt x="19714" y="1067333"/>
                </a:moveTo>
                <a:lnTo>
                  <a:pt x="5687" y="1067333"/>
                </a:lnTo>
                <a:lnTo>
                  <a:pt x="0" y="1073019"/>
                </a:lnTo>
                <a:lnTo>
                  <a:pt x="0" y="1087073"/>
                </a:lnTo>
                <a:lnTo>
                  <a:pt x="5687" y="1092758"/>
                </a:lnTo>
                <a:lnTo>
                  <a:pt x="19714" y="1092758"/>
                </a:lnTo>
                <a:lnTo>
                  <a:pt x="25400" y="1087073"/>
                </a:lnTo>
                <a:lnTo>
                  <a:pt x="25400" y="1073019"/>
                </a:lnTo>
                <a:lnTo>
                  <a:pt x="19714" y="1067333"/>
                </a:lnTo>
                <a:close/>
              </a:path>
              <a:path w="25400" h="2109470">
                <a:moveTo>
                  <a:pt x="19714" y="1118158"/>
                </a:moveTo>
                <a:lnTo>
                  <a:pt x="5687" y="1118158"/>
                </a:lnTo>
                <a:lnTo>
                  <a:pt x="0" y="1123844"/>
                </a:lnTo>
                <a:lnTo>
                  <a:pt x="0" y="1137898"/>
                </a:lnTo>
                <a:lnTo>
                  <a:pt x="5687" y="1143584"/>
                </a:lnTo>
                <a:lnTo>
                  <a:pt x="19714" y="1143584"/>
                </a:lnTo>
                <a:lnTo>
                  <a:pt x="25400" y="1137898"/>
                </a:lnTo>
                <a:lnTo>
                  <a:pt x="25400" y="1123844"/>
                </a:lnTo>
                <a:lnTo>
                  <a:pt x="19714" y="1118158"/>
                </a:lnTo>
                <a:close/>
              </a:path>
              <a:path w="25400" h="2109470">
                <a:moveTo>
                  <a:pt x="19714" y="1168984"/>
                </a:moveTo>
                <a:lnTo>
                  <a:pt x="5687" y="1168984"/>
                </a:lnTo>
                <a:lnTo>
                  <a:pt x="0" y="1174669"/>
                </a:lnTo>
                <a:lnTo>
                  <a:pt x="0" y="1188723"/>
                </a:lnTo>
                <a:lnTo>
                  <a:pt x="5687" y="1194409"/>
                </a:lnTo>
                <a:lnTo>
                  <a:pt x="19714" y="1194409"/>
                </a:lnTo>
                <a:lnTo>
                  <a:pt x="25400" y="1188723"/>
                </a:lnTo>
                <a:lnTo>
                  <a:pt x="25400" y="1174669"/>
                </a:lnTo>
                <a:lnTo>
                  <a:pt x="19714" y="1168984"/>
                </a:lnTo>
                <a:close/>
              </a:path>
              <a:path w="25400" h="2109470">
                <a:moveTo>
                  <a:pt x="19714" y="1219809"/>
                </a:moveTo>
                <a:lnTo>
                  <a:pt x="5687" y="1219809"/>
                </a:lnTo>
                <a:lnTo>
                  <a:pt x="0" y="1225495"/>
                </a:lnTo>
                <a:lnTo>
                  <a:pt x="0" y="1239549"/>
                </a:lnTo>
                <a:lnTo>
                  <a:pt x="5687" y="1245235"/>
                </a:lnTo>
                <a:lnTo>
                  <a:pt x="19714" y="1245235"/>
                </a:lnTo>
                <a:lnTo>
                  <a:pt x="25400" y="1239549"/>
                </a:lnTo>
                <a:lnTo>
                  <a:pt x="25400" y="1225495"/>
                </a:lnTo>
                <a:lnTo>
                  <a:pt x="19714" y="1219809"/>
                </a:lnTo>
                <a:close/>
              </a:path>
              <a:path w="25400" h="2109470">
                <a:moveTo>
                  <a:pt x="19714" y="1270635"/>
                </a:moveTo>
                <a:lnTo>
                  <a:pt x="5687" y="1270635"/>
                </a:lnTo>
                <a:lnTo>
                  <a:pt x="0" y="1276320"/>
                </a:lnTo>
                <a:lnTo>
                  <a:pt x="0" y="1290374"/>
                </a:lnTo>
                <a:lnTo>
                  <a:pt x="5687" y="1296060"/>
                </a:lnTo>
                <a:lnTo>
                  <a:pt x="19714" y="1296060"/>
                </a:lnTo>
                <a:lnTo>
                  <a:pt x="25400" y="1290374"/>
                </a:lnTo>
                <a:lnTo>
                  <a:pt x="25400" y="1276320"/>
                </a:lnTo>
                <a:lnTo>
                  <a:pt x="19714" y="1270635"/>
                </a:lnTo>
                <a:close/>
              </a:path>
              <a:path w="25400" h="2109470">
                <a:moveTo>
                  <a:pt x="19714" y="1321460"/>
                </a:moveTo>
                <a:lnTo>
                  <a:pt x="5687" y="1321460"/>
                </a:lnTo>
                <a:lnTo>
                  <a:pt x="0" y="1327146"/>
                </a:lnTo>
                <a:lnTo>
                  <a:pt x="0" y="1341200"/>
                </a:lnTo>
                <a:lnTo>
                  <a:pt x="5687" y="1346885"/>
                </a:lnTo>
                <a:lnTo>
                  <a:pt x="19714" y="1346885"/>
                </a:lnTo>
                <a:lnTo>
                  <a:pt x="25400" y="1341200"/>
                </a:lnTo>
                <a:lnTo>
                  <a:pt x="25400" y="1327146"/>
                </a:lnTo>
                <a:lnTo>
                  <a:pt x="19714" y="1321460"/>
                </a:lnTo>
                <a:close/>
              </a:path>
              <a:path w="25400" h="2109470">
                <a:moveTo>
                  <a:pt x="19714" y="1372285"/>
                </a:moveTo>
                <a:lnTo>
                  <a:pt x="5687" y="1372285"/>
                </a:lnTo>
                <a:lnTo>
                  <a:pt x="1" y="1377971"/>
                </a:lnTo>
                <a:lnTo>
                  <a:pt x="1" y="1392024"/>
                </a:lnTo>
                <a:lnTo>
                  <a:pt x="5687" y="1397711"/>
                </a:lnTo>
                <a:lnTo>
                  <a:pt x="19714" y="1397711"/>
                </a:lnTo>
                <a:lnTo>
                  <a:pt x="25401" y="1392024"/>
                </a:lnTo>
                <a:lnTo>
                  <a:pt x="25401" y="1377971"/>
                </a:lnTo>
                <a:lnTo>
                  <a:pt x="19714" y="1372285"/>
                </a:lnTo>
                <a:close/>
              </a:path>
              <a:path w="25400" h="2109470">
                <a:moveTo>
                  <a:pt x="19714" y="1423111"/>
                </a:moveTo>
                <a:lnTo>
                  <a:pt x="5687" y="1423111"/>
                </a:lnTo>
                <a:lnTo>
                  <a:pt x="1" y="1428796"/>
                </a:lnTo>
                <a:lnTo>
                  <a:pt x="1" y="1442849"/>
                </a:lnTo>
                <a:lnTo>
                  <a:pt x="5687" y="1448536"/>
                </a:lnTo>
                <a:lnTo>
                  <a:pt x="19714" y="1448536"/>
                </a:lnTo>
                <a:lnTo>
                  <a:pt x="25401" y="1442849"/>
                </a:lnTo>
                <a:lnTo>
                  <a:pt x="25401" y="1428796"/>
                </a:lnTo>
                <a:lnTo>
                  <a:pt x="19714" y="1423111"/>
                </a:lnTo>
                <a:close/>
              </a:path>
              <a:path w="25400" h="2109470">
                <a:moveTo>
                  <a:pt x="19714" y="1473936"/>
                </a:moveTo>
                <a:lnTo>
                  <a:pt x="5687" y="1473936"/>
                </a:lnTo>
                <a:lnTo>
                  <a:pt x="1" y="1479622"/>
                </a:lnTo>
                <a:lnTo>
                  <a:pt x="1" y="1493674"/>
                </a:lnTo>
                <a:lnTo>
                  <a:pt x="5687" y="1499362"/>
                </a:lnTo>
                <a:lnTo>
                  <a:pt x="19714" y="1499362"/>
                </a:lnTo>
                <a:lnTo>
                  <a:pt x="25401" y="1493674"/>
                </a:lnTo>
                <a:lnTo>
                  <a:pt x="25401" y="1479622"/>
                </a:lnTo>
                <a:lnTo>
                  <a:pt x="19714" y="1473936"/>
                </a:lnTo>
                <a:close/>
              </a:path>
              <a:path w="25400" h="2109470">
                <a:moveTo>
                  <a:pt x="19714" y="1524762"/>
                </a:moveTo>
                <a:lnTo>
                  <a:pt x="5687" y="1524762"/>
                </a:lnTo>
                <a:lnTo>
                  <a:pt x="1" y="1530447"/>
                </a:lnTo>
                <a:lnTo>
                  <a:pt x="1" y="1544500"/>
                </a:lnTo>
                <a:lnTo>
                  <a:pt x="5687" y="1550187"/>
                </a:lnTo>
                <a:lnTo>
                  <a:pt x="19714" y="1550187"/>
                </a:lnTo>
                <a:lnTo>
                  <a:pt x="25401" y="1544500"/>
                </a:lnTo>
                <a:lnTo>
                  <a:pt x="25401" y="1530447"/>
                </a:lnTo>
                <a:lnTo>
                  <a:pt x="19714" y="1524762"/>
                </a:lnTo>
                <a:close/>
              </a:path>
              <a:path w="25400" h="2109470">
                <a:moveTo>
                  <a:pt x="19714" y="1575587"/>
                </a:moveTo>
                <a:lnTo>
                  <a:pt x="5687" y="1575587"/>
                </a:lnTo>
                <a:lnTo>
                  <a:pt x="1" y="1581273"/>
                </a:lnTo>
                <a:lnTo>
                  <a:pt x="1" y="1595325"/>
                </a:lnTo>
                <a:lnTo>
                  <a:pt x="5687" y="1601012"/>
                </a:lnTo>
                <a:lnTo>
                  <a:pt x="19714" y="1601012"/>
                </a:lnTo>
                <a:lnTo>
                  <a:pt x="25401" y="1595325"/>
                </a:lnTo>
                <a:lnTo>
                  <a:pt x="25401" y="1581273"/>
                </a:lnTo>
                <a:lnTo>
                  <a:pt x="19714" y="1575587"/>
                </a:lnTo>
                <a:close/>
              </a:path>
              <a:path w="25400" h="2109470">
                <a:moveTo>
                  <a:pt x="19714" y="1626412"/>
                </a:moveTo>
                <a:lnTo>
                  <a:pt x="5687" y="1626412"/>
                </a:lnTo>
                <a:lnTo>
                  <a:pt x="1" y="1632098"/>
                </a:lnTo>
                <a:lnTo>
                  <a:pt x="1" y="1646151"/>
                </a:lnTo>
                <a:lnTo>
                  <a:pt x="5687" y="1651838"/>
                </a:lnTo>
                <a:lnTo>
                  <a:pt x="19714" y="1651838"/>
                </a:lnTo>
                <a:lnTo>
                  <a:pt x="25401" y="1646151"/>
                </a:lnTo>
                <a:lnTo>
                  <a:pt x="25401" y="1632098"/>
                </a:lnTo>
                <a:lnTo>
                  <a:pt x="19714" y="1626412"/>
                </a:lnTo>
                <a:close/>
              </a:path>
              <a:path w="25400" h="2109470">
                <a:moveTo>
                  <a:pt x="19714" y="1677238"/>
                </a:moveTo>
                <a:lnTo>
                  <a:pt x="5687" y="1677238"/>
                </a:lnTo>
                <a:lnTo>
                  <a:pt x="1" y="1682923"/>
                </a:lnTo>
                <a:lnTo>
                  <a:pt x="1" y="1696976"/>
                </a:lnTo>
                <a:lnTo>
                  <a:pt x="5687" y="1702663"/>
                </a:lnTo>
                <a:lnTo>
                  <a:pt x="19714" y="1702663"/>
                </a:lnTo>
                <a:lnTo>
                  <a:pt x="25401" y="1696976"/>
                </a:lnTo>
                <a:lnTo>
                  <a:pt x="25401" y="1682923"/>
                </a:lnTo>
                <a:lnTo>
                  <a:pt x="19714" y="1677238"/>
                </a:lnTo>
                <a:close/>
              </a:path>
              <a:path w="25400" h="2109470">
                <a:moveTo>
                  <a:pt x="19714" y="1728063"/>
                </a:moveTo>
                <a:lnTo>
                  <a:pt x="5687" y="1728063"/>
                </a:lnTo>
                <a:lnTo>
                  <a:pt x="1" y="1733749"/>
                </a:lnTo>
                <a:lnTo>
                  <a:pt x="1" y="1747801"/>
                </a:lnTo>
                <a:lnTo>
                  <a:pt x="5687" y="1753489"/>
                </a:lnTo>
                <a:lnTo>
                  <a:pt x="19714" y="1753489"/>
                </a:lnTo>
                <a:lnTo>
                  <a:pt x="25401" y="1747801"/>
                </a:lnTo>
                <a:lnTo>
                  <a:pt x="25401" y="1733749"/>
                </a:lnTo>
                <a:lnTo>
                  <a:pt x="19714" y="1728063"/>
                </a:lnTo>
                <a:close/>
              </a:path>
              <a:path w="25400" h="2109470">
                <a:moveTo>
                  <a:pt x="19715" y="1778889"/>
                </a:moveTo>
                <a:lnTo>
                  <a:pt x="5687" y="1778889"/>
                </a:lnTo>
                <a:lnTo>
                  <a:pt x="1" y="1784574"/>
                </a:lnTo>
                <a:lnTo>
                  <a:pt x="1" y="1798627"/>
                </a:lnTo>
                <a:lnTo>
                  <a:pt x="5687" y="1804313"/>
                </a:lnTo>
                <a:lnTo>
                  <a:pt x="19715" y="1804313"/>
                </a:lnTo>
                <a:lnTo>
                  <a:pt x="25401" y="1798627"/>
                </a:lnTo>
                <a:lnTo>
                  <a:pt x="25401" y="1784574"/>
                </a:lnTo>
                <a:lnTo>
                  <a:pt x="19715" y="1778889"/>
                </a:lnTo>
                <a:close/>
              </a:path>
              <a:path w="25400" h="2109470">
                <a:moveTo>
                  <a:pt x="19715" y="1829713"/>
                </a:moveTo>
                <a:lnTo>
                  <a:pt x="5687" y="1829713"/>
                </a:lnTo>
                <a:lnTo>
                  <a:pt x="1" y="1835400"/>
                </a:lnTo>
                <a:lnTo>
                  <a:pt x="1" y="1849452"/>
                </a:lnTo>
                <a:lnTo>
                  <a:pt x="5687" y="1855138"/>
                </a:lnTo>
                <a:lnTo>
                  <a:pt x="19715" y="1855138"/>
                </a:lnTo>
                <a:lnTo>
                  <a:pt x="25401" y="1849452"/>
                </a:lnTo>
                <a:lnTo>
                  <a:pt x="25401" y="1835400"/>
                </a:lnTo>
                <a:lnTo>
                  <a:pt x="19715" y="1829713"/>
                </a:lnTo>
                <a:close/>
              </a:path>
              <a:path w="25400" h="2109470">
                <a:moveTo>
                  <a:pt x="19715" y="1880538"/>
                </a:moveTo>
                <a:lnTo>
                  <a:pt x="5687" y="1880538"/>
                </a:lnTo>
                <a:lnTo>
                  <a:pt x="1" y="1886225"/>
                </a:lnTo>
                <a:lnTo>
                  <a:pt x="1" y="1900278"/>
                </a:lnTo>
                <a:lnTo>
                  <a:pt x="5687" y="1905963"/>
                </a:lnTo>
                <a:lnTo>
                  <a:pt x="19715" y="1905963"/>
                </a:lnTo>
                <a:lnTo>
                  <a:pt x="25401" y="1900278"/>
                </a:lnTo>
                <a:lnTo>
                  <a:pt x="25401" y="1886225"/>
                </a:lnTo>
                <a:lnTo>
                  <a:pt x="19715" y="1880538"/>
                </a:lnTo>
                <a:close/>
              </a:path>
              <a:path w="25400" h="2109470">
                <a:moveTo>
                  <a:pt x="19715" y="1931363"/>
                </a:moveTo>
                <a:lnTo>
                  <a:pt x="5687" y="1931363"/>
                </a:lnTo>
                <a:lnTo>
                  <a:pt x="1" y="1937050"/>
                </a:lnTo>
                <a:lnTo>
                  <a:pt x="1" y="1951103"/>
                </a:lnTo>
                <a:lnTo>
                  <a:pt x="5687" y="1956789"/>
                </a:lnTo>
                <a:lnTo>
                  <a:pt x="19715" y="1956789"/>
                </a:lnTo>
                <a:lnTo>
                  <a:pt x="25401" y="1951103"/>
                </a:lnTo>
                <a:lnTo>
                  <a:pt x="25401" y="1937050"/>
                </a:lnTo>
                <a:lnTo>
                  <a:pt x="19715" y="1931363"/>
                </a:lnTo>
                <a:close/>
              </a:path>
              <a:path w="25400" h="2109470">
                <a:moveTo>
                  <a:pt x="19715" y="1982189"/>
                </a:moveTo>
                <a:lnTo>
                  <a:pt x="5687" y="1982189"/>
                </a:lnTo>
                <a:lnTo>
                  <a:pt x="1" y="1987876"/>
                </a:lnTo>
                <a:lnTo>
                  <a:pt x="1" y="2001928"/>
                </a:lnTo>
                <a:lnTo>
                  <a:pt x="5687" y="2007614"/>
                </a:lnTo>
                <a:lnTo>
                  <a:pt x="19715" y="2007614"/>
                </a:lnTo>
                <a:lnTo>
                  <a:pt x="25401" y="2001928"/>
                </a:lnTo>
                <a:lnTo>
                  <a:pt x="25401" y="1987876"/>
                </a:lnTo>
                <a:lnTo>
                  <a:pt x="19715" y="1982189"/>
                </a:lnTo>
                <a:close/>
              </a:path>
              <a:path w="25400" h="2109470">
                <a:moveTo>
                  <a:pt x="19715" y="2033014"/>
                </a:moveTo>
                <a:lnTo>
                  <a:pt x="5687" y="2033014"/>
                </a:lnTo>
                <a:lnTo>
                  <a:pt x="1" y="2038701"/>
                </a:lnTo>
                <a:lnTo>
                  <a:pt x="1" y="2052754"/>
                </a:lnTo>
                <a:lnTo>
                  <a:pt x="5687" y="2058440"/>
                </a:lnTo>
                <a:lnTo>
                  <a:pt x="19715" y="2058440"/>
                </a:lnTo>
                <a:lnTo>
                  <a:pt x="25401" y="2052754"/>
                </a:lnTo>
                <a:lnTo>
                  <a:pt x="25401" y="2038701"/>
                </a:lnTo>
                <a:lnTo>
                  <a:pt x="19715" y="2033014"/>
                </a:lnTo>
                <a:close/>
              </a:path>
              <a:path w="25400" h="2109470">
                <a:moveTo>
                  <a:pt x="19715" y="2083840"/>
                </a:moveTo>
                <a:lnTo>
                  <a:pt x="5687" y="2083840"/>
                </a:lnTo>
                <a:lnTo>
                  <a:pt x="1" y="2089526"/>
                </a:lnTo>
                <a:lnTo>
                  <a:pt x="1" y="2103580"/>
                </a:lnTo>
                <a:lnTo>
                  <a:pt x="5687" y="2109266"/>
                </a:lnTo>
                <a:lnTo>
                  <a:pt x="19715" y="2109266"/>
                </a:lnTo>
                <a:lnTo>
                  <a:pt x="25401" y="2103580"/>
                </a:lnTo>
                <a:lnTo>
                  <a:pt x="25401" y="2089526"/>
                </a:lnTo>
                <a:lnTo>
                  <a:pt x="19715" y="2083840"/>
                </a:lnTo>
                <a:close/>
              </a:path>
            </a:pathLst>
          </a:custGeom>
          <a:solidFill>
            <a:srgbClr val="677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7190" y="1447291"/>
            <a:ext cx="3346450" cy="1125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Even</a:t>
            </a:r>
            <a:r>
              <a:rPr dirty="0" sz="2400" spc="-35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before</a:t>
            </a:r>
            <a:r>
              <a:rPr dirty="0" sz="2400" spc="-30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D153C"/>
                </a:solidFill>
                <a:latin typeface="Arial"/>
                <a:cs typeface="Arial"/>
              </a:rPr>
              <a:t>COVID-</a:t>
            </a:r>
            <a:r>
              <a:rPr dirty="0" sz="2400" spc="-25" b="1">
                <a:solidFill>
                  <a:srgbClr val="0D153C"/>
                </a:solidFill>
                <a:latin typeface="Arial"/>
                <a:cs typeface="Arial"/>
              </a:rPr>
              <a:t>19, </a:t>
            </a: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people</a:t>
            </a:r>
            <a:r>
              <a:rPr dirty="0" sz="2400" spc="-45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struggled</a:t>
            </a:r>
            <a:r>
              <a:rPr dirty="0" sz="2400" spc="-45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D153C"/>
                </a:solidFill>
                <a:latin typeface="Arial"/>
                <a:cs typeface="Arial"/>
              </a:rPr>
              <a:t>with </a:t>
            </a: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unmet</a:t>
            </a:r>
            <a:r>
              <a:rPr dirty="0" sz="2400" spc="-35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D153C"/>
                </a:solidFill>
                <a:latin typeface="Arial"/>
                <a:cs typeface="Arial"/>
              </a:rPr>
              <a:t>social</a:t>
            </a:r>
            <a:r>
              <a:rPr dirty="0" sz="2400" spc="-35" b="1">
                <a:solidFill>
                  <a:srgbClr val="0D153C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0D153C"/>
                </a:solidFill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5928" y="2474976"/>
            <a:ext cx="1637030" cy="923925"/>
            <a:chOff x="185928" y="2474976"/>
            <a:chExt cx="1637030" cy="9239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2474976"/>
              <a:ext cx="1636776" cy="923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2232" y="2908720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19" h="0">
                  <a:moveTo>
                    <a:pt x="0" y="0"/>
                  </a:moveTo>
                  <a:lnTo>
                    <a:pt x="731520" y="1"/>
                  </a:lnTo>
                </a:path>
              </a:pathLst>
            </a:custGeom>
            <a:ln w="38100">
              <a:solidFill>
                <a:srgbClr val="57B8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55893" y="6391655"/>
            <a:ext cx="32251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latin typeface="Arial"/>
                <a:cs typeface="Arial"/>
              </a:rPr>
              <a:t>2019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Social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Needs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in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America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Study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(national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data)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086" y="643229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D8D1CA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99814" y="1853906"/>
            <a:ext cx="3888740" cy="2016760"/>
            <a:chOff x="7199814" y="1853906"/>
            <a:chExt cx="3888740" cy="201676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0299" y="1862109"/>
              <a:ext cx="1020879" cy="20002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7307" y="1870312"/>
              <a:ext cx="1020879" cy="20002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6798" y="1853906"/>
              <a:ext cx="1020879" cy="2000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9814" y="1870312"/>
              <a:ext cx="1021473" cy="2000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" y="0"/>
            <a:ext cx="90170" cy="6860540"/>
            <a:chOff x="3" y="0"/>
            <a:chExt cx="90170" cy="6860540"/>
          </a:xfrm>
        </p:grpSpPr>
        <p:sp>
          <p:nvSpPr>
            <p:cNvPr id="3" name="object 3"/>
            <p:cNvSpPr/>
            <p:nvPr/>
          </p:nvSpPr>
          <p:spPr>
            <a:xfrm>
              <a:off x="3" y="3430059"/>
              <a:ext cx="90170" cy="3430270"/>
            </a:xfrm>
            <a:custGeom>
              <a:avLst/>
              <a:gdLst/>
              <a:ahLst/>
              <a:cxnLst/>
              <a:rect l="l" t="t" r="r" b="b"/>
              <a:pathLst>
                <a:path w="90170" h="3430270">
                  <a:moveTo>
                    <a:pt x="89928" y="0"/>
                  </a:moveTo>
                  <a:lnTo>
                    <a:pt x="0" y="0"/>
                  </a:lnTo>
                  <a:lnTo>
                    <a:pt x="0" y="3430059"/>
                  </a:lnTo>
                  <a:lnTo>
                    <a:pt x="89928" y="3430059"/>
                  </a:lnTo>
                  <a:lnTo>
                    <a:pt x="89928" y="0"/>
                  </a:lnTo>
                  <a:close/>
                </a:path>
              </a:pathLst>
            </a:custGeom>
            <a:solidFill>
              <a:srgbClr val="007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" y="0"/>
              <a:ext cx="90170" cy="3430270"/>
            </a:xfrm>
            <a:custGeom>
              <a:avLst/>
              <a:gdLst/>
              <a:ahLst/>
              <a:cxnLst/>
              <a:rect l="l" t="t" r="r" b="b"/>
              <a:pathLst>
                <a:path w="90170" h="3430270">
                  <a:moveTo>
                    <a:pt x="89928" y="0"/>
                  </a:moveTo>
                  <a:lnTo>
                    <a:pt x="0" y="0"/>
                  </a:lnTo>
                  <a:lnTo>
                    <a:pt x="0" y="3430057"/>
                  </a:lnTo>
                  <a:lnTo>
                    <a:pt x="89928" y="3430057"/>
                  </a:lnTo>
                  <a:lnTo>
                    <a:pt x="89928" y="0"/>
                  </a:lnTo>
                  <a:close/>
                </a:path>
              </a:pathLst>
            </a:custGeom>
            <a:solidFill>
              <a:srgbClr val="92CC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8167" y="1359915"/>
            <a:ext cx="421513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14" b="1">
                <a:solidFill>
                  <a:srgbClr val="3F4040"/>
                </a:solidFill>
                <a:latin typeface="Arial"/>
                <a:cs typeface="Arial"/>
              </a:rPr>
              <a:t>Thrive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65" b="1">
                <a:solidFill>
                  <a:srgbClr val="3F4040"/>
                </a:solidFill>
                <a:latin typeface="Arial"/>
                <a:cs typeface="Arial"/>
              </a:rPr>
              <a:t>Local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3F4040"/>
                </a:solidFill>
                <a:latin typeface="Arial"/>
                <a:cs typeface="Arial"/>
              </a:rPr>
              <a:t>is</a:t>
            </a:r>
            <a:r>
              <a:rPr dirty="0" sz="1600" spc="-6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0">
                <a:solidFill>
                  <a:srgbClr val="3F4040"/>
                </a:solidFill>
                <a:latin typeface="Arial"/>
                <a:cs typeface="Arial"/>
              </a:rPr>
              <a:t>a</a:t>
            </a:r>
            <a:r>
              <a:rPr dirty="0" sz="1600" spc="-6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3F4040"/>
                </a:solidFill>
                <a:latin typeface="Arial"/>
                <a:cs typeface="Arial"/>
              </a:rPr>
              <a:t>program </a:t>
            </a:r>
            <a:r>
              <a:rPr dirty="0" sz="1600" spc="-75" b="1">
                <a:solidFill>
                  <a:srgbClr val="3F4040"/>
                </a:solidFill>
                <a:latin typeface="Arial"/>
                <a:cs typeface="Arial"/>
              </a:rPr>
              <a:t>for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3F4040"/>
                </a:solidFill>
                <a:latin typeface="Arial"/>
                <a:cs typeface="Arial"/>
              </a:rPr>
              <a:t>connecting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3F4040"/>
                </a:solidFill>
                <a:latin typeface="Arial"/>
                <a:cs typeface="Arial"/>
              </a:rPr>
              <a:t>members 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to</a:t>
            </a:r>
            <a:r>
              <a:rPr dirty="0" sz="1600" spc="-3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4" b="1">
                <a:solidFill>
                  <a:srgbClr val="3F4040"/>
                </a:solidFill>
                <a:latin typeface="Arial"/>
                <a:cs typeface="Arial"/>
              </a:rPr>
              <a:t>community-</a:t>
            </a:r>
            <a:r>
              <a:rPr dirty="0" sz="1600" spc="-150" b="1">
                <a:solidFill>
                  <a:srgbClr val="3F4040"/>
                </a:solidFill>
                <a:latin typeface="Arial"/>
                <a:cs typeface="Arial"/>
              </a:rPr>
              <a:t>based</a:t>
            </a:r>
            <a:r>
              <a:rPr dirty="0" sz="1600" spc="-3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3F4040"/>
                </a:solidFill>
                <a:latin typeface="Arial"/>
                <a:cs typeface="Arial"/>
              </a:rPr>
              <a:t>programs</a:t>
            </a:r>
            <a:r>
              <a:rPr dirty="0" sz="1600" spc="-4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3F4040"/>
                </a:solidFill>
                <a:latin typeface="Arial"/>
                <a:cs typeface="Arial"/>
              </a:rPr>
              <a:t>and</a:t>
            </a:r>
            <a:r>
              <a:rPr dirty="0" sz="1600" spc="-3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F4040"/>
                </a:solidFill>
                <a:latin typeface="Arial"/>
                <a:cs typeface="Arial"/>
              </a:rPr>
              <a:t>services</a:t>
            </a:r>
            <a:r>
              <a:rPr dirty="0" sz="1600" spc="-25">
                <a:solidFill>
                  <a:srgbClr val="3F404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167" y="2097532"/>
            <a:ext cx="37871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3F4040"/>
                </a:solidFill>
                <a:latin typeface="Arial"/>
                <a:cs typeface="Arial"/>
              </a:rPr>
              <a:t>The</a:t>
            </a:r>
            <a:r>
              <a:rPr dirty="0" sz="1600" spc="-55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F4040"/>
                </a:solidFill>
                <a:latin typeface="Arial"/>
                <a:cs typeface="Arial"/>
              </a:rPr>
              <a:t>platform</a:t>
            </a:r>
            <a:r>
              <a:rPr dirty="0" sz="1600" spc="-6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3F4040"/>
                </a:solidFill>
                <a:latin typeface="Arial"/>
                <a:cs typeface="Arial"/>
              </a:rPr>
              <a:t>(powered</a:t>
            </a:r>
            <a:r>
              <a:rPr dirty="0" sz="1600" spc="-7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3F4040"/>
                </a:solidFill>
                <a:latin typeface="Arial"/>
                <a:cs typeface="Arial"/>
              </a:rPr>
              <a:t>by</a:t>
            </a:r>
            <a:r>
              <a:rPr dirty="0" sz="1600" spc="-6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3F4040"/>
                </a:solidFill>
                <a:latin typeface="Arial"/>
                <a:cs typeface="Arial"/>
              </a:rPr>
              <a:t>Unite</a:t>
            </a:r>
            <a:r>
              <a:rPr dirty="0" sz="1600" spc="-55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0">
                <a:solidFill>
                  <a:srgbClr val="3F4040"/>
                </a:solidFill>
                <a:latin typeface="Arial"/>
                <a:cs typeface="Arial"/>
              </a:rPr>
              <a:t>Us)</a:t>
            </a:r>
            <a:r>
              <a:rPr dirty="0" sz="1600" spc="-60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3F4040"/>
                </a:solidFill>
                <a:latin typeface="Arial"/>
                <a:cs typeface="Arial"/>
              </a:rPr>
              <a:t>includes: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1932" y="2579115"/>
            <a:ext cx="476504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5" b="1">
                <a:solidFill>
                  <a:srgbClr val="0078B3"/>
                </a:solidFill>
                <a:latin typeface="Arial"/>
                <a:cs typeface="Arial"/>
              </a:rPr>
              <a:t>Resource</a:t>
            </a:r>
            <a:r>
              <a:rPr dirty="0" sz="1600" spc="-70" b="1">
                <a:solidFill>
                  <a:srgbClr val="0078B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78B3"/>
                </a:solidFill>
                <a:latin typeface="Arial"/>
                <a:cs typeface="Arial"/>
              </a:rPr>
              <a:t>Directory</a:t>
            </a:r>
            <a:endParaRPr sz="1600">
              <a:latin typeface="Arial"/>
              <a:cs typeface="Arial"/>
            </a:endParaRPr>
          </a:p>
          <a:p>
            <a:pPr marL="12700" marR="158115">
              <a:lnSpc>
                <a:spcPts val="1900"/>
              </a:lnSpc>
              <a:spcBef>
                <a:spcPts val="80"/>
              </a:spcBef>
            </a:pPr>
            <a:r>
              <a:rPr dirty="0" sz="1600" spc="-110" b="1">
                <a:solidFill>
                  <a:srgbClr val="3F4040"/>
                </a:solidFill>
                <a:latin typeface="Arial"/>
                <a:cs typeface="Arial"/>
              </a:rPr>
              <a:t>Online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3F4040"/>
                </a:solidFill>
                <a:latin typeface="Arial"/>
                <a:cs typeface="Arial"/>
              </a:rPr>
              <a:t>directory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3F4040"/>
                </a:solidFill>
                <a:latin typeface="Arial"/>
                <a:cs typeface="Arial"/>
              </a:rPr>
              <a:t>of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4" b="1">
                <a:solidFill>
                  <a:srgbClr val="3F4040"/>
                </a:solidFill>
                <a:latin typeface="Arial"/>
                <a:cs typeface="Arial"/>
              </a:rPr>
              <a:t>local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4" b="1">
                <a:solidFill>
                  <a:srgbClr val="3F4040"/>
                </a:solidFill>
                <a:latin typeface="Arial"/>
                <a:cs typeface="Arial"/>
              </a:rPr>
              <a:t>community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3F4040"/>
                </a:solidFill>
                <a:latin typeface="Arial"/>
                <a:cs typeface="Arial"/>
              </a:rPr>
              <a:t>organizations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and </a:t>
            </a:r>
            <a:r>
              <a:rPr dirty="0" sz="1600" spc="-145" b="1">
                <a:solidFill>
                  <a:srgbClr val="3F4040"/>
                </a:solidFill>
                <a:latin typeface="Arial"/>
                <a:cs typeface="Arial"/>
              </a:rPr>
              <a:t>social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3F4040"/>
                </a:solidFill>
                <a:latin typeface="Arial"/>
                <a:cs typeface="Arial"/>
              </a:rPr>
              <a:t>service</a:t>
            </a:r>
            <a:r>
              <a:rPr dirty="0" sz="1600" spc="-4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0" b="1">
                <a:solidFill>
                  <a:srgbClr val="3F4040"/>
                </a:solidFill>
                <a:latin typeface="Arial"/>
                <a:cs typeface="Arial"/>
              </a:rPr>
              <a:t>providers.</a:t>
            </a:r>
            <a:r>
              <a:rPr dirty="0" sz="1600" spc="-3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3F4040"/>
                </a:solidFill>
                <a:latin typeface="Arial"/>
                <a:cs typeface="Arial"/>
              </a:rPr>
              <a:t>Includes</a:t>
            </a:r>
            <a:r>
              <a:rPr dirty="0" sz="1600" spc="-4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3F4040"/>
                </a:solidFill>
                <a:latin typeface="Arial"/>
                <a:cs typeface="Arial"/>
              </a:rPr>
              <a:t>eligibility</a:t>
            </a:r>
            <a:r>
              <a:rPr dirty="0" sz="1600" spc="-3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F4040"/>
                </a:solidFill>
                <a:latin typeface="Arial"/>
                <a:cs typeface="Arial"/>
              </a:rPr>
              <a:t>criteria,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85"/>
              </a:spcBef>
            </a:pPr>
            <a:r>
              <a:rPr dirty="0" sz="1600" spc="-135" b="1">
                <a:solidFill>
                  <a:srgbClr val="3F4040"/>
                </a:solidFill>
                <a:latin typeface="Arial"/>
                <a:cs typeface="Arial"/>
              </a:rPr>
              <a:t>hours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3F4040"/>
                </a:solidFill>
                <a:latin typeface="Arial"/>
                <a:cs typeface="Arial"/>
              </a:rPr>
              <a:t>of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3F4040"/>
                </a:solidFill>
                <a:latin typeface="Arial"/>
                <a:cs typeface="Arial"/>
              </a:rPr>
              <a:t>operation,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3F4040"/>
                </a:solidFill>
                <a:latin typeface="Arial"/>
                <a:cs typeface="Arial"/>
              </a:rPr>
              <a:t>location,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3F4040"/>
                </a:solidFill>
                <a:latin typeface="Arial"/>
                <a:cs typeface="Arial"/>
              </a:rPr>
              <a:t>and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3F4040"/>
                </a:solidFill>
                <a:latin typeface="Arial"/>
                <a:cs typeface="Arial"/>
              </a:rPr>
              <a:t>other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3F4040"/>
                </a:solidFill>
                <a:latin typeface="Arial"/>
                <a:cs typeface="Arial"/>
              </a:rPr>
              <a:t>key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3F4040"/>
                </a:solidFill>
                <a:latin typeface="Arial"/>
                <a:cs typeface="Arial"/>
              </a:rPr>
              <a:t>information. </a:t>
            </a:r>
            <a:r>
              <a:rPr dirty="0" sz="1600" spc="-150" b="1">
                <a:solidFill>
                  <a:srgbClr val="3F4040"/>
                </a:solidFill>
                <a:latin typeface="Arial"/>
                <a:cs typeface="Arial"/>
              </a:rPr>
              <a:t>Search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3F4040"/>
                </a:solidFill>
                <a:latin typeface="Arial"/>
                <a:cs typeface="Arial"/>
              </a:rPr>
              <a:t>and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filter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3F4040"/>
                </a:solidFill>
                <a:latin typeface="Arial"/>
                <a:cs typeface="Arial"/>
              </a:rPr>
              <a:t>functions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3F4040"/>
                </a:solidFill>
                <a:latin typeface="Arial"/>
                <a:cs typeface="Arial"/>
              </a:rPr>
              <a:t>help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3F4040"/>
                </a:solidFill>
                <a:latin typeface="Arial"/>
                <a:cs typeface="Arial"/>
              </a:rPr>
              <a:t>narrow</a:t>
            </a:r>
            <a:r>
              <a:rPr dirty="0" sz="1600" spc="-7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3F4040"/>
                </a:solidFill>
                <a:latin typeface="Arial"/>
                <a:cs typeface="Arial"/>
              </a:rPr>
              <a:t>choices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F4040"/>
                </a:solidFill>
                <a:latin typeface="Arial"/>
                <a:cs typeface="Arial"/>
              </a:rPr>
              <a:t>to </a:t>
            </a:r>
            <a:r>
              <a:rPr dirty="0" sz="1600" spc="-90" b="1">
                <a:solidFill>
                  <a:srgbClr val="3F4040"/>
                </a:solidFill>
                <a:latin typeface="Arial"/>
                <a:cs typeface="Arial"/>
              </a:rPr>
              <a:t>appropriate</a:t>
            </a:r>
            <a:r>
              <a:rPr dirty="0" sz="1600" spc="-35" b="1">
                <a:solidFill>
                  <a:srgbClr val="3F4040"/>
                </a:solidFill>
                <a:latin typeface="Arial"/>
                <a:cs typeface="Arial"/>
              </a:rPr>
              <a:t> resources.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1932" y="4535932"/>
            <a:ext cx="4732020" cy="123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spc="-130" b="1">
                <a:solidFill>
                  <a:srgbClr val="0078B3"/>
                </a:solidFill>
                <a:latin typeface="Arial"/>
                <a:cs typeface="Arial"/>
              </a:rPr>
              <a:t>Community</a:t>
            </a:r>
            <a:r>
              <a:rPr dirty="0" sz="1600" spc="-55" b="1">
                <a:solidFill>
                  <a:srgbClr val="0078B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78B3"/>
                </a:solidFill>
                <a:latin typeface="Arial"/>
                <a:cs typeface="Arial"/>
              </a:rPr>
              <a:t>Network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</a:pPr>
            <a:r>
              <a:rPr dirty="0" sz="1600" spc="-75" b="1">
                <a:solidFill>
                  <a:srgbClr val="3F4040"/>
                </a:solidFill>
                <a:latin typeface="Arial"/>
                <a:cs typeface="Arial"/>
              </a:rPr>
              <a:t>Many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3F4040"/>
                </a:solidFill>
                <a:latin typeface="Arial"/>
                <a:cs typeface="Arial"/>
              </a:rPr>
              <a:t>organizations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3F4040"/>
                </a:solidFill>
                <a:latin typeface="Arial"/>
                <a:cs typeface="Arial"/>
              </a:rPr>
              <a:t>participate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3F4040"/>
                </a:solidFill>
                <a:latin typeface="Arial"/>
                <a:cs typeface="Arial"/>
              </a:rPr>
              <a:t>with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3F4040"/>
                </a:solidFill>
                <a:latin typeface="Arial"/>
                <a:cs typeface="Arial"/>
              </a:rPr>
              <a:t>Kaiser</a:t>
            </a:r>
            <a:r>
              <a:rPr dirty="0" sz="1600" spc="-4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3F4040"/>
                </a:solidFill>
                <a:latin typeface="Arial"/>
                <a:cs typeface="Arial"/>
              </a:rPr>
              <a:t>Permanente </a:t>
            </a:r>
            <a:r>
              <a:rPr dirty="0" sz="1600" spc="-105" b="1">
                <a:solidFill>
                  <a:srgbClr val="3F4040"/>
                </a:solidFill>
                <a:latin typeface="Arial"/>
                <a:cs typeface="Arial"/>
              </a:rPr>
              <a:t>in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3F4040"/>
                </a:solidFill>
                <a:latin typeface="Arial"/>
                <a:cs typeface="Arial"/>
              </a:rPr>
              <a:t>community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0" b="1">
                <a:solidFill>
                  <a:srgbClr val="3F4040"/>
                </a:solidFill>
                <a:latin typeface="Arial"/>
                <a:cs typeface="Arial"/>
              </a:rPr>
              <a:t>networks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0" b="1">
                <a:solidFill>
                  <a:srgbClr val="3F4040"/>
                </a:solidFill>
                <a:latin typeface="Arial"/>
                <a:cs typeface="Arial"/>
              </a:rPr>
              <a:t>allowing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3F4040"/>
                </a:solidFill>
                <a:latin typeface="Arial"/>
                <a:cs typeface="Arial"/>
              </a:rPr>
              <a:t>us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3F4040"/>
                </a:solidFill>
                <a:latin typeface="Arial"/>
                <a:cs typeface="Arial"/>
              </a:rPr>
              <a:t>to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3F4040"/>
                </a:solidFill>
                <a:latin typeface="Arial"/>
                <a:cs typeface="Arial"/>
              </a:rPr>
              <a:t>coordinate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F4040"/>
                </a:solidFill>
                <a:latin typeface="Arial"/>
                <a:cs typeface="Arial"/>
              </a:rPr>
              <a:t>care </a:t>
            </a:r>
            <a:r>
              <a:rPr dirty="0" sz="1600" spc="-140" b="1">
                <a:solidFill>
                  <a:srgbClr val="3F4040"/>
                </a:solidFill>
                <a:latin typeface="Arial"/>
                <a:cs typeface="Arial"/>
              </a:rPr>
              <a:t>by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3F4040"/>
                </a:solidFill>
                <a:latin typeface="Arial"/>
                <a:cs typeface="Arial"/>
              </a:rPr>
              <a:t>making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10" b="1">
                <a:solidFill>
                  <a:srgbClr val="3F4040"/>
                </a:solidFill>
                <a:latin typeface="Arial"/>
                <a:cs typeface="Arial"/>
              </a:rPr>
              <a:t>electronic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45" b="1">
                <a:solidFill>
                  <a:srgbClr val="3F4040"/>
                </a:solidFill>
                <a:latin typeface="Arial"/>
                <a:cs typeface="Arial"/>
              </a:rPr>
              <a:t>social</a:t>
            </a:r>
            <a:r>
              <a:rPr dirty="0" sz="1600" spc="-6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3F4040"/>
                </a:solidFill>
                <a:latin typeface="Arial"/>
                <a:cs typeface="Arial"/>
              </a:rPr>
              <a:t>referrals</a:t>
            </a:r>
            <a:r>
              <a:rPr dirty="0" sz="1600" spc="-5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3F4040"/>
                </a:solidFill>
                <a:latin typeface="Arial"/>
                <a:cs typeface="Arial"/>
              </a:rPr>
              <a:t>with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45" b="1">
                <a:solidFill>
                  <a:srgbClr val="3F4040"/>
                </a:solidFill>
                <a:latin typeface="Arial"/>
                <a:cs typeface="Arial"/>
              </a:rPr>
              <a:t>each</a:t>
            </a:r>
            <a:r>
              <a:rPr dirty="0" sz="1600" spc="-5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F4040"/>
                </a:solidFill>
                <a:latin typeface="Arial"/>
                <a:cs typeface="Arial"/>
              </a:rPr>
              <a:t>other </a:t>
            </a:r>
            <a:r>
              <a:rPr dirty="0" sz="1600" spc="-125" b="1">
                <a:solidFill>
                  <a:srgbClr val="3F4040"/>
                </a:solidFill>
                <a:latin typeface="Arial"/>
                <a:cs typeface="Arial"/>
              </a:rPr>
              <a:t>and</a:t>
            </a:r>
            <a:r>
              <a:rPr dirty="0" sz="1600" spc="-45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3F4040"/>
                </a:solidFill>
                <a:latin typeface="Arial"/>
                <a:cs typeface="Arial"/>
              </a:rPr>
              <a:t>tracking</a:t>
            </a:r>
            <a:r>
              <a:rPr dirty="0" sz="1600" spc="-40" b="1">
                <a:solidFill>
                  <a:srgbClr val="3F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F4040"/>
                </a:solidFill>
                <a:latin typeface="Arial"/>
                <a:cs typeface="Arial"/>
              </a:rPr>
              <a:t>outcomes.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32209" y="661263"/>
            <a:ext cx="5958205" cy="6075680"/>
            <a:chOff x="6232209" y="661263"/>
            <a:chExt cx="5958205" cy="6075680"/>
          </a:xfrm>
        </p:grpSpPr>
        <p:sp>
          <p:nvSpPr>
            <p:cNvPr id="10" name="object 10"/>
            <p:cNvSpPr/>
            <p:nvPr/>
          </p:nvSpPr>
          <p:spPr>
            <a:xfrm>
              <a:off x="6232209" y="661263"/>
              <a:ext cx="5958205" cy="6075680"/>
            </a:xfrm>
            <a:custGeom>
              <a:avLst/>
              <a:gdLst/>
              <a:ahLst/>
              <a:cxnLst/>
              <a:rect l="l" t="t" r="r" b="b"/>
              <a:pathLst>
                <a:path w="5958205" h="6075680">
                  <a:moveTo>
                    <a:pt x="5957905" y="0"/>
                  </a:moveTo>
                  <a:lnTo>
                    <a:pt x="0" y="0"/>
                  </a:lnTo>
                  <a:lnTo>
                    <a:pt x="0" y="6075345"/>
                  </a:lnTo>
                  <a:lnTo>
                    <a:pt x="5957905" y="6075345"/>
                  </a:lnTo>
                  <a:lnTo>
                    <a:pt x="5957905" y="0"/>
                  </a:lnTo>
                  <a:close/>
                </a:path>
              </a:pathLst>
            </a:custGeom>
            <a:solidFill>
              <a:srgbClr val="000000">
                <a:alpha val="39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3094" y="762403"/>
              <a:ext cx="5381230" cy="580636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450" y="2634263"/>
            <a:ext cx="731788" cy="6230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002" y="4586578"/>
            <a:ext cx="717346" cy="6230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955460" y="2056384"/>
            <a:ext cx="2312035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30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sz="1300">
              <a:latin typeface="Arial"/>
              <a:cs typeface="Arial"/>
            </a:endParaRPr>
          </a:p>
          <a:p>
            <a:pPr algn="ctr" marL="12700" marR="5080" indent="-635">
              <a:lnSpc>
                <a:spcPct val="102299"/>
              </a:lnSpc>
              <a:spcBef>
                <a:spcPts val="1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3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organizations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Unite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referrals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Kaiser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Permanente</a:t>
            </a:r>
            <a:endParaRPr sz="13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0352" y="4720335"/>
            <a:ext cx="2827020" cy="8331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dirty="0" sz="130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DIRECTORY</a:t>
            </a:r>
            <a:endParaRPr sz="1300">
              <a:latin typeface="Arial"/>
              <a:cs typeface="Arial"/>
            </a:endParaRPr>
          </a:p>
          <a:p>
            <a:pPr algn="ctr" marL="12700" marR="5080" indent="-1905">
              <a:lnSpc>
                <a:spcPts val="1610"/>
              </a:lnSpc>
              <a:spcBef>
                <a:spcPts val="35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allows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resources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9111" y="867663"/>
            <a:ext cx="12738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dirty="0" sz="130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538960" y="3609348"/>
            <a:ext cx="1086485" cy="2383790"/>
            <a:chOff x="8538960" y="3609348"/>
            <a:chExt cx="1086485" cy="238379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5064" y="3609348"/>
              <a:ext cx="724454" cy="628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5906" y="3728642"/>
              <a:ext cx="439066" cy="3826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6734" y="5697720"/>
              <a:ext cx="169458" cy="1449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8960" y="5641887"/>
              <a:ext cx="242785" cy="2427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8342" y="5806074"/>
              <a:ext cx="169458" cy="1449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60569" y="5750241"/>
              <a:ext cx="242785" cy="2427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9951" y="5694209"/>
              <a:ext cx="169458" cy="1449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82179" y="5638376"/>
              <a:ext cx="242785" cy="24278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645724" y="6174232"/>
            <a:ext cx="8166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UNITE</a:t>
            </a:r>
            <a:r>
              <a:rPr dirty="0" sz="130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4327" y="638352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AFABAB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414952" y="206755"/>
            <a:ext cx="98145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Thrive</a:t>
            </a:r>
            <a:r>
              <a:rPr dirty="0" spc="-95"/>
              <a:t> </a:t>
            </a:r>
            <a:r>
              <a:rPr dirty="0" spc="-240"/>
              <a:t>Local:</a:t>
            </a:r>
            <a:r>
              <a:rPr dirty="0" spc="-95"/>
              <a:t> </a:t>
            </a:r>
            <a:r>
              <a:rPr dirty="0" spc="-220"/>
              <a:t>Kaiser</a:t>
            </a:r>
            <a:r>
              <a:rPr dirty="0" spc="-105"/>
              <a:t> </a:t>
            </a:r>
            <a:r>
              <a:rPr dirty="0" spc="-185"/>
              <a:t>Permanente’s</a:t>
            </a:r>
            <a:r>
              <a:rPr dirty="0" spc="-90"/>
              <a:t> </a:t>
            </a:r>
            <a:r>
              <a:rPr dirty="0" spc="-100"/>
              <a:t>Initiative</a:t>
            </a:r>
            <a:r>
              <a:rPr dirty="0" spc="-90"/>
              <a:t> to</a:t>
            </a:r>
            <a:r>
              <a:rPr dirty="0" spc="-105"/>
              <a:t> </a:t>
            </a:r>
            <a:r>
              <a:rPr dirty="0" spc="-250"/>
              <a:t>Address</a:t>
            </a:r>
            <a:r>
              <a:rPr dirty="0" spc="-90"/>
              <a:t> </a:t>
            </a:r>
            <a:r>
              <a:rPr dirty="0" spc="-155"/>
              <a:t>Members</a:t>
            </a:r>
            <a:r>
              <a:rPr dirty="0" spc="-90"/>
              <a:t> </a:t>
            </a:r>
            <a:r>
              <a:rPr dirty="0" spc="-225"/>
              <a:t>Social</a:t>
            </a:r>
            <a:r>
              <a:rPr dirty="0" spc="-105"/>
              <a:t> </a:t>
            </a:r>
            <a:r>
              <a:rPr dirty="0" spc="-85"/>
              <a:t>Needs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810603" y="6515100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A0A0A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3506" y="763450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 h="0">
                <a:moveTo>
                  <a:pt x="0" y="0"/>
                </a:moveTo>
                <a:lnTo>
                  <a:pt x="945300" y="1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45"/>
              <a:t> </a:t>
            </a:r>
            <a:r>
              <a:rPr dirty="0"/>
              <a:t>happens</a:t>
            </a:r>
            <a:r>
              <a:rPr dirty="0" spc="-40"/>
              <a:t> </a:t>
            </a:r>
            <a:r>
              <a:rPr dirty="0"/>
              <a:t>once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member</a:t>
            </a:r>
            <a:r>
              <a:rPr dirty="0" spc="-40"/>
              <a:t> </a:t>
            </a:r>
            <a:r>
              <a:rPr dirty="0"/>
              <a:t>has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service</a:t>
            </a:r>
            <a:r>
              <a:rPr dirty="0" spc="-40"/>
              <a:t> </a:t>
            </a:r>
            <a:r>
              <a:rPr dirty="0"/>
              <a:t>case</a:t>
            </a:r>
            <a:r>
              <a:rPr dirty="0" spc="-40"/>
              <a:t> </a:t>
            </a:r>
            <a:r>
              <a:rPr dirty="0" spc="-10"/>
              <a:t>initiated?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996696"/>
            <a:ext cx="841248" cy="841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4908" y="1824228"/>
            <a:ext cx="117729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66675" marR="5080" indent="-53975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MRN</a:t>
            </a:r>
            <a:r>
              <a:rPr dirty="0" sz="14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found</a:t>
            </a:r>
            <a:r>
              <a:rPr dirty="0" sz="14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3B71"/>
                </a:solidFill>
                <a:latin typeface="Arial"/>
                <a:cs typeface="Arial"/>
              </a:rPr>
              <a:t>in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4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345" y="2699004"/>
            <a:ext cx="1881505" cy="166243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50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member's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information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transmitted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Thrive </a:t>
            </a:r>
            <a:r>
              <a:rPr dirty="0" sz="1400">
                <a:latin typeface="Arial"/>
                <a:cs typeface="Arial"/>
              </a:rPr>
              <a:t>Local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Thrive </a:t>
            </a:r>
            <a:r>
              <a:rPr dirty="0" sz="1400">
                <a:latin typeface="Arial"/>
                <a:cs typeface="Arial"/>
              </a:rPr>
              <a:t>Local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button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clicked </a:t>
            </a:r>
            <a:r>
              <a:rPr dirty="0" sz="1400">
                <a:latin typeface="Arial"/>
                <a:cs typeface="Arial"/>
              </a:rPr>
              <a:t>within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patient's </a:t>
            </a:r>
            <a:r>
              <a:rPr dirty="0" sz="1400">
                <a:latin typeface="Arial"/>
                <a:cs typeface="Arial"/>
              </a:rPr>
              <a:t>medical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record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in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EPIC.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40" y="957072"/>
            <a:ext cx="841248" cy="838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85980" y="1781555"/>
            <a:ext cx="15849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92405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One</a:t>
            </a:r>
            <a:r>
              <a:rPr dirty="0" sz="14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(or</a:t>
            </a:r>
            <a:r>
              <a:rPr dirty="0" sz="1400" spc="-20" b="1">
                <a:solidFill>
                  <a:srgbClr val="003B71"/>
                </a:solidFill>
                <a:latin typeface="Arial"/>
                <a:cs typeface="Arial"/>
              </a:rPr>
              <a:t> more)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"referrals"</a:t>
            </a:r>
            <a:r>
              <a:rPr dirty="0" sz="1400" spc="-5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created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1506" y="2641092"/>
            <a:ext cx="1905635" cy="1424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55"/>
              </a:spcBef>
            </a:pPr>
            <a:r>
              <a:rPr dirty="0" sz="1400">
                <a:latin typeface="Arial"/>
                <a:cs typeface="Arial"/>
              </a:rPr>
              <a:t>Once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MRN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added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Thrive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Local,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KP </a:t>
            </a:r>
            <a:r>
              <a:rPr dirty="0" sz="1400">
                <a:latin typeface="Arial"/>
                <a:cs typeface="Arial"/>
              </a:rPr>
              <a:t>user/medical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provider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many </a:t>
            </a:r>
            <a:r>
              <a:rPr dirty="0" sz="1400">
                <a:latin typeface="Arial"/>
                <a:cs typeface="Arial"/>
              </a:rPr>
              <a:t>referrals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many </a:t>
            </a:r>
            <a:r>
              <a:rPr dirty="0" sz="1400" spc="-10">
                <a:latin typeface="Arial"/>
                <a:cs typeface="Arial"/>
              </a:rPr>
              <a:t>CBOs.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7895" y="880872"/>
            <a:ext cx="917448" cy="9174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94509" y="1744979"/>
            <a:ext cx="132143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87020" marR="5080" indent="-274955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CBO</a:t>
            </a:r>
            <a:r>
              <a:rPr dirty="0" sz="14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"accepted referral"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456" y="2540507"/>
            <a:ext cx="2014855" cy="166560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45"/>
              </a:spcBef>
            </a:pPr>
            <a:r>
              <a:rPr dirty="0" sz="1400">
                <a:latin typeface="Arial"/>
                <a:cs typeface="Arial"/>
              </a:rPr>
              <a:t>Upon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receiving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referral,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CBO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accept, </a:t>
            </a:r>
            <a:r>
              <a:rPr dirty="0" sz="1400">
                <a:latin typeface="Arial"/>
                <a:cs typeface="Arial"/>
              </a:rPr>
              <a:t>review/pending,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reject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forward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referral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based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CBO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eligibility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criteria, availability,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ability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contact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member.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02569" y="1854708"/>
            <a:ext cx="247078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635635">
              <a:lnSpc>
                <a:spcPts val="1610"/>
              </a:lnSpc>
              <a:spcBef>
                <a:spcPts val="21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One</a:t>
            </a:r>
            <a:r>
              <a:rPr dirty="0" sz="14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(or</a:t>
            </a:r>
            <a:r>
              <a:rPr dirty="0" sz="14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more)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"referrals"</a:t>
            </a:r>
            <a:r>
              <a:rPr dirty="0" sz="14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closed</a:t>
            </a:r>
            <a:r>
              <a:rPr dirty="0" sz="1400" spc="-4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&amp;</a:t>
            </a:r>
            <a:r>
              <a:rPr dirty="0" sz="14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resolved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7123" y="2583180"/>
            <a:ext cx="2162810" cy="1613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14"/>
              </a:spcBef>
            </a:pPr>
            <a:r>
              <a:rPr dirty="0" sz="1400" spc="-20">
                <a:latin typeface="Arial"/>
                <a:cs typeface="Arial"/>
              </a:rPr>
              <a:t>After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accepting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referral,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CBO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updates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service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as "closed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and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resolved"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when </a:t>
            </a:r>
            <a:r>
              <a:rPr dirty="0" sz="1400" spc="-25">
                <a:latin typeface="Arial"/>
                <a:cs typeface="Arial"/>
              </a:rPr>
              <a:t>services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provided,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 spc="-30">
                <a:latin typeface="Arial"/>
                <a:cs typeface="Arial"/>
              </a:rPr>
              <a:t>"unresolved",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unable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20">
                <a:latin typeface="Arial"/>
                <a:cs typeface="Arial"/>
              </a:rPr>
              <a:t>contact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patient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provide services.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6207" y="883919"/>
            <a:ext cx="917448" cy="9174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4290" y="920461"/>
            <a:ext cx="885825" cy="8953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5992" y="956746"/>
            <a:ext cx="885825" cy="8953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9866" y="956748"/>
            <a:ext cx="8858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157" y="693419"/>
            <a:ext cx="4499610" cy="389953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000" b="1">
                <a:latin typeface="Arial"/>
                <a:cs typeface="Arial"/>
              </a:rPr>
              <a:t>Three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data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sources: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95"/>
              </a:spcBef>
              <a:buChar char="•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Membership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910"/>
              </a:spcBef>
              <a:buChar char="•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Referral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Unite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  <a:p>
            <a:pPr marL="298450" marR="5080" indent="-285750">
              <a:lnSpc>
                <a:spcPct val="110500"/>
              </a:lnSpc>
              <a:spcBef>
                <a:spcPts val="540"/>
              </a:spcBef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screening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across</a:t>
            </a:r>
            <a:r>
              <a:rPr dirty="0" sz="2000" spc="5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variety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screeners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within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Kaiser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Permanente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health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Reminder:</a:t>
            </a:r>
            <a:endParaRPr sz="2000">
              <a:latin typeface="Arial"/>
              <a:cs typeface="Arial"/>
            </a:endParaRPr>
          </a:p>
          <a:p>
            <a:pPr marL="355600" marR="212725" indent="-342900">
              <a:lnSpc>
                <a:spcPct val="109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"Big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Needs"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include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Financial, </a:t>
            </a:r>
            <a:r>
              <a:rPr dirty="0" sz="2000">
                <a:latin typeface="Arial"/>
                <a:cs typeface="Arial"/>
              </a:rPr>
              <a:t>Housing,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Food,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Transportation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19" y="645521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 h="0">
                <a:moveTo>
                  <a:pt x="0" y="0"/>
                </a:moveTo>
                <a:lnTo>
                  <a:pt x="945300" y="1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9444" y="717803"/>
            <a:ext cx="12655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latin typeface="Arial"/>
                <a:cs typeface="Arial"/>
              </a:rPr>
              <a:t>Limitations: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9444" y="1083564"/>
            <a:ext cx="6187440" cy="42195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5600" marR="478790" indent="-342900">
              <a:lnSpc>
                <a:spcPct val="110500"/>
              </a:lnSpc>
              <a:spcBef>
                <a:spcPts val="160"/>
              </a:spcBef>
              <a:buChar char="•"/>
              <a:tabLst>
                <a:tab pos="355600" algn="l"/>
              </a:tabLst>
            </a:pPr>
            <a:r>
              <a:rPr dirty="0" sz="2000" spc="-75">
                <a:latin typeface="Arial"/>
                <a:cs typeface="Arial"/>
              </a:rPr>
              <a:t>Current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data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spans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from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January</a:t>
            </a:r>
            <a:r>
              <a:rPr dirty="0" sz="2000" spc="-105">
                <a:latin typeface="Arial"/>
                <a:cs typeface="Arial"/>
              </a:rPr>
              <a:t> 2020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May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2022, </a:t>
            </a:r>
            <a:r>
              <a:rPr dirty="0" sz="2000" spc="-60">
                <a:latin typeface="Arial"/>
                <a:cs typeface="Arial"/>
              </a:rPr>
              <a:t>though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each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region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implemented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platform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at </a:t>
            </a:r>
            <a:r>
              <a:rPr dirty="0" sz="2000" spc="-30">
                <a:latin typeface="Arial"/>
                <a:cs typeface="Arial"/>
              </a:rPr>
              <a:t>different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times.</a:t>
            </a:r>
            <a:endParaRPr sz="2000">
              <a:latin typeface="Arial"/>
              <a:cs typeface="Arial"/>
            </a:endParaRPr>
          </a:p>
          <a:p>
            <a:pPr marL="355600" marR="11430" indent="-342900">
              <a:lnSpc>
                <a:spcPct val="112999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z="2000" spc="-145">
                <a:latin typeface="Arial"/>
                <a:cs typeface="Arial"/>
              </a:rPr>
              <a:t>This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is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snapshot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-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numbers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can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change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95">
                <a:latin typeface="Arial"/>
                <a:cs typeface="Arial"/>
              </a:rPr>
              <a:t>as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people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move </a:t>
            </a:r>
            <a:r>
              <a:rPr dirty="0" sz="2000" spc="-50">
                <a:latin typeface="Arial"/>
                <a:cs typeface="Arial"/>
              </a:rPr>
              <a:t>through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system.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Participants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were </a:t>
            </a:r>
            <a:r>
              <a:rPr dirty="0" sz="2000" spc="-100">
                <a:latin typeface="Arial"/>
                <a:cs typeface="Arial"/>
              </a:rPr>
              <a:t>given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 marR="83820">
              <a:lnSpc>
                <a:spcPts val="2710"/>
              </a:lnSpc>
              <a:spcBef>
                <a:spcPts val="20"/>
              </a:spcBef>
            </a:pPr>
            <a:r>
              <a:rPr dirty="0" sz="2000" spc="-50">
                <a:latin typeface="Arial"/>
                <a:cs typeface="Arial"/>
              </a:rPr>
              <a:t>minimum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2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weeks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capture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their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referral's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progress </a:t>
            </a:r>
            <a:r>
              <a:rPr dirty="0" sz="2000" spc="-10">
                <a:latin typeface="Arial"/>
                <a:cs typeface="Arial"/>
              </a:rPr>
              <a:t>prior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categorization.</a:t>
            </a:r>
            <a:endParaRPr sz="2000">
              <a:latin typeface="Arial"/>
              <a:cs typeface="Arial"/>
            </a:endParaRPr>
          </a:p>
          <a:p>
            <a:pPr marL="355600" marR="1268095" indent="-342900">
              <a:lnSpc>
                <a:spcPct val="10800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dirty="0" sz="2000" spc="-160">
                <a:latin typeface="Arial"/>
                <a:cs typeface="Arial"/>
              </a:rPr>
              <a:t>The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screening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referral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initiatives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not </a:t>
            </a:r>
            <a:r>
              <a:rPr dirty="0" sz="2000" spc="-125">
                <a:latin typeface="Arial"/>
                <a:cs typeface="Arial"/>
              </a:rPr>
              <a:t>always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deployed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same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places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10500"/>
              </a:lnSpc>
              <a:spcBef>
                <a:spcPts val="60"/>
              </a:spcBef>
            </a:pPr>
            <a:r>
              <a:rPr dirty="0" sz="2000" spc="-30">
                <a:latin typeface="Arial"/>
                <a:cs typeface="Arial"/>
              </a:rPr>
              <a:t>patient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populations.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Some</a:t>
            </a:r>
            <a:r>
              <a:rPr dirty="0" sz="2000" spc="-80">
                <a:latin typeface="Arial"/>
                <a:cs typeface="Arial"/>
              </a:rPr>
              <a:t> people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Thrive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Local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did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not </a:t>
            </a:r>
            <a:r>
              <a:rPr dirty="0" sz="2000" spc="-125">
                <a:latin typeface="Arial"/>
                <a:cs typeface="Arial"/>
              </a:rPr>
              <a:t>have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social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needs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screener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people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who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have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a </a:t>
            </a:r>
            <a:r>
              <a:rPr dirty="0" sz="2000" spc="-100">
                <a:latin typeface="Arial"/>
                <a:cs typeface="Arial"/>
              </a:rPr>
              <a:t>social need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documented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are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Thrive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Local.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550" y="4939578"/>
            <a:ext cx="1564697" cy="14988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151" y="5885179"/>
            <a:ext cx="981773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Not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everyone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who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has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referral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started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moves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through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system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successfully.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those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any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type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need,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about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B71"/>
                </a:solidFill>
                <a:latin typeface="Arial"/>
                <a:cs typeface="Arial"/>
              </a:rPr>
              <a:t>three-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quarters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individuals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referral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accepted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by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3B71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CBO.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Just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under</a:t>
            </a:r>
            <a:r>
              <a:rPr dirty="0" sz="1800" spc="-1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half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closed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loop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referral</a:t>
            </a:r>
            <a:r>
              <a:rPr dirty="0" sz="1800" spc="-1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has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been</a:t>
            </a:r>
            <a:r>
              <a:rPr dirty="0" sz="1800" spc="-2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B71"/>
                </a:solidFill>
                <a:latin typeface="Arial"/>
                <a:cs typeface="Arial"/>
              </a:rPr>
              <a:t>resolved.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011" y="551083"/>
            <a:ext cx="9866968" cy="51826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526" y="5909397"/>
            <a:ext cx="828676" cy="832138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4713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Referral</a:t>
            </a:r>
            <a:r>
              <a:rPr dirty="0" sz="2000" spc="-70"/>
              <a:t> </a:t>
            </a:r>
            <a:r>
              <a:rPr dirty="0" sz="2000"/>
              <a:t>Initiation</a:t>
            </a:r>
            <a:r>
              <a:rPr dirty="0" sz="2000" spc="-60"/>
              <a:t> </a:t>
            </a:r>
            <a:r>
              <a:rPr dirty="0" sz="2000"/>
              <a:t>to</a:t>
            </a:r>
            <a:r>
              <a:rPr dirty="0" sz="2000" spc="-65"/>
              <a:t> </a:t>
            </a:r>
            <a:r>
              <a:rPr dirty="0" sz="2000" spc="-10"/>
              <a:t>Completion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833" y="5903467"/>
            <a:ext cx="88398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Transportation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housing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saw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biggest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voltage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drop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referrals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reaching</a:t>
            </a:r>
            <a:r>
              <a:rPr dirty="0" sz="1800" spc="-3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B71"/>
                </a:solidFill>
                <a:latin typeface="Arial"/>
                <a:cs typeface="Arial"/>
              </a:rPr>
              <a:t>closed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status</a:t>
            </a:r>
            <a:r>
              <a:rPr dirty="0" sz="1800" spc="-3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(31%);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Food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referrals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were</a:t>
            </a:r>
            <a:r>
              <a:rPr dirty="0" sz="1800" spc="-3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most</a:t>
            </a:r>
            <a:r>
              <a:rPr dirty="0" sz="1800" spc="-3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likely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be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successfully</a:t>
            </a:r>
            <a:r>
              <a:rPr dirty="0" sz="1800" spc="-25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B71"/>
                </a:solidFill>
                <a:latin typeface="Arial"/>
                <a:cs typeface="Arial"/>
              </a:rPr>
              <a:t>closed</a:t>
            </a:r>
            <a:r>
              <a:rPr dirty="0" sz="1800" spc="-30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B71"/>
                </a:solidFill>
                <a:latin typeface="Arial"/>
                <a:cs typeface="Arial"/>
              </a:rPr>
              <a:t>(46%).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38" y="744940"/>
            <a:ext cx="10080474" cy="508214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846353" y="150876"/>
            <a:ext cx="45015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Voltage</a:t>
            </a:r>
            <a:r>
              <a:rPr dirty="0" sz="2000" spc="-45"/>
              <a:t> </a:t>
            </a:r>
            <a:r>
              <a:rPr dirty="0" sz="2000"/>
              <a:t>Drop</a:t>
            </a:r>
            <a:r>
              <a:rPr dirty="0" sz="2000" spc="-114"/>
              <a:t> </a:t>
            </a:r>
            <a:r>
              <a:rPr dirty="0" sz="2000"/>
              <a:t>Among</a:t>
            </a:r>
            <a:r>
              <a:rPr dirty="0" sz="2000" spc="-40"/>
              <a:t> </a:t>
            </a:r>
            <a:r>
              <a:rPr dirty="0" sz="2000"/>
              <a:t>the</a:t>
            </a:r>
            <a:r>
              <a:rPr dirty="0" sz="2000" spc="-45"/>
              <a:t> </a:t>
            </a:r>
            <a:r>
              <a:rPr dirty="0" sz="2000"/>
              <a:t>Big</a:t>
            </a:r>
            <a:r>
              <a:rPr dirty="0" sz="2000" spc="-40"/>
              <a:t> </a:t>
            </a:r>
            <a:r>
              <a:rPr dirty="0" sz="2000"/>
              <a:t>4</a:t>
            </a:r>
            <a:r>
              <a:rPr dirty="0" sz="2000" spc="-45"/>
              <a:t> </a:t>
            </a:r>
            <a:r>
              <a:rPr dirty="0" sz="2000" spc="-10"/>
              <a:t>Needs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239543" y="557276"/>
            <a:ext cx="17138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3B71"/>
                </a:solidFill>
                <a:latin typeface="Arial"/>
                <a:cs typeface="Arial"/>
              </a:rPr>
              <a:t>January</a:t>
            </a:r>
            <a:r>
              <a:rPr dirty="0" sz="1200" spc="-10" b="1">
                <a:solidFill>
                  <a:srgbClr val="003B71"/>
                </a:solidFill>
                <a:latin typeface="Arial"/>
                <a:cs typeface="Arial"/>
              </a:rPr>
              <a:t> 2020-</a:t>
            </a:r>
            <a:r>
              <a:rPr dirty="0" sz="1200" b="1">
                <a:solidFill>
                  <a:srgbClr val="003B71"/>
                </a:solidFill>
                <a:latin typeface="Arial"/>
                <a:cs typeface="Arial"/>
              </a:rPr>
              <a:t>May</a:t>
            </a:r>
            <a:r>
              <a:rPr dirty="0" sz="1200" spc="-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3B71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05" y="5866533"/>
            <a:ext cx="885825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913" y="5924803"/>
            <a:ext cx="1122807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18-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64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year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olds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make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up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59%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those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with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social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needs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but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only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45%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r>
              <a:rPr dirty="0" sz="1800" spc="-1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referrals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and</a:t>
            </a:r>
            <a:r>
              <a:rPr dirty="0" sz="1800" spc="-2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B71"/>
                </a:solidFill>
                <a:latin typeface="Arial"/>
                <a:cs typeface="Arial"/>
              </a:rPr>
              <a:t>42%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of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those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who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receive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help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from</a:t>
            </a:r>
            <a:r>
              <a:rPr dirty="0" sz="1800" spc="-3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B71"/>
                </a:solidFill>
                <a:latin typeface="Arial"/>
                <a:cs typeface="Arial"/>
              </a:rPr>
              <a:t>Thrive</a:t>
            </a:r>
            <a:r>
              <a:rPr dirty="0" sz="1800" spc="-35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B71"/>
                </a:solidFill>
                <a:latin typeface="Arial"/>
                <a:cs typeface="Arial"/>
              </a:rPr>
              <a:t>Local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7306" y="1272540"/>
            <a:ext cx="1222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14,803,136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7921" y="2119884"/>
            <a:ext cx="9759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852,766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7921" y="3037332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8,248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57919" y="3954779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5,945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7918" y="4924044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71"/>
                </a:solidFill>
                <a:latin typeface="Arial"/>
                <a:cs typeface="Arial"/>
              </a:rPr>
              <a:t>=</a:t>
            </a:r>
            <a:r>
              <a:rPr dirty="0" sz="1400" spc="-10" b="1">
                <a:solidFill>
                  <a:srgbClr val="003B71"/>
                </a:solidFill>
                <a:latin typeface="Arial"/>
                <a:cs typeface="Arial"/>
              </a:rPr>
              <a:t> 3,919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25" y="829146"/>
            <a:ext cx="9799902" cy="4614040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563" rIns="0" bIns="0" rtlCol="0" vert="horz">
            <a:spAutoFit/>
          </a:bodyPr>
          <a:lstStyle/>
          <a:p>
            <a:pPr marL="281495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Movement</a:t>
            </a:r>
            <a:r>
              <a:rPr dirty="0" sz="2000" spc="-60"/>
              <a:t> </a:t>
            </a:r>
            <a:r>
              <a:rPr dirty="0" sz="2000"/>
              <a:t>Through</a:t>
            </a:r>
            <a:r>
              <a:rPr dirty="0" sz="2000" spc="-50"/>
              <a:t> </a:t>
            </a:r>
            <a:r>
              <a:rPr dirty="0" sz="2000"/>
              <a:t>Thrive</a:t>
            </a:r>
            <a:r>
              <a:rPr dirty="0" sz="2000" spc="-55"/>
              <a:t> </a:t>
            </a:r>
            <a:r>
              <a:rPr dirty="0" sz="2000"/>
              <a:t>Local</a:t>
            </a:r>
            <a:r>
              <a:rPr dirty="0" sz="2000" spc="-65"/>
              <a:t> </a:t>
            </a:r>
            <a:r>
              <a:rPr dirty="0" sz="2000"/>
              <a:t>System</a:t>
            </a:r>
            <a:r>
              <a:rPr dirty="0" sz="2000" spc="-55"/>
              <a:t> </a:t>
            </a:r>
            <a:r>
              <a:rPr dirty="0" sz="2000"/>
              <a:t>by</a:t>
            </a:r>
            <a:r>
              <a:rPr dirty="0" sz="2000" spc="-55"/>
              <a:t> </a:t>
            </a:r>
            <a:r>
              <a:rPr dirty="0" sz="2000" spc="-25"/>
              <a:t>Age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2026-06-18T02:18:23Z</dcterms:created>
  <dcterms:modified xsi:type="dcterms:W3CDTF">2026-06-18T02:18:23Z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LastSaved">
    <vt:filetime>2026-06-18T00:00:00Z</vt:filetime>
  </property>
  <property fmtid="{D5CDD505-2E9C-101B-9397-08002B2CF9AE}" pid="4" name="Producer">
    <vt:lpwstr>macOS Version 12.6 (Build 21G115) Quartz PDFContext</vt:lpwstr>
  </property>
</Properties>
</file>