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052093" y="2227579"/>
            <a:ext cx="4087812" cy="939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4472C4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4472C4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4472C4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4472C4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6939" y="390651"/>
            <a:ext cx="10180955" cy="1181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4472C4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59992" y="2614675"/>
            <a:ext cx="9672015" cy="1397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kaurar@cusm.org" TargetMode="Externa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Relationship Id="rId3" Type="http://schemas.openxmlformats.org/officeDocument/2006/relationships/image" Target="../media/image5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rchive.ahrq.gov/cahps/surveys-guidance/item-sets/cultural/2357a_Adult_Supp_Eng_20.pdf" TargetMode="Externa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666143" y="1120139"/>
            <a:ext cx="8860790" cy="2908935"/>
          </a:xfrm>
          <a:prstGeom prst="rect"/>
        </p:spPr>
        <p:txBody>
          <a:bodyPr wrap="square" lIns="0" tIns="20320" rIns="0" bIns="0" rtlCol="0" vert="horz">
            <a:spAutoFit/>
          </a:bodyPr>
          <a:lstStyle/>
          <a:p>
            <a:pPr algn="ctr" marL="12700" marR="5080">
              <a:lnSpc>
                <a:spcPct val="107000"/>
              </a:lnSpc>
              <a:spcBef>
                <a:spcPts val="160"/>
              </a:spcBef>
            </a:pPr>
            <a:r>
              <a:rPr dirty="0" spc="-10"/>
              <a:t>Evaluating</a:t>
            </a:r>
            <a:r>
              <a:rPr dirty="0" spc="-300"/>
              <a:t> </a:t>
            </a:r>
            <a:r>
              <a:rPr dirty="0"/>
              <a:t>Associations</a:t>
            </a:r>
            <a:r>
              <a:rPr dirty="0" spc="-215"/>
              <a:t> </a:t>
            </a:r>
            <a:r>
              <a:rPr dirty="0" spc="-10"/>
              <a:t>between Patient/Caregiver</a:t>
            </a:r>
            <a:r>
              <a:rPr dirty="0" spc="-210"/>
              <a:t> </a:t>
            </a:r>
            <a:r>
              <a:rPr dirty="0"/>
              <a:t>Experiences</a:t>
            </a:r>
            <a:r>
              <a:rPr dirty="0" spc="-210"/>
              <a:t> </a:t>
            </a:r>
            <a:r>
              <a:rPr dirty="0" spc="-25"/>
              <a:t>of </a:t>
            </a:r>
            <a:r>
              <a:rPr dirty="0"/>
              <a:t>Healthcare</a:t>
            </a:r>
            <a:r>
              <a:rPr dirty="0" spc="-185"/>
              <a:t> </a:t>
            </a:r>
            <a:r>
              <a:rPr dirty="0"/>
              <a:t>Discrimination</a:t>
            </a:r>
            <a:r>
              <a:rPr dirty="0" spc="-190"/>
              <a:t> </a:t>
            </a:r>
            <a:r>
              <a:rPr dirty="0" spc="-25"/>
              <a:t>and</a:t>
            </a:r>
          </a:p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dirty="0"/>
              <a:t>Trust</a:t>
            </a:r>
            <a:r>
              <a:rPr dirty="0" spc="-145"/>
              <a:t> </a:t>
            </a:r>
            <a:r>
              <a:rPr dirty="0"/>
              <a:t>in</a:t>
            </a:r>
            <a:r>
              <a:rPr dirty="0" spc="-145"/>
              <a:t> </a:t>
            </a:r>
            <a:r>
              <a:rPr dirty="0" spc="-10"/>
              <a:t>Provider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34568" y="4316069"/>
            <a:ext cx="5123180" cy="1158240"/>
          </a:xfrm>
          <a:prstGeom prst="rect">
            <a:avLst/>
          </a:prstGeom>
        </p:spPr>
        <p:txBody>
          <a:bodyPr wrap="square" lIns="0" tIns="19177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510"/>
              </a:spcBef>
            </a:pPr>
            <a:r>
              <a:rPr dirty="0" sz="3600">
                <a:latin typeface="Arial"/>
                <a:cs typeface="Arial"/>
              </a:rPr>
              <a:t>Arshdeep</a:t>
            </a:r>
            <a:r>
              <a:rPr dirty="0" sz="3600" spc="-14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Kaur,</a:t>
            </a:r>
            <a:r>
              <a:rPr dirty="0" sz="3600" spc="-140">
                <a:latin typeface="Arial"/>
                <a:cs typeface="Arial"/>
              </a:rPr>
              <a:t> </a:t>
            </a:r>
            <a:r>
              <a:rPr dirty="0" sz="3600" spc="-20">
                <a:latin typeface="Arial"/>
                <a:cs typeface="Arial"/>
              </a:rPr>
              <a:t>MSPH</a:t>
            </a:r>
            <a:endParaRPr sz="3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785"/>
              </a:spcBef>
            </a:pPr>
            <a:r>
              <a:rPr dirty="0" sz="2000">
                <a:latin typeface="Arial"/>
                <a:cs typeface="Arial"/>
              </a:rPr>
              <a:t>California</a:t>
            </a:r>
            <a:r>
              <a:rPr dirty="0" sz="2000" spc="-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University</a:t>
            </a:r>
            <a:r>
              <a:rPr dirty="0" sz="2000" spc="-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Science</a:t>
            </a:r>
            <a:r>
              <a:rPr dirty="0" sz="2000" spc="-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-6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Medicine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05790" y="6203217"/>
            <a:ext cx="3247453" cy="65478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8756" y="6182248"/>
            <a:ext cx="2770486" cy="61469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671028" y="2661188"/>
            <a:ext cx="3238500" cy="754380"/>
            <a:chOff x="8671028" y="2661188"/>
            <a:chExt cx="3238500" cy="754380"/>
          </a:xfrm>
        </p:grpSpPr>
        <p:sp>
          <p:nvSpPr>
            <p:cNvPr id="3" name="object 3"/>
            <p:cNvSpPr/>
            <p:nvPr/>
          </p:nvSpPr>
          <p:spPr>
            <a:xfrm>
              <a:off x="8671026" y="2661195"/>
              <a:ext cx="3238500" cy="754380"/>
            </a:xfrm>
            <a:custGeom>
              <a:avLst/>
              <a:gdLst/>
              <a:ahLst/>
              <a:cxnLst/>
              <a:rect l="l" t="t" r="r" b="b"/>
              <a:pathLst>
                <a:path w="3238500" h="754379">
                  <a:moveTo>
                    <a:pt x="3237941" y="0"/>
                  </a:moveTo>
                  <a:lnTo>
                    <a:pt x="2038705" y="0"/>
                  </a:lnTo>
                  <a:lnTo>
                    <a:pt x="0" y="0"/>
                  </a:lnTo>
                  <a:lnTo>
                    <a:pt x="0" y="754253"/>
                  </a:lnTo>
                  <a:lnTo>
                    <a:pt x="2038705" y="754253"/>
                  </a:lnTo>
                  <a:lnTo>
                    <a:pt x="3237941" y="754253"/>
                  </a:lnTo>
                  <a:lnTo>
                    <a:pt x="3237941" y="0"/>
                  </a:lnTo>
                  <a:close/>
                </a:path>
              </a:pathLst>
            </a:custGeom>
            <a:solidFill>
              <a:srgbClr val="EBF1E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10885487" y="2686595"/>
              <a:ext cx="847725" cy="330200"/>
            </a:xfrm>
            <a:custGeom>
              <a:avLst/>
              <a:gdLst/>
              <a:ahLst/>
              <a:cxnLst/>
              <a:rect l="l" t="t" r="r" b="b"/>
              <a:pathLst>
                <a:path w="847725" h="330200">
                  <a:moveTo>
                    <a:pt x="847725" y="0"/>
                  </a:moveTo>
                  <a:lnTo>
                    <a:pt x="84137" y="0"/>
                  </a:lnTo>
                  <a:lnTo>
                    <a:pt x="0" y="0"/>
                  </a:lnTo>
                  <a:lnTo>
                    <a:pt x="0" y="330200"/>
                  </a:lnTo>
                  <a:lnTo>
                    <a:pt x="84137" y="330200"/>
                  </a:lnTo>
                  <a:lnTo>
                    <a:pt x="847725" y="330200"/>
                  </a:lnTo>
                  <a:lnTo>
                    <a:pt x="84772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</p:grp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76678" y="1509235"/>
          <a:ext cx="11715115" cy="37769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67255"/>
                <a:gridCol w="2156460"/>
                <a:gridCol w="1976120"/>
                <a:gridCol w="2136775"/>
                <a:gridCol w="1929129"/>
                <a:gridCol w="1259840"/>
              </a:tblGrid>
              <a:tr h="388620">
                <a:tc gridSpan="2"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70AD47"/>
                      </a:solidFill>
                      <a:prstDash val="solid"/>
                    </a:lnL>
                    <a:solidFill>
                      <a:srgbClr val="70AD47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6195">
                        <a:lnSpc>
                          <a:spcPts val="2830"/>
                        </a:lnSpc>
                      </a:pPr>
                      <a:r>
                        <a:rPr dirty="0" sz="2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30"/>
                        </a:lnSpc>
                      </a:pPr>
                      <a:r>
                        <a:rPr dirty="0" sz="2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Low/medium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1430">
                        <a:lnSpc>
                          <a:spcPts val="2830"/>
                        </a:lnSpc>
                      </a:pPr>
                      <a:r>
                        <a:rPr dirty="0" sz="2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High</a:t>
                      </a:r>
                      <a:r>
                        <a:rPr dirty="0" sz="2400" spc="-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trust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0325">
                        <a:lnSpc>
                          <a:spcPts val="2830"/>
                        </a:lnSpc>
                      </a:pPr>
                      <a:r>
                        <a:rPr dirty="0" sz="2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p-value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R w="12700">
                      <a:solidFill>
                        <a:srgbClr val="70AD47"/>
                      </a:solidFill>
                      <a:prstDash val="solid"/>
                    </a:lnR>
                    <a:solidFill>
                      <a:srgbClr val="70AD47"/>
                    </a:solidFill>
                  </a:tcPr>
                </a:tc>
              </a:tr>
              <a:tr h="393065"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70AD47"/>
                      </a:solidFill>
                      <a:prstDash val="solid"/>
                    </a:lnL>
                    <a:solidFill>
                      <a:srgbClr val="70AD47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2860"/>
                        </a:lnSpc>
                      </a:pPr>
                      <a:r>
                        <a:rPr dirty="0" sz="2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trust</a:t>
                      </a:r>
                      <a:r>
                        <a:rPr dirty="0" sz="240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(1-</a:t>
                      </a:r>
                      <a:r>
                        <a:rPr dirty="0" sz="24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2860"/>
                        </a:lnSpc>
                      </a:pPr>
                      <a:r>
                        <a:rPr dirty="0" sz="2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(8-</a:t>
                      </a:r>
                      <a:r>
                        <a:rPr dirty="0" sz="24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2700">
                      <a:solidFill>
                        <a:srgbClr val="70AD47"/>
                      </a:solidFill>
                      <a:prstDash val="solid"/>
                    </a:lnR>
                    <a:solidFill>
                      <a:srgbClr val="70AD47"/>
                    </a:solidFill>
                  </a:tcPr>
                </a:tc>
              </a:tr>
              <a:tr h="385445"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70AD47"/>
                      </a:solidFill>
                      <a:prstDash val="solid"/>
                    </a:lnL>
                    <a:solidFill>
                      <a:srgbClr val="70AD47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10"/>
                        </a:lnSpc>
                      </a:pPr>
                      <a:r>
                        <a:rPr dirty="0" sz="2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(n=197)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1430">
                        <a:lnSpc>
                          <a:spcPts val="2810"/>
                        </a:lnSpc>
                      </a:pPr>
                      <a:r>
                        <a:rPr dirty="0" sz="2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(n=815)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2700">
                      <a:solidFill>
                        <a:srgbClr val="70AD47"/>
                      </a:solidFill>
                      <a:prstDash val="solid"/>
                    </a:lnR>
                    <a:solidFill>
                      <a:srgbClr val="70AD47"/>
                    </a:solidFill>
                  </a:tcPr>
                </a:tc>
              </a:tr>
              <a:tr h="737235">
                <a:tc>
                  <a:txBody>
                    <a:bodyPr/>
                    <a:lstStyle/>
                    <a:p>
                      <a:pPr marL="17145">
                        <a:lnSpc>
                          <a:spcPts val="2780"/>
                        </a:lnSpc>
                      </a:pPr>
                      <a:r>
                        <a:rPr dirty="0" sz="2400" spc="-10" b="1">
                          <a:latin typeface="Arial"/>
                          <a:cs typeface="Arial"/>
                        </a:rPr>
                        <a:t>Race/ethnicity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70AD47"/>
                      </a:solidFill>
                      <a:prstDash val="solid"/>
                    </a:lnL>
                    <a:lnB w="12700">
                      <a:solidFill>
                        <a:srgbClr val="70AD47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ts val="2780"/>
                        </a:lnSpc>
                      </a:pPr>
                      <a:r>
                        <a:rPr dirty="0" sz="2400" spc="-20">
                          <a:latin typeface="Arial"/>
                          <a:cs typeface="Arial"/>
                        </a:rPr>
                        <a:t>Non-</a:t>
                      </a:r>
                      <a:r>
                        <a:rPr dirty="0" sz="2400" spc="-10">
                          <a:latin typeface="Arial"/>
                          <a:cs typeface="Arial"/>
                        </a:rPr>
                        <a:t>Hispanic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83820">
                        <a:lnSpc>
                          <a:spcPts val="2840"/>
                        </a:lnSpc>
                        <a:spcBef>
                          <a:spcPts val="215"/>
                        </a:spcBef>
                      </a:pPr>
                      <a:r>
                        <a:rPr dirty="0" sz="2400" spc="-10">
                          <a:latin typeface="Arial"/>
                          <a:cs typeface="Arial"/>
                        </a:rPr>
                        <a:t>White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B w="12700">
                      <a:solidFill>
                        <a:srgbClr val="70AD47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6195">
                        <a:lnSpc>
                          <a:spcPts val="2780"/>
                        </a:lnSpc>
                      </a:pPr>
                      <a:r>
                        <a:rPr dirty="0" sz="2400">
                          <a:latin typeface="Arial"/>
                          <a:cs typeface="Arial"/>
                        </a:rPr>
                        <a:t>357</a:t>
                      </a:r>
                      <a:r>
                        <a:rPr dirty="0" sz="240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10">
                          <a:latin typeface="Arial"/>
                          <a:cs typeface="Arial"/>
                        </a:rPr>
                        <a:t>(37.3%)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B w="12700">
                      <a:solidFill>
                        <a:srgbClr val="70AD47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2780"/>
                        </a:lnSpc>
                      </a:pPr>
                      <a:r>
                        <a:rPr dirty="0" sz="2400">
                          <a:latin typeface="Arial"/>
                          <a:cs typeface="Arial"/>
                        </a:rPr>
                        <a:t>48</a:t>
                      </a:r>
                      <a:r>
                        <a:rPr dirty="0" sz="24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10">
                          <a:latin typeface="Arial"/>
                          <a:cs typeface="Arial"/>
                        </a:rPr>
                        <a:t>(13.4%)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B w="12700">
                      <a:solidFill>
                        <a:srgbClr val="70AD47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2780"/>
                        </a:lnSpc>
                      </a:pPr>
                      <a:r>
                        <a:rPr dirty="0" sz="2400">
                          <a:latin typeface="Arial"/>
                          <a:cs typeface="Arial"/>
                        </a:rPr>
                        <a:t>309</a:t>
                      </a:r>
                      <a:r>
                        <a:rPr dirty="0" sz="240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10">
                          <a:latin typeface="Arial"/>
                          <a:cs typeface="Arial"/>
                        </a:rPr>
                        <a:t>(86.6%)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B w="12700">
                      <a:solidFill>
                        <a:srgbClr val="70AD47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4780">
                        <a:lnSpc>
                          <a:spcPts val="2780"/>
                        </a:lnSpc>
                      </a:pPr>
                      <a:r>
                        <a:rPr dirty="0" sz="2400" spc="-10" b="1">
                          <a:latin typeface="Arial"/>
                          <a:cs typeface="Arial"/>
                        </a:rPr>
                        <a:t>0.001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R w="12700">
                      <a:solidFill>
                        <a:srgbClr val="70AD47"/>
                      </a:solidFill>
                      <a:prstDash val="solid"/>
                    </a:lnR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</a:tr>
              <a:tr h="3829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70AD47"/>
                      </a:solidFill>
                      <a:prstDash val="solid"/>
                    </a:lnL>
                    <a:lnT w="12700">
                      <a:solidFill>
                        <a:srgbClr val="70AD4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ts val="2770"/>
                        </a:lnSpc>
                      </a:pPr>
                      <a:r>
                        <a:rPr dirty="0" sz="2400" spc="-20">
                          <a:latin typeface="Arial"/>
                          <a:cs typeface="Arial"/>
                        </a:rPr>
                        <a:t>Non-</a:t>
                      </a:r>
                      <a:r>
                        <a:rPr dirty="0" sz="2400" spc="-10">
                          <a:latin typeface="Arial"/>
                          <a:cs typeface="Arial"/>
                        </a:rPr>
                        <a:t>Hispanic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T w="12700">
                      <a:solidFill>
                        <a:srgbClr val="70AD4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36195">
                        <a:lnSpc>
                          <a:spcPts val="2770"/>
                        </a:lnSpc>
                      </a:pPr>
                      <a:r>
                        <a:rPr dirty="0" sz="2400">
                          <a:latin typeface="Arial"/>
                          <a:cs typeface="Arial"/>
                        </a:rPr>
                        <a:t>207</a:t>
                      </a:r>
                      <a:r>
                        <a:rPr dirty="0" sz="240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10">
                          <a:latin typeface="Arial"/>
                          <a:cs typeface="Arial"/>
                        </a:rPr>
                        <a:t>(21.6%)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T w="12700">
                      <a:solidFill>
                        <a:srgbClr val="70AD4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2770"/>
                        </a:lnSpc>
                      </a:pPr>
                      <a:r>
                        <a:rPr dirty="0" sz="2400">
                          <a:latin typeface="Arial"/>
                          <a:cs typeface="Arial"/>
                        </a:rPr>
                        <a:t>54</a:t>
                      </a:r>
                      <a:r>
                        <a:rPr dirty="0" sz="24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10">
                          <a:latin typeface="Arial"/>
                          <a:cs typeface="Arial"/>
                        </a:rPr>
                        <a:t>(26.1%)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T w="12700">
                      <a:solidFill>
                        <a:srgbClr val="70AD4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2770"/>
                        </a:lnSpc>
                      </a:pPr>
                      <a:r>
                        <a:rPr dirty="0" sz="2400">
                          <a:latin typeface="Arial"/>
                          <a:cs typeface="Arial"/>
                        </a:rPr>
                        <a:t>153</a:t>
                      </a:r>
                      <a:r>
                        <a:rPr dirty="0" sz="240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10">
                          <a:latin typeface="Arial"/>
                          <a:cs typeface="Arial"/>
                        </a:rPr>
                        <a:t>(73.9%)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T w="12700">
                      <a:solidFill>
                        <a:srgbClr val="70AD4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2700">
                      <a:solidFill>
                        <a:srgbClr val="70AD47"/>
                      </a:solidFill>
                      <a:prstDash val="solid"/>
                    </a:lnR>
                    <a:lnT w="12700">
                      <a:solidFill>
                        <a:srgbClr val="70AD47"/>
                      </a:solidFill>
                      <a:prstDash val="soli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70AD47"/>
                      </a:solidFill>
                      <a:prstDash val="solid"/>
                    </a:lnL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ts val="2820"/>
                        </a:lnSpc>
                      </a:pPr>
                      <a:r>
                        <a:rPr dirty="0" sz="2400" spc="-10">
                          <a:latin typeface="Arial"/>
                          <a:cs typeface="Arial"/>
                        </a:rPr>
                        <a:t>Black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2700">
                      <a:solidFill>
                        <a:srgbClr val="70AD47"/>
                      </a:solidFill>
                      <a:prstDash val="solid"/>
                    </a:lnR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70AD47"/>
                      </a:solidFill>
                      <a:prstDash val="solid"/>
                    </a:lnL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ts val="2780"/>
                        </a:lnSpc>
                      </a:pPr>
                      <a:r>
                        <a:rPr dirty="0" sz="2400" spc="-10">
                          <a:latin typeface="Arial"/>
                          <a:cs typeface="Arial"/>
                        </a:rPr>
                        <a:t>Hispanic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6195">
                        <a:lnSpc>
                          <a:spcPts val="2780"/>
                        </a:lnSpc>
                      </a:pPr>
                      <a:r>
                        <a:rPr dirty="0" sz="2400">
                          <a:latin typeface="Arial"/>
                          <a:cs typeface="Arial"/>
                        </a:rPr>
                        <a:t>310</a:t>
                      </a:r>
                      <a:r>
                        <a:rPr dirty="0" sz="240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10">
                          <a:latin typeface="Arial"/>
                          <a:cs typeface="Arial"/>
                        </a:rPr>
                        <a:t>(32.4%)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2780"/>
                        </a:lnSpc>
                      </a:pPr>
                      <a:r>
                        <a:rPr dirty="0" sz="2400">
                          <a:latin typeface="Arial"/>
                          <a:cs typeface="Arial"/>
                        </a:rPr>
                        <a:t>70</a:t>
                      </a:r>
                      <a:r>
                        <a:rPr dirty="0" sz="24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10">
                          <a:latin typeface="Arial"/>
                          <a:cs typeface="Arial"/>
                        </a:rPr>
                        <a:t>(22.6%)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2780"/>
                        </a:lnSpc>
                      </a:pPr>
                      <a:r>
                        <a:rPr dirty="0" sz="2400">
                          <a:latin typeface="Arial"/>
                          <a:cs typeface="Arial"/>
                        </a:rPr>
                        <a:t>240</a:t>
                      </a:r>
                      <a:r>
                        <a:rPr dirty="0" sz="240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10">
                          <a:latin typeface="Arial"/>
                          <a:cs typeface="Arial"/>
                        </a:rPr>
                        <a:t>(77.4%)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2700">
                      <a:solidFill>
                        <a:srgbClr val="70AD47"/>
                      </a:solidFill>
                      <a:prstDash val="solid"/>
                    </a:lnR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</a:tr>
              <a:tr h="3829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70AD47"/>
                      </a:solidFill>
                      <a:prstDash val="solid"/>
                    </a:lnL>
                    <a:lnT w="12700">
                      <a:solidFill>
                        <a:srgbClr val="70AD4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ts val="2785"/>
                        </a:lnSpc>
                      </a:pPr>
                      <a:r>
                        <a:rPr dirty="0" sz="2400" spc="-20">
                          <a:latin typeface="Arial"/>
                          <a:cs typeface="Arial"/>
                        </a:rPr>
                        <a:t>Non-</a:t>
                      </a:r>
                      <a:r>
                        <a:rPr dirty="0" sz="2400" spc="-10">
                          <a:latin typeface="Arial"/>
                          <a:cs typeface="Arial"/>
                        </a:rPr>
                        <a:t>Hispanic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T w="12700">
                      <a:solidFill>
                        <a:srgbClr val="70AD4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36195">
                        <a:lnSpc>
                          <a:spcPts val="2785"/>
                        </a:lnSpc>
                      </a:pPr>
                      <a:r>
                        <a:rPr dirty="0" sz="2400">
                          <a:latin typeface="Arial"/>
                          <a:cs typeface="Arial"/>
                        </a:rPr>
                        <a:t>83</a:t>
                      </a:r>
                      <a:r>
                        <a:rPr dirty="0" sz="24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10">
                          <a:latin typeface="Arial"/>
                          <a:cs typeface="Arial"/>
                        </a:rPr>
                        <a:t>(8.7%)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T w="12700">
                      <a:solidFill>
                        <a:srgbClr val="70AD4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2785"/>
                        </a:lnSpc>
                      </a:pPr>
                      <a:r>
                        <a:rPr dirty="0" sz="2400">
                          <a:latin typeface="Arial"/>
                          <a:cs typeface="Arial"/>
                        </a:rPr>
                        <a:t>15</a:t>
                      </a:r>
                      <a:r>
                        <a:rPr dirty="0" sz="24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10">
                          <a:latin typeface="Arial"/>
                          <a:cs typeface="Arial"/>
                        </a:rPr>
                        <a:t>(18.1%)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T w="12700">
                      <a:solidFill>
                        <a:srgbClr val="70AD4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2785"/>
                        </a:lnSpc>
                      </a:pPr>
                      <a:r>
                        <a:rPr dirty="0" sz="2400">
                          <a:latin typeface="Arial"/>
                          <a:cs typeface="Arial"/>
                        </a:rPr>
                        <a:t>68</a:t>
                      </a:r>
                      <a:r>
                        <a:rPr dirty="0" sz="24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10">
                          <a:latin typeface="Arial"/>
                          <a:cs typeface="Arial"/>
                        </a:rPr>
                        <a:t>(81.9%)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T w="12700">
                      <a:solidFill>
                        <a:srgbClr val="70AD4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2700">
                      <a:solidFill>
                        <a:srgbClr val="70AD47"/>
                      </a:solidFill>
                      <a:prstDash val="solid"/>
                    </a:lnR>
                    <a:lnT w="12700">
                      <a:solidFill>
                        <a:srgbClr val="70AD47"/>
                      </a:solidFill>
                      <a:prstDash val="solid"/>
                    </a:lnT>
                  </a:tcPr>
                </a:tc>
              </a:tr>
              <a:tr h="3702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70AD47"/>
                      </a:solidFill>
                      <a:prstDash val="solid"/>
                    </a:lnL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ts val="2820"/>
                        </a:lnSpc>
                      </a:pPr>
                      <a:r>
                        <a:rPr dirty="0" sz="2400" spc="-10">
                          <a:latin typeface="Arial"/>
                          <a:cs typeface="Arial"/>
                        </a:rPr>
                        <a:t>Other/multiple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2700">
                      <a:solidFill>
                        <a:srgbClr val="70AD47"/>
                      </a:solidFill>
                      <a:prstDash val="solid"/>
                    </a:lnR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6111" y="1947672"/>
            <a:ext cx="881380" cy="2292350"/>
          </a:xfrm>
          <a:custGeom>
            <a:avLst/>
            <a:gdLst/>
            <a:ahLst/>
            <a:cxnLst/>
            <a:rect l="l" t="t" r="r" b="b"/>
            <a:pathLst>
              <a:path w="881380" h="2292350">
                <a:moveTo>
                  <a:pt x="880871" y="0"/>
                </a:moveTo>
                <a:lnTo>
                  <a:pt x="0" y="0"/>
                </a:lnTo>
                <a:lnTo>
                  <a:pt x="0" y="2292096"/>
                </a:lnTo>
                <a:lnTo>
                  <a:pt x="880871" y="2292096"/>
                </a:lnTo>
                <a:lnTo>
                  <a:pt x="880871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215895" y="2292095"/>
            <a:ext cx="881380" cy="1948180"/>
          </a:xfrm>
          <a:custGeom>
            <a:avLst/>
            <a:gdLst/>
            <a:ahLst/>
            <a:cxnLst/>
            <a:rect l="l" t="t" r="r" b="b"/>
            <a:pathLst>
              <a:path w="881380" h="1948179">
                <a:moveTo>
                  <a:pt x="880872" y="0"/>
                </a:moveTo>
                <a:lnTo>
                  <a:pt x="0" y="0"/>
                </a:lnTo>
                <a:lnTo>
                  <a:pt x="0" y="1947671"/>
                </a:lnTo>
                <a:lnTo>
                  <a:pt x="880872" y="1947671"/>
                </a:lnTo>
                <a:lnTo>
                  <a:pt x="880872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535679" y="2212848"/>
            <a:ext cx="881380" cy="2026920"/>
          </a:xfrm>
          <a:custGeom>
            <a:avLst/>
            <a:gdLst/>
            <a:ahLst/>
            <a:cxnLst/>
            <a:rect l="l" t="t" r="r" b="b"/>
            <a:pathLst>
              <a:path w="881379" h="2026920">
                <a:moveTo>
                  <a:pt x="880872" y="0"/>
                </a:moveTo>
                <a:lnTo>
                  <a:pt x="0" y="0"/>
                </a:lnTo>
                <a:lnTo>
                  <a:pt x="0" y="2026920"/>
                </a:lnTo>
                <a:lnTo>
                  <a:pt x="880872" y="2026920"/>
                </a:lnTo>
                <a:lnTo>
                  <a:pt x="880872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55464" y="2081783"/>
            <a:ext cx="881380" cy="2158365"/>
          </a:xfrm>
          <a:custGeom>
            <a:avLst/>
            <a:gdLst/>
            <a:ahLst/>
            <a:cxnLst/>
            <a:rect l="l" t="t" r="r" b="b"/>
            <a:pathLst>
              <a:path w="881379" h="2158365">
                <a:moveTo>
                  <a:pt x="880872" y="0"/>
                </a:moveTo>
                <a:lnTo>
                  <a:pt x="0" y="0"/>
                </a:lnTo>
                <a:lnTo>
                  <a:pt x="0" y="2157984"/>
                </a:lnTo>
                <a:lnTo>
                  <a:pt x="880872" y="2157984"/>
                </a:lnTo>
                <a:lnTo>
                  <a:pt x="880872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96111" y="1606141"/>
            <a:ext cx="881380" cy="341630"/>
          </a:xfrm>
          <a:custGeom>
            <a:avLst/>
            <a:gdLst/>
            <a:ahLst/>
            <a:cxnLst/>
            <a:rect l="l" t="t" r="r" b="b"/>
            <a:pathLst>
              <a:path w="881380" h="341630">
                <a:moveTo>
                  <a:pt x="880871" y="0"/>
                </a:moveTo>
                <a:lnTo>
                  <a:pt x="0" y="0"/>
                </a:lnTo>
                <a:lnTo>
                  <a:pt x="0" y="341530"/>
                </a:lnTo>
                <a:lnTo>
                  <a:pt x="880871" y="341530"/>
                </a:lnTo>
                <a:lnTo>
                  <a:pt x="880871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215895" y="1606141"/>
            <a:ext cx="881380" cy="686435"/>
          </a:xfrm>
          <a:custGeom>
            <a:avLst/>
            <a:gdLst/>
            <a:ahLst/>
            <a:cxnLst/>
            <a:rect l="l" t="t" r="r" b="b"/>
            <a:pathLst>
              <a:path w="881380" h="686435">
                <a:moveTo>
                  <a:pt x="880872" y="0"/>
                </a:moveTo>
                <a:lnTo>
                  <a:pt x="0" y="0"/>
                </a:lnTo>
                <a:lnTo>
                  <a:pt x="0" y="685954"/>
                </a:lnTo>
                <a:lnTo>
                  <a:pt x="880872" y="685954"/>
                </a:lnTo>
                <a:lnTo>
                  <a:pt x="880872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535679" y="1606141"/>
            <a:ext cx="881380" cy="607060"/>
          </a:xfrm>
          <a:custGeom>
            <a:avLst/>
            <a:gdLst/>
            <a:ahLst/>
            <a:cxnLst/>
            <a:rect l="l" t="t" r="r" b="b"/>
            <a:pathLst>
              <a:path w="881379" h="607060">
                <a:moveTo>
                  <a:pt x="880872" y="0"/>
                </a:moveTo>
                <a:lnTo>
                  <a:pt x="0" y="0"/>
                </a:lnTo>
                <a:lnTo>
                  <a:pt x="0" y="606706"/>
                </a:lnTo>
                <a:lnTo>
                  <a:pt x="880872" y="606706"/>
                </a:lnTo>
                <a:lnTo>
                  <a:pt x="880872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855464" y="1606141"/>
            <a:ext cx="881380" cy="476250"/>
          </a:xfrm>
          <a:custGeom>
            <a:avLst/>
            <a:gdLst/>
            <a:ahLst/>
            <a:cxnLst/>
            <a:rect l="l" t="t" r="r" b="b"/>
            <a:pathLst>
              <a:path w="881379" h="476250">
                <a:moveTo>
                  <a:pt x="880872" y="0"/>
                </a:moveTo>
                <a:lnTo>
                  <a:pt x="0" y="0"/>
                </a:lnTo>
                <a:lnTo>
                  <a:pt x="0" y="475642"/>
                </a:lnTo>
                <a:lnTo>
                  <a:pt x="880872" y="475642"/>
                </a:lnTo>
                <a:lnTo>
                  <a:pt x="880872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0" name="object 10"/>
          <p:cNvGrpSpPr/>
          <p:nvPr/>
        </p:nvGrpSpPr>
        <p:grpSpPr>
          <a:xfrm>
            <a:off x="631343" y="1601378"/>
            <a:ext cx="5325110" cy="2647315"/>
            <a:chOff x="631343" y="1601378"/>
            <a:chExt cx="5325110" cy="2647315"/>
          </a:xfrm>
        </p:grpSpPr>
        <p:sp>
          <p:nvSpPr>
            <p:cNvPr id="11" name="object 11"/>
            <p:cNvSpPr/>
            <p:nvPr/>
          </p:nvSpPr>
          <p:spPr>
            <a:xfrm>
              <a:off x="677316" y="1606140"/>
              <a:ext cx="0" cy="2637790"/>
            </a:xfrm>
            <a:custGeom>
              <a:avLst/>
              <a:gdLst/>
              <a:ahLst/>
              <a:cxnLst/>
              <a:rect l="l" t="t" r="r" b="b"/>
              <a:pathLst>
                <a:path w="0" h="2637790">
                  <a:moveTo>
                    <a:pt x="0" y="2637224"/>
                  </a:moveTo>
                  <a:lnTo>
                    <a:pt x="1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631343" y="1606141"/>
              <a:ext cx="46355" cy="2637790"/>
            </a:xfrm>
            <a:custGeom>
              <a:avLst/>
              <a:gdLst/>
              <a:ahLst/>
              <a:cxnLst/>
              <a:rect l="l" t="t" r="r" b="b"/>
              <a:pathLst>
                <a:path w="46354" h="2637790">
                  <a:moveTo>
                    <a:pt x="0" y="2637224"/>
                  </a:moveTo>
                  <a:lnTo>
                    <a:pt x="45974" y="2637224"/>
                  </a:lnTo>
                </a:path>
                <a:path w="46354" h="2637790">
                  <a:moveTo>
                    <a:pt x="0" y="2374547"/>
                  </a:moveTo>
                  <a:lnTo>
                    <a:pt x="45974" y="2374547"/>
                  </a:lnTo>
                </a:path>
                <a:path w="46354" h="2637790">
                  <a:moveTo>
                    <a:pt x="0" y="2109371"/>
                  </a:moveTo>
                  <a:lnTo>
                    <a:pt x="45974" y="2109371"/>
                  </a:lnTo>
                </a:path>
                <a:path w="46354" h="2637790">
                  <a:moveTo>
                    <a:pt x="0" y="1847243"/>
                  </a:moveTo>
                  <a:lnTo>
                    <a:pt x="45974" y="1847243"/>
                  </a:lnTo>
                </a:path>
                <a:path w="46354" h="2637790">
                  <a:moveTo>
                    <a:pt x="0" y="1582067"/>
                  </a:moveTo>
                  <a:lnTo>
                    <a:pt x="45974" y="1582067"/>
                  </a:lnTo>
                </a:path>
                <a:path w="46354" h="2637790">
                  <a:moveTo>
                    <a:pt x="0" y="1319939"/>
                  </a:moveTo>
                  <a:lnTo>
                    <a:pt x="45974" y="1319939"/>
                  </a:lnTo>
                </a:path>
                <a:path w="46354" h="2637790">
                  <a:moveTo>
                    <a:pt x="0" y="1054763"/>
                  </a:moveTo>
                  <a:lnTo>
                    <a:pt x="45974" y="1054763"/>
                  </a:lnTo>
                </a:path>
                <a:path w="46354" h="2637790">
                  <a:moveTo>
                    <a:pt x="0" y="792635"/>
                  </a:moveTo>
                  <a:lnTo>
                    <a:pt x="45974" y="792635"/>
                  </a:lnTo>
                </a:path>
                <a:path w="46354" h="2637790">
                  <a:moveTo>
                    <a:pt x="0" y="527459"/>
                  </a:moveTo>
                  <a:lnTo>
                    <a:pt x="45974" y="527459"/>
                  </a:lnTo>
                </a:path>
                <a:path w="46354" h="2637790">
                  <a:moveTo>
                    <a:pt x="0" y="262283"/>
                  </a:moveTo>
                  <a:lnTo>
                    <a:pt x="45974" y="262283"/>
                  </a:lnTo>
                </a:path>
                <a:path w="46354" h="2637790">
                  <a:moveTo>
                    <a:pt x="0" y="0"/>
                  </a:moveTo>
                  <a:lnTo>
                    <a:pt x="45974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677316" y="4243364"/>
              <a:ext cx="5279390" cy="0"/>
            </a:xfrm>
            <a:custGeom>
              <a:avLst/>
              <a:gdLst/>
              <a:ahLst/>
              <a:cxnLst/>
              <a:rect l="l" t="t" r="r" b="b"/>
              <a:pathLst>
                <a:path w="5279390" h="0">
                  <a:moveTo>
                    <a:pt x="0" y="0"/>
                  </a:moveTo>
                  <a:lnTo>
                    <a:pt x="5278983" y="1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143725" y="1410716"/>
            <a:ext cx="423545" cy="2924175"/>
          </a:xfrm>
          <a:prstGeom prst="rect">
            <a:avLst/>
          </a:prstGeom>
        </p:spPr>
        <p:txBody>
          <a:bodyPr wrap="square" lIns="0" tIns="91440" rIns="0" bIns="0" rtlCol="0" vert="horz">
            <a:spAutoFit/>
          </a:bodyPr>
          <a:lstStyle/>
          <a:p>
            <a:pPr algn="r" marR="8890">
              <a:lnSpc>
                <a:spcPct val="100000"/>
              </a:lnSpc>
              <a:spcBef>
                <a:spcPts val="720"/>
              </a:spcBef>
            </a:pPr>
            <a:r>
              <a:rPr dirty="0" sz="1200" spc="-20">
                <a:latin typeface="Arial"/>
                <a:cs typeface="Arial"/>
              </a:rPr>
              <a:t>100%</a:t>
            </a:r>
            <a:endParaRPr sz="1200">
              <a:latin typeface="Arial"/>
              <a:cs typeface="Arial"/>
            </a:endParaRPr>
          </a:p>
          <a:p>
            <a:pPr algn="r" marR="17145">
              <a:lnSpc>
                <a:spcPct val="100000"/>
              </a:lnSpc>
              <a:spcBef>
                <a:spcPts val="625"/>
              </a:spcBef>
            </a:pPr>
            <a:r>
              <a:rPr dirty="0" sz="1200" spc="-25">
                <a:latin typeface="Arial"/>
                <a:cs typeface="Arial"/>
              </a:rPr>
              <a:t>90%</a:t>
            </a:r>
            <a:endParaRPr sz="1200">
              <a:latin typeface="Arial"/>
              <a:cs typeface="Arial"/>
            </a:endParaRPr>
          </a:p>
          <a:p>
            <a:pPr algn="r" marR="17145">
              <a:lnSpc>
                <a:spcPct val="100000"/>
              </a:lnSpc>
              <a:spcBef>
                <a:spcPts val="650"/>
              </a:spcBef>
            </a:pPr>
            <a:r>
              <a:rPr dirty="0" sz="1200" spc="-25">
                <a:latin typeface="Arial"/>
                <a:cs typeface="Arial"/>
              </a:rPr>
              <a:t>80%</a:t>
            </a:r>
            <a:endParaRPr sz="1200">
              <a:latin typeface="Arial"/>
              <a:cs typeface="Arial"/>
            </a:endParaRPr>
          </a:p>
          <a:p>
            <a:pPr algn="r" marR="17145">
              <a:lnSpc>
                <a:spcPct val="100000"/>
              </a:lnSpc>
              <a:spcBef>
                <a:spcPts val="625"/>
              </a:spcBef>
            </a:pPr>
            <a:r>
              <a:rPr dirty="0" sz="1200" spc="-25">
                <a:latin typeface="Arial"/>
                <a:cs typeface="Arial"/>
              </a:rPr>
              <a:t>70%</a:t>
            </a:r>
            <a:endParaRPr sz="1200">
              <a:latin typeface="Arial"/>
              <a:cs typeface="Arial"/>
            </a:endParaRPr>
          </a:p>
          <a:p>
            <a:pPr algn="r" marR="17145">
              <a:lnSpc>
                <a:spcPct val="100000"/>
              </a:lnSpc>
              <a:spcBef>
                <a:spcPts val="645"/>
              </a:spcBef>
            </a:pPr>
            <a:r>
              <a:rPr dirty="0" sz="1200" spc="-25">
                <a:latin typeface="Arial"/>
                <a:cs typeface="Arial"/>
              </a:rPr>
              <a:t>60%</a:t>
            </a:r>
            <a:endParaRPr sz="1200">
              <a:latin typeface="Arial"/>
              <a:cs typeface="Arial"/>
            </a:endParaRPr>
          </a:p>
          <a:p>
            <a:pPr algn="r" marR="17145">
              <a:lnSpc>
                <a:spcPct val="100000"/>
              </a:lnSpc>
              <a:spcBef>
                <a:spcPts val="625"/>
              </a:spcBef>
            </a:pPr>
            <a:r>
              <a:rPr dirty="0" sz="1200" spc="-25">
                <a:latin typeface="Arial"/>
                <a:cs typeface="Arial"/>
              </a:rPr>
              <a:t>50%</a:t>
            </a:r>
            <a:endParaRPr sz="1200">
              <a:latin typeface="Arial"/>
              <a:cs typeface="Arial"/>
            </a:endParaRPr>
          </a:p>
          <a:p>
            <a:pPr algn="r" marR="17145">
              <a:lnSpc>
                <a:spcPct val="100000"/>
              </a:lnSpc>
              <a:spcBef>
                <a:spcPts val="650"/>
              </a:spcBef>
            </a:pPr>
            <a:r>
              <a:rPr dirty="0" sz="1200" spc="-25">
                <a:latin typeface="Arial"/>
                <a:cs typeface="Arial"/>
              </a:rPr>
              <a:t>40%</a:t>
            </a:r>
            <a:endParaRPr sz="1200">
              <a:latin typeface="Arial"/>
              <a:cs typeface="Arial"/>
            </a:endParaRPr>
          </a:p>
          <a:p>
            <a:pPr algn="r" marR="17145">
              <a:lnSpc>
                <a:spcPct val="100000"/>
              </a:lnSpc>
              <a:spcBef>
                <a:spcPts val="620"/>
              </a:spcBef>
            </a:pPr>
            <a:r>
              <a:rPr dirty="0" sz="1200" spc="-25">
                <a:latin typeface="Arial"/>
                <a:cs typeface="Arial"/>
              </a:rPr>
              <a:t>30%</a:t>
            </a:r>
            <a:endParaRPr sz="1200">
              <a:latin typeface="Arial"/>
              <a:cs typeface="Arial"/>
            </a:endParaRPr>
          </a:p>
          <a:p>
            <a:pPr algn="r" marR="17145">
              <a:lnSpc>
                <a:spcPct val="100000"/>
              </a:lnSpc>
              <a:spcBef>
                <a:spcPts val="650"/>
              </a:spcBef>
            </a:pPr>
            <a:r>
              <a:rPr dirty="0" sz="1200" spc="-25">
                <a:latin typeface="Arial"/>
                <a:cs typeface="Arial"/>
              </a:rPr>
              <a:t>20%</a:t>
            </a:r>
            <a:endParaRPr sz="1200">
              <a:latin typeface="Arial"/>
              <a:cs typeface="Arial"/>
            </a:endParaRPr>
          </a:p>
          <a:p>
            <a:pPr algn="r" marR="17145">
              <a:lnSpc>
                <a:spcPct val="100000"/>
              </a:lnSpc>
              <a:spcBef>
                <a:spcPts val="625"/>
              </a:spcBef>
            </a:pPr>
            <a:r>
              <a:rPr dirty="0" sz="1200" spc="-25">
                <a:latin typeface="Arial"/>
                <a:cs typeface="Arial"/>
              </a:rPr>
              <a:t>10%</a:t>
            </a:r>
            <a:endParaRPr sz="1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645"/>
              </a:spcBef>
            </a:pPr>
            <a:r>
              <a:rPr dirty="0" sz="1200" spc="-25">
                <a:latin typeface="Arial"/>
                <a:cs typeface="Arial"/>
              </a:rPr>
              <a:t>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04832" y="4356340"/>
            <a:ext cx="252729" cy="194183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870"/>
              </a:lnSpc>
            </a:pPr>
            <a:r>
              <a:rPr dirty="0" sz="1600" spc="-20" b="1">
                <a:latin typeface="Arial"/>
                <a:cs typeface="Arial"/>
              </a:rPr>
              <a:t>Non-</a:t>
            </a:r>
            <a:r>
              <a:rPr dirty="0" sz="1600" b="1">
                <a:latin typeface="Arial"/>
                <a:cs typeface="Arial"/>
              </a:rPr>
              <a:t>Hispanic</a:t>
            </a:r>
            <a:r>
              <a:rPr dirty="0" sz="1600" spc="85" b="1">
                <a:latin typeface="Arial"/>
                <a:cs typeface="Arial"/>
              </a:rPr>
              <a:t> </a:t>
            </a:r>
            <a:r>
              <a:rPr dirty="0" sz="1600" spc="-20" b="1">
                <a:latin typeface="Arial"/>
                <a:cs typeface="Arial"/>
              </a:rPr>
              <a:t>White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524578" y="4359794"/>
            <a:ext cx="252729" cy="192913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870"/>
              </a:lnSpc>
            </a:pPr>
            <a:r>
              <a:rPr dirty="0" sz="1600" spc="-20" b="1">
                <a:latin typeface="Arial"/>
                <a:cs typeface="Arial"/>
              </a:rPr>
              <a:t>Non-</a:t>
            </a:r>
            <a:r>
              <a:rPr dirty="0" sz="1600" b="1">
                <a:latin typeface="Arial"/>
                <a:cs typeface="Arial"/>
              </a:rPr>
              <a:t>Hispanic</a:t>
            </a:r>
            <a:r>
              <a:rPr dirty="0" sz="1600" spc="85" b="1">
                <a:latin typeface="Arial"/>
                <a:cs typeface="Arial"/>
              </a:rPr>
              <a:t> </a:t>
            </a:r>
            <a:r>
              <a:rPr dirty="0" sz="1600" spc="-20" b="1">
                <a:latin typeface="Arial"/>
                <a:cs typeface="Arial"/>
              </a:rPr>
              <a:t>Black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44323" y="4349904"/>
            <a:ext cx="252729" cy="87503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870"/>
              </a:lnSpc>
            </a:pPr>
            <a:r>
              <a:rPr dirty="0" sz="1600" spc="-10" b="1">
                <a:latin typeface="Arial"/>
                <a:cs typeface="Arial"/>
              </a:rPr>
              <a:t>Hispanic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047229" y="4357015"/>
            <a:ext cx="486409" cy="1986914"/>
          </a:xfrm>
          <a:prstGeom prst="rect">
            <a:avLst/>
          </a:prstGeom>
        </p:spPr>
        <p:txBody>
          <a:bodyPr wrap="square" lIns="0" tIns="9525" rIns="0" bIns="0" rtlCol="0" vert="vert270">
            <a:spAutoFit/>
          </a:bodyPr>
          <a:lstStyle/>
          <a:p>
            <a:pPr marL="609600" marR="5080" indent="-597535">
              <a:lnSpc>
                <a:spcPts val="1839"/>
              </a:lnSpc>
              <a:spcBef>
                <a:spcPts val="75"/>
              </a:spcBef>
            </a:pPr>
            <a:r>
              <a:rPr dirty="0" sz="1600" spc="-20" b="1">
                <a:latin typeface="Arial"/>
                <a:cs typeface="Arial"/>
              </a:rPr>
              <a:t>Non-</a:t>
            </a:r>
            <a:r>
              <a:rPr dirty="0" sz="1600" b="1">
                <a:latin typeface="Arial"/>
                <a:cs typeface="Arial"/>
              </a:rPr>
              <a:t>Hispanic</a:t>
            </a:r>
            <a:r>
              <a:rPr dirty="0" sz="1600" spc="85" b="1">
                <a:latin typeface="Arial"/>
                <a:cs typeface="Arial"/>
              </a:rPr>
              <a:t> </a:t>
            </a:r>
            <a:r>
              <a:rPr dirty="0" sz="1600" spc="-20" b="1">
                <a:latin typeface="Arial"/>
                <a:cs typeface="Arial"/>
              </a:rPr>
              <a:t>Other/ </a:t>
            </a:r>
            <a:r>
              <a:rPr dirty="0" sz="1600" spc="-10" b="1">
                <a:latin typeface="Arial"/>
                <a:cs typeface="Arial"/>
              </a:rPr>
              <a:t>Multiple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74529" y="208788"/>
            <a:ext cx="3126740" cy="802640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marL="425450" marR="5080" indent="-412750">
              <a:lnSpc>
                <a:spcPts val="3000"/>
              </a:lnSpc>
              <a:spcBef>
                <a:spcPts val="300"/>
              </a:spcBef>
            </a:pPr>
            <a:r>
              <a:rPr dirty="0" sz="2600" b="1">
                <a:latin typeface="Arial"/>
                <a:cs typeface="Arial"/>
              </a:rPr>
              <a:t>Trust</a:t>
            </a:r>
            <a:r>
              <a:rPr dirty="0" sz="2600" spc="-95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in</a:t>
            </a:r>
            <a:r>
              <a:rPr dirty="0" sz="2600" spc="-95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Provider</a:t>
            </a:r>
            <a:r>
              <a:rPr dirty="0" sz="2600" spc="-90" b="1">
                <a:latin typeface="Arial"/>
                <a:cs typeface="Arial"/>
              </a:rPr>
              <a:t> </a:t>
            </a:r>
            <a:r>
              <a:rPr dirty="0" sz="2600" spc="-25" b="1">
                <a:latin typeface="Arial"/>
                <a:cs typeface="Arial"/>
              </a:rPr>
              <a:t>by </a:t>
            </a:r>
            <a:r>
              <a:rPr dirty="0" sz="2600" spc="-10" b="1">
                <a:latin typeface="Arial"/>
                <a:cs typeface="Arial"/>
              </a:rPr>
              <a:t>Race/Ethnicity</a:t>
            </a:r>
            <a:endParaRPr sz="26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40265" y="6604044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4" h="102234">
                <a:moveTo>
                  <a:pt x="102126" y="0"/>
                </a:moveTo>
                <a:lnTo>
                  <a:pt x="0" y="0"/>
                </a:lnTo>
                <a:lnTo>
                  <a:pt x="0" y="102127"/>
                </a:lnTo>
                <a:lnTo>
                  <a:pt x="102126" y="102127"/>
                </a:lnTo>
                <a:lnTo>
                  <a:pt x="102126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1075994" y="6492747"/>
            <a:ext cx="156654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latin typeface="Arial"/>
                <a:cs typeface="Arial"/>
              </a:rPr>
              <a:t>High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Trust</a:t>
            </a:r>
            <a:r>
              <a:rPr dirty="0" sz="1600" spc="1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(8-</a:t>
            </a:r>
            <a:r>
              <a:rPr dirty="0" sz="1600" spc="-25">
                <a:latin typeface="Arial"/>
                <a:cs typeface="Arial"/>
              </a:rPr>
              <a:t>10)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901359" y="6604044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2127" y="0"/>
                </a:moveTo>
                <a:lnTo>
                  <a:pt x="0" y="0"/>
                </a:lnTo>
                <a:lnTo>
                  <a:pt x="0" y="102127"/>
                </a:lnTo>
                <a:lnTo>
                  <a:pt x="102127" y="102127"/>
                </a:lnTo>
                <a:lnTo>
                  <a:pt x="102127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3037086" y="6492747"/>
            <a:ext cx="218884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latin typeface="Arial"/>
                <a:cs typeface="Arial"/>
              </a:rPr>
              <a:t>Low/Medium</a:t>
            </a:r>
            <a:r>
              <a:rPr dirty="0" sz="1600" spc="-2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Trust</a:t>
            </a:r>
            <a:r>
              <a:rPr dirty="0" sz="1600" spc="-3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(1-</a:t>
            </a:r>
            <a:r>
              <a:rPr dirty="0" sz="1600" spc="-25">
                <a:latin typeface="Arial"/>
                <a:cs typeface="Arial"/>
              </a:rPr>
              <a:t>7)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653466" y="1464859"/>
            <a:ext cx="5325110" cy="2783840"/>
            <a:chOff x="6653466" y="1464859"/>
            <a:chExt cx="5325110" cy="2783840"/>
          </a:xfrm>
        </p:grpSpPr>
        <p:sp>
          <p:nvSpPr>
            <p:cNvPr id="25" name="object 25"/>
            <p:cNvSpPr/>
            <p:nvPr/>
          </p:nvSpPr>
          <p:spPr>
            <a:xfrm>
              <a:off x="6918960" y="3160775"/>
              <a:ext cx="4840605" cy="1079500"/>
            </a:xfrm>
            <a:custGeom>
              <a:avLst/>
              <a:gdLst/>
              <a:ahLst/>
              <a:cxnLst/>
              <a:rect l="l" t="t" r="r" b="b"/>
              <a:pathLst>
                <a:path w="4840605" h="1079500">
                  <a:moveTo>
                    <a:pt x="880872" y="362712"/>
                  </a:moveTo>
                  <a:lnTo>
                    <a:pt x="0" y="362712"/>
                  </a:lnTo>
                  <a:lnTo>
                    <a:pt x="0" y="1078992"/>
                  </a:lnTo>
                  <a:lnTo>
                    <a:pt x="880872" y="1078992"/>
                  </a:lnTo>
                  <a:lnTo>
                    <a:pt x="880872" y="362712"/>
                  </a:lnTo>
                  <a:close/>
                </a:path>
                <a:path w="4840605" h="1079500">
                  <a:moveTo>
                    <a:pt x="2200656" y="195072"/>
                  </a:moveTo>
                  <a:lnTo>
                    <a:pt x="1319784" y="195072"/>
                  </a:lnTo>
                  <a:lnTo>
                    <a:pt x="1319784" y="1078992"/>
                  </a:lnTo>
                  <a:lnTo>
                    <a:pt x="2200656" y="1078992"/>
                  </a:lnTo>
                  <a:lnTo>
                    <a:pt x="2200656" y="195072"/>
                  </a:lnTo>
                  <a:close/>
                </a:path>
                <a:path w="4840605" h="1079500">
                  <a:moveTo>
                    <a:pt x="3520440" y="445020"/>
                  </a:moveTo>
                  <a:lnTo>
                    <a:pt x="2639568" y="445020"/>
                  </a:lnTo>
                  <a:lnTo>
                    <a:pt x="2639568" y="1078992"/>
                  </a:lnTo>
                  <a:lnTo>
                    <a:pt x="3520440" y="1078992"/>
                  </a:lnTo>
                  <a:lnTo>
                    <a:pt x="3520440" y="445020"/>
                  </a:lnTo>
                  <a:close/>
                </a:path>
                <a:path w="4840605" h="1079500">
                  <a:moveTo>
                    <a:pt x="4840224" y="0"/>
                  </a:moveTo>
                  <a:lnTo>
                    <a:pt x="3959352" y="0"/>
                  </a:lnTo>
                  <a:lnTo>
                    <a:pt x="3959352" y="1078992"/>
                  </a:lnTo>
                  <a:lnTo>
                    <a:pt x="4840224" y="1078992"/>
                  </a:lnTo>
                  <a:lnTo>
                    <a:pt x="4840224" y="0"/>
                  </a:lnTo>
                  <a:close/>
                </a:path>
              </a:pathLst>
            </a:custGeom>
            <a:solidFill>
              <a:srgbClr val="C55A1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6918960" y="1469631"/>
              <a:ext cx="4840605" cy="2136775"/>
            </a:xfrm>
            <a:custGeom>
              <a:avLst/>
              <a:gdLst/>
              <a:ahLst/>
              <a:cxnLst/>
              <a:rect l="l" t="t" r="r" b="b"/>
              <a:pathLst>
                <a:path w="4840605" h="2136775">
                  <a:moveTo>
                    <a:pt x="880872" y="0"/>
                  </a:moveTo>
                  <a:lnTo>
                    <a:pt x="0" y="0"/>
                  </a:lnTo>
                  <a:lnTo>
                    <a:pt x="0" y="2053856"/>
                  </a:lnTo>
                  <a:lnTo>
                    <a:pt x="880872" y="2053856"/>
                  </a:lnTo>
                  <a:lnTo>
                    <a:pt x="880872" y="0"/>
                  </a:lnTo>
                  <a:close/>
                </a:path>
                <a:path w="4840605" h="2136775">
                  <a:moveTo>
                    <a:pt x="2200656" y="0"/>
                  </a:moveTo>
                  <a:lnTo>
                    <a:pt x="1319784" y="0"/>
                  </a:lnTo>
                  <a:lnTo>
                    <a:pt x="1319784" y="1886216"/>
                  </a:lnTo>
                  <a:lnTo>
                    <a:pt x="2200656" y="1886216"/>
                  </a:lnTo>
                  <a:lnTo>
                    <a:pt x="2200656" y="0"/>
                  </a:lnTo>
                  <a:close/>
                </a:path>
                <a:path w="4840605" h="2136775">
                  <a:moveTo>
                    <a:pt x="3520440" y="0"/>
                  </a:moveTo>
                  <a:lnTo>
                    <a:pt x="2639568" y="0"/>
                  </a:lnTo>
                  <a:lnTo>
                    <a:pt x="2639568" y="2136165"/>
                  </a:lnTo>
                  <a:lnTo>
                    <a:pt x="3520440" y="2136165"/>
                  </a:lnTo>
                  <a:lnTo>
                    <a:pt x="3520440" y="0"/>
                  </a:lnTo>
                  <a:close/>
                </a:path>
                <a:path w="4840605" h="2136775">
                  <a:moveTo>
                    <a:pt x="4840224" y="0"/>
                  </a:moveTo>
                  <a:lnTo>
                    <a:pt x="3959352" y="0"/>
                  </a:lnTo>
                  <a:lnTo>
                    <a:pt x="3959352" y="1691144"/>
                  </a:lnTo>
                  <a:lnTo>
                    <a:pt x="4840224" y="1691144"/>
                  </a:lnTo>
                  <a:lnTo>
                    <a:pt x="4840224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6699440" y="1469622"/>
              <a:ext cx="0" cy="2774315"/>
            </a:xfrm>
            <a:custGeom>
              <a:avLst/>
              <a:gdLst/>
              <a:ahLst/>
              <a:cxnLst/>
              <a:rect l="l" t="t" r="r" b="b"/>
              <a:pathLst>
                <a:path w="0" h="2774315">
                  <a:moveTo>
                    <a:pt x="0" y="2773742"/>
                  </a:moveTo>
                  <a:lnTo>
                    <a:pt x="1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6653466" y="1469622"/>
              <a:ext cx="46355" cy="2774315"/>
            </a:xfrm>
            <a:custGeom>
              <a:avLst/>
              <a:gdLst/>
              <a:ahLst/>
              <a:cxnLst/>
              <a:rect l="l" t="t" r="r" b="b"/>
              <a:pathLst>
                <a:path w="46354" h="2774315">
                  <a:moveTo>
                    <a:pt x="0" y="2773742"/>
                  </a:moveTo>
                  <a:lnTo>
                    <a:pt x="45974" y="2773742"/>
                  </a:lnTo>
                </a:path>
                <a:path w="46354" h="2774315">
                  <a:moveTo>
                    <a:pt x="0" y="2495825"/>
                  </a:moveTo>
                  <a:lnTo>
                    <a:pt x="45974" y="2495825"/>
                  </a:lnTo>
                </a:path>
                <a:path w="46354" h="2774315">
                  <a:moveTo>
                    <a:pt x="0" y="2218457"/>
                  </a:moveTo>
                  <a:lnTo>
                    <a:pt x="45974" y="2218457"/>
                  </a:lnTo>
                </a:path>
                <a:path w="46354" h="2774315">
                  <a:moveTo>
                    <a:pt x="0" y="1941089"/>
                  </a:moveTo>
                  <a:lnTo>
                    <a:pt x="45974" y="1941089"/>
                  </a:lnTo>
                </a:path>
                <a:path w="46354" h="2774315">
                  <a:moveTo>
                    <a:pt x="0" y="1663721"/>
                  </a:moveTo>
                  <a:lnTo>
                    <a:pt x="45974" y="1663721"/>
                  </a:lnTo>
                </a:path>
                <a:path w="46354" h="2774315">
                  <a:moveTo>
                    <a:pt x="0" y="1386353"/>
                  </a:moveTo>
                  <a:lnTo>
                    <a:pt x="45974" y="1386353"/>
                  </a:lnTo>
                </a:path>
                <a:path w="46354" h="2774315">
                  <a:moveTo>
                    <a:pt x="0" y="1108985"/>
                  </a:moveTo>
                  <a:lnTo>
                    <a:pt x="45974" y="1108985"/>
                  </a:lnTo>
                </a:path>
                <a:path w="46354" h="2774315">
                  <a:moveTo>
                    <a:pt x="0" y="831617"/>
                  </a:moveTo>
                  <a:lnTo>
                    <a:pt x="45974" y="831617"/>
                  </a:lnTo>
                </a:path>
                <a:path w="46354" h="2774315">
                  <a:moveTo>
                    <a:pt x="0" y="554249"/>
                  </a:moveTo>
                  <a:lnTo>
                    <a:pt x="45974" y="554249"/>
                  </a:lnTo>
                </a:path>
                <a:path w="46354" h="2774315">
                  <a:moveTo>
                    <a:pt x="0" y="276881"/>
                  </a:moveTo>
                  <a:lnTo>
                    <a:pt x="45974" y="276881"/>
                  </a:lnTo>
                </a:path>
                <a:path w="46354" h="2774315">
                  <a:moveTo>
                    <a:pt x="0" y="0"/>
                  </a:moveTo>
                  <a:lnTo>
                    <a:pt x="45974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6699440" y="4243364"/>
              <a:ext cx="5279390" cy="0"/>
            </a:xfrm>
            <a:custGeom>
              <a:avLst/>
              <a:gdLst/>
              <a:ahLst/>
              <a:cxnLst/>
              <a:rect l="l" t="t" r="r" b="b"/>
              <a:pathLst>
                <a:path w="5279390" h="0">
                  <a:moveTo>
                    <a:pt x="0" y="0"/>
                  </a:moveTo>
                  <a:lnTo>
                    <a:pt x="5278983" y="1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/>
          <p:cNvSpPr txBox="1"/>
          <p:nvPr/>
        </p:nvSpPr>
        <p:spPr>
          <a:xfrm>
            <a:off x="6165848" y="1258315"/>
            <a:ext cx="423545" cy="3076575"/>
          </a:xfrm>
          <a:prstGeom prst="rect">
            <a:avLst/>
          </a:prstGeom>
        </p:spPr>
        <p:txBody>
          <a:bodyPr wrap="square" lIns="0" tIns="106680" rIns="0" bIns="0" rtlCol="0" vert="horz">
            <a:spAutoFit/>
          </a:bodyPr>
          <a:lstStyle/>
          <a:p>
            <a:pPr algn="r" marR="8890">
              <a:lnSpc>
                <a:spcPct val="100000"/>
              </a:lnSpc>
              <a:spcBef>
                <a:spcPts val="840"/>
              </a:spcBef>
            </a:pPr>
            <a:r>
              <a:rPr dirty="0" sz="1200" spc="-20">
                <a:latin typeface="Arial"/>
                <a:cs typeface="Arial"/>
              </a:rPr>
              <a:t>100%</a:t>
            </a:r>
            <a:endParaRPr sz="1200">
              <a:latin typeface="Arial"/>
              <a:cs typeface="Arial"/>
            </a:endParaRPr>
          </a:p>
          <a:p>
            <a:pPr algn="r" marR="17145">
              <a:lnSpc>
                <a:spcPct val="100000"/>
              </a:lnSpc>
              <a:spcBef>
                <a:spcPts val="745"/>
              </a:spcBef>
            </a:pPr>
            <a:r>
              <a:rPr dirty="0" sz="1200" spc="-25">
                <a:latin typeface="Arial"/>
                <a:cs typeface="Arial"/>
              </a:rPr>
              <a:t>90%</a:t>
            </a:r>
            <a:endParaRPr sz="1200">
              <a:latin typeface="Arial"/>
              <a:cs typeface="Arial"/>
            </a:endParaRPr>
          </a:p>
          <a:p>
            <a:pPr algn="r" marR="17145">
              <a:lnSpc>
                <a:spcPct val="100000"/>
              </a:lnSpc>
              <a:spcBef>
                <a:spcPts val="745"/>
              </a:spcBef>
            </a:pPr>
            <a:r>
              <a:rPr dirty="0" sz="1200" spc="-25">
                <a:latin typeface="Arial"/>
                <a:cs typeface="Arial"/>
              </a:rPr>
              <a:t>80%</a:t>
            </a:r>
            <a:endParaRPr sz="1200">
              <a:latin typeface="Arial"/>
              <a:cs typeface="Arial"/>
            </a:endParaRPr>
          </a:p>
          <a:p>
            <a:pPr algn="r" marR="17145">
              <a:lnSpc>
                <a:spcPct val="100000"/>
              </a:lnSpc>
              <a:spcBef>
                <a:spcPts val="745"/>
              </a:spcBef>
            </a:pPr>
            <a:r>
              <a:rPr dirty="0" sz="1200" spc="-25">
                <a:latin typeface="Arial"/>
                <a:cs typeface="Arial"/>
              </a:rPr>
              <a:t>70%</a:t>
            </a:r>
            <a:endParaRPr sz="1200">
              <a:latin typeface="Arial"/>
              <a:cs typeface="Arial"/>
            </a:endParaRPr>
          </a:p>
          <a:p>
            <a:pPr algn="r" marR="17145">
              <a:lnSpc>
                <a:spcPct val="100000"/>
              </a:lnSpc>
              <a:spcBef>
                <a:spcPts val="745"/>
              </a:spcBef>
            </a:pPr>
            <a:r>
              <a:rPr dirty="0" sz="1200" spc="-25">
                <a:latin typeface="Arial"/>
                <a:cs typeface="Arial"/>
              </a:rPr>
              <a:t>60%</a:t>
            </a:r>
            <a:endParaRPr sz="1200">
              <a:latin typeface="Arial"/>
              <a:cs typeface="Arial"/>
            </a:endParaRPr>
          </a:p>
          <a:p>
            <a:pPr algn="r" marR="17145">
              <a:lnSpc>
                <a:spcPct val="100000"/>
              </a:lnSpc>
              <a:spcBef>
                <a:spcPts val="745"/>
              </a:spcBef>
            </a:pPr>
            <a:r>
              <a:rPr dirty="0" sz="1200" spc="-25">
                <a:latin typeface="Arial"/>
                <a:cs typeface="Arial"/>
              </a:rPr>
              <a:t>50%</a:t>
            </a:r>
            <a:endParaRPr sz="1200">
              <a:latin typeface="Arial"/>
              <a:cs typeface="Arial"/>
            </a:endParaRPr>
          </a:p>
          <a:p>
            <a:pPr algn="r" marR="17145">
              <a:lnSpc>
                <a:spcPct val="100000"/>
              </a:lnSpc>
              <a:spcBef>
                <a:spcPts val="740"/>
              </a:spcBef>
            </a:pPr>
            <a:r>
              <a:rPr dirty="0" sz="1200" spc="-25">
                <a:latin typeface="Arial"/>
                <a:cs typeface="Arial"/>
              </a:rPr>
              <a:t>40%</a:t>
            </a:r>
            <a:endParaRPr sz="1200">
              <a:latin typeface="Arial"/>
              <a:cs typeface="Arial"/>
            </a:endParaRPr>
          </a:p>
          <a:p>
            <a:pPr algn="r" marR="17145">
              <a:lnSpc>
                <a:spcPct val="100000"/>
              </a:lnSpc>
              <a:spcBef>
                <a:spcPts val="745"/>
              </a:spcBef>
            </a:pPr>
            <a:r>
              <a:rPr dirty="0" sz="1200" spc="-25">
                <a:latin typeface="Arial"/>
                <a:cs typeface="Arial"/>
              </a:rPr>
              <a:t>30%</a:t>
            </a:r>
            <a:endParaRPr sz="1200">
              <a:latin typeface="Arial"/>
              <a:cs typeface="Arial"/>
            </a:endParaRPr>
          </a:p>
          <a:p>
            <a:pPr algn="r" marR="17145">
              <a:lnSpc>
                <a:spcPct val="100000"/>
              </a:lnSpc>
              <a:spcBef>
                <a:spcPts val="745"/>
              </a:spcBef>
            </a:pPr>
            <a:r>
              <a:rPr dirty="0" sz="1200" spc="-25">
                <a:latin typeface="Arial"/>
                <a:cs typeface="Arial"/>
              </a:rPr>
              <a:t>20%</a:t>
            </a:r>
            <a:endParaRPr sz="1200">
              <a:latin typeface="Arial"/>
              <a:cs typeface="Arial"/>
            </a:endParaRPr>
          </a:p>
          <a:p>
            <a:pPr algn="r" marR="17145">
              <a:lnSpc>
                <a:spcPct val="100000"/>
              </a:lnSpc>
              <a:spcBef>
                <a:spcPts val="745"/>
              </a:spcBef>
            </a:pPr>
            <a:r>
              <a:rPr dirty="0" sz="1200" spc="-25">
                <a:latin typeface="Arial"/>
                <a:cs typeface="Arial"/>
              </a:rPr>
              <a:t>10%</a:t>
            </a:r>
            <a:endParaRPr sz="1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45"/>
              </a:spcBef>
            </a:pPr>
            <a:r>
              <a:rPr dirty="0" sz="1200" spc="-25">
                <a:latin typeface="Arial"/>
                <a:cs typeface="Arial"/>
              </a:rPr>
              <a:t>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226955" y="4356340"/>
            <a:ext cx="252729" cy="194183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870"/>
              </a:lnSpc>
            </a:pPr>
            <a:r>
              <a:rPr dirty="0" sz="1600" spc="-20" b="1">
                <a:latin typeface="Arial"/>
                <a:cs typeface="Arial"/>
              </a:rPr>
              <a:t>Non-</a:t>
            </a:r>
            <a:r>
              <a:rPr dirty="0" sz="1600" b="1">
                <a:latin typeface="Arial"/>
                <a:cs typeface="Arial"/>
              </a:rPr>
              <a:t>Hispanic</a:t>
            </a:r>
            <a:r>
              <a:rPr dirty="0" sz="1600" spc="85" b="1">
                <a:latin typeface="Arial"/>
                <a:cs typeface="Arial"/>
              </a:rPr>
              <a:t> </a:t>
            </a:r>
            <a:r>
              <a:rPr dirty="0" sz="1600" spc="-20" b="1">
                <a:latin typeface="Arial"/>
                <a:cs typeface="Arial"/>
              </a:rPr>
              <a:t>White</a:t>
            </a:r>
            <a:endParaRPr sz="16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546701" y="4359794"/>
            <a:ext cx="252729" cy="192913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870"/>
              </a:lnSpc>
            </a:pPr>
            <a:r>
              <a:rPr dirty="0" sz="1600" spc="-20" b="1">
                <a:latin typeface="Arial"/>
                <a:cs typeface="Arial"/>
              </a:rPr>
              <a:t>Non-</a:t>
            </a:r>
            <a:r>
              <a:rPr dirty="0" sz="1600" b="1">
                <a:latin typeface="Arial"/>
                <a:cs typeface="Arial"/>
              </a:rPr>
              <a:t>Hispanic</a:t>
            </a:r>
            <a:r>
              <a:rPr dirty="0" sz="1600" spc="85" b="1">
                <a:latin typeface="Arial"/>
                <a:cs typeface="Arial"/>
              </a:rPr>
              <a:t> </a:t>
            </a:r>
            <a:r>
              <a:rPr dirty="0" sz="1600" spc="-20" b="1">
                <a:latin typeface="Arial"/>
                <a:cs typeface="Arial"/>
              </a:rPr>
              <a:t>Black</a:t>
            </a:r>
            <a:endParaRPr sz="16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866447" y="4349904"/>
            <a:ext cx="252729" cy="87503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870"/>
              </a:lnSpc>
            </a:pPr>
            <a:r>
              <a:rPr dirty="0" sz="1600" spc="-10" b="1">
                <a:latin typeface="Arial"/>
                <a:cs typeface="Arial"/>
              </a:rPr>
              <a:t>Hispanic</a:t>
            </a:r>
            <a:endParaRPr sz="16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1069353" y="4357015"/>
            <a:ext cx="486409" cy="1986914"/>
          </a:xfrm>
          <a:prstGeom prst="rect">
            <a:avLst/>
          </a:prstGeom>
        </p:spPr>
        <p:txBody>
          <a:bodyPr wrap="square" lIns="0" tIns="9525" rIns="0" bIns="0" rtlCol="0" vert="vert270">
            <a:spAutoFit/>
          </a:bodyPr>
          <a:lstStyle/>
          <a:p>
            <a:pPr marL="609600" marR="5080" indent="-597535">
              <a:lnSpc>
                <a:spcPts val="1839"/>
              </a:lnSpc>
              <a:spcBef>
                <a:spcPts val="75"/>
              </a:spcBef>
            </a:pPr>
            <a:r>
              <a:rPr dirty="0" sz="1600" spc="-20" b="1">
                <a:latin typeface="Arial"/>
                <a:cs typeface="Arial"/>
              </a:rPr>
              <a:t>Non-</a:t>
            </a:r>
            <a:r>
              <a:rPr dirty="0" sz="1600" b="1">
                <a:latin typeface="Arial"/>
                <a:cs typeface="Arial"/>
              </a:rPr>
              <a:t>Hispanic</a:t>
            </a:r>
            <a:r>
              <a:rPr dirty="0" sz="1600" spc="85" b="1">
                <a:latin typeface="Arial"/>
                <a:cs typeface="Arial"/>
              </a:rPr>
              <a:t> </a:t>
            </a:r>
            <a:r>
              <a:rPr dirty="0" sz="1600" spc="-20" b="1">
                <a:latin typeface="Arial"/>
                <a:cs typeface="Arial"/>
              </a:rPr>
              <a:t>Other/ </a:t>
            </a:r>
            <a:r>
              <a:rPr dirty="0" sz="1600" spc="-10" b="1">
                <a:latin typeface="Arial"/>
                <a:cs typeface="Arial"/>
              </a:rPr>
              <a:t>Multiple</a:t>
            </a:r>
            <a:endParaRPr sz="1600">
              <a:latin typeface="Arial"/>
              <a:cs typeface="Arial"/>
            </a:endParaRPr>
          </a:p>
        </p:txBody>
      </p:sp>
      <p:sp>
        <p:nvSpPr>
          <p:cNvPr id="35" name="object 35" descr="$PPTXTitle"/>
          <p:cNvSpPr txBox="1">
            <a:spLocks noGrp="1"/>
          </p:cNvSpPr>
          <p:nvPr>
            <p:ph type="title"/>
          </p:nvPr>
        </p:nvSpPr>
        <p:spPr>
          <a:xfrm>
            <a:off x="6987785" y="166115"/>
            <a:ext cx="4672965" cy="1183640"/>
          </a:xfrm>
          <a:prstGeom prst="rect"/>
        </p:spPr>
        <p:txBody>
          <a:bodyPr wrap="square" lIns="0" tIns="38100" rIns="0" bIns="0" rtlCol="0" vert="horz">
            <a:spAutoFit/>
          </a:bodyPr>
          <a:lstStyle/>
          <a:p>
            <a:pPr algn="ctr" marL="12700" marR="5080">
              <a:lnSpc>
                <a:spcPts val="3000"/>
              </a:lnSpc>
              <a:spcBef>
                <a:spcPts val="300"/>
              </a:spcBef>
            </a:pPr>
            <a:r>
              <a:rPr dirty="0" sz="2600" spc="-10">
                <a:solidFill>
                  <a:srgbClr val="000000"/>
                </a:solidFill>
              </a:rPr>
              <a:t>Experience</a:t>
            </a:r>
            <a:r>
              <a:rPr dirty="0" sz="2600" spc="-60">
                <a:solidFill>
                  <a:srgbClr val="000000"/>
                </a:solidFill>
              </a:rPr>
              <a:t> </a:t>
            </a:r>
            <a:r>
              <a:rPr dirty="0" sz="2600">
                <a:solidFill>
                  <a:srgbClr val="000000"/>
                </a:solidFill>
              </a:rPr>
              <a:t>of</a:t>
            </a:r>
            <a:r>
              <a:rPr dirty="0" sz="2600" spc="-145">
                <a:solidFill>
                  <a:srgbClr val="000000"/>
                </a:solidFill>
              </a:rPr>
              <a:t> </a:t>
            </a:r>
            <a:r>
              <a:rPr dirty="0" sz="2600">
                <a:solidFill>
                  <a:srgbClr val="000000"/>
                </a:solidFill>
              </a:rPr>
              <a:t>Any</a:t>
            </a:r>
            <a:r>
              <a:rPr dirty="0" sz="2600" spc="-55">
                <a:solidFill>
                  <a:srgbClr val="000000"/>
                </a:solidFill>
              </a:rPr>
              <a:t> </a:t>
            </a:r>
            <a:r>
              <a:rPr dirty="0" sz="2600" spc="-10">
                <a:solidFill>
                  <a:srgbClr val="000000"/>
                </a:solidFill>
              </a:rPr>
              <a:t>Healthcare </a:t>
            </a:r>
            <a:r>
              <a:rPr dirty="0" sz="2600">
                <a:solidFill>
                  <a:srgbClr val="000000"/>
                </a:solidFill>
              </a:rPr>
              <a:t>Discrimination</a:t>
            </a:r>
            <a:r>
              <a:rPr dirty="0" sz="2600" spc="-185">
                <a:solidFill>
                  <a:srgbClr val="000000"/>
                </a:solidFill>
              </a:rPr>
              <a:t> </a:t>
            </a:r>
            <a:r>
              <a:rPr dirty="0" sz="2600" spc="-25">
                <a:solidFill>
                  <a:srgbClr val="000000"/>
                </a:solidFill>
              </a:rPr>
              <a:t>by </a:t>
            </a:r>
            <a:r>
              <a:rPr dirty="0" sz="2600" spc="-10">
                <a:solidFill>
                  <a:srgbClr val="000000"/>
                </a:solidFill>
              </a:rPr>
              <a:t>Race/Ethnicity</a:t>
            </a:r>
            <a:endParaRPr sz="2600"/>
          </a:p>
        </p:txBody>
      </p:sp>
      <p:sp>
        <p:nvSpPr>
          <p:cNvPr id="36" name="object 36"/>
          <p:cNvSpPr/>
          <p:nvPr/>
        </p:nvSpPr>
        <p:spPr>
          <a:xfrm>
            <a:off x="7095228" y="6576851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4" h="102234">
                <a:moveTo>
                  <a:pt x="102127" y="0"/>
                </a:moveTo>
                <a:lnTo>
                  <a:pt x="0" y="0"/>
                </a:lnTo>
                <a:lnTo>
                  <a:pt x="0" y="102127"/>
                </a:lnTo>
                <a:lnTo>
                  <a:pt x="102127" y="102127"/>
                </a:lnTo>
                <a:lnTo>
                  <a:pt x="102127" y="0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7230955" y="6465315"/>
            <a:ext cx="244983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latin typeface="Arial"/>
                <a:cs typeface="Arial"/>
              </a:rPr>
              <a:t>Experienced</a:t>
            </a:r>
            <a:r>
              <a:rPr dirty="0" sz="1600" spc="-65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discrimination</a:t>
            </a:r>
            <a:endParaRPr sz="16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0069452" y="6576851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4" h="102234">
                <a:moveTo>
                  <a:pt x="102127" y="0"/>
                </a:moveTo>
                <a:lnTo>
                  <a:pt x="0" y="0"/>
                </a:lnTo>
                <a:lnTo>
                  <a:pt x="0" y="102127"/>
                </a:lnTo>
                <a:lnTo>
                  <a:pt x="102127" y="102127"/>
                </a:lnTo>
                <a:lnTo>
                  <a:pt x="102127" y="0"/>
                </a:lnTo>
                <a:close/>
              </a:path>
            </a:pathLst>
          </a:custGeom>
          <a:solidFill>
            <a:srgbClr val="F4B1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10205181" y="6465315"/>
            <a:ext cx="158623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latin typeface="Arial"/>
                <a:cs typeface="Arial"/>
              </a:rPr>
              <a:t>No</a:t>
            </a:r>
            <a:r>
              <a:rPr dirty="0" sz="1600" spc="5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discrimination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8683" y="1011478"/>
            <a:ext cx="11814810" cy="818515"/>
          </a:xfrm>
          <a:custGeom>
            <a:avLst/>
            <a:gdLst/>
            <a:ahLst/>
            <a:cxnLst/>
            <a:rect l="l" t="t" r="r" b="b"/>
            <a:pathLst>
              <a:path w="11814810" h="818514">
                <a:moveTo>
                  <a:pt x="2721584" y="0"/>
                </a:moveTo>
                <a:lnTo>
                  <a:pt x="0" y="0"/>
                </a:lnTo>
                <a:lnTo>
                  <a:pt x="0" y="818146"/>
                </a:lnTo>
                <a:lnTo>
                  <a:pt x="2721584" y="818146"/>
                </a:lnTo>
                <a:lnTo>
                  <a:pt x="2721584" y="0"/>
                </a:lnTo>
                <a:close/>
              </a:path>
              <a:path w="11814810" h="818514">
                <a:moveTo>
                  <a:pt x="11814620" y="0"/>
                </a:moveTo>
                <a:lnTo>
                  <a:pt x="11814620" y="0"/>
                </a:lnTo>
                <a:lnTo>
                  <a:pt x="2721597" y="0"/>
                </a:lnTo>
                <a:lnTo>
                  <a:pt x="2721597" y="818146"/>
                </a:lnTo>
                <a:lnTo>
                  <a:pt x="11814620" y="818146"/>
                </a:lnTo>
                <a:lnTo>
                  <a:pt x="11814620" y="0"/>
                </a:lnTo>
                <a:close/>
              </a:path>
            </a:pathLst>
          </a:custGeom>
          <a:solidFill>
            <a:srgbClr val="EBF1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88683" y="2647771"/>
            <a:ext cx="11814810" cy="744855"/>
          </a:xfrm>
          <a:custGeom>
            <a:avLst/>
            <a:gdLst/>
            <a:ahLst/>
            <a:cxnLst/>
            <a:rect l="l" t="t" r="r" b="b"/>
            <a:pathLst>
              <a:path w="11814810" h="744854">
                <a:moveTo>
                  <a:pt x="2721584" y="0"/>
                </a:moveTo>
                <a:lnTo>
                  <a:pt x="0" y="0"/>
                </a:lnTo>
                <a:lnTo>
                  <a:pt x="0" y="744562"/>
                </a:lnTo>
                <a:lnTo>
                  <a:pt x="2721584" y="744562"/>
                </a:lnTo>
                <a:lnTo>
                  <a:pt x="2721584" y="0"/>
                </a:lnTo>
                <a:close/>
              </a:path>
              <a:path w="11814810" h="744854">
                <a:moveTo>
                  <a:pt x="11814620" y="0"/>
                </a:moveTo>
                <a:lnTo>
                  <a:pt x="11814620" y="0"/>
                </a:lnTo>
                <a:lnTo>
                  <a:pt x="2721597" y="0"/>
                </a:lnTo>
                <a:lnTo>
                  <a:pt x="2721597" y="744562"/>
                </a:lnTo>
                <a:lnTo>
                  <a:pt x="11814620" y="744562"/>
                </a:lnTo>
                <a:lnTo>
                  <a:pt x="11814620" y="0"/>
                </a:lnTo>
                <a:close/>
              </a:path>
            </a:pathLst>
          </a:custGeom>
          <a:solidFill>
            <a:srgbClr val="EBF1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88683" y="4136885"/>
            <a:ext cx="11814810" cy="818515"/>
          </a:xfrm>
          <a:custGeom>
            <a:avLst/>
            <a:gdLst/>
            <a:ahLst/>
            <a:cxnLst/>
            <a:rect l="l" t="t" r="r" b="b"/>
            <a:pathLst>
              <a:path w="11814810" h="818514">
                <a:moveTo>
                  <a:pt x="2721584" y="0"/>
                </a:moveTo>
                <a:lnTo>
                  <a:pt x="0" y="0"/>
                </a:lnTo>
                <a:lnTo>
                  <a:pt x="0" y="818146"/>
                </a:lnTo>
                <a:lnTo>
                  <a:pt x="2721584" y="818146"/>
                </a:lnTo>
                <a:lnTo>
                  <a:pt x="2721584" y="0"/>
                </a:lnTo>
                <a:close/>
              </a:path>
              <a:path w="11814810" h="818514">
                <a:moveTo>
                  <a:pt x="11814620" y="0"/>
                </a:moveTo>
                <a:lnTo>
                  <a:pt x="11814620" y="0"/>
                </a:lnTo>
                <a:lnTo>
                  <a:pt x="2721597" y="0"/>
                </a:lnTo>
                <a:lnTo>
                  <a:pt x="2721597" y="818146"/>
                </a:lnTo>
                <a:lnTo>
                  <a:pt x="11814620" y="818146"/>
                </a:lnTo>
                <a:lnTo>
                  <a:pt x="11814620" y="0"/>
                </a:lnTo>
                <a:close/>
              </a:path>
            </a:pathLst>
          </a:custGeom>
          <a:solidFill>
            <a:srgbClr val="EBF1E9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188685" y="5846523"/>
            <a:ext cx="11814810" cy="818515"/>
            <a:chOff x="188685" y="5846523"/>
            <a:chExt cx="11814810" cy="818515"/>
          </a:xfrm>
        </p:grpSpPr>
        <p:sp>
          <p:nvSpPr>
            <p:cNvPr id="6" name="object 6"/>
            <p:cNvSpPr/>
            <p:nvPr/>
          </p:nvSpPr>
          <p:spPr>
            <a:xfrm>
              <a:off x="188683" y="5846533"/>
              <a:ext cx="11814810" cy="818515"/>
            </a:xfrm>
            <a:custGeom>
              <a:avLst/>
              <a:gdLst/>
              <a:ahLst/>
              <a:cxnLst/>
              <a:rect l="l" t="t" r="r" b="b"/>
              <a:pathLst>
                <a:path w="11814810" h="818515">
                  <a:moveTo>
                    <a:pt x="2721584" y="0"/>
                  </a:moveTo>
                  <a:lnTo>
                    <a:pt x="0" y="0"/>
                  </a:lnTo>
                  <a:lnTo>
                    <a:pt x="0" y="818146"/>
                  </a:lnTo>
                  <a:lnTo>
                    <a:pt x="2721584" y="818146"/>
                  </a:lnTo>
                  <a:lnTo>
                    <a:pt x="2721584" y="0"/>
                  </a:lnTo>
                  <a:close/>
                </a:path>
                <a:path w="11814810" h="818515">
                  <a:moveTo>
                    <a:pt x="11814620" y="0"/>
                  </a:moveTo>
                  <a:lnTo>
                    <a:pt x="11814620" y="0"/>
                  </a:lnTo>
                  <a:lnTo>
                    <a:pt x="2721597" y="0"/>
                  </a:lnTo>
                  <a:lnTo>
                    <a:pt x="2721597" y="818146"/>
                  </a:lnTo>
                  <a:lnTo>
                    <a:pt x="11814620" y="818146"/>
                  </a:lnTo>
                  <a:lnTo>
                    <a:pt x="11814620" y="0"/>
                  </a:lnTo>
                  <a:close/>
                </a:path>
              </a:pathLst>
            </a:custGeom>
            <a:solidFill>
              <a:srgbClr val="EBF1E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1107575" y="6147330"/>
              <a:ext cx="627380" cy="228600"/>
            </a:xfrm>
            <a:custGeom>
              <a:avLst/>
              <a:gdLst/>
              <a:ahLst/>
              <a:cxnLst/>
              <a:rect l="l" t="t" r="r" b="b"/>
              <a:pathLst>
                <a:path w="627379" h="228600">
                  <a:moveTo>
                    <a:pt x="627062" y="0"/>
                  </a:moveTo>
                  <a:lnTo>
                    <a:pt x="0" y="0"/>
                  </a:lnTo>
                  <a:lnTo>
                    <a:pt x="0" y="228600"/>
                  </a:lnTo>
                  <a:lnTo>
                    <a:pt x="627062" y="228600"/>
                  </a:lnTo>
                  <a:lnTo>
                    <a:pt x="62706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/>
          <p:nvPr/>
        </p:nvSpPr>
        <p:spPr>
          <a:xfrm>
            <a:off x="11195680" y="1312282"/>
            <a:ext cx="508000" cy="228600"/>
          </a:xfrm>
          <a:custGeom>
            <a:avLst/>
            <a:gdLst/>
            <a:ahLst/>
            <a:cxnLst/>
            <a:rect l="l" t="t" r="r" b="b"/>
            <a:pathLst>
              <a:path w="508000" h="228600">
                <a:moveTo>
                  <a:pt x="508000" y="0"/>
                </a:moveTo>
                <a:lnTo>
                  <a:pt x="0" y="0"/>
                </a:lnTo>
                <a:lnTo>
                  <a:pt x="0" y="228600"/>
                </a:lnTo>
                <a:lnTo>
                  <a:pt x="508000" y="228600"/>
                </a:lnTo>
                <a:lnTo>
                  <a:pt x="5080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1167105" y="2130430"/>
            <a:ext cx="508000" cy="228600"/>
          </a:xfrm>
          <a:custGeom>
            <a:avLst/>
            <a:gdLst/>
            <a:ahLst/>
            <a:cxnLst/>
            <a:rect l="l" t="t" r="r" b="b"/>
            <a:pathLst>
              <a:path w="508000" h="228600">
                <a:moveTo>
                  <a:pt x="508000" y="0"/>
                </a:moveTo>
                <a:lnTo>
                  <a:pt x="0" y="0"/>
                </a:lnTo>
                <a:lnTo>
                  <a:pt x="0" y="228600"/>
                </a:lnTo>
                <a:lnTo>
                  <a:pt x="508000" y="228600"/>
                </a:lnTo>
                <a:lnTo>
                  <a:pt x="5080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1107574" y="2911780"/>
            <a:ext cx="627380" cy="228600"/>
          </a:xfrm>
          <a:custGeom>
            <a:avLst/>
            <a:gdLst/>
            <a:ahLst/>
            <a:cxnLst/>
            <a:rect l="l" t="t" r="r" b="b"/>
            <a:pathLst>
              <a:path w="627379" h="228600">
                <a:moveTo>
                  <a:pt x="627062" y="0"/>
                </a:moveTo>
                <a:lnTo>
                  <a:pt x="0" y="0"/>
                </a:lnTo>
                <a:lnTo>
                  <a:pt x="0" y="228600"/>
                </a:lnTo>
                <a:lnTo>
                  <a:pt x="627062" y="228600"/>
                </a:lnTo>
                <a:lnTo>
                  <a:pt x="627062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1138522" y="3656342"/>
            <a:ext cx="565150" cy="228600"/>
          </a:xfrm>
          <a:custGeom>
            <a:avLst/>
            <a:gdLst/>
            <a:ahLst/>
            <a:cxnLst/>
            <a:rect l="l" t="t" r="r" b="b"/>
            <a:pathLst>
              <a:path w="565150" h="228600">
                <a:moveTo>
                  <a:pt x="565150" y="0"/>
                </a:moveTo>
                <a:lnTo>
                  <a:pt x="57150" y="0"/>
                </a:lnTo>
                <a:lnTo>
                  <a:pt x="0" y="0"/>
                </a:lnTo>
                <a:lnTo>
                  <a:pt x="0" y="228600"/>
                </a:lnTo>
                <a:lnTo>
                  <a:pt x="57150" y="228600"/>
                </a:lnTo>
                <a:lnTo>
                  <a:pt x="565150" y="228600"/>
                </a:lnTo>
                <a:lnTo>
                  <a:pt x="56515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1195680" y="4437684"/>
            <a:ext cx="508000" cy="228600"/>
          </a:xfrm>
          <a:custGeom>
            <a:avLst/>
            <a:gdLst/>
            <a:ahLst/>
            <a:cxnLst/>
            <a:rect l="l" t="t" r="r" b="b"/>
            <a:pathLst>
              <a:path w="508000" h="228600">
                <a:moveTo>
                  <a:pt x="508000" y="0"/>
                </a:moveTo>
                <a:lnTo>
                  <a:pt x="0" y="0"/>
                </a:lnTo>
                <a:lnTo>
                  <a:pt x="0" y="228600"/>
                </a:lnTo>
                <a:lnTo>
                  <a:pt x="508000" y="228600"/>
                </a:lnTo>
                <a:lnTo>
                  <a:pt x="5080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138522" y="5292509"/>
            <a:ext cx="565150" cy="228600"/>
          </a:xfrm>
          <a:custGeom>
            <a:avLst/>
            <a:gdLst/>
            <a:ahLst/>
            <a:cxnLst/>
            <a:rect l="l" t="t" r="r" b="b"/>
            <a:pathLst>
              <a:path w="565150" h="228600">
                <a:moveTo>
                  <a:pt x="565150" y="0"/>
                </a:moveTo>
                <a:lnTo>
                  <a:pt x="57150" y="0"/>
                </a:lnTo>
                <a:lnTo>
                  <a:pt x="0" y="0"/>
                </a:lnTo>
                <a:lnTo>
                  <a:pt x="0" y="228600"/>
                </a:lnTo>
                <a:lnTo>
                  <a:pt x="57150" y="228600"/>
                </a:lnTo>
                <a:lnTo>
                  <a:pt x="565150" y="228600"/>
                </a:lnTo>
                <a:lnTo>
                  <a:pt x="56515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182335" y="180627"/>
          <a:ext cx="11903710" cy="64750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02890"/>
                <a:gridCol w="1448435"/>
                <a:gridCol w="1643379"/>
                <a:gridCol w="1662429"/>
                <a:gridCol w="1409065"/>
                <a:gridCol w="1744979"/>
                <a:gridCol w="1102359"/>
              </a:tblGrid>
              <a:tr h="824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70AD47"/>
                      </a:solidFill>
                      <a:prstDash val="solid"/>
                    </a:lnL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9050">
                        <a:lnSpc>
                          <a:spcPts val="1870"/>
                        </a:lnSpc>
                      </a:pPr>
                      <a:r>
                        <a:rPr dirty="0" sz="16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193675">
                        <a:lnSpc>
                          <a:spcPts val="1870"/>
                        </a:lnSpc>
                      </a:pPr>
                      <a:r>
                        <a:rPr dirty="0" sz="16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Non-Hispanic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8351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6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White</a:t>
                      </a:r>
                      <a:r>
                        <a:rPr dirty="0" sz="16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(n=367)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135890">
                        <a:lnSpc>
                          <a:spcPts val="1870"/>
                        </a:lnSpc>
                      </a:pPr>
                      <a:r>
                        <a:rPr dirty="0" sz="16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Non-Hispanic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3144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6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Black</a:t>
                      </a:r>
                      <a:r>
                        <a:rPr dirty="0" sz="16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(n=212)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289560">
                        <a:lnSpc>
                          <a:spcPts val="1870"/>
                        </a:lnSpc>
                      </a:pPr>
                      <a:r>
                        <a:rPr dirty="0" sz="16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Hispanic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35369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6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(n=329)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235585">
                        <a:lnSpc>
                          <a:spcPts val="1870"/>
                        </a:lnSpc>
                      </a:pPr>
                      <a:r>
                        <a:rPr dirty="0" sz="16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Non-Hispanic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586740" marR="156210" indent="-388620">
                        <a:lnSpc>
                          <a:spcPts val="2110"/>
                        </a:lnSpc>
                        <a:spcBef>
                          <a:spcPts val="80"/>
                        </a:spcBef>
                      </a:pPr>
                      <a:r>
                        <a:rPr dirty="0" sz="16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Other/multiple (n=84)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18440">
                        <a:lnSpc>
                          <a:spcPts val="1870"/>
                        </a:lnSpc>
                      </a:pPr>
                      <a:r>
                        <a:rPr dirty="0" sz="16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p-value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R w="12700">
                      <a:solidFill>
                        <a:srgbClr val="70AD47"/>
                      </a:solidFill>
                      <a:prstDash val="solid"/>
                    </a:lnR>
                    <a:solidFill>
                      <a:srgbClr val="70AD47"/>
                    </a:solidFill>
                  </a:tcPr>
                </a:tc>
              </a:tr>
              <a:tr h="817880">
                <a:tc>
                  <a:txBody>
                    <a:bodyPr/>
                    <a:lstStyle/>
                    <a:p>
                      <a:pPr marL="36195">
                        <a:lnSpc>
                          <a:spcPts val="1810"/>
                        </a:lnSpc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Item</a:t>
                      </a:r>
                      <a:r>
                        <a:rPr dirty="0" sz="16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1:</a:t>
                      </a:r>
                      <a:r>
                        <a:rPr dirty="0" sz="16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Felt</a:t>
                      </a:r>
                      <a:r>
                        <a:rPr dirty="0" sz="16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like</a:t>
                      </a:r>
                      <a:r>
                        <a:rPr dirty="0" sz="16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6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doctor</a:t>
                      </a:r>
                      <a:r>
                        <a:rPr dirty="0" sz="16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or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36195" marR="248285">
                        <a:lnSpc>
                          <a:spcPct val="108800"/>
                        </a:lnSpc>
                        <a:spcBef>
                          <a:spcPts val="20"/>
                        </a:spcBef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nurse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was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not</a:t>
                      </a:r>
                      <a:r>
                        <a:rPr dirty="0" sz="16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listening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 to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what</a:t>
                      </a:r>
                      <a:r>
                        <a:rPr dirty="0" sz="16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you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were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 b="1">
                          <a:latin typeface="Arial"/>
                          <a:cs typeface="Arial"/>
                        </a:rPr>
                        <a:t>saying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70AD47"/>
                      </a:solidFill>
                      <a:prstDash val="solid"/>
                    </a:lnL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R="19685">
                        <a:lnSpc>
                          <a:spcPct val="100000"/>
                        </a:lnSpc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183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 (18.8%)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1910"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L="52069">
                        <a:lnSpc>
                          <a:spcPct val="100000"/>
                        </a:lnSpc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54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(14.9%)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1910"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R="74930">
                        <a:lnSpc>
                          <a:spcPct val="100000"/>
                        </a:lnSpc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47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(22.6%)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1910"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L="15875">
                        <a:lnSpc>
                          <a:spcPct val="100000"/>
                        </a:lnSpc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59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(18.4%)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1910"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L="33655">
                        <a:lnSpc>
                          <a:spcPct val="100000"/>
                        </a:lnSpc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23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(27.4%)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1910"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94640">
                        <a:lnSpc>
                          <a:spcPct val="100000"/>
                        </a:lnSpc>
                      </a:pPr>
                      <a:r>
                        <a:rPr dirty="0" sz="1600" spc="-10" b="1">
                          <a:latin typeface="Arial"/>
                          <a:cs typeface="Arial"/>
                        </a:rPr>
                        <a:t>0.021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1910">
                    <a:lnR w="12700">
                      <a:solidFill>
                        <a:srgbClr val="70AD47"/>
                      </a:solidFill>
                      <a:prstDash val="solid"/>
                    </a:lnR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</a:tr>
              <a:tr h="817880">
                <a:tc>
                  <a:txBody>
                    <a:bodyPr/>
                    <a:lstStyle/>
                    <a:p>
                      <a:pPr marL="36195">
                        <a:lnSpc>
                          <a:spcPts val="1825"/>
                        </a:lnSpc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Item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2:</a:t>
                      </a:r>
                      <a:r>
                        <a:rPr dirty="0" sz="16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 b="1">
                          <a:latin typeface="Arial"/>
                          <a:cs typeface="Arial"/>
                        </a:rPr>
                        <a:t>Treated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you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20" b="1">
                          <a:latin typeface="Arial"/>
                          <a:cs typeface="Arial"/>
                        </a:rPr>
                        <a:t>with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36195" marR="533400">
                        <a:lnSpc>
                          <a:spcPts val="2110"/>
                        </a:lnSpc>
                        <a:spcBef>
                          <a:spcPts val="80"/>
                        </a:spcBef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less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respect</a:t>
                      </a:r>
                      <a:r>
                        <a:rPr dirty="0" sz="16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than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20" b="1">
                          <a:latin typeface="Arial"/>
                          <a:cs typeface="Arial"/>
                        </a:rPr>
                        <a:t>other </a:t>
                      </a:r>
                      <a:r>
                        <a:rPr dirty="0" sz="1600" spc="-10" b="1">
                          <a:latin typeface="Arial"/>
                          <a:cs typeface="Arial"/>
                        </a:rPr>
                        <a:t>people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70AD47"/>
                      </a:solidFill>
                      <a:prstDash val="solid"/>
                    </a:lnL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R="19685">
                        <a:lnSpc>
                          <a:spcPct val="100000"/>
                        </a:lnSpc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123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 (12.6%)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064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L="52069">
                        <a:lnSpc>
                          <a:spcPct val="100000"/>
                        </a:lnSpc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40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(11.0%)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064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R="74930">
                        <a:lnSpc>
                          <a:spcPct val="100000"/>
                        </a:lnSpc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38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(18.4%)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064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L="15875">
                        <a:lnSpc>
                          <a:spcPct val="100000"/>
                        </a:lnSpc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28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(8.6%)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064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L="33655">
                        <a:lnSpc>
                          <a:spcPct val="100000"/>
                        </a:lnSpc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17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(20.2%)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064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66065">
                        <a:lnSpc>
                          <a:spcPct val="100000"/>
                        </a:lnSpc>
                      </a:pPr>
                      <a:r>
                        <a:rPr dirty="0" sz="1600" spc="-10" b="1">
                          <a:latin typeface="Arial"/>
                          <a:cs typeface="Arial"/>
                        </a:rPr>
                        <a:t>0.001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0640">
                    <a:lnR w="12700">
                      <a:solidFill>
                        <a:srgbClr val="70AD47"/>
                      </a:solidFill>
                      <a:prstDash val="solid"/>
                    </a:lnR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</a:tr>
              <a:tr h="744220">
                <a:tc>
                  <a:txBody>
                    <a:bodyPr/>
                    <a:lstStyle/>
                    <a:p>
                      <a:pPr marL="36195">
                        <a:lnSpc>
                          <a:spcPts val="1814"/>
                        </a:lnSpc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Item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3:</a:t>
                      </a:r>
                      <a:r>
                        <a:rPr dirty="0" sz="16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Received</a:t>
                      </a:r>
                      <a:r>
                        <a:rPr dirty="0" sz="16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 b="1">
                          <a:latin typeface="Arial"/>
                          <a:cs typeface="Arial"/>
                        </a:rPr>
                        <a:t>poorer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3619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services</a:t>
                      </a:r>
                      <a:r>
                        <a:rPr dirty="0" sz="16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than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other</a:t>
                      </a:r>
                      <a:r>
                        <a:rPr dirty="0" sz="16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 b="1">
                          <a:latin typeface="Arial"/>
                          <a:cs typeface="Arial"/>
                        </a:rPr>
                        <a:t>people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70AD47"/>
                      </a:solidFill>
                      <a:prstDash val="solid"/>
                    </a:lnL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R="19050">
                        <a:lnSpc>
                          <a:spcPct val="100000"/>
                        </a:lnSpc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93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(9.6%)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L="52069">
                        <a:lnSpc>
                          <a:spcPct val="100000"/>
                        </a:lnSpc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25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(7.0%)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R="74930">
                        <a:lnSpc>
                          <a:spcPct val="100000"/>
                        </a:lnSpc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34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(16.6%)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L="15875">
                        <a:lnSpc>
                          <a:spcPct val="100000"/>
                        </a:lnSpc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20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(6.2%)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L="33655">
                        <a:lnSpc>
                          <a:spcPct val="100000"/>
                        </a:lnSpc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14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(16.9%)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r" marR="260350">
                        <a:lnSpc>
                          <a:spcPct val="100000"/>
                        </a:lnSpc>
                      </a:pPr>
                      <a:r>
                        <a:rPr dirty="0" sz="1600" spc="-10" b="1">
                          <a:latin typeface="Arial"/>
                          <a:cs typeface="Arial"/>
                        </a:rPr>
                        <a:t>&lt;0.001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R w="12700">
                      <a:solidFill>
                        <a:srgbClr val="70AD47"/>
                      </a:solidFill>
                      <a:prstDash val="solid"/>
                    </a:lnR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</a:tr>
              <a:tr h="744220">
                <a:tc>
                  <a:txBody>
                    <a:bodyPr/>
                    <a:lstStyle/>
                    <a:p>
                      <a:pPr marL="36195">
                        <a:lnSpc>
                          <a:spcPts val="1810"/>
                        </a:lnSpc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Item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4:</a:t>
                      </a:r>
                      <a:r>
                        <a:rPr dirty="0" sz="16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 b="1">
                          <a:latin typeface="Arial"/>
                          <a:cs typeface="Arial"/>
                        </a:rPr>
                        <a:t>Treated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with</a:t>
                      </a:r>
                      <a:r>
                        <a:rPr dirty="0" sz="16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20" b="1">
                          <a:latin typeface="Arial"/>
                          <a:cs typeface="Arial"/>
                        </a:rPr>
                        <a:t>less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3619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courtesy</a:t>
                      </a:r>
                      <a:r>
                        <a:rPr dirty="0" sz="16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than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other</a:t>
                      </a:r>
                      <a:r>
                        <a:rPr dirty="0" sz="16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 b="1">
                          <a:latin typeface="Arial"/>
                          <a:cs typeface="Arial"/>
                        </a:rPr>
                        <a:t>people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70AD47"/>
                      </a:solidFill>
                      <a:prstDash val="solid"/>
                    </a:lnL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R="18415">
                        <a:lnSpc>
                          <a:spcPct val="100000"/>
                        </a:lnSpc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107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 (11.0%)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L="52069">
                        <a:lnSpc>
                          <a:spcPct val="100000"/>
                        </a:lnSpc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34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(9.4%)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R="74930">
                        <a:lnSpc>
                          <a:spcPct val="100000"/>
                        </a:lnSpc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28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(13.7%)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L="15875">
                        <a:lnSpc>
                          <a:spcPct val="100000"/>
                        </a:lnSpc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29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(9.0%)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L="33655">
                        <a:lnSpc>
                          <a:spcPct val="100000"/>
                        </a:lnSpc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16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(19.0%)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94640">
                        <a:lnSpc>
                          <a:spcPct val="100000"/>
                        </a:lnSpc>
                      </a:pPr>
                      <a:r>
                        <a:rPr dirty="0" sz="1600" spc="-10" b="1">
                          <a:latin typeface="Arial"/>
                          <a:cs typeface="Arial"/>
                        </a:rPr>
                        <a:t>0.026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R w="12700">
                      <a:solidFill>
                        <a:srgbClr val="70AD47"/>
                      </a:solidFill>
                      <a:prstDash val="solid"/>
                    </a:lnR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</a:tr>
              <a:tr h="817880">
                <a:tc>
                  <a:txBody>
                    <a:bodyPr/>
                    <a:lstStyle/>
                    <a:p>
                      <a:pPr marL="36195">
                        <a:lnSpc>
                          <a:spcPts val="1825"/>
                        </a:lnSpc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Item</a:t>
                      </a:r>
                      <a:r>
                        <a:rPr dirty="0" sz="16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5:</a:t>
                      </a:r>
                      <a:r>
                        <a:rPr dirty="0" sz="16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Had</a:t>
                      </a:r>
                      <a:r>
                        <a:rPr dirty="0" sz="16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6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doctor</a:t>
                      </a:r>
                      <a:r>
                        <a:rPr dirty="0" sz="16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or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36195" marR="429895">
                        <a:lnSpc>
                          <a:spcPts val="2110"/>
                        </a:lnSpc>
                        <a:spcBef>
                          <a:spcPts val="80"/>
                        </a:spcBef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nurse</a:t>
                      </a:r>
                      <a:r>
                        <a:rPr dirty="0" sz="16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act as</a:t>
                      </a:r>
                      <a:r>
                        <a:rPr dirty="0" sz="16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if he</a:t>
                      </a:r>
                      <a:r>
                        <a:rPr dirty="0" sz="16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or 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she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was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better</a:t>
                      </a:r>
                      <a:r>
                        <a:rPr dirty="0" sz="16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than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 you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70AD47"/>
                      </a:solidFill>
                      <a:prstDash val="solid"/>
                    </a:lnL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R="19685">
                        <a:lnSpc>
                          <a:spcPct val="100000"/>
                        </a:lnSpc>
                      </a:pPr>
                      <a:r>
                        <a:rPr dirty="0" sz="1600" spc="-10">
                          <a:latin typeface="Arial"/>
                          <a:cs typeface="Arial"/>
                        </a:rPr>
                        <a:t>117</a:t>
                      </a:r>
                      <a:r>
                        <a:rPr dirty="0" sz="1600" spc="-1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(12.0%)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064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L="52069">
                        <a:lnSpc>
                          <a:spcPct val="100000"/>
                        </a:lnSpc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50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(13.8%)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064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R="74930">
                        <a:lnSpc>
                          <a:spcPct val="100000"/>
                        </a:lnSpc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30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(14.5%)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064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L="15875">
                        <a:lnSpc>
                          <a:spcPct val="100000"/>
                        </a:lnSpc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21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(6.5%)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064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L="33655">
                        <a:lnSpc>
                          <a:spcPct val="100000"/>
                        </a:lnSpc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16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(19.5%)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064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94640">
                        <a:lnSpc>
                          <a:spcPct val="100000"/>
                        </a:lnSpc>
                      </a:pPr>
                      <a:r>
                        <a:rPr dirty="0" sz="1600" spc="-10" b="1">
                          <a:latin typeface="Arial"/>
                          <a:cs typeface="Arial"/>
                        </a:rPr>
                        <a:t>0.001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0640">
                    <a:lnR w="12700">
                      <a:solidFill>
                        <a:srgbClr val="70AD47"/>
                      </a:solidFill>
                      <a:prstDash val="solid"/>
                    </a:lnR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</a:tr>
              <a:tr h="890905">
                <a:tc>
                  <a:txBody>
                    <a:bodyPr/>
                    <a:lstStyle/>
                    <a:p>
                      <a:pPr marL="36195">
                        <a:lnSpc>
                          <a:spcPts val="1814"/>
                        </a:lnSpc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Item</a:t>
                      </a:r>
                      <a:r>
                        <a:rPr dirty="0" sz="16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6:</a:t>
                      </a:r>
                      <a:r>
                        <a:rPr dirty="0" sz="16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Had</a:t>
                      </a:r>
                      <a:r>
                        <a:rPr dirty="0" sz="16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6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doctor</a:t>
                      </a:r>
                      <a:r>
                        <a:rPr dirty="0" sz="16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or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36195" marR="238760">
                        <a:lnSpc>
                          <a:spcPct val="108800"/>
                        </a:lnSpc>
                        <a:spcBef>
                          <a:spcPts val="20"/>
                        </a:spcBef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nurse</a:t>
                      </a:r>
                      <a:r>
                        <a:rPr dirty="0" sz="16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act as</a:t>
                      </a:r>
                      <a:r>
                        <a:rPr dirty="0" sz="16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if he</a:t>
                      </a:r>
                      <a:r>
                        <a:rPr dirty="0" sz="16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or 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she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thinks</a:t>
                      </a:r>
                      <a:r>
                        <a:rPr dirty="0" sz="16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you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were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not</a:t>
                      </a:r>
                      <a:r>
                        <a:rPr dirty="0" sz="1600" spc="-20" b="1">
                          <a:latin typeface="Arial"/>
                          <a:cs typeface="Arial"/>
                        </a:rPr>
                        <a:t> smart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70AD47"/>
                      </a:solidFill>
                      <a:prstDash val="solid"/>
                    </a:lnL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R="196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122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 (12.6%)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7874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L="52069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52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(14.6%)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7874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R="7493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33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(16.0%)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7874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L="158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24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(7.4%)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7874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L="336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13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(16.0%)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7874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946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 spc="-10" b="1">
                          <a:latin typeface="Arial"/>
                          <a:cs typeface="Arial"/>
                        </a:rPr>
                        <a:t>0.006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78740">
                    <a:lnR w="12700">
                      <a:solidFill>
                        <a:srgbClr val="70AD47"/>
                      </a:solidFill>
                      <a:prstDash val="solid"/>
                    </a:lnR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</a:tr>
              <a:tr h="817880">
                <a:tc>
                  <a:txBody>
                    <a:bodyPr/>
                    <a:lstStyle/>
                    <a:p>
                      <a:pPr marL="36195">
                        <a:lnSpc>
                          <a:spcPts val="1830"/>
                        </a:lnSpc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Item</a:t>
                      </a:r>
                      <a:r>
                        <a:rPr dirty="0" sz="16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7:</a:t>
                      </a:r>
                      <a:r>
                        <a:rPr dirty="0" sz="16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Had</a:t>
                      </a:r>
                      <a:r>
                        <a:rPr dirty="0" sz="16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6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doctor</a:t>
                      </a:r>
                      <a:r>
                        <a:rPr dirty="0" sz="16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or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36195" marR="429895">
                        <a:lnSpc>
                          <a:spcPts val="2110"/>
                        </a:lnSpc>
                        <a:spcBef>
                          <a:spcPts val="80"/>
                        </a:spcBef>
                      </a:pPr>
                      <a:r>
                        <a:rPr dirty="0" sz="1600" b="1">
                          <a:latin typeface="Arial"/>
                          <a:cs typeface="Arial"/>
                        </a:rPr>
                        <a:t>nurse</a:t>
                      </a:r>
                      <a:r>
                        <a:rPr dirty="0" sz="16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act as</a:t>
                      </a:r>
                      <a:r>
                        <a:rPr dirty="0" sz="16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if he</a:t>
                      </a:r>
                      <a:r>
                        <a:rPr dirty="0" sz="16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or 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she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was</a:t>
                      </a:r>
                      <a:r>
                        <a:rPr dirty="0" sz="16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afraid</a:t>
                      </a:r>
                      <a:r>
                        <a:rPr dirty="0" sz="16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b="1">
                          <a:latin typeface="Arial"/>
                          <a:cs typeface="Arial"/>
                        </a:rPr>
                        <a:t>of</a:t>
                      </a:r>
                      <a:r>
                        <a:rPr dirty="0" sz="16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25" b="1">
                          <a:latin typeface="Arial"/>
                          <a:cs typeface="Arial"/>
                        </a:rPr>
                        <a:t>you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70AD47"/>
                      </a:solidFill>
                      <a:prstDash val="solid"/>
                    </a:lnL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R="190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31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(3.2%)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064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L="52069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6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 (1.7%)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064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R="7493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16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(7.8%)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064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L="158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3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 (0.9%)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064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 marL="336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>
                          <a:latin typeface="Arial"/>
                          <a:cs typeface="Arial"/>
                        </a:rPr>
                        <a:t>6</a:t>
                      </a:r>
                      <a:r>
                        <a:rPr dirty="0" sz="1600" spc="-10">
                          <a:latin typeface="Arial"/>
                          <a:cs typeface="Arial"/>
                        </a:rPr>
                        <a:t> (7.4%)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0640"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r" marR="2603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 spc="-10" b="1">
                          <a:latin typeface="Arial"/>
                          <a:cs typeface="Arial"/>
                        </a:rPr>
                        <a:t>&lt;0.001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0640">
                    <a:lnR w="12700">
                      <a:solidFill>
                        <a:srgbClr val="70AD47"/>
                      </a:solidFill>
                      <a:prstDash val="solid"/>
                    </a:lnR>
                    <a:lnT w="12700">
                      <a:solidFill>
                        <a:srgbClr val="70AD47"/>
                      </a:solidFill>
                      <a:prstDash val="solid"/>
                    </a:lnT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5" name="object 15"/>
          <p:cNvSpPr/>
          <p:nvPr/>
        </p:nvSpPr>
        <p:spPr>
          <a:xfrm>
            <a:off x="11138530" y="1312282"/>
            <a:ext cx="57150" cy="228600"/>
          </a:xfrm>
          <a:custGeom>
            <a:avLst/>
            <a:gdLst/>
            <a:ahLst/>
            <a:cxnLst/>
            <a:rect l="l" t="t" r="r" b="b"/>
            <a:pathLst>
              <a:path w="57150" h="228600">
                <a:moveTo>
                  <a:pt x="57150" y="0"/>
                </a:moveTo>
                <a:lnTo>
                  <a:pt x="0" y="0"/>
                </a:lnTo>
                <a:lnTo>
                  <a:pt x="0" y="228600"/>
                </a:lnTo>
                <a:lnTo>
                  <a:pt x="57150" y="228600"/>
                </a:lnTo>
                <a:lnTo>
                  <a:pt x="5715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1138530" y="4437684"/>
            <a:ext cx="57150" cy="228600"/>
          </a:xfrm>
          <a:custGeom>
            <a:avLst/>
            <a:gdLst/>
            <a:ahLst/>
            <a:cxnLst/>
            <a:rect l="l" t="t" r="r" b="b"/>
            <a:pathLst>
              <a:path w="57150" h="228600">
                <a:moveTo>
                  <a:pt x="57150" y="0"/>
                </a:moveTo>
                <a:lnTo>
                  <a:pt x="0" y="0"/>
                </a:lnTo>
                <a:lnTo>
                  <a:pt x="0" y="228600"/>
                </a:lnTo>
                <a:lnTo>
                  <a:pt x="57150" y="228600"/>
                </a:lnTo>
                <a:lnTo>
                  <a:pt x="5715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41647" y="2100072"/>
            <a:ext cx="2082164" cy="4121785"/>
          </a:xfrm>
          <a:custGeom>
            <a:avLst/>
            <a:gdLst/>
            <a:ahLst/>
            <a:cxnLst/>
            <a:rect l="l" t="t" r="r" b="b"/>
            <a:pathLst>
              <a:path w="2082164" h="4121785">
                <a:moveTo>
                  <a:pt x="2081784" y="0"/>
                </a:moveTo>
                <a:lnTo>
                  <a:pt x="0" y="0"/>
                </a:lnTo>
                <a:lnTo>
                  <a:pt x="0" y="4121306"/>
                </a:lnTo>
                <a:lnTo>
                  <a:pt x="2081784" y="4121306"/>
                </a:lnTo>
                <a:lnTo>
                  <a:pt x="208178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165847" y="4797552"/>
            <a:ext cx="2082164" cy="1424305"/>
          </a:xfrm>
          <a:custGeom>
            <a:avLst/>
            <a:gdLst/>
            <a:ahLst/>
            <a:cxnLst/>
            <a:rect l="l" t="t" r="r" b="b"/>
            <a:pathLst>
              <a:path w="2082165" h="1424304">
                <a:moveTo>
                  <a:pt x="2081783" y="0"/>
                </a:moveTo>
                <a:lnTo>
                  <a:pt x="0" y="0"/>
                </a:lnTo>
                <a:lnTo>
                  <a:pt x="0" y="1423826"/>
                </a:lnTo>
                <a:lnTo>
                  <a:pt x="2081783" y="1423826"/>
                </a:lnTo>
                <a:lnTo>
                  <a:pt x="208178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3460455" y="1221392"/>
            <a:ext cx="6308725" cy="5005070"/>
            <a:chOff x="3460455" y="1221392"/>
            <a:chExt cx="6308725" cy="5005070"/>
          </a:xfrm>
        </p:grpSpPr>
        <p:sp>
          <p:nvSpPr>
            <p:cNvPr id="5" name="object 5"/>
            <p:cNvSpPr/>
            <p:nvPr/>
          </p:nvSpPr>
          <p:spPr>
            <a:xfrm>
              <a:off x="3521753" y="1226154"/>
              <a:ext cx="0" cy="4995545"/>
            </a:xfrm>
            <a:custGeom>
              <a:avLst/>
              <a:gdLst/>
              <a:ahLst/>
              <a:cxnLst/>
              <a:rect l="l" t="t" r="r" b="b"/>
              <a:pathLst>
                <a:path w="0" h="4995545">
                  <a:moveTo>
                    <a:pt x="0" y="4995224"/>
                  </a:moveTo>
                  <a:lnTo>
                    <a:pt x="1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3460455" y="1226154"/>
              <a:ext cx="61594" cy="4995545"/>
            </a:xfrm>
            <a:custGeom>
              <a:avLst/>
              <a:gdLst/>
              <a:ahLst/>
              <a:cxnLst/>
              <a:rect l="l" t="t" r="r" b="b"/>
              <a:pathLst>
                <a:path w="61595" h="4995545">
                  <a:moveTo>
                    <a:pt x="0" y="4995224"/>
                  </a:moveTo>
                  <a:lnTo>
                    <a:pt x="61298" y="4995224"/>
                  </a:lnTo>
                </a:path>
                <a:path w="61595" h="4995545">
                  <a:moveTo>
                    <a:pt x="0" y="3745133"/>
                  </a:moveTo>
                  <a:lnTo>
                    <a:pt x="61298" y="3745133"/>
                  </a:lnTo>
                </a:path>
                <a:path w="61595" h="4995545">
                  <a:moveTo>
                    <a:pt x="0" y="2498501"/>
                  </a:moveTo>
                  <a:lnTo>
                    <a:pt x="61298" y="2498501"/>
                  </a:lnTo>
                </a:path>
                <a:path w="61595" h="4995545">
                  <a:moveTo>
                    <a:pt x="0" y="1248821"/>
                  </a:moveTo>
                  <a:lnTo>
                    <a:pt x="61298" y="1248821"/>
                  </a:lnTo>
                </a:path>
                <a:path w="61595" h="4995545">
                  <a:moveTo>
                    <a:pt x="0" y="0"/>
                  </a:moveTo>
                  <a:lnTo>
                    <a:pt x="61298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521753" y="6221379"/>
              <a:ext cx="6247130" cy="0"/>
            </a:xfrm>
            <a:custGeom>
              <a:avLst/>
              <a:gdLst/>
              <a:ahLst/>
              <a:cxnLst/>
              <a:rect l="l" t="t" r="r" b="b"/>
              <a:pathLst>
                <a:path w="6247130" h="0">
                  <a:moveTo>
                    <a:pt x="0" y="0"/>
                  </a:moveTo>
                  <a:lnTo>
                    <a:pt x="6247127" y="1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3221250" y="6059932"/>
            <a:ext cx="13843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0"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51769" y="4810252"/>
            <a:ext cx="30353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25">
                <a:latin typeface="Arial"/>
                <a:cs typeface="Arial"/>
              </a:rPr>
              <a:t>0.5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21250" y="3563620"/>
            <a:ext cx="13843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0"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51769" y="2313940"/>
            <a:ext cx="30353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25">
                <a:latin typeface="Arial"/>
                <a:cs typeface="Arial"/>
              </a:rPr>
              <a:t>1.5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221250" y="1064259"/>
            <a:ext cx="13843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0"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645669" y="6335267"/>
            <a:ext cx="287845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b="1">
                <a:latin typeface="Arial"/>
                <a:cs typeface="Arial"/>
              </a:rPr>
              <a:t>Low/Medium</a:t>
            </a:r>
            <a:r>
              <a:rPr dirty="0" sz="2000" spc="-20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Trust</a:t>
            </a:r>
            <a:r>
              <a:rPr dirty="0" sz="2000" spc="-95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(1-</a:t>
            </a:r>
            <a:r>
              <a:rPr dirty="0" sz="2000" spc="-25" b="1">
                <a:latin typeface="Arial"/>
                <a:cs typeface="Arial"/>
              </a:rPr>
              <a:t>7)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185411" y="6335267"/>
            <a:ext cx="2040889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b="1">
                <a:latin typeface="Arial"/>
                <a:cs typeface="Arial"/>
              </a:rPr>
              <a:t>High</a:t>
            </a:r>
            <a:r>
              <a:rPr dirty="0" sz="2000" spc="-35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Trust</a:t>
            </a:r>
            <a:r>
              <a:rPr dirty="0" sz="2000" spc="15" b="1">
                <a:latin typeface="Arial"/>
                <a:cs typeface="Arial"/>
              </a:rPr>
              <a:t> </a:t>
            </a:r>
            <a:r>
              <a:rPr dirty="0" sz="2000" spc="-30" b="1">
                <a:latin typeface="Arial"/>
                <a:cs typeface="Arial"/>
              </a:rPr>
              <a:t>(8-</a:t>
            </a:r>
            <a:r>
              <a:rPr dirty="0" sz="2000" spc="-25" b="1">
                <a:latin typeface="Arial"/>
                <a:cs typeface="Arial"/>
              </a:rPr>
              <a:t>10)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310364" y="2390376"/>
            <a:ext cx="601345" cy="2566670"/>
          </a:xfrm>
          <a:prstGeom prst="rect">
            <a:avLst/>
          </a:prstGeom>
        </p:spPr>
        <p:txBody>
          <a:bodyPr wrap="square" lIns="0" tIns="8890" rIns="0" bIns="0" rtlCol="0" vert="vert270">
            <a:spAutoFit/>
          </a:bodyPr>
          <a:lstStyle/>
          <a:p>
            <a:pPr marL="12700" marR="5080" indent="259079">
              <a:lnSpc>
                <a:spcPts val="2300"/>
              </a:lnSpc>
              <a:spcBef>
                <a:spcPts val="70"/>
              </a:spcBef>
            </a:pPr>
            <a:r>
              <a:rPr dirty="0" sz="2000" b="1">
                <a:latin typeface="Arial"/>
                <a:cs typeface="Arial"/>
              </a:rPr>
              <a:t>Mean</a:t>
            </a:r>
            <a:r>
              <a:rPr dirty="0" sz="2000" spc="-35" b="1">
                <a:latin typeface="Arial"/>
                <a:cs typeface="Arial"/>
              </a:rPr>
              <a:t> </a:t>
            </a:r>
            <a:r>
              <a:rPr dirty="0" sz="2000" spc="-10" b="1">
                <a:latin typeface="Arial"/>
                <a:cs typeface="Arial"/>
              </a:rPr>
              <a:t>Healthcare </a:t>
            </a:r>
            <a:r>
              <a:rPr dirty="0" sz="2000" b="1">
                <a:latin typeface="Arial"/>
                <a:cs typeface="Arial"/>
              </a:rPr>
              <a:t>Discrimination</a:t>
            </a:r>
            <a:r>
              <a:rPr dirty="0" sz="2000" spc="-105" b="1">
                <a:latin typeface="Arial"/>
                <a:cs typeface="Arial"/>
              </a:rPr>
              <a:t> </a:t>
            </a:r>
            <a:r>
              <a:rPr dirty="0" sz="2000" spc="-20" b="1">
                <a:latin typeface="Arial"/>
                <a:cs typeface="Arial"/>
              </a:rPr>
              <a:t>Score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 descr="$PPTXTitle"/>
          <p:cNvSpPr txBox="1">
            <a:spLocks noGrp="1"/>
          </p:cNvSpPr>
          <p:nvPr>
            <p:ph type="title"/>
          </p:nvPr>
        </p:nvSpPr>
        <p:spPr>
          <a:xfrm>
            <a:off x="3692272" y="226059"/>
            <a:ext cx="5499735" cy="857885"/>
          </a:xfrm>
          <a:prstGeom prst="rect"/>
        </p:spPr>
        <p:txBody>
          <a:bodyPr wrap="square" lIns="0" tIns="43815" rIns="0" bIns="0" rtlCol="0" vert="horz">
            <a:spAutoFit/>
          </a:bodyPr>
          <a:lstStyle/>
          <a:p>
            <a:pPr marL="1079500" marR="5080" indent="-1067435">
              <a:lnSpc>
                <a:spcPts val="3190"/>
              </a:lnSpc>
              <a:spcBef>
                <a:spcPts val="345"/>
              </a:spcBef>
            </a:pPr>
            <a:r>
              <a:rPr dirty="0" sz="2800">
                <a:solidFill>
                  <a:srgbClr val="000000"/>
                </a:solidFill>
              </a:rPr>
              <a:t>Healthcare</a:t>
            </a:r>
            <a:r>
              <a:rPr dirty="0" sz="2800" spc="-165">
                <a:solidFill>
                  <a:srgbClr val="000000"/>
                </a:solidFill>
              </a:rPr>
              <a:t> </a:t>
            </a:r>
            <a:r>
              <a:rPr dirty="0" sz="2800">
                <a:solidFill>
                  <a:srgbClr val="000000"/>
                </a:solidFill>
              </a:rPr>
              <a:t>Discrimination</a:t>
            </a:r>
            <a:r>
              <a:rPr dirty="0" sz="2800" spc="-160">
                <a:solidFill>
                  <a:srgbClr val="000000"/>
                </a:solidFill>
              </a:rPr>
              <a:t> </a:t>
            </a:r>
            <a:r>
              <a:rPr dirty="0" sz="2800" spc="-10">
                <a:solidFill>
                  <a:srgbClr val="000000"/>
                </a:solidFill>
              </a:rPr>
              <a:t>Score </a:t>
            </a:r>
            <a:r>
              <a:rPr dirty="0" sz="2800">
                <a:solidFill>
                  <a:srgbClr val="000000"/>
                </a:solidFill>
              </a:rPr>
              <a:t>by</a:t>
            </a:r>
            <a:r>
              <a:rPr dirty="0" sz="2800" spc="-75">
                <a:solidFill>
                  <a:srgbClr val="000000"/>
                </a:solidFill>
              </a:rPr>
              <a:t> </a:t>
            </a:r>
            <a:r>
              <a:rPr dirty="0" sz="2800" spc="-10">
                <a:solidFill>
                  <a:srgbClr val="000000"/>
                </a:solidFill>
              </a:rPr>
              <a:t>Trust</a:t>
            </a:r>
            <a:r>
              <a:rPr dirty="0" sz="2800" spc="-75">
                <a:solidFill>
                  <a:srgbClr val="000000"/>
                </a:solidFill>
              </a:rPr>
              <a:t> </a:t>
            </a:r>
            <a:r>
              <a:rPr dirty="0" sz="2800">
                <a:solidFill>
                  <a:srgbClr val="000000"/>
                </a:solidFill>
              </a:rPr>
              <a:t>in</a:t>
            </a:r>
            <a:r>
              <a:rPr dirty="0" sz="2800" spc="-75">
                <a:solidFill>
                  <a:srgbClr val="000000"/>
                </a:solidFill>
              </a:rPr>
              <a:t> </a:t>
            </a:r>
            <a:r>
              <a:rPr dirty="0" sz="2800" spc="-10">
                <a:solidFill>
                  <a:srgbClr val="000000"/>
                </a:solidFill>
              </a:rPr>
              <a:t>Provider</a:t>
            </a:r>
            <a:endParaRPr sz="2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29933" y="211708"/>
            <a:ext cx="1752600" cy="400050"/>
          </a:xfrm>
          <a:custGeom>
            <a:avLst/>
            <a:gdLst/>
            <a:ahLst/>
            <a:cxnLst/>
            <a:rect l="l" t="t" r="r" b="b"/>
            <a:pathLst>
              <a:path w="1752600" h="400050">
                <a:moveTo>
                  <a:pt x="1752498" y="0"/>
                </a:moveTo>
                <a:lnTo>
                  <a:pt x="0" y="0"/>
                </a:lnTo>
                <a:lnTo>
                  <a:pt x="0" y="399860"/>
                </a:lnTo>
                <a:lnTo>
                  <a:pt x="1752498" y="399860"/>
                </a:lnTo>
                <a:lnTo>
                  <a:pt x="1752498" y="0"/>
                </a:lnTo>
                <a:close/>
              </a:path>
            </a:pathLst>
          </a:custGeom>
          <a:solidFill>
            <a:srgbClr val="D5E3C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6029933" y="3380359"/>
            <a:ext cx="1752600" cy="1209040"/>
            <a:chOff x="6029933" y="3380359"/>
            <a:chExt cx="1752600" cy="1209040"/>
          </a:xfrm>
        </p:grpSpPr>
        <p:sp>
          <p:nvSpPr>
            <p:cNvPr id="4" name="object 4"/>
            <p:cNvSpPr/>
            <p:nvPr/>
          </p:nvSpPr>
          <p:spPr>
            <a:xfrm>
              <a:off x="6029933" y="3380359"/>
              <a:ext cx="1752600" cy="604520"/>
            </a:xfrm>
            <a:custGeom>
              <a:avLst/>
              <a:gdLst/>
              <a:ahLst/>
              <a:cxnLst/>
              <a:rect l="l" t="t" r="r" b="b"/>
              <a:pathLst>
                <a:path w="1752600" h="604520">
                  <a:moveTo>
                    <a:pt x="1752498" y="0"/>
                  </a:moveTo>
                  <a:lnTo>
                    <a:pt x="0" y="0"/>
                  </a:lnTo>
                  <a:lnTo>
                    <a:pt x="0" y="604311"/>
                  </a:lnTo>
                  <a:lnTo>
                    <a:pt x="1752498" y="604311"/>
                  </a:lnTo>
                  <a:lnTo>
                    <a:pt x="1752498" y="0"/>
                  </a:lnTo>
                  <a:close/>
                </a:path>
              </a:pathLst>
            </a:custGeom>
            <a:solidFill>
              <a:srgbClr val="EBF1E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6029933" y="3984671"/>
              <a:ext cx="1752600" cy="604520"/>
            </a:xfrm>
            <a:custGeom>
              <a:avLst/>
              <a:gdLst/>
              <a:ahLst/>
              <a:cxnLst/>
              <a:rect l="l" t="t" r="r" b="b"/>
              <a:pathLst>
                <a:path w="1752600" h="604520">
                  <a:moveTo>
                    <a:pt x="1752498" y="0"/>
                  </a:moveTo>
                  <a:lnTo>
                    <a:pt x="0" y="0"/>
                  </a:lnTo>
                  <a:lnTo>
                    <a:pt x="0" y="604311"/>
                  </a:lnTo>
                  <a:lnTo>
                    <a:pt x="1752498" y="604311"/>
                  </a:lnTo>
                  <a:lnTo>
                    <a:pt x="1752498" y="0"/>
                  </a:lnTo>
                  <a:close/>
                </a:path>
              </a:pathLst>
            </a:custGeom>
            <a:solidFill>
              <a:srgbClr val="D5E3C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" name="object 6"/>
          <p:cNvGrpSpPr/>
          <p:nvPr/>
        </p:nvGrpSpPr>
        <p:grpSpPr>
          <a:xfrm>
            <a:off x="6029933" y="6197467"/>
            <a:ext cx="1752600" cy="604520"/>
            <a:chOff x="6029933" y="6197467"/>
            <a:chExt cx="1752600" cy="604520"/>
          </a:xfrm>
        </p:grpSpPr>
        <p:sp>
          <p:nvSpPr>
            <p:cNvPr id="7" name="object 7"/>
            <p:cNvSpPr/>
            <p:nvPr/>
          </p:nvSpPr>
          <p:spPr>
            <a:xfrm>
              <a:off x="6029933" y="6197467"/>
              <a:ext cx="1752600" cy="604520"/>
            </a:xfrm>
            <a:custGeom>
              <a:avLst/>
              <a:gdLst/>
              <a:ahLst/>
              <a:cxnLst/>
              <a:rect l="l" t="t" r="r" b="b"/>
              <a:pathLst>
                <a:path w="1752600" h="604520">
                  <a:moveTo>
                    <a:pt x="1752498" y="0"/>
                  </a:moveTo>
                  <a:lnTo>
                    <a:pt x="0" y="0"/>
                  </a:lnTo>
                  <a:lnTo>
                    <a:pt x="0" y="604311"/>
                  </a:lnTo>
                  <a:lnTo>
                    <a:pt x="1752498" y="604311"/>
                  </a:lnTo>
                  <a:lnTo>
                    <a:pt x="1752498" y="0"/>
                  </a:lnTo>
                  <a:close/>
                </a:path>
              </a:pathLst>
            </a:custGeom>
            <a:solidFill>
              <a:srgbClr val="D5E3C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6684726" y="6210168"/>
              <a:ext cx="443230" cy="190500"/>
            </a:xfrm>
            <a:custGeom>
              <a:avLst/>
              <a:gdLst/>
              <a:ahLst/>
              <a:cxnLst/>
              <a:rect l="l" t="t" r="r" b="b"/>
              <a:pathLst>
                <a:path w="443229" h="190500">
                  <a:moveTo>
                    <a:pt x="442912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442912" y="190500"/>
                  </a:lnTo>
                  <a:lnTo>
                    <a:pt x="44291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/>
          <p:nvPr/>
        </p:nvSpPr>
        <p:spPr>
          <a:xfrm>
            <a:off x="6633131" y="224409"/>
            <a:ext cx="546100" cy="190500"/>
          </a:xfrm>
          <a:custGeom>
            <a:avLst/>
            <a:gdLst/>
            <a:ahLst/>
            <a:cxnLst/>
            <a:rect l="l" t="t" r="r" b="b"/>
            <a:pathLst>
              <a:path w="546100" h="190500">
                <a:moveTo>
                  <a:pt x="546100" y="0"/>
                </a:moveTo>
                <a:lnTo>
                  <a:pt x="0" y="0"/>
                </a:lnTo>
                <a:lnTo>
                  <a:pt x="0" y="190499"/>
                </a:lnTo>
                <a:lnTo>
                  <a:pt x="546100" y="190499"/>
                </a:lnTo>
                <a:lnTo>
                  <a:pt x="5461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633131" y="3393060"/>
            <a:ext cx="546100" cy="190500"/>
          </a:xfrm>
          <a:custGeom>
            <a:avLst/>
            <a:gdLst/>
            <a:ahLst/>
            <a:cxnLst/>
            <a:rect l="l" t="t" r="r" b="b"/>
            <a:pathLst>
              <a:path w="546100" h="190500">
                <a:moveTo>
                  <a:pt x="546100" y="0"/>
                </a:moveTo>
                <a:lnTo>
                  <a:pt x="0" y="0"/>
                </a:lnTo>
                <a:lnTo>
                  <a:pt x="0" y="190500"/>
                </a:lnTo>
                <a:lnTo>
                  <a:pt x="546100" y="190500"/>
                </a:lnTo>
                <a:lnTo>
                  <a:pt x="5461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684726" y="3997371"/>
            <a:ext cx="443230" cy="190500"/>
          </a:xfrm>
          <a:custGeom>
            <a:avLst/>
            <a:gdLst/>
            <a:ahLst/>
            <a:cxnLst/>
            <a:rect l="l" t="t" r="r" b="b"/>
            <a:pathLst>
              <a:path w="443229" h="190500">
                <a:moveTo>
                  <a:pt x="442912" y="0"/>
                </a:moveTo>
                <a:lnTo>
                  <a:pt x="0" y="0"/>
                </a:lnTo>
                <a:lnTo>
                  <a:pt x="0" y="190500"/>
                </a:lnTo>
                <a:lnTo>
                  <a:pt x="442912" y="190500"/>
                </a:lnTo>
                <a:lnTo>
                  <a:pt x="442912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1023399" y="-25400"/>
          <a:ext cx="10221595" cy="67951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50565"/>
                <a:gridCol w="1750060"/>
                <a:gridCol w="1752600"/>
                <a:gridCol w="3380104"/>
              </a:tblGrid>
              <a:tr h="2139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Odds</a:t>
                      </a:r>
                      <a:r>
                        <a:rPr dirty="0" sz="1400" spc="-3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ratio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p-value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95%</a:t>
                      </a:r>
                      <a:r>
                        <a:rPr dirty="0" sz="1400" spc="-4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confidence</a:t>
                      </a:r>
                      <a:r>
                        <a:rPr dirty="0" sz="1400" spc="-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interval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51435">
                        <a:lnSpc>
                          <a:spcPts val="1565"/>
                        </a:lnSpc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Healthcare</a:t>
                      </a:r>
                      <a:r>
                        <a:rPr dirty="0" sz="1400" spc="-6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discrimination</a:t>
                      </a:r>
                      <a:r>
                        <a:rPr dirty="0" sz="1400" spc="-7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score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 spc="-20">
                          <a:latin typeface="Arial"/>
                          <a:cs typeface="Arial"/>
                        </a:rPr>
                        <a:t>0.74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 spc="-10" b="1">
                          <a:latin typeface="Arial"/>
                          <a:cs typeface="Arial"/>
                        </a:rPr>
                        <a:t>&lt;0.001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(0.64,</a:t>
                      </a:r>
                      <a:r>
                        <a:rPr dirty="0" sz="14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0.85)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0000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</a:tr>
              <a:tr h="233045">
                <a:tc>
                  <a:txBody>
                    <a:bodyPr/>
                    <a:lstStyle/>
                    <a:p>
                      <a:pPr marL="51435">
                        <a:lnSpc>
                          <a:spcPts val="1664"/>
                        </a:lnSpc>
                        <a:spcBef>
                          <a:spcPts val="75"/>
                        </a:spcBef>
                      </a:pP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Race/ethnicity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</a:tr>
              <a:tr h="211454">
                <a:tc>
                  <a:txBody>
                    <a:bodyPr/>
                    <a:lstStyle/>
                    <a:p>
                      <a:pPr marL="297815">
                        <a:lnSpc>
                          <a:spcPts val="1565"/>
                        </a:lnSpc>
                      </a:pP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Non-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Hispanic</a:t>
                      </a:r>
                      <a:r>
                        <a:rPr dirty="0" sz="1400" spc="-3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Black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 spc="-20">
                          <a:latin typeface="Arial"/>
                          <a:cs typeface="Arial"/>
                        </a:rPr>
                        <a:t>0.56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 spc="-10">
                          <a:latin typeface="Arial"/>
                          <a:cs typeface="Arial"/>
                        </a:rPr>
                        <a:t>0.124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(0.27,</a:t>
                      </a:r>
                      <a:r>
                        <a:rPr dirty="0" sz="14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1.17)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</a:tr>
              <a:tr h="211454">
                <a:tc>
                  <a:txBody>
                    <a:bodyPr/>
                    <a:lstStyle/>
                    <a:p>
                      <a:pPr marL="297815">
                        <a:lnSpc>
                          <a:spcPts val="1565"/>
                        </a:lnSpc>
                      </a:pP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Hispanic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 spc="-20">
                          <a:latin typeface="Arial"/>
                          <a:cs typeface="Arial"/>
                        </a:rPr>
                        <a:t>0.67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 spc="-10">
                          <a:latin typeface="Arial"/>
                          <a:cs typeface="Arial"/>
                        </a:rPr>
                        <a:t>0.340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(0.30,</a:t>
                      </a:r>
                      <a:r>
                        <a:rPr dirty="0" sz="14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1.52)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</a:tr>
              <a:tr h="439420">
                <a:tc>
                  <a:txBody>
                    <a:bodyPr/>
                    <a:lstStyle/>
                    <a:p>
                      <a:pPr marL="297815">
                        <a:lnSpc>
                          <a:spcPts val="1575"/>
                        </a:lnSpc>
                      </a:pP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Non-Hispanic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297815">
                        <a:lnSpc>
                          <a:spcPts val="1670"/>
                        </a:lnSpc>
                        <a:spcBef>
                          <a:spcPts val="120"/>
                        </a:spcBef>
                      </a:pP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other/multiple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dirty="0" sz="1400" spc="-20">
                          <a:latin typeface="Arial"/>
                          <a:cs typeface="Arial"/>
                        </a:rPr>
                        <a:t>0.96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dirty="0" sz="1400" spc="-10">
                          <a:latin typeface="Arial"/>
                          <a:cs typeface="Arial"/>
                        </a:rPr>
                        <a:t>0.938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(0.39,</a:t>
                      </a:r>
                      <a:r>
                        <a:rPr dirty="0" sz="14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2.72)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</a:tr>
              <a:tr h="211454">
                <a:tc>
                  <a:txBody>
                    <a:bodyPr/>
                    <a:lstStyle/>
                    <a:p>
                      <a:pPr marL="51435">
                        <a:lnSpc>
                          <a:spcPts val="1565"/>
                        </a:lnSpc>
                      </a:pPr>
                      <a:r>
                        <a:rPr dirty="0" sz="14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Age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</a:tr>
              <a:tr h="211454">
                <a:tc>
                  <a:txBody>
                    <a:bodyPr/>
                    <a:lstStyle/>
                    <a:p>
                      <a:pPr marL="297815">
                        <a:lnSpc>
                          <a:spcPts val="1565"/>
                        </a:lnSpc>
                      </a:pP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45-</a:t>
                      </a:r>
                      <a:r>
                        <a:rPr dirty="0" sz="14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 spc="-20">
                          <a:latin typeface="Arial"/>
                          <a:cs typeface="Arial"/>
                        </a:rPr>
                        <a:t>1.30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 spc="-10">
                          <a:latin typeface="Arial"/>
                          <a:cs typeface="Arial"/>
                        </a:rPr>
                        <a:t>0.271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(0.82,</a:t>
                      </a:r>
                      <a:r>
                        <a:rPr dirty="0" sz="14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2.06)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</a:tr>
              <a:tr h="211454">
                <a:tc>
                  <a:txBody>
                    <a:bodyPr/>
                    <a:lstStyle/>
                    <a:p>
                      <a:pPr marL="297815">
                        <a:lnSpc>
                          <a:spcPts val="1565"/>
                        </a:lnSpc>
                      </a:pPr>
                      <a:r>
                        <a:rPr dirty="0" sz="14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65+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 spc="-20">
                          <a:latin typeface="Arial"/>
                          <a:cs typeface="Arial"/>
                        </a:rPr>
                        <a:t>1.05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 spc="-10">
                          <a:latin typeface="Arial"/>
                          <a:cs typeface="Arial"/>
                        </a:rPr>
                        <a:t>0.929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(0.39,</a:t>
                      </a:r>
                      <a:r>
                        <a:rPr dirty="0" sz="14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2.81)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</a:tr>
              <a:tr h="211454">
                <a:tc>
                  <a:txBody>
                    <a:bodyPr/>
                    <a:lstStyle/>
                    <a:p>
                      <a:pPr marL="51435">
                        <a:lnSpc>
                          <a:spcPts val="1565"/>
                        </a:lnSpc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Education</a:t>
                      </a:r>
                      <a:r>
                        <a:rPr dirty="0" sz="1400" spc="-4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12+</a:t>
                      </a:r>
                      <a:r>
                        <a:rPr dirty="0" sz="1400" spc="-4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years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 spc="-20">
                          <a:latin typeface="Arial"/>
                          <a:cs typeface="Arial"/>
                        </a:rPr>
                        <a:t>0.62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 spc="-10">
                          <a:latin typeface="Arial"/>
                          <a:cs typeface="Arial"/>
                        </a:rPr>
                        <a:t>0.075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(0.36,</a:t>
                      </a:r>
                      <a:r>
                        <a:rPr dirty="0" sz="14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1.05)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</a:tr>
              <a:tr h="211454">
                <a:tc>
                  <a:txBody>
                    <a:bodyPr/>
                    <a:lstStyle/>
                    <a:p>
                      <a:pPr marL="51435">
                        <a:lnSpc>
                          <a:spcPts val="1565"/>
                        </a:lnSpc>
                      </a:pP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Income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</a:tr>
              <a:tr h="211454">
                <a:tc>
                  <a:txBody>
                    <a:bodyPr/>
                    <a:lstStyle/>
                    <a:p>
                      <a:pPr marL="297815">
                        <a:lnSpc>
                          <a:spcPts val="1565"/>
                        </a:lnSpc>
                      </a:pP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$50,001-</a:t>
                      </a:r>
                      <a:r>
                        <a:rPr dirty="0" sz="14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75k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 spc="-20">
                          <a:latin typeface="Arial"/>
                          <a:cs typeface="Arial"/>
                        </a:rPr>
                        <a:t>2.19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 spc="-10">
                          <a:latin typeface="Arial"/>
                          <a:cs typeface="Arial"/>
                        </a:rPr>
                        <a:t>0.118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(0.82,</a:t>
                      </a:r>
                      <a:r>
                        <a:rPr dirty="0" sz="14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5.84)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</a:tr>
              <a:tr h="211454">
                <a:tc>
                  <a:txBody>
                    <a:bodyPr/>
                    <a:lstStyle/>
                    <a:p>
                      <a:pPr marL="297815">
                        <a:lnSpc>
                          <a:spcPts val="1565"/>
                        </a:lnSpc>
                      </a:pP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$75,001k+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 spc="-20">
                          <a:latin typeface="Arial"/>
                          <a:cs typeface="Arial"/>
                        </a:rPr>
                        <a:t>1.41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 spc="-10">
                          <a:latin typeface="Arial"/>
                          <a:cs typeface="Arial"/>
                        </a:rPr>
                        <a:t>0.139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(0.90,</a:t>
                      </a:r>
                      <a:r>
                        <a:rPr dirty="0" sz="14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2.22)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</a:tr>
              <a:tr h="211454">
                <a:tc>
                  <a:txBody>
                    <a:bodyPr/>
                    <a:lstStyle/>
                    <a:p>
                      <a:pPr marL="51435">
                        <a:lnSpc>
                          <a:spcPts val="1565"/>
                        </a:lnSpc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SES</a:t>
                      </a:r>
                      <a:r>
                        <a:rPr dirty="0" sz="1400" spc="-3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ladder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 spc="-20">
                          <a:latin typeface="Arial"/>
                          <a:cs typeface="Arial"/>
                        </a:rPr>
                        <a:t>1.04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 spc="-10">
                          <a:latin typeface="Arial"/>
                          <a:cs typeface="Arial"/>
                        </a:rPr>
                        <a:t>0.556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(0.92,</a:t>
                      </a:r>
                      <a:r>
                        <a:rPr dirty="0" sz="14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1.16)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</a:tr>
              <a:tr h="603885">
                <a:tc>
                  <a:txBody>
                    <a:bodyPr/>
                    <a:lstStyle/>
                    <a:p>
                      <a:pPr marL="51435">
                        <a:lnSpc>
                          <a:spcPts val="1575"/>
                        </a:lnSpc>
                      </a:pP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Self-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rated</a:t>
                      </a:r>
                      <a:r>
                        <a:rPr dirty="0" sz="1400" spc="-3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health</a:t>
                      </a:r>
                      <a:r>
                        <a:rPr dirty="0" sz="1400" spc="-3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good/very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5143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good/excellent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dirty="0" sz="1400" spc="-20">
                          <a:latin typeface="Arial"/>
                          <a:cs typeface="Arial"/>
                        </a:rPr>
                        <a:t>3.15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dirty="0" sz="1400" spc="-10" b="1">
                          <a:latin typeface="Arial"/>
                          <a:cs typeface="Arial"/>
                        </a:rPr>
                        <a:t>&lt;0.001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(2.01,</a:t>
                      </a:r>
                      <a:r>
                        <a:rPr dirty="0" sz="14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4.92)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</a:tr>
              <a:tr h="603885">
                <a:tc>
                  <a:txBody>
                    <a:bodyPr/>
                    <a:lstStyle/>
                    <a:p>
                      <a:pPr marL="51435">
                        <a:lnSpc>
                          <a:spcPts val="1570"/>
                        </a:lnSpc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Interaction:</a:t>
                      </a:r>
                      <a:r>
                        <a:rPr dirty="0" sz="1400" spc="-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Self-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rated</a:t>
                      </a:r>
                      <a:r>
                        <a:rPr dirty="0" sz="1400" spc="-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health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5143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*discrimination</a:t>
                      </a:r>
                      <a:r>
                        <a:rPr dirty="0" sz="1400" spc="-9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score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0"/>
                        </a:lnSpc>
                      </a:pPr>
                      <a:r>
                        <a:rPr dirty="0" sz="1400" spc="-20">
                          <a:latin typeface="Arial"/>
                          <a:cs typeface="Arial"/>
                        </a:rPr>
                        <a:t>0.84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0"/>
                        </a:lnSpc>
                      </a:pPr>
                      <a:r>
                        <a:rPr dirty="0" sz="1400" spc="-10" b="1">
                          <a:latin typeface="Arial"/>
                          <a:cs typeface="Arial"/>
                        </a:rPr>
                        <a:t>0.008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(0.74,</a:t>
                      </a:r>
                      <a:r>
                        <a:rPr dirty="0" sz="14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0.96)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</a:tr>
              <a:tr h="394970">
                <a:tc>
                  <a:txBody>
                    <a:bodyPr/>
                    <a:lstStyle/>
                    <a:p>
                      <a:pPr marL="51435">
                        <a:lnSpc>
                          <a:spcPts val="1585"/>
                        </a:lnSpc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80%+</a:t>
                      </a:r>
                      <a:r>
                        <a:rPr dirty="0" sz="1400" spc="-4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publicly</a:t>
                      </a:r>
                      <a:r>
                        <a:rPr dirty="0" sz="1400" spc="-4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insured/uninsured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5"/>
                        </a:lnSpc>
                      </a:pPr>
                      <a:r>
                        <a:rPr dirty="0" sz="1400" spc="-20">
                          <a:latin typeface="Arial"/>
                          <a:cs typeface="Arial"/>
                        </a:rPr>
                        <a:t>0.76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5"/>
                        </a:lnSpc>
                      </a:pPr>
                      <a:r>
                        <a:rPr dirty="0" sz="1400" spc="-10">
                          <a:latin typeface="Arial"/>
                          <a:cs typeface="Arial"/>
                        </a:rPr>
                        <a:t>0.170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(0.52,</a:t>
                      </a:r>
                      <a:r>
                        <a:rPr dirty="0" sz="14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1.12)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</a:tr>
              <a:tr h="608965">
                <a:tc>
                  <a:txBody>
                    <a:bodyPr/>
                    <a:lstStyle/>
                    <a:p>
                      <a:pPr marL="51435">
                        <a:lnSpc>
                          <a:spcPts val="1620"/>
                        </a:lnSpc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Previously</a:t>
                      </a:r>
                      <a:r>
                        <a:rPr dirty="0" sz="140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screened</a:t>
                      </a:r>
                      <a:r>
                        <a:rPr dirty="0" sz="1400" spc="-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for</a:t>
                      </a:r>
                      <a:r>
                        <a:rPr dirty="0" sz="1400" spc="-4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social</a:t>
                      </a:r>
                      <a:r>
                        <a:rPr dirty="0" sz="1400" spc="-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risks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5143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dirty="0" sz="14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prior</a:t>
                      </a:r>
                      <a:r>
                        <a:rPr dirty="0" sz="1400" spc="-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12</a:t>
                      </a:r>
                      <a:r>
                        <a:rPr dirty="0" sz="14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months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</a:pPr>
                      <a:r>
                        <a:rPr dirty="0" sz="1400" spc="-20">
                          <a:latin typeface="Arial"/>
                          <a:cs typeface="Arial"/>
                        </a:rPr>
                        <a:t>0.99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</a:pPr>
                      <a:r>
                        <a:rPr dirty="0" sz="1400" spc="-10">
                          <a:latin typeface="Arial"/>
                          <a:cs typeface="Arial"/>
                        </a:rPr>
                        <a:t>0.972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(0.63,</a:t>
                      </a:r>
                      <a:r>
                        <a:rPr dirty="0" sz="14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1.55)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0000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</a:tr>
              <a:tr h="603885">
                <a:tc>
                  <a:txBody>
                    <a:bodyPr/>
                    <a:lstStyle/>
                    <a:p>
                      <a:pPr marL="51435">
                        <a:lnSpc>
                          <a:spcPts val="1575"/>
                        </a:lnSpc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Previously</a:t>
                      </a:r>
                      <a:r>
                        <a:rPr dirty="0" sz="1400" spc="-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assisted</a:t>
                      </a:r>
                      <a:r>
                        <a:rPr dirty="0" sz="1400" spc="-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with</a:t>
                      </a:r>
                      <a:r>
                        <a:rPr dirty="0" sz="1400" spc="-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social</a:t>
                      </a:r>
                      <a:r>
                        <a:rPr dirty="0" sz="1400" spc="-4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risks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5143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dirty="0" sz="14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prior</a:t>
                      </a:r>
                      <a:r>
                        <a:rPr dirty="0" sz="1400" spc="-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12</a:t>
                      </a:r>
                      <a:r>
                        <a:rPr dirty="0" sz="14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months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dirty="0" sz="1400" spc="-20">
                          <a:latin typeface="Arial"/>
                          <a:cs typeface="Arial"/>
                        </a:rPr>
                        <a:t>0.86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dirty="0" sz="1400" spc="-10">
                          <a:latin typeface="Arial"/>
                          <a:cs typeface="Arial"/>
                        </a:rPr>
                        <a:t>0.411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(0.60,</a:t>
                      </a:r>
                      <a:r>
                        <a:rPr dirty="0" sz="14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1.23)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</a:tr>
              <a:tr h="603885">
                <a:tc>
                  <a:txBody>
                    <a:bodyPr/>
                    <a:lstStyle/>
                    <a:p>
                      <a:pPr marL="51435">
                        <a:lnSpc>
                          <a:spcPts val="1570"/>
                        </a:lnSpc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Interaction:</a:t>
                      </a:r>
                      <a:r>
                        <a:rPr dirty="0" sz="1400" spc="-6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Previously</a:t>
                      </a:r>
                      <a:r>
                        <a:rPr dirty="0" sz="1400" spc="-5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screened</a:t>
                      </a:r>
                      <a:r>
                        <a:rPr dirty="0" sz="1400" spc="-6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*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5143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discrimination</a:t>
                      </a:r>
                      <a:r>
                        <a:rPr dirty="0" sz="1400" spc="-9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score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0"/>
                        </a:lnSpc>
                      </a:pPr>
                      <a:r>
                        <a:rPr dirty="0" sz="1400" spc="-20">
                          <a:latin typeface="Arial"/>
                          <a:cs typeface="Arial"/>
                        </a:rPr>
                        <a:t>1.28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0"/>
                        </a:lnSpc>
                      </a:pPr>
                      <a:r>
                        <a:rPr dirty="0" sz="1400" spc="-10" b="1">
                          <a:latin typeface="Arial"/>
                          <a:cs typeface="Arial"/>
                        </a:rPr>
                        <a:t>0.026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(1.03,</a:t>
                      </a:r>
                      <a:r>
                        <a:rPr dirty="0" sz="14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1.58)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60711" y="3249279"/>
            <a:ext cx="7058659" cy="880110"/>
            <a:chOff x="4560711" y="3249279"/>
            <a:chExt cx="7058659" cy="880110"/>
          </a:xfrm>
        </p:grpSpPr>
        <p:sp>
          <p:nvSpPr>
            <p:cNvPr id="3" name="object 3"/>
            <p:cNvSpPr/>
            <p:nvPr/>
          </p:nvSpPr>
          <p:spPr>
            <a:xfrm>
              <a:off x="4560710" y="3249282"/>
              <a:ext cx="7058659" cy="880110"/>
            </a:xfrm>
            <a:custGeom>
              <a:avLst/>
              <a:gdLst/>
              <a:ahLst/>
              <a:cxnLst/>
              <a:rect l="l" t="t" r="r" b="b"/>
              <a:pathLst>
                <a:path w="7058659" h="880110">
                  <a:moveTo>
                    <a:pt x="7058355" y="0"/>
                  </a:moveTo>
                  <a:lnTo>
                    <a:pt x="3373780" y="0"/>
                  </a:lnTo>
                  <a:lnTo>
                    <a:pt x="1862658" y="0"/>
                  </a:lnTo>
                  <a:lnTo>
                    <a:pt x="0" y="0"/>
                  </a:lnTo>
                  <a:lnTo>
                    <a:pt x="0" y="879983"/>
                  </a:lnTo>
                  <a:lnTo>
                    <a:pt x="1862658" y="879983"/>
                  </a:lnTo>
                  <a:lnTo>
                    <a:pt x="3373780" y="879983"/>
                  </a:lnTo>
                  <a:lnTo>
                    <a:pt x="7058355" y="879983"/>
                  </a:lnTo>
                  <a:lnTo>
                    <a:pt x="7058355" y="0"/>
                  </a:lnTo>
                  <a:close/>
                </a:path>
              </a:pathLst>
            </a:custGeom>
            <a:solidFill>
              <a:srgbClr val="EBF1E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6628868" y="3274679"/>
              <a:ext cx="1100455" cy="393700"/>
            </a:xfrm>
            <a:custGeom>
              <a:avLst/>
              <a:gdLst/>
              <a:ahLst/>
              <a:cxnLst/>
              <a:rect l="l" t="t" r="r" b="b"/>
              <a:pathLst>
                <a:path w="1100454" h="393700">
                  <a:moveTo>
                    <a:pt x="1100137" y="0"/>
                  </a:moveTo>
                  <a:lnTo>
                    <a:pt x="0" y="0"/>
                  </a:lnTo>
                  <a:lnTo>
                    <a:pt x="0" y="393700"/>
                  </a:lnTo>
                  <a:lnTo>
                    <a:pt x="1100137" y="393700"/>
                  </a:lnTo>
                  <a:lnTo>
                    <a:pt x="110013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</p:grp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566582" y="2356596"/>
          <a:ext cx="11135360" cy="17653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97960"/>
                <a:gridCol w="1680210"/>
                <a:gridCol w="1866264"/>
                <a:gridCol w="3502659"/>
              </a:tblGrid>
              <a:tr h="8858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70AD47"/>
                      </a:solidFill>
                      <a:prstDash val="solid"/>
                    </a:lnL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466090">
                        <a:lnSpc>
                          <a:spcPts val="3315"/>
                        </a:lnSpc>
                      </a:pPr>
                      <a:r>
                        <a:rPr dirty="0" sz="28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Odds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marL="535305">
                        <a:lnSpc>
                          <a:spcPts val="3325"/>
                        </a:lnSpc>
                        <a:spcBef>
                          <a:spcPts val="240"/>
                        </a:spcBef>
                      </a:pPr>
                      <a:r>
                        <a:rPr dirty="0" sz="28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ratio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ts val="3315"/>
                        </a:lnSpc>
                      </a:pPr>
                      <a:r>
                        <a:rPr dirty="0" sz="28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p-value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73355">
                        <a:lnSpc>
                          <a:spcPts val="3315"/>
                        </a:lnSpc>
                      </a:pPr>
                      <a:r>
                        <a:rPr dirty="0" sz="28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95%</a:t>
                      </a:r>
                      <a:r>
                        <a:rPr dirty="0" sz="2800" spc="-6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8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confidence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algn="ctr" marR="173990">
                        <a:lnSpc>
                          <a:spcPts val="3325"/>
                        </a:lnSpc>
                        <a:spcBef>
                          <a:spcPts val="240"/>
                        </a:spcBef>
                      </a:pPr>
                      <a:r>
                        <a:rPr dirty="0" sz="28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interval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R w="12700">
                      <a:solidFill>
                        <a:srgbClr val="70AD47"/>
                      </a:solidFill>
                      <a:prstDash val="solid"/>
                    </a:lnR>
                    <a:solidFill>
                      <a:srgbClr val="70AD47"/>
                    </a:solidFill>
                  </a:tcPr>
                </a:tc>
              </a:tr>
              <a:tr h="879475">
                <a:tc>
                  <a:txBody>
                    <a:bodyPr/>
                    <a:lstStyle/>
                    <a:p>
                      <a:pPr marL="51435">
                        <a:lnSpc>
                          <a:spcPts val="3270"/>
                        </a:lnSpc>
                      </a:pPr>
                      <a:r>
                        <a:rPr dirty="0" sz="2800" spc="-10" b="1">
                          <a:latin typeface="Arial"/>
                          <a:cs typeface="Arial"/>
                        </a:rPr>
                        <a:t>Healthcare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marL="51435">
                        <a:lnSpc>
                          <a:spcPts val="3320"/>
                        </a:lnSpc>
                        <a:spcBef>
                          <a:spcPts val="240"/>
                        </a:spcBef>
                      </a:pPr>
                      <a:r>
                        <a:rPr dirty="0" sz="2800" b="1">
                          <a:latin typeface="Arial"/>
                          <a:cs typeface="Arial"/>
                        </a:rPr>
                        <a:t>discrimination</a:t>
                      </a:r>
                      <a:r>
                        <a:rPr dirty="0" sz="2800" spc="-1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800" spc="-20" b="1">
                          <a:latin typeface="Arial"/>
                          <a:cs typeface="Arial"/>
                        </a:rPr>
                        <a:t>score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70AD47"/>
                      </a:solidFill>
                      <a:prstDash val="solid"/>
                    </a:lnL>
                    <a:lnB w="12700">
                      <a:solidFill>
                        <a:srgbClr val="70AD47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574040">
                        <a:lnSpc>
                          <a:spcPts val="3270"/>
                        </a:lnSpc>
                      </a:pPr>
                      <a:r>
                        <a:rPr dirty="0" sz="2800" spc="-20">
                          <a:latin typeface="Arial"/>
                          <a:cs typeface="Arial"/>
                        </a:rPr>
                        <a:t>0.74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B w="12700">
                      <a:solidFill>
                        <a:srgbClr val="70AD47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2540">
                        <a:lnSpc>
                          <a:spcPts val="3270"/>
                        </a:lnSpc>
                      </a:pPr>
                      <a:r>
                        <a:rPr dirty="0" sz="2800" spc="-10" b="1">
                          <a:latin typeface="Arial"/>
                          <a:cs typeface="Arial"/>
                        </a:rPr>
                        <a:t>&lt;0.001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B w="12700">
                      <a:solidFill>
                        <a:srgbClr val="70AD4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8665">
                        <a:lnSpc>
                          <a:spcPts val="3270"/>
                        </a:lnSpc>
                      </a:pPr>
                      <a:r>
                        <a:rPr dirty="0" sz="2800">
                          <a:latin typeface="Arial"/>
                          <a:cs typeface="Arial"/>
                        </a:rPr>
                        <a:t>(0.64,</a:t>
                      </a:r>
                      <a:r>
                        <a:rPr dirty="0" sz="28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800" spc="-10">
                          <a:latin typeface="Arial"/>
                          <a:cs typeface="Arial"/>
                        </a:rPr>
                        <a:t>0.85)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R w="12700">
                      <a:solidFill>
                        <a:srgbClr val="70AD47"/>
                      </a:solidFill>
                      <a:prstDash val="solid"/>
                    </a:lnR>
                    <a:lnB w="12700">
                      <a:solidFill>
                        <a:srgbClr val="70AD47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4873" y="755904"/>
            <a:ext cx="11162665" cy="2216785"/>
            <a:chOff x="514873" y="755904"/>
            <a:chExt cx="11162665" cy="2216785"/>
          </a:xfrm>
        </p:grpSpPr>
        <p:sp>
          <p:nvSpPr>
            <p:cNvPr id="3" name="object 3"/>
            <p:cNvSpPr/>
            <p:nvPr/>
          </p:nvSpPr>
          <p:spPr>
            <a:xfrm>
              <a:off x="514870" y="755903"/>
              <a:ext cx="11162665" cy="880110"/>
            </a:xfrm>
            <a:custGeom>
              <a:avLst/>
              <a:gdLst/>
              <a:ahLst/>
              <a:cxnLst/>
              <a:rect l="l" t="t" r="r" b="b"/>
              <a:pathLst>
                <a:path w="11162665" h="880110">
                  <a:moveTo>
                    <a:pt x="11162246" y="0"/>
                  </a:moveTo>
                  <a:lnTo>
                    <a:pt x="7438949" y="0"/>
                  </a:lnTo>
                  <a:lnTo>
                    <a:pt x="5508345" y="0"/>
                  </a:lnTo>
                  <a:lnTo>
                    <a:pt x="3580803" y="0"/>
                  </a:lnTo>
                  <a:lnTo>
                    <a:pt x="0" y="0"/>
                  </a:lnTo>
                  <a:lnTo>
                    <a:pt x="0" y="879983"/>
                  </a:lnTo>
                  <a:lnTo>
                    <a:pt x="3580803" y="879983"/>
                  </a:lnTo>
                  <a:lnTo>
                    <a:pt x="5508345" y="879983"/>
                  </a:lnTo>
                  <a:lnTo>
                    <a:pt x="7438949" y="879983"/>
                  </a:lnTo>
                  <a:lnTo>
                    <a:pt x="11162246" y="879983"/>
                  </a:lnTo>
                  <a:lnTo>
                    <a:pt x="11162246" y="0"/>
                  </a:lnTo>
                  <a:close/>
                </a:path>
              </a:pathLst>
            </a:custGeom>
            <a:solidFill>
              <a:srgbClr val="70AD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514870" y="1635886"/>
              <a:ext cx="11162665" cy="1336675"/>
            </a:xfrm>
            <a:custGeom>
              <a:avLst/>
              <a:gdLst/>
              <a:ahLst/>
              <a:cxnLst/>
              <a:rect l="l" t="t" r="r" b="b"/>
              <a:pathLst>
                <a:path w="11162665" h="1336675">
                  <a:moveTo>
                    <a:pt x="11162246" y="0"/>
                  </a:moveTo>
                  <a:lnTo>
                    <a:pt x="7438949" y="0"/>
                  </a:lnTo>
                  <a:lnTo>
                    <a:pt x="5508345" y="0"/>
                  </a:lnTo>
                  <a:lnTo>
                    <a:pt x="3580803" y="0"/>
                  </a:lnTo>
                  <a:lnTo>
                    <a:pt x="0" y="0"/>
                  </a:lnTo>
                  <a:lnTo>
                    <a:pt x="0" y="1336548"/>
                  </a:lnTo>
                  <a:lnTo>
                    <a:pt x="3580803" y="1336548"/>
                  </a:lnTo>
                  <a:lnTo>
                    <a:pt x="5508345" y="1336548"/>
                  </a:lnTo>
                  <a:lnTo>
                    <a:pt x="7438949" y="1336548"/>
                  </a:lnTo>
                  <a:lnTo>
                    <a:pt x="11162246" y="1336548"/>
                  </a:lnTo>
                  <a:lnTo>
                    <a:pt x="11162246" y="0"/>
                  </a:lnTo>
                  <a:close/>
                </a:path>
              </a:pathLst>
            </a:custGeom>
            <a:solidFill>
              <a:srgbClr val="EBF1E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/>
          <p:nvPr/>
        </p:nvSpPr>
        <p:spPr>
          <a:xfrm>
            <a:off x="514870" y="4308982"/>
            <a:ext cx="11162665" cy="1793239"/>
          </a:xfrm>
          <a:custGeom>
            <a:avLst/>
            <a:gdLst/>
            <a:ahLst/>
            <a:cxnLst/>
            <a:rect l="l" t="t" r="r" b="b"/>
            <a:pathLst>
              <a:path w="11162665" h="1793239">
                <a:moveTo>
                  <a:pt x="11162246" y="0"/>
                </a:moveTo>
                <a:lnTo>
                  <a:pt x="7438949" y="0"/>
                </a:lnTo>
                <a:lnTo>
                  <a:pt x="5508345" y="0"/>
                </a:lnTo>
                <a:lnTo>
                  <a:pt x="3580803" y="0"/>
                </a:lnTo>
                <a:lnTo>
                  <a:pt x="0" y="0"/>
                </a:lnTo>
                <a:lnTo>
                  <a:pt x="0" y="1793113"/>
                </a:lnTo>
                <a:lnTo>
                  <a:pt x="3580803" y="1793113"/>
                </a:lnTo>
                <a:lnTo>
                  <a:pt x="5508345" y="1793113"/>
                </a:lnTo>
                <a:lnTo>
                  <a:pt x="7438949" y="1793113"/>
                </a:lnTo>
                <a:lnTo>
                  <a:pt x="11162246" y="1793113"/>
                </a:lnTo>
                <a:lnTo>
                  <a:pt x="11162246" y="0"/>
                </a:lnTo>
                <a:close/>
              </a:path>
            </a:pathLst>
          </a:custGeom>
          <a:solidFill>
            <a:srgbClr val="EBF1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08523" y="1635886"/>
            <a:ext cx="11175365" cy="0"/>
          </a:xfrm>
          <a:custGeom>
            <a:avLst/>
            <a:gdLst/>
            <a:ahLst/>
            <a:cxnLst/>
            <a:rect l="l" t="t" r="r" b="b"/>
            <a:pathLst>
              <a:path w="11175365" h="0">
                <a:moveTo>
                  <a:pt x="0" y="0"/>
                </a:moveTo>
                <a:lnTo>
                  <a:pt x="11174951" y="0"/>
                </a:lnTo>
              </a:path>
            </a:pathLst>
          </a:custGeom>
          <a:ln w="12700">
            <a:solidFill>
              <a:srgbClr val="70AD4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08523" y="2972435"/>
            <a:ext cx="11175365" cy="0"/>
          </a:xfrm>
          <a:custGeom>
            <a:avLst/>
            <a:gdLst/>
            <a:ahLst/>
            <a:cxnLst/>
            <a:rect l="l" t="t" r="r" b="b"/>
            <a:pathLst>
              <a:path w="11175365" h="0">
                <a:moveTo>
                  <a:pt x="0" y="0"/>
                </a:moveTo>
                <a:lnTo>
                  <a:pt x="11174951" y="0"/>
                </a:lnTo>
              </a:path>
            </a:pathLst>
          </a:custGeom>
          <a:ln w="12700">
            <a:solidFill>
              <a:srgbClr val="70AD4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08523" y="749554"/>
            <a:ext cx="11175365" cy="5359400"/>
          </a:xfrm>
          <a:custGeom>
            <a:avLst/>
            <a:gdLst/>
            <a:ahLst/>
            <a:cxnLst/>
            <a:rect l="l" t="t" r="r" b="b"/>
            <a:pathLst>
              <a:path w="11175365" h="5359400">
                <a:moveTo>
                  <a:pt x="0" y="3559429"/>
                </a:moveTo>
                <a:lnTo>
                  <a:pt x="11174951" y="3559429"/>
                </a:lnTo>
              </a:path>
              <a:path w="11175365" h="5359400">
                <a:moveTo>
                  <a:pt x="6350" y="0"/>
                </a:moveTo>
                <a:lnTo>
                  <a:pt x="6350" y="5358892"/>
                </a:lnTo>
              </a:path>
              <a:path w="11175365" h="5359400">
                <a:moveTo>
                  <a:pt x="11168601" y="0"/>
                </a:moveTo>
                <a:lnTo>
                  <a:pt x="11168601" y="5358892"/>
                </a:lnTo>
              </a:path>
              <a:path w="11175365" h="5359400">
                <a:moveTo>
                  <a:pt x="0" y="6350"/>
                </a:moveTo>
                <a:lnTo>
                  <a:pt x="11174951" y="6350"/>
                </a:lnTo>
              </a:path>
              <a:path w="11175365" h="5359400">
                <a:moveTo>
                  <a:pt x="0" y="5352542"/>
                </a:moveTo>
                <a:lnTo>
                  <a:pt x="11174951" y="5352542"/>
                </a:lnTo>
              </a:path>
            </a:pathLst>
          </a:custGeom>
          <a:ln w="12700">
            <a:solidFill>
              <a:srgbClr val="70AD4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4156955" y="728979"/>
            <a:ext cx="180467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Odds</a:t>
            </a:r>
            <a:r>
              <a:rPr dirty="0" sz="28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10" b="1">
                <a:solidFill>
                  <a:srgbClr val="FFFFFF"/>
                </a:solidFill>
                <a:latin typeface="Arial"/>
                <a:cs typeface="Arial"/>
              </a:rPr>
              <a:t>ratio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351931" y="728979"/>
            <a:ext cx="127317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20" b="1">
                <a:solidFill>
                  <a:srgbClr val="FFFFFF"/>
                </a:solidFill>
                <a:latin typeface="Arial"/>
                <a:cs typeface="Arial"/>
              </a:rPr>
              <a:t>p-value</a:t>
            </a:r>
            <a:endParaRPr sz="2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56572" y="698499"/>
            <a:ext cx="2719070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25170" marR="5080" indent="-713105">
              <a:lnSpc>
                <a:spcPct val="107100"/>
              </a:lnSpc>
              <a:spcBef>
                <a:spcPts val="100"/>
              </a:spcBef>
            </a:pP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95%</a:t>
            </a:r>
            <a:r>
              <a:rPr dirty="0" sz="28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10" b="1">
                <a:solidFill>
                  <a:srgbClr val="FFFFFF"/>
                </a:solidFill>
                <a:latin typeface="Arial"/>
                <a:cs typeface="Arial"/>
              </a:rPr>
              <a:t>confidence interval</a:t>
            </a:r>
            <a:endParaRPr sz="2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3972" y="1579372"/>
            <a:ext cx="3489960" cy="1397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100"/>
              </a:spcBef>
            </a:pPr>
            <a:r>
              <a:rPr dirty="0" sz="2800" b="1">
                <a:latin typeface="Arial"/>
                <a:cs typeface="Arial"/>
              </a:rPr>
              <a:t>Previously</a:t>
            </a:r>
            <a:r>
              <a:rPr dirty="0" sz="2800" spc="-110" b="1">
                <a:latin typeface="Arial"/>
                <a:cs typeface="Arial"/>
              </a:rPr>
              <a:t> </a:t>
            </a:r>
            <a:r>
              <a:rPr dirty="0" sz="2800" spc="-10" b="1">
                <a:latin typeface="Arial"/>
                <a:cs typeface="Arial"/>
              </a:rPr>
              <a:t>screened </a:t>
            </a:r>
            <a:r>
              <a:rPr dirty="0" sz="2800" b="1">
                <a:latin typeface="Arial"/>
                <a:cs typeface="Arial"/>
              </a:rPr>
              <a:t>for</a:t>
            </a:r>
            <a:r>
              <a:rPr dirty="0" sz="2800" spc="-55" b="1">
                <a:latin typeface="Arial"/>
                <a:cs typeface="Arial"/>
              </a:rPr>
              <a:t> </a:t>
            </a:r>
            <a:r>
              <a:rPr dirty="0" sz="2800" b="1">
                <a:latin typeface="Arial"/>
                <a:cs typeface="Arial"/>
              </a:rPr>
              <a:t>social</a:t>
            </a:r>
            <a:r>
              <a:rPr dirty="0" sz="2800" spc="-60" b="1">
                <a:latin typeface="Arial"/>
                <a:cs typeface="Arial"/>
              </a:rPr>
              <a:t> </a:t>
            </a:r>
            <a:r>
              <a:rPr dirty="0" sz="2800" b="1">
                <a:latin typeface="Arial"/>
                <a:cs typeface="Arial"/>
              </a:rPr>
              <a:t>risks</a:t>
            </a:r>
            <a:r>
              <a:rPr dirty="0" sz="2800" spc="-50" b="1">
                <a:latin typeface="Arial"/>
                <a:cs typeface="Arial"/>
              </a:rPr>
              <a:t> </a:t>
            </a:r>
            <a:r>
              <a:rPr dirty="0" sz="2800" spc="-25" b="1">
                <a:latin typeface="Arial"/>
                <a:cs typeface="Arial"/>
              </a:rPr>
              <a:t>in </a:t>
            </a:r>
            <a:r>
              <a:rPr dirty="0" sz="2800" b="1">
                <a:latin typeface="Arial"/>
                <a:cs typeface="Arial"/>
              </a:rPr>
              <a:t>prior</a:t>
            </a:r>
            <a:r>
              <a:rPr dirty="0" sz="2800" spc="-30" b="1">
                <a:latin typeface="Arial"/>
                <a:cs typeface="Arial"/>
              </a:rPr>
              <a:t> </a:t>
            </a:r>
            <a:r>
              <a:rPr dirty="0" sz="2800" b="1">
                <a:latin typeface="Arial"/>
                <a:cs typeface="Arial"/>
              </a:rPr>
              <a:t>12</a:t>
            </a:r>
            <a:r>
              <a:rPr dirty="0" sz="2800" spc="-20" b="1">
                <a:latin typeface="Arial"/>
                <a:cs typeface="Arial"/>
              </a:rPr>
              <a:t> </a:t>
            </a:r>
            <a:r>
              <a:rPr dirty="0" sz="2800" spc="-10" b="1">
                <a:latin typeface="Arial"/>
                <a:cs typeface="Arial"/>
              </a:rPr>
              <a:t>months</a:t>
            </a:r>
            <a:endParaRPr sz="2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699880" y="1609852"/>
            <a:ext cx="71945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20">
                <a:latin typeface="Arial"/>
                <a:cs typeface="Arial"/>
              </a:rPr>
              <a:t>0.99</a:t>
            </a:r>
            <a:endParaRPr sz="2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529731" y="1609852"/>
            <a:ext cx="91821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10">
                <a:latin typeface="Arial"/>
                <a:cs typeface="Arial"/>
              </a:rPr>
              <a:t>0.972</a:t>
            </a:r>
            <a:endParaRPr sz="2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891547" y="1609852"/>
            <a:ext cx="184848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>
                <a:latin typeface="Arial"/>
                <a:cs typeface="Arial"/>
              </a:rPr>
              <a:t>(0.63,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1.55)</a:t>
            </a:r>
            <a:endParaRPr sz="2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53972" y="2917444"/>
            <a:ext cx="3352165" cy="1397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100"/>
              </a:spcBef>
            </a:pPr>
            <a:r>
              <a:rPr dirty="0" sz="2800" b="1">
                <a:latin typeface="Arial"/>
                <a:cs typeface="Arial"/>
              </a:rPr>
              <a:t>Previously</a:t>
            </a:r>
            <a:r>
              <a:rPr dirty="0" sz="2800" spc="-110" b="1">
                <a:latin typeface="Arial"/>
                <a:cs typeface="Arial"/>
              </a:rPr>
              <a:t> </a:t>
            </a:r>
            <a:r>
              <a:rPr dirty="0" sz="2800" spc="-10" b="1">
                <a:latin typeface="Arial"/>
                <a:cs typeface="Arial"/>
              </a:rPr>
              <a:t>assisted </a:t>
            </a:r>
            <a:r>
              <a:rPr dirty="0" sz="2800" b="1">
                <a:latin typeface="Arial"/>
                <a:cs typeface="Arial"/>
              </a:rPr>
              <a:t>with</a:t>
            </a:r>
            <a:r>
              <a:rPr dirty="0" sz="2800" spc="-60" b="1">
                <a:latin typeface="Arial"/>
                <a:cs typeface="Arial"/>
              </a:rPr>
              <a:t> </a:t>
            </a:r>
            <a:r>
              <a:rPr dirty="0" sz="2800" b="1">
                <a:latin typeface="Arial"/>
                <a:cs typeface="Arial"/>
              </a:rPr>
              <a:t>social</a:t>
            </a:r>
            <a:r>
              <a:rPr dirty="0" sz="2800" spc="-65" b="1">
                <a:latin typeface="Arial"/>
                <a:cs typeface="Arial"/>
              </a:rPr>
              <a:t> </a:t>
            </a:r>
            <a:r>
              <a:rPr dirty="0" sz="2800" b="1">
                <a:latin typeface="Arial"/>
                <a:cs typeface="Arial"/>
              </a:rPr>
              <a:t>risks</a:t>
            </a:r>
            <a:r>
              <a:rPr dirty="0" sz="2800" spc="-55" b="1">
                <a:latin typeface="Arial"/>
                <a:cs typeface="Arial"/>
              </a:rPr>
              <a:t> </a:t>
            </a:r>
            <a:r>
              <a:rPr dirty="0" sz="2800" spc="-25" b="1">
                <a:latin typeface="Arial"/>
                <a:cs typeface="Arial"/>
              </a:rPr>
              <a:t>in </a:t>
            </a:r>
            <a:r>
              <a:rPr dirty="0" sz="2800" b="1">
                <a:latin typeface="Arial"/>
                <a:cs typeface="Arial"/>
              </a:rPr>
              <a:t>prior</a:t>
            </a:r>
            <a:r>
              <a:rPr dirty="0" sz="2800" spc="-30" b="1">
                <a:latin typeface="Arial"/>
                <a:cs typeface="Arial"/>
              </a:rPr>
              <a:t> </a:t>
            </a:r>
            <a:r>
              <a:rPr dirty="0" sz="2800" b="1">
                <a:latin typeface="Arial"/>
                <a:cs typeface="Arial"/>
              </a:rPr>
              <a:t>12</a:t>
            </a:r>
            <a:r>
              <a:rPr dirty="0" sz="2800" spc="-20" b="1">
                <a:latin typeface="Arial"/>
                <a:cs typeface="Arial"/>
              </a:rPr>
              <a:t> </a:t>
            </a:r>
            <a:r>
              <a:rPr dirty="0" sz="2800" spc="-10" b="1">
                <a:latin typeface="Arial"/>
                <a:cs typeface="Arial"/>
              </a:rPr>
              <a:t>months</a:t>
            </a:r>
            <a:endParaRPr sz="2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699880" y="2947923"/>
            <a:ext cx="71945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20">
                <a:latin typeface="Arial"/>
                <a:cs typeface="Arial"/>
              </a:rPr>
              <a:t>0.86</a:t>
            </a:r>
            <a:endParaRPr sz="2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542939" y="2947923"/>
            <a:ext cx="89090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40">
                <a:latin typeface="Arial"/>
                <a:cs typeface="Arial"/>
              </a:rPr>
              <a:t>0.411</a:t>
            </a:r>
            <a:endParaRPr sz="2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891547" y="2947923"/>
            <a:ext cx="184848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>
                <a:latin typeface="Arial"/>
                <a:cs typeface="Arial"/>
              </a:rPr>
              <a:t>(0.60,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1.23)</a:t>
            </a:r>
            <a:endParaRPr sz="2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53972" y="4252467"/>
            <a:ext cx="3489960" cy="1854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100"/>
              </a:spcBef>
            </a:pPr>
            <a:r>
              <a:rPr dirty="0" sz="2800" spc="-10" b="1">
                <a:latin typeface="Arial"/>
                <a:cs typeface="Arial"/>
              </a:rPr>
              <a:t>Interaction: </a:t>
            </a:r>
            <a:r>
              <a:rPr dirty="0" sz="2800" b="1">
                <a:latin typeface="Arial"/>
                <a:cs typeface="Arial"/>
              </a:rPr>
              <a:t>Previously</a:t>
            </a:r>
            <a:r>
              <a:rPr dirty="0" sz="2800" spc="-110" b="1">
                <a:latin typeface="Arial"/>
                <a:cs typeface="Arial"/>
              </a:rPr>
              <a:t> </a:t>
            </a:r>
            <a:r>
              <a:rPr dirty="0" sz="2800" spc="-10" b="1">
                <a:latin typeface="Arial"/>
                <a:cs typeface="Arial"/>
              </a:rPr>
              <a:t>screened</a:t>
            </a:r>
            <a:endParaRPr sz="2800">
              <a:latin typeface="Arial"/>
              <a:cs typeface="Arial"/>
            </a:endParaRPr>
          </a:p>
          <a:p>
            <a:pPr marL="12700" marR="800735">
              <a:lnSpc>
                <a:spcPct val="107100"/>
              </a:lnSpc>
            </a:pPr>
            <a:r>
              <a:rPr dirty="0" sz="2800" b="1">
                <a:latin typeface="Arial"/>
                <a:cs typeface="Arial"/>
              </a:rPr>
              <a:t>*</a:t>
            </a:r>
            <a:r>
              <a:rPr dirty="0" sz="2800" spc="-10" b="1">
                <a:latin typeface="Arial"/>
                <a:cs typeface="Arial"/>
              </a:rPr>
              <a:t> discrimination score</a:t>
            </a:r>
            <a:endParaRPr sz="2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699880" y="4282947"/>
            <a:ext cx="71945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20">
                <a:latin typeface="Arial"/>
                <a:cs typeface="Arial"/>
              </a:rPr>
              <a:t>1.28</a:t>
            </a:r>
            <a:endParaRPr sz="2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542431" y="4334383"/>
            <a:ext cx="904875" cy="393700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055"/>
              </a:lnSpc>
            </a:pPr>
            <a:r>
              <a:rPr dirty="0" sz="2800" spc="-10" b="1">
                <a:latin typeface="Arial"/>
                <a:cs typeface="Arial"/>
              </a:rPr>
              <a:t>0.026</a:t>
            </a:r>
            <a:endParaRPr sz="2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891547" y="4282947"/>
            <a:ext cx="184848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>
                <a:latin typeface="Arial"/>
                <a:cs typeface="Arial"/>
              </a:rPr>
              <a:t>(1.03,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1.58)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84939" y="1472719"/>
            <a:ext cx="7932420" cy="4239895"/>
            <a:chOff x="2684939" y="1472719"/>
            <a:chExt cx="7932420" cy="4239895"/>
          </a:xfrm>
        </p:grpSpPr>
        <p:sp>
          <p:nvSpPr>
            <p:cNvPr id="3" name="object 3"/>
            <p:cNvSpPr/>
            <p:nvPr/>
          </p:nvSpPr>
          <p:spPr>
            <a:xfrm>
              <a:off x="2746237" y="1477481"/>
              <a:ext cx="0" cy="4173854"/>
            </a:xfrm>
            <a:custGeom>
              <a:avLst/>
              <a:gdLst/>
              <a:ahLst/>
              <a:cxnLst/>
              <a:rect l="l" t="t" r="r" b="b"/>
              <a:pathLst>
                <a:path w="0" h="4173854">
                  <a:moveTo>
                    <a:pt x="0" y="4173694"/>
                  </a:moveTo>
                  <a:lnTo>
                    <a:pt x="1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2684939" y="1477482"/>
              <a:ext cx="61594" cy="4173854"/>
            </a:xfrm>
            <a:custGeom>
              <a:avLst/>
              <a:gdLst/>
              <a:ahLst/>
              <a:cxnLst/>
              <a:rect l="l" t="t" r="r" b="b"/>
              <a:pathLst>
                <a:path w="61594" h="4173854">
                  <a:moveTo>
                    <a:pt x="0" y="4173694"/>
                  </a:moveTo>
                  <a:lnTo>
                    <a:pt x="61298" y="4173694"/>
                  </a:lnTo>
                </a:path>
                <a:path w="61594" h="4173854">
                  <a:moveTo>
                    <a:pt x="0" y="3710214"/>
                  </a:moveTo>
                  <a:lnTo>
                    <a:pt x="61298" y="3710214"/>
                  </a:lnTo>
                </a:path>
                <a:path w="61594" h="4173854">
                  <a:moveTo>
                    <a:pt x="0" y="3246918"/>
                  </a:moveTo>
                  <a:lnTo>
                    <a:pt x="61298" y="3246918"/>
                  </a:lnTo>
                </a:path>
                <a:path w="61594" h="4173854">
                  <a:moveTo>
                    <a:pt x="0" y="2783622"/>
                  </a:moveTo>
                  <a:lnTo>
                    <a:pt x="61298" y="2783622"/>
                  </a:lnTo>
                </a:path>
                <a:path w="61594" h="4173854">
                  <a:moveTo>
                    <a:pt x="0" y="2317278"/>
                  </a:moveTo>
                  <a:lnTo>
                    <a:pt x="61298" y="2317278"/>
                  </a:lnTo>
                </a:path>
                <a:path w="61594" h="4173854">
                  <a:moveTo>
                    <a:pt x="0" y="1853982"/>
                  </a:moveTo>
                  <a:lnTo>
                    <a:pt x="61298" y="1853982"/>
                  </a:lnTo>
                </a:path>
                <a:path w="61594" h="4173854">
                  <a:moveTo>
                    <a:pt x="0" y="1390686"/>
                  </a:moveTo>
                  <a:lnTo>
                    <a:pt x="61298" y="1390686"/>
                  </a:lnTo>
                </a:path>
                <a:path w="61594" h="4173854">
                  <a:moveTo>
                    <a:pt x="0" y="927390"/>
                  </a:moveTo>
                  <a:lnTo>
                    <a:pt x="61298" y="927390"/>
                  </a:lnTo>
                </a:path>
                <a:path w="61594" h="4173854">
                  <a:moveTo>
                    <a:pt x="0" y="464094"/>
                  </a:moveTo>
                  <a:lnTo>
                    <a:pt x="61298" y="464094"/>
                  </a:lnTo>
                </a:path>
                <a:path w="61594" h="4173854">
                  <a:moveTo>
                    <a:pt x="0" y="0"/>
                  </a:moveTo>
                  <a:lnTo>
                    <a:pt x="61298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2746237" y="5651176"/>
              <a:ext cx="7866380" cy="61594"/>
            </a:xfrm>
            <a:custGeom>
              <a:avLst/>
              <a:gdLst/>
              <a:ahLst/>
              <a:cxnLst/>
              <a:rect l="l" t="t" r="r" b="b"/>
              <a:pathLst>
                <a:path w="7866380" h="61595">
                  <a:moveTo>
                    <a:pt x="0" y="0"/>
                  </a:moveTo>
                  <a:lnTo>
                    <a:pt x="7865849" y="1"/>
                  </a:lnTo>
                </a:path>
                <a:path w="7866380" h="61595">
                  <a:moveTo>
                    <a:pt x="0" y="0"/>
                  </a:moveTo>
                  <a:lnTo>
                    <a:pt x="0" y="61298"/>
                  </a:lnTo>
                </a:path>
                <a:path w="7866380" h="61595">
                  <a:moveTo>
                    <a:pt x="984514" y="0"/>
                  </a:moveTo>
                  <a:lnTo>
                    <a:pt x="984514" y="61298"/>
                  </a:lnTo>
                </a:path>
                <a:path w="7866380" h="61595">
                  <a:moveTo>
                    <a:pt x="1965970" y="0"/>
                  </a:moveTo>
                  <a:lnTo>
                    <a:pt x="1965970" y="61298"/>
                  </a:lnTo>
                </a:path>
                <a:path w="7866380" h="61595">
                  <a:moveTo>
                    <a:pt x="2950474" y="0"/>
                  </a:moveTo>
                  <a:lnTo>
                    <a:pt x="2950474" y="61298"/>
                  </a:lnTo>
                </a:path>
                <a:path w="7866380" h="61595">
                  <a:moveTo>
                    <a:pt x="3931930" y="0"/>
                  </a:moveTo>
                  <a:lnTo>
                    <a:pt x="3931930" y="61298"/>
                  </a:lnTo>
                </a:path>
                <a:path w="7866380" h="61595">
                  <a:moveTo>
                    <a:pt x="4916434" y="0"/>
                  </a:moveTo>
                  <a:lnTo>
                    <a:pt x="4916434" y="61298"/>
                  </a:lnTo>
                </a:path>
                <a:path w="7866380" h="61595">
                  <a:moveTo>
                    <a:pt x="5897890" y="0"/>
                  </a:moveTo>
                  <a:lnTo>
                    <a:pt x="5897890" y="61298"/>
                  </a:lnTo>
                </a:path>
                <a:path w="7866380" h="61595">
                  <a:moveTo>
                    <a:pt x="6882394" y="0"/>
                  </a:moveTo>
                  <a:lnTo>
                    <a:pt x="6882394" y="61298"/>
                  </a:lnTo>
                </a:path>
                <a:path w="7866380" h="61595">
                  <a:moveTo>
                    <a:pt x="7865849" y="0"/>
                  </a:moveTo>
                  <a:lnTo>
                    <a:pt x="7865849" y="61298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3209278" y="4953241"/>
              <a:ext cx="57150" cy="476884"/>
            </a:xfrm>
            <a:custGeom>
              <a:avLst/>
              <a:gdLst/>
              <a:ahLst/>
              <a:cxnLst/>
              <a:rect l="l" t="t" r="r" b="b"/>
              <a:pathLst>
                <a:path w="57150" h="476885">
                  <a:moveTo>
                    <a:pt x="27697" y="237502"/>
                  </a:moveTo>
                  <a:lnTo>
                    <a:pt x="27697" y="476728"/>
                  </a:lnTo>
                </a:path>
                <a:path w="57150" h="476885">
                  <a:moveTo>
                    <a:pt x="27697" y="237502"/>
                  </a:moveTo>
                  <a:lnTo>
                    <a:pt x="27697" y="0"/>
                  </a:lnTo>
                </a:path>
                <a:path w="57150" h="476885">
                  <a:moveTo>
                    <a:pt x="0" y="476728"/>
                  </a:moveTo>
                  <a:lnTo>
                    <a:pt x="57150" y="476728"/>
                  </a:lnTo>
                </a:path>
                <a:path w="57150" h="476885">
                  <a:moveTo>
                    <a:pt x="0" y="0"/>
                  </a:moveTo>
                  <a:lnTo>
                    <a:pt x="57150" y="0"/>
                  </a:lnTo>
                </a:path>
              </a:pathLst>
            </a:custGeom>
            <a:ln w="9525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192509" y="4724615"/>
              <a:ext cx="57150" cy="621665"/>
            </a:xfrm>
            <a:custGeom>
              <a:avLst/>
              <a:gdLst/>
              <a:ahLst/>
              <a:cxnLst/>
              <a:rect l="l" t="t" r="r" b="b"/>
              <a:pathLst>
                <a:path w="57150" h="621664">
                  <a:moveTo>
                    <a:pt x="28970" y="310680"/>
                  </a:moveTo>
                  <a:lnTo>
                    <a:pt x="28970" y="621417"/>
                  </a:lnTo>
                </a:path>
                <a:path w="57150" h="621664">
                  <a:moveTo>
                    <a:pt x="28970" y="310680"/>
                  </a:moveTo>
                  <a:lnTo>
                    <a:pt x="28970" y="0"/>
                  </a:lnTo>
                </a:path>
                <a:path w="57150" h="621664">
                  <a:moveTo>
                    <a:pt x="0" y="621417"/>
                  </a:moveTo>
                  <a:lnTo>
                    <a:pt x="57150" y="621417"/>
                  </a:lnTo>
                </a:path>
                <a:path w="57150" h="621664">
                  <a:moveTo>
                    <a:pt x="0" y="0"/>
                  </a:moveTo>
                  <a:lnTo>
                    <a:pt x="57150" y="0"/>
                  </a:lnTo>
                </a:path>
              </a:pathLst>
            </a:custGeom>
            <a:ln w="9525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5175741" y="4354548"/>
              <a:ext cx="57150" cy="931544"/>
            </a:xfrm>
            <a:custGeom>
              <a:avLst/>
              <a:gdLst/>
              <a:ahLst/>
              <a:cxnLst/>
              <a:rect l="l" t="t" r="r" b="b"/>
              <a:pathLst>
                <a:path w="57150" h="931545">
                  <a:moveTo>
                    <a:pt x="27195" y="464340"/>
                  </a:moveTo>
                  <a:lnTo>
                    <a:pt x="27195" y="931198"/>
                  </a:lnTo>
                </a:path>
                <a:path w="57150" h="931545">
                  <a:moveTo>
                    <a:pt x="27195" y="464340"/>
                  </a:moveTo>
                  <a:lnTo>
                    <a:pt x="27195" y="0"/>
                  </a:lnTo>
                </a:path>
                <a:path w="57150" h="931545">
                  <a:moveTo>
                    <a:pt x="0" y="931198"/>
                  </a:moveTo>
                  <a:lnTo>
                    <a:pt x="57150" y="931198"/>
                  </a:lnTo>
                </a:path>
                <a:path w="57150" h="931545">
                  <a:moveTo>
                    <a:pt x="0" y="0"/>
                  </a:moveTo>
                  <a:lnTo>
                    <a:pt x="57150" y="0"/>
                  </a:lnTo>
                </a:path>
              </a:pathLst>
            </a:custGeom>
            <a:ln w="9525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6158971" y="3861588"/>
              <a:ext cx="57150" cy="1377315"/>
            </a:xfrm>
            <a:custGeom>
              <a:avLst/>
              <a:gdLst/>
              <a:ahLst/>
              <a:cxnLst/>
              <a:rect l="l" t="t" r="r" b="b"/>
              <a:pathLst>
                <a:path w="57150" h="1377314">
                  <a:moveTo>
                    <a:pt x="28468" y="689075"/>
                  </a:moveTo>
                  <a:lnTo>
                    <a:pt x="28468" y="1377319"/>
                  </a:lnTo>
                </a:path>
                <a:path w="57150" h="1377314">
                  <a:moveTo>
                    <a:pt x="28468" y="689075"/>
                  </a:moveTo>
                  <a:lnTo>
                    <a:pt x="28468" y="0"/>
                  </a:lnTo>
                </a:path>
                <a:path w="57150" h="1377314">
                  <a:moveTo>
                    <a:pt x="0" y="1377319"/>
                  </a:moveTo>
                  <a:lnTo>
                    <a:pt x="57150" y="1377319"/>
                  </a:lnTo>
                </a:path>
                <a:path w="57150" h="1377314">
                  <a:moveTo>
                    <a:pt x="0" y="0"/>
                  </a:moveTo>
                  <a:lnTo>
                    <a:pt x="57150" y="0"/>
                  </a:lnTo>
                </a:path>
              </a:pathLst>
            </a:custGeom>
            <a:ln w="9525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142203" y="3301850"/>
              <a:ext cx="57150" cy="1883410"/>
            </a:xfrm>
            <a:custGeom>
              <a:avLst/>
              <a:gdLst/>
              <a:ahLst/>
              <a:cxnLst/>
              <a:rect l="l" t="t" r="r" b="b"/>
              <a:pathLst>
                <a:path w="57150" h="1883410">
                  <a:moveTo>
                    <a:pt x="29741" y="940966"/>
                  </a:moveTo>
                  <a:lnTo>
                    <a:pt x="29741" y="1882800"/>
                  </a:lnTo>
                </a:path>
                <a:path w="57150" h="1883410">
                  <a:moveTo>
                    <a:pt x="29741" y="940966"/>
                  </a:moveTo>
                  <a:lnTo>
                    <a:pt x="29741" y="0"/>
                  </a:lnTo>
                </a:path>
                <a:path w="57150" h="1883410">
                  <a:moveTo>
                    <a:pt x="0" y="1882800"/>
                  </a:moveTo>
                  <a:lnTo>
                    <a:pt x="57150" y="1882800"/>
                  </a:lnTo>
                </a:path>
                <a:path w="57150" h="1883410">
                  <a:moveTo>
                    <a:pt x="0" y="0"/>
                  </a:moveTo>
                  <a:lnTo>
                    <a:pt x="57150" y="0"/>
                  </a:lnTo>
                </a:path>
              </a:pathLst>
            </a:custGeom>
            <a:ln w="9525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8125433" y="2756024"/>
              <a:ext cx="57150" cy="2352675"/>
            </a:xfrm>
            <a:custGeom>
              <a:avLst/>
              <a:gdLst/>
              <a:ahLst/>
              <a:cxnLst/>
              <a:rect l="l" t="t" r="r" b="b"/>
              <a:pathLst>
                <a:path w="57150" h="2352675">
                  <a:moveTo>
                    <a:pt x="27966" y="1175896"/>
                  </a:moveTo>
                  <a:lnTo>
                    <a:pt x="27966" y="2352108"/>
                  </a:lnTo>
                </a:path>
                <a:path w="57150" h="2352675">
                  <a:moveTo>
                    <a:pt x="27966" y="1175896"/>
                  </a:moveTo>
                  <a:lnTo>
                    <a:pt x="27966" y="0"/>
                  </a:lnTo>
                </a:path>
                <a:path w="57150" h="2352675">
                  <a:moveTo>
                    <a:pt x="0" y="2352108"/>
                  </a:moveTo>
                  <a:lnTo>
                    <a:pt x="57150" y="2352108"/>
                  </a:lnTo>
                </a:path>
                <a:path w="57150" h="2352675">
                  <a:moveTo>
                    <a:pt x="0" y="0"/>
                  </a:moveTo>
                  <a:lnTo>
                    <a:pt x="57150" y="0"/>
                  </a:lnTo>
                </a:path>
              </a:pathLst>
            </a:custGeom>
            <a:ln w="9525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9108664" y="2301091"/>
              <a:ext cx="57150" cy="2708275"/>
            </a:xfrm>
            <a:custGeom>
              <a:avLst/>
              <a:gdLst/>
              <a:ahLst/>
              <a:cxnLst/>
              <a:rect l="l" t="t" r="r" b="b"/>
              <a:pathLst>
                <a:path w="57150" h="2708275">
                  <a:moveTo>
                    <a:pt x="29239" y="1353461"/>
                  </a:moveTo>
                  <a:lnTo>
                    <a:pt x="29239" y="2708264"/>
                  </a:lnTo>
                </a:path>
                <a:path w="57150" h="2708275">
                  <a:moveTo>
                    <a:pt x="29239" y="1353461"/>
                  </a:moveTo>
                  <a:lnTo>
                    <a:pt x="29239" y="0"/>
                  </a:lnTo>
                </a:path>
                <a:path w="57150" h="2708275">
                  <a:moveTo>
                    <a:pt x="0" y="2708264"/>
                  </a:moveTo>
                  <a:lnTo>
                    <a:pt x="57150" y="2708264"/>
                  </a:lnTo>
                </a:path>
                <a:path w="57150" h="2708275">
                  <a:moveTo>
                    <a:pt x="0" y="0"/>
                  </a:moveTo>
                  <a:lnTo>
                    <a:pt x="57150" y="0"/>
                  </a:lnTo>
                </a:path>
              </a:pathLst>
            </a:custGeom>
            <a:ln w="9525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0091896" y="1978789"/>
              <a:ext cx="57150" cy="2931795"/>
            </a:xfrm>
            <a:custGeom>
              <a:avLst/>
              <a:gdLst/>
              <a:ahLst/>
              <a:cxnLst/>
              <a:rect l="l" t="t" r="r" b="b"/>
              <a:pathLst>
                <a:path w="57150" h="2931795">
                  <a:moveTo>
                    <a:pt x="27464" y="1465451"/>
                  </a:moveTo>
                  <a:lnTo>
                    <a:pt x="27464" y="2931788"/>
                  </a:lnTo>
                </a:path>
                <a:path w="57150" h="2931795">
                  <a:moveTo>
                    <a:pt x="27464" y="1465451"/>
                  </a:moveTo>
                  <a:lnTo>
                    <a:pt x="27464" y="0"/>
                  </a:lnTo>
                </a:path>
                <a:path w="57150" h="2931795">
                  <a:moveTo>
                    <a:pt x="0" y="2931788"/>
                  </a:moveTo>
                  <a:lnTo>
                    <a:pt x="57150" y="2931788"/>
                  </a:lnTo>
                </a:path>
                <a:path w="57150" h="2931795">
                  <a:moveTo>
                    <a:pt x="0" y="0"/>
                  </a:moveTo>
                  <a:lnTo>
                    <a:pt x="57150" y="0"/>
                  </a:lnTo>
                </a:path>
              </a:pathLst>
            </a:custGeom>
            <a:ln w="9525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237853" y="3444683"/>
              <a:ext cx="6882765" cy="1747520"/>
            </a:xfrm>
            <a:custGeom>
              <a:avLst/>
              <a:gdLst/>
              <a:ahLst/>
              <a:cxnLst/>
              <a:rect l="l" t="t" r="r" b="b"/>
              <a:pathLst>
                <a:path w="6882765" h="1747520">
                  <a:moveTo>
                    <a:pt x="0" y="1746923"/>
                  </a:moveTo>
                  <a:lnTo>
                    <a:pt x="983626" y="1590613"/>
                  </a:lnTo>
                  <a:lnTo>
                    <a:pt x="1965082" y="1374205"/>
                  </a:lnTo>
                  <a:lnTo>
                    <a:pt x="2949586" y="1105981"/>
                  </a:lnTo>
                  <a:lnTo>
                    <a:pt x="3934090" y="798133"/>
                  </a:lnTo>
                  <a:lnTo>
                    <a:pt x="4915546" y="487237"/>
                  </a:lnTo>
                  <a:lnTo>
                    <a:pt x="5900050" y="209869"/>
                  </a:lnTo>
                  <a:lnTo>
                    <a:pt x="6882617" y="0"/>
                  </a:lnTo>
                </a:path>
              </a:pathLst>
            </a:custGeom>
            <a:ln w="101600">
              <a:solidFill>
                <a:srgbClr val="62993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2208563" y="5489955"/>
            <a:ext cx="37973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0">
                <a:latin typeface="Arial"/>
                <a:cs typeface="Arial"/>
              </a:rPr>
              <a:t>-</a:t>
            </a:r>
            <a:r>
              <a:rPr dirty="0" sz="1600" spc="-25">
                <a:latin typeface="Arial"/>
                <a:cs typeface="Arial"/>
              </a:rPr>
              <a:t>0.1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276254" y="1317244"/>
            <a:ext cx="307975" cy="39789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8890">
              <a:lnSpc>
                <a:spcPct val="100000"/>
              </a:lnSpc>
              <a:spcBef>
                <a:spcPts val="100"/>
              </a:spcBef>
            </a:pPr>
            <a:r>
              <a:rPr dirty="0" sz="1600" spc="-25">
                <a:latin typeface="Arial"/>
                <a:cs typeface="Arial"/>
              </a:rPr>
              <a:t>0.8</a:t>
            </a:r>
            <a:endParaRPr sz="1600">
              <a:latin typeface="Arial"/>
              <a:cs typeface="Arial"/>
            </a:endParaRPr>
          </a:p>
          <a:p>
            <a:pPr algn="r" marR="8890">
              <a:lnSpc>
                <a:spcPct val="100000"/>
              </a:lnSpc>
              <a:spcBef>
                <a:spcPts val="1725"/>
              </a:spcBef>
            </a:pPr>
            <a:r>
              <a:rPr dirty="0" sz="1600" spc="-25">
                <a:latin typeface="Arial"/>
                <a:cs typeface="Arial"/>
              </a:rPr>
              <a:t>0.7</a:t>
            </a:r>
            <a:endParaRPr sz="1600">
              <a:latin typeface="Arial"/>
              <a:cs typeface="Arial"/>
            </a:endParaRPr>
          </a:p>
          <a:p>
            <a:pPr algn="r" marR="8890">
              <a:lnSpc>
                <a:spcPct val="100000"/>
              </a:lnSpc>
              <a:spcBef>
                <a:spcPts val="1730"/>
              </a:spcBef>
            </a:pPr>
            <a:r>
              <a:rPr dirty="0" sz="1600" spc="-25">
                <a:latin typeface="Arial"/>
                <a:cs typeface="Arial"/>
              </a:rPr>
              <a:t>0.6</a:t>
            </a:r>
            <a:endParaRPr sz="1600">
              <a:latin typeface="Arial"/>
              <a:cs typeface="Arial"/>
            </a:endParaRPr>
          </a:p>
          <a:p>
            <a:pPr algn="r" marR="8890">
              <a:lnSpc>
                <a:spcPct val="100000"/>
              </a:lnSpc>
              <a:spcBef>
                <a:spcPts val="1730"/>
              </a:spcBef>
            </a:pPr>
            <a:r>
              <a:rPr dirty="0" sz="1600" spc="-25">
                <a:latin typeface="Arial"/>
                <a:cs typeface="Arial"/>
              </a:rPr>
              <a:t>0.5</a:t>
            </a:r>
            <a:endParaRPr sz="1600">
              <a:latin typeface="Arial"/>
              <a:cs typeface="Arial"/>
            </a:endParaRPr>
          </a:p>
          <a:p>
            <a:pPr algn="r" marR="8890">
              <a:lnSpc>
                <a:spcPct val="100000"/>
              </a:lnSpc>
              <a:spcBef>
                <a:spcPts val="1725"/>
              </a:spcBef>
            </a:pPr>
            <a:r>
              <a:rPr dirty="0" sz="1600" spc="-25">
                <a:latin typeface="Arial"/>
                <a:cs typeface="Arial"/>
              </a:rPr>
              <a:t>0.4</a:t>
            </a:r>
            <a:endParaRPr sz="1600">
              <a:latin typeface="Arial"/>
              <a:cs typeface="Arial"/>
            </a:endParaRPr>
          </a:p>
          <a:p>
            <a:pPr algn="r" marR="8890">
              <a:lnSpc>
                <a:spcPct val="100000"/>
              </a:lnSpc>
              <a:spcBef>
                <a:spcPts val="1730"/>
              </a:spcBef>
            </a:pPr>
            <a:r>
              <a:rPr dirty="0" sz="1600" spc="-25">
                <a:latin typeface="Arial"/>
                <a:cs typeface="Arial"/>
              </a:rPr>
              <a:t>0.3</a:t>
            </a:r>
            <a:endParaRPr sz="1600">
              <a:latin typeface="Arial"/>
              <a:cs typeface="Arial"/>
            </a:endParaRPr>
          </a:p>
          <a:p>
            <a:pPr algn="r" marR="8890">
              <a:lnSpc>
                <a:spcPct val="100000"/>
              </a:lnSpc>
              <a:spcBef>
                <a:spcPts val="1750"/>
              </a:spcBef>
            </a:pPr>
            <a:r>
              <a:rPr dirty="0" sz="1600" spc="-25">
                <a:latin typeface="Arial"/>
                <a:cs typeface="Arial"/>
              </a:rPr>
              <a:t>0.2</a:t>
            </a:r>
            <a:endParaRPr sz="1600">
              <a:latin typeface="Arial"/>
              <a:cs typeface="Arial"/>
            </a:endParaRPr>
          </a:p>
          <a:p>
            <a:pPr algn="r" marR="8890">
              <a:lnSpc>
                <a:spcPct val="100000"/>
              </a:lnSpc>
              <a:spcBef>
                <a:spcPts val="1730"/>
              </a:spcBef>
            </a:pPr>
            <a:r>
              <a:rPr dirty="0" sz="1600" spc="-25">
                <a:latin typeface="Arial"/>
                <a:cs typeface="Arial"/>
              </a:rPr>
              <a:t>0.1</a:t>
            </a:r>
            <a:endParaRPr sz="16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1725"/>
              </a:spcBef>
            </a:pPr>
            <a:r>
              <a:rPr dirty="0" sz="1600" spc="-50"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68638" y="5736844"/>
            <a:ext cx="13843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0"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151870" y="5736844"/>
            <a:ext cx="13843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0"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552480" y="5611672"/>
            <a:ext cx="3935729" cy="855980"/>
          </a:xfrm>
          <a:prstGeom prst="rect">
            <a:avLst/>
          </a:prstGeom>
        </p:spPr>
        <p:txBody>
          <a:bodyPr wrap="square" lIns="0" tIns="137795" rIns="0" bIns="0" rtlCol="0" vert="horz">
            <a:spAutoFit/>
          </a:bodyPr>
          <a:lstStyle/>
          <a:p>
            <a:pPr marL="594995">
              <a:lnSpc>
                <a:spcPct val="100000"/>
              </a:lnSpc>
              <a:spcBef>
                <a:spcPts val="1085"/>
              </a:spcBef>
              <a:tabLst>
                <a:tab pos="1577975" algn="l"/>
                <a:tab pos="2561590" algn="l"/>
                <a:tab pos="3544570" algn="l"/>
              </a:tabLst>
            </a:pPr>
            <a:r>
              <a:rPr dirty="0" sz="1600" spc="-50">
                <a:latin typeface="Arial"/>
                <a:cs typeface="Arial"/>
              </a:rPr>
              <a:t>2</a:t>
            </a:r>
            <a:r>
              <a:rPr dirty="0" sz="1600">
                <a:latin typeface="Arial"/>
                <a:cs typeface="Arial"/>
              </a:rPr>
              <a:t>	</a:t>
            </a:r>
            <a:r>
              <a:rPr dirty="0" sz="1600" spc="-50">
                <a:latin typeface="Arial"/>
                <a:cs typeface="Arial"/>
              </a:rPr>
              <a:t>3</a:t>
            </a:r>
            <a:r>
              <a:rPr dirty="0" sz="1600">
                <a:latin typeface="Arial"/>
                <a:cs typeface="Arial"/>
              </a:rPr>
              <a:t>	</a:t>
            </a:r>
            <a:r>
              <a:rPr dirty="0" sz="1600" spc="-50">
                <a:latin typeface="Arial"/>
                <a:cs typeface="Arial"/>
              </a:rPr>
              <a:t>4</a:t>
            </a:r>
            <a:r>
              <a:rPr dirty="0" sz="1600">
                <a:latin typeface="Arial"/>
                <a:cs typeface="Arial"/>
              </a:rPr>
              <a:t>	</a:t>
            </a:r>
            <a:r>
              <a:rPr dirty="0" sz="1600" spc="-50">
                <a:latin typeface="Arial"/>
                <a:cs typeface="Arial"/>
              </a:rPr>
              <a:t>5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30"/>
              </a:spcBef>
            </a:pPr>
            <a:r>
              <a:rPr dirty="0" sz="2000" b="1">
                <a:latin typeface="Arial"/>
                <a:cs typeface="Arial"/>
              </a:rPr>
              <a:t>Healthcare</a:t>
            </a:r>
            <a:r>
              <a:rPr dirty="0" sz="2000" spc="-90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Discrimination</a:t>
            </a:r>
            <a:r>
              <a:rPr dirty="0" sz="2000" spc="-90" b="1">
                <a:latin typeface="Arial"/>
                <a:cs typeface="Arial"/>
              </a:rPr>
              <a:t> </a:t>
            </a:r>
            <a:r>
              <a:rPr dirty="0" sz="2000" spc="-10" b="1">
                <a:latin typeface="Arial"/>
                <a:cs typeface="Arial"/>
              </a:rPr>
              <a:t>Score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068024" y="5736844"/>
            <a:ext cx="13843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0">
                <a:latin typeface="Arial"/>
                <a:cs typeface="Arial"/>
              </a:rPr>
              <a:t>6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051254" y="5736844"/>
            <a:ext cx="13843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0">
                <a:latin typeface="Arial"/>
                <a:cs typeface="Arial"/>
              </a:rPr>
              <a:t>7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534123" y="2318603"/>
            <a:ext cx="601345" cy="2494915"/>
          </a:xfrm>
          <a:prstGeom prst="rect">
            <a:avLst/>
          </a:prstGeom>
        </p:spPr>
        <p:txBody>
          <a:bodyPr wrap="square" lIns="0" tIns="8890" rIns="0" bIns="0" rtlCol="0" vert="vert270">
            <a:spAutoFit/>
          </a:bodyPr>
          <a:lstStyle/>
          <a:p>
            <a:pPr marL="466725" marR="5080" indent="-454659">
              <a:lnSpc>
                <a:spcPts val="2300"/>
              </a:lnSpc>
              <a:spcBef>
                <a:spcPts val="70"/>
              </a:spcBef>
            </a:pPr>
            <a:r>
              <a:rPr dirty="0" sz="2000" b="1">
                <a:latin typeface="Arial"/>
                <a:cs typeface="Arial"/>
              </a:rPr>
              <a:t>Effect</a:t>
            </a:r>
            <a:r>
              <a:rPr dirty="0" sz="2000" spc="-35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on</a:t>
            </a:r>
            <a:r>
              <a:rPr dirty="0" sz="2000" spc="-35" b="1">
                <a:latin typeface="Arial"/>
                <a:cs typeface="Arial"/>
              </a:rPr>
              <a:t> </a:t>
            </a:r>
            <a:r>
              <a:rPr dirty="0" sz="2000" spc="-10" b="1">
                <a:latin typeface="Arial"/>
                <a:cs typeface="Arial"/>
              </a:rPr>
              <a:t>Probability </a:t>
            </a:r>
            <a:r>
              <a:rPr dirty="0" sz="2000" b="1">
                <a:latin typeface="Arial"/>
                <a:cs typeface="Arial"/>
              </a:rPr>
              <a:t>of</a:t>
            </a:r>
            <a:r>
              <a:rPr dirty="0" sz="2000" spc="-40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High</a:t>
            </a:r>
            <a:r>
              <a:rPr dirty="0" sz="2000" spc="-35" b="1">
                <a:latin typeface="Arial"/>
                <a:cs typeface="Arial"/>
              </a:rPr>
              <a:t> </a:t>
            </a:r>
            <a:r>
              <a:rPr dirty="0" sz="2000" spc="-10" b="1">
                <a:latin typeface="Arial"/>
                <a:cs typeface="Arial"/>
              </a:rPr>
              <a:t>Trust</a:t>
            </a:r>
            <a:endParaRPr sz="2000">
              <a:latin typeface="Arial"/>
              <a:cs typeface="Arial"/>
            </a:endParaRPr>
          </a:p>
        </p:txBody>
      </p:sp>
      <p:sp>
        <p:nvSpPr>
          <p:cNvPr id="23" name="object 23" descr="$PPTXTitle"/>
          <p:cNvSpPr txBox="1">
            <a:spLocks noGrp="1"/>
          </p:cNvSpPr>
          <p:nvPr>
            <p:ph type="title"/>
          </p:nvPr>
        </p:nvSpPr>
        <p:spPr>
          <a:xfrm>
            <a:off x="3660792" y="402843"/>
            <a:ext cx="5795645" cy="857885"/>
          </a:xfrm>
          <a:prstGeom prst="rect"/>
        </p:spPr>
        <p:txBody>
          <a:bodyPr wrap="square" lIns="0" tIns="43815" rIns="0" bIns="0" rtlCol="0" vert="horz">
            <a:spAutoFit/>
          </a:bodyPr>
          <a:lstStyle/>
          <a:p>
            <a:pPr marL="833119" marR="5080" indent="-820419">
              <a:lnSpc>
                <a:spcPts val="3190"/>
              </a:lnSpc>
              <a:spcBef>
                <a:spcPts val="345"/>
              </a:spcBef>
            </a:pPr>
            <a:r>
              <a:rPr dirty="0" sz="2800">
                <a:solidFill>
                  <a:srgbClr val="000000"/>
                </a:solidFill>
              </a:rPr>
              <a:t>Effect</a:t>
            </a:r>
            <a:r>
              <a:rPr dirty="0" sz="2800" spc="-70">
                <a:solidFill>
                  <a:srgbClr val="000000"/>
                </a:solidFill>
              </a:rPr>
              <a:t> </a:t>
            </a:r>
            <a:r>
              <a:rPr dirty="0" sz="2800">
                <a:solidFill>
                  <a:srgbClr val="000000"/>
                </a:solidFill>
              </a:rPr>
              <a:t>of</a:t>
            </a:r>
            <a:r>
              <a:rPr dirty="0" sz="2800" spc="-70">
                <a:solidFill>
                  <a:srgbClr val="000000"/>
                </a:solidFill>
              </a:rPr>
              <a:t> </a:t>
            </a:r>
            <a:r>
              <a:rPr dirty="0" sz="2800">
                <a:solidFill>
                  <a:srgbClr val="000000"/>
                </a:solidFill>
              </a:rPr>
              <a:t>Social</a:t>
            </a:r>
            <a:r>
              <a:rPr dirty="0" sz="2800" spc="-65">
                <a:solidFill>
                  <a:srgbClr val="000000"/>
                </a:solidFill>
              </a:rPr>
              <a:t> </a:t>
            </a:r>
            <a:r>
              <a:rPr dirty="0" sz="2800">
                <a:solidFill>
                  <a:srgbClr val="000000"/>
                </a:solidFill>
              </a:rPr>
              <a:t>Risk</a:t>
            </a:r>
            <a:r>
              <a:rPr dirty="0" sz="2800" spc="-70">
                <a:solidFill>
                  <a:srgbClr val="000000"/>
                </a:solidFill>
              </a:rPr>
              <a:t> </a:t>
            </a:r>
            <a:r>
              <a:rPr dirty="0" sz="2800">
                <a:solidFill>
                  <a:srgbClr val="000000"/>
                </a:solidFill>
              </a:rPr>
              <a:t>Screening</a:t>
            </a:r>
            <a:r>
              <a:rPr dirty="0" sz="2800" spc="-65">
                <a:solidFill>
                  <a:srgbClr val="000000"/>
                </a:solidFill>
              </a:rPr>
              <a:t> </a:t>
            </a:r>
            <a:r>
              <a:rPr dirty="0" sz="2800" spc="-25">
                <a:solidFill>
                  <a:srgbClr val="000000"/>
                </a:solidFill>
              </a:rPr>
              <a:t>on </a:t>
            </a:r>
            <a:r>
              <a:rPr dirty="0" sz="2800">
                <a:solidFill>
                  <a:srgbClr val="000000"/>
                </a:solidFill>
              </a:rPr>
              <a:t>Probability</a:t>
            </a:r>
            <a:r>
              <a:rPr dirty="0" sz="2800" spc="-70">
                <a:solidFill>
                  <a:srgbClr val="000000"/>
                </a:solidFill>
              </a:rPr>
              <a:t> </a:t>
            </a:r>
            <a:r>
              <a:rPr dirty="0" sz="2800">
                <a:solidFill>
                  <a:srgbClr val="000000"/>
                </a:solidFill>
              </a:rPr>
              <a:t>of</a:t>
            </a:r>
            <a:r>
              <a:rPr dirty="0" sz="2800" spc="-65">
                <a:solidFill>
                  <a:srgbClr val="000000"/>
                </a:solidFill>
              </a:rPr>
              <a:t> </a:t>
            </a:r>
            <a:r>
              <a:rPr dirty="0" sz="2800">
                <a:solidFill>
                  <a:srgbClr val="000000"/>
                </a:solidFill>
              </a:rPr>
              <a:t>High</a:t>
            </a:r>
            <a:r>
              <a:rPr dirty="0" sz="2800" spc="-65">
                <a:solidFill>
                  <a:srgbClr val="000000"/>
                </a:solidFill>
              </a:rPr>
              <a:t> </a:t>
            </a:r>
            <a:r>
              <a:rPr dirty="0" sz="2800" spc="-10">
                <a:solidFill>
                  <a:srgbClr val="000000"/>
                </a:solidFill>
              </a:rPr>
              <a:t>Trust</a:t>
            </a:r>
            <a:endParaRPr sz="28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3820" rIns="0" bIns="0" rtlCol="0" vert="horz">
            <a:spAutoFit/>
          </a:bodyPr>
          <a:lstStyle/>
          <a:p>
            <a:pPr marL="12700" marR="5080">
              <a:lnSpc>
                <a:spcPts val="4300"/>
              </a:lnSpc>
              <a:spcBef>
                <a:spcPts val="660"/>
              </a:spcBef>
            </a:pPr>
            <a:r>
              <a:rPr dirty="0" sz="4000" spc="-30"/>
              <a:t>Takeaway</a:t>
            </a:r>
            <a:r>
              <a:rPr dirty="0" sz="4000" spc="-175"/>
              <a:t> </a:t>
            </a:r>
            <a:r>
              <a:rPr dirty="0" sz="4000"/>
              <a:t>#1:</a:t>
            </a:r>
            <a:r>
              <a:rPr dirty="0" sz="4000" spc="-170"/>
              <a:t> </a:t>
            </a:r>
            <a:r>
              <a:rPr dirty="0" sz="4000"/>
              <a:t>Healthcare</a:t>
            </a:r>
            <a:r>
              <a:rPr dirty="0" sz="4000" spc="-175"/>
              <a:t> </a:t>
            </a:r>
            <a:r>
              <a:rPr dirty="0" sz="4000"/>
              <a:t>discrimination</a:t>
            </a:r>
            <a:r>
              <a:rPr dirty="0" sz="4000" spc="-180"/>
              <a:t> </a:t>
            </a:r>
            <a:r>
              <a:rPr dirty="0" sz="4000" spc="-25"/>
              <a:t>is </a:t>
            </a:r>
            <a:r>
              <a:rPr dirty="0" sz="4000"/>
              <a:t>common</a:t>
            </a:r>
            <a:r>
              <a:rPr dirty="0" sz="4000" spc="-40"/>
              <a:t> </a:t>
            </a:r>
            <a:r>
              <a:rPr dirty="0" sz="4000"/>
              <a:t>and</a:t>
            </a:r>
            <a:r>
              <a:rPr dirty="0" sz="4000" spc="-35"/>
              <a:t> </a:t>
            </a:r>
            <a:r>
              <a:rPr dirty="0" sz="4000"/>
              <a:t>is</a:t>
            </a:r>
            <a:r>
              <a:rPr dirty="0" sz="4000" spc="-35"/>
              <a:t> </a:t>
            </a:r>
            <a:r>
              <a:rPr dirty="0" sz="4000"/>
              <a:t>linked</a:t>
            </a:r>
            <a:r>
              <a:rPr dirty="0" sz="4000" spc="-35"/>
              <a:t> </a:t>
            </a:r>
            <a:r>
              <a:rPr dirty="0" sz="4000"/>
              <a:t>to</a:t>
            </a:r>
            <a:r>
              <a:rPr dirty="0" sz="4000" spc="-40"/>
              <a:t> </a:t>
            </a:r>
            <a:r>
              <a:rPr dirty="0" sz="4000"/>
              <a:t>low</a:t>
            </a:r>
            <a:r>
              <a:rPr dirty="0" sz="4000" spc="-30"/>
              <a:t> </a:t>
            </a:r>
            <a:r>
              <a:rPr dirty="0" sz="4000" spc="-10"/>
              <a:t>trust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16939" y="1794764"/>
            <a:ext cx="10109835" cy="3293110"/>
          </a:xfrm>
          <a:prstGeom prst="rect">
            <a:avLst/>
          </a:prstGeom>
        </p:spPr>
        <p:txBody>
          <a:bodyPr wrap="square" lIns="0" tIns="72390" rIns="0" bIns="0" rtlCol="0" vert="horz">
            <a:spAutoFit/>
          </a:bodyPr>
          <a:lstStyle/>
          <a:p>
            <a:pPr marL="241300" marR="1401445" indent="-228600">
              <a:lnSpc>
                <a:spcPts val="3910"/>
              </a:lnSpc>
              <a:spcBef>
                <a:spcPts val="570"/>
              </a:spcBef>
              <a:buChar char="•"/>
              <a:tabLst>
                <a:tab pos="241300" algn="l"/>
              </a:tabLst>
            </a:pPr>
            <a:r>
              <a:rPr dirty="0" sz="3600">
                <a:latin typeface="Arial"/>
                <a:cs typeface="Arial"/>
              </a:rPr>
              <a:t>1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in</a:t>
            </a:r>
            <a:r>
              <a:rPr dirty="0" sz="3600" spc="-3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4</a:t>
            </a:r>
            <a:r>
              <a:rPr dirty="0" sz="3600" spc="-3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participants</a:t>
            </a:r>
            <a:r>
              <a:rPr dirty="0" sz="3600" spc="-3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experienced</a:t>
            </a:r>
            <a:r>
              <a:rPr dirty="0" sz="3600" spc="-35">
                <a:latin typeface="Arial"/>
                <a:cs typeface="Arial"/>
              </a:rPr>
              <a:t> </a:t>
            </a:r>
            <a:r>
              <a:rPr dirty="0" sz="3600" spc="-10">
                <a:latin typeface="Arial"/>
                <a:cs typeface="Arial"/>
              </a:rPr>
              <a:t>healthcare discrimination</a:t>
            </a:r>
            <a:endParaRPr sz="3600">
              <a:latin typeface="Arial"/>
              <a:cs typeface="Arial"/>
            </a:endParaRPr>
          </a:p>
          <a:p>
            <a:pPr marL="241300" marR="1206500" indent="-228600">
              <a:lnSpc>
                <a:spcPts val="3890"/>
              </a:lnSpc>
              <a:spcBef>
                <a:spcPts val="910"/>
              </a:spcBef>
              <a:buChar char="•"/>
              <a:tabLst>
                <a:tab pos="241300" algn="l"/>
              </a:tabLst>
            </a:pPr>
            <a:r>
              <a:rPr dirty="0" sz="3600">
                <a:latin typeface="Arial"/>
                <a:cs typeface="Arial"/>
              </a:rPr>
              <a:t>Racial/ethnic</a:t>
            </a:r>
            <a:r>
              <a:rPr dirty="0" sz="3600" spc="-6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differences</a:t>
            </a:r>
            <a:r>
              <a:rPr dirty="0" sz="3600" spc="-6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in</a:t>
            </a:r>
            <a:r>
              <a:rPr dirty="0" sz="3600" spc="-6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trust</a:t>
            </a:r>
            <a:r>
              <a:rPr dirty="0" sz="3600" spc="-5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levels</a:t>
            </a:r>
            <a:r>
              <a:rPr dirty="0" sz="3600" spc="-60">
                <a:latin typeface="Arial"/>
                <a:cs typeface="Arial"/>
              </a:rPr>
              <a:t> </a:t>
            </a:r>
            <a:r>
              <a:rPr dirty="0" sz="3600" spc="-25">
                <a:latin typeface="Arial"/>
                <a:cs typeface="Arial"/>
              </a:rPr>
              <a:t>and </a:t>
            </a:r>
            <a:r>
              <a:rPr dirty="0" sz="3600" spc="-10">
                <a:latin typeface="Arial"/>
                <a:cs typeface="Arial"/>
              </a:rPr>
              <a:t>discrimination</a:t>
            </a:r>
            <a:endParaRPr sz="3600">
              <a:latin typeface="Arial"/>
              <a:cs typeface="Arial"/>
            </a:endParaRPr>
          </a:p>
          <a:p>
            <a:pPr marL="241300" marR="5080" indent="-228600">
              <a:lnSpc>
                <a:spcPts val="3910"/>
              </a:lnSpc>
              <a:spcBef>
                <a:spcPts val="985"/>
              </a:spcBef>
              <a:buChar char="•"/>
              <a:tabLst>
                <a:tab pos="241300" algn="l"/>
              </a:tabLst>
            </a:pPr>
            <a:r>
              <a:rPr dirty="0" sz="3600">
                <a:latin typeface="Arial"/>
                <a:cs typeface="Arial"/>
              </a:rPr>
              <a:t>Each</a:t>
            </a:r>
            <a:r>
              <a:rPr dirty="0" sz="3600" spc="-5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additional</a:t>
            </a:r>
            <a:r>
              <a:rPr dirty="0" sz="3600" spc="-4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type</a:t>
            </a:r>
            <a:r>
              <a:rPr dirty="0" sz="3600" spc="-5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of</a:t>
            </a:r>
            <a:r>
              <a:rPr dirty="0" sz="3600" spc="-5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discrimination</a:t>
            </a:r>
            <a:r>
              <a:rPr dirty="0" sz="3600" spc="-50">
                <a:latin typeface="Arial"/>
                <a:cs typeface="Arial"/>
              </a:rPr>
              <a:t> </a:t>
            </a:r>
            <a:r>
              <a:rPr dirty="0" sz="3600" spc="-10">
                <a:latin typeface="Arial"/>
                <a:cs typeface="Arial"/>
              </a:rPr>
              <a:t>associated </a:t>
            </a:r>
            <a:r>
              <a:rPr dirty="0" sz="3600">
                <a:latin typeface="Arial"/>
                <a:cs typeface="Arial"/>
              </a:rPr>
              <a:t>with</a:t>
            </a:r>
            <a:r>
              <a:rPr dirty="0" sz="3600" spc="-3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26%</a:t>
            </a:r>
            <a:r>
              <a:rPr dirty="0" sz="3600" spc="-3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lower</a:t>
            </a:r>
            <a:r>
              <a:rPr dirty="0" sz="3600" spc="-2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odds</a:t>
            </a:r>
            <a:r>
              <a:rPr dirty="0" sz="3600" spc="-3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of</a:t>
            </a:r>
            <a:r>
              <a:rPr dirty="0" sz="3600" spc="-2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high</a:t>
            </a:r>
            <a:r>
              <a:rPr dirty="0" sz="3600" spc="-30">
                <a:latin typeface="Arial"/>
                <a:cs typeface="Arial"/>
              </a:rPr>
              <a:t> </a:t>
            </a:r>
            <a:r>
              <a:rPr dirty="0" sz="3600" spc="-10">
                <a:latin typeface="Arial"/>
                <a:cs typeface="Arial"/>
              </a:rPr>
              <a:t>trust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3820" rIns="0" bIns="0" rtlCol="0" vert="horz">
            <a:spAutoFit/>
          </a:bodyPr>
          <a:lstStyle/>
          <a:p>
            <a:pPr marL="12700" marR="5080">
              <a:lnSpc>
                <a:spcPts val="4300"/>
              </a:lnSpc>
              <a:spcBef>
                <a:spcPts val="660"/>
              </a:spcBef>
            </a:pPr>
            <a:r>
              <a:rPr dirty="0" sz="4000" spc="-30"/>
              <a:t>Takeaway</a:t>
            </a:r>
            <a:r>
              <a:rPr dirty="0" sz="4000" spc="-175"/>
              <a:t> </a:t>
            </a:r>
            <a:r>
              <a:rPr dirty="0" sz="4000"/>
              <a:t>#1:</a:t>
            </a:r>
            <a:r>
              <a:rPr dirty="0" sz="4000" spc="-170"/>
              <a:t> </a:t>
            </a:r>
            <a:r>
              <a:rPr dirty="0" sz="4000"/>
              <a:t>Healthcare</a:t>
            </a:r>
            <a:r>
              <a:rPr dirty="0" sz="4000" spc="-175"/>
              <a:t> </a:t>
            </a:r>
            <a:r>
              <a:rPr dirty="0" sz="4000"/>
              <a:t>discrimination</a:t>
            </a:r>
            <a:r>
              <a:rPr dirty="0" sz="4000" spc="-180"/>
              <a:t> </a:t>
            </a:r>
            <a:r>
              <a:rPr dirty="0" sz="4000" spc="-25"/>
              <a:t>is </a:t>
            </a:r>
            <a:r>
              <a:rPr dirty="0" sz="4000"/>
              <a:t>common</a:t>
            </a:r>
            <a:r>
              <a:rPr dirty="0" sz="4000" spc="-40"/>
              <a:t> </a:t>
            </a:r>
            <a:r>
              <a:rPr dirty="0" sz="4000"/>
              <a:t>and</a:t>
            </a:r>
            <a:r>
              <a:rPr dirty="0" sz="4000" spc="-35"/>
              <a:t> </a:t>
            </a:r>
            <a:r>
              <a:rPr dirty="0" sz="4000"/>
              <a:t>is</a:t>
            </a:r>
            <a:r>
              <a:rPr dirty="0" sz="4000" spc="-35"/>
              <a:t> </a:t>
            </a:r>
            <a:r>
              <a:rPr dirty="0" sz="4000"/>
              <a:t>linked</a:t>
            </a:r>
            <a:r>
              <a:rPr dirty="0" sz="4000" spc="-35"/>
              <a:t> </a:t>
            </a:r>
            <a:r>
              <a:rPr dirty="0" sz="4000"/>
              <a:t>to</a:t>
            </a:r>
            <a:r>
              <a:rPr dirty="0" sz="4000" spc="-40"/>
              <a:t> </a:t>
            </a:r>
            <a:r>
              <a:rPr dirty="0" sz="4000"/>
              <a:t>low</a:t>
            </a:r>
            <a:r>
              <a:rPr dirty="0" sz="4000" spc="-30"/>
              <a:t> </a:t>
            </a:r>
            <a:r>
              <a:rPr dirty="0" sz="4000" spc="-10"/>
              <a:t>trust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16939" y="1783587"/>
            <a:ext cx="9601200" cy="22498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>
                <a:latin typeface="Arial"/>
                <a:cs typeface="Arial"/>
              </a:rPr>
              <a:t>Need</a:t>
            </a:r>
            <a:r>
              <a:rPr dirty="0" sz="4000" spc="-55">
                <a:latin typeface="Arial"/>
                <a:cs typeface="Arial"/>
              </a:rPr>
              <a:t> </a:t>
            </a:r>
            <a:r>
              <a:rPr dirty="0" sz="4000" spc="-25">
                <a:latin typeface="Arial"/>
                <a:cs typeface="Arial"/>
              </a:rPr>
              <a:t>evidence-</a:t>
            </a:r>
            <a:r>
              <a:rPr dirty="0" sz="4000">
                <a:latin typeface="Arial"/>
                <a:cs typeface="Arial"/>
              </a:rPr>
              <a:t>based</a:t>
            </a:r>
            <a:r>
              <a:rPr dirty="0" sz="4000" spc="-50">
                <a:latin typeface="Arial"/>
                <a:cs typeface="Arial"/>
              </a:rPr>
              <a:t> </a:t>
            </a:r>
            <a:r>
              <a:rPr dirty="0" sz="4000" spc="-20">
                <a:latin typeface="Arial"/>
                <a:cs typeface="Arial"/>
              </a:rPr>
              <a:t>anti-</a:t>
            </a:r>
            <a:r>
              <a:rPr dirty="0" sz="4000">
                <a:latin typeface="Arial"/>
                <a:cs typeface="Arial"/>
              </a:rPr>
              <a:t>racist</a:t>
            </a:r>
            <a:r>
              <a:rPr dirty="0" sz="4000" spc="-55">
                <a:latin typeface="Arial"/>
                <a:cs typeface="Arial"/>
              </a:rPr>
              <a:t> </a:t>
            </a:r>
            <a:r>
              <a:rPr dirty="0" sz="4000" spc="-10">
                <a:latin typeface="Arial"/>
                <a:cs typeface="Arial"/>
              </a:rPr>
              <a:t>solutions:</a:t>
            </a:r>
            <a:endParaRPr sz="4000">
              <a:latin typeface="Arial"/>
              <a:cs typeface="Arial"/>
            </a:endParaRPr>
          </a:p>
          <a:p>
            <a:pPr marL="698500" marR="1071245" indent="-228600">
              <a:lnSpc>
                <a:spcPts val="3910"/>
              </a:lnSpc>
              <a:spcBef>
                <a:spcPts val="560"/>
              </a:spcBef>
              <a:buChar char="•"/>
              <a:tabLst>
                <a:tab pos="698500" algn="l"/>
              </a:tabLst>
            </a:pPr>
            <a:r>
              <a:rPr dirty="0" sz="3600">
                <a:latin typeface="Arial"/>
                <a:cs typeface="Arial"/>
              </a:rPr>
              <a:t>Hiring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and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retaining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diverse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 spc="-10">
                <a:latin typeface="Arial"/>
                <a:cs typeface="Arial"/>
              </a:rPr>
              <a:t>healthcare providers</a:t>
            </a:r>
            <a:endParaRPr sz="3600">
              <a:latin typeface="Arial"/>
              <a:cs typeface="Arial"/>
            </a:endParaRPr>
          </a:p>
          <a:p>
            <a:pPr marL="697865" indent="-227965">
              <a:lnSpc>
                <a:spcPct val="100000"/>
              </a:lnSpc>
              <a:spcBef>
                <a:spcPts val="10"/>
              </a:spcBef>
              <a:buChar char="•"/>
              <a:tabLst>
                <a:tab pos="697865" algn="l"/>
              </a:tabLst>
            </a:pPr>
            <a:r>
              <a:rPr dirty="0" sz="3600">
                <a:latin typeface="Arial"/>
                <a:cs typeface="Arial"/>
              </a:rPr>
              <a:t>Community</a:t>
            </a:r>
            <a:r>
              <a:rPr dirty="0" sz="3600" spc="-95">
                <a:latin typeface="Arial"/>
                <a:cs typeface="Arial"/>
              </a:rPr>
              <a:t> </a:t>
            </a:r>
            <a:r>
              <a:rPr dirty="0" sz="3600" spc="-10">
                <a:latin typeface="Arial"/>
                <a:cs typeface="Arial"/>
              </a:rPr>
              <a:t>partnerships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0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Background</a:t>
            </a:r>
          </a:p>
        </p:txBody>
      </p:sp>
      <p:sp>
        <p:nvSpPr>
          <p:cNvPr id="3" name="object 3"/>
          <p:cNvSpPr/>
          <p:nvPr/>
        </p:nvSpPr>
        <p:spPr>
          <a:xfrm>
            <a:off x="3074118" y="3715491"/>
            <a:ext cx="1645920" cy="1645920"/>
          </a:xfrm>
          <a:custGeom>
            <a:avLst/>
            <a:gdLst/>
            <a:ahLst/>
            <a:cxnLst/>
            <a:rect l="l" t="t" r="r" b="b"/>
            <a:pathLst>
              <a:path w="1645920" h="1645920">
                <a:moveTo>
                  <a:pt x="822843" y="0"/>
                </a:moveTo>
                <a:lnTo>
                  <a:pt x="774494" y="1396"/>
                </a:lnTo>
                <a:lnTo>
                  <a:pt x="726882" y="5535"/>
                </a:lnTo>
                <a:lnTo>
                  <a:pt x="680082" y="12339"/>
                </a:lnTo>
                <a:lnTo>
                  <a:pt x="634172" y="21731"/>
                </a:lnTo>
                <a:lnTo>
                  <a:pt x="589230" y="33634"/>
                </a:lnTo>
                <a:lnTo>
                  <a:pt x="545331" y="47970"/>
                </a:lnTo>
                <a:lnTo>
                  <a:pt x="502555" y="64663"/>
                </a:lnTo>
                <a:lnTo>
                  <a:pt x="460977" y="83634"/>
                </a:lnTo>
                <a:lnTo>
                  <a:pt x="420675" y="104808"/>
                </a:lnTo>
                <a:lnTo>
                  <a:pt x="381726" y="128106"/>
                </a:lnTo>
                <a:lnTo>
                  <a:pt x="344207" y="153452"/>
                </a:lnTo>
                <a:lnTo>
                  <a:pt x="308196" y="180769"/>
                </a:lnTo>
                <a:lnTo>
                  <a:pt x="273769" y="209979"/>
                </a:lnTo>
                <a:lnTo>
                  <a:pt x="241005" y="241005"/>
                </a:lnTo>
                <a:lnTo>
                  <a:pt x="209979" y="273769"/>
                </a:lnTo>
                <a:lnTo>
                  <a:pt x="180769" y="308196"/>
                </a:lnTo>
                <a:lnTo>
                  <a:pt x="153452" y="344207"/>
                </a:lnTo>
                <a:lnTo>
                  <a:pt x="128106" y="381726"/>
                </a:lnTo>
                <a:lnTo>
                  <a:pt x="104808" y="420675"/>
                </a:lnTo>
                <a:lnTo>
                  <a:pt x="83634" y="460977"/>
                </a:lnTo>
                <a:lnTo>
                  <a:pt x="64663" y="502555"/>
                </a:lnTo>
                <a:lnTo>
                  <a:pt x="47970" y="545331"/>
                </a:lnTo>
                <a:lnTo>
                  <a:pt x="33634" y="589230"/>
                </a:lnTo>
                <a:lnTo>
                  <a:pt x="21731" y="634172"/>
                </a:lnTo>
                <a:lnTo>
                  <a:pt x="12339" y="680082"/>
                </a:lnTo>
                <a:lnTo>
                  <a:pt x="5535" y="726882"/>
                </a:lnTo>
                <a:lnTo>
                  <a:pt x="1396" y="774494"/>
                </a:lnTo>
                <a:lnTo>
                  <a:pt x="0" y="822843"/>
                </a:lnTo>
                <a:lnTo>
                  <a:pt x="1396" y="871191"/>
                </a:lnTo>
                <a:lnTo>
                  <a:pt x="5535" y="918803"/>
                </a:lnTo>
                <a:lnTo>
                  <a:pt x="12339" y="965603"/>
                </a:lnTo>
                <a:lnTo>
                  <a:pt x="21731" y="1011513"/>
                </a:lnTo>
                <a:lnTo>
                  <a:pt x="33634" y="1056455"/>
                </a:lnTo>
                <a:lnTo>
                  <a:pt x="47970" y="1100353"/>
                </a:lnTo>
                <a:lnTo>
                  <a:pt x="64663" y="1143130"/>
                </a:lnTo>
                <a:lnTo>
                  <a:pt x="83634" y="1184708"/>
                </a:lnTo>
                <a:lnTo>
                  <a:pt x="104808" y="1225010"/>
                </a:lnTo>
                <a:lnTo>
                  <a:pt x="128106" y="1263958"/>
                </a:lnTo>
                <a:lnTo>
                  <a:pt x="153452" y="1301477"/>
                </a:lnTo>
                <a:lnTo>
                  <a:pt x="180769" y="1337488"/>
                </a:lnTo>
                <a:lnTo>
                  <a:pt x="209979" y="1371915"/>
                </a:lnTo>
                <a:lnTo>
                  <a:pt x="241005" y="1404680"/>
                </a:lnTo>
                <a:lnTo>
                  <a:pt x="273769" y="1435706"/>
                </a:lnTo>
                <a:lnTo>
                  <a:pt x="308196" y="1464915"/>
                </a:lnTo>
                <a:lnTo>
                  <a:pt x="344207" y="1492232"/>
                </a:lnTo>
                <a:lnTo>
                  <a:pt x="381726" y="1517578"/>
                </a:lnTo>
                <a:lnTo>
                  <a:pt x="420675" y="1540876"/>
                </a:lnTo>
                <a:lnTo>
                  <a:pt x="460977" y="1562050"/>
                </a:lnTo>
                <a:lnTo>
                  <a:pt x="502555" y="1581022"/>
                </a:lnTo>
                <a:lnTo>
                  <a:pt x="545331" y="1597714"/>
                </a:lnTo>
                <a:lnTo>
                  <a:pt x="589230" y="1612050"/>
                </a:lnTo>
                <a:lnTo>
                  <a:pt x="634172" y="1623953"/>
                </a:lnTo>
                <a:lnTo>
                  <a:pt x="680082" y="1633345"/>
                </a:lnTo>
                <a:lnTo>
                  <a:pt x="726882" y="1640149"/>
                </a:lnTo>
                <a:lnTo>
                  <a:pt x="774494" y="1644288"/>
                </a:lnTo>
                <a:lnTo>
                  <a:pt x="822843" y="1645685"/>
                </a:lnTo>
                <a:lnTo>
                  <a:pt x="871191" y="1644288"/>
                </a:lnTo>
                <a:lnTo>
                  <a:pt x="918803" y="1640149"/>
                </a:lnTo>
                <a:lnTo>
                  <a:pt x="965603" y="1633345"/>
                </a:lnTo>
                <a:lnTo>
                  <a:pt x="1011513" y="1623953"/>
                </a:lnTo>
                <a:lnTo>
                  <a:pt x="1056455" y="1612050"/>
                </a:lnTo>
                <a:lnTo>
                  <a:pt x="1100353" y="1597714"/>
                </a:lnTo>
                <a:lnTo>
                  <a:pt x="1143130" y="1581022"/>
                </a:lnTo>
                <a:lnTo>
                  <a:pt x="1184708" y="1562050"/>
                </a:lnTo>
                <a:lnTo>
                  <a:pt x="1225010" y="1540876"/>
                </a:lnTo>
                <a:lnTo>
                  <a:pt x="1263958" y="1517578"/>
                </a:lnTo>
                <a:lnTo>
                  <a:pt x="1301477" y="1492232"/>
                </a:lnTo>
                <a:lnTo>
                  <a:pt x="1337488" y="1464915"/>
                </a:lnTo>
                <a:lnTo>
                  <a:pt x="1371915" y="1435706"/>
                </a:lnTo>
                <a:lnTo>
                  <a:pt x="1404680" y="1404680"/>
                </a:lnTo>
                <a:lnTo>
                  <a:pt x="1435706" y="1371915"/>
                </a:lnTo>
                <a:lnTo>
                  <a:pt x="1464915" y="1337488"/>
                </a:lnTo>
                <a:lnTo>
                  <a:pt x="1492232" y="1301477"/>
                </a:lnTo>
                <a:lnTo>
                  <a:pt x="1517578" y="1263958"/>
                </a:lnTo>
                <a:lnTo>
                  <a:pt x="1540876" y="1225010"/>
                </a:lnTo>
                <a:lnTo>
                  <a:pt x="1562050" y="1184708"/>
                </a:lnTo>
                <a:lnTo>
                  <a:pt x="1581022" y="1143130"/>
                </a:lnTo>
                <a:lnTo>
                  <a:pt x="1597714" y="1100353"/>
                </a:lnTo>
                <a:lnTo>
                  <a:pt x="1612050" y="1056455"/>
                </a:lnTo>
                <a:lnTo>
                  <a:pt x="1623953" y="1011513"/>
                </a:lnTo>
                <a:lnTo>
                  <a:pt x="1633345" y="965603"/>
                </a:lnTo>
                <a:lnTo>
                  <a:pt x="1640149" y="918803"/>
                </a:lnTo>
                <a:lnTo>
                  <a:pt x="1644288" y="871191"/>
                </a:lnTo>
                <a:lnTo>
                  <a:pt x="1645685" y="822843"/>
                </a:lnTo>
                <a:lnTo>
                  <a:pt x="1644288" y="774494"/>
                </a:lnTo>
                <a:lnTo>
                  <a:pt x="1640149" y="726882"/>
                </a:lnTo>
                <a:lnTo>
                  <a:pt x="1633345" y="680082"/>
                </a:lnTo>
                <a:lnTo>
                  <a:pt x="1623953" y="634172"/>
                </a:lnTo>
                <a:lnTo>
                  <a:pt x="1612050" y="589230"/>
                </a:lnTo>
                <a:lnTo>
                  <a:pt x="1597714" y="545331"/>
                </a:lnTo>
                <a:lnTo>
                  <a:pt x="1581022" y="502555"/>
                </a:lnTo>
                <a:lnTo>
                  <a:pt x="1562050" y="460977"/>
                </a:lnTo>
                <a:lnTo>
                  <a:pt x="1540876" y="420675"/>
                </a:lnTo>
                <a:lnTo>
                  <a:pt x="1517578" y="381726"/>
                </a:lnTo>
                <a:lnTo>
                  <a:pt x="1492232" y="344207"/>
                </a:lnTo>
                <a:lnTo>
                  <a:pt x="1464915" y="308196"/>
                </a:lnTo>
                <a:lnTo>
                  <a:pt x="1435706" y="273769"/>
                </a:lnTo>
                <a:lnTo>
                  <a:pt x="1404680" y="241005"/>
                </a:lnTo>
                <a:lnTo>
                  <a:pt x="1371915" y="209979"/>
                </a:lnTo>
                <a:lnTo>
                  <a:pt x="1337488" y="180769"/>
                </a:lnTo>
                <a:lnTo>
                  <a:pt x="1301477" y="153452"/>
                </a:lnTo>
                <a:lnTo>
                  <a:pt x="1263958" y="128106"/>
                </a:lnTo>
                <a:lnTo>
                  <a:pt x="1225010" y="104808"/>
                </a:lnTo>
                <a:lnTo>
                  <a:pt x="1184708" y="83634"/>
                </a:lnTo>
                <a:lnTo>
                  <a:pt x="1143130" y="64663"/>
                </a:lnTo>
                <a:lnTo>
                  <a:pt x="1100353" y="47970"/>
                </a:lnTo>
                <a:lnTo>
                  <a:pt x="1056455" y="33634"/>
                </a:lnTo>
                <a:lnTo>
                  <a:pt x="1011513" y="21731"/>
                </a:lnTo>
                <a:lnTo>
                  <a:pt x="965603" y="12339"/>
                </a:lnTo>
                <a:lnTo>
                  <a:pt x="918803" y="5535"/>
                </a:lnTo>
                <a:lnTo>
                  <a:pt x="871191" y="1396"/>
                </a:lnTo>
                <a:lnTo>
                  <a:pt x="82284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324095" y="4125976"/>
            <a:ext cx="1145540" cy="748030"/>
          </a:xfrm>
          <a:prstGeom prst="rect">
            <a:avLst/>
          </a:prstGeom>
        </p:spPr>
        <p:txBody>
          <a:bodyPr wrap="square" lIns="0" tIns="56515" rIns="0" bIns="0" rtlCol="0" vert="horz">
            <a:spAutoFit/>
          </a:bodyPr>
          <a:lstStyle/>
          <a:p>
            <a:pPr marL="12700" marR="5080" indent="71120">
              <a:lnSpc>
                <a:spcPts val="2690"/>
              </a:lnSpc>
              <a:spcBef>
                <a:spcPts val="445"/>
              </a:spcBef>
            </a:pPr>
            <a:r>
              <a:rPr dirty="0" sz="2500" spc="-225" b="1">
                <a:solidFill>
                  <a:srgbClr val="FFFFFF"/>
                </a:solidFill>
                <a:latin typeface="Arial"/>
                <a:cs typeface="Arial"/>
              </a:rPr>
              <a:t>Trust</a:t>
            </a:r>
            <a:r>
              <a:rPr dirty="0" sz="2500" spc="-1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500" spc="-35" b="1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dirty="0" sz="2500" spc="-160" b="1">
                <a:solidFill>
                  <a:srgbClr val="FFFFFF"/>
                </a:solidFill>
                <a:latin typeface="Arial"/>
                <a:cs typeface="Arial"/>
              </a:rPr>
              <a:t>provider</a:t>
            </a:r>
            <a:endParaRPr sz="25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064593" y="1564919"/>
            <a:ext cx="1664970" cy="2157095"/>
            <a:chOff x="3064593" y="1564919"/>
            <a:chExt cx="1664970" cy="2157095"/>
          </a:xfrm>
        </p:grpSpPr>
        <p:sp>
          <p:nvSpPr>
            <p:cNvPr id="6" name="object 6"/>
            <p:cNvSpPr/>
            <p:nvPr/>
          </p:nvSpPr>
          <p:spPr>
            <a:xfrm>
              <a:off x="3896961" y="3220129"/>
              <a:ext cx="0" cy="495934"/>
            </a:xfrm>
            <a:custGeom>
              <a:avLst/>
              <a:gdLst/>
              <a:ahLst/>
              <a:cxnLst/>
              <a:rect l="l" t="t" r="r" b="b"/>
              <a:pathLst>
                <a:path w="0" h="495935">
                  <a:moveTo>
                    <a:pt x="0" y="495362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CB99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074118" y="1574444"/>
              <a:ext cx="1645920" cy="1645920"/>
            </a:xfrm>
            <a:custGeom>
              <a:avLst/>
              <a:gdLst/>
              <a:ahLst/>
              <a:cxnLst/>
              <a:rect l="l" t="t" r="r" b="b"/>
              <a:pathLst>
                <a:path w="1645920" h="1645920">
                  <a:moveTo>
                    <a:pt x="822843" y="0"/>
                  </a:moveTo>
                  <a:lnTo>
                    <a:pt x="774494" y="1396"/>
                  </a:lnTo>
                  <a:lnTo>
                    <a:pt x="726882" y="5535"/>
                  </a:lnTo>
                  <a:lnTo>
                    <a:pt x="680082" y="12339"/>
                  </a:lnTo>
                  <a:lnTo>
                    <a:pt x="634172" y="21731"/>
                  </a:lnTo>
                  <a:lnTo>
                    <a:pt x="589230" y="33634"/>
                  </a:lnTo>
                  <a:lnTo>
                    <a:pt x="545331" y="47970"/>
                  </a:lnTo>
                  <a:lnTo>
                    <a:pt x="502555" y="64663"/>
                  </a:lnTo>
                  <a:lnTo>
                    <a:pt x="460977" y="83634"/>
                  </a:lnTo>
                  <a:lnTo>
                    <a:pt x="420675" y="104808"/>
                  </a:lnTo>
                  <a:lnTo>
                    <a:pt x="381726" y="128106"/>
                  </a:lnTo>
                  <a:lnTo>
                    <a:pt x="344207" y="153452"/>
                  </a:lnTo>
                  <a:lnTo>
                    <a:pt x="308196" y="180769"/>
                  </a:lnTo>
                  <a:lnTo>
                    <a:pt x="273769" y="209978"/>
                  </a:lnTo>
                  <a:lnTo>
                    <a:pt x="241005" y="241004"/>
                  </a:lnTo>
                  <a:lnTo>
                    <a:pt x="209979" y="273769"/>
                  </a:lnTo>
                  <a:lnTo>
                    <a:pt x="180769" y="308196"/>
                  </a:lnTo>
                  <a:lnTo>
                    <a:pt x="153452" y="344207"/>
                  </a:lnTo>
                  <a:lnTo>
                    <a:pt x="128106" y="381726"/>
                  </a:lnTo>
                  <a:lnTo>
                    <a:pt x="104808" y="420675"/>
                  </a:lnTo>
                  <a:lnTo>
                    <a:pt x="83634" y="460976"/>
                  </a:lnTo>
                  <a:lnTo>
                    <a:pt x="64663" y="502554"/>
                  </a:lnTo>
                  <a:lnTo>
                    <a:pt x="47970" y="545331"/>
                  </a:lnTo>
                  <a:lnTo>
                    <a:pt x="33634" y="589229"/>
                  </a:lnTo>
                  <a:lnTo>
                    <a:pt x="21731" y="634171"/>
                  </a:lnTo>
                  <a:lnTo>
                    <a:pt x="12339" y="680081"/>
                  </a:lnTo>
                  <a:lnTo>
                    <a:pt x="5535" y="726881"/>
                  </a:lnTo>
                  <a:lnTo>
                    <a:pt x="1396" y="774493"/>
                  </a:lnTo>
                  <a:lnTo>
                    <a:pt x="0" y="822841"/>
                  </a:lnTo>
                  <a:lnTo>
                    <a:pt x="1396" y="871190"/>
                  </a:lnTo>
                  <a:lnTo>
                    <a:pt x="5535" y="918802"/>
                  </a:lnTo>
                  <a:lnTo>
                    <a:pt x="12339" y="965602"/>
                  </a:lnTo>
                  <a:lnTo>
                    <a:pt x="21731" y="1011512"/>
                  </a:lnTo>
                  <a:lnTo>
                    <a:pt x="33634" y="1056454"/>
                  </a:lnTo>
                  <a:lnTo>
                    <a:pt x="47970" y="1100353"/>
                  </a:lnTo>
                  <a:lnTo>
                    <a:pt x="64663" y="1143129"/>
                  </a:lnTo>
                  <a:lnTo>
                    <a:pt x="83634" y="1184707"/>
                  </a:lnTo>
                  <a:lnTo>
                    <a:pt x="104808" y="1225009"/>
                  </a:lnTo>
                  <a:lnTo>
                    <a:pt x="128106" y="1263958"/>
                  </a:lnTo>
                  <a:lnTo>
                    <a:pt x="153452" y="1301477"/>
                  </a:lnTo>
                  <a:lnTo>
                    <a:pt x="180769" y="1337488"/>
                  </a:lnTo>
                  <a:lnTo>
                    <a:pt x="209979" y="1371915"/>
                  </a:lnTo>
                  <a:lnTo>
                    <a:pt x="241005" y="1404680"/>
                  </a:lnTo>
                  <a:lnTo>
                    <a:pt x="273769" y="1435705"/>
                  </a:lnTo>
                  <a:lnTo>
                    <a:pt x="308196" y="1464915"/>
                  </a:lnTo>
                  <a:lnTo>
                    <a:pt x="344207" y="1492232"/>
                  </a:lnTo>
                  <a:lnTo>
                    <a:pt x="381726" y="1517578"/>
                  </a:lnTo>
                  <a:lnTo>
                    <a:pt x="420675" y="1540876"/>
                  </a:lnTo>
                  <a:lnTo>
                    <a:pt x="460977" y="1562050"/>
                  </a:lnTo>
                  <a:lnTo>
                    <a:pt x="502555" y="1581022"/>
                  </a:lnTo>
                  <a:lnTo>
                    <a:pt x="545331" y="1597714"/>
                  </a:lnTo>
                  <a:lnTo>
                    <a:pt x="589230" y="1612050"/>
                  </a:lnTo>
                  <a:lnTo>
                    <a:pt x="634172" y="1623953"/>
                  </a:lnTo>
                  <a:lnTo>
                    <a:pt x="680082" y="1633345"/>
                  </a:lnTo>
                  <a:lnTo>
                    <a:pt x="726882" y="1640149"/>
                  </a:lnTo>
                  <a:lnTo>
                    <a:pt x="774494" y="1644288"/>
                  </a:lnTo>
                  <a:lnTo>
                    <a:pt x="822843" y="1645685"/>
                  </a:lnTo>
                  <a:lnTo>
                    <a:pt x="871191" y="1644288"/>
                  </a:lnTo>
                  <a:lnTo>
                    <a:pt x="918803" y="1640149"/>
                  </a:lnTo>
                  <a:lnTo>
                    <a:pt x="965603" y="1633345"/>
                  </a:lnTo>
                  <a:lnTo>
                    <a:pt x="1011513" y="1623953"/>
                  </a:lnTo>
                  <a:lnTo>
                    <a:pt x="1056455" y="1612050"/>
                  </a:lnTo>
                  <a:lnTo>
                    <a:pt x="1100353" y="1597714"/>
                  </a:lnTo>
                  <a:lnTo>
                    <a:pt x="1143130" y="1581022"/>
                  </a:lnTo>
                  <a:lnTo>
                    <a:pt x="1184708" y="1562050"/>
                  </a:lnTo>
                  <a:lnTo>
                    <a:pt x="1225010" y="1540876"/>
                  </a:lnTo>
                  <a:lnTo>
                    <a:pt x="1263958" y="1517578"/>
                  </a:lnTo>
                  <a:lnTo>
                    <a:pt x="1301477" y="1492232"/>
                  </a:lnTo>
                  <a:lnTo>
                    <a:pt x="1337488" y="1464915"/>
                  </a:lnTo>
                  <a:lnTo>
                    <a:pt x="1371915" y="1435705"/>
                  </a:lnTo>
                  <a:lnTo>
                    <a:pt x="1404680" y="1404680"/>
                  </a:lnTo>
                  <a:lnTo>
                    <a:pt x="1435706" y="1371915"/>
                  </a:lnTo>
                  <a:lnTo>
                    <a:pt x="1464915" y="1337488"/>
                  </a:lnTo>
                  <a:lnTo>
                    <a:pt x="1492232" y="1301477"/>
                  </a:lnTo>
                  <a:lnTo>
                    <a:pt x="1517578" y="1263958"/>
                  </a:lnTo>
                  <a:lnTo>
                    <a:pt x="1540876" y="1225009"/>
                  </a:lnTo>
                  <a:lnTo>
                    <a:pt x="1562050" y="1184707"/>
                  </a:lnTo>
                  <a:lnTo>
                    <a:pt x="1581022" y="1143129"/>
                  </a:lnTo>
                  <a:lnTo>
                    <a:pt x="1597714" y="1100353"/>
                  </a:lnTo>
                  <a:lnTo>
                    <a:pt x="1612050" y="1056454"/>
                  </a:lnTo>
                  <a:lnTo>
                    <a:pt x="1623953" y="1011512"/>
                  </a:lnTo>
                  <a:lnTo>
                    <a:pt x="1633345" y="965602"/>
                  </a:lnTo>
                  <a:lnTo>
                    <a:pt x="1640149" y="918802"/>
                  </a:lnTo>
                  <a:lnTo>
                    <a:pt x="1644288" y="871190"/>
                  </a:lnTo>
                  <a:lnTo>
                    <a:pt x="1645685" y="822841"/>
                  </a:lnTo>
                  <a:lnTo>
                    <a:pt x="1644288" y="774493"/>
                  </a:lnTo>
                  <a:lnTo>
                    <a:pt x="1640149" y="726881"/>
                  </a:lnTo>
                  <a:lnTo>
                    <a:pt x="1633345" y="680081"/>
                  </a:lnTo>
                  <a:lnTo>
                    <a:pt x="1623953" y="634171"/>
                  </a:lnTo>
                  <a:lnTo>
                    <a:pt x="1612050" y="589229"/>
                  </a:lnTo>
                  <a:lnTo>
                    <a:pt x="1597714" y="545331"/>
                  </a:lnTo>
                  <a:lnTo>
                    <a:pt x="1581022" y="502554"/>
                  </a:lnTo>
                  <a:lnTo>
                    <a:pt x="1562050" y="460976"/>
                  </a:lnTo>
                  <a:lnTo>
                    <a:pt x="1540876" y="420675"/>
                  </a:lnTo>
                  <a:lnTo>
                    <a:pt x="1517578" y="381726"/>
                  </a:lnTo>
                  <a:lnTo>
                    <a:pt x="1492232" y="344207"/>
                  </a:lnTo>
                  <a:lnTo>
                    <a:pt x="1464915" y="308196"/>
                  </a:lnTo>
                  <a:lnTo>
                    <a:pt x="1435706" y="273769"/>
                  </a:lnTo>
                  <a:lnTo>
                    <a:pt x="1404680" y="241004"/>
                  </a:lnTo>
                  <a:lnTo>
                    <a:pt x="1371915" y="209978"/>
                  </a:lnTo>
                  <a:lnTo>
                    <a:pt x="1337488" y="180769"/>
                  </a:lnTo>
                  <a:lnTo>
                    <a:pt x="1301477" y="153452"/>
                  </a:lnTo>
                  <a:lnTo>
                    <a:pt x="1263958" y="128106"/>
                  </a:lnTo>
                  <a:lnTo>
                    <a:pt x="1225010" y="104808"/>
                  </a:lnTo>
                  <a:lnTo>
                    <a:pt x="1184708" y="83634"/>
                  </a:lnTo>
                  <a:lnTo>
                    <a:pt x="1143130" y="64663"/>
                  </a:lnTo>
                  <a:lnTo>
                    <a:pt x="1100353" y="47970"/>
                  </a:lnTo>
                  <a:lnTo>
                    <a:pt x="1056455" y="33634"/>
                  </a:lnTo>
                  <a:lnTo>
                    <a:pt x="1011513" y="21731"/>
                  </a:lnTo>
                  <a:lnTo>
                    <a:pt x="965603" y="12339"/>
                  </a:lnTo>
                  <a:lnTo>
                    <a:pt x="918803" y="5535"/>
                  </a:lnTo>
                  <a:lnTo>
                    <a:pt x="871191" y="1396"/>
                  </a:lnTo>
                  <a:lnTo>
                    <a:pt x="82284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3074118" y="1574444"/>
              <a:ext cx="1645920" cy="1645920"/>
            </a:xfrm>
            <a:custGeom>
              <a:avLst/>
              <a:gdLst/>
              <a:ahLst/>
              <a:cxnLst/>
              <a:rect l="l" t="t" r="r" b="b"/>
              <a:pathLst>
                <a:path w="1645920" h="1645920">
                  <a:moveTo>
                    <a:pt x="0" y="822842"/>
                  </a:moveTo>
                  <a:lnTo>
                    <a:pt x="1396" y="774494"/>
                  </a:lnTo>
                  <a:lnTo>
                    <a:pt x="5535" y="726881"/>
                  </a:lnTo>
                  <a:lnTo>
                    <a:pt x="12339" y="680081"/>
                  </a:lnTo>
                  <a:lnTo>
                    <a:pt x="21731" y="634172"/>
                  </a:lnTo>
                  <a:lnTo>
                    <a:pt x="33634" y="589229"/>
                  </a:lnTo>
                  <a:lnTo>
                    <a:pt x="47970" y="545331"/>
                  </a:lnTo>
                  <a:lnTo>
                    <a:pt x="64663" y="502555"/>
                  </a:lnTo>
                  <a:lnTo>
                    <a:pt x="83634" y="460977"/>
                  </a:lnTo>
                  <a:lnTo>
                    <a:pt x="104808" y="420675"/>
                  </a:lnTo>
                  <a:lnTo>
                    <a:pt x="128106" y="381726"/>
                  </a:lnTo>
                  <a:lnTo>
                    <a:pt x="153452" y="344207"/>
                  </a:lnTo>
                  <a:lnTo>
                    <a:pt x="180769" y="308196"/>
                  </a:lnTo>
                  <a:lnTo>
                    <a:pt x="209979" y="273769"/>
                  </a:lnTo>
                  <a:lnTo>
                    <a:pt x="241004" y="241004"/>
                  </a:lnTo>
                  <a:lnTo>
                    <a:pt x="273769" y="209979"/>
                  </a:lnTo>
                  <a:lnTo>
                    <a:pt x="308196" y="180769"/>
                  </a:lnTo>
                  <a:lnTo>
                    <a:pt x="344207" y="153452"/>
                  </a:lnTo>
                  <a:lnTo>
                    <a:pt x="381726" y="128106"/>
                  </a:lnTo>
                  <a:lnTo>
                    <a:pt x="420675" y="104808"/>
                  </a:lnTo>
                  <a:lnTo>
                    <a:pt x="460977" y="83634"/>
                  </a:lnTo>
                  <a:lnTo>
                    <a:pt x="502555" y="64663"/>
                  </a:lnTo>
                  <a:lnTo>
                    <a:pt x="545331" y="47970"/>
                  </a:lnTo>
                  <a:lnTo>
                    <a:pt x="589229" y="33634"/>
                  </a:lnTo>
                  <a:lnTo>
                    <a:pt x="634172" y="21731"/>
                  </a:lnTo>
                  <a:lnTo>
                    <a:pt x="680081" y="12339"/>
                  </a:lnTo>
                  <a:lnTo>
                    <a:pt x="726881" y="5535"/>
                  </a:lnTo>
                  <a:lnTo>
                    <a:pt x="774494" y="1396"/>
                  </a:lnTo>
                  <a:lnTo>
                    <a:pt x="822842" y="0"/>
                  </a:lnTo>
                  <a:lnTo>
                    <a:pt x="871190" y="1396"/>
                  </a:lnTo>
                  <a:lnTo>
                    <a:pt x="918803" y="5535"/>
                  </a:lnTo>
                  <a:lnTo>
                    <a:pt x="965603" y="12339"/>
                  </a:lnTo>
                  <a:lnTo>
                    <a:pt x="1011512" y="21731"/>
                  </a:lnTo>
                  <a:lnTo>
                    <a:pt x="1056455" y="33634"/>
                  </a:lnTo>
                  <a:lnTo>
                    <a:pt x="1100353" y="47970"/>
                  </a:lnTo>
                  <a:lnTo>
                    <a:pt x="1143130" y="64663"/>
                  </a:lnTo>
                  <a:lnTo>
                    <a:pt x="1184707" y="83634"/>
                  </a:lnTo>
                  <a:lnTo>
                    <a:pt x="1225009" y="104808"/>
                  </a:lnTo>
                  <a:lnTo>
                    <a:pt x="1263958" y="128106"/>
                  </a:lnTo>
                  <a:lnTo>
                    <a:pt x="1301477" y="153452"/>
                  </a:lnTo>
                  <a:lnTo>
                    <a:pt x="1337488" y="180769"/>
                  </a:lnTo>
                  <a:lnTo>
                    <a:pt x="1371915" y="209979"/>
                  </a:lnTo>
                  <a:lnTo>
                    <a:pt x="1404680" y="241004"/>
                  </a:lnTo>
                  <a:lnTo>
                    <a:pt x="1435706" y="273769"/>
                  </a:lnTo>
                  <a:lnTo>
                    <a:pt x="1464915" y="308196"/>
                  </a:lnTo>
                  <a:lnTo>
                    <a:pt x="1492232" y="344207"/>
                  </a:lnTo>
                  <a:lnTo>
                    <a:pt x="1517578" y="381726"/>
                  </a:lnTo>
                  <a:lnTo>
                    <a:pt x="1540876" y="420675"/>
                  </a:lnTo>
                  <a:lnTo>
                    <a:pt x="1562050" y="460977"/>
                  </a:lnTo>
                  <a:lnTo>
                    <a:pt x="1581021" y="502555"/>
                  </a:lnTo>
                  <a:lnTo>
                    <a:pt x="1597714" y="545331"/>
                  </a:lnTo>
                  <a:lnTo>
                    <a:pt x="1612050" y="589229"/>
                  </a:lnTo>
                  <a:lnTo>
                    <a:pt x="1623953" y="634172"/>
                  </a:lnTo>
                  <a:lnTo>
                    <a:pt x="1633345" y="680081"/>
                  </a:lnTo>
                  <a:lnTo>
                    <a:pt x="1640149" y="726881"/>
                  </a:lnTo>
                  <a:lnTo>
                    <a:pt x="1644288" y="774494"/>
                  </a:lnTo>
                  <a:lnTo>
                    <a:pt x="1645685" y="822842"/>
                  </a:lnTo>
                  <a:lnTo>
                    <a:pt x="1644288" y="871190"/>
                  </a:lnTo>
                  <a:lnTo>
                    <a:pt x="1640149" y="918803"/>
                  </a:lnTo>
                  <a:lnTo>
                    <a:pt x="1633345" y="965603"/>
                  </a:lnTo>
                  <a:lnTo>
                    <a:pt x="1623953" y="1011512"/>
                  </a:lnTo>
                  <a:lnTo>
                    <a:pt x="1612050" y="1056455"/>
                  </a:lnTo>
                  <a:lnTo>
                    <a:pt x="1597714" y="1100353"/>
                  </a:lnTo>
                  <a:lnTo>
                    <a:pt x="1581021" y="1143130"/>
                  </a:lnTo>
                  <a:lnTo>
                    <a:pt x="1562050" y="1184707"/>
                  </a:lnTo>
                  <a:lnTo>
                    <a:pt x="1540876" y="1225009"/>
                  </a:lnTo>
                  <a:lnTo>
                    <a:pt x="1517578" y="1263958"/>
                  </a:lnTo>
                  <a:lnTo>
                    <a:pt x="1492232" y="1301477"/>
                  </a:lnTo>
                  <a:lnTo>
                    <a:pt x="1464915" y="1337488"/>
                  </a:lnTo>
                  <a:lnTo>
                    <a:pt x="1435706" y="1371915"/>
                  </a:lnTo>
                  <a:lnTo>
                    <a:pt x="1404680" y="1404680"/>
                  </a:lnTo>
                  <a:lnTo>
                    <a:pt x="1371915" y="1435706"/>
                  </a:lnTo>
                  <a:lnTo>
                    <a:pt x="1337488" y="1464915"/>
                  </a:lnTo>
                  <a:lnTo>
                    <a:pt x="1301477" y="1492232"/>
                  </a:lnTo>
                  <a:lnTo>
                    <a:pt x="1263958" y="1517578"/>
                  </a:lnTo>
                  <a:lnTo>
                    <a:pt x="1225009" y="1540876"/>
                  </a:lnTo>
                  <a:lnTo>
                    <a:pt x="1184707" y="1562050"/>
                  </a:lnTo>
                  <a:lnTo>
                    <a:pt x="1143130" y="1581021"/>
                  </a:lnTo>
                  <a:lnTo>
                    <a:pt x="1100353" y="1597714"/>
                  </a:lnTo>
                  <a:lnTo>
                    <a:pt x="1056455" y="1612050"/>
                  </a:lnTo>
                  <a:lnTo>
                    <a:pt x="1011512" y="1623953"/>
                  </a:lnTo>
                  <a:lnTo>
                    <a:pt x="965603" y="1633345"/>
                  </a:lnTo>
                  <a:lnTo>
                    <a:pt x="918803" y="1640149"/>
                  </a:lnTo>
                  <a:lnTo>
                    <a:pt x="871190" y="1644288"/>
                  </a:lnTo>
                  <a:lnTo>
                    <a:pt x="822842" y="1645685"/>
                  </a:lnTo>
                  <a:lnTo>
                    <a:pt x="774494" y="1644288"/>
                  </a:lnTo>
                  <a:lnTo>
                    <a:pt x="726881" y="1640149"/>
                  </a:lnTo>
                  <a:lnTo>
                    <a:pt x="680081" y="1633345"/>
                  </a:lnTo>
                  <a:lnTo>
                    <a:pt x="634172" y="1623953"/>
                  </a:lnTo>
                  <a:lnTo>
                    <a:pt x="589229" y="1612050"/>
                  </a:lnTo>
                  <a:lnTo>
                    <a:pt x="545331" y="1597714"/>
                  </a:lnTo>
                  <a:lnTo>
                    <a:pt x="502555" y="1581021"/>
                  </a:lnTo>
                  <a:lnTo>
                    <a:pt x="460977" y="1562050"/>
                  </a:lnTo>
                  <a:lnTo>
                    <a:pt x="420675" y="1540876"/>
                  </a:lnTo>
                  <a:lnTo>
                    <a:pt x="381726" y="1517578"/>
                  </a:lnTo>
                  <a:lnTo>
                    <a:pt x="344207" y="1492232"/>
                  </a:lnTo>
                  <a:lnTo>
                    <a:pt x="308196" y="1464915"/>
                  </a:lnTo>
                  <a:lnTo>
                    <a:pt x="273769" y="1435706"/>
                  </a:lnTo>
                  <a:lnTo>
                    <a:pt x="241004" y="1404680"/>
                  </a:lnTo>
                  <a:lnTo>
                    <a:pt x="209979" y="1371915"/>
                  </a:lnTo>
                  <a:lnTo>
                    <a:pt x="180769" y="1337488"/>
                  </a:lnTo>
                  <a:lnTo>
                    <a:pt x="153452" y="1301477"/>
                  </a:lnTo>
                  <a:lnTo>
                    <a:pt x="128106" y="1263958"/>
                  </a:lnTo>
                  <a:lnTo>
                    <a:pt x="104808" y="1225009"/>
                  </a:lnTo>
                  <a:lnTo>
                    <a:pt x="83634" y="1184707"/>
                  </a:lnTo>
                  <a:lnTo>
                    <a:pt x="64663" y="1143130"/>
                  </a:lnTo>
                  <a:lnTo>
                    <a:pt x="47970" y="1100353"/>
                  </a:lnTo>
                  <a:lnTo>
                    <a:pt x="33634" y="1056455"/>
                  </a:lnTo>
                  <a:lnTo>
                    <a:pt x="21731" y="1011512"/>
                  </a:lnTo>
                  <a:lnTo>
                    <a:pt x="12339" y="965603"/>
                  </a:lnTo>
                  <a:lnTo>
                    <a:pt x="5535" y="918803"/>
                  </a:lnTo>
                  <a:lnTo>
                    <a:pt x="1396" y="871190"/>
                  </a:lnTo>
                  <a:lnTo>
                    <a:pt x="0" y="822842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3341939" y="2096515"/>
            <a:ext cx="1110615" cy="553085"/>
          </a:xfrm>
          <a:prstGeom prst="rect">
            <a:avLst/>
          </a:prstGeom>
        </p:spPr>
        <p:txBody>
          <a:bodyPr wrap="square" lIns="0" tIns="38735" rIns="0" bIns="0" rtlCol="0" vert="horz">
            <a:spAutoFit/>
          </a:bodyPr>
          <a:lstStyle/>
          <a:p>
            <a:pPr marL="12700" marR="5080" indent="203200">
              <a:lnSpc>
                <a:spcPts val="1989"/>
              </a:lnSpc>
              <a:spcBef>
                <a:spcPts val="305"/>
              </a:spcBef>
            </a:pPr>
            <a:r>
              <a:rPr dirty="0" sz="1800" spc="-10" b="1">
                <a:solidFill>
                  <a:srgbClr val="FFFFFF"/>
                </a:solidFill>
                <a:latin typeface="Arial"/>
                <a:cs typeface="Arial"/>
              </a:rPr>
              <a:t>Patient </a:t>
            </a:r>
            <a:r>
              <a:rPr dirty="0" sz="1800" spc="-130" b="1">
                <a:solidFill>
                  <a:srgbClr val="FFFFFF"/>
                </a:solidFill>
                <a:latin typeface="Arial"/>
                <a:cs typeface="Arial"/>
              </a:rPr>
              <a:t>satisfaction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03214" y="4776491"/>
            <a:ext cx="1980564" cy="1664970"/>
            <a:chOff x="4603214" y="4776491"/>
            <a:chExt cx="1980564" cy="1664970"/>
          </a:xfrm>
        </p:grpSpPr>
        <p:sp>
          <p:nvSpPr>
            <p:cNvPr id="11" name="object 11"/>
            <p:cNvSpPr/>
            <p:nvPr/>
          </p:nvSpPr>
          <p:spPr>
            <a:xfrm>
              <a:off x="4609564" y="4949756"/>
              <a:ext cx="429259" cy="248285"/>
            </a:xfrm>
            <a:custGeom>
              <a:avLst/>
              <a:gdLst/>
              <a:ahLst/>
              <a:cxnLst/>
              <a:rect l="l" t="t" r="r" b="b"/>
              <a:pathLst>
                <a:path w="429260" h="248285">
                  <a:moveTo>
                    <a:pt x="0" y="0"/>
                  </a:moveTo>
                  <a:lnTo>
                    <a:pt x="428996" y="247681"/>
                  </a:lnTo>
                </a:path>
              </a:pathLst>
            </a:custGeom>
            <a:ln w="12699">
              <a:solidFill>
                <a:srgbClr val="CB99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4928321" y="4786016"/>
              <a:ext cx="1645920" cy="1645920"/>
            </a:xfrm>
            <a:custGeom>
              <a:avLst/>
              <a:gdLst/>
              <a:ahLst/>
              <a:cxnLst/>
              <a:rect l="l" t="t" r="r" b="b"/>
              <a:pathLst>
                <a:path w="1645920" h="1645920">
                  <a:moveTo>
                    <a:pt x="822841" y="0"/>
                  </a:moveTo>
                  <a:lnTo>
                    <a:pt x="774493" y="1396"/>
                  </a:lnTo>
                  <a:lnTo>
                    <a:pt x="726881" y="5535"/>
                  </a:lnTo>
                  <a:lnTo>
                    <a:pt x="680081" y="12339"/>
                  </a:lnTo>
                  <a:lnTo>
                    <a:pt x="634171" y="21731"/>
                  </a:lnTo>
                  <a:lnTo>
                    <a:pt x="589229" y="33634"/>
                  </a:lnTo>
                  <a:lnTo>
                    <a:pt x="545331" y="47970"/>
                  </a:lnTo>
                  <a:lnTo>
                    <a:pt x="502554" y="64663"/>
                  </a:lnTo>
                  <a:lnTo>
                    <a:pt x="460976" y="83634"/>
                  </a:lnTo>
                  <a:lnTo>
                    <a:pt x="420675" y="104808"/>
                  </a:lnTo>
                  <a:lnTo>
                    <a:pt x="381726" y="128106"/>
                  </a:lnTo>
                  <a:lnTo>
                    <a:pt x="344207" y="153452"/>
                  </a:lnTo>
                  <a:lnTo>
                    <a:pt x="308196" y="180769"/>
                  </a:lnTo>
                  <a:lnTo>
                    <a:pt x="273769" y="209979"/>
                  </a:lnTo>
                  <a:lnTo>
                    <a:pt x="241004" y="241005"/>
                  </a:lnTo>
                  <a:lnTo>
                    <a:pt x="209978" y="273769"/>
                  </a:lnTo>
                  <a:lnTo>
                    <a:pt x="180769" y="308196"/>
                  </a:lnTo>
                  <a:lnTo>
                    <a:pt x="153452" y="344207"/>
                  </a:lnTo>
                  <a:lnTo>
                    <a:pt x="128106" y="381726"/>
                  </a:lnTo>
                  <a:lnTo>
                    <a:pt x="104808" y="420675"/>
                  </a:lnTo>
                  <a:lnTo>
                    <a:pt x="83634" y="460977"/>
                  </a:lnTo>
                  <a:lnTo>
                    <a:pt x="64663" y="502555"/>
                  </a:lnTo>
                  <a:lnTo>
                    <a:pt x="47970" y="545331"/>
                  </a:lnTo>
                  <a:lnTo>
                    <a:pt x="33634" y="589229"/>
                  </a:lnTo>
                  <a:lnTo>
                    <a:pt x="21731" y="634172"/>
                  </a:lnTo>
                  <a:lnTo>
                    <a:pt x="12339" y="680082"/>
                  </a:lnTo>
                  <a:lnTo>
                    <a:pt x="5535" y="726881"/>
                  </a:lnTo>
                  <a:lnTo>
                    <a:pt x="1396" y="774494"/>
                  </a:lnTo>
                  <a:lnTo>
                    <a:pt x="0" y="822842"/>
                  </a:lnTo>
                  <a:lnTo>
                    <a:pt x="1396" y="871191"/>
                  </a:lnTo>
                  <a:lnTo>
                    <a:pt x="5535" y="918803"/>
                  </a:lnTo>
                  <a:lnTo>
                    <a:pt x="12339" y="965603"/>
                  </a:lnTo>
                  <a:lnTo>
                    <a:pt x="21731" y="1011513"/>
                  </a:lnTo>
                  <a:lnTo>
                    <a:pt x="33634" y="1056455"/>
                  </a:lnTo>
                  <a:lnTo>
                    <a:pt x="47970" y="1100353"/>
                  </a:lnTo>
                  <a:lnTo>
                    <a:pt x="64663" y="1143130"/>
                  </a:lnTo>
                  <a:lnTo>
                    <a:pt x="83634" y="1184708"/>
                  </a:lnTo>
                  <a:lnTo>
                    <a:pt x="104808" y="1225010"/>
                  </a:lnTo>
                  <a:lnTo>
                    <a:pt x="128106" y="1263959"/>
                  </a:lnTo>
                  <a:lnTo>
                    <a:pt x="153452" y="1301477"/>
                  </a:lnTo>
                  <a:lnTo>
                    <a:pt x="180769" y="1337488"/>
                  </a:lnTo>
                  <a:lnTo>
                    <a:pt x="209978" y="1371915"/>
                  </a:lnTo>
                  <a:lnTo>
                    <a:pt x="241004" y="1404680"/>
                  </a:lnTo>
                  <a:lnTo>
                    <a:pt x="273769" y="1435706"/>
                  </a:lnTo>
                  <a:lnTo>
                    <a:pt x="308196" y="1464916"/>
                  </a:lnTo>
                  <a:lnTo>
                    <a:pt x="344207" y="1492232"/>
                  </a:lnTo>
                  <a:lnTo>
                    <a:pt x="381726" y="1517578"/>
                  </a:lnTo>
                  <a:lnTo>
                    <a:pt x="420675" y="1540877"/>
                  </a:lnTo>
                  <a:lnTo>
                    <a:pt x="460976" y="1562050"/>
                  </a:lnTo>
                  <a:lnTo>
                    <a:pt x="502554" y="1581022"/>
                  </a:lnTo>
                  <a:lnTo>
                    <a:pt x="545331" y="1597714"/>
                  </a:lnTo>
                  <a:lnTo>
                    <a:pt x="589229" y="1612050"/>
                  </a:lnTo>
                  <a:lnTo>
                    <a:pt x="634171" y="1623953"/>
                  </a:lnTo>
                  <a:lnTo>
                    <a:pt x="680081" y="1633345"/>
                  </a:lnTo>
                  <a:lnTo>
                    <a:pt x="726881" y="1640149"/>
                  </a:lnTo>
                  <a:lnTo>
                    <a:pt x="774493" y="1644288"/>
                  </a:lnTo>
                  <a:lnTo>
                    <a:pt x="822841" y="1645685"/>
                  </a:lnTo>
                  <a:lnTo>
                    <a:pt x="871190" y="1644288"/>
                  </a:lnTo>
                  <a:lnTo>
                    <a:pt x="918802" y="1640149"/>
                  </a:lnTo>
                  <a:lnTo>
                    <a:pt x="965602" y="1633345"/>
                  </a:lnTo>
                  <a:lnTo>
                    <a:pt x="1011511" y="1623953"/>
                  </a:lnTo>
                  <a:lnTo>
                    <a:pt x="1056454" y="1612050"/>
                  </a:lnTo>
                  <a:lnTo>
                    <a:pt x="1100352" y="1597714"/>
                  </a:lnTo>
                  <a:lnTo>
                    <a:pt x="1143129" y="1581022"/>
                  </a:lnTo>
                  <a:lnTo>
                    <a:pt x="1184707" y="1562050"/>
                  </a:lnTo>
                  <a:lnTo>
                    <a:pt x="1225009" y="1540877"/>
                  </a:lnTo>
                  <a:lnTo>
                    <a:pt x="1263957" y="1517578"/>
                  </a:lnTo>
                  <a:lnTo>
                    <a:pt x="1301476" y="1492232"/>
                  </a:lnTo>
                  <a:lnTo>
                    <a:pt x="1337487" y="1464916"/>
                  </a:lnTo>
                  <a:lnTo>
                    <a:pt x="1371914" y="1435706"/>
                  </a:lnTo>
                  <a:lnTo>
                    <a:pt x="1404679" y="1404680"/>
                  </a:lnTo>
                  <a:lnTo>
                    <a:pt x="1435705" y="1371915"/>
                  </a:lnTo>
                  <a:lnTo>
                    <a:pt x="1464915" y="1337488"/>
                  </a:lnTo>
                  <a:lnTo>
                    <a:pt x="1492231" y="1301477"/>
                  </a:lnTo>
                  <a:lnTo>
                    <a:pt x="1517578" y="1263959"/>
                  </a:lnTo>
                  <a:lnTo>
                    <a:pt x="1540876" y="1225010"/>
                  </a:lnTo>
                  <a:lnTo>
                    <a:pt x="1562050" y="1184708"/>
                  </a:lnTo>
                  <a:lnTo>
                    <a:pt x="1581021" y="1143130"/>
                  </a:lnTo>
                  <a:lnTo>
                    <a:pt x="1597714" y="1100353"/>
                  </a:lnTo>
                  <a:lnTo>
                    <a:pt x="1612050" y="1056455"/>
                  </a:lnTo>
                  <a:lnTo>
                    <a:pt x="1623953" y="1011513"/>
                  </a:lnTo>
                  <a:lnTo>
                    <a:pt x="1633345" y="965603"/>
                  </a:lnTo>
                  <a:lnTo>
                    <a:pt x="1640149" y="918803"/>
                  </a:lnTo>
                  <a:lnTo>
                    <a:pt x="1644288" y="871191"/>
                  </a:lnTo>
                  <a:lnTo>
                    <a:pt x="1645685" y="822842"/>
                  </a:lnTo>
                  <a:lnTo>
                    <a:pt x="1644288" y="774494"/>
                  </a:lnTo>
                  <a:lnTo>
                    <a:pt x="1640149" y="726881"/>
                  </a:lnTo>
                  <a:lnTo>
                    <a:pt x="1633345" y="680082"/>
                  </a:lnTo>
                  <a:lnTo>
                    <a:pt x="1623953" y="634172"/>
                  </a:lnTo>
                  <a:lnTo>
                    <a:pt x="1612050" y="589229"/>
                  </a:lnTo>
                  <a:lnTo>
                    <a:pt x="1597714" y="545331"/>
                  </a:lnTo>
                  <a:lnTo>
                    <a:pt x="1581021" y="502555"/>
                  </a:lnTo>
                  <a:lnTo>
                    <a:pt x="1562050" y="460977"/>
                  </a:lnTo>
                  <a:lnTo>
                    <a:pt x="1540876" y="420675"/>
                  </a:lnTo>
                  <a:lnTo>
                    <a:pt x="1517578" y="381726"/>
                  </a:lnTo>
                  <a:lnTo>
                    <a:pt x="1492231" y="344207"/>
                  </a:lnTo>
                  <a:lnTo>
                    <a:pt x="1464915" y="308196"/>
                  </a:lnTo>
                  <a:lnTo>
                    <a:pt x="1435705" y="273769"/>
                  </a:lnTo>
                  <a:lnTo>
                    <a:pt x="1404679" y="241005"/>
                  </a:lnTo>
                  <a:lnTo>
                    <a:pt x="1371914" y="209979"/>
                  </a:lnTo>
                  <a:lnTo>
                    <a:pt x="1337487" y="180769"/>
                  </a:lnTo>
                  <a:lnTo>
                    <a:pt x="1301476" y="153452"/>
                  </a:lnTo>
                  <a:lnTo>
                    <a:pt x="1263957" y="128106"/>
                  </a:lnTo>
                  <a:lnTo>
                    <a:pt x="1225009" y="104808"/>
                  </a:lnTo>
                  <a:lnTo>
                    <a:pt x="1184707" y="83634"/>
                  </a:lnTo>
                  <a:lnTo>
                    <a:pt x="1143129" y="64663"/>
                  </a:lnTo>
                  <a:lnTo>
                    <a:pt x="1100352" y="47970"/>
                  </a:lnTo>
                  <a:lnTo>
                    <a:pt x="1056454" y="33634"/>
                  </a:lnTo>
                  <a:lnTo>
                    <a:pt x="1011511" y="21731"/>
                  </a:lnTo>
                  <a:lnTo>
                    <a:pt x="965602" y="12339"/>
                  </a:lnTo>
                  <a:lnTo>
                    <a:pt x="918802" y="5535"/>
                  </a:lnTo>
                  <a:lnTo>
                    <a:pt x="871190" y="1396"/>
                  </a:lnTo>
                  <a:lnTo>
                    <a:pt x="822841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4928321" y="4786016"/>
              <a:ext cx="1645920" cy="1645920"/>
            </a:xfrm>
            <a:custGeom>
              <a:avLst/>
              <a:gdLst/>
              <a:ahLst/>
              <a:cxnLst/>
              <a:rect l="l" t="t" r="r" b="b"/>
              <a:pathLst>
                <a:path w="1645920" h="1645920">
                  <a:moveTo>
                    <a:pt x="0" y="822842"/>
                  </a:moveTo>
                  <a:lnTo>
                    <a:pt x="1396" y="774494"/>
                  </a:lnTo>
                  <a:lnTo>
                    <a:pt x="5535" y="726881"/>
                  </a:lnTo>
                  <a:lnTo>
                    <a:pt x="12339" y="680081"/>
                  </a:lnTo>
                  <a:lnTo>
                    <a:pt x="21731" y="634172"/>
                  </a:lnTo>
                  <a:lnTo>
                    <a:pt x="33634" y="589229"/>
                  </a:lnTo>
                  <a:lnTo>
                    <a:pt x="47970" y="545331"/>
                  </a:lnTo>
                  <a:lnTo>
                    <a:pt x="64663" y="502555"/>
                  </a:lnTo>
                  <a:lnTo>
                    <a:pt x="83634" y="460977"/>
                  </a:lnTo>
                  <a:lnTo>
                    <a:pt x="104808" y="420675"/>
                  </a:lnTo>
                  <a:lnTo>
                    <a:pt x="128106" y="381726"/>
                  </a:lnTo>
                  <a:lnTo>
                    <a:pt x="153452" y="344207"/>
                  </a:lnTo>
                  <a:lnTo>
                    <a:pt x="180769" y="308196"/>
                  </a:lnTo>
                  <a:lnTo>
                    <a:pt x="209979" y="273769"/>
                  </a:lnTo>
                  <a:lnTo>
                    <a:pt x="241004" y="241004"/>
                  </a:lnTo>
                  <a:lnTo>
                    <a:pt x="273769" y="209979"/>
                  </a:lnTo>
                  <a:lnTo>
                    <a:pt x="308196" y="180769"/>
                  </a:lnTo>
                  <a:lnTo>
                    <a:pt x="344207" y="153452"/>
                  </a:lnTo>
                  <a:lnTo>
                    <a:pt x="381726" y="128106"/>
                  </a:lnTo>
                  <a:lnTo>
                    <a:pt x="420675" y="104808"/>
                  </a:lnTo>
                  <a:lnTo>
                    <a:pt x="460977" y="83634"/>
                  </a:lnTo>
                  <a:lnTo>
                    <a:pt x="502555" y="64663"/>
                  </a:lnTo>
                  <a:lnTo>
                    <a:pt x="545331" y="47970"/>
                  </a:lnTo>
                  <a:lnTo>
                    <a:pt x="589229" y="33634"/>
                  </a:lnTo>
                  <a:lnTo>
                    <a:pt x="634172" y="21731"/>
                  </a:lnTo>
                  <a:lnTo>
                    <a:pt x="680081" y="12339"/>
                  </a:lnTo>
                  <a:lnTo>
                    <a:pt x="726881" y="5535"/>
                  </a:lnTo>
                  <a:lnTo>
                    <a:pt x="774494" y="1396"/>
                  </a:lnTo>
                  <a:lnTo>
                    <a:pt x="822842" y="0"/>
                  </a:lnTo>
                  <a:lnTo>
                    <a:pt x="871190" y="1396"/>
                  </a:lnTo>
                  <a:lnTo>
                    <a:pt x="918803" y="5535"/>
                  </a:lnTo>
                  <a:lnTo>
                    <a:pt x="965603" y="12339"/>
                  </a:lnTo>
                  <a:lnTo>
                    <a:pt x="1011512" y="21731"/>
                  </a:lnTo>
                  <a:lnTo>
                    <a:pt x="1056455" y="33634"/>
                  </a:lnTo>
                  <a:lnTo>
                    <a:pt x="1100353" y="47970"/>
                  </a:lnTo>
                  <a:lnTo>
                    <a:pt x="1143130" y="64663"/>
                  </a:lnTo>
                  <a:lnTo>
                    <a:pt x="1184707" y="83634"/>
                  </a:lnTo>
                  <a:lnTo>
                    <a:pt x="1225009" y="104808"/>
                  </a:lnTo>
                  <a:lnTo>
                    <a:pt x="1263958" y="128106"/>
                  </a:lnTo>
                  <a:lnTo>
                    <a:pt x="1301477" y="153452"/>
                  </a:lnTo>
                  <a:lnTo>
                    <a:pt x="1337488" y="180769"/>
                  </a:lnTo>
                  <a:lnTo>
                    <a:pt x="1371915" y="209979"/>
                  </a:lnTo>
                  <a:lnTo>
                    <a:pt x="1404680" y="241004"/>
                  </a:lnTo>
                  <a:lnTo>
                    <a:pt x="1435706" y="273769"/>
                  </a:lnTo>
                  <a:lnTo>
                    <a:pt x="1464915" y="308196"/>
                  </a:lnTo>
                  <a:lnTo>
                    <a:pt x="1492232" y="344207"/>
                  </a:lnTo>
                  <a:lnTo>
                    <a:pt x="1517578" y="381726"/>
                  </a:lnTo>
                  <a:lnTo>
                    <a:pt x="1540876" y="420675"/>
                  </a:lnTo>
                  <a:lnTo>
                    <a:pt x="1562050" y="460977"/>
                  </a:lnTo>
                  <a:lnTo>
                    <a:pt x="1581021" y="502555"/>
                  </a:lnTo>
                  <a:lnTo>
                    <a:pt x="1597714" y="545331"/>
                  </a:lnTo>
                  <a:lnTo>
                    <a:pt x="1612050" y="589229"/>
                  </a:lnTo>
                  <a:lnTo>
                    <a:pt x="1623953" y="634172"/>
                  </a:lnTo>
                  <a:lnTo>
                    <a:pt x="1633345" y="680081"/>
                  </a:lnTo>
                  <a:lnTo>
                    <a:pt x="1640149" y="726881"/>
                  </a:lnTo>
                  <a:lnTo>
                    <a:pt x="1644288" y="774494"/>
                  </a:lnTo>
                  <a:lnTo>
                    <a:pt x="1645685" y="822842"/>
                  </a:lnTo>
                  <a:lnTo>
                    <a:pt x="1644288" y="871190"/>
                  </a:lnTo>
                  <a:lnTo>
                    <a:pt x="1640149" y="918803"/>
                  </a:lnTo>
                  <a:lnTo>
                    <a:pt x="1633345" y="965603"/>
                  </a:lnTo>
                  <a:lnTo>
                    <a:pt x="1623953" y="1011512"/>
                  </a:lnTo>
                  <a:lnTo>
                    <a:pt x="1612050" y="1056455"/>
                  </a:lnTo>
                  <a:lnTo>
                    <a:pt x="1597714" y="1100353"/>
                  </a:lnTo>
                  <a:lnTo>
                    <a:pt x="1581021" y="1143130"/>
                  </a:lnTo>
                  <a:lnTo>
                    <a:pt x="1562050" y="1184707"/>
                  </a:lnTo>
                  <a:lnTo>
                    <a:pt x="1540876" y="1225009"/>
                  </a:lnTo>
                  <a:lnTo>
                    <a:pt x="1517578" y="1263958"/>
                  </a:lnTo>
                  <a:lnTo>
                    <a:pt x="1492232" y="1301477"/>
                  </a:lnTo>
                  <a:lnTo>
                    <a:pt x="1464915" y="1337488"/>
                  </a:lnTo>
                  <a:lnTo>
                    <a:pt x="1435706" y="1371915"/>
                  </a:lnTo>
                  <a:lnTo>
                    <a:pt x="1404680" y="1404680"/>
                  </a:lnTo>
                  <a:lnTo>
                    <a:pt x="1371915" y="1435706"/>
                  </a:lnTo>
                  <a:lnTo>
                    <a:pt x="1337488" y="1464915"/>
                  </a:lnTo>
                  <a:lnTo>
                    <a:pt x="1301477" y="1492232"/>
                  </a:lnTo>
                  <a:lnTo>
                    <a:pt x="1263958" y="1517578"/>
                  </a:lnTo>
                  <a:lnTo>
                    <a:pt x="1225009" y="1540876"/>
                  </a:lnTo>
                  <a:lnTo>
                    <a:pt x="1184707" y="1562050"/>
                  </a:lnTo>
                  <a:lnTo>
                    <a:pt x="1143130" y="1581021"/>
                  </a:lnTo>
                  <a:lnTo>
                    <a:pt x="1100353" y="1597714"/>
                  </a:lnTo>
                  <a:lnTo>
                    <a:pt x="1056455" y="1612050"/>
                  </a:lnTo>
                  <a:lnTo>
                    <a:pt x="1011512" y="1623953"/>
                  </a:lnTo>
                  <a:lnTo>
                    <a:pt x="965603" y="1633345"/>
                  </a:lnTo>
                  <a:lnTo>
                    <a:pt x="918803" y="1640149"/>
                  </a:lnTo>
                  <a:lnTo>
                    <a:pt x="871190" y="1644288"/>
                  </a:lnTo>
                  <a:lnTo>
                    <a:pt x="822842" y="1645685"/>
                  </a:lnTo>
                  <a:lnTo>
                    <a:pt x="774494" y="1644288"/>
                  </a:lnTo>
                  <a:lnTo>
                    <a:pt x="726881" y="1640149"/>
                  </a:lnTo>
                  <a:lnTo>
                    <a:pt x="680081" y="1633345"/>
                  </a:lnTo>
                  <a:lnTo>
                    <a:pt x="634172" y="1623953"/>
                  </a:lnTo>
                  <a:lnTo>
                    <a:pt x="589229" y="1612050"/>
                  </a:lnTo>
                  <a:lnTo>
                    <a:pt x="545331" y="1597714"/>
                  </a:lnTo>
                  <a:lnTo>
                    <a:pt x="502555" y="1581021"/>
                  </a:lnTo>
                  <a:lnTo>
                    <a:pt x="460977" y="1562050"/>
                  </a:lnTo>
                  <a:lnTo>
                    <a:pt x="420675" y="1540876"/>
                  </a:lnTo>
                  <a:lnTo>
                    <a:pt x="381726" y="1517578"/>
                  </a:lnTo>
                  <a:lnTo>
                    <a:pt x="344207" y="1492232"/>
                  </a:lnTo>
                  <a:lnTo>
                    <a:pt x="308196" y="1464915"/>
                  </a:lnTo>
                  <a:lnTo>
                    <a:pt x="273769" y="1435706"/>
                  </a:lnTo>
                  <a:lnTo>
                    <a:pt x="241004" y="1404680"/>
                  </a:lnTo>
                  <a:lnTo>
                    <a:pt x="209979" y="1371915"/>
                  </a:lnTo>
                  <a:lnTo>
                    <a:pt x="180769" y="1337488"/>
                  </a:lnTo>
                  <a:lnTo>
                    <a:pt x="153452" y="1301477"/>
                  </a:lnTo>
                  <a:lnTo>
                    <a:pt x="128106" y="1263958"/>
                  </a:lnTo>
                  <a:lnTo>
                    <a:pt x="104808" y="1225009"/>
                  </a:lnTo>
                  <a:lnTo>
                    <a:pt x="83634" y="1184707"/>
                  </a:lnTo>
                  <a:lnTo>
                    <a:pt x="64663" y="1143130"/>
                  </a:lnTo>
                  <a:lnTo>
                    <a:pt x="47970" y="1100353"/>
                  </a:lnTo>
                  <a:lnTo>
                    <a:pt x="33634" y="1056455"/>
                  </a:lnTo>
                  <a:lnTo>
                    <a:pt x="21731" y="1011512"/>
                  </a:lnTo>
                  <a:lnTo>
                    <a:pt x="12339" y="965603"/>
                  </a:lnTo>
                  <a:lnTo>
                    <a:pt x="5535" y="918803"/>
                  </a:lnTo>
                  <a:lnTo>
                    <a:pt x="1396" y="871190"/>
                  </a:lnTo>
                  <a:lnTo>
                    <a:pt x="0" y="822842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5231701" y="5181091"/>
            <a:ext cx="1038860" cy="808990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algn="ctr" marL="12700" marR="5080" indent="-635">
              <a:lnSpc>
                <a:spcPct val="92800"/>
              </a:lnSpc>
              <a:spcBef>
                <a:spcPts val="254"/>
              </a:spcBef>
            </a:pPr>
            <a:r>
              <a:rPr dirty="0" sz="1800" spc="-185" b="1">
                <a:solidFill>
                  <a:srgbClr val="FFFFFF"/>
                </a:solidFill>
                <a:latin typeface="Arial"/>
                <a:cs typeface="Arial"/>
              </a:rPr>
              <a:t>Use</a:t>
            </a:r>
            <a:r>
              <a:rPr dirty="0" sz="18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5" b="1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1800" spc="-114" b="1">
                <a:solidFill>
                  <a:srgbClr val="FFFFFF"/>
                </a:solidFill>
                <a:latin typeface="Arial"/>
                <a:cs typeface="Arial"/>
              </a:rPr>
              <a:t>preventive </a:t>
            </a:r>
            <a:r>
              <a:rPr dirty="0" sz="1800" spc="-45" b="1">
                <a:solidFill>
                  <a:srgbClr val="FFFFFF"/>
                </a:solidFill>
                <a:latin typeface="Arial"/>
                <a:cs typeface="Arial"/>
              </a:rPr>
              <a:t>services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202043" y="4778613"/>
            <a:ext cx="1988820" cy="1664970"/>
            <a:chOff x="1202043" y="4778613"/>
            <a:chExt cx="1988820" cy="1664970"/>
          </a:xfrm>
        </p:grpSpPr>
        <p:sp>
          <p:nvSpPr>
            <p:cNvPr id="16" name="object 16"/>
            <p:cNvSpPr/>
            <p:nvPr/>
          </p:nvSpPr>
          <p:spPr>
            <a:xfrm>
              <a:off x="2747461" y="4948981"/>
              <a:ext cx="436880" cy="251460"/>
            </a:xfrm>
            <a:custGeom>
              <a:avLst/>
              <a:gdLst/>
              <a:ahLst/>
              <a:cxnLst/>
              <a:rect l="l" t="t" r="r" b="b"/>
              <a:pathLst>
                <a:path w="436880" h="251460">
                  <a:moveTo>
                    <a:pt x="436449" y="0"/>
                  </a:moveTo>
                  <a:lnTo>
                    <a:pt x="0" y="251352"/>
                  </a:lnTo>
                </a:path>
              </a:pathLst>
            </a:custGeom>
            <a:ln w="12699">
              <a:solidFill>
                <a:srgbClr val="CB99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211568" y="4788138"/>
              <a:ext cx="1645920" cy="1645920"/>
            </a:xfrm>
            <a:custGeom>
              <a:avLst/>
              <a:gdLst/>
              <a:ahLst/>
              <a:cxnLst/>
              <a:rect l="l" t="t" r="r" b="b"/>
              <a:pathLst>
                <a:path w="1645920" h="1645920">
                  <a:moveTo>
                    <a:pt x="822842" y="0"/>
                  </a:moveTo>
                  <a:lnTo>
                    <a:pt x="774494" y="1396"/>
                  </a:lnTo>
                  <a:lnTo>
                    <a:pt x="726881" y="5535"/>
                  </a:lnTo>
                  <a:lnTo>
                    <a:pt x="680082" y="12339"/>
                  </a:lnTo>
                  <a:lnTo>
                    <a:pt x="634172" y="21731"/>
                  </a:lnTo>
                  <a:lnTo>
                    <a:pt x="589229" y="33634"/>
                  </a:lnTo>
                  <a:lnTo>
                    <a:pt x="545331" y="47970"/>
                  </a:lnTo>
                  <a:lnTo>
                    <a:pt x="502554" y="64663"/>
                  </a:lnTo>
                  <a:lnTo>
                    <a:pt x="460977" y="83634"/>
                  </a:lnTo>
                  <a:lnTo>
                    <a:pt x="420675" y="104808"/>
                  </a:lnTo>
                  <a:lnTo>
                    <a:pt x="381726" y="128106"/>
                  </a:lnTo>
                  <a:lnTo>
                    <a:pt x="344207" y="153452"/>
                  </a:lnTo>
                  <a:lnTo>
                    <a:pt x="308196" y="180769"/>
                  </a:lnTo>
                  <a:lnTo>
                    <a:pt x="273769" y="209979"/>
                  </a:lnTo>
                  <a:lnTo>
                    <a:pt x="241004" y="241004"/>
                  </a:lnTo>
                  <a:lnTo>
                    <a:pt x="209978" y="273769"/>
                  </a:lnTo>
                  <a:lnTo>
                    <a:pt x="180769" y="308196"/>
                  </a:lnTo>
                  <a:lnTo>
                    <a:pt x="153452" y="344207"/>
                  </a:lnTo>
                  <a:lnTo>
                    <a:pt x="128106" y="381726"/>
                  </a:lnTo>
                  <a:lnTo>
                    <a:pt x="104808" y="420675"/>
                  </a:lnTo>
                  <a:lnTo>
                    <a:pt x="83634" y="460977"/>
                  </a:lnTo>
                  <a:lnTo>
                    <a:pt x="64662" y="502555"/>
                  </a:lnTo>
                  <a:lnTo>
                    <a:pt x="47970" y="545331"/>
                  </a:lnTo>
                  <a:lnTo>
                    <a:pt x="33634" y="589229"/>
                  </a:lnTo>
                  <a:lnTo>
                    <a:pt x="21731" y="634172"/>
                  </a:lnTo>
                  <a:lnTo>
                    <a:pt x="12339" y="680082"/>
                  </a:lnTo>
                  <a:lnTo>
                    <a:pt x="5535" y="726881"/>
                  </a:lnTo>
                  <a:lnTo>
                    <a:pt x="1396" y="774494"/>
                  </a:lnTo>
                  <a:lnTo>
                    <a:pt x="0" y="822842"/>
                  </a:lnTo>
                  <a:lnTo>
                    <a:pt x="1396" y="871190"/>
                  </a:lnTo>
                  <a:lnTo>
                    <a:pt x="5535" y="918803"/>
                  </a:lnTo>
                  <a:lnTo>
                    <a:pt x="12339" y="965603"/>
                  </a:lnTo>
                  <a:lnTo>
                    <a:pt x="21731" y="1011512"/>
                  </a:lnTo>
                  <a:lnTo>
                    <a:pt x="33634" y="1056455"/>
                  </a:lnTo>
                  <a:lnTo>
                    <a:pt x="47970" y="1100353"/>
                  </a:lnTo>
                  <a:lnTo>
                    <a:pt x="64662" y="1143130"/>
                  </a:lnTo>
                  <a:lnTo>
                    <a:pt x="83634" y="1184707"/>
                  </a:lnTo>
                  <a:lnTo>
                    <a:pt x="104808" y="1225009"/>
                  </a:lnTo>
                  <a:lnTo>
                    <a:pt x="128106" y="1263958"/>
                  </a:lnTo>
                  <a:lnTo>
                    <a:pt x="153452" y="1301477"/>
                  </a:lnTo>
                  <a:lnTo>
                    <a:pt x="180769" y="1337488"/>
                  </a:lnTo>
                  <a:lnTo>
                    <a:pt x="209978" y="1371915"/>
                  </a:lnTo>
                  <a:lnTo>
                    <a:pt x="241004" y="1404680"/>
                  </a:lnTo>
                  <a:lnTo>
                    <a:pt x="273769" y="1435706"/>
                  </a:lnTo>
                  <a:lnTo>
                    <a:pt x="308196" y="1464915"/>
                  </a:lnTo>
                  <a:lnTo>
                    <a:pt x="344207" y="1492232"/>
                  </a:lnTo>
                  <a:lnTo>
                    <a:pt x="381726" y="1517578"/>
                  </a:lnTo>
                  <a:lnTo>
                    <a:pt x="420675" y="1540876"/>
                  </a:lnTo>
                  <a:lnTo>
                    <a:pt x="460977" y="1562050"/>
                  </a:lnTo>
                  <a:lnTo>
                    <a:pt x="502554" y="1581022"/>
                  </a:lnTo>
                  <a:lnTo>
                    <a:pt x="545331" y="1597714"/>
                  </a:lnTo>
                  <a:lnTo>
                    <a:pt x="589229" y="1612050"/>
                  </a:lnTo>
                  <a:lnTo>
                    <a:pt x="634172" y="1623953"/>
                  </a:lnTo>
                  <a:lnTo>
                    <a:pt x="680082" y="1633345"/>
                  </a:lnTo>
                  <a:lnTo>
                    <a:pt x="726881" y="1640149"/>
                  </a:lnTo>
                  <a:lnTo>
                    <a:pt x="774494" y="1644288"/>
                  </a:lnTo>
                  <a:lnTo>
                    <a:pt x="822842" y="1645685"/>
                  </a:lnTo>
                  <a:lnTo>
                    <a:pt x="871190" y="1644288"/>
                  </a:lnTo>
                  <a:lnTo>
                    <a:pt x="918803" y="1640149"/>
                  </a:lnTo>
                  <a:lnTo>
                    <a:pt x="965603" y="1633345"/>
                  </a:lnTo>
                  <a:lnTo>
                    <a:pt x="1011512" y="1623953"/>
                  </a:lnTo>
                  <a:lnTo>
                    <a:pt x="1056455" y="1612050"/>
                  </a:lnTo>
                  <a:lnTo>
                    <a:pt x="1100353" y="1597714"/>
                  </a:lnTo>
                  <a:lnTo>
                    <a:pt x="1143129" y="1581022"/>
                  </a:lnTo>
                  <a:lnTo>
                    <a:pt x="1184707" y="1562050"/>
                  </a:lnTo>
                  <a:lnTo>
                    <a:pt x="1225009" y="1540876"/>
                  </a:lnTo>
                  <a:lnTo>
                    <a:pt x="1263958" y="1517578"/>
                  </a:lnTo>
                  <a:lnTo>
                    <a:pt x="1301477" y="1492232"/>
                  </a:lnTo>
                  <a:lnTo>
                    <a:pt x="1337488" y="1464915"/>
                  </a:lnTo>
                  <a:lnTo>
                    <a:pt x="1371914" y="1435706"/>
                  </a:lnTo>
                  <a:lnTo>
                    <a:pt x="1404679" y="1404680"/>
                  </a:lnTo>
                  <a:lnTo>
                    <a:pt x="1435705" y="1371915"/>
                  </a:lnTo>
                  <a:lnTo>
                    <a:pt x="1464915" y="1337488"/>
                  </a:lnTo>
                  <a:lnTo>
                    <a:pt x="1492231" y="1301477"/>
                  </a:lnTo>
                  <a:lnTo>
                    <a:pt x="1517578" y="1263958"/>
                  </a:lnTo>
                  <a:lnTo>
                    <a:pt x="1540876" y="1225009"/>
                  </a:lnTo>
                  <a:lnTo>
                    <a:pt x="1562050" y="1184707"/>
                  </a:lnTo>
                  <a:lnTo>
                    <a:pt x="1581021" y="1143130"/>
                  </a:lnTo>
                  <a:lnTo>
                    <a:pt x="1597714" y="1100353"/>
                  </a:lnTo>
                  <a:lnTo>
                    <a:pt x="1612050" y="1056455"/>
                  </a:lnTo>
                  <a:lnTo>
                    <a:pt x="1623952" y="1011512"/>
                  </a:lnTo>
                  <a:lnTo>
                    <a:pt x="1633344" y="965603"/>
                  </a:lnTo>
                  <a:lnTo>
                    <a:pt x="1640148" y="918803"/>
                  </a:lnTo>
                  <a:lnTo>
                    <a:pt x="1644287" y="871190"/>
                  </a:lnTo>
                  <a:lnTo>
                    <a:pt x="1645684" y="822842"/>
                  </a:lnTo>
                  <a:lnTo>
                    <a:pt x="1644287" y="774494"/>
                  </a:lnTo>
                  <a:lnTo>
                    <a:pt x="1640148" y="726881"/>
                  </a:lnTo>
                  <a:lnTo>
                    <a:pt x="1633344" y="680082"/>
                  </a:lnTo>
                  <a:lnTo>
                    <a:pt x="1623952" y="634172"/>
                  </a:lnTo>
                  <a:lnTo>
                    <a:pt x="1612050" y="589229"/>
                  </a:lnTo>
                  <a:lnTo>
                    <a:pt x="1597714" y="545331"/>
                  </a:lnTo>
                  <a:lnTo>
                    <a:pt x="1581021" y="502555"/>
                  </a:lnTo>
                  <a:lnTo>
                    <a:pt x="1562050" y="460977"/>
                  </a:lnTo>
                  <a:lnTo>
                    <a:pt x="1540876" y="420675"/>
                  </a:lnTo>
                  <a:lnTo>
                    <a:pt x="1517578" y="381726"/>
                  </a:lnTo>
                  <a:lnTo>
                    <a:pt x="1492231" y="344207"/>
                  </a:lnTo>
                  <a:lnTo>
                    <a:pt x="1464915" y="308196"/>
                  </a:lnTo>
                  <a:lnTo>
                    <a:pt x="1435705" y="273769"/>
                  </a:lnTo>
                  <a:lnTo>
                    <a:pt x="1404679" y="241004"/>
                  </a:lnTo>
                  <a:lnTo>
                    <a:pt x="1371914" y="209979"/>
                  </a:lnTo>
                  <a:lnTo>
                    <a:pt x="1337488" y="180769"/>
                  </a:lnTo>
                  <a:lnTo>
                    <a:pt x="1301477" y="153452"/>
                  </a:lnTo>
                  <a:lnTo>
                    <a:pt x="1263958" y="128106"/>
                  </a:lnTo>
                  <a:lnTo>
                    <a:pt x="1225009" y="104808"/>
                  </a:lnTo>
                  <a:lnTo>
                    <a:pt x="1184707" y="83634"/>
                  </a:lnTo>
                  <a:lnTo>
                    <a:pt x="1143129" y="64663"/>
                  </a:lnTo>
                  <a:lnTo>
                    <a:pt x="1100353" y="47970"/>
                  </a:lnTo>
                  <a:lnTo>
                    <a:pt x="1056455" y="33634"/>
                  </a:lnTo>
                  <a:lnTo>
                    <a:pt x="1011512" y="21731"/>
                  </a:lnTo>
                  <a:lnTo>
                    <a:pt x="965603" y="12339"/>
                  </a:lnTo>
                  <a:lnTo>
                    <a:pt x="918803" y="5535"/>
                  </a:lnTo>
                  <a:lnTo>
                    <a:pt x="871190" y="1396"/>
                  </a:lnTo>
                  <a:lnTo>
                    <a:pt x="82284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211568" y="4788138"/>
              <a:ext cx="1645920" cy="1645920"/>
            </a:xfrm>
            <a:custGeom>
              <a:avLst/>
              <a:gdLst/>
              <a:ahLst/>
              <a:cxnLst/>
              <a:rect l="l" t="t" r="r" b="b"/>
              <a:pathLst>
                <a:path w="1645920" h="1645920">
                  <a:moveTo>
                    <a:pt x="0" y="822842"/>
                  </a:moveTo>
                  <a:lnTo>
                    <a:pt x="1396" y="774494"/>
                  </a:lnTo>
                  <a:lnTo>
                    <a:pt x="5535" y="726881"/>
                  </a:lnTo>
                  <a:lnTo>
                    <a:pt x="12339" y="680081"/>
                  </a:lnTo>
                  <a:lnTo>
                    <a:pt x="21731" y="634172"/>
                  </a:lnTo>
                  <a:lnTo>
                    <a:pt x="33634" y="589229"/>
                  </a:lnTo>
                  <a:lnTo>
                    <a:pt x="47970" y="545331"/>
                  </a:lnTo>
                  <a:lnTo>
                    <a:pt x="64663" y="502555"/>
                  </a:lnTo>
                  <a:lnTo>
                    <a:pt x="83634" y="460977"/>
                  </a:lnTo>
                  <a:lnTo>
                    <a:pt x="104808" y="420675"/>
                  </a:lnTo>
                  <a:lnTo>
                    <a:pt x="128106" y="381726"/>
                  </a:lnTo>
                  <a:lnTo>
                    <a:pt x="153452" y="344207"/>
                  </a:lnTo>
                  <a:lnTo>
                    <a:pt x="180769" y="308196"/>
                  </a:lnTo>
                  <a:lnTo>
                    <a:pt x="209979" y="273769"/>
                  </a:lnTo>
                  <a:lnTo>
                    <a:pt x="241004" y="241004"/>
                  </a:lnTo>
                  <a:lnTo>
                    <a:pt x="273769" y="209979"/>
                  </a:lnTo>
                  <a:lnTo>
                    <a:pt x="308196" y="180769"/>
                  </a:lnTo>
                  <a:lnTo>
                    <a:pt x="344207" y="153452"/>
                  </a:lnTo>
                  <a:lnTo>
                    <a:pt x="381726" y="128106"/>
                  </a:lnTo>
                  <a:lnTo>
                    <a:pt x="420675" y="104808"/>
                  </a:lnTo>
                  <a:lnTo>
                    <a:pt x="460977" y="83634"/>
                  </a:lnTo>
                  <a:lnTo>
                    <a:pt x="502555" y="64663"/>
                  </a:lnTo>
                  <a:lnTo>
                    <a:pt x="545331" y="47970"/>
                  </a:lnTo>
                  <a:lnTo>
                    <a:pt x="589229" y="33634"/>
                  </a:lnTo>
                  <a:lnTo>
                    <a:pt x="634172" y="21731"/>
                  </a:lnTo>
                  <a:lnTo>
                    <a:pt x="680081" y="12339"/>
                  </a:lnTo>
                  <a:lnTo>
                    <a:pt x="726881" y="5535"/>
                  </a:lnTo>
                  <a:lnTo>
                    <a:pt x="774494" y="1396"/>
                  </a:lnTo>
                  <a:lnTo>
                    <a:pt x="822842" y="0"/>
                  </a:lnTo>
                  <a:lnTo>
                    <a:pt x="871190" y="1396"/>
                  </a:lnTo>
                  <a:lnTo>
                    <a:pt x="918803" y="5535"/>
                  </a:lnTo>
                  <a:lnTo>
                    <a:pt x="965603" y="12339"/>
                  </a:lnTo>
                  <a:lnTo>
                    <a:pt x="1011512" y="21731"/>
                  </a:lnTo>
                  <a:lnTo>
                    <a:pt x="1056455" y="33634"/>
                  </a:lnTo>
                  <a:lnTo>
                    <a:pt x="1100353" y="47970"/>
                  </a:lnTo>
                  <a:lnTo>
                    <a:pt x="1143130" y="64663"/>
                  </a:lnTo>
                  <a:lnTo>
                    <a:pt x="1184707" y="83634"/>
                  </a:lnTo>
                  <a:lnTo>
                    <a:pt x="1225009" y="104808"/>
                  </a:lnTo>
                  <a:lnTo>
                    <a:pt x="1263958" y="128106"/>
                  </a:lnTo>
                  <a:lnTo>
                    <a:pt x="1301477" y="153452"/>
                  </a:lnTo>
                  <a:lnTo>
                    <a:pt x="1337488" y="180769"/>
                  </a:lnTo>
                  <a:lnTo>
                    <a:pt x="1371915" y="209979"/>
                  </a:lnTo>
                  <a:lnTo>
                    <a:pt x="1404680" y="241004"/>
                  </a:lnTo>
                  <a:lnTo>
                    <a:pt x="1435706" y="273769"/>
                  </a:lnTo>
                  <a:lnTo>
                    <a:pt x="1464915" y="308196"/>
                  </a:lnTo>
                  <a:lnTo>
                    <a:pt x="1492232" y="344207"/>
                  </a:lnTo>
                  <a:lnTo>
                    <a:pt x="1517578" y="381726"/>
                  </a:lnTo>
                  <a:lnTo>
                    <a:pt x="1540876" y="420675"/>
                  </a:lnTo>
                  <a:lnTo>
                    <a:pt x="1562050" y="460977"/>
                  </a:lnTo>
                  <a:lnTo>
                    <a:pt x="1581021" y="502555"/>
                  </a:lnTo>
                  <a:lnTo>
                    <a:pt x="1597714" y="545331"/>
                  </a:lnTo>
                  <a:lnTo>
                    <a:pt x="1612050" y="589229"/>
                  </a:lnTo>
                  <a:lnTo>
                    <a:pt x="1623953" y="634172"/>
                  </a:lnTo>
                  <a:lnTo>
                    <a:pt x="1633345" y="680081"/>
                  </a:lnTo>
                  <a:lnTo>
                    <a:pt x="1640149" y="726881"/>
                  </a:lnTo>
                  <a:lnTo>
                    <a:pt x="1644288" y="774494"/>
                  </a:lnTo>
                  <a:lnTo>
                    <a:pt x="1645685" y="822842"/>
                  </a:lnTo>
                  <a:lnTo>
                    <a:pt x="1644288" y="871190"/>
                  </a:lnTo>
                  <a:lnTo>
                    <a:pt x="1640149" y="918803"/>
                  </a:lnTo>
                  <a:lnTo>
                    <a:pt x="1633345" y="965603"/>
                  </a:lnTo>
                  <a:lnTo>
                    <a:pt x="1623953" y="1011512"/>
                  </a:lnTo>
                  <a:lnTo>
                    <a:pt x="1612050" y="1056455"/>
                  </a:lnTo>
                  <a:lnTo>
                    <a:pt x="1597714" y="1100353"/>
                  </a:lnTo>
                  <a:lnTo>
                    <a:pt x="1581021" y="1143130"/>
                  </a:lnTo>
                  <a:lnTo>
                    <a:pt x="1562050" y="1184707"/>
                  </a:lnTo>
                  <a:lnTo>
                    <a:pt x="1540876" y="1225009"/>
                  </a:lnTo>
                  <a:lnTo>
                    <a:pt x="1517578" y="1263958"/>
                  </a:lnTo>
                  <a:lnTo>
                    <a:pt x="1492232" y="1301477"/>
                  </a:lnTo>
                  <a:lnTo>
                    <a:pt x="1464915" y="1337488"/>
                  </a:lnTo>
                  <a:lnTo>
                    <a:pt x="1435706" y="1371915"/>
                  </a:lnTo>
                  <a:lnTo>
                    <a:pt x="1404680" y="1404680"/>
                  </a:lnTo>
                  <a:lnTo>
                    <a:pt x="1371915" y="1435706"/>
                  </a:lnTo>
                  <a:lnTo>
                    <a:pt x="1337488" y="1464915"/>
                  </a:lnTo>
                  <a:lnTo>
                    <a:pt x="1301477" y="1492232"/>
                  </a:lnTo>
                  <a:lnTo>
                    <a:pt x="1263958" y="1517578"/>
                  </a:lnTo>
                  <a:lnTo>
                    <a:pt x="1225009" y="1540876"/>
                  </a:lnTo>
                  <a:lnTo>
                    <a:pt x="1184707" y="1562050"/>
                  </a:lnTo>
                  <a:lnTo>
                    <a:pt x="1143130" y="1581021"/>
                  </a:lnTo>
                  <a:lnTo>
                    <a:pt x="1100353" y="1597714"/>
                  </a:lnTo>
                  <a:lnTo>
                    <a:pt x="1056455" y="1612050"/>
                  </a:lnTo>
                  <a:lnTo>
                    <a:pt x="1011512" y="1623953"/>
                  </a:lnTo>
                  <a:lnTo>
                    <a:pt x="965603" y="1633345"/>
                  </a:lnTo>
                  <a:lnTo>
                    <a:pt x="918803" y="1640149"/>
                  </a:lnTo>
                  <a:lnTo>
                    <a:pt x="871190" y="1644288"/>
                  </a:lnTo>
                  <a:lnTo>
                    <a:pt x="822842" y="1645685"/>
                  </a:lnTo>
                  <a:lnTo>
                    <a:pt x="774494" y="1644288"/>
                  </a:lnTo>
                  <a:lnTo>
                    <a:pt x="726881" y="1640149"/>
                  </a:lnTo>
                  <a:lnTo>
                    <a:pt x="680081" y="1633345"/>
                  </a:lnTo>
                  <a:lnTo>
                    <a:pt x="634172" y="1623953"/>
                  </a:lnTo>
                  <a:lnTo>
                    <a:pt x="589229" y="1612050"/>
                  </a:lnTo>
                  <a:lnTo>
                    <a:pt x="545331" y="1597714"/>
                  </a:lnTo>
                  <a:lnTo>
                    <a:pt x="502555" y="1581021"/>
                  </a:lnTo>
                  <a:lnTo>
                    <a:pt x="460977" y="1562050"/>
                  </a:lnTo>
                  <a:lnTo>
                    <a:pt x="420675" y="1540876"/>
                  </a:lnTo>
                  <a:lnTo>
                    <a:pt x="381726" y="1517578"/>
                  </a:lnTo>
                  <a:lnTo>
                    <a:pt x="344207" y="1492232"/>
                  </a:lnTo>
                  <a:lnTo>
                    <a:pt x="308196" y="1464915"/>
                  </a:lnTo>
                  <a:lnTo>
                    <a:pt x="273769" y="1435706"/>
                  </a:lnTo>
                  <a:lnTo>
                    <a:pt x="241004" y="1404680"/>
                  </a:lnTo>
                  <a:lnTo>
                    <a:pt x="209979" y="1371915"/>
                  </a:lnTo>
                  <a:lnTo>
                    <a:pt x="180769" y="1337488"/>
                  </a:lnTo>
                  <a:lnTo>
                    <a:pt x="153452" y="1301477"/>
                  </a:lnTo>
                  <a:lnTo>
                    <a:pt x="128106" y="1263958"/>
                  </a:lnTo>
                  <a:lnTo>
                    <a:pt x="104808" y="1225009"/>
                  </a:lnTo>
                  <a:lnTo>
                    <a:pt x="83634" y="1184707"/>
                  </a:lnTo>
                  <a:lnTo>
                    <a:pt x="64663" y="1143130"/>
                  </a:lnTo>
                  <a:lnTo>
                    <a:pt x="47970" y="1100353"/>
                  </a:lnTo>
                  <a:lnTo>
                    <a:pt x="33634" y="1056455"/>
                  </a:lnTo>
                  <a:lnTo>
                    <a:pt x="21731" y="1011512"/>
                  </a:lnTo>
                  <a:lnTo>
                    <a:pt x="12339" y="965603"/>
                  </a:lnTo>
                  <a:lnTo>
                    <a:pt x="5535" y="918803"/>
                  </a:lnTo>
                  <a:lnTo>
                    <a:pt x="1396" y="871190"/>
                  </a:lnTo>
                  <a:lnTo>
                    <a:pt x="0" y="822842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1508663" y="5184140"/>
            <a:ext cx="1051560" cy="805815"/>
          </a:xfrm>
          <a:prstGeom prst="rect">
            <a:avLst/>
          </a:prstGeom>
        </p:spPr>
        <p:txBody>
          <a:bodyPr wrap="square" lIns="0" tIns="38735" rIns="0" bIns="0" rtlCol="0" vert="horz">
            <a:spAutoFit/>
          </a:bodyPr>
          <a:lstStyle/>
          <a:p>
            <a:pPr algn="ctr" marL="12700" marR="5080">
              <a:lnSpc>
                <a:spcPts val="1989"/>
              </a:lnSpc>
              <a:spcBef>
                <a:spcPts val="305"/>
              </a:spcBef>
            </a:pPr>
            <a:r>
              <a:rPr dirty="0" sz="1800" spc="-140" b="1">
                <a:solidFill>
                  <a:srgbClr val="FFFFFF"/>
                </a:solidFill>
                <a:latin typeface="Arial"/>
                <a:cs typeface="Arial"/>
              </a:rPr>
              <a:t>Adherence </a:t>
            </a:r>
            <a:r>
              <a:rPr dirty="0" sz="1800" spc="-25" b="1">
                <a:solidFill>
                  <a:srgbClr val="FFFFFF"/>
                </a:solidFill>
                <a:latin typeface="Arial"/>
                <a:cs typeface="Arial"/>
              </a:rPr>
              <a:t>to treatment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02220" y="365125"/>
            <a:ext cx="4322121" cy="631986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93699"/>
            <a:ext cx="9645015" cy="1726564"/>
          </a:xfrm>
          <a:prstGeom prst="rect"/>
        </p:spPr>
        <p:txBody>
          <a:bodyPr wrap="square" lIns="0" tIns="83820" rIns="0" bIns="0" rtlCol="0" vert="horz">
            <a:spAutoFit/>
          </a:bodyPr>
          <a:lstStyle/>
          <a:p>
            <a:pPr marL="12700" marR="5080">
              <a:lnSpc>
                <a:spcPts val="4300"/>
              </a:lnSpc>
              <a:spcBef>
                <a:spcPts val="660"/>
              </a:spcBef>
            </a:pPr>
            <a:r>
              <a:rPr dirty="0" sz="4000" spc="-30"/>
              <a:t>Takeaway</a:t>
            </a:r>
            <a:r>
              <a:rPr dirty="0" sz="4000" spc="-125"/>
              <a:t> </a:t>
            </a:r>
            <a:r>
              <a:rPr dirty="0" sz="4000"/>
              <a:t>#2:</a:t>
            </a:r>
            <a:r>
              <a:rPr dirty="0" sz="4000" spc="-120"/>
              <a:t> </a:t>
            </a:r>
            <a:r>
              <a:rPr dirty="0" sz="4000"/>
              <a:t>Social</a:t>
            </a:r>
            <a:r>
              <a:rPr dirty="0" sz="4000" spc="-120"/>
              <a:t> </a:t>
            </a:r>
            <a:r>
              <a:rPr dirty="0" sz="4000"/>
              <a:t>risk</a:t>
            </a:r>
            <a:r>
              <a:rPr dirty="0" sz="4000" spc="-125"/>
              <a:t> </a:t>
            </a:r>
            <a:r>
              <a:rPr dirty="0" sz="4000"/>
              <a:t>screening</a:t>
            </a:r>
            <a:r>
              <a:rPr dirty="0" sz="4000" spc="-130"/>
              <a:t> </a:t>
            </a:r>
            <a:r>
              <a:rPr dirty="0" sz="4000" spc="-25"/>
              <a:t>may </a:t>
            </a:r>
            <a:r>
              <a:rPr dirty="0" sz="4000"/>
              <a:t>help</a:t>
            </a:r>
            <a:r>
              <a:rPr dirty="0" sz="4000" spc="-45"/>
              <a:t> </a:t>
            </a:r>
            <a:r>
              <a:rPr dirty="0" sz="4000"/>
              <a:t>build</a:t>
            </a:r>
            <a:r>
              <a:rPr dirty="0" sz="4000" spc="-40"/>
              <a:t> </a:t>
            </a:r>
            <a:r>
              <a:rPr dirty="0" sz="4000"/>
              <a:t>trust,</a:t>
            </a:r>
            <a:r>
              <a:rPr dirty="0" sz="4000" spc="-35"/>
              <a:t> </a:t>
            </a:r>
            <a:r>
              <a:rPr dirty="0" sz="4000"/>
              <a:t>but</a:t>
            </a:r>
            <a:r>
              <a:rPr dirty="0" sz="4000" spc="-35"/>
              <a:t> </a:t>
            </a:r>
            <a:r>
              <a:rPr dirty="0" sz="4000"/>
              <a:t>many</a:t>
            </a:r>
            <a:r>
              <a:rPr dirty="0" sz="4000" spc="-35"/>
              <a:t> </a:t>
            </a:r>
            <a:r>
              <a:rPr dirty="0" sz="4000" spc="-10"/>
              <a:t>questions remain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16939" y="2404364"/>
            <a:ext cx="10262235" cy="3293110"/>
          </a:xfrm>
          <a:prstGeom prst="rect">
            <a:avLst/>
          </a:prstGeom>
        </p:spPr>
        <p:txBody>
          <a:bodyPr wrap="square" lIns="0" tIns="72390" rIns="0" bIns="0" rtlCol="0" vert="horz">
            <a:spAutoFit/>
          </a:bodyPr>
          <a:lstStyle/>
          <a:p>
            <a:pPr marL="241300" marR="868680" indent="-228600">
              <a:lnSpc>
                <a:spcPts val="3910"/>
              </a:lnSpc>
              <a:spcBef>
                <a:spcPts val="570"/>
              </a:spcBef>
              <a:buChar char="•"/>
              <a:tabLst>
                <a:tab pos="241300" algn="l"/>
              </a:tabLst>
            </a:pPr>
            <a:r>
              <a:rPr dirty="0" sz="3600">
                <a:latin typeface="Arial"/>
                <a:cs typeface="Arial"/>
              </a:rPr>
              <a:t>Higher</a:t>
            </a:r>
            <a:r>
              <a:rPr dirty="0" sz="3600" spc="-2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trust</a:t>
            </a:r>
            <a:r>
              <a:rPr dirty="0" sz="3600" spc="-3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may</a:t>
            </a:r>
            <a:r>
              <a:rPr dirty="0" sz="3600" spc="-3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be</a:t>
            </a:r>
            <a:r>
              <a:rPr dirty="0" sz="3600" spc="-3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a</a:t>
            </a:r>
            <a:r>
              <a:rPr dirty="0" sz="3600" spc="-3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byproduct</a:t>
            </a:r>
            <a:r>
              <a:rPr dirty="0" sz="3600" spc="-3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of</a:t>
            </a:r>
            <a:r>
              <a:rPr dirty="0" sz="3600" spc="-3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social</a:t>
            </a:r>
            <a:r>
              <a:rPr dirty="0" sz="3600" spc="-25">
                <a:latin typeface="Arial"/>
                <a:cs typeface="Arial"/>
              </a:rPr>
              <a:t> </a:t>
            </a:r>
            <a:r>
              <a:rPr dirty="0" sz="3600" spc="-20">
                <a:latin typeface="Arial"/>
                <a:cs typeface="Arial"/>
              </a:rPr>
              <a:t>risk </a:t>
            </a:r>
            <a:r>
              <a:rPr dirty="0" sz="3600" spc="-10">
                <a:latin typeface="Arial"/>
                <a:cs typeface="Arial"/>
              </a:rPr>
              <a:t>screening</a:t>
            </a:r>
            <a:endParaRPr sz="3600">
              <a:latin typeface="Arial"/>
              <a:cs typeface="Arial"/>
            </a:endParaRPr>
          </a:p>
          <a:p>
            <a:pPr marL="241300" marR="716280" indent="-228600">
              <a:lnSpc>
                <a:spcPts val="3890"/>
              </a:lnSpc>
              <a:spcBef>
                <a:spcPts val="910"/>
              </a:spcBef>
              <a:buChar char="•"/>
              <a:tabLst>
                <a:tab pos="241300" algn="l"/>
              </a:tabLst>
            </a:pPr>
            <a:r>
              <a:rPr dirty="0" sz="3600">
                <a:latin typeface="Arial"/>
                <a:cs typeface="Arial"/>
              </a:rPr>
              <a:t>Literature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suggests</a:t>
            </a:r>
            <a:r>
              <a:rPr dirty="0" sz="3600" spc="-3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value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in</a:t>
            </a:r>
            <a:r>
              <a:rPr dirty="0" sz="3600" spc="-3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knowing</a:t>
            </a:r>
            <a:r>
              <a:rPr dirty="0" sz="3600" spc="-3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that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 spc="-20">
                <a:latin typeface="Arial"/>
                <a:cs typeface="Arial"/>
              </a:rPr>
              <a:t>your </a:t>
            </a:r>
            <a:r>
              <a:rPr dirty="0" sz="3600">
                <a:latin typeface="Arial"/>
                <a:cs typeface="Arial"/>
              </a:rPr>
              <a:t>provider</a:t>
            </a:r>
            <a:r>
              <a:rPr dirty="0" sz="3600" spc="-4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cares</a:t>
            </a:r>
            <a:r>
              <a:rPr dirty="0" sz="3600" spc="-4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about</a:t>
            </a:r>
            <a:r>
              <a:rPr dirty="0" sz="3600" spc="-4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your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social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 spc="-10">
                <a:latin typeface="Arial"/>
                <a:cs typeface="Arial"/>
              </a:rPr>
              <a:t>context</a:t>
            </a:r>
            <a:endParaRPr sz="3600">
              <a:latin typeface="Arial"/>
              <a:cs typeface="Arial"/>
            </a:endParaRPr>
          </a:p>
          <a:p>
            <a:pPr marL="241300" marR="5080" indent="-228600">
              <a:lnSpc>
                <a:spcPts val="3910"/>
              </a:lnSpc>
              <a:spcBef>
                <a:spcPts val="985"/>
              </a:spcBef>
              <a:buChar char="•"/>
              <a:tabLst>
                <a:tab pos="241300" algn="l"/>
              </a:tabLst>
            </a:pPr>
            <a:r>
              <a:rPr dirty="0" sz="3600">
                <a:latin typeface="Arial"/>
                <a:cs typeface="Arial"/>
              </a:rPr>
              <a:t>Not</a:t>
            </a:r>
            <a:r>
              <a:rPr dirty="0" sz="3600" spc="-5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recommending</a:t>
            </a:r>
            <a:r>
              <a:rPr dirty="0" sz="3600" spc="-4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screening</a:t>
            </a:r>
            <a:r>
              <a:rPr dirty="0" sz="3600" spc="-4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just</a:t>
            </a:r>
            <a:r>
              <a:rPr dirty="0" sz="3600" spc="-4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for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the</a:t>
            </a:r>
            <a:r>
              <a:rPr dirty="0" sz="3600" spc="-45">
                <a:latin typeface="Arial"/>
                <a:cs typeface="Arial"/>
              </a:rPr>
              <a:t> </a:t>
            </a:r>
            <a:r>
              <a:rPr dirty="0" sz="3600" spc="-10">
                <a:latin typeface="Arial"/>
                <a:cs typeface="Arial"/>
              </a:rPr>
              <a:t>purpose </a:t>
            </a:r>
            <a:r>
              <a:rPr dirty="0" sz="3600">
                <a:latin typeface="Arial"/>
                <a:cs typeface="Arial"/>
              </a:rPr>
              <a:t>of</a:t>
            </a:r>
            <a:r>
              <a:rPr dirty="0" sz="3600" spc="-3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building</a:t>
            </a:r>
            <a:r>
              <a:rPr dirty="0" sz="3600" spc="-30">
                <a:latin typeface="Arial"/>
                <a:cs typeface="Arial"/>
              </a:rPr>
              <a:t> </a:t>
            </a:r>
            <a:r>
              <a:rPr dirty="0" sz="3600" spc="-20">
                <a:latin typeface="Arial"/>
                <a:cs typeface="Arial"/>
              </a:rPr>
              <a:t>trust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93699"/>
            <a:ext cx="9645015" cy="1726564"/>
          </a:xfrm>
          <a:prstGeom prst="rect"/>
        </p:spPr>
        <p:txBody>
          <a:bodyPr wrap="square" lIns="0" tIns="83820" rIns="0" bIns="0" rtlCol="0" vert="horz">
            <a:spAutoFit/>
          </a:bodyPr>
          <a:lstStyle/>
          <a:p>
            <a:pPr marL="12700" marR="5080">
              <a:lnSpc>
                <a:spcPts val="4300"/>
              </a:lnSpc>
              <a:spcBef>
                <a:spcPts val="660"/>
              </a:spcBef>
            </a:pPr>
            <a:r>
              <a:rPr dirty="0" sz="4000" spc="-30"/>
              <a:t>Takeaway</a:t>
            </a:r>
            <a:r>
              <a:rPr dirty="0" sz="4000" spc="-125"/>
              <a:t> </a:t>
            </a:r>
            <a:r>
              <a:rPr dirty="0" sz="4000"/>
              <a:t>#2:</a:t>
            </a:r>
            <a:r>
              <a:rPr dirty="0" sz="4000" spc="-120"/>
              <a:t> </a:t>
            </a:r>
            <a:r>
              <a:rPr dirty="0" sz="4000"/>
              <a:t>Social</a:t>
            </a:r>
            <a:r>
              <a:rPr dirty="0" sz="4000" spc="-120"/>
              <a:t> </a:t>
            </a:r>
            <a:r>
              <a:rPr dirty="0" sz="4000"/>
              <a:t>risk</a:t>
            </a:r>
            <a:r>
              <a:rPr dirty="0" sz="4000" spc="-125"/>
              <a:t> </a:t>
            </a:r>
            <a:r>
              <a:rPr dirty="0" sz="4000"/>
              <a:t>screening</a:t>
            </a:r>
            <a:r>
              <a:rPr dirty="0" sz="4000" spc="-130"/>
              <a:t> </a:t>
            </a:r>
            <a:r>
              <a:rPr dirty="0" sz="4000" spc="-25"/>
              <a:t>may </a:t>
            </a:r>
            <a:r>
              <a:rPr dirty="0" sz="4000"/>
              <a:t>help</a:t>
            </a:r>
            <a:r>
              <a:rPr dirty="0" sz="4000" spc="-45"/>
              <a:t> </a:t>
            </a:r>
            <a:r>
              <a:rPr dirty="0" sz="4000"/>
              <a:t>build</a:t>
            </a:r>
            <a:r>
              <a:rPr dirty="0" sz="4000" spc="-40"/>
              <a:t> </a:t>
            </a:r>
            <a:r>
              <a:rPr dirty="0" sz="4000"/>
              <a:t>trust,</a:t>
            </a:r>
            <a:r>
              <a:rPr dirty="0" sz="4000" spc="-35"/>
              <a:t> </a:t>
            </a:r>
            <a:r>
              <a:rPr dirty="0" sz="4000"/>
              <a:t>but</a:t>
            </a:r>
            <a:r>
              <a:rPr dirty="0" sz="4000" spc="-35"/>
              <a:t> </a:t>
            </a:r>
            <a:r>
              <a:rPr dirty="0" sz="4000"/>
              <a:t>many</a:t>
            </a:r>
            <a:r>
              <a:rPr dirty="0" sz="4000" spc="-35"/>
              <a:t> </a:t>
            </a:r>
            <a:r>
              <a:rPr dirty="0" sz="4000" spc="-10"/>
              <a:t>questions remain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16939" y="2404364"/>
            <a:ext cx="10153015" cy="27355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latin typeface="Arial"/>
                <a:cs typeface="Arial"/>
              </a:rPr>
              <a:t>We</a:t>
            </a:r>
            <a:r>
              <a:rPr dirty="0" sz="3600" spc="-6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need</a:t>
            </a:r>
            <a:r>
              <a:rPr dirty="0" sz="3600" spc="-4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to</a:t>
            </a:r>
            <a:r>
              <a:rPr dirty="0" sz="3600" spc="-4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know</a:t>
            </a:r>
            <a:r>
              <a:rPr dirty="0" sz="3600" spc="-45">
                <a:latin typeface="Arial"/>
                <a:cs typeface="Arial"/>
              </a:rPr>
              <a:t> </a:t>
            </a:r>
            <a:r>
              <a:rPr dirty="0" sz="3600" spc="-10">
                <a:latin typeface="Arial"/>
                <a:cs typeface="Arial"/>
              </a:rPr>
              <a:t>about:</a:t>
            </a:r>
            <a:endParaRPr sz="3600">
              <a:latin typeface="Arial"/>
              <a:cs typeface="Arial"/>
            </a:endParaRPr>
          </a:p>
          <a:p>
            <a:pPr marL="697865" indent="-227965">
              <a:lnSpc>
                <a:spcPts val="4310"/>
              </a:lnSpc>
              <a:spcBef>
                <a:spcPts val="95"/>
              </a:spcBef>
              <a:buChar char="•"/>
              <a:tabLst>
                <a:tab pos="697865" algn="l"/>
              </a:tabLst>
            </a:pPr>
            <a:r>
              <a:rPr dirty="0" sz="3600">
                <a:latin typeface="Arial"/>
                <a:cs typeface="Arial"/>
              </a:rPr>
              <a:t>Unintended</a:t>
            </a:r>
            <a:r>
              <a:rPr dirty="0" sz="3600" spc="-50">
                <a:latin typeface="Arial"/>
                <a:cs typeface="Arial"/>
              </a:rPr>
              <a:t> </a:t>
            </a:r>
            <a:r>
              <a:rPr dirty="0" sz="3600" spc="-10">
                <a:latin typeface="Arial"/>
                <a:cs typeface="Arial"/>
              </a:rPr>
              <a:t>consequences?</a:t>
            </a:r>
            <a:endParaRPr sz="3600">
              <a:latin typeface="Arial"/>
              <a:cs typeface="Arial"/>
            </a:endParaRPr>
          </a:p>
          <a:p>
            <a:pPr marL="698500" marR="5080" indent="-228600">
              <a:lnSpc>
                <a:spcPts val="3890"/>
              </a:lnSpc>
              <a:spcBef>
                <a:spcPts val="475"/>
              </a:spcBef>
              <a:buChar char="•"/>
              <a:tabLst>
                <a:tab pos="698500" algn="l"/>
              </a:tabLst>
            </a:pPr>
            <a:r>
              <a:rPr dirty="0" sz="3600">
                <a:latin typeface="Arial"/>
                <a:cs typeface="Arial"/>
              </a:rPr>
              <a:t>Screening</a:t>
            </a:r>
            <a:r>
              <a:rPr dirty="0" sz="3600" spc="-4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without</a:t>
            </a:r>
            <a:r>
              <a:rPr dirty="0" sz="3600" spc="-4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being</a:t>
            </a:r>
            <a:r>
              <a:rPr dirty="0" sz="3600" spc="-4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able</a:t>
            </a:r>
            <a:r>
              <a:rPr dirty="0" sz="3600" spc="-4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to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offer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 spc="-10">
                <a:latin typeface="Arial"/>
                <a:cs typeface="Arial"/>
              </a:rPr>
              <a:t>adequate assistance?</a:t>
            </a:r>
            <a:endParaRPr sz="3600">
              <a:latin typeface="Arial"/>
              <a:cs typeface="Arial"/>
            </a:endParaRPr>
          </a:p>
          <a:p>
            <a:pPr marL="697865" indent="-227965">
              <a:lnSpc>
                <a:spcPct val="100000"/>
              </a:lnSpc>
              <a:spcBef>
                <a:spcPts val="35"/>
              </a:spcBef>
              <a:buChar char="•"/>
              <a:tabLst>
                <a:tab pos="697865" algn="l"/>
              </a:tabLst>
            </a:pPr>
            <a:r>
              <a:rPr dirty="0" sz="3600">
                <a:latin typeface="Arial"/>
                <a:cs typeface="Arial"/>
              </a:rPr>
              <a:t>Implementation</a:t>
            </a:r>
            <a:r>
              <a:rPr dirty="0" sz="3600" spc="-7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among</a:t>
            </a:r>
            <a:r>
              <a:rPr dirty="0" sz="3600" spc="-7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diverse</a:t>
            </a:r>
            <a:r>
              <a:rPr dirty="0" sz="3600" spc="-75">
                <a:latin typeface="Arial"/>
                <a:cs typeface="Arial"/>
              </a:rPr>
              <a:t> </a:t>
            </a:r>
            <a:r>
              <a:rPr dirty="0" sz="3600" spc="-10">
                <a:latin typeface="Arial"/>
                <a:cs typeface="Arial"/>
              </a:rPr>
              <a:t>populations?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93699"/>
            <a:ext cx="9927590" cy="1726564"/>
          </a:xfrm>
          <a:prstGeom prst="rect"/>
        </p:spPr>
        <p:txBody>
          <a:bodyPr wrap="square" lIns="0" tIns="83820" rIns="0" bIns="0" rtlCol="0" vert="horz">
            <a:spAutoFit/>
          </a:bodyPr>
          <a:lstStyle/>
          <a:p>
            <a:pPr algn="just" marL="12700" marR="5080">
              <a:lnSpc>
                <a:spcPts val="4300"/>
              </a:lnSpc>
              <a:spcBef>
                <a:spcPts val="660"/>
              </a:spcBef>
            </a:pPr>
            <a:r>
              <a:rPr dirty="0" sz="4000" spc="-30"/>
              <a:t>Takeaway</a:t>
            </a:r>
            <a:r>
              <a:rPr dirty="0" sz="4000" spc="-125"/>
              <a:t> </a:t>
            </a:r>
            <a:r>
              <a:rPr dirty="0" sz="4000"/>
              <a:t>#3:</a:t>
            </a:r>
            <a:r>
              <a:rPr dirty="0" sz="4000" spc="-114"/>
              <a:t> </a:t>
            </a:r>
            <a:r>
              <a:rPr dirty="0" sz="4000"/>
              <a:t>Social</a:t>
            </a:r>
            <a:r>
              <a:rPr dirty="0" sz="4000" spc="-125"/>
              <a:t> </a:t>
            </a:r>
            <a:r>
              <a:rPr dirty="0" sz="4000"/>
              <a:t>care</a:t>
            </a:r>
            <a:r>
              <a:rPr dirty="0" sz="4000" spc="-120"/>
              <a:t> </a:t>
            </a:r>
            <a:r>
              <a:rPr dirty="0" sz="4000"/>
              <a:t>programs</a:t>
            </a:r>
            <a:r>
              <a:rPr dirty="0" sz="4000" spc="-125"/>
              <a:t> </a:t>
            </a:r>
            <a:r>
              <a:rPr dirty="0" sz="4000" spc="-20"/>
              <a:t>must </a:t>
            </a:r>
            <a:r>
              <a:rPr dirty="0" sz="4000"/>
              <a:t>avoid</a:t>
            </a:r>
            <a:r>
              <a:rPr dirty="0" sz="4000" spc="-75"/>
              <a:t> </a:t>
            </a:r>
            <a:r>
              <a:rPr dirty="0" sz="4000"/>
              <a:t>trauma</a:t>
            </a:r>
            <a:r>
              <a:rPr dirty="0" sz="4000" spc="-65"/>
              <a:t> </a:t>
            </a:r>
            <a:r>
              <a:rPr dirty="0" sz="4000"/>
              <a:t>from</a:t>
            </a:r>
            <a:r>
              <a:rPr dirty="0" sz="4000" spc="-60"/>
              <a:t> </a:t>
            </a:r>
            <a:r>
              <a:rPr dirty="0" sz="4000"/>
              <a:t>further</a:t>
            </a:r>
            <a:r>
              <a:rPr dirty="0" sz="4000" spc="-60"/>
              <a:t> </a:t>
            </a:r>
            <a:r>
              <a:rPr dirty="0" sz="4000" spc="-10"/>
              <a:t>discrimination </a:t>
            </a:r>
            <a:r>
              <a:rPr dirty="0" sz="4000"/>
              <a:t>and</a:t>
            </a:r>
            <a:r>
              <a:rPr dirty="0" sz="4000" spc="-30"/>
              <a:t> </a:t>
            </a:r>
            <a:r>
              <a:rPr dirty="0" sz="4000"/>
              <a:t>focus</a:t>
            </a:r>
            <a:r>
              <a:rPr dirty="0" sz="4000" spc="-25"/>
              <a:t> </a:t>
            </a:r>
            <a:r>
              <a:rPr dirty="0" sz="4000"/>
              <a:t>on</a:t>
            </a:r>
            <a:r>
              <a:rPr dirty="0" sz="4000" spc="-30"/>
              <a:t> </a:t>
            </a:r>
            <a:r>
              <a:rPr dirty="0" sz="4000" spc="-10"/>
              <a:t>trust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16939" y="2406396"/>
            <a:ext cx="10354310" cy="3585845"/>
          </a:xfrm>
          <a:prstGeom prst="rect">
            <a:avLst/>
          </a:prstGeom>
        </p:spPr>
        <p:txBody>
          <a:bodyPr wrap="square" lIns="0" tIns="62865" rIns="0" bIns="0" rtlCol="0" vert="horz">
            <a:spAutoFit/>
          </a:bodyPr>
          <a:lstStyle/>
          <a:p>
            <a:pPr marL="12700" marR="770255" indent="227965">
              <a:lnSpc>
                <a:spcPct val="89700"/>
              </a:lnSpc>
              <a:spcBef>
                <a:spcPts val="495"/>
              </a:spcBef>
              <a:buChar char="•"/>
              <a:tabLst>
                <a:tab pos="240665" algn="l"/>
              </a:tabLst>
            </a:pPr>
            <a:r>
              <a:rPr dirty="0" sz="3200">
                <a:latin typeface="Arial"/>
                <a:cs typeface="Arial"/>
              </a:rPr>
              <a:t>Need</a:t>
            </a:r>
            <a:r>
              <a:rPr dirty="0" sz="3200" spc="-3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to</a:t>
            </a:r>
            <a:r>
              <a:rPr dirty="0" sz="3200" spc="-3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avoid</a:t>
            </a:r>
            <a:r>
              <a:rPr dirty="0" sz="3200" spc="-30">
                <a:latin typeface="Arial"/>
                <a:cs typeface="Arial"/>
              </a:rPr>
              <a:t> </a:t>
            </a:r>
            <a:r>
              <a:rPr dirty="0" sz="3200" spc="-10">
                <a:latin typeface="Arial"/>
                <a:cs typeface="Arial"/>
              </a:rPr>
              <a:t>(re-</a:t>
            </a:r>
            <a:r>
              <a:rPr dirty="0" sz="3200">
                <a:latin typeface="Arial"/>
                <a:cs typeface="Arial"/>
              </a:rPr>
              <a:t>)traumatizing</a:t>
            </a:r>
            <a:r>
              <a:rPr dirty="0" sz="3200" spc="-3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patients,</a:t>
            </a:r>
            <a:r>
              <a:rPr dirty="0" sz="3200" spc="-2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so</a:t>
            </a:r>
            <a:r>
              <a:rPr dirty="0" sz="3200" spc="-3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many</a:t>
            </a:r>
            <a:r>
              <a:rPr dirty="0" sz="3200" spc="-25">
                <a:latin typeface="Arial"/>
                <a:cs typeface="Arial"/>
              </a:rPr>
              <a:t> of </a:t>
            </a:r>
            <a:r>
              <a:rPr dirty="0" sz="3200">
                <a:latin typeface="Arial"/>
                <a:cs typeface="Arial"/>
              </a:rPr>
              <a:t>whom</a:t>
            </a:r>
            <a:r>
              <a:rPr dirty="0" sz="3200" spc="-40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have</a:t>
            </a:r>
            <a:r>
              <a:rPr dirty="0" sz="3200" spc="-4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already</a:t>
            </a:r>
            <a:r>
              <a:rPr dirty="0" sz="3200" spc="-3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experienced</a:t>
            </a:r>
            <a:r>
              <a:rPr dirty="0" sz="3200" spc="-45">
                <a:latin typeface="Arial"/>
                <a:cs typeface="Arial"/>
              </a:rPr>
              <a:t> </a:t>
            </a:r>
            <a:r>
              <a:rPr dirty="0" sz="3200" spc="-10">
                <a:latin typeface="Arial"/>
                <a:cs typeface="Arial"/>
              </a:rPr>
              <a:t>healthcare discrimination</a:t>
            </a:r>
            <a:endParaRPr sz="3200">
              <a:latin typeface="Arial"/>
              <a:cs typeface="Arial"/>
            </a:endParaRPr>
          </a:p>
          <a:p>
            <a:pPr marL="12700" marR="1422400" indent="227965">
              <a:lnSpc>
                <a:spcPts val="3500"/>
              </a:lnSpc>
              <a:spcBef>
                <a:spcPts val="65"/>
              </a:spcBef>
              <a:buChar char="•"/>
              <a:tabLst>
                <a:tab pos="240665" algn="l"/>
              </a:tabLst>
            </a:pPr>
            <a:r>
              <a:rPr dirty="0" sz="3200">
                <a:latin typeface="Arial"/>
                <a:cs typeface="Arial"/>
              </a:rPr>
              <a:t>Inclusion</a:t>
            </a:r>
            <a:r>
              <a:rPr dirty="0" sz="3200" spc="-40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of</a:t>
            </a:r>
            <a:r>
              <a:rPr dirty="0" sz="3200" spc="-30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trust</a:t>
            </a:r>
            <a:r>
              <a:rPr dirty="0" sz="3200" spc="-3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as</a:t>
            </a:r>
            <a:r>
              <a:rPr dirty="0" sz="3200" spc="-30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a</a:t>
            </a:r>
            <a:r>
              <a:rPr dirty="0" sz="3200" spc="-3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factor</a:t>
            </a:r>
            <a:r>
              <a:rPr dirty="0" sz="3200" spc="-3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when</a:t>
            </a:r>
            <a:r>
              <a:rPr dirty="0" sz="3200" spc="-3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designing</a:t>
            </a:r>
            <a:r>
              <a:rPr dirty="0" sz="3200" spc="-35">
                <a:latin typeface="Arial"/>
                <a:cs typeface="Arial"/>
              </a:rPr>
              <a:t> </a:t>
            </a:r>
            <a:r>
              <a:rPr dirty="0" sz="3200" spc="-25">
                <a:latin typeface="Arial"/>
                <a:cs typeface="Arial"/>
              </a:rPr>
              <a:t>and </a:t>
            </a:r>
            <a:r>
              <a:rPr dirty="0" sz="3200">
                <a:latin typeface="Arial"/>
                <a:cs typeface="Arial"/>
              </a:rPr>
              <a:t>evaluating</a:t>
            </a:r>
            <a:r>
              <a:rPr dirty="0" sz="3200" spc="-50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social</a:t>
            </a:r>
            <a:r>
              <a:rPr dirty="0" sz="3200" spc="-40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care</a:t>
            </a:r>
            <a:r>
              <a:rPr dirty="0" sz="3200" spc="-45">
                <a:latin typeface="Arial"/>
                <a:cs typeface="Arial"/>
              </a:rPr>
              <a:t> </a:t>
            </a:r>
            <a:r>
              <a:rPr dirty="0" sz="3200" spc="-10">
                <a:latin typeface="Arial"/>
                <a:cs typeface="Arial"/>
              </a:rPr>
              <a:t>interventions</a:t>
            </a:r>
            <a:endParaRPr sz="3200">
              <a:latin typeface="Arial"/>
              <a:cs typeface="Arial"/>
            </a:endParaRPr>
          </a:p>
          <a:p>
            <a:pPr marL="240665" indent="-227965">
              <a:lnSpc>
                <a:spcPts val="3160"/>
              </a:lnSpc>
              <a:buChar char="•"/>
              <a:tabLst>
                <a:tab pos="240665" algn="l"/>
              </a:tabLst>
            </a:pPr>
            <a:r>
              <a:rPr dirty="0" sz="3200">
                <a:latin typeface="Arial"/>
                <a:cs typeface="Arial"/>
              </a:rPr>
              <a:t>Need</a:t>
            </a:r>
            <a:r>
              <a:rPr dirty="0" sz="3200" spc="-3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for</a:t>
            </a:r>
            <a:r>
              <a:rPr dirty="0" sz="3200" spc="-2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social</a:t>
            </a:r>
            <a:r>
              <a:rPr dirty="0" sz="3200" spc="-20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care</a:t>
            </a:r>
            <a:r>
              <a:rPr dirty="0" sz="3200" spc="-30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programs</a:t>
            </a:r>
            <a:r>
              <a:rPr dirty="0" sz="3200" spc="-2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to</a:t>
            </a:r>
            <a:r>
              <a:rPr dirty="0" sz="3200" spc="-30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be</a:t>
            </a:r>
            <a:r>
              <a:rPr dirty="0" sz="3200" spc="-30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actively</a:t>
            </a:r>
            <a:r>
              <a:rPr dirty="0" sz="3200" spc="-25">
                <a:latin typeface="Arial"/>
                <a:cs typeface="Arial"/>
              </a:rPr>
              <a:t> </a:t>
            </a:r>
            <a:r>
              <a:rPr dirty="0" sz="3200" spc="-10">
                <a:latin typeface="Arial"/>
                <a:cs typeface="Arial"/>
              </a:rPr>
              <a:t>anti-racist</a:t>
            </a:r>
            <a:endParaRPr sz="3200">
              <a:latin typeface="Arial"/>
              <a:cs typeface="Arial"/>
            </a:endParaRPr>
          </a:p>
          <a:p>
            <a:pPr marL="12700" marR="5080">
              <a:lnSpc>
                <a:spcPts val="3410"/>
              </a:lnSpc>
              <a:spcBef>
                <a:spcPts val="300"/>
              </a:spcBef>
            </a:pPr>
            <a:r>
              <a:rPr dirty="0" sz="3200">
                <a:latin typeface="Arial"/>
                <a:cs typeface="Arial"/>
              </a:rPr>
              <a:t>and</a:t>
            </a:r>
            <a:r>
              <a:rPr dirty="0" sz="3200" spc="-55">
                <a:latin typeface="Arial"/>
                <a:cs typeface="Arial"/>
              </a:rPr>
              <a:t> </a:t>
            </a:r>
            <a:r>
              <a:rPr dirty="0" sz="3200" spc="-10">
                <a:latin typeface="Arial"/>
                <a:cs typeface="Arial"/>
              </a:rPr>
              <a:t>trauma-</a:t>
            </a:r>
            <a:r>
              <a:rPr dirty="0" sz="3200">
                <a:latin typeface="Arial"/>
                <a:cs typeface="Arial"/>
              </a:rPr>
              <a:t>informed,</a:t>
            </a:r>
            <a:r>
              <a:rPr dirty="0" sz="3200" spc="-4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especially</a:t>
            </a:r>
            <a:r>
              <a:rPr dirty="0" sz="3200" spc="-50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considering</a:t>
            </a:r>
            <a:r>
              <a:rPr dirty="0" sz="3200" spc="-50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disparities</a:t>
            </a:r>
            <a:r>
              <a:rPr dirty="0" sz="3200" spc="-50">
                <a:latin typeface="Arial"/>
                <a:cs typeface="Arial"/>
              </a:rPr>
              <a:t> </a:t>
            </a:r>
            <a:r>
              <a:rPr dirty="0" sz="3200" spc="-25">
                <a:latin typeface="Arial"/>
                <a:cs typeface="Arial"/>
              </a:rPr>
              <a:t>in </a:t>
            </a:r>
            <a:r>
              <a:rPr dirty="0" sz="3200">
                <a:latin typeface="Arial"/>
                <a:cs typeface="Arial"/>
              </a:rPr>
              <a:t>trust</a:t>
            </a:r>
            <a:r>
              <a:rPr dirty="0" sz="3200" spc="-4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among</a:t>
            </a:r>
            <a:r>
              <a:rPr dirty="0" sz="3200" spc="-50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racial/ethnic</a:t>
            </a:r>
            <a:r>
              <a:rPr dirty="0" sz="3200" spc="-45">
                <a:latin typeface="Arial"/>
                <a:cs typeface="Arial"/>
              </a:rPr>
              <a:t> </a:t>
            </a:r>
            <a:r>
              <a:rPr dirty="0" sz="3200" spc="-10">
                <a:latin typeface="Arial"/>
                <a:cs typeface="Arial"/>
              </a:rPr>
              <a:t>groups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0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Limitations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721612"/>
            <a:ext cx="6020435" cy="1878964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675"/>
              </a:spcBef>
              <a:buChar char="•"/>
              <a:tabLst>
                <a:tab pos="240665" algn="l"/>
              </a:tabLst>
            </a:pPr>
            <a:r>
              <a:rPr dirty="0" sz="3600" spc="-10">
                <a:latin typeface="Arial"/>
                <a:cs typeface="Arial"/>
              </a:rPr>
              <a:t>Cross-</a:t>
            </a:r>
            <a:r>
              <a:rPr dirty="0" sz="3600">
                <a:latin typeface="Arial"/>
                <a:cs typeface="Arial"/>
              </a:rPr>
              <a:t>sectional</a:t>
            </a:r>
            <a:r>
              <a:rPr dirty="0" sz="3600" spc="-25">
                <a:latin typeface="Arial"/>
                <a:cs typeface="Arial"/>
              </a:rPr>
              <a:t> </a:t>
            </a:r>
            <a:r>
              <a:rPr dirty="0" sz="3600" spc="-10">
                <a:latin typeface="Arial"/>
                <a:cs typeface="Arial"/>
              </a:rPr>
              <a:t>study</a:t>
            </a:r>
            <a:endParaRPr sz="36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575"/>
              </a:spcBef>
              <a:buChar char="•"/>
              <a:tabLst>
                <a:tab pos="240665" algn="l"/>
              </a:tabLst>
            </a:pPr>
            <a:r>
              <a:rPr dirty="0" sz="3600">
                <a:latin typeface="Arial"/>
                <a:cs typeface="Arial"/>
              </a:rPr>
              <a:t>Cannot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establish</a:t>
            </a:r>
            <a:r>
              <a:rPr dirty="0" sz="3600" spc="-35">
                <a:latin typeface="Arial"/>
                <a:cs typeface="Arial"/>
              </a:rPr>
              <a:t> </a:t>
            </a:r>
            <a:r>
              <a:rPr dirty="0" sz="3600" spc="-10">
                <a:latin typeface="Arial"/>
                <a:cs typeface="Arial"/>
              </a:rPr>
              <a:t>temporality</a:t>
            </a:r>
            <a:endParaRPr sz="36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480"/>
              </a:spcBef>
              <a:buChar char="•"/>
              <a:tabLst>
                <a:tab pos="240665" algn="l"/>
              </a:tabLst>
            </a:pPr>
            <a:r>
              <a:rPr dirty="0" sz="3600">
                <a:latin typeface="Arial"/>
                <a:cs typeface="Arial"/>
              </a:rPr>
              <a:t>Social</a:t>
            </a:r>
            <a:r>
              <a:rPr dirty="0" sz="3600" spc="-7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desirability</a:t>
            </a:r>
            <a:r>
              <a:rPr dirty="0" sz="3600" spc="-80">
                <a:latin typeface="Arial"/>
                <a:cs typeface="Arial"/>
              </a:rPr>
              <a:t> </a:t>
            </a:r>
            <a:r>
              <a:rPr dirty="0" sz="3600" spc="-20">
                <a:latin typeface="Arial"/>
                <a:cs typeface="Arial"/>
              </a:rPr>
              <a:t>bias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0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Acknowledgements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732788"/>
            <a:ext cx="8814435" cy="4358640"/>
          </a:xfrm>
          <a:prstGeom prst="rect">
            <a:avLst/>
          </a:prstGeom>
        </p:spPr>
        <p:txBody>
          <a:bodyPr wrap="square" lIns="0" tIns="131445" rIns="0" bIns="0" rtlCol="0" vert="horz">
            <a:spAutoFit/>
          </a:bodyPr>
          <a:lstStyle/>
          <a:p>
            <a:pPr marL="12700" marR="5080">
              <a:lnSpc>
                <a:spcPct val="70000"/>
              </a:lnSpc>
              <a:spcBef>
                <a:spcPts val="1035"/>
              </a:spcBef>
            </a:pPr>
            <a:r>
              <a:rPr dirty="0" sz="2600">
                <a:solidFill>
                  <a:srgbClr val="4472C4"/>
                </a:solidFill>
                <a:latin typeface="Arial"/>
                <a:cs typeface="Arial"/>
              </a:rPr>
              <a:t>Thank</a:t>
            </a:r>
            <a:r>
              <a:rPr dirty="0" sz="2600" spc="-55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4472C4"/>
                </a:solidFill>
                <a:latin typeface="Arial"/>
                <a:cs typeface="Arial"/>
              </a:rPr>
              <a:t>you</a:t>
            </a:r>
            <a:r>
              <a:rPr dirty="0" sz="2600" spc="-45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4472C4"/>
                </a:solidFill>
                <a:latin typeface="Arial"/>
                <a:cs typeface="Arial"/>
              </a:rPr>
              <a:t>to</a:t>
            </a:r>
            <a:r>
              <a:rPr dirty="0" sz="2600" spc="-45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4472C4"/>
                </a:solidFill>
                <a:latin typeface="Arial"/>
                <a:cs typeface="Arial"/>
              </a:rPr>
              <a:t>all</a:t>
            </a:r>
            <a:r>
              <a:rPr dirty="0" sz="2600" spc="-50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4472C4"/>
                </a:solidFill>
                <a:latin typeface="Arial"/>
                <a:cs typeface="Arial"/>
              </a:rPr>
              <a:t>the</a:t>
            </a:r>
            <a:r>
              <a:rPr dirty="0" sz="2600" spc="-50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4472C4"/>
                </a:solidFill>
                <a:latin typeface="Arial"/>
                <a:cs typeface="Arial"/>
              </a:rPr>
              <a:t>patients</a:t>
            </a:r>
            <a:r>
              <a:rPr dirty="0" sz="2600" spc="-50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4472C4"/>
                </a:solidFill>
                <a:latin typeface="Arial"/>
                <a:cs typeface="Arial"/>
              </a:rPr>
              <a:t>and</a:t>
            </a:r>
            <a:r>
              <a:rPr dirty="0" sz="2600" spc="-45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4472C4"/>
                </a:solidFill>
                <a:latin typeface="Arial"/>
                <a:cs typeface="Arial"/>
              </a:rPr>
              <a:t>caregivers</a:t>
            </a:r>
            <a:r>
              <a:rPr dirty="0" sz="2600" spc="-50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4472C4"/>
                </a:solidFill>
                <a:latin typeface="Arial"/>
                <a:cs typeface="Arial"/>
              </a:rPr>
              <a:t>for</a:t>
            </a:r>
            <a:r>
              <a:rPr dirty="0" sz="2600" spc="-55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4472C4"/>
                </a:solidFill>
                <a:latin typeface="Arial"/>
                <a:cs typeface="Arial"/>
              </a:rPr>
              <a:t>sharing</a:t>
            </a:r>
            <a:r>
              <a:rPr dirty="0" sz="2600" spc="-50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600" spc="-10">
                <a:solidFill>
                  <a:srgbClr val="4472C4"/>
                </a:solidFill>
                <a:latin typeface="Arial"/>
                <a:cs typeface="Arial"/>
              </a:rPr>
              <a:t>their experiences.</a:t>
            </a:r>
            <a:endParaRPr sz="2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280"/>
              </a:spcBef>
            </a:pPr>
            <a:r>
              <a:rPr dirty="0" sz="2600">
                <a:solidFill>
                  <a:srgbClr val="4472C4"/>
                </a:solidFill>
                <a:latin typeface="Arial"/>
                <a:cs typeface="Arial"/>
              </a:rPr>
              <a:t>Study</a:t>
            </a:r>
            <a:r>
              <a:rPr dirty="0" sz="2600" spc="-55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600" spc="-10">
                <a:solidFill>
                  <a:srgbClr val="4472C4"/>
                </a:solidFill>
                <a:latin typeface="Arial"/>
                <a:cs typeface="Arial"/>
              </a:rPr>
              <a:t>team:</a:t>
            </a:r>
            <a:endParaRPr sz="2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dirty="0" sz="1600">
                <a:latin typeface="Arial"/>
                <a:cs typeface="Arial"/>
              </a:rPr>
              <a:t>Emilia</a:t>
            </a:r>
            <a:r>
              <a:rPr dirty="0" sz="1600" spc="-2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De</a:t>
            </a:r>
            <a:r>
              <a:rPr dirty="0" sz="1600" spc="-25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Marchis</a:t>
            </a:r>
            <a:endParaRPr sz="1600">
              <a:latin typeface="Arial"/>
              <a:cs typeface="Arial"/>
            </a:endParaRPr>
          </a:p>
          <a:p>
            <a:pPr marL="12700" marR="7232015">
              <a:lnSpc>
                <a:spcPct val="120000"/>
              </a:lnSpc>
              <a:spcBef>
                <a:spcPts val="95"/>
              </a:spcBef>
            </a:pPr>
            <a:r>
              <a:rPr dirty="0" sz="1600">
                <a:latin typeface="Arial"/>
                <a:cs typeface="Arial"/>
              </a:rPr>
              <a:t>Laura</a:t>
            </a:r>
            <a:r>
              <a:rPr dirty="0" sz="1600" spc="-2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M.</a:t>
            </a:r>
            <a:r>
              <a:rPr dirty="0" sz="1600" spc="-10">
                <a:latin typeface="Arial"/>
                <a:cs typeface="Arial"/>
              </a:rPr>
              <a:t> Gottlieb </a:t>
            </a:r>
            <a:r>
              <a:rPr dirty="0" sz="1600">
                <a:latin typeface="Arial"/>
                <a:cs typeface="Arial"/>
              </a:rPr>
              <a:t>Elena</a:t>
            </a:r>
            <a:r>
              <a:rPr dirty="0" sz="1600" spc="-25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Byhoff</a:t>
            </a:r>
            <a:endParaRPr sz="1600">
              <a:latin typeface="Arial"/>
              <a:cs typeface="Arial"/>
            </a:endParaRPr>
          </a:p>
          <a:p>
            <a:pPr marL="12700" marR="6297930">
              <a:lnSpc>
                <a:spcPct val="120000"/>
              </a:lnSpc>
              <a:spcBef>
                <a:spcPts val="95"/>
              </a:spcBef>
            </a:pPr>
            <a:r>
              <a:rPr dirty="0" sz="1600">
                <a:latin typeface="Arial"/>
                <a:cs typeface="Arial"/>
              </a:rPr>
              <a:t>Stephanie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Ettinger</a:t>
            </a:r>
            <a:r>
              <a:rPr dirty="0" sz="1600" spc="-2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de</a:t>
            </a:r>
            <a:r>
              <a:rPr dirty="0" sz="1600" spc="-30">
                <a:latin typeface="Arial"/>
                <a:cs typeface="Arial"/>
              </a:rPr>
              <a:t> </a:t>
            </a:r>
            <a:r>
              <a:rPr dirty="0" sz="1600" spc="-20">
                <a:latin typeface="Arial"/>
                <a:cs typeface="Arial"/>
              </a:rPr>
              <a:t>Cuba </a:t>
            </a:r>
            <a:r>
              <a:rPr dirty="0" sz="1600">
                <a:latin typeface="Arial"/>
                <a:cs typeface="Arial"/>
              </a:rPr>
              <a:t>Eric</a:t>
            </a:r>
            <a:r>
              <a:rPr dirty="0" sz="1600" spc="-6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W.</a:t>
            </a:r>
            <a:r>
              <a:rPr dirty="0" sz="1600" spc="-55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Fleegler</a:t>
            </a:r>
            <a:endParaRPr sz="1600">
              <a:latin typeface="Arial"/>
              <a:cs typeface="Arial"/>
            </a:endParaRPr>
          </a:p>
          <a:p>
            <a:pPr marL="12700" marR="6965315">
              <a:lnSpc>
                <a:spcPct val="121200"/>
              </a:lnSpc>
              <a:spcBef>
                <a:spcPts val="75"/>
              </a:spcBef>
            </a:pPr>
            <a:r>
              <a:rPr dirty="0" sz="1600">
                <a:latin typeface="Arial"/>
                <a:cs typeface="Arial"/>
              </a:rPr>
              <a:t>Alicia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Cohen </a:t>
            </a:r>
            <a:r>
              <a:rPr dirty="0" sz="1600">
                <a:latin typeface="Arial"/>
                <a:cs typeface="Arial"/>
              </a:rPr>
              <a:t>Nathaniel</a:t>
            </a:r>
            <a:r>
              <a:rPr dirty="0" sz="1600" spc="-3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J.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Glasser </a:t>
            </a:r>
            <a:r>
              <a:rPr dirty="0" sz="1600">
                <a:latin typeface="Arial"/>
                <a:cs typeface="Arial"/>
              </a:rPr>
              <a:t>Mark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J.</a:t>
            </a:r>
            <a:r>
              <a:rPr dirty="0" sz="1600" spc="-10">
                <a:latin typeface="Arial"/>
                <a:cs typeface="Arial"/>
              </a:rPr>
              <a:t> Ommerborn </a:t>
            </a:r>
            <a:r>
              <a:rPr dirty="0" sz="1600">
                <a:latin typeface="Arial"/>
                <a:cs typeface="Arial"/>
              </a:rPr>
              <a:t>Cheryl</a:t>
            </a:r>
            <a:r>
              <a:rPr dirty="0" sz="1600" spc="-2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R.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20">
                <a:latin typeface="Arial"/>
                <a:cs typeface="Arial"/>
              </a:rPr>
              <a:t>Clark </a:t>
            </a:r>
            <a:r>
              <a:rPr dirty="0" sz="1600">
                <a:latin typeface="Arial"/>
                <a:cs typeface="Arial"/>
              </a:rPr>
              <a:t>Ardis</a:t>
            </a:r>
            <a:r>
              <a:rPr dirty="0" sz="1600" spc="-20">
                <a:latin typeface="Arial"/>
                <a:cs typeface="Arial"/>
              </a:rPr>
              <a:t> Olson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/>
              <a:t>Thank</a:t>
            </a:r>
            <a:r>
              <a:rPr dirty="0" sz="6000" spc="-20"/>
              <a:t> you!</a:t>
            </a:r>
            <a:endParaRPr sz="6000"/>
          </a:p>
        </p:txBody>
      </p:sp>
      <p:sp>
        <p:nvSpPr>
          <p:cNvPr id="3" name="object 3"/>
          <p:cNvSpPr txBox="1"/>
          <p:nvPr/>
        </p:nvSpPr>
        <p:spPr>
          <a:xfrm>
            <a:off x="4264025" y="3398011"/>
            <a:ext cx="366458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0">
                <a:latin typeface="Arial"/>
                <a:cs typeface="Arial"/>
                <a:hlinkClick r:id="rId2"/>
              </a:rPr>
              <a:t>kaurar@cusm.org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0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0"/>
              <a:t>Aims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794764"/>
            <a:ext cx="10243185" cy="3293110"/>
          </a:xfrm>
          <a:prstGeom prst="rect">
            <a:avLst/>
          </a:prstGeom>
        </p:spPr>
        <p:txBody>
          <a:bodyPr wrap="square" lIns="0" tIns="72390" rIns="0" bIns="0" rtlCol="0" vert="horz">
            <a:spAutoFit/>
          </a:bodyPr>
          <a:lstStyle/>
          <a:p>
            <a:pPr marL="525780" marR="5080" indent="-513080">
              <a:lnSpc>
                <a:spcPts val="3910"/>
              </a:lnSpc>
              <a:spcBef>
                <a:spcPts val="570"/>
              </a:spcBef>
              <a:buAutoNum type="arabicPeriod"/>
              <a:tabLst>
                <a:tab pos="527050" algn="l"/>
              </a:tabLst>
            </a:pPr>
            <a:r>
              <a:rPr dirty="0" sz="3600">
                <a:latin typeface="Arial"/>
                <a:cs typeface="Arial"/>
              </a:rPr>
              <a:t>Assess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levels</a:t>
            </a:r>
            <a:r>
              <a:rPr dirty="0" sz="3600" spc="-3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of</a:t>
            </a:r>
            <a:r>
              <a:rPr dirty="0" sz="3600" spc="-3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trust</a:t>
            </a:r>
            <a:r>
              <a:rPr dirty="0" sz="3600" spc="-3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in</a:t>
            </a:r>
            <a:r>
              <a:rPr dirty="0" sz="3600" spc="-3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healthcare</a:t>
            </a:r>
            <a:r>
              <a:rPr dirty="0" sz="3600" spc="-3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provider</a:t>
            </a:r>
            <a:r>
              <a:rPr dirty="0" sz="3600" spc="-35">
                <a:latin typeface="Arial"/>
                <a:cs typeface="Arial"/>
              </a:rPr>
              <a:t> </a:t>
            </a:r>
            <a:r>
              <a:rPr dirty="0" sz="3600" spc="-25">
                <a:latin typeface="Arial"/>
                <a:cs typeface="Arial"/>
              </a:rPr>
              <a:t>and </a:t>
            </a:r>
            <a:r>
              <a:rPr dirty="0" sz="3600" spc="-25">
                <a:latin typeface="Arial"/>
                <a:cs typeface="Arial"/>
              </a:rPr>
              <a:t>	</a:t>
            </a:r>
            <a:r>
              <a:rPr dirty="0" sz="3600">
                <a:latin typeface="Arial"/>
                <a:cs typeface="Arial"/>
              </a:rPr>
              <a:t>prevalence</a:t>
            </a:r>
            <a:r>
              <a:rPr dirty="0" sz="3600" spc="-2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of</a:t>
            </a:r>
            <a:r>
              <a:rPr dirty="0" sz="3600" spc="-20">
                <a:latin typeface="Arial"/>
                <a:cs typeface="Arial"/>
              </a:rPr>
              <a:t> </a:t>
            </a:r>
            <a:r>
              <a:rPr dirty="0" sz="3600" spc="-10">
                <a:latin typeface="Arial"/>
                <a:cs typeface="Arial"/>
              </a:rPr>
              <a:t>healthcare-</a:t>
            </a:r>
            <a:r>
              <a:rPr dirty="0" sz="3600">
                <a:latin typeface="Arial"/>
                <a:cs typeface="Arial"/>
              </a:rPr>
              <a:t>based</a:t>
            </a:r>
            <a:r>
              <a:rPr dirty="0" sz="3600" spc="-20">
                <a:latin typeface="Arial"/>
                <a:cs typeface="Arial"/>
              </a:rPr>
              <a:t> </a:t>
            </a:r>
            <a:r>
              <a:rPr dirty="0" sz="3600" spc="-10">
                <a:latin typeface="Arial"/>
                <a:cs typeface="Arial"/>
              </a:rPr>
              <a:t>discrimination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95"/>
              </a:spcBef>
              <a:buFont typeface="Arial"/>
              <a:buAutoNum type="arabicPeriod"/>
            </a:pPr>
            <a:endParaRPr sz="3600">
              <a:latin typeface="Arial"/>
              <a:cs typeface="Arial"/>
            </a:endParaRPr>
          </a:p>
          <a:p>
            <a:pPr marL="525780" marR="106680" indent="-513080">
              <a:lnSpc>
                <a:spcPct val="90300"/>
              </a:lnSpc>
              <a:buAutoNum type="arabicPeriod"/>
              <a:tabLst>
                <a:tab pos="527050" algn="l"/>
              </a:tabLst>
            </a:pPr>
            <a:r>
              <a:rPr dirty="0" sz="3600">
                <a:latin typeface="Arial"/>
                <a:cs typeface="Arial"/>
              </a:rPr>
              <a:t>Identify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factors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associated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with</a:t>
            </a:r>
            <a:r>
              <a:rPr dirty="0" sz="3600" spc="-3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high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 spc="-10">
                <a:latin typeface="Arial"/>
                <a:cs typeface="Arial"/>
              </a:rPr>
              <a:t>trust, </a:t>
            </a:r>
            <a:r>
              <a:rPr dirty="0" sz="3600" spc="-10">
                <a:latin typeface="Arial"/>
                <a:cs typeface="Arial"/>
              </a:rPr>
              <a:t>	</a:t>
            </a:r>
            <a:r>
              <a:rPr dirty="0" sz="3600">
                <a:latin typeface="Arial"/>
                <a:cs typeface="Arial"/>
              </a:rPr>
              <a:t>including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prior</a:t>
            </a:r>
            <a:r>
              <a:rPr dirty="0" sz="3600" spc="-3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experiences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of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 spc="-10">
                <a:latin typeface="Arial"/>
                <a:cs typeface="Arial"/>
              </a:rPr>
              <a:t>healthcare-based </a:t>
            </a:r>
            <a:r>
              <a:rPr dirty="0" sz="3600" spc="-10">
                <a:latin typeface="Arial"/>
                <a:cs typeface="Arial"/>
              </a:rPr>
              <a:t>	</a:t>
            </a:r>
            <a:r>
              <a:rPr dirty="0" sz="3600">
                <a:latin typeface="Arial"/>
                <a:cs typeface="Arial"/>
              </a:rPr>
              <a:t>social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risk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 spc="-10">
                <a:latin typeface="Arial"/>
                <a:cs typeface="Arial"/>
              </a:rPr>
              <a:t>screening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9351" y="1940052"/>
            <a:ext cx="2359025" cy="24028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600" spc="-10">
                <a:latin typeface="Arial"/>
                <a:cs typeface="Arial"/>
              </a:rPr>
              <a:t>Convenience </a:t>
            </a:r>
            <a:r>
              <a:rPr dirty="0" sz="2600">
                <a:latin typeface="Arial"/>
                <a:cs typeface="Arial"/>
              </a:rPr>
              <a:t>sample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of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adult </a:t>
            </a:r>
            <a:r>
              <a:rPr dirty="0" sz="2600">
                <a:latin typeface="Arial"/>
                <a:cs typeface="Arial"/>
              </a:rPr>
              <a:t>patients</a:t>
            </a:r>
            <a:r>
              <a:rPr dirty="0" sz="2600" spc="-80">
                <a:latin typeface="Arial"/>
                <a:cs typeface="Arial"/>
              </a:rPr>
              <a:t> </a:t>
            </a:r>
            <a:r>
              <a:rPr dirty="0" sz="2600" spc="-25">
                <a:latin typeface="Arial"/>
                <a:cs typeface="Arial"/>
              </a:rPr>
              <a:t>and </a:t>
            </a:r>
            <a:r>
              <a:rPr dirty="0" sz="2600">
                <a:latin typeface="Arial"/>
                <a:cs typeface="Arial"/>
              </a:rPr>
              <a:t>adult</a:t>
            </a:r>
            <a:r>
              <a:rPr dirty="0" sz="2600" spc="-5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caregivers </a:t>
            </a:r>
            <a:r>
              <a:rPr dirty="0" sz="2600">
                <a:latin typeface="Arial"/>
                <a:cs typeface="Arial"/>
              </a:rPr>
              <a:t>of</a:t>
            </a:r>
            <a:r>
              <a:rPr dirty="0" sz="2600" spc="-2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pediatric patients</a:t>
            </a:r>
            <a:endParaRPr sz="260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9460740" y="2525267"/>
            <a:ext cx="2313305" cy="1244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-635">
              <a:lnSpc>
                <a:spcPct val="100000"/>
              </a:lnSpc>
              <a:spcBef>
                <a:spcPts val="100"/>
              </a:spcBef>
            </a:pPr>
            <a:r>
              <a:rPr dirty="0" sz="2000" spc="-10" b="0">
                <a:solidFill>
                  <a:srgbClr val="000000"/>
                </a:solidFill>
                <a:latin typeface="Arial"/>
                <a:cs typeface="Arial"/>
              </a:rPr>
              <a:t>SIREN</a:t>
            </a:r>
            <a:r>
              <a:rPr dirty="0" sz="2000" spc="-125" b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dirty="0" sz="2000" spc="-10" b="0">
                <a:solidFill>
                  <a:srgbClr val="000000"/>
                </a:solidFill>
                <a:latin typeface="Arial"/>
                <a:cs typeface="Arial"/>
              </a:rPr>
              <a:t>Accountable </a:t>
            </a:r>
            <a:r>
              <a:rPr dirty="0" sz="2000" b="0">
                <a:solidFill>
                  <a:srgbClr val="000000"/>
                </a:solidFill>
                <a:latin typeface="Arial"/>
                <a:cs typeface="Arial"/>
              </a:rPr>
              <a:t>Health</a:t>
            </a:r>
            <a:r>
              <a:rPr dirty="0" sz="2000" spc="-65" b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dirty="0" sz="2000" spc="-10" b="0">
                <a:solidFill>
                  <a:srgbClr val="000000"/>
                </a:solidFill>
                <a:latin typeface="Arial"/>
                <a:cs typeface="Arial"/>
              </a:rPr>
              <a:t>Communities </a:t>
            </a:r>
            <a:r>
              <a:rPr dirty="0" sz="2000" b="0">
                <a:solidFill>
                  <a:srgbClr val="000000"/>
                </a:solidFill>
                <a:latin typeface="Arial"/>
                <a:cs typeface="Arial"/>
              </a:rPr>
              <a:t>Screening</a:t>
            </a:r>
            <a:r>
              <a:rPr dirty="0" sz="2000" spc="-125" b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dirty="0" sz="2000" spc="-20" b="0">
                <a:solidFill>
                  <a:srgbClr val="000000"/>
                </a:solidFill>
                <a:latin typeface="Arial"/>
                <a:cs typeface="Arial"/>
              </a:rPr>
              <a:t>Tool </a:t>
            </a:r>
            <a:r>
              <a:rPr dirty="0" sz="2000" b="0">
                <a:solidFill>
                  <a:srgbClr val="000000"/>
                </a:solidFill>
                <a:latin typeface="Arial"/>
                <a:cs typeface="Arial"/>
              </a:rPr>
              <a:t>Study</a:t>
            </a:r>
            <a:r>
              <a:rPr dirty="0" sz="2000" spc="-55" b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dirty="0" sz="2000" spc="-20" b="0">
                <a:solidFill>
                  <a:srgbClr val="000000"/>
                </a:solidFill>
                <a:latin typeface="Arial"/>
                <a:cs typeface="Arial"/>
              </a:rPr>
              <a:t>Sites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928683" y="1028025"/>
            <a:ext cx="9192260" cy="4357370"/>
            <a:chOff x="2928683" y="1028025"/>
            <a:chExt cx="9192260" cy="435737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87538" y="3967755"/>
              <a:ext cx="2732862" cy="60730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28683" y="1028025"/>
              <a:ext cx="6440451" cy="435677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78739" y="6612635"/>
            <a:ext cx="10148570" cy="263525"/>
          </a:xfrm>
          <a:prstGeom prst="rect">
            <a:avLst/>
          </a:prstGeom>
        </p:spPr>
        <p:txBody>
          <a:bodyPr wrap="square" lIns="0" tIns="21590" rIns="0" bIns="0" rtlCol="0" vert="horz">
            <a:spAutoFit/>
          </a:bodyPr>
          <a:lstStyle/>
          <a:p>
            <a:pPr marL="12700" marR="5080">
              <a:lnSpc>
                <a:spcPts val="910"/>
              </a:lnSpc>
              <a:spcBef>
                <a:spcPts val="170"/>
              </a:spcBef>
            </a:pPr>
            <a:r>
              <a:rPr dirty="0" sz="800">
                <a:latin typeface="Arial"/>
                <a:cs typeface="Arial"/>
              </a:rPr>
              <a:t>De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Marchis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EH,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Hessler</a:t>
            </a:r>
            <a:r>
              <a:rPr dirty="0" sz="800" spc="-2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D,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Fichtenberg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C,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et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al.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Part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I: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A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Quantitative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Study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of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Social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Risk</a:t>
            </a:r>
            <a:r>
              <a:rPr dirty="0" sz="800" spc="-2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Screening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Acceptability</a:t>
            </a:r>
            <a:r>
              <a:rPr dirty="0" sz="800" spc="-2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in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Patients</a:t>
            </a:r>
            <a:r>
              <a:rPr dirty="0" sz="800" spc="-2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and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Caregivers.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 i="1">
                <a:latin typeface="Arial"/>
                <a:cs typeface="Arial"/>
              </a:rPr>
              <a:t>Am</a:t>
            </a:r>
            <a:r>
              <a:rPr dirty="0" sz="800" spc="-20" i="1">
                <a:latin typeface="Arial"/>
                <a:cs typeface="Arial"/>
              </a:rPr>
              <a:t> </a:t>
            </a:r>
            <a:r>
              <a:rPr dirty="0" sz="800" i="1">
                <a:latin typeface="Arial"/>
                <a:cs typeface="Arial"/>
              </a:rPr>
              <a:t>J</a:t>
            </a:r>
            <a:r>
              <a:rPr dirty="0" sz="800" spc="-20" i="1">
                <a:latin typeface="Arial"/>
                <a:cs typeface="Arial"/>
              </a:rPr>
              <a:t> </a:t>
            </a:r>
            <a:r>
              <a:rPr dirty="0" sz="800" i="1">
                <a:latin typeface="Arial"/>
                <a:cs typeface="Arial"/>
              </a:rPr>
              <a:t>Prev</a:t>
            </a:r>
            <a:r>
              <a:rPr dirty="0" sz="800" spc="-15" i="1">
                <a:latin typeface="Arial"/>
                <a:cs typeface="Arial"/>
              </a:rPr>
              <a:t> </a:t>
            </a:r>
            <a:r>
              <a:rPr dirty="0" sz="800" i="1">
                <a:latin typeface="Arial"/>
                <a:cs typeface="Arial"/>
              </a:rPr>
              <a:t>Med</a:t>
            </a:r>
            <a:r>
              <a:rPr dirty="0" sz="800">
                <a:latin typeface="Arial"/>
                <a:cs typeface="Arial"/>
              </a:rPr>
              <a:t>.</a:t>
            </a:r>
            <a:r>
              <a:rPr dirty="0" sz="800" spc="-10">
                <a:latin typeface="Arial"/>
                <a:cs typeface="Arial"/>
              </a:rPr>
              <a:t> 2019;57(6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Suppl</a:t>
            </a:r>
            <a:r>
              <a:rPr dirty="0" sz="800" spc="-20">
                <a:latin typeface="Arial"/>
                <a:cs typeface="Arial"/>
              </a:rPr>
              <a:t> </a:t>
            </a:r>
            <a:r>
              <a:rPr dirty="0" sz="800" spc="-10">
                <a:latin typeface="Arial"/>
                <a:cs typeface="Arial"/>
              </a:rPr>
              <a:t>1):S25-</a:t>
            </a:r>
            <a:r>
              <a:rPr dirty="0" sz="800">
                <a:latin typeface="Arial"/>
                <a:cs typeface="Arial"/>
              </a:rPr>
              <a:t>S37.</a:t>
            </a:r>
            <a:r>
              <a:rPr dirty="0" sz="800" spc="-20">
                <a:latin typeface="Arial"/>
                <a:cs typeface="Arial"/>
              </a:rPr>
              <a:t> </a:t>
            </a:r>
            <a:r>
              <a:rPr dirty="0" sz="800" spc="-10">
                <a:latin typeface="Arial"/>
                <a:cs typeface="Arial"/>
              </a:rPr>
              <a:t>doi:</a:t>
            </a:r>
            <a:r>
              <a:rPr dirty="0" u="sng" sz="800" spc="-1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cs typeface="Arial"/>
              </a:rPr>
              <a:t>10.1016/j.amepre.2019.07.010</a:t>
            </a:r>
            <a:r>
              <a:rPr dirty="0" sz="800" spc="-10">
                <a:solidFill>
                  <a:srgbClr val="0563C1"/>
                </a:solidFill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Byhoff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E,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De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Marchis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EH,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Hessler</a:t>
            </a:r>
            <a:r>
              <a:rPr dirty="0" sz="800" spc="-2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D,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et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al.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Part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II: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A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Qualitative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Study</a:t>
            </a:r>
            <a:r>
              <a:rPr dirty="0" sz="800" spc="-2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of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Social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Risk</a:t>
            </a:r>
            <a:r>
              <a:rPr dirty="0" sz="800" spc="-2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Screening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Acceptability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in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Patients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and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Caregivers.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 i="1">
                <a:latin typeface="Arial"/>
                <a:cs typeface="Arial"/>
              </a:rPr>
              <a:t>Am</a:t>
            </a:r>
            <a:r>
              <a:rPr dirty="0" sz="800" spc="-20" i="1">
                <a:latin typeface="Arial"/>
                <a:cs typeface="Arial"/>
              </a:rPr>
              <a:t> </a:t>
            </a:r>
            <a:r>
              <a:rPr dirty="0" sz="800" i="1">
                <a:latin typeface="Arial"/>
                <a:cs typeface="Arial"/>
              </a:rPr>
              <a:t>J</a:t>
            </a:r>
            <a:r>
              <a:rPr dirty="0" sz="800" spc="-20" i="1">
                <a:latin typeface="Arial"/>
                <a:cs typeface="Arial"/>
              </a:rPr>
              <a:t> </a:t>
            </a:r>
            <a:r>
              <a:rPr dirty="0" sz="800" i="1">
                <a:latin typeface="Arial"/>
                <a:cs typeface="Arial"/>
              </a:rPr>
              <a:t>Prev</a:t>
            </a:r>
            <a:r>
              <a:rPr dirty="0" sz="800" spc="-15" i="1">
                <a:latin typeface="Arial"/>
                <a:cs typeface="Arial"/>
              </a:rPr>
              <a:t> </a:t>
            </a:r>
            <a:r>
              <a:rPr dirty="0" sz="800" i="1">
                <a:latin typeface="Arial"/>
                <a:cs typeface="Arial"/>
              </a:rPr>
              <a:t>Med</a:t>
            </a:r>
            <a:r>
              <a:rPr dirty="0" sz="800">
                <a:latin typeface="Arial"/>
                <a:cs typeface="Arial"/>
              </a:rPr>
              <a:t>.</a:t>
            </a:r>
            <a:r>
              <a:rPr dirty="0" sz="800" spc="-10">
                <a:latin typeface="Arial"/>
                <a:cs typeface="Arial"/>
              </a:rPr>
              <a:t> 2019;57(6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Suppl</a:t>
            </a:r>
            <a:r>
              <a:rPr dirty="0" sz="800" spc="-20">
                <a:latin typeface="Arial"/>
                <a:cs typeface="Arial"/>
              </a:rPr>
              <a:t> </a:t>
            </a:r>
            <a:r>
              <a:rPr dirty="0" sz="800" spc="-10">
                <a:latin typeface="Arial"/>
                <a:cs typeface="Arial"/>
              </a:rPr>
              <a:t>1):S38-</a:t>
            </a:r>
            <a:r>
              <a:rPr dirty="0" sz="800">
                <a:latin typeface="Arial"/>
                <a:cs typeface="Arial"/>
              </a:rPr>
              <a:t>S46.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 spc="-10">
                <a:latin typeface="Arial"/>
                <a:cs typeface="Arial"/>
              </a:rPr>
              <a:t>doi:</a:t>
            </a:r>
            <a:r>
              <a:rPr dirty="0" u="sng" sz="800" spc="-1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cs typeface="Arial"/>
              </a:rPr>
              <a:t>10.1016/j.amepre.2019.07.016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61389" y="1770379"/>
            <a:ext cx="10271125" cy="1415415"/>
          </a:xfrm>
          <a:prstGeom prst="rect"/>
        </p:spPr>
        <p:txBody>
          <a:bodyPr wrap="square" lIns="0" tIns="95885" rIns="0" bIns="0" rtlCol="0" vert="horz">
            <a:spAutoFit/>
          </a:bodyPr>
          <a:lstStyle/>
          <a:p>
            <a:pPr marL="789940" marR="5080" indent="-777875">
              <a:lnSpc>
                <a:spcPts val="5180"/>
              </a:lnSpc>
              <a:spcBef>
                <a:spcPts val="755"/>
              </a:spcBef>
            </a:pPr>
            <a:r>
              <a:rPr dirty="0" sz="4800"/>
              <a:t>How</a:t>
            </a:r>
            <a:r>
              <a:rPr dirty="0" sz="4800" spc="-65"/>
              <a:t> </a:t>
            </a:r>
            <a:r>
              <a:rPr dirty="0" sz="4800"/>
              <a:t>much</a:t>
            </a:r>
            <a:r>
              <a:rPr dirty="0" sz="4800" spc="-60"/>
              <a:t> </a:t>
            </a:r>
            <a:r>
              <a:rPr dirty="0" sz="4800"/>
              <a:t>do</a:t>
            </a:r>
            <a:r>
              <a:rPr dirty="0" sz="4800" spc="-55"/>
              <a:t> </a:t>
            </a:r>
            <a:r>
              <a:rPr dirty="0" sz="4800"/>
              <a:t>you</a:t>
            </a:r>
            <a:r>
              <a:rPr dirty="0" sz="4800" spc="-60"/>
              <a:t> </a:t>
            </a:r>
            <a:r>
              <a:rPr dirty="0" sz="4800"/>
              <a:t>trust</a:t>
            </a:r>
            <a:r>
              <a:rPr dirty="0" sz="4800" spc="-65"/>
              <a:t> </a:t>
            </a:r>
            <a:r>
              <a:rPr dirty="0" sz="4800"/>
              <a:t>your</a:t>
            </a:r>
            <a:r>
              <a:rPr dirty="0" sz="4800" spc="-75"/>
              <a:t> </a:t>
            </a:r>
            <a:r>
              <a:rPr dirty="0" sz="4800" spc="-10"/>
              <a:t>health </a:t>
            </a:r>
            <a:r>
              <a:rPr dirty="0" sz="4800"/>
              <a:t>care</a:t>
            </a:r>
            <a:r>
              <a:rPr dirty="0" sz="4800" spc="-95"/>
              <a:t> </a:t>
            </a:r>
            <a:r>
              <a:rPr dirty="0" sz="4800"/>
              <a:t>provider(s)</a:t>
            </a:r>
            <a:r>
              <a:rPr dirty="0" sz="4800" spc="-100"/>
              <a:t> </a:t>
            </a:r>
            <a:r>
              <a:rPr dirty="0" sz="4800"/>
              <a:t>at</a:t>
            </a:r>
            <a:r>
              <a:rPr dirty="0" sz="4800" spc="-100"/>
              <a:t> </a:t>
            </a:r>
            <a:r>
              <a:rPr dirty="0" sz="4800"/>
              <a:t>this</a:t>
            </a:r>
            <a:r>
              <a:rPr dirty="0" sz="4800" spc="-95"/>
              <a:t> </a:t>
            </a:r>
            <a:r>
              <a:rPr dirty="0" sz="4800" spc="-10"/>
              <a:t>clinic?</a:t>
            </a:r>
            <a:endParaRPr sz="48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402714" y="3969936"/>
          <a:ext cx="9728835" cy="797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78890"/>
                <a:gridCol w="586104"/>
                <a:gridCol w="915034"/>
                <a:gridCol w="915035"/>
                <a:gridCol w="915035"/>
                <a:gridCol w="915035"/>
                <a:gridCol w="915035"/>
                <a:gridCol w="915034"/>
                <a:gridCol w="642620"/>
                <a:gridCol w="1659890"/>
              </a:tblGrid>
              <a:tr h="398780">
                <a:tc>
                  <a:txBody>
                    <a:bodyPr/>
                    <a:lstStyle/>
                    <a:p>
                      <a:pPr algn="ctr" marL="43180">
                        <a:lnSpc>
                          <a:spcPts val="2655"/>
                        </a:lnSpc>
                      </a:pPr>
                      <a:r>
                        <a:rPr dirty="0" sz="2400" spc="-50">
                          <a:latin typeface="Arial"/>
                          <a:cs typeface="Arial"/>
                        </a:rPr>
                        <a:t>1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43180">
                        <a:lnSpc>
                          <a:spcPts val="2655"/>
                        </a:lnSpc>
                      </a:pPr>
                      <a:r>
                        <a:rPr dirty="0" sz="2400" spc="-50">
                          <a:latin typeface="Arial"/>
                          <a:cs typeface="Arial"/>
                        </a:rPr>
                        <a:t>2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5"/>
                        </a:lnSpc>
                      </a:pPr>
                      <a:r>
                        <a:rPr dirty="0" sz="2400" spc="-50">
                          <a:latin typeface="Arial"/>
                          <a:cs typeface="Arial"/>
                        </a:rPr>
                        <a:t>3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5"/>
                        </a:lnSpc>
                      </a:pPr>
                      <a:r>
                        <a:rPr dirty="0" sz="2400" spc="-50">
                          <a:latin typeface="Arial"/>
                          <a:cs typeface="Arial"/>
                        </a:rPr>
                        <a:t>4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5"/>
                        </a:lnSpc>
                      </a:pPr>
                      <a:r>
                        <a:rPr dirty="0" sz="2400" spc="-50">
                          <a:latin typeface="Arial"/>
                          <a:cs typeface="Arial"/>
                        </a:rPr>
                        <a:t>5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5"/>
                        </a:lnSpc>
                      </a:pPr>
                      <a:r>
                        <a:rPr dirty="0" sz="2400" spc="-50">
                          <a:latin typeface="Arial"/>
                          <a:cs typeface="Arial"/>
                        </a:rPr>
                        <a:t>6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5"/>
                        </a:lnSpc>
                      </a:pPr>
                      <a:r>
                        <a:rPr dirty="0" sz="2400" spc="-50">
                          <a:latin typeface="Arial"/>
                          <a:cs typeface="Arial"/>
                        </a:rPr>
                        <a:t>7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5"/>
                        </a:lnSpc>
                      </a:pPr>
                      <a:r>
                        <a:rPr dirty="0" sz="2400" spc="-50">
                          <a:latin typeface="Arial"/>
                          <a:cs typeface="Arial"/>
                        </a:rPr>
                        <a:t>8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72110">
                        <a:lnSpc>
                          <a:spcPts val="2655"/>
                        </a:lnSpc>
                      </a:pPr>
                      <a:r>
                        <a:rPr dirty="0" sz="2400" spc="-50">
                          <a:latin typeface="Arial"/>
                          <a:cs typeface="Arial"/>
                        </a:rPr>
                        <a:t>9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2225">
                        <a:lnSpc>
                          <a:spcPts val="2655"/>
                        </a:lnSpc>
                      </a:pPr>
                      <a:r>
                        <a:rPr dirty="0" sz="2400" spc="-25">
                          <a:latin typeface="Arial"/>
                          <a:cs typeface="Arial"/>
                        </a:rPr>
                        <a:t>10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</a:tr>
              <a:tr h="398780">
                <a:tc>
                  <a:txBody>
                    <a:bodyPr/>
                    <a:lstStyle/>
                    <a:p>
                      <a:pPr algn="ctr" marR="3810">
                        <a:lnSpc>
                          <a:spcPts val="2810"/>
                        </a:lnSpc>
                        <a:spcBef>
                          <a:spcPts val="229"/>
                        </a:spcBef>
                      </a:pPr>
                      <a:r>
                        <a:rPr dirty="0" sz="2400">
                          <a:latin typeface="Arial"/>
                          <a:cs typeface="Arial"/>
                        </a:rPr>
                        <a:t>Not</a:t>
                      </a:r>
                      <a:r>
                        <a:rPr dirty="0" sz="24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>
                          <a:latin typeface="Arial"/>
                          <a:cs typeface="Arial"/>
                        </a:rPr>
                        <a:t>at</a:t>
                      </a:r>
                      <a:r>
                        <a:rPr dirty="0" sz="24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25">
                          <a:latin typeface="Arial"/>
                          <a:cs typeface="Arial"/>
                        </a:rPr>
                        <a:t>all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2920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ts val="2810"/>
                        </a:lnSpc>
                        <a:spcBef>
                          <a:spcPts val="229"/>
                        </a:spcBef>
                      </a:pPr>
                      <a:r>
                        <a:rPr dirty="0" sz="2400" spc="-10">
                          <a:latin typeface="Arial"/>
                          <a:cs typeface="Arial"/>
                        </a:rPr>
                        <a:t>Completely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29209"/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78739" y="6676643"/>
            <a:ext cx="1135507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latin typeface="Arial"/>
                <a:cs typeface="Arial"/>
              </a:rPr>
              <a:t>Agency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for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Healthcare</a:t>
            </a:r>
            <a:r>
              <a:rPr dirty="0" sz="800" spc="-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Research and</a:t>
            </a:r>
            <a:r>
              <a:rPr dirty="0" sz="800" spc="-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Quality.</a:t>
            </a:r>
            <a:r>
              <a:rPr dirty="0" sz="800" spc="-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CAHPS</a:t>
            </a:r>
            <a:r>
              <a:rPr dirty="0" sz="800" spc="-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Clinician &amp;</a:t>
            </a:r>
            <a:r>
              <a:rPr dirty="0" sz="800" spc="-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Group</a:t>
            </a:r>
            <a:r>
              <a:rPr dirty="0" sz="800" spc="-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Surveys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Supplemental</a:t>
            </a:r>
            <a:r>
              <a:rPr dirty="0" sz="800" spc="-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Items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for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the Adult</a:t>
            </a:r>
            <a:r>
              <a:rPr dirty="0" sz="800" spc="-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Surveys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2.0.</a:t>
            </a:r>
            <a:r>
              <a:rPr dirty="0" sz="800" spc="-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Published online</a:t>
            </a:r>
            <a:r>
              <a:rPr dirty="0" sz="800" spc="-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2012.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cs typeface="Arial"/>
                <a:hlinkClick r:id="rId2"/>
              </a:rPr>
              <a:t>https://archive.ahrq.gov/cahps/surveys-guidance/item-sets/cultural/2357a_Adult_Supp_Eng_20.pdf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55052" y="622299"/>
            <a:ext cx="10079355" cy="1470660"/>
          </a:xfrm>
          <a:prstGeom prst="rect"/>
        </p:spPr>
        <p:txBody>
          <a:bodyPr wrap="square" lIns="0" tIns="67310" rIns="0" bIns="0" rtlCol="0" vert="horz">
            <a:spAutoFit/>
          </a:bodyPr>
          <a:lstStyle/>
          <a:p>
            <a:pPr algn="ctr" marL="12700" marR="5080" indent="-3810">
              <a:lnSpc>
                <a:spcPct val="89400"/>
              </a:lnSpc>
              <a:spcBef>
                <a:spcPts val="530"/>
              </a:spcBef>
            </a:pPr>
            <a:r>
              <a:rPr dirty="0" sz="3400"/>
              <a:t>When</a:t>
            </a:r>
            <a:r>
              <a:rPr dirty="0" sz="3400" spc="-30"/>
              <a:t> </a:t>
            </a:r>
            <a:r>
              <a:rPr dirty="0" sz="3400"/>
              <a:t>getting</a:t>
            </a:r>
            <a:r>
              <a:rPr dirty="0" sz="3400" spc="-30"/>
              <a:t> </a:t>
            </a:r>
            <a:r>
              <a:rPr dirty="0" sz="3400"/>
              <a:t>health</a:t>
            </a:r>
            <a:r>
              <a:rPr dirty="0" sz="3400" spc="-30"/>
              <a:t> </a:t>
            </a:r>
            <a:r>
              <a:rPr dirty="0" sz="3400"/>
              <a:t>care,</a:t>
            </a:r>
            <a:r>
              <a:rPr dirty="0" sz="3400" spc="-25"/>
              <a:t> </a:t>
            </a:r>
            <a:r>
              <a:rPr dirty="0" sz="3400"/>
              <a:t>have</a:t>
            </a:r>
            <a:r>
              <a:rPr dirty="0" sz="3400" spc="-35"/>
              <a:t> </a:t>
            </a:r>
            <a:r>
              <a:rPr dirty="0" sz="3400"/>
              <a:t>you</a:t>
            </a:r>
            <a:r>
              <a:rPr dirty="0" sz="3400" spc="-30"/>
              <a:t> </a:t>
            </a:r>
            <a:r>
              <a:rPr dirty="0" sz="3400"/>
              <a:t>ever</a:t>
            </a:r>
            <a:r>
              <a:rPr dirty="0" sz="3400" spc="-25"/>
              <a:t> </a:t>
            </a:r>
            <a:r>
              <a:rPr dirty="0" sz="3400"/>
              <a:t>had</a:t>
            </a:r>
            <a:r>
              <a:rPr dirty="0" sz="3400" spc="-30"/>
              <a:t> </a:t>
            </a:r>
            <a:r>
              <a:rPr dirty="0" sz="3400" spc="-25"/>
              <a:t>any </a:t>
            </a:r>
            <a:r>
              <a:rPr dirty="0" sz="3400"/>
              <a:t>of</a:t>
            </a:r>
            <a:r>
              <a:rPr dirty="0" sz="3400" spc="-35"/>
              <a:t> </a:t>
            </a:r>
            <a:r>
              <a:rPr dirty="0" sz="3400"/>
              <a:t>the</a:t>
            </a:r>
            <a:r>
              <a:rPr dirty="0" sz="3400" spc="-35"/>
              <a:t> </a:t>
            </a:r>
            <a:r>
              <a:rPr dirty="0" sz="3400"/>
              <a:t>following</a:t>
            </a:r>
            <a:r>
              <a:rPr dirty="0" sz="3400" spc="-35"/>
              <a:t> </a:t>
            </a:r>
            <a:r>
              <a:rPr dirty="0" sz="3400"/>
              <a:t>things</a:t>
            </a:r>
            <a:r>
              <a:rPr dirty="0" sz="3400" spc="-35"/>
              <a:t> </a:t>
            </a:r>
            <a:r>
              <a:rPr dirty="0" sz="3400"/>
              <a:t>happen</a:t>
            </a:r>
            <a:r>
              <a:rPr dirty="0" sz="3400" spc="-35"/>
              <a:t> </a:t>
            </a:r>
            <a:r>
              <a:rPr dirty="0" sz="3400"/>
              <a:t>to</a:t>
            </a:r>
            <a:r>
              <a:rPr dirty="0" sz="3400" spc="-35"/>
              <a:t> </a:t>
            </a:r>
            <a:r>
              <a:rPr dirty="0" sz="3400"/>
              <a:t>you</a:t>
            </a:r>
            <a:r>
              <a:rPr dirty="0" sz="3400" spc="-35"/>
              <a:t> </a:t>
            </a:r>
            <a:r>
              <a:rPr dirty="0" sz="3400"/>
              <a:t>because</a:t>
            </a:r>
            <a:r>
              <a:rPr dirty="0" sz="3400" spc="-35"/>
              <a:t> </a:t>
            </a:r>
            <a:r>
              <a:rPr dirty="0" sz="3400" spc="-25"/>
              <a:t>of </a:t>
            </a:r>
            <a:r>
              <a:rPr dirty="0" sz="3400"/>
              <a:t>your</a:t>
            </a:r>
            <a:r>
              <a:rPr dirty="0" sz="3400" spc="-50"/>
              <a:t> </a:t>
            </a:r>
            <a:r>
              <a:rPr dirty="0" sz="3400"/>
              <a:t>race,</a:t>
            </a:r>
            <a:r>
              <a:rPr dirty="0" sz="3400" spc="-45"/>
              <a:t> </a:t>
            </a:r>
            <a:r>
              <a:rPr dirty="0" sz="3400" spc="-25"/>
              <a:t>ethnicity,</a:t>
            </a:r>
            <a:r>
              <a:rPr dirty="0" sz="3400" spc="-45"/>
              <a:t> </a:t>
            </a:r>
            <a:r>
              <a:rPr dirty="0" sz="3400"/>
              <a:t>or</a:t>
            </a:r>
            <a:r>
              <a:rPr dirty="0" sz="3400" spc="-45"/>
              <a:t> </a:t>
            </a:r>
            <a:r>
              <a:rPr dirty="0" sz="3400"/>
              <a:t>socioeconomic</a:t>
            </a:r>
            <a:r>
              <a:rPr dirty="0" sz="3400" spc="-50"/>
              <a:t> </a:t>
            </a:r>
            <a:r>
              <a:rPr dirty="0" sz="3400" spc="-10"/>
              <a:t>status?</a:t>
            </a:r>
            <a:endParaRPr sz="3400"/>
          </a:p>
        </p:txBody>
      </p:sp>
      <p:grpSp>
        <p:nvGrpSpPr>
          <p:cNvPr id="3" name="object 3"/>
          <p:cNvGrpSpPr/>
          <p:nvPr/>
        </p:nvGrpSpPr>
        <p:grpSpPr>
          <a:xfrm>
            <a:off x="1260322" y="3137202"/>
            <a:ext cx="9671685" cy="463550"/>
            <a:chOff x="1260322" y="3137202"/>
            <a:chExt cx="9671685" cy="463550"/>
          </a:xfrm>
        </p:grpSpPr>
        <p:sp>
          <p:nvSpPr>
            <p:cNvPr id="4" name="object 4"/>
            <p:cNvSpPr/>
            <p:nvPr/>
          </p:nvSpPr>
          <p:spPr>
            <a:xfrm>
              <a:off x="1260322" y="3143552"/>
              <a:ext cx="9671685" cy="457200"/>
            </a:xfrm>
            <a:custGeom>
              <a:avLst/>
              <a:gdLst/>
              <a:ahLst/>
              <a:cxnLst/>
              <a:rect l="l" t="t" r="r" b="b"/>
              <a:pathLst>
                <a:path w="9671685" h="457200">
                  <a:moveTo>
                    <a:pt x="9671353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9671353" y="457200"/>
                  </a:lnTo>
                  <a:lnTo>
                    <a:pt x="9671353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260322" y="3137202"/>
              <a:ext cx="9671685" cy="12700"/>
            </a:xfrm>
            <a:custGeom>
              <a:avLst/>
              <a:gdLst/>
              <a:ahLst/>
              <a:cxnLst/>
              <a:rect l="l" t="t" r="r" b="b"/>
              <a:pathLst>
                <a:path w="9671685" h="12700">
                  <a:moveTo>
                    <a:pt x="0" y="0"/>
                  </a:moveTo>
                  <a:lnTo>
                    <a:pt x="9671354" y="0"/>
                  </a:lnTo>
                  <a:lnTo>
                    <a:pt x="9671354" y="12699"/>
                  </a:lnTo>
                  <a:lnTo>
                    <a:pt x="0" y="126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/>
          <p:nvPr/>
        </p:nvSpPr>
        <p:spPr>
          <a:xfrm>
            <a:off x="1260322" y="2686352"/>
            <a:ext cx="9671685" cy="0"/>
          </a:xfrm>
          <a:custGeom>
            <a:avLst/>
            <a:gdLst/>
            <a:ahLst/>
            <a:cxnLst/>
            <a:rect l="l" t="t" r="r" b="b"/>
            <a:pathLst>
              <a:path w="9671685" h="0">
                <a:moveTo>
                  <a:pt x="0" y="0"/>
                </a:moveTo>
                <a:lnTo>
                  <a:pt x="967135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260322" y="5886752"/>
            <a:ext cx="9671685" cy="0"/>
          </a:xfrm>
          <a:custGeom>
            <a:avLst/>
            <a:gdLst/>
            <a:ahLst/>
            <a:cxnLst/>
            <a:rect l="l" t="t" r="r" b="b"/>
            <a:pathLst>
              <a:path w="9671685" h="0">
                <a:moveTo>
                  <a:pt x="0" y="0"/>
                </a:moveTo>
                <a:lnTo>
                  <a:pt x="967135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04140" rIns="0" bIns="0" rtlCol="0" vert="horz">
            <a:spAutoFit/>
          </a:bodyPr>
          <a:lstStyle/>
          <a:p>
            <a:pPr marL="427355" indent="-336550">
              <a:lnSpc>
                <a:spcPct val="100000"/>
              </a:lnSpc>
              <a:spcBef>
                <a:spcPts val="820"/>
              </a:spcBef>
              <a:buAutoNum type="arabicPeriod"/>
              <a:tabLst>
                <a:tab pos="427990" algn="l"/>
              </a:tabLst>
            </a:pPr>
            <a:r>
              <a:rPr dirty="0"/>
              <a:t>Felt</a:t>
            </a:r>
            <a:r>
              <a:rPr dirty="0" spc="-50"/>
              <a:t> </a:t>
            </a:r>
            <a:r>
              <a:rPr dirty="0"/>
              <a:t>like</a:t>
            </a:r>
            <a:r>
              <a:rPr dirty="0" spc="-45"/>
              <a:t> </a:t>
            </a:r>
            <a:r>
              <a:rPr dirty="0"/>
              <a:t>a</a:t>
            </a:r>
            <a:r>
              <a:rPr dirty="0" spc="-45"/>
              <a:t> </a:t>
            </a:r>
            <a:r>
              <a:rPr dirty="0"/>
              <a:t>doctor</a:t>
            </a:r>
            <a:r>
              <a:rPr dirty="0" spc="-45"/>
              <a:t> </a:t>
            </a:r>
            <a:r>
              <a:rPr dirty="0"/>
              <a:t>or</a:t>
            </a:r>
            <a:r>
              <a:rPr dirty="0" spc="-45"/>
              <a:t> </a:t>
            </a:r>
            <a:r>
              <a:rPr dirty="0"/>
              <a:t>nurse</a:t>
            </a:r>
            <a:r>
              <a:rPr dirty="0" spc="-40"/>
              <a:t> </a:t>
            </a:r>
            <a:r>
              <a:rPr dirty="0"/>
              <a:t>was</a:t>
            </a:r>
            <a:r>
              <a:rPr dirty="0" spc="-45"/>
              <a:t> </a:t>
            </a:r>
            <a:r>
              <a:rPr dirty="0"/>
              <a:t>not</a:t>
            </a:r>
            <a:r>
              <a:rPr dirty="0" spc="-50"/>
              <a:t> </a:t>
            </a:r>
            <a:r>
              <a:rPr dirty="0"/>
              <a:t>listening</a:t>
            </a:r>
            <a:r>
              <a:rPr dirty="0" spc="-45"/>
              <a:t> </a:t>
            </a:r>
            <a:r>
              <a:rPr dirty="0"/>
              <a:t>to</a:t>
            </a:r>
            <a:r>
              <a:rPr dirty="0" spc="-45"/>
              <a:t> </a:t>
            </a:r>
            <a:r>
              <a:rPr dirty="0"/>
              <a:t>what</a:t>
            </a:r>
            <a:r>
              <a:rPr dirty="0" spc="-45"/>
              <a:t> </a:t>
            </a:r>
            <a:r>
              <a:rPr dirty="0"/>
              <a:t>you</a:t>
            </a:r>
            <a:r>
              <a:rPr dirty="0" spc="-45"/>
              <a:t> </a:t>
            </a:r>
            <a:r>
              <a:rPr dirty="0"/>
              <a:t>were</a:t>
            </a:r>
            <a:r>
              <a:rPr dirty="0" spc="-45"/>
              <a:t> </a:t>
            </a:r>
            <a:r>
              <a:rPr dirty="0" spc="-10"/>
              <a:t>saying</a:t>
            </a:r>
          </a:p>
          <a:p>
            <a:pPr marL="421640" indent="-330835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422275" algn="l"/>
              </a:tabLst>
            </a:pPr>
            <a:r>
              <a:rPr dirty="0" spc="-10"/>
              <a:t>Treated</a:t>
            </a:r>
            <a:r>
              <a:rPr dirty="0" spc="-60"/>
              <a:t> </a:t>
            </a:r>
            <a:r>
              <a:rPr dirty="0"/>
              <a:t>you</a:t>
            </a:r>
            <a:r>
              <a:rPr dirty="0" spc="-55"/>
              <a:t> </a:t>
            </a:r>
            <a:r>
              <a:rPr dirty="0"/>
              <a:t>with</a:t>
            </a:r>
            <a:r>
              <a:rPr dirty="0" spc="-55"/>
              <a:t> </a:t>
            </a:r>
            <a:r>
              <a:rPr dirty="0"/>
              <a:t>less</a:t>
            </a:r>
            <a:r>
              <a:rPr dirty="0" spc="-60"/>
              <a:t> </a:t>
            </a:r>
            <a:r>
              <a:rPr dirty="0"/>
              <a:t>respect</a:t>
            </a:r>
            <a:r>
              <a:rPr dirty="0" spc="-60"/>
              <a:t> </a:t>
            </a:r>
            <a:r>
              <a:rPr dirty="0"/>
              <a:t>than</a:t>
            </a:r>
            <a:r>
              <a:rPr dirty="0" spc="-55"/>
              <a:t> </a:t>
            </a:r>
            <a:r>
              <a:rPr dirty="0"/>
              <a:t>other</a:t>
            </a:r>
            <a:r>
              <a:rPr dirty="0" spc="-55"/>
              <a:t> </a:t>
            </a:r>
            <a:r>
              <a:rPr dirty="0" spc="-10"/>
              <a:t>people</a:t>
            </a:r>
          </a:p>
          <a:p>
            <a:pPr marL="427355" indent="-336550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427990" algn="l"/>
              </a:tabLst>
            </a:pPr>
            <a:r>
              <a:rPr dirty="0"/>
              <a:t>Received</a:t>
            </a:r>
            <a:r>
              <a:rPr dirty="0" spc="-80"/>
              <a:t> </a:t>
            </a:r>
            <a:r>
              <a:rPr dirty="0"/>
              <a:t>poorer</a:t>
            </a:r>
            <a:r>
              <a:rPr dirty="0" spc="-80"/>
              <a:t> </a:t>
            </a:r>
            <a:r>
              <a:rPr dirty="0"/>
              <a:t>services</a:t>
            </a:r>
            <a:r>
              <a:rPr dirty="0" spc="-80"/>
              <a:t> </a:t>
            </a:r>
            <a:r>
              <a:rPr dirty="0"/>
              <a:t>than</a:t>
            </a:r>
            <a:r>
              <a:rPr dirty="0" spc="-80"/>
              <a:t> </a:t>
            </a:r>
            <a:r>
              <a:rPr dirty="0"/>
              <a:t>other</a:t>
            </a:r>
            <a:r>
              <a:rPr dirty="0" spc="-75"/>
              <a:t> </a:t>
            </a:r>
            <a:r>
              <a:rPr dirty="0" spc="-10"/>
              <a:t>people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60322" y="4057952"/>
            <a:ext cx="9671685" cy="457200"/>
          </a:xfrm>
          <a:prstGeom prst="rect">
            <a:avLst/>
          </a:prstGeom>
          <a:solidFill>
            <a:srgbClr val="000000">
              <a:alpha val="19999"/>
            </a:srgbClr>
          </a:solidFill>
        </p:spPr>
        <p:txBody>
          <a:bodyPr wrap="square" lIns="0" tIns="32384" rIns="0" bIns="0" rtlCol="0" vert="horz">
            <a:spAutoFit/>
          </a:bodyPr>
          <a:lstStyle/>
          <a:p>
            <a:pPr marL="90805">
              <a:lnSpc>
                <a:spcPct val="100000"/>
              </a:lnSpc>
              <a:spcBef>
                <a:spcPts val="254"/>
              </a:spcBef>
            </a:pPr>
            <a:r>
              <a:rPr dirty="0" sz="2400">
                <a:latin typeface="Arial"/>
                <a:cs typeface="Arial"/>
              </a:rPr>
              <a:t>4.</a:t>
            </a:r>
            <a:r>
              <a:rPr dirty="0" sz="2400" spc="-10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Treated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with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less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courtesy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than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other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people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39062" y="4534916"/>
            <a:ext cx="854710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Arial"/>
                <a:cs typeface="Arial"/>
              </a:rPr>
              <a:t>5.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Had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doctor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or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nurse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act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as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if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he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or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she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was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better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than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 spc="-25">
                <a:latin typeface="Arial"/>
                <a:cs typeface="Arial"/>
              </a:rPr>
              <a:t>you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60322" y="4972352"/>
            <a:ext cx="9671685" cy="457200"/>
          </a:xfrm>
          <a:prstGeom prst="rect">
            <a:avLst/>
          </a:prstGeom>
          <a:solidFill>
            <a:srgbClr val="000000">
              <a:alpha val="19999"/>
            </a:srgbClr>
          </a:solidFill>
        </p:spPr>
        <p:txBody>
          <a:bodyPr wrap="square" lIns="0" tIns="32384" rIns="0" bIns="0" rtlCol="0" vert="horz">
            <a:spAutoFit/>
          </a:bodyPr>
          <a:lstStyle/>
          <a:p>
            <a:pPr marL="90805">
              <a:lnSpc>
                <a:spcPct val="100000"/>
              </a:lnSpc>
              <a:spcBef>
                <a:spcPts val="254"/>
              </a:spcBef>
            </a:pPr>
            <a:r>
              <a:rPr dirty="0" sz="2400">
                <a:latin typeface="Arial"/>
                <a:cs typeface="Arial"/>
              </a:rPr>
              <a:t>6.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Had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doctor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or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nurse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act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as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if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he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or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she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thinks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you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were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not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smart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39062" y="5449316"/>
            <a:ext cx="819150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Arial"/>
                <a:cs typeface="Arial"/>
              </a:rPr>
              <a:t>7.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Had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doctor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or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nurse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act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as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if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he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or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she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was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afraid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of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 spc="-25">
                <a:latin typeface="Arial"/>
                <a:cs typeface="Arial"/>
              </a:rPr>
              <a:t>you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8739" y="6676643"/>
            <a:ext cx="7665084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latin typeface="Arial"/>
                <a:cs typeface="Arial"/>
              </a:rPr>
              <a:t>Bird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ST,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Bogart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LM.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Perceived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 spc="-10">
                <a:latin typeface="Arial"/>
                <a:cs typeface="Arial"/>
              </a:rPr>
              <a:t>race-</a:t>
            </a:r>
            <a:r>
              <a:rPr dirty="0" sz="800">
                <a:latin typeface="Arial"/>
                <a:cs typeface="Arial"/>
              </a:rPr>
              <a:t>based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and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socioeconomic</a:t>
            </a:r>
            <a:r>
              <a:rPr dirty="0" sz="800" spc="-20">
                <a:latin typeface="Arial"/>
                <a:cs typeface="Arial"/>
              </a:rPr>
              <a:t> </a:t>
            </a:r>
            <a:r>
              <a:rPr dirty="0" sz="800" spc="-10">
                <a:latin typeface="Arial"/>
                <a:cs typeface="Arial"/>
              </a:rPr>
              <a:t>status(SES)-</a:t>
            </a:r>
            <a:r>
              <a:rPr dirty="0" sz="800">
                <a:latin typeface="Arial"/>
                <a:cs typeface="Arial"/>
              </a:rPr>
              <a:t>based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discrimination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in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interactions</a:t>
            </a:r>
            <a:r>
              <a:rPr dirty="0" sz="800" spc="-2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with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health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care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providers.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 i="1">
                <a:latin typeface="Arial"/>
                <a:cs typeface="Arial"/>
              </a:rPr>
              <a:t>Ethn</a:t>
            </a:r>
            <a:r>
              <a:rPr dirty="0" sz="800" spc="-10" i="1">
                <a:latin typeface="Arial"/>
                <a:cs typeface="Arial"/>
              </a:rPr>
              <a:t> </a:t>
            </a:r>
            <a:r>
              <a:rPr dirty="0" sz="800" i="1">
                <a:latin typeface="Arial"/>
                <a:cs typeface="Arial"/>
              </a:rPr>
              <a:t>Dis</a:t>
            </a:r>
            <a:r>
              <a:rPr dirty="0" sz="800">
                <a:latin typeface="Arial"/>
                <a:cs typeface="Arial"/>
              </a:rPr>
              <a:t>.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 spc="-10">
                <a:latin typeface="Arial"/>
                <a:cs typeface="Arial"/>
              </a:rPr>
              <a:t>2001;11(3):554-</a:t>
            </a:r>
            <a:r>
              <a:rPr dirty="0" sz="800" spc="-20">
                <a:latin typeface="Arial"/>
                <a:cs typeface="Arial"/>
              </a:rPr>
              <a:t>563.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290067"/>
            <a:ext cx="10042525" cy="9398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100"/>
              </a:spcBef>
            </a:pPr>
            <a:r>
              <a:rPr dirty="0" sz="2800"/>
              <a:t>In</a:t>
            </a:r>
            <a:r>
              <a:rPr dirty="0" sz="2800" spc="-60"/>
              <a:t> </a:t>
            </a:r>
            <a:r>
              <a:rPr dirty="0" sz="2800"/>
              <a:t>the</a:t>
            </a:r>
            <a:r>
              <a:rPr dirty="0" sz="2800" spc="-60"/>
              <a:t> </a:t>
            </a:r>
            <a:r>
              <a:rPr dirty="0" sz="2800"/>
              <a:t>last</a:t>
            </a:r>
            <a:r>
              <a:rPr dirty="0" sz="2800" spc="-55"/>
              <a:t> </a:t>
            </a:r>
            <a:r>
              <a:rPr dirty="0" sz="2800"/>
              <a:t>12</a:t>
            </a:r>
            <a:r>
              <a:rPr dirty="0" sz="2800" spc="-55"/>
              <a:t> </a:t>
            </a:r>
            <a:r>
              <a:rPr dirty="0" sz="2800"/>
              <a:t>months,</a:t>
            </a:r>
            <a:r>
              <a:rPr dirty="0" sz="2800" spc="-65"/>
              <a:t> </a:t>
            </a:r>
            <a:r>
              <a:rPr dirty="0" sz="2800"/>
              <a:t>not</a:t>
            </a:r>
            <a:r>
              <a:rPr dirty="0" sz="2800" spc="-55"/>
              <a:t> </a:t>
            </a:r>
            <a:r>
              <a:rPr dirty="0" sz="2800"/>
              <a:t>including</a:t>
            </a:r>
            <a:r>
              <a:rPr dirty="0" sz="2800" spc="-60"/>
              <a:t> </a:t>
            </a:r>
            <a:r>
              <a:rPr dirty="0" sz="2800" spc="-25"/>
              <a:t>today,</a:t>
            </a:r>
            <a:r>
              <a:rPr dirty="0" sz="2800" spc="-65"/>
              <a:t> </a:t>
            </a:r>
            <a:r>
              <a:rPr dirty="0" sz="2800"/>
              <a:t>have</a:t>
            </a:r>
            <a:r>
              <a:rPr dirty="0" sz="2800" spc="-55"/>
              <a:t> </a:t>
            </a:r>
            <a:r>
              <a:rPr dirty="0" sz="2800"/>
              <a:t>you</a:t>
            </a:r>
            <a:r>
              <a:rPr dirty="0" sz="2800" spc="-60"/>
              <a:t> </a:t>
            </a:r>
            <a:r>
              <a:rPr dirty="0" sz="2800" spc="-20"/>
              <a:t>been </a:t>
            </a:r>
            <a:r>
              <a:rPr dirty="0" sz="2800"/>
              <a:t>asked</a:t>
            </a:r>
            <a:r>
              <a:rPr dirty="0" sz="2800" spc="-55"/>
              <a:t> </a:t>
            </a:r>
            <a:r>
              <a:rPr dirty="0" sz="2800"/>
              <a:t>about</a:t>
            </a:r>
            <a:r>
              <a:rPr dirty="0" sz="2800" spc="-50"/>
              <a:t> </a:t>
            </a:r>
            <a:r>
              <a:rPr dirty="0" sz="2800"/>
              <a:t>any</a:t>
            </a:r>
            <a:r>
              <a:rPr dirty="0" sz="2800" spc="-55"/>
              <a:t> </a:t>
            </a:r>
            <a:r>
              <a:rPr dirty="0" sz="2800"/>
              <a:t>of</a:t>
            </a:r>
            <a:r>
              <a:rPr dirty="0" sz="2800" spc="-50"/>
              <a:t> </a:t>
            </a:r>
            <a:r>
              <a:rPr dirty="0" sz="2800"/>
              <a:t>the</a:t>
            </a:r>
            <a:r>
              <a:rPr dirty="0" sz="2800" spc="-55"/>
              <a:t> </a:t>
            </a:r>
            <a:r>
              <a:rPr dirty="0" sz="2800"/>
              <a:t>following</a:t>
            </a:r>
            <a:r>
              <a:rPr dirty="0" sz="2800" spc="-50"/>
              <a:t> </a:t>
            </a:r>
            <a:r>
              <a:rPr dirty="0" sz="2800"/>
              <a:t>in</a:t>
            </a:r>
            <a:r>
              <a:rPr dirty="0" sz="2800" spc="-55"/>
              <a:t> </a:t>
            </a:r>
            <a:r>
              <a:rPr dirty="0" sz="2800"/>
              <a:t>any</a:t>
            </a:r>
            <a:r>
              <a:rPr dirty="0" sz="2800" spc="-50"/>
              <a:t> </a:t>
            </a:r>
            <a:r>
              <a:rPr dirty="0" sz="2800"/>
              <a:t>health</a:t>
            </a:r>
            <a:r>
              <a:rPr dirty="0" sz="2800" spc="-50"/>
              <a:t> </a:t>
            </a:r>
            <a:r>
              <a:rPr dirty="0" sz="2800"/>
              <a:t>care</a:t>
            </a:r>
            <a:r>
              <a:rPr dirty="0" sz="2800" spc="-55"/>
              <a:t> </a:t>
            </a:r>
            <a:r>
              <a:rPr dirty="0" sz="2800" spc="-10"/>
              <a:t>setting: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916939" y="1211580"/>
            <a:ext cx="10306685" cy="5307965"/>
          </a:xfrm>
          <a:prstGeom prst="rect">
            <a:avLst/>
          </a:prstGeom>
        </p:spPr>
        <p:txBody>
          <a:bodyPr wrap="square" lIns="0" tIns="36830" rIns="0" bIns="0" rtlCol="0" vert="horz">
            <a:spAutoFit/>
          </a:bodyPr>
          <a:lstStyle/>
          <a:p>
            <a:pPr marL="754380" indent="-284480">
              <a:lnSpc>
                <a:spcPct val="100000"/>
              </a:lnSpc>
              <a:spcBef>
                <a:spcPts val="290"/>
              </a:spcBef>
              <a:buAutoNum type="alphaLcParenR"/>
              <a:tabLst>
                <a:tab pos="754380" algn="l"/>
              </a:tabLst>
            </a:pPr>
            <a:r>
              <a:rPr dirty="0" sz="2000" spc="-30">
                <a:latin typeface="Arial"/>
                <a:cs typeface="Arial"/>
              </a:rPr>
              <a:t>Yes,</a:t>
            </a:r>
            <a:r>
              <a:rPr dirty="0" sz="2000" spc="-10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housing</a:t>
            </a:r>
            <a:endParaRPr sz="2000">
              <a:latin typeface="Arial"/>
              <a:cs typeface="Arial"/>
            </a:endParaRPr>
          </a:p>
          <a:p>
            <a:pPr marL="754380" indent="-284480">
              <a:lnSpc>
                <a:spcPct val="100000"/>
              </a:lnSpc>
              <a:spcBef>
                <a:spcPts val="190"/>
              </a:spcBef>
              <a:buAutoNum type="alphaLcParenR"/>
              <a:tabLst>
                <a:tab pos="754380" algn="l"/>
              </a:tabLst>
            </a:pPr>
            <a:r>
              <a:rPr dirty="0" sz="2000" spc="-30">
                <a:latin typeface="Arial"/>
                <a:cs typeface="Arial"/>
              </a:rPr>
              <a:t>Yes,</a:t>
            </a:r>
            <a:r>
              <a:rPr dirty="0" sz="2000" spc="-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food</a:t>
            </a:r>
            <a:r>
              <a:rPr dirty="0" sz="2000" spc="-7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access</a:t>
            </a:r>
            <a:endParaRPr sz="2000">
              <a:latin typeface="Arial"/>
              <a:cs typeface="Arial"/>
            </a:endParaRPr>
          </a:p>
          <a:p>
            <a:pPr marL="754380" indent="-284480">
              <a:lnSpc>
                <a:spcPct val="100000"/>
              </a:lnSpc>
              <a:spcBef>
                <a:spcPts val="219"/>
              </a:spcBef>
              <a:buAutoNum type="alphaLcParenR"/>
              <a:tabLst>
                <a:tab pos="754380" algn="l"/>
              </a:tabLst>
            </a:pPr>
            <a:r>
              <a:rPr dirty="0" sz="2000" spc="-30">
                <a:latin typeface="Arial"/>
                <a:cs typeface="Arial"/>
              </a:rPr>
              <a:t>Yes,</a:t>
            </a:r>
            <a:r>
              <a:rPr dirty="0" sz="2000" spc="-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medical</a:t>
            </a:r>
            <a:r>
              <a:rPr dirty="0" sz="2000" spc="-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</a:t>
            </a:r>
            <a:r>
              <a:rPr dirty="0" sz="2000" spc="-55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non-</a:t>
            </a:r>
            <a:r>
              <a:rPr dirty="0" sz="2000">
                <a:latin typeface="Arial"/>
                <a:cs typeface="Arial"/>
              </a:rPr>
              <a:t>medical</a:t>
            </a:r>
            <a:r>
              <a:rPr dirty="0" sz="2000" spc="-5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transportation</a:t>
            </a:r>
            <a:endParaRPr sz="2000">
              <a:latin typeface="Arial"/>
              <a:cs typeface="Arial"/>
            </a:endParaRPr>
          </a:p>
          <a:p>
            <a:pPr marL="754380" indent="-284480">
              <a:lnSpc>
                <a:spcPct val="100000"/>
              </a:lnSpc>
              <a:spcBef>
                <a:spcPts val="95"/>
              </a:spcBef>
              <a:buAutoNum type="alphaLcParenR"/>
              <a:tabLst>
                <a:tab pos="754380" algn="l"/>
              </a:tabLst>
            </a:pPr>
            <a:r>
              <a:rPr dirty="0" sz="2000" spc="-30">
                <a:latin typeface="Arial"/>
                <a:cs typeface="Arial"/>
              </a:rPr>
              <a:t>Yes,</a:t>
            </a:r>
            <a:r>
              <a:rPr dirty="0" sz="2000" spc="-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electric,</a:t>
            </a:r>
            <a:r>
              <a:rPr dirty="0" sz="2000" spc="-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gas,</a:t>
            </a:r>
            <a:r>
              <a:rPr dirty="0" sz="2000" spc="-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oil,</a:t>
            </a:r>
            <a:r>
              <a:rPr dirty="0" sz="2000" spc="-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</a:t>
            </a:r>
            <a:r>
              <a:rPr dirty="0" sz="2000" spc="-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water</a:t>
            </a:r>
            <a:r>
              <a:rPr dirty="0" sz="2000" spc="-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utility</a:t>
            </a:r>
            <a:r>
              <a:rPr dirty="0" sz="2000" spc="-5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services</a:t>
            </a:r>
            <a:endParaRPr sz="2000">
              <a:latin typeface="Arial"/>
              <a:cs typeface="Arial"/>
            </a:endParaRPr>
          </a:p>
          <a:p>
            <a:pPr marL="754380" indent="-284480">
              <a:lnSpc>
                <a:spcPct val="100000"/>
              </a:lnSpc>
              <a:spcBef>
                <a:spcPts val="190"/>
              </a:spcBef>
              <a:buAutoNum type="alphaLcParenR"/>
              <a:tabLst>
                <a:tab pos="754380" algn="l"/>
              </a:tabLst>
            </a:pPr>
            <a:r>
              <a:rPr dirty="0" sz="2000" spc="-30">
                <a:latin typeface="Arial"/>
                <a:cs typeface="Arial"/>
              </a:rPr>
              <a:t>Yes,</a:t>
            </a:r>
            <a:r>
              <a:rPr dirty="0" sz="2000" spc="-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your</a:t>
            </a:r>
            <a:r>
              <a:rPr dirty="0" sz="2000" spc="-5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safety,</a:t>
            </a:r>
            <a:r>
              <a:rPr dirty="0" sz="2000" spc="-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</a:t>
            </a:r>
            <a:r>
              <a:rPr dirty="0" sz="2000" spc="-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violence</a:t>
            </a:r>
            <a:r>
              <a:rPr dirty="0" sz="2000" spc="-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-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your</a:t>
            </a:r>
            <a:r>
              <a:rPr dirty="0" sz="2000" spc="-6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household</a:t>
            </a:r>
            <a:endParaRPr sz="2000">
              <a:latin typeface="Arial"/>
              <a:cs typeface="Arial"/>
            </a:endParaRPr>
          </a:p>
          <a:p>
            <a:pPr marL="755015" indent="-285115">
              <a:lnSpc>
                <a:spcPct val="100000"/>
              </a:lnSpc>
              <a:spcBef>
                <a:spcPts val="215"/>
              </a:spcBef>
              <a:buAutoNum type="alphaLcParenR"/>
              <a:tabLst>
                <a:tab pos="755015" algn="l"/>
              </a:tabLst>
            </a:pPr>
            <a:r>
              <a:rPr dirty="0" sz="2000">
                <a:latin typeface="Arial"/>
                <a:cs typeface="Arial"/>
              </a:rPr>
              <a:t>No,</a:t>
            </a:r>
            <a:r>
              <a:rPr dirty="0" sz="2000" spc="-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none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40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these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50"/>
              </a:spcBef>
            </a:pP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07100"/>
              </a:lnSpc>
            </a:pPr>
            <a:r>
              <a:rPr dirty="0" sz="2800" b="1">
                <a:solidFill>
                  <a:srgbClr val="4472C4"/>
                </a:solidFill>
                <a:latin typeface="Arial"/>
                <a:cs typeface="Arial"/>
              </a:rPr>
              <a:t>In</a:t>
            </a:r>
            <a:r>
              <a:rPr dirty="0" sz="2800" spc="-60" b="1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4472C4"/>
                </a:solidFill>
                <a:latin typeface="Arial"/>
                <a:cs typeface="Arial"/>
              </a:rPr>
              <a:t>the</a:t>
            </a:r>
            <a:r>
              <a:rPr dirty="0" sz="2800" spc="-60" b="1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4472C4"/>
                </a:solidFill>
                <a:latin typeface="Arial"/>
                <a:cs typeface="Arial"/>
              </a:rPr>
              <a:t>last</a:t>
            </a:r>
            <a:r>
              <a:rPr dirty="0" sz="2800" spc="-55" b="1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4472C4"/>
                </a:solidFill>
                <a:latin typeface="Arial"/>
                <a:cs typeface="Arial"/>
              </a:rPr>
              <a:t>12</a:t>
            </a:r>
            <a:r>
              <a:rPr dirty="0" sz="2800" spc="-55" b="1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4472C4"/>
                </a:solidFill>
                <a:latin typeface="Arial"/>
                <a:cs typeface="Arial"/>
              </a:rPr>
              <a:t>months,</a:t>
            </a:r>
            <a:r>
              <a:rPr dirty="0" sz="2800" spc="-65" b="1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4472C4"/>
                </a:solidFill>
                <a:latin typeface="Arial"/>
                <a:cs typeface="Arial"/>
              </a:rPr>
              <a:t>not</a:t>
            </a:r>
            <a:r>
              <a:rPr dirty="0" sz="2800" spc="-55" b="1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4472C4"/>
                </a:solidFill>
                <a:latin typeface="Arial"/>
                <a:cs typeface="Arial"/>
              </a:rPr>
              <a:t>including</a:t>
            </a:r>
            <a:r>
              <a:rPr dirty="0" sz="2800" spc="-60" b="1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800" spc="-25" b="1">
                <a:solidFill>
                  <a:srgbClr val="4472C4"/>
                </a:solidFill>
                <a:latin typeface="Arial"/>
                <a:cs typeface="Arial"/>
              </a:rPr>
              <a:t>today,</a:t>
            </a:r>
            <a:r>
              <a:rPr dirty="0" sz="2800" spc="-65" b="1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4472C4"/>
                </a:solidFill>
                <a:latin typeface="Arial"/>
                <a:cs typeface="Arial"/>
              </a:rPr>
              <a:t>have</a:t>
            </a:r>
            <a:r>
              <a:rPr dirty="0" sz="2800" spc="-55" b="1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4472C4"/>
                </a:solidFill>
                <a:latin typeface="Arial"/>
                <a:cs typeface="Arial"/>
              </a:rPr>
              <a:t>you</a:t>
            </a:r>
            <a:r>
              <a:rPr dirty="0" sz="2800" spc="-60" b="1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800" spc="-10" b="1">
                <a:solidFill>
                  <a:srgbClr val="4472C4"/>
                </a:solidFill>
                <a:latin typeface="Arial"/>
                <a:cs typeface="Arial"/>
              </a:rPr>
              <a:t>received </a:t>
            </a:r>
            <a:r>
              <a:rPr dirty="0" sz="2800" b="1">
                <a:solidFill>
                  <a:srgbClr val="4472C4"/>
                </a:solidFill>
                <a:latin typeface="Arial"/>
                <a:cs typeface="Arial"/>
              </a:rPr>
              <a:t>assistance</a:t>
            </a:r>
            <a:r>
              <a:rPr dirty="0" sz="2800" spc="-70" b="1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4472C4"/>
                </a:solidFill>
                <a:latin typeface="Arial"/>
                <a:cs typeface="Arial"/>
              </a:rPr>
              <a:t>from</a:t>
            </a:r>
            <a:r>
              <a:rPr dirty="0" sz="2800" spc="-75" b="1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4472C4"/>
                </a:solidFill>
                <a:latin typeface="Arial"/>
                <a:cs typeface="Arial"/>
              </a:rPr>
              <a:t>anyone</a:t>
            </a:r>
            <a:r>
              <a:rPr dirty="0" sz="2800" spc="-65" b="1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4472C4"/>
                </a:solidFill>
                <a:latin typeface="Arial"/>
                <a:cs typeface="Arial"/>
              </a:rPr>
              <a:t>in</a:t>
            </a:r>
            <a:r>
              <a:rPr dirty="0" sz="2800" spc="-65" b="1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4472C4"/>
                </a:solidFill>
                <a:latin typeface="Arial"/>
                <a:cs typeface="Arial"/>
              </a:rPr>
              <a:t>any</a:t>
            </a:r>
            <a:r>
              <a:rPr dirty="0" sz="2800" spc="-65" b="1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4472C4"/>
                </a:solidFill>
                <a:latin typeface="Arial"/>
                <a:cs typeface="Arial"/>
              </a:rPr>
              <a:t>health</a:t>
            </a:r>
            <a:r>
              <a:rPr dirty="0" sz="2800" spc="-65" b="1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4472C4"/>
                </a:solidFill>
                <a:latin typeface="Arial"/>
                <a:cs typeface="Arial"/>
              </a:rPr>
              <a:t>care</a:t>
            </a:r>
            <a:r>
              <a:rPr dirty="0" sz="2800" spc="-65" b="1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4472C4"/>
                </a:solidFill>
                <a:latin typeface="Arial"/>
                <a:cs typeface="Arial"/>
              </a:rPr>
              <a:t>setting</a:t>
            </a:r>
            <a:r>
              <a:rPr dirty="0" sz="2800" spc="-95" b="1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4472C4"/>
                </a:solidFill>
                <a:latin typeface="Arial"/>
                <a:cs typeface="Arial"/>
              </a:rPr>
              <a:t>related</a:t>
            </a:r>
            <a:r>
              <a:rPr dirty="0" sz="2800" spc="-70" b="1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800" spc="-25" b="1">
                <a:solidFill>
                  <a:srgbClr val="4472C4"/>
                </a:solidFill>
                <a:latin typeface="Arial"/>
                <a:cs typeface="Arial"/>
              </a:rPr>
              <a:t>to:</a:t>
            </a:r>
            <a:endParaRPr sz="2800">
              <a:latin typeface="Arial"/>
              <a:cs typeface="Arial"/>
            </a:endParaRPr>
          </a:p>
          <a:p>
            <a:pPr marL="754380" indent="-284480">
              <a:lnSpc>
                <a:spcPct val="100000"/>
              </a:lnSpc>
              <a:spcBef>
                <a:spcPts val="250"/>
              </a:spcBef>
              <a:buAutoNum type="alphaLcParenR"/>
              <a:tabLst>
                <a:tab pos="754380" algn="l"/>
              </a:tabLst>
            </a:pPr>
            <a:r>
              <a:rPr dirty="0" sz="2000" spc="-10">
                <a:latin typeface="Arial"/>
                <a:cs typeface="Arial"/>
              </a:rPr>
              <a:t>Housing</a:t>
            </a:r>
            <a:endParaRPr sz="2000">
              <a:latin typeface="Arial"/>
              <a:cs typeface="Arial"/>
            </a:endParaRPr>
          </a:p>
          <a:p>
            <a:pPr marL="754380" indent="-284480">
              <a:lnSpc>
                <a:spcPct val="100000"/>
              </a:lnSpc>
              <a:spcBef>
                <a:spcPts val="190"/>
              </a:spcBef>
              <a:buAutoNum type="alphaLcParenR"/>
              <a:tabLst>
                <a:tab pos="754380" algn="l"/>
              </a:tabLst>
            </a:pPr>
            <a:r>
              <a:rPr dirty="0" sz="2000">
                <a:latin typeface="Arial"/>
                <a:cs typeface="Arial"/>
              </a:rPr>
              <a:t>Food</a:t>
            </a:r>
            <a:r>
              <a:rPr dirty="0" sz="2000" spc="-6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access</a:t>
            </a:r>
            <a:endParaRPr sz="2000">
              <a:latin typeface="Arial"/>
              <a:cs typeface="Arial"/>
            </a:endParaRPr>
          </a:p>
          <a:p>
            <a:pPr marL="754380" indent="-284480">
              <a:lnSpc>
                <a:spcPct val="100000"/>
              </a:lnSpc>
              <a:spcBef>
                <a:spcPts val="100"/>
              </a:spcBef>
              <a:buAutoNum type="alphaLcParenR"/>
              <a:tabLst>
                <a:tab pos="754380" algn="l"/>
              </a:tabLst>
            </a:pPr>
            <a:r>
              <a:rPr dirty="0" sz="2000">
                <a:latin typeface="Arial"/>
                <a:cs typeface="Arial"/>
              </a:rPr>
              <a:t>Medical</a:t>
            </a:r>
            <a:r>
              <a:rPr dirty="0" sz="2000" spc="-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</a:t>
            </a:r>
            <a:r>
              <a:rPr dirty="0" sz="2000" spc="-5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non-</a:t>
            </a:r>
            <a:r>
              <a:rPr dirty="0" sz="2000">
                <a:latin typeface="Arial"/>
                <a:cs typeface="Arial"/>
              </a:rPr>
              <a:t>medical</a:t>
            </a:r>
            <a:r>
              <a:rPr dirty="0" sz="2000" spc="-5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transportation</a:t>
            </a:r>
            <a:endParaRPr sz="2000">
              <a:latin typeface="Arial"/>
              <a:cs typeface="Arial"/>
            </a:endParaRPr>
          </a:p>
          <a:p>
            <a:pPr marL="754380" indent="-284480">
              <a:lnSpc>
                <a:spcPct val="100000"/>
              </a:lnSpc>
              <a:spcBef>
                <a:spcPts val="215"/>
              </a:spcBef>
              <a:buAutoNum type="alphaLcParenR"/>
              <a:tabLst>
                <a:tab pos="754380" algn="l"/>
              </a:tabLst>
            </a:pPr>
            <a:r>
              <a:rPr dirty="0" sz="2000">
                <a:latin typeface="Arial"/>
                <a:cs typeface="Arial"/>
              </a:rPr>
              <a:t>Electric,</a:t>
            </a:r>
            <a:r>
              <a:rPr dirty="0" sz="2000" spc="-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gas,</a:t>
            </a:r>
            <a:r>
              <a:rPr dirty="0" sz="2000" spc="-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oil,</a:t>
            </a:r>
            <a:r>
              <a:rPr dirty="0" sz="2000" spc="-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</a:t>
            </a:r>
            <a:r>
              <a:rPr dirty="0" sz="2000" spc="-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water</a:t>
            </a:r>
            <a:r>
              <a:rPr dirty="0" sz="2000" spc="-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utility</a:t>
            </a:r>
            <a:r>
              <a:rPr dirty="0" sz="2000" spc="-3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services</a:t>
            </a:r>
            <a:endParaRPr sz="2000">
              <a:latin typeface="Arial"/>
              <a:cs typeface="Arial"/>
            </a:endParaRPr>
          </a:p>
          <a:p>
            <a:pPr marL="754380" indent="-284480">
              <a:lnSpc>
                <a:spcPct val="100000"/>
              </a:lnSpc>
              <a:spcBef>
                <a:spcPts val="190"/>
              </a:spcBef>
              <a:buAutoNum type="alphaLcParenR"/>
              <a:tabLst>
                <a:tab pos="754380" algn="l"/>
              </a:tabLst>
            </a:pPr>
            <a:r>
              <a:rPr dirty="0" sz="2000" spc="-30">
                <a:latin typeface="Arial"/>
                <a:cs typeface="Arial"/>
              </a:rPr>
              <a:t>Your</a:t>
            </a:r>
            <a:r>
              <a:rPr dirty="0" sz="2000" spc="-6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safety,</a:t>
            </a:r>
            <a:r>
              <a:rPr dirty="0" sz="2000" spc="-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</a:t>
            </a:r>
            <a:r>
              <a:rPr dirty="0" sz="2000" spc="-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violence</a:t>
            </a:r>
            <a:r>
              <a:rPr dirty="0" sz="2000" spc="-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-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your</a:t>
            </a:r>
            <a:r>
              <a:rPr dirty="0" sz="2000" spc="-6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household</a:t>
            </a:r>
            <a:endParaRPr sz="2000">
              <a:latin typeface="Arial"/>
              <a:cs typeface="Arial"/>
            </a:endParaRPr>
          </a:p>
          <a:p>
            <a:pPr marL="755015" indent="-285115">
              <a:lnSpc>
                <a:spcPct val="100000"/>
              </a:lnSpc>
              <a:spcBef>
                <a:spcPts val="95"/>
              </a:spcBef>
              <a:buAutoNum type="alphaLcParenR"/>
              <a:tabLst>
                <a:tab pos="755015" algn="l"/>
              </a:tabLst>
            </a:pPr>
            <a:r>
              <a:rPr dirty="0" sz="2000">
                <a:latin typeface="Arial"/>
                <a:cs typeface="Arial"/>
              </a:rPr>
              <a:t>None</a:t>
            </a:r>
            <a:r>
              <a:rPr dirty="0" sz="2000" spc="-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40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these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516686" y="357123"/>
            <a:ext cx="6672580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/>
              <a:t>What</a:t>
            </a:r>
            <a:r>
              <a:rPr dirty="0" sz="2800" spc="-45"/>
              <a:t> </a:t>
            </a:r>
            <a:r>
              <a:rPr dirty="0" sz="2800"/>
              <a:t>is</a:t>
            </a:r>
            <a:r>
              <a:rPr dirty="0" sz="2800" spc="-45"/>
              <a:t> </a:t>
            </a:r>
            <a:r>
              <a:rPr dirty="0" sz="2800"/>
              <a:t>your</a:t>
            </a:r>
            <a:r>
              <a:rPr dirty="0" sz="2800" spc="-50"/>
              <a:t> </a:t>
            </a:r>
            <a:r>
              <a:rPr dirty="0" sz="2800"/>
              <a:t>race?</a:t>
            </a:r>
            <a:r>
              <a:rPr dirty="0" sz="2800" spc="-50"/>
              <a:t> </a:t>
            </a:r>
            <a:r>
              <a:rPr dirty="0" sz="2800"/>
              <a:t>(mark</a:t>
            </a:r>
            <a:r>
              <a:rPr dirty="0" sz="2800" spc="-40"/>
              <a:t> </a:t>
            </a:r>
            <a:r>
              <a:rPr dirty="0" sz="2800"/>
              <a:t>all</a:t>
            </a:r>
            <a:r>
              <a:rPr dirty="0" sz="2800" spc="-55"/>
              <a:t> </a:t>
            </a:r>
            <a:r>
              <a:rPr dirty="0" sz="2800"/>
              <a:t>that</a:t>
            </a:r>
            <a:r>
              <a:rPr dirty="0" sz="2800" spc="-45"/>
              <a:t> </a:t>
            </a:r>
            <a:r>
              <a:rPr dirty="0" sz="2800" spc="-10"/>
              <a:t>apply)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2516686" y="852932"/>
            <a:ext cx="2972435" cy="5410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4965" indent="-342265">
              <a:lnSpc>
                <a:spcPts val="2030"/>
              </a:lnSpc>
              <a:spcBef>
                <a:spcPts val="100"/>
              </a:spcBef>
              <a:buAutoNum type="alphaLcParenR"/>
              <a:tabLst>
                <a:tab pos="354965" algn="l"/>
              </a:tabLst>
            </a:pPr>
            <a:r>
              <a:rPr dirty="0" sz="1800" spc="-10">
                <a:latin typeface="Arial"/>
                <a:cs typeface="Arial"/>
              </a:rPr>
              <a:t>White</a:t>
            </a:r>
            <a:endParaRPr sz="1800">
              <a:latin typeface="Arial"/>
              <a:cs typeface="Arial"/>
            </a:endParaRPr>
          </a:p>
          <a:p>
            <a:pPr marL="354965" indent="-342265">
              <a:lnSpc>
                <a:spcPts val="2030"/>
              </a:lnSpc>
              <a:buAutoNum type="alphaLcParenR"/>
              <a:tabLst>
                <a:tab pos="354965" algn="l"/>
              </a:tabLst>
            </a:pPr>
            <a:r>
              <a:rPr dirty="0" sz="1800">
                <a:latin typeface="Arial"/>
                <a:cs typeface="Arial"/>
              </a:rPr>
              <a:t>Black or</a:t>
            </a:r>
            <a:r>
              <a:rPr dirty="0" sz="1800" spc="-9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African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American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37946" y="1343378"/>
            <a:ext cx="5419725" cy="3240405"/>
          </a:xfrm>
          <a:prstGeom prst="rect">
            <a:avLst/>
          </a:prstGeom>
          <a:ln w="50800">
            <a:solidFill>
              <a:srgbClr val="FF0000"/>
            </a:solidFill>
          </a:ln>
        </p:spPr>
        <p:txBody>
          <a:bodyPr wrap="square" lIns="0" tIns="3810" rIns="0" bIns="0" rtlCol="0" vert="horz">
            <a:spAutoFit/>
          </a:bodyPr>
          <a:lstStyle/>
          <a:p>
            <a:pPr marL="433705" indent="-342900">
              <a:lnSpc>
                <a:spcPts val="1980"/>
              </a:lnSpc>
              <a:spcBef>
                <a:spcPts val="30"/>
              </a:spcBef>
              <a:buAutoNum type="alphaLcParenR" startAt="3"/>
              <a:tabLst>
                <a:tab pos="433705" algn="l"/>
              </a:tabLst>
            </a:pPr>
            <a:r>
              <a:rPr dirty="0" sz="1800">
                <a:latin typeface="Arial"/>
                <a:cs typeface="Arial"/>
              </a:rPr>
              <a:t>American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Indian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or</a:t>
            </a:r>
            <a:r>
              <a:rPr dirty="0" sz="1800" spc="-1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Alaska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Native</a:t>
            </a:r>
            <a:endParaRPr sz="1800">
              <a:latin typeface="Arial"/>
              <a:cs typeface="Arial"/>
            </a:endParaRPr>
          </a:p>
          <a:p>
            <a:pPr marL="433705" indent="-342900">
              <a:lnSpc>
                <a:spcPts val="1850"/>
              </a:lnSpc>
              <a:buAutoNum type="alphaLcParenR" startAt="3"/>
              <a:tabLst>
                <a:tab pos="433705" algn="l"/>
              </a:tabLst>
            </a:pPr>
            <a:r>
              <a:rPr dirty="0" sz="1800">
                <a:latin typeface="Arial"/>
                <a:cs typeface="Arial"/>
              </a:rPr>
              <a:t>Asian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Indian</a:t>
            </a:r>
            <a:endParaRPr sz="1800">
              <a:latin typeface="Arial"/>
              <a:cs typeface="Arial"/>
            </a:endParaRPr>
          </a:p>
          <a:p>
            <a:pPr marL="433705" indent="-342900">
              <a:lnSpc>
                <a:spcPts val="1895"/>
              </a:lnSpc>
              <a:buAutoNum type="alphaLcParenR" startAt="3"/>
              <a:tabLst>
                <a:tab pos="433705" algn="l"/>
              </a:tabLst>
            </a:pPr>
            <a:r>
              <a:rPr dirty="0" sz="1800" spc="-10">
                <a:latin typeface="Arial"/>
                <a:cs typeface="Arial"/>
              </a:rPr>
              <a:t>Chinese</a:t>
            </a:r>
            <a:endParaRPr sz="1800">
              <a:latin typeface="Arial"/>
              <a:cs typeface="Arial"/>
            </a:endParaRPr>
          </a:p>
          <a:p>
            <a:pPr marL="433705" indent="-342900">
              <a:lnSpc>
                <a:spcPts val="1895"/>
              </a:lnSpc>
              <a:buAutoNum type="alphaLcParenR" startAt="3"/>
              <a:tabLst>
                <a:tab pos="433705" algn="l"/>
              </a:tabLst>
            </a:pPr>
            <a:r>
              <a:rPr dirty="0" sz="1800" spc="-10">
                <a:latin typeface="Arial"/>
                <a:cs typeface="Arial"/>
              </a:rPr>
              <a:t>Filipino</a:t>
            </a:r>
            <a:endParaRPr sz="1800">
              <a:latin typeface="Arial"/>
              <a:cs typeface="Arial"/>
            </a:endParaRPr>
          </a:p>
          <a:p>
            <a:pPr marL="433705" indent="-342900">
              <a:lnSpc>
                <a:spcPts val="1850"/>
              </a:lnSpc>
              <a:buAutoNum type="alphaLcParenR" startAt="3"/>
              <a:tabLst>
                <a:tab pos="433705" algn="l"/>
              </a:tabLst>
            </a:pPr>
            <a:r>
              <a:rPr dirty="0" sz="1800" spc="-10">
                <a:latin typeface="Arial"/>
                <a:cs typeface="Arial"/>
              </a:rPr>
              <a:t>Japanese</a:t>
            </a:r>
            <a:endParaRPr sz="1800">
              <a:latin typeface="Arial"/>
              <a:cs typeface="Arial"/>
            </a:endParaRPr>
          </a:p>
          <a:p>
            <a:pPr marL="433705" indent="-342900">
              <a:lnSpc>
                <a:spcPts val="1860"/>
              </a:lnSpc>
              <a:buAutoNum type="alphaLcParenR" startAt="3"/>
              <a:tabLst>
                <a:tab pos="433705" algn="l"/>
              </a:tabLst>
            </a:pPr>
            <a:r>
              <a:rPr dirty="0" sz="1800" spc="-10">
                <a:latin typeface="Arial"/>
                <a:cs typeface="Arial"/>
              </a:rPr>
              <a:t>Korean</a:t>
            </a:r>
            <a:endParaRPr sz="1800">
              <a:latin typeface="Arial"/>
              <a:cs typeface="Arial"/>
            </a:endParaRPr>
          </a:p>
          <a:p>
            <a:pPr marL="433705" indent="-342900">
              <a:lnSpc>
                <a:spcPts val="1910"/>
              </a:lnSpc>
              <a:buAutoNum type="alphaLcParenR" startAt="3"/>
              <a:tabLst>
                <a:tab pos="433705" algn="l"/>
              </a:tabLst>
            </a:pPr>
            <a:r>
              <a:rPr dirty="0" sz="1800" spc="-10">
                <a:latin typeface="Arial"/>
                <a:cs typeface="Arial"/>
              </a:rPr>
              <a:t>Vietnamese</a:t>
            </a:r>
            <a:endParaRPr sz="1800">
              <a:latin typeface="Arial"/>
              <a:cs typeface="Arial"/>
            </a:endParaRPr>
          </a:p>
          <a:p>
            <a:pPr marL="433705" indent="-342900">
              <a:lnSpc>
                <a:spcPts val="1895"/>
              </a:lnSpc>
              <a:buAutoNum type="alphaLcParenR" startAt="3"/>
              <a:tabLst>
                <a:tab pos="433705" algn="l"/>
              </a:tabLst>
            </a:pPr>
            <a:r>
              <a:rPr dirty="0" sz="1800">
                <a:latin typeface="Arial"/>
                <a:cs typeface="Arial"/>
              </a:rPr>
              <a:t>Native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Hawaiian</a:t>
            </a:r>
            <a:endParaRPr sz="1800">
              <a:latin typeface="Arial"/>
              <a:cs typeface="Arial"/>
            </a:endParaRPr>
          </a:p>
          <a:p>
            <a:pPr marL="433705" indent="-342900">
              <a:lnSpc>
                <a:spcPts val="1895"/>
              </a:lnSpc>
              <a:buAutoNum type="alphaLcParenR" startAt="3"/>
              <a:tabLst>
                <a:tab pos="433705" algn="l"/>
              </a:tabLst>
            </a:pPr>
            <a:r>
              <a:rPr dirty="0" sz="1800">
                <a:latin typeface="Arial"/>
                <a:cs typeface="Arial"/>
              </a:rPr>
              <a:t>Guamanian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or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Chamorro</a:t>
            </a:r>
            <a:endParaRPr sz="1800">
              <a:latin typeface="Arial"/>
              <a:cs typeface="Arial"/>
            </a:endParaRPr>
          </a:p>
          <a:p>
            <a:pPr marL="433705" indent="-342900">
              <a:lnSpc>
                <a:spcPts val="1850"/>
              </a:lnSpc>
              <a:buAutoNum type="alphaLcParenR" startAt="3"/>
              <a:tabLst>
                <a:tab pos="433705" algn="l"/>
              </a:tabLst>
            </a:pPr>
            <a:r>
              <a:rPr dirty="0" sz="1800" spc="-10">
                <a:latin typeface="Arial"/>
                <a:cs typeface="Arial"/>
              </a:rPr>
              <a:t>Samoan</a:t>
            </a:r>
            <a:endParaRPr sz="1800">
              <a:latin typeface="Arial"/>
              <a:cs typeface="Arial"/>
            </a:endParaRPr>
          </a:p>
          <a:p>
            <a:pPr marL="433070" indent="-342265">
              <a:lnSpc>
                <a:spcPts val="1850"/>
              </a:lnSpc>
              <a:buAutoNum type="alphaLcParenR" startAt="3"/>
              <a:tabLst>
                <a:tab pos="433070" algn="l"/>
                <a:tab pos="5133340" algn="l"/>
              </a:tabLst>
            </a:pPr>
            <a:r>
              <a:rPr dirty="0" sz="1800">
                <a:latin typeface="Arial"/>
                <a:cs typeface="Arial"/>
              </a:rPr>
              <a:t>Other Pacific Islander (specify) </a:t>
            </a:r>
            <a:r>
              <a:rPr dirty="0" u="heavy" sz="18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endParaRPr sz="1800">
              <a:latin typeface="Times New Roman"/>
              <a:cs typeface="Times New Roman"/>
            </a:endParaRPr>
          </a:p>
          <a:p>
            <a:pPr marL="433705" indent="-342900">
              <a:lnSpc>
                <a:spcPts val="1895"/>
              </a:lnSpc>
              <a:buAutoNum type="alphaLcParenR" startAt="3"/>
              <a:tabLst>
                <a:tab pos="433705" algn="l"/>
                <a:tab pos="4333240" algn="l"/>
              </a:tabLst>
            </a:pPr>
            <a:r>
              <a:rPr dirty="0" sz="1800" spc="-10">
                <a:latin typeface="Arial"/>
                <a:cs typeface="Arial"/>
              </a:rPr>
              <a:t>Other</a:t>
            </a:r>
            <a:r>
              <a:rPr dirty="0" sz="1800" spc="-10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Asian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(specify)</a:t>
            </a:r>
            <a:r>
              <a:rPr dirty="0" u="heavy" sz="18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endParaRPr sz="1800">
              <a:latin typeface="Times New Roman"/>
              <a:cs typeface="Times New Roman"/>
            </a:endParaRPr>
          </a:p>
          <a:p>
            <a:pPr marL="433705" indent="-342900">
              <a:lnSpc>
                <a:spcPts val="2030"/>
              </a:lnSpc>
              <a:buAutoNum type="alphaLcParenR" startAt="3"/>
              <a:tabLst>
                <a:tab pos="433705" algn="l"/>
                <a:tab pos="4765040" algn="l"/>
              </a:tabLst>
            </a:pPr>
            <a:r>
              <a:rPr dirty="0" sz="1800">
                <a:latin typeface="Arial"/>
                <a:cs typeface="Arial"/>
              </a:rPr>
              <a:t>Some other race (specify) </a:t>
            </a:r>
            <a:r>
              <a:rPr dirty="0" u="heavy" sz="18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16686" y="4596891"/>
            <a:ext cx="6293485" cy="164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3235"/>
              </a:lnSpc>
              <a:spcBef>
                <a:spcPts val="100"/>
              </a:spcBef>
            </a:pPr>
            <a:r>
              <a:rPr dirty="0" sz="2800" b="1">
                <a:solidFill>
                  <a:srgbClr val="4472C4"/>
                </a:solidFill>
                <a:latin typeface="Arial"/>
                <a:cs typeface="Arial"/>
              </a:rPr>
              <a:t>Are</a:t>
            </a:r>
            <a:r>
              <a:rPr dirty="0" sz="2800" spc="-50" b="1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4472C4"/>
                </a:solidFill>
                <a:latin typeface="Arial"/>
                <a:cs typeface="Arial"/>
              </a:rPr>
              <a:t>you</a:t>
            </a:r>
            <a:r>
              <a:rPr dirty="0" sz="2800" spc="-55" b="1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4472C4"/>
                </a:solidFill>
                <a:latin typeface="Arial"/>
                <a:cs typeface="Arial"/>
              </a:rPr>
              <a:t>of</a:t>
            </a:r>
            <a:r>
              <a:rPr dirty="0" sz="2800" spc="-50" b="1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4472C4"/>
                </a:solidFill>
                <a:latin typeface="Arial"/>
                <a:cs typeface="Arial"/>
              </a:rPr>
              <a:t>Hispanic</a:t>
            </a:r>
            <a:r>
              <a:rPr dirty="0" sz="2800" spc="-50" b="1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4472C4"/>
                </a:solidFill>
                <a:latin typeface="Arial"/>
                <a:cs typeface="Arial"/>
              </a:rPr>
              <a:t>or</a:t>
            </a:r>
            <a:r>
              <a:rPr dirty="0" sz="2800" spc="-50" b="1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4472C4"/>
                </a:solidFill>
                <a:latin typeface="Arial"/>
                <a:cs typeface="Arial"/>
              </a:rPr>
              <a:t>Latino</a:t>
            </a:r>
            <a:r>
              <a:rPr dirty="0" sz="2800" spc="-55" b="1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dirty="0" sz="2800" spc="-10" b="1">
                <a:solidFill>
                  <a:srgbClr val="4472C4"/>
                </a:solidFill>
                <a:latin typeface="Arial"/>
                <a:cs typeface="Arial"/>
              </a:rPr>
              <a:t>origin?</a:t>
            </a:r>
            <a:endParaRPr sz="2800">
              <a:latin typeface="Arial"/>
              <a:cs typeface="Arial"/>
            </a:endParaRPr>
          </a:p>
          <a:p>
            <a:pPr marL="354965" indent="-342265">
              <a:lnSpc>
                <a:spcPts val="1855"/>
              </a:lnSpc>
              <a:buAutoNum type="alphaLcParenR"/>
              <a:tabLst>
                <a:tab pos="354965" algn="l"/>
              </a:tabLst>
            </a:pPr>
            <a:r>
              <a:rPr dirty="0" sz="1800">
                <a:latin typeface="Arial"/>
                <a:cs typeface="Arial"/>
              </a:rPr>
              <a:t>No,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not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Hispanic,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Latino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or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Spanish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origin</a:t>
            </a:r>
            <a:endParaRPr sz="1800">
              <a:latin typeface="Arial"/>
              <a:cs typeface="Arial"/>
            </a:endParaRPr>
          </a:p>
          <a:p>
            <a:pPr marL="354965" indent="-342265">
              <a:lnSpc>
                <a:spcPts val="1850"/>
              </a:lnSpc>
              <a:buAutoNum type="alphaLcParenR"/>
              <a:tabLst>
                <a:tab pos="354965" algn="l"/>
              </a:tabLst>
            </a:pPr>
            <a:r>
              <a:rPr dirty="0" sz="1800" spc="-20">
                <a:latin typeface="Arial"/>
                <a:cs typeface="Arial"/>
              </a:rPr>
              <a:t>Yes,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Mexican,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Mexican</a:t>
            </a:r>
            <a:r>
              <a:rPr dirty="0" sz="1800" spc="-114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American,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Chicano</a:t>
            </a:r>
            <a:endParaRPr sz="1800">
              <a:latin typeface="Arial"/>
              <a:cs typeface="Arial"/>
            </a:endParaRPr>
          </a:p>
          <a:p>
            <a:pPr marL="354965" indent="-342265">
              <a:lnSpc>
                <a:spcPts val="1895"/>
              </a:lnSpc>
              <a:buAutoNum type="alphaLcParenR"/>
              <a:tabLst>
                <a:tab pos="354965" algn="l"/>
              </a:tabLst>
            </a:pPr>
            <a:r>
              <a:rPr dirty="0" sz="1800" spc="-20">
                <a:latin typeface="Arial"/>
                <a:cs typeface="Arial"/>
              </a:rPr>
              <a:t>Yes,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Puerto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Rican</a:t>
            </a:r>
            <a:endParaRPr sz="1800">
              <a:latin typeface="Arial"/>
              <a:cs typeface="Arial"/>
            </a:endParaRPr>
          </a:p>
          <a:p>
            <a:pPr marL="354965" indent="-342265">
              <a:lnSpc>
                <a:spcPts val="1895"/>
              </a:lnSpc>
              <a:buAutoNum type="alphaLcParenR"/>
              <a:tabLst>
                <a:tab pos="354965" algn="l"/>
              </a:tabLst>
            </a:pPr>
            <a:r>
              <a:rPr dirty="0" sz="1800" spc="-20">
                <a:latin typeface="Arial"/>
                <a:cs typeface="Arial"/>
              </a:rPr>
              <a:t>Yes,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Cuban</a:t>
            </a:r>
            <a:endParaRPr sz="1800">
              <a:latin typeface="Arial"/>
              <a:cs typeface="Arial"/>
            </a:endParaRPr>
          </a:p>
          <a:p>
            <a:pPr marL="354965" indent="-342265">
              <a:lnSpc>
                <a:spcPts val="2030"/>
              </a:lnSpc>
              <a:buAutoNum type="alphaLcParenR"/>
              <a:tabLst>
                <a:tab pos="354965" algn="l"/>
              </a:tabLst>
            </a:pPr>
            <a:r>
              <a:rPr dirty="0" sz="1800" spc="-20">
                <a:latin typeface="Arial"/>
                <a:cs typeface="Arial"/>
              </a:rPr>
              <a:t>Yes,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another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Hispanic,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Latino,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or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Spanish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origin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72286" y="6466406"/>
            <a:ext cx="2159635" cy="0"/>
          </a:xfrm>
          <a:custGeom>
            <a:avLst/>
            <a:gdLst/>
            <a:ahLst/>
            <a:cxnLst/>
            <a:rect l="l" t="t" r="r" b="b"/>
            <a:pathLst>
              <a:path w="2159635" h="0">
                <a:moveTo>
                  <a:pt x="0" y="0"/>
                </a:moveTo>
                <a:lnTo>
                  <a:pt x="2159172" y="0"/>
                </a:lnTo>
              </a:path>
            </a:pathLst>
          </a:custGeom>
          <a:ln w="145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709734" y="1096360"/>
            <a:ext cx="1199515" cy="280035"/>
          </a:xfrm>
          <a:custGeom>
            <a:avLst/>
            <a:gdLst/>
            <a:ahLst/>
            <a:cxnLst/>
            <a:rect l="l" t="t" r="r" b="b"/>
            <a:pathLst>
              <a:path w="1199515" h="280034">
                <a:moveTo>
                  <a:pt x="1199236" y="0"/>
                </a:moveTo>
                <a:lnTo>
                  <a:pt x="0" y="0"/>
                </a:lnTo>
                <a:lnTo>
                  <a:pt x="0" y="279410"/>
                </a:lnTo>
                <a:lnTo>
                  <a:pt x="1199236" y="279410"/>
                </a:lnTo>
                <a:lnTo>
                  <a:pt x="1199236" y="0"/>
                </a:lnTo>
                <a:close/>
              </a:path>
            </a:pathLst>
          </a:custGeom>
          <a:solidFill>
            <a:srgbClr val="D5E3C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0709734" y="4010460"/>
            <a:ext cx="1199515" cy="440055"/>
          </a:xfrm>
          <a:custGeom>
            <a:avLst/>
            <a:gdLst/>
            <a:ahLst/>
            <a:cxnLst/>
            <a:rect l="l" t="t" r="r" b="b"/>
            <a:pathLst>
              <a:path w="1199515" h="440054">
                <a:moveTo>
                  <a:pt x="1199236" y="0"/>
                </a:moveTo>
                <a:lnTo>
                  <a:pt x="0" y="0"/>
                </a:lnTo>
                <a:lnTo>
                  <a:pt x="0" y="439992"/>
                </a:lnTo>
                <a:lnTo>
                  <a:pt x="1199236" y="439992"/>
                </a:lnTo>
                <a:lnTo>
                  <a:pt x="1199236" y="0"/>
                </a:lnTo>
                <a:close/>
              </a:path>
            </a:pathLst>
          </a:custGeom>
          <a:solidFill>
            <a:srgbClr val="D5E3C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10709734" y="5725659"/>
            <a:ext cx="1199515" cy="440055"/>
            <a:chOff x="10709734" y="5725659"/>
            <a:chExt cx="1199515" cy="440055"/>
          </a:xfrm>
        </p:grpSpPr>
        <p:sp>
          <p:nvSpPr>
            <p:cNvPr id="5" name="object 5"/>
            <p:cNvSpPr/>
            <p:nvPr/>
          </p:nvSpPr>
          <p:spPr>
            <a:xfrm>
              <a:off x="10709734" y="5725659"/>
              <a:ext cx="1199515" cy="440055"/>
            </a:xfrm>
            <a:custGeom>
              <a:avLst/>
              <a:gdLst/>
              <a:ahLst/>
              <a:cxnLst/>
              <a:rect l="l" t="t" r="r" b="b"/>
              <a:pathLst>
                <a:path w="1199515" h="440054">
                  <a:moveTo>
                    <a:pt x="1199236" y="0"/>
                  </a:moveTo>
                  <a:lnTo>
                    <a:pt x="0" y="0"/>
                  </a:lnTo>
                  <a:lnTo>
                    <a:pt x="0" y="439992"/>
                  </a:lnTo>
                  <a:lnTo>
                    <a:pt x="1199236" y="439992"/>
                  </a:lnTo>
                  <a:lnTo>
                    <a:pt x="1199236" y="0"/>
                  </a:lnTo>
                  <a:close/>
                </a:path>
              </a:pathLst>
            </a:custGeom>
            <a:solidFill>
              <a:srgbClr val="EBF1E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036303" y="5738359"/>
              <a:ext cx="546100" cy="190500"/>
            </a:xfrm>
            <a:custGeom>
              <a:avLst/>
              <a:gdLst/>
              <a:ahLst/>
              <a:cxnLst/>
              <a:rect l="l" t="t" r="r" b="b"/>
              <a:pathLst>
                <a:path w="546100" h="190500">
                  <a:moveTo>
                    <a:pt x="546100" y="0"/>
                  </a:moveTo>
                  <a:lnTo>
                    <a:pt x="0" y="0"/>
                  </a:lnTo>
                  <a:lnTo>
                    <a:pt x="0" y="190499"/>
                  </a:lnTo>
                  <a:lnTo>
                    <a:pt x="546100" y="190499"/>
                  </a:lnTo>
                  <a:lnTo>
                    <a:pt x="5461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/>
          <p:nvPr/>
        </p:nvSpPr>
        <p:spPr>
          <a:xfrm>
            <a:off x="11112502" y="1109060"/>
            <a:ext cx="443230" cy="190500"/>
          </a:xfrm>
          <a:custGeom>
            <a:avLst/>
            <a:gdLst/>
            <a:ahLst/>
            <a:cxnLst/>
            <a:rect l="l" t="t" r="r" b="b"/>
            <a:pathLst>
              <a:path w="443229" h="190500">
                <a:moveTo>
                  <a:pt x="442912" y="0"/>
                </a:moveTo>
                <a:lnTo>
                  <a:pt x="0" y="0"/>
                </a:lnTo>
                <a:lnTo>
                  <a:pt x="0" y="190500"/>
                </a:lnTo>
                <a:lnTo>
                  <a:pt x="442912" y="190500"/>
                </a:lnTo>
                <a:lnTo>
                  <a:pt x="442912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1036303" y="4023159"/>
            <a:ext cx="546100" cy="190500"/>
          </a:xfrm>
          <a:custGeom>
            <a:avLst/>
            <a:gdLst/>
            <a:ahLst/>
            <a:cxnLst/>
            <a:rect l="l" t="t" r="r" b="b"/>
            <a:pathLst>
              <a:path w="546100" h="190500">
                <a:moveTo>
                  <a:pt x="546100" y="0"/>
                </a:moveTo>
                <a:lnTo>
                  <a:pt x="0" y="0"/>
                </a:lnTo>
                <a:lnTo>
                  <a:pt x="0" y="190500"/>
                </a:lnTo>
                <a:lnTo>
                  <a:pt x="546100" y="190500"/>
                </a:lnTo>
                <a:lnTo>
                  <a:pt x="5461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276678" y="224950"/>
          <a:ext cx="11724640" cy="63233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52015"/>
                <a:gridCol w="2158365"/>
                <a:gridCol w="2038350"/>
                <a:gridCol w="2038350"/>
                <a:gridCol w="2038350"/>
                <a:gridCol w="326390"/>
                <a:gridCol w="555625"/>
                <a:gridCol w="326390"/>
              </a:tblGrid>
              <a:tr h="4394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Low/medium</a:t>
                      </a:r>
                      <a:r>
                        <a:rPr dirty="0" sz="1400" spc="-4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trust</a:t>
                      </a:r>
                      <a:r>
                        <a:rPr dirty="0" sz="140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(1-</a:t>
                      </a:r>
                      <a:r>
                        <a:rPr dirty="0" sz="14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7)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ts val="1664"/>
                        </a:lnSpc>
                        <a:spcBef>
                          <a:spcPts val="120"/>
                        </a:spcBef>
                      </a:pP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(n=197)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High</a:t>
                      </a:r>
                      <a:r>
                        <a:rPr dirty="0" sz="14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trust</a:t>
                      </a:r>
                      <a:r>
                        <a:rPr dirty="0" sz="14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(8-</a:t>
                      </a:r>
                      <a:r>
                        <a:rPr dirty="0" sz="14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10)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algn="ctr" marL="48895">
                        <a:lnSpc>
                          <a:spcPts val="1664"/>
                        </a:lnSpc>
                        <a:spcBef>
                          <a:spcPts val="120"/>
                        </a:spcBef>
                      </a:pP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(n=815)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289560">
                        <a:lnSpc>
                          <a:spcPts val="1580"/>
                        </a:lnSpc>
                      </a:pP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p-value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11454">
                <a:tc>
                  <a:txBody>
                    <a:bodyPr/>
                    <a:lstStyle/>
                    <a:p>
                      <a:pPr marL="17145">
                        <a:lnSpc>
                          <a:spcPts val="1565"/>
                        </a:lnSpc>
                      </a:pPr>
                      <a:r>
                        <a:rPr dirty="0" sz="14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Sex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565"/>
                        </a:lnSpc>
                      </a:pPr>
                      <a:r>
                        <a:rPr dirty="0" sz="1400" spc="-20">
                          <a:latin typeface="Arial"/>
                          <a:cs typeface="Arial"/>
                        </a:rPr>
                        <a:t>Male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297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(29.8%)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58</a:t>
                      </a:r>
                      <a:r>
                        <a:rPr dirty="0" sz="14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(19.5%)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239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(80.5%)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marL="48895">
                        <a:lnSpc>
                          <a:spcPts val="1565"/>
                        </a:lnSpc>
                      </a:pPr>
                      <a:r>
                        <a:rPr dirty="0" sz="1400" spc="-20">
                          <a:latin typeface="Arial"/>
                          <a:cs typeface="Arial"/>
                        </a:rPr>
                        <a:t>0.96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1145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570"/>
                        </a:lnSpc>
                      </a:pPr>
                      <a:r>
                        <a:rPr dirty="0" sz="1400" spc="-10">
                          <a:latin typeface="Arial"/>
                          <a:cs typeface="Arial"/>
                        </a:rPr>
                        <a:t>Female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701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(70.2%)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136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(19.4%)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565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(80.6%)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80670">
                <a:tc>
                  <a:txBody>
                    <a:bodyPr/>
                    <a:lstStyle/>
                    <a:p>
                      <a:pPr marL="17145">
                        <a:lnSpc>
                          <a:spcPts val="1595"/>
                        </a:lnSpc>
                      </a:pP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Race/ethnicity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595"/>
                        </a:lnSpc>
                      </a:pPr>
                      <a:r>
                        <a:rPr dirty="0" sz="1400" spc="-10">
                          <a:latin typeface="Arial"/>
                          <a:cs typeface="Arial"/>
                        </a:rPr>
                        <a:t>Non-</a:t>
                      </a:r>
                      <a:r>
                        <a:rPr dirty="0" sz="1400">
                          <a:latin typeface="Arial"/>
                          <a:cs typeface="Arial"/>
                        </a:rPr>
                        <a:t>Hispanic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White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9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357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(37.3%)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9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48</a:t>
                      </a:r>
                      <a:r>
                        <a:rPr dirty="0" sz="14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(13.4%)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9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309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(86.6%)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402590">
                        <a:lnSpc>
                          <a:spcPts val="1595"/>
                        </a:lnSpc>
                      </a:pPr>
                      <a:r>
                        <a:rPr dirty="0" sz="1400" spc="-10" b="1">
                          <a:latin typeface="Arial"/>
                          <a:cs typeface="Arial"/>
                        </a:rPr>
                        <a:t>0.001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0000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79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590"/>
                        </a:lnSpc>
                      </a:pPr>
                      <a:r>
                        <a:rPr dirty="0" sz="1400" spc="-10">
                          <a:latin typeface="Arial"/>
                          <a:cs typeface="Arial"/>
                        </a:rPr>
                        <a:t>Non-</a:t>
                      </a:r>
                      <a:r>
                        <a:rPr dirty="0" sz="1400">
                          <a:latin typeface="Arial"/>
                          <a:cs typeface="Arial"/>
                        </a:rPr>
                        <a:t>Hispanic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Black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9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207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(21.6%)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9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54</a:t>
                      </a:r>
                      <a:r>
                        <a:rPr dirty="0" sz="14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(26.1%)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9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153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(73.9%)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13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575"/>
                        </a:lnSpc>
                      </a:pPr>
                      <a:r>
                        <a:rPr dirty="0" sz="1400" spc="-10">
                          <a:latin typeface="Arial"/>
                          <a:cs typeface="Arial"/>
                        </a:rPr>
                        <a:t>Hispanic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310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(32.4%)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70</a:t>
                      </a:r>
                      <a:r>
                        <a:rPr dirty="0" sz="14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(22.6%)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240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(77.4%)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229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575"/>
                        </a:lnSpc>
                      </a:pPr>
                      <a:r>
                        <a:rPr dirty="0" sz="1400" spc="-10">
                          <a:latin typeface="Arial"/>
                          <a:cs typeface="Arial"/>
                        </a:rPr>
                        <a:t>Non-Hispanic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17145">
                        <a:lnSpc>
                          <a:spcPts val="1535"/>
                        </a:lnSpc>
                        <a:spcBef>
                          <a:spcPts val="120"/>
                        </a:spcBef>
                      </a:pPr>
                      <a:r>
                        <a:rPr dirty="0" sz="1400" spc="-10">
                          <a:latin typeface="Arial"/>
                          <a:cs typeface="Arial"/>
                        </a:rPr>
                        <a:t>Other/multiple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83</a:t>
                      </a:r>
                      <a:r>
                        <a:rPr dirty="0" sz="14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(8.7%)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15</a:t>
                      </a:r>
                      <a:r>
                        <a:rPr dirty="0" sz="14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(18.1%)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68</a:t>
                      </a:r>
                      <a:r>
                        <a:rPr dirty="0" sz="14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(81.9%)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27965">
                <a:tc>
                  <a:txBody>
                    <a:bodyPr/>
                    <a:lstStyle/>
                    <a:p>
                      <a:pPr marL="17145">
                        <a:lnSpc>
                          <a:spcPts val="1655"/>
                        </a:lnSpc>
                        <a:spcBef>
                          <a:spcPts val="40"/>
                        </a:spcBef>
                      </a:pPr>
                      <a:r>
                        <a:rPr dirty="0" sz="14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Age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655"/>
                        </a:lnSpc>
                        <a:spcBef>
                          <a:spcPts val="40"/>
                        </a:spcBef>
                      </a:pPr>
                      <a:r>
                        <a:rPr dirty="0" sz="1400" spc="-10">
                          <a:latin typeface="Arial"/>
                          <a:cs typeface="Arial"/>
                        </a:rPr>
                        <a:t>18-</a:t>
                      </a:r>
                      <a:r>
                        <a:rPr dirty="0" sz="1400" spc="-25">
                          <a:latin typeface="Arial"/>
                          <a:cs typeface="Arial"/>
                        </a:rPr>
                        <a:t>44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55"/>
                        </a:lnSpc>
                        <a:spcBef>
                          <a:spcPts val="40"/>
                        </a:spcBef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541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(53.9%)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55"/>
                        </a:lnSpc>
                        <a:spcBef>
                          <a:spcPts val="40"/>
                        </a:spcBef>
                      </a:pPr>
                      <a:r>
                        <a:rPr dirty="0" sz="1400" spc="-20">
                          <a:latin typeface="Arial"/>
                          <a:cs typeface="Arial"/>
                        </a:rPr>
                        <a:t>116</a:t>
                      </a:r>
                      <a:r>
                        <a:rPr dirty="0" sz="14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(21.4%)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55"/>
                        </a:lnSpc>
                        <a:spcBef>
                          <a:spcPts val="40"/>
                        </a:spcBef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425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(78.6%)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marL="48895">
                        <a:lnSpc>
                          <a:spcPts val="1655"/>
                        </a:lnSpc>
                        <a:spcBef>
                          <a:spcPts val="40"/>
                        </a:spcBef>
                      </a:pPr>
                      <a:r>
                        <a:rPr dirty="0" sz="1400" spc="-20">
                          <a:latin typeface="Arial"/>
                          <a:cs typeface="Arial"/>
                        </a:rPr>
                        <a:t>0.25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13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580"/>
                        </a:lnSpc>
                      </a:pPr>
                      <a:r>
                        <a:rPr dirty="0" sz="1400" spc="-10">
                          <a:latin typeface="Arial"/>
                          <a:cs typeface="Arial"/>
                        </a:rPr>
                        <a:t>45-</a:t>
                      </a:r>
                      <a:r>
                        <a:rPr dirty="0" sz="1400" spc="-25">
                          <a:latin typeface="Arial"/>
                          <a:cs typeface="Arial"/>
                        </a:rPr>
                        <a:t>64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301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(30.0%)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51</a:t>
                      </a:r>
                      <a:r>
                        <a:rPr dirty="0" sz="14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(16.9%)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250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(83.1%)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13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580"/>
                        </a:lnSpc>
                      </a:pPr>
                      <a:r>
                        <a:rPr dirty="0" sz="1400" spc="-25">
                          <a:latin typeface="Arial"/>
                          <a:cs typeface="Arial"/>
                        </a:rPr>
                        <a:t>65+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161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(16.1%)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29</a:t>
                      </a:r>
                      <a:r>
                        <a:rPr dirty="0" sz="14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(18.0%)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132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(82.0%)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11454">
                <a:tc>
                  <a:txBody>
                    <a:bodyPr/>
                    <a:lstStyle/>
                    <a:p>
                      <a:pPr marL="17145">
                        <a:lnSpc>
                          <a:spcPts val="1565"/>
                        </a:lnSpc>
                      </a:pP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Years</a:t>
                      </a:r>
                      <a:r>
                        <a:rPr dirty="0" sz="1400" spc="-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of</a:t>
                      </a:r>
                      <a:r>
                        <a:rPr dirty="0" sz="1400" spc="-4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education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Less</a:t>
                      </a:r>
                      <a:r>
                        <a:rPr dirty="0" sz="14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>
                          <a:latin typeface="Arial"/>
                          <a:cs typeface="Arial"/>
                        </a:rPr>
                        <a:t>than</a:t>
                      </a:r>
                      <a:r>
                        <a:rPr dirty="0" sz="14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>
                          <a:latin typeface="Arial"/>
                          <a:cs typeface="Arial"/>
                        </a:rPr>
                        <a:t>12</a:t>
                      </a:r>
                      <a:r>
                        <a:rPr dirty="0" sz="14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years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170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(16.9%)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37</a:t>
                      </a:r>
                      <a:r>
                        <a:rPr dirty="0" sz="14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(21.8%)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133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(78.2%)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marL="48895">
                        <a:lnSpc>
                          <a:spcPts val="1565"/>
                        </a:lnSpc>
                      </a:pPr>
                      <a:r>
                        <a:rPr dirty="0" sz="1400" spc="-20">
                          <a:latin typeface="Arial"/>
                          <a:cs typeface="Arial"/>
                        </a:rPr>
                        <a:t>0.44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13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57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12</a:t>
                      </a:r>
                      <a:r>
                        <a:rPr dirty="0" sz="14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>
                          <a:latin typeface="Arial"/>
                          <a:cs typeface="Arial"/>
                        </a:rPr>
                        <a:t>years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>
                          <a:latin typeface="Arial"/>
                          <a:cs typeface="Arial"/>
                        </a:rPr>
                        <a:t>or</a:t>
                      </a:r>
                      <a:r>
                        <a:rPr dirty="0" sz="14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more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835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(83.1%)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160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(19.2%)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675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(80.8%)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11454">
                <a:tc>
                  <a:txBody>
                    <a:bodyPr/>
                    <a:lstStyle/>
                    <a:p>
                      <a:pPr marL="17145">
                        <a:lnSpc>
                          <a:spcPts val="1565"/>
                        </a:lnSpc>
                      </a:pP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Income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$50k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>
                          <a:latin typeface="Arial"/>
                          <a:cs typeface="Arial"/>
                        </a:rPr>
                        <a:t>or</a:t>
                      </a:r>
                      <a:r>
                        <a:rPr dirty="0" sz="14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less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595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(69.4%)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136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(22.9%)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459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(77.1%)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65"/>
                        </a:lnSpc>
                      </a:pPr>
                      <a:r>
                        <a:rPr dirty="0" sz="1400" spc="-10" b="1">
                          <a:latin typeface="Arial"/>
                          <a:cs typeface="Arial"/>
                        </a:rPr>
                        <a:t>&lt;0.001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580"/>
                        </a:lnSpc>
                      </a:pPr>
                      <a:r>
                        <a:rPr dirty="0" sz="1400" spc="-10">
                          <a:latin typeface="Arial"/>
                          <a:cs typeface="Arial"/>
                        </a:rPr>
                        <a:t>$50,001-</a:t>
                      </a:r>
                      <a:r>
                        <a:rPr dirty="0" sz="1400" spc="-25">
                          <a:latin typeface="Arial"/>
                          <a:cs typeface="Arial"/>
                        </a:rPr>
                        <a:t>75k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82</a:t>
                      </a:r>
                      <a:r>
                        <a:rPr dirty="0" sz="14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(9.6%)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7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 (8.5%)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75</a:t>
                      </a:r>
                      <a:r>
                        <a:rPr dirty="0" sz="14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(91.5%)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13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580"/>
                        </a:lnSpc>
                      </a:pPr>
                      <a:r>
                        <a:rPr dirty="0" sz="1400" spc="-10">
                          <a:latin typeface="Arial"/>
                          <a:cs typeface="Arial"/>
                        </a:rPr>
                        <a:t>$75,001k+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180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(21.0%)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23</a:t>
                      </a:r>
                      <a:r>
                        <a:rPr dirty="0" sz="14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(12.8%)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157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(87.2%)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39420">
                <a:tc>
                  <a:txBody>
                    <a:bodyPr/>
                    <a:lstStyle/>
                    <a:p>
                      <a:pPr marL="17145">
                        <a:lnSpc>
                          <a:spcPts val="1580"/>
                        </a:lnSpc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SES</a:t>
                      </a:r>
                      <a:r>
                        <a:rPr dirty="0" sz="1400" spc="-3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ladder</a:t>
                      </a:r>
                      <a:r>
                        <a:rPr dirty="0" sz="1400" spc="-3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position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17145">
                        <a:lnSpc>
                          <a:spcPts val="1664"/>
                        </a:lnSpc>
                        <a:spcBef>
                          <a:spcPts val="120"/>
                        </a:spcBef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mean</a:t>
                      </a:r>
                      <a:r>
                        <a:rPr dirty="0" sz="1400" spc="-4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(SD)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marL="591185">
                        <a:lnSpc>
                          <a:spcPts val="158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5.66</a:t>
                      </a:r>
                      <a:r>
                        <a:rPr dirty="0" sz="14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(2.23)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marL="597535">
                        <a:lnSpc>
                          <a:spcPts val="158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5.06</a:t>
                      </a:r>
                      <a:r>
                        <a:rPr dirty="0" sz="14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(2.11)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marL="591185">
                        <a:lnSpc>
                          <a:spcPts val="158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5.80</a:t>
                      </a:r>
                      <a:r>
                        <a:rPr dirty="0" sz="14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(2.23)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326390">
                        <a:lnSpc>
                          <a:spcPts val="1580"/>
                        </a:lnSpc>
                      </a:pPr>
                      <a:r>
                        <a:rPr dirty="0" sz="1400" spc="-10" b="1">
                          <a:latin typeface="Arial"/>
                          <a:cs typeface="Arial"/>
                        </a:rPr>
                        <a:t>&lt;0.001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11454">
                <a:tc>
                  <a:txBody>
                    <a:bodyPr/>
                    <a:lstStyle/>
                    <a:p>
                      <a:pPr marL="17145">
                        <a:lnSpc>
                          <a:spcPts val="1565"/>
                        </a:lnSpc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Healthcare</a:t>
                      </a:r>
                      <a:r>
                        <a:rPr dirty="0" sz="140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setting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Primary</a:t>
                      </a:r>
                      <a:r>
                        <a:rPr dirty="0" sz="14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care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620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(61.3%)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 spc="-20">
                          <a:latin typeface="Arial"/>
                          <a:cs typeface="Arial"/>
                        </a:rPr>
                        <a:t>118</a:t>
                      </a:r>
                      <a:r>
                        <a:rPr dirty="0" sz="14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(19.0%)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502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(81.0%)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marL="48895">
                        <a:lnSpc>
                          <a:spcPts val="1565"/>
                        </a:lnSpc>
                      </a:pPr>
                      <a:r>
                        <a:rPr dirty="0" sz="1400" spc="-20">
                          <a:latin typeface="Arial"/>
                          <a:cs typeface="Arial"/>
                        </a:rPr>
                        <a:t>0.66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13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580"/>
                        </a:lnSpc>
                      </a:pPr>
                      <a:r>
                        <a:rPr dirty="0" sz="1400" spc="-25">
                          <a:latin typeface="Arial"/>
                          <a:cs typeface="Arial"/>
                        </a:rPr>
                        <a:t>ED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392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(38.7%)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79</a:t>
                      </a:r>
                      <a:r>
                        <a:rPr dirty="0" sz="14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(20.2%)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313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(79.8%)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11454">
                <a:tc>
                  <a:txBody>
                    <a:bodyPr/>
                    <a:lstStyle/>
                    <a:p>
                      <a:pPr marL="17145">
                        <a:lnSpc>
                          <a:spcPts val="1565"/>
                        </a:lnSpc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Participant</a:t>
                      </a:r>
                      <a:r>
                        <a:rPr dirty="0" sz="1400" spc="-8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type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Adult</a:t>
                      </a:r>
                      <a:r>
                        <a:rPr dirty="0" sz="14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patient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781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(77.2%)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151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(19.3%)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630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(80.7%)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marL="48895">
                        <a:lnSpc>
                          <a:spcPts val="1565"/>
                        </a:lnSpc>
                      </a:pPr>
                      <a:r>
                        <a:rPr dirty="0" sz="1400" spc="-20">
                          <a:latin typeface="Arial"/>
                          <a:cs typeface="Arial"/>
                        </a:rPr>
                        <a:t>0.85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13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57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Pediatric</a:t>
                      </a:r>
                      <a:r>
                        <a:rPr dirty="0" sz="140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Caregiver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231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(22.8%)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46</a:t>
                      </a:r>
                      <a:r>
                        <a:rPr dirty="0" sz="14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(19.9%)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185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(80.2%)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11454">
                <a:tc>
                  <a:txBody>
                    <a:bodyPr/>
                    <a:lstStyle/>
                    <a:p>
                      <a:pPr marL="17145">
                        <a:lnSpc>
                          <a:spcPts val="1565"/>
                        </a:lnSpc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Preferred</a:t>
                      </a:r>
                      <a:r>
                        <a:rPr dirty="0" sz="1400" spc="-6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language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565"/>
                        </a:lnSpc>
                      </a:pPr>
                      <a:r>
                        <a:rPr dirty="0" sz="1400" spc="-10">
                          <a:latin typeface="Arial"/>
                          <a:cs typeface="Arial"/>
                        </a:rPr>
                        <a:t>English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845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(83.5%)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167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(19.8%)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678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(80.2%)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marL="48895">
                        <a:lnSpc>
                          <a:spcPts val="1565"/>
                        </a:lnSpc>
                      </a:pPr>
                      <a:r>
                        <a:rPr dirty="0" sz="1400" spc="-20">
                          <a:latin typeface="Arial"/>
                          <a:cs typeface="Arial"/>
                        </a:rPr>
                        <a:t>0.59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13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580"/>
                        </a:lnSpc>
                      </a:pPr>
                      <a:r>
                        <a:rPr dirty="0" sz="1400" spc="-10">
                          <a:latin typeface="Arial"/>
                          <a:cs typeface="Arial"/>
                        </a:rPr>
                        <a:t>Spanish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167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(16.5%)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30</a:t>
                      </a:r>
                      <a:r>
                        <a:rPr dirty="0" sz="14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(18.0%)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137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(82.0%)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39420">
                <a:tc>
                  <a:txBody>
                    <a:bodyPr/>
                    <a:lstStyle/>
                    <a:p>
                      <a:pPr marL="17145">
                        <a:lnSpc>
                          <a:spcPts val="1590"/>
                        </a:lnSpc>
                      </a:pP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Patient/caregiver-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17145">
                        <a:lnSpc>
                          <a:spcPts val="1655"/>
                        </a:lnSpc>
                        <a:spcBef>
                          <a:spcPts val="120"/>
                        </a:spcBef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reported</a:t>
                      </a:r>
                      <a:r>
                        <a:rPr dirty="0" sz="1400" spc="-6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health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590"/>
                        </a:lnSpc>
                      </a:pPr>
                      <a:r>
                        <a:rPr dirty="0" sz="1400" spc="-10">
                          <a:latin typeface="Arial"/>
                          <a:cs typeface="Arial"/>
                        </a:rPr>
                        <a:t>Fair/Poor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9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230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(23.4%)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9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69</a:t>
                      </a:r>
                      <a:r>
                        <a:rPr dirty="0" sz="14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(30.0%)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9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161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(70.0%)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E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326390">
                        <a:lnSpc>
                          <a:spcPts val="1590"/>
                        </a:lnSpc>
                      </a:pPr>
                      <a:r>
                        <a:rPr dirty="0" sz="1400" spc="-10" b="1">
                          <a:latin typeface="Arial"/>
                          <a:cs typeface="Arial"/>
                        </a:rPr>
                        <a:t>&lt;0.001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93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580"/>
                        </a:lnSpc>
                      </a:pPr>
                      <a:r>
                        <a:rPr dirty="0" sz="1400" spc="-10">
                          <a:latin typeface="Arial"/>
                          <a:cs typeface="Arial"/>
                        </a:rPr>
                        <a:t>Excellent/Very good/Good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755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(76.6%)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dirty="0" sz="1400" spc="-20">
                          <a:latin typeface="Arial"/>
                          <a:cs typeface="Arial"/>
                        </a:rPr>
                        <a:t>119</a:t>
                      </a:r>
                      <a:r>
                        <a:rPr dirty="0" sz="14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(15.8%)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636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(84.2%)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E3C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10" name="object 10"/>
          <p:cNvSpPr/>
          <p:nvPr/>
        </p:nvSpPr>
        <p:spPr>
          <a:xfrm>
            <a:off x="11063289" y="1109060"/>
            <a:ext cx="49530" cy="190500"/>
          </a:xfrm>
          <a:custGeom>
            <a:avLst/>
            <a:gdLst/>
            <a:ahLst/>
            <a:cxnLst/>
            <a:rect l="l" t="t" r="r" b="b"/>
            <a:pathLst>
              <a:path w="49529" h="190500">
                <a:moveTo>
                  <a:pt x="49212" y="0"/>
                </a:moveTo>
                <a:lnTo>
                  <a:pt x="0" y="0"/>
                </a:lnTo>
                <a:lnTo>
                  <a:pt x="0" y="190500"/>
                </a:lnTo>
                <a:lnTo>
                  <a:pt x="49212" y="190500"/>
                </a:lnTo>
                <a:lnTo>
                  <a:pt x="49212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2026-06-17T19:27:24Z</dcterms:created>
  <dcterms:modified xsi:type="dcterms:W3CDTF">2026-06-17T19:27:24Z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2022-10-27T00:00:00Z</vt:filetime>
  </property>
  <property fmtid="{D5CDD505-2E9C-101B-9397-08002B2CF9AE}" pid="3" name="LastSaved">
    <vt:filetime>2026-06-17T00:00:00Z</vt:filetime>
  </property>
  <property fmtid="{D5CDD505-2E9C-101B-9397-08002B2CF9AE}" pid="4" name="Producer">
    <vt:lpwstr>macOS Version 12.6 (Build 21G115) Quartz PDFContext</vt:lpwstr>
  </property>
</Properties>
</file>