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98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52093" y="2754884"/>
            <a:ext cx="4087812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594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594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98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594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53146" y="1921763"/>
            <a:ext cx="5310505" cy="403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98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594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545" y="340867"/>
            <a:ext cx="1180890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59434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0578" y="1064767"/>
            <a:ext cx="6165215" cy="459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34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miana@chc1.com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g"/><Relationship Id="rId4" Type="http://schemas.openxmlformats.org/officeDocument/2006/relationships/hyperlink" Target="https://www.acf.hhs.gov/sites/default/files/ecd/homelessness_definition.pdf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983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356241" y="1940052"/>
            <a:ext cx="9159875" cy="1903095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algn="ctr" marL="12700" marR="5080" indent="1905">
              <a:lnSpc>
                <a:spcPct val="90000"/>
              </a:lnSpc>
              <a:spcBef>
                <a:spcPts val="625"/>
              </a:spcBef>
            </a:pPr>
            <a:r>
              <a:rPr dirty="0" sz="4400"/>
              <a:t>Examining</a:t>
            </a:r>
            <a:r>
              <a:rPr dirty="0" sz="4400" spc="-100"/>
              <a:t> </a:t>
            </a:r>
            <a:r>
              <a:rPr dirty="0" sz="4400"/>
              <a:t>the</a:t>
            </a:r>
            <a:r>
              <a:rPr dirty="0" sz="4400" spc="-95"/>
              <a:t> </a:t>
            </a:r>
            <a:r>
              <a:rPr dirty="0" sz="4400"/>
              <a:t>Health</a:t>
            </a:r>
            <a:r>
              <a:rPr dirty="0" sz="4400" spc="-100"/>
              <a:t> </a:t>
            </a:r>
            <a:r>
              <a:rPr dirty="0" sz="4400"/>
              <a:t>and</a:t>
            </a:r>
            <a:r>
              <a:rPr dirty="0" sz="4400" spc="-100"/>
              <a:t> </a:t>
            </a:r>
            <a:r>
              <a:rPr dirty="0" sz="4400" spc="-10"/>
              <a:t>Health-</a:t>
            </a:r>
            <a:r>
              <a:rPr dirty="0" sz="4400"/>
              <a:t>Related</a:t>
            </a:r>
            <a:r>
              <a:rPr dirty="0" sz="4400" spc="-95"/>
              <a:t> </a:t>
            </a:r>
            <a:r>
              <a:rPr dirty="0" sz="4400"/>
              <a:t>Social</a:t>
            </a:r>
            <a:r>
              <a:rPr dirty="0" sz="4400" spc="-85"/>
              <a:t> </a:t>
            </a:r>
            <a:r>
              <a:rPr dirty="0" sz="4400"/>
              <a:t>Needs</a:t>
            </a:r>
            <a:r>
              <a:rPr dirty="0" sz="4400" spc="-90"/>
              <a:t> </a:t>
            </a:r>
            <a:r>
              <a:rPr dirty="0" sz="4400"/>
              <a:t>of</a:t>
            </a:r>
            <a:r>
              <a:rPr dirty="0" sz="4400" spc="-90"/>
              <a:t> </a:t>
            </a:r>
            <a:r>
              <a:rPr dirty="0" sz="4400" spc="-10"/>
              <a:t>Homeless </a:t>
            </a:r>
            <a:r>
              <a:rPr dirty="0" sz="4400" spc="-25"/>
              <a:t>Youth</a:t>
            </a:r>
            <a:r>
              <a:rPr dirty="0" sz="4400" spc="-160"/>
              <a:t> </a:t>
            </a:r>
            <a:r>
              <a:rPr dirty="0" sz="4400"/>
              <a:t>through</a:t>
            </a:r>
            <a:r>
              <a:rPr dirty="0" sz="4400" spc="-145"/>
              <a:t> </a:t>
            </a:r>
            <a:r>
              <a:rPr dirty="0" sz="4400" spc="-10"/>
              <a:t>Photovoice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382945" y="4209795"/>
            <a:ext cx="7452359" cy="133921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 marL="12700" marR="5080" indent="635">
              <a:lnSpc>
                <a:spcPts val="3000"/>
              </a:lnSpc>
              <a:spcBef>
                <a:spcPts val="500"/>
              </a:spcBef>
            </a:pPr>
            <a:r>
              <a:rPr dirty="0" sz="2800">
                <a:latin typeface="Arial"/>
                <a:cs typeface="Arial"/>
              </a:rPr>
              <a:t>April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Joy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Damian,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PhD,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MSc,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CHPM,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PMP</a:t>
            </a:r>
            <a:r>
              <a:rPr dirty="0" sz="2800" spc="7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Vice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President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Director,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Weitzman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Institute</a:t>
            </a:r>
            <a:endParaRPr sz="28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585"/>
              </a:spcBef>
            </a:pPr>
            <a:r>
              <a:rPr dirty="0" sz="2800">
                <a:latin typeface="Arial"/>
                <a:cs typeface="Arial"/>
              </a:rPr>
              <a:t>September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2022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625" y="852932"/>
            <a:ext cx="2667635" cy="106807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 sz="3600" b="1">
                <a:solidFill>
                  <a:srgbClr val="70AD47"/>
                </a:solidFill>
                <a:latin typeface="Arial"/>
                <a:cs typeface="Arial"/>
              </a:rPr>
              <a:t>New</a:t>
            </a:r>
            <a:r>
              <a:rPr dirty="0" sz="3600" spc="-5" b="1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70AD47"/>
                </a:solidFill>
                <a:latin typeface="Arial"/>
                <a:cs typeface="Arial"/>
              </a:rPr>
              <a:t>Britain, Connecticut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1510" y="665988"/>
            <a:ext cx="7363459" cy="4322445"/>
          </a:xfrm>
          <a:prstGeom prst="rect">
            <a:avLst/>
          </a:prstGeom>
        </p:spPr>
        <p:txBody>
          <a:bodyPr wrap="square" lIns="0" tIns="131445" rIns="0" bIns="0" rtlCol="0" vert="horz">
            <a:spAutoFit/>
          </a:bodyPr>
          <a:lstStyle/>
          <a:p>
            <a:pPr marL="241300" marR="50165" indent="-228600">
              <a:lnSpc>
                <a:spcPct val="7000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Population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72.8k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people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with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median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age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of </a:t>
            </a:r>
            <a:r>
              <a:rPr dirty="0" sz="2600" spc="-20">
                <a:latin typeface="Arial"/>
                <a:cs typeface="Arial"/>
              </a:rPr>
              <a:t>33.8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Median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household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income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of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$46,499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2665"/>
              </a:lnSpc>
              <a:spcBef>
                <a:spcPts val="7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Five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largest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ethnic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groups: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White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(Non-Hispanic)</a:t>
            </a:r>
            <a:endParaRPr sz="2600">
              <a:latin typeface="Arial"/>
              <a:cs typeface="Arial"/>
            </a:endParaRPr>
          </a:p>
          <a:p>
            <a:pPr marL="241300">
              <a:lnSpc>
                <a:spcPts val="2195"/>
              </a:lnSpc>
            </a:pPr>
            <a:r>
              <a:rPr dirty="0" sz="2600">
                <a:latin typeface="Arial"/>
                <a:cs typeface="Arial"/>
              </a:rPr>
              <a:t>(40%),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White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(Hispanic)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(29.8%),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Black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or</a:t>
            </a:r>
            <a:endParaRPr sz="2600">
              <a:latin typeface="Arial"/>
              <a:cs typeface="Arial"/>
            </a:endParaRPr>
          </a:p>
          <a:p>
            <a:pPr marL="241300">
              <a:lnSpc>
                <a:spcPts val="2150"/>
              </a:lnSpc>
            </a:pPr>
            <a:r>
              <a:rPr dirty="0" sz="2600" spc="-10">
                <a:latin typeface="Arial"/>
                <a:cs typeface="Arial"/>
              </a:rPr>
              <a:t>African</a:t>
            </a:r>
            <a:r>
              <a:rPr dirty="0" sz="2600" spc="-1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American</a:t>
            </a:r>
            <a:r>
              <a:rPr dirty="0" sz="2600" spc="-10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(Non-</a:t>
            </a:r>
            <a:r>
              <a:rPr dirty="0" sz="2600">
                <a:latin typeface="Arial"/>
                <a:cs typeface="Arial"/>
              </a:rPr>
              <a:t>Hispanic)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(11.2%),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Other</a:t>
            </a:r>
            <a:endParaRPr sz="2600">
              <a:latin typeface="Arial"/>
              <a:cs typeface="Arial"/>
            </a:endParaRPr>
          </a:p>
          <a:p>
            <a:pPr marL="241300" marR="447040">
              <a:lnSpc>
                <a:spcPct val="70000"/>
              </a:lnSpc>
              <a:spcBef>
                <a:spcPts val="434"/>
              </a:spcBef>
            </a:pPr>
            <a:r>
              <a:rPr dirty="0" sz="2600">
                <a:latin typeface="Arial"/>
                <a:cs typeface="Arial"/>
              </a:rPr>
              <a:t>(Hispanic)</a:t>
            </a:r>
            <a:r>
              <a:rPr dirty="0" sz="2600" spc="-9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(9.67%),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and</a:t>
            </a:r>
            <a:r>
              <a:rPr dirty="0" sz="2600" spc="-1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Asian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(Non-Hispanic) (2.8%)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1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out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10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are</a:t>
            </a:r>
            <a:r>
              <a:rPr dirty="0" sz="2600" spc="-20">
                <a:latin typeface="Arial"/>
                <a:cs typeface="Arial"/>
              </a:rPr>
              <a:t> non-</a:t>
            </a:r>
            <a:r>
              <a:rPr dirty="0" sz="2600">
                <a:latin typeface="Arial"/>
                <a:cs typeface="Arial"/>
              </a:rPr>
              <a:t>U.S.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citizens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ts val="2960"/>
              </a:lnSpc>
              <a:spcBef>
                <a:spcPts val="7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New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Britain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High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School’s</a:t>
            </a:r>
            <a:r>
              <a:rPr dirty="0" sz="2600" spc="-7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student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population:</a:t>
            </a:r>
            <a:endParaRPr sz="2600">
              <a:latin typeface="Arial"/>
              <a:cs typeface="Arial"/>
            </a:endParaRPr>
          </a:p>
          <a:p>
            <a:pPr lvl="1" marL="697865" indent="-227965">
              <a:lnSpc>
                <a:spcPts val="2360"/>
              </a:lnSpc>
              <a:buChar char="•"/>
              <a:tabLst>
                <a:tab pos="697865" algn="l"/>
              </a:tabLst>
            </a:pPr>
            <a:r>
              <a:rPr dirty="0" sz="2200">
                <a:latin typeface="Arial"/>
                <a:cs typeface="Arial"/>
              </a:rPr>
              <a:t>Absenteeism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and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dropout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rates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ts val="2350"/>
              </a:lnSpc>
              <a:buChar char="•"/>
              <a:tabLst>
                <a:tab pos="697865" algn="l"/>
              </a:tabLst>
            </a:pPr>
            <a:r>
              <a:rPr dirty="0" sz="2200" spc="-20">
                <a:latin typeface="Arial"/>
                <a:cs typeface="Arial"/>
              </a:rPr>
              <a:t>STIs</a:t>
            </a:r>
            <a:endParaRPr sz="2200">
              <a:latin typeface="Arial"/>
              <a:cs typeface="Arial"/>
            </a:endParaRPr>
          </a:p>
          <a:p>
            <a:pPr lvl="1" marL="697865" indent="-227965">
              <a:lnSpc>
                <a:spcPts val="2470"/>
              </a:lnSpc>
              <a:buChar char="•"/>
              <a:tabLst>
                <a:tab pos="697865" algn="l"/>
              </a:tabLst>
            </a:pPr>
            <a:r>
              <a:rPr dirty="0" sz="2200" spc="-50">
                <a:latin typeface="Arial"/>
                <a:cs typeface="Arial"/>
              </a:rPr>
              <a:t>Teen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pregnancy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269" y="2438400"/>
            <a:ext cx="3511825" cy="33925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225" y="1502155"/>
            <a:ext cx="20586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70AD47"/>
                </a:solidFill>
                <a:latin typeface="Arial"/>
                <a:cs typeface="Arial"/>
              </a:rPr>
              <a:t>Overview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1593" y="741171"/>
            <a:ext cx="21158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2800" spc="-10"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1593" y="1250187"/>
            <a:ext cx="7285990" cy="314388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891540" indent="-228600">
              <a:lnSpc>
                <a:spcPts val="300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dirty="0" sz="2800" spc="-3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homelessness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public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health challenge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Char char="•"/>
              <a:tabLst>
                <a:tab pos="240665" algn="l"/>
              </a:tabLst>
            </a:pP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Photovoice</a:t>
            </a:r>
            <a:r>
              <a:rPr dirty="0" sz="2800" spc="-50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as</a:t>
            </a:r>
            <a:r>
              <a:rPr dirty="0" sz="2800" spc="-50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a</a:t>
            </a:r>
            <a:r>
              <a:rPr dirty="0" sz="2800" spc="-50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CBPR</a:t>
            </a:r>
            <a:r>
              <a:rPr dirty="0" sz="2800" spc="-4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70AD47"/>
                </a:solidFill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241300" marR="28575" indent="-228600">
              <a:lnSpc>
                <a:spcPts val="300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Photovoice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action: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homelessness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New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Britain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100"/>
              </a:lnSpc>
              <a:spcBef>
                <a:spcPts val="93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Ethical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methodological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considerations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applying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photovoice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538" y="1246123"/>
            <a:ext cx="2768600" cy="106807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 indent="558800">
              <a:lnSpc>
                <a:spcPts val="3890"/>
              </a:lnSpc>
              <a:spcBef>
                <a:spcPts val="585"/>
              </a:spcBef>
            </a:pPr>
            <a:r>
              <a:rPr dirty="0" sz="3600" b="1">
                <a:solidFill>
                  <a:srgbClr val="70AD47"/>
                </a:solidFill>
                <a:latin typeface="Arial"/>
                <a:cs typeface="Arial"/>
              </a:rPr>
              <a:t>What</a:t>
            </a:r>
            <a:r>
              <a:rPr dirty="0" sz="3600" spc="-100" b="1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70AD47"/>
                </a:solidFill>
                <a:latin typeface="Arial"/>
                <a:cs typeface="Arial"/>
              </a:rPr>
              <a:t>is </a:t>
            </a:r>
            <a:r>
              <a:rPr dirty="0" sz="3600" spc="-10" b="1">
                <a:solidFill>
                  <a:srgbClr val="70AD47"/>
                </a:solidFill>
                <a:latin typeface="Arial"/>
                <a:cs typeface="Arial"/>
              </a:rPr>
              <a:t>Photovoice?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8052" y="450595"/>
            <a:ext cx="7579359" cy="463613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0029" marR="5080" indent="-227329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community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based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participatory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research</a:t>
            </a:r>
            <a:r>
              <a:rPr dirty="0" sz="2400" spc="-8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(CBPR) 	method</a:t>
            </a:r>
            <a:endParaRPr sz="2400">
              <a:latin typeface="Arial"/>
              <a:cs typeface="Arial"/>
            </a:endParaRPr>
          </a:p>
          <a:p>
            <a:pPr lvl="1" marL="697865" indent="-227965">
              <a:lnSpc>
                <a:spcPts val="2105"/>
              </a:lnSpc>
              <a:buChar char="•"/>
              <a:tabLst>
                <a:tab pos="697865" algn="l"/>
              </a:tabLst>
            </a:pPr>
            <a:r>
              <a:rPr dirty="0" sz="2000">
                <a:latin typeface="Arial"/>
                <a:cs typeface="Arial"/>
              </a:rPr>
              <a:t>Members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community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work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partnership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with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researchers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ts val="2305"/>
              </a:lnSpc>
              <a:buChar char="•"/>
              <a:tabLst>
                <a:tab pos="697865" algn="l"/>
              </a:tabLst>
            </a:pPr>
            <a:r>
              <a:rPr dirty="0" sz="2000">
                <a:latin typeface="Arial"/>
                <a:cs typeface="Arial"/>
              </a:rPr>
              <a:t>Research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team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working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catalyst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 marL="240029" indent="-227329">
              <a:lnSpc>
                <a:spcPts val="2790"/>
              </a:lnSpc>
              <a:spcBef>
                <a:spcPts val="10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type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participant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employed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photography</a:t>
            </a:r>
            <a:endParaRPr sz="2400">
              <a:latin typeface="Arial"/>
              <a:cs typeface="Arial"/>
            </a:endParaRPr>
          </a:p>
          <a:p>
            <a:pPr lvl="1" marL="698500" marR="130810" indent="-228600">
              <a:lnSpc>
                <a:spcPct val="66000"/>
              </a:lnSpc>
              <a:spcBef>
                <a:spcPts val="730"/>
              </a:spcBef>
              <a:buChar char="•"/>
              <a:tabLst>
                <a:tab pos="698500" algn="l"/>
              </a:tabLst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process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photographs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being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taken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by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participants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>
                <a:latin typeface="Arial"/>
                <a:cs typeface="Arial"/>
              </a:rPr>
              <a:t>used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elicit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participant-</a:t>
            </a:r>
            <a:r>
              <a:rPr dirty="0" sz="2000">
                <a:latin typeface="Arial"/>
                <a:cs typeface="Arial"/>
              </a:rPr>
              <a:t>photographer’s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own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narrative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ts val="1860"/>
              </a:lnSpc>
              <a:buChar char="•"/>
              <a:tabLst>
                <a:tab pos="697865" algn="l"/>
              </a:tabLst>
            </a:pPr>
            <a:r>
              <a:rPr dirty="0" sz="2000">
                <a:latin typeface="Arial"/>
                <a:cs typeface="Arial"/>
              </a:rPr>
              <a:t>Allows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participants,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rather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researcher,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698500" marR="288925">
              <a:lnSpc>
                <a:spcPct val="71000"/>
              </a:lnSpc>
              <a:spcBef>
                <a:spcPts val="350"/>
              </a:spcBef>
            </a:pPr>
            <a:r>
              <a:rPr dirty="0" sz="2000">
                <a:latin typeface="Arial"/>
                <a:cs typeface="Arial"/>
              </a:rPr>
              <a:t>determine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both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subject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meaning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photograph </a:t>
            </a:r>
            <a:r>
              <a:rPr dirty="0" sz="2000">
                <a:latin typeface="Arial"/>
                <a:cs typeface="Arial"/>
              </a:rPr>
              <a:t>(power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sharing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aspect)</a:t>
            </a:r>
            <a:endParaRPr sz="2000">
              <a:latin typeface="Arial"/>
              <a:cs typeface="Arial"/>
            </a:endParaRPr>
          </a:p>
          <a:p>
            <a:pPr marL="240029" indent="-227329">
              <a:lnSpc>
                <a:spcPts val="2780"/>
              </a:lnSpc>
              <a:spcBef>
                <a:spcPts val="10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400" b="1">
                <a:latin typeface="Arial"/>
                <a:cs typeface="Arial"/>
              </a:rPr>
              <a:t>Goals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photovoice</a:t>
            </a:r>
            <a:endParaRPr sz="2400">
              <a:latin typeface="Arial"/>
              <a:cs typeface="Arial"/>
            </a:endParaRPr>
          </a:p>
          <a:p>
            <a:pPr lvl="1" marL="698500" marR="864235" indent="-228600">
              <a:lnSpc>
                <a:spcPct val="71000"/>
              </a:lnSpc>
              <a:spcBef>
                <a:spcPts val="600"/>
              </a:spcBef>
              <a:buChar char="•"/>
              <a:tabLst>
                <a:tab pos="698500" algn="l"/>
              </a:tabLst>
            </a:pPr>
            <a:r>
              <a:rPr dirty="0" sz="2000">
                <a:latin typeface="Arial"/>
                <a:cs typeface="Arial"/>
              </a:rPr>
              <a:t>Enable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people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record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reflect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their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communities </a:t>
            </a:r>
            <a:r>
              <a:rPr dirty="0" sz="2000">
                <a:latin typeface="Arial"/>
                <a:cs typeface="Arial"/>
              </a:rPr>
              <a:t>strengths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concerns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ts val="1764"/>
              </a:lnSpc>
              <a:buChar char="•"/>
              <a:tabLst>
                <a:tab pos="697865" algn="l"/>
              </a:tabLst>
            </a:pPr>
            <a:r>
              <a:rPr dirty="0" sz="2000">
                <a:latin typeface="Arial"/>
                <a:cs typeface="Arial"/>
              </a:rPr>
              <a:t>Promote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critical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dialogue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knowledge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about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community</a:t>
            </a:r>
            <a:endParaRPr sz="2000">
              <a:latin typeface="Arial"/>
              <a:cs typeface="Arial"/>
            </a:endParaRPr>
          </a:p>
          <a:p>
            <a:pPr marL="698500" marR="1171575">
              <a:lnSpc>
                <a:spcPct val="70000"/>
              </a:lnSpc>
              <a:spcBef>
                <a:spcPts val="370"/>
              </a:spcBef>
            </a:pPr>
            <a:r>
              <a:rPr dirty="0" sz="2000">
                <a:latin typeface="Arial"/>
                <a:cs typeface="Arial"/>
              </a:rPr>
              <a:t>issues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through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large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small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group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discussion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of </a:t>
            </a:r>
            <a:r>
              <a:rPr dirty="0" sz="2000" spc="-10">
                <a:latin typeface="Arial"/>
                <a:cs typeface="Arial"/>
              </a:rPr>
              <a:t>photographs</a:t>
            </a:r>
            <a:endParaRPr sz="2000">
              <a:latin typeface="Arial"/>
              <a:cs typeface="Arial"/>
            </a:endParaRPr>
          </a:p>
          <a:p>
            <a:pPr lvl="1" marL="697865" indent="-227965">
              <a:lnSpc>
                <a:spcPts val="2210"/>
              </a:lnSpc>
              <a:buChar char="•"/>
              <a:tabLst>
                <a:tab pos="697865" algn="l"/>
              </a:tabLst>
            </a:pPr>
            <a:r>
              <a:rPr dirty="0" sz="2000">
                <a:latin typeface="Arial"/>
                <a:cs typeface="Arial"/>
              </a:rPr>
              <a:t>Reach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policymakers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98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5940" y="2340355"/>
            <a:ext cx="2338705" cy="18389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8763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Arial"/>
                <a:cs typeface="Arial"/>
              </a:rPr>
              <a:t>Critical 	consciousness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180"/>
              </a:spcBef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Feminist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theory</a:t>
            </a:r>
            <a:endParaRPr sz="2400">
              <a:latin typeface="Arial"/>
              <a:cs typeface="Arial"/>
            </a:endParaRPr>
          </a:p>
          <a:p>
            <a:pPr marL="240029" marR="274955" indent="-227329">
              <a:lnSpc>
                <a:spcPts val="2620"/>
              </a:lnSpc>
              <a:spcBef>
                <a:spcPts val="520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Arial"/>
                <a:cs typeface="Arial"/>
              </a:rPr>
              <a:t>Documentary 	photography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396791" y="456691"/>
            <a:ext cx="5814695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/>
              <a:t>Theoretical</a:t>
            </a:r>
            <a:r>
              <a:rPr dirty="0" spc="-50"/>
              <a:t> </a:t>
            </a:r>
            <a:r>
              <a:rPr dirty="0" spc="-10"/>
              <a:t>Underpinnings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10"/>
              <a:t>Photovoice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51301" y="2143432"/>
            <a:ext cx="6321124" cy="36899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250"/>
            <a:ext cx="12192000" cy="623358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08082" y="840740"/>
            <a:ext cx="50793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Critical</a:t>
            </a:r>
            <a:r>
              <a:rPr dirty="0" spc="-20"/>
              <a:t> </a:t>
            </a:r>
            <a:r>
              <a:rPr dirty="0" spc="-10"/>
              <a:t>Consciousness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9342" y="1960562"/>
            <a:ext cx="5018405" cy="4059554"/>
          </a:xfrm>
          <a:prstGeom prst="rect">
            <a:avLst/>
          </a:prstGeom>
          <a:solidFill>
            <a:srgbClr val="559434"/>
          </a:solidFill>
        </p:spPr>
        <p:txBody>
          <a:bodyPr wrap="square" lIns="0" tIns="275590" rIns="0" bIns="0" rtlCol="0" vert="horz">
            <a:spAutoFit/>
          </a:bodyPr>
          <a:lstStyle/>
          <a:p>
            <a:pPr marL="320040" marR="348615" indent="-228600">
              <a:lnSpc>
                <a:spcPct val="100000"/>
              </a:lnSpc>
              <a:spcBef>
                <a:spcPts val="2170"/>
              </a:spcBef>
              <a:buChar char="•"/>
              <a:tabLst>
                <a:tab pos="3200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Freire’s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highlights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importance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people’s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sharing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speaking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experience,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developing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strategies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90"/>
              </a:spcBef>
              <a:buClr>
                <a:srgbClr val="FFFFFF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20040" marR="247015" indent="-228600">
              <a:lnSpc>
                <a:spcPct val="100000"/>
              </a:lnSpc>
              <a:buChar char="•"/>
              <a:tabLst>
                <a:tab pos="3200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Photovoice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connection: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discussion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political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forces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influence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people’s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contribute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to/cause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common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issues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facing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dirty="0" sz="20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images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21828" y="1905839"/>
            <a:ext cx="5513705" cy="4210050"/>
            <a:chOff x="5921828" y="1905839"/>
            <a:chExt cx="5513705" cy="4210050"/>
          </a:xfrm>
        </p:grpSpPr>
        <p:sp>
          <p:nvSpPr>
            <p:cNvPr id="6" name="object 6"/>
            <p:cNvSpPr/>
            <p:nvPr/>
          </p:nvSpPr>
          <p:spPr>
            <a:xfrm>
              <a:off x="5921828" y="1960562"/>
              <a:ext cx="5018405" cy="4059554"/>
            </a:xfrm>
            <a:custGeom>
              <a:avLst/>
              <a:gdLst/>
              <a:ahLst/>
              <a:cxnLst/>
              <a:rect l="l" t="t" r="r" b="b"/>
              <a:pathLst>
                <a:path w="5018405" h="4059554">
                  <a:moveTo>
                    <a:pt x="5018314" y="0"/>
                  </a:moveTo>
                  <a:lnTo>
                    <a:pt x="0" y="0"/>
                  </a:lnTo>
                  <a:lnTo>
                    <a:pt x="0" y="4059237"/>
                  </a:lnTo>
                  <a:lnTo>
                    <a:pt x="5018314" y="4059237"/>
                  </a:lnTo>
                  <a:lnTo>
                    <a:pt x="5018314" y="0"/>
                  </a:lnTo>
                  <a:close/>
                </a:path>
              </a:pathLst>
            </a:custGeom>
            <a:solidFill>
              <a:srgbClr val="5594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1828" y="1905839"/>
              <a:ext cx="5513086" cy="4209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250"/>
            <a:ext cx="12192000" cy="623358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08082" y="840740"/>
            <a:ext cx="35572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Feminist</a:t>
            </a:r>
            <a:r>
              <a:rPr dirty="0" spc="-50"/>
              <a:t> </a:t>
            </a:r>
            <a:r>
              <a:rPr dirty="0" spc="-10"/>
              <a:t>Theory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9342" y="1960562"/>
            <a:ext cx="5018405" cy="4059554"/>
          </a:xfrm>
          <a:prstGeom prst="rect">
            <a:avLst/>
          </a:prstGeom>
          <a:solidFill>
            <a:srgbClr val="559434"/>
          </a:solidFill>
        </p:spPr>
        <p:txBody>
          <a:bodyPr wrap="square" lIns="0" tIns="260350" rIns="0" bIns="0" rtlCol="0" vert="horz">
            <a:spAutoFit/>
          </a:bodyPr>
          <a:lstStyle/>
          <a:p>
            <a:pPr marL="320040" marR="280035" indent="-228600">
              <a:lnSpc>
                <a:spcPct val="100000"/>
              </a:lnSpc>
              <a:spcBef>
                <a:spcPts val="2050"/>
              </a:spcBef>
              <a:buChar char="•"/>
              <a:tabLst>
                <a:tab pos="3200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Feminist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theory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holds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power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accrues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voice,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language,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history,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participate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decisions</a:t>
            </a:r>
            <a:endParaRPr sz="2000">
              <a:latin typeface="Arial"/>
              <a:cs typeface="Arial"/>
            </a:endParaRPr>
          </a:p>
          <a:p>
            <a:pPr lvl="1" marL="777240" marR="567055" indent="-228600">
              <a:lnSpc>
                <a:spcPts val="2090"/>
              </a:lnSpc>
              <a:spcBef>
                <a:spcPts val="640"/>
              </a:spcBef>
              <a:buChar char="•"/>
              <a:tabLst>
                <a:tab pos="777240" algn="l"/>
              </a:tabLst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“We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ourselves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images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made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men”</a:t>
            </a:r>
            <a:endParaRPr sz="1800">
              <a:latin typeface="Arial"/>
              <a:cs typeface="Arial"/>
            </a:endParaRPr>
          </a:p>
          <a:p>
            <a:pPr marL="320040" marR="274320" indent="-228600">
              <a:lnSpc>
                <a:spcPct val="100000"/>
              </a:lnSpc>
              <a:spcBef>
                <a:spcPts val="1780"/>
              </a:spcBef>
              <a:buChar char="•"/>
              <a:tabLst>
                <a:tab pos="3200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Photovoice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connection: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20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socially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marginalized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stigmatized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expertise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insight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communities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worlds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professionals/outsiders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 lack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1828" y="1895425"/>
            <a:ext cx="5029635" cy="41243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250"/>
            <a:ext cx="12192000" cy="623358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85130" y="779779"/>
            <a:ext cx="589153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Documentary</a:t>
            </a:r>
            <a:r>
              <a:rPr dirty="0" spc="-30"/>
              <a:t> </a:t>
            </a:r>
            <a:r>
              <a:rPr dirty="0" spc="-10"/>
              <a:t>Photography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9342" y="1960562"/>
            <a:ext cx="5018405" cy="4059554"/>
          </a:xfrm>
          <a:prstGeom prst="rect">
            <a:avLst/>
          </a:prstGeom>
          <a:solidFill>
            <a:srgbClr val="559434"/>
          </a:solidFill>
        </p:spPr>
        <p:txBody>
          <a:bodyPr wrap="square" lIns="0" tIns="287655" rIns="0" bIns="0" rtlCol="0" vert="horz">
            <a:spAutoFit/>
          </a:bodyPr>
          <a:lstStyle/>
          <a:p>
            <a:pPr marL="320040" marR="120014" indent="-228600">
              <a:lnSpc>
                <a:spcPct val="100000"/>
              </a:lnSpc>
              <a:spcBef>
                <a:spcPts val="2265"/>
              </a:spcBef>
              <a:buChar char="•"/>
              <a:tabLst>
                <a:tab pos="3200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Participatory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approaches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documentary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photography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developed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Ewald,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Hubbard,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Spence,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other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activist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photographers</a:t>
            </a:r>
            <a:r>
              <a:rPr dirty="0" sz="20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suggest</a:t>
            </a:r>
            <a:r>
              <a:rPr dirty="0" sz="20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grassroots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approach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representation,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demonstrate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ways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variety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populations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photography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dirty="0" sz="20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voice</a:t>
            </a:r>
            <a:endParaRPr sz="2000">
              <a:latin typeface="Arial"/>
              <a:cs typeface="Arial"/>
            </a:endParaRPr>
          </a:p>
          <a:p>
            <a:pPr marL="320040" marR="193040" indent="-228600">
              <a:lnSpc>
                <a:spcPct val="100000"/>
              </a:lnSpc>
              <a:spcBef>
                <a:spcPts val="2090"/>
              </a:spcBef>
              <a:buChar char="•"/>
              <a:tabLst>
                <a:tab pos="320040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Photovoice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connection:</a:t>
            </a:r>
            <a:r>
              <a:rPr dirty="0"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Created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tell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0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own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stories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construct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own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narrative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1828" y="1893783"/>
            <a:ext cx="5018316" cy="41260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94255" y="596900"/>
            <a:ext cx="2827020" cy="1552575"/>
          </a:xfrm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algn="just" marL="12700" marR="5080" indent="80010">
              <a:lnSpc>
                <a:spcPct val="89200"/>
              </a:lnSpc>
              <a:spcBef>
                <a:spcPts val="565"/>
              </a:spcBef>
            </a:pPr>
            <a:r>
              <a:rPr dirty="0">
                <a:solidFill>
                  <a:srgbClr val="70AD47"/>
                </a:solidFill>
              </a:rPr>
              <a:t>Concepts</a:t>
            </a:r>
            <a:r>
              <a:rPr dirty="0" spc="-25">
                <a:solidFill>
                  <a:srgbClr val="70AD47"/>
                </a:solidFill>
              </a:rPr>
              <a:t> of </a:t>
            </a:r>
            <a:r>
              <a:rPr dirty="0" spc="-10">
                <a:solidFill>
                  <a:srgbClr val="70AD47"/>
                </a:solidFill>
              </a:rPr>
              <a:t>Photovoice </a:t>
            </a:r>
            <a:r>
              <a:rPr dirty="0">
                <a:solidFill>
                  <a:srgbClr val="70AD47"/>
                </a:solidFill>
              </a:rPr>
              <a:t>(Wang,</a:t>
            </a:r>
            <a:r>
              <a:rPr dirty="0" spc="-245">
                <a:solidFill>
                  <a:srgbClr val="70AD47"/>
                </a:solidFill>
              </a:rPr>
              <a:t> </a:t>
            </a:r>
            <a:r>
              <a:rPr dirty="0" spc="-10">
                <a:solidFill>
                  <a:srgbClr val="70AD47"/>
                </a:solidFill>
              </a:rPr>
              <a:t>2008)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5938" y="623315"/>
            <a:ext cx="7240905" cy="415290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484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Images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teach</a:t>
            </a:r>
            <a:endParaRPr sz="2600">
              <a:latin typeface="Arial"/>
              <a:cs typeface="Arial"/>
            </a:endParaRPr>
          </a:p>
          <a:p>
            <a:pPr algn="just" marL="241300" indent="-228600">
              <a:lnSpc>
                <a:spcPct val="100000"/>
              </a:lnSpc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Photographs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can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influence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programs</a:t>
            </a:r>
            <a:r>
              <a:rPr dirty="0" sz="2600" spc="-8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policy</a:t>
            </a:r>
            <a:endParaRPr sz="2600">
              <a:latin typeface="Arial"/>
              <a:cs typeface="Arial"/>
            </a:endParaRPr>
          </a:p>
          <a:p>
            <a:pPr algn="just" marL="241300" marR="572135" indent="-228600">
              <a:lnSpc>
                <a:spcPct val="80400"/>
              </a:lnSpc>
              <a:spcBef>
                <a:spcPts val="975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Community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members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ought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participate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in </a:t>
            </a:r>
            <a:r>
              <a:rPr dirty="0" sz="2600">
                <a:latin typeface="Arial"/>
                <a:cs typeface="Arial"/>
              </a:rPr>
              <a:t>creating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and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defining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images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shape equity-</a:t>
            </a:r>
            <a:r>
              <a:rPr dirty="0" sz="2600">
                <a:latin typeface="Arial"/>
                <a:cs typeface="Arial"/>
              </a:rPr>
              <a:t>centered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public</a:t>
            </a:r>
            <a:r>
              <a:rPr dirty="0" sz="2600" spc="-7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policy</a:t>
            </a:r>
            <a:endParaRPr sz="2600">
              <a:latin typeface="Arial"/>
              <a:cs typeface="Arial"/>
            </a:endParaRPr>
          </a:p>
          <a:p>
            <a:pPr marL="241300" marR="57785" indent="-228600">
              <a:lnSpc>
                <a:spcPts val="2500"/>
              </a:lnSpc>
              <a:spcBef>
                <a:spcPts val="98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process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requires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that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from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outset </a:t>
            </a:r>
            <a:r>
              <a:rPr dirty="0" sz="2600">
                <a:latin typeface="Arial"/>
                <a:cs typeface="Arial"/>
              </a:rPr>
              <a:t>planners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bring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the</a:t>
            </a:r>
            <a:r>
              <a:rPr dirty="0" sz="2600" spc="-5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table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policymakers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other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influential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people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to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serve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as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an</a:t>
            </a:r>
            <a:r>
              <a:rPr dirty="0" sz="2600" spc="-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audience </a:t>
            </a:r>
            <a:r>
              <a:rPr dirty="0" sz="2600">
                <a:latin typeface="Arial"/>
                <a:cs typeface="Arial"/>
              </a:rPr>
              <a:t>for</a:t>
            </a:r>
            <a:r>
              <a:rPr dirty="0" sz="2600" spc="-6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community</a:t>
            </a:r>
            <a:r>
              <a:rPr dirty="0" sz="2600" spc="-6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members’</a:t>
            </a:r>
            <a:r>
              <a:rPr dirty="0" sz="2600" spc="-150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perspectives</a:t>
            </a:r>
            <a:endParaRPr sz="2600">
              <a:latin typeface="Arial"/>
              <a:cs typeface="Arial"/>
            </a:endParaRPr>
          </a:p>
          <a:p>
            <a:pPr marL="241300" marR="1384935" indent="-228600">
              <a:lnSpc>
                <a:spcPct val="80000"/>
              </a:lnSpc>
              <a:spcBef>
                <a:spcPts val="1020"/>
              </a:spcBef>
              <a:buChar char="•"/>
              <a:tabLst>
                <a:tab pos="241300" algn="l"/>
              </a:tabLst>
            </a:pPr>
            <a:r>
              <a:rPr dirty="0" sz="2600">
                <a:latin typeface="Arial"/>
                <a:cs typeface="Arial"/>
              </a:rPr>
              <a:t>Photovoice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emphasizes</a:t>
            </a:r>
            <a:r>
              <a:rPr dirty="0" sz="2600" spc="-1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individual</a:t>
            </a:r>
            <a:r>
              <a:rPr dirty="0" sz="2600" spc="-114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and </a:t>
            </a:r>
            <a:r>
              <a:rPr dirty="0" sz="2600">
                <a:latin typeface="Arial"/>
                <a:cs typeface="Arial"/>
              </a:rPr>
              <a:t>community</a:t>
            </a:r>
            <a:r>
              <a:rPr dirty="0" sz="2600" spc="-85">
                <a:latin typeface="Arial"/>
                <a:cs typeface="Arial"/>
              </a:rPr>
              <a:t> </a:t>
            </a:r>
            <a:r>
              <a:rPr dirty="0" sz="2600" spc="-10">
                <a:latin typeface="Arial"/>
                <a:cs typeface="Arial"/>
              </a:rPr>
              <a:t>action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073329"/>
            <a:ext cx="3608438" cy="30964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1665" y="6269228"/>
            <a:ext cx="8575675" cy="39751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Wang,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30">
                <a:solidFill>
                  <a:srgbClr val="FFFFFF"/>
                </a:solidFill>
                <a:latin typeface="Arial"/>
                <a:cs typeface="Arial"/>
              </a:rPr>
              <a:t>CC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(2006).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Youth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Photovoice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2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Strategy</a:t>
            </a:r>
            <a:r>
              <a:rPr dirty="0" sz="12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7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2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Change,</a:t>
            </a:r>
            <a:r>
              <a:rPr dirty="0" sz="120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Journal</a:t>
            </a:r>
            <a:r>
              <a:rPr dirty="0" sz="1200" spc="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Practice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 14:1-2, 147-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161.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636490" y="462788"/>
            <a:ext cx="105918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AD47"/>
                </a:solidFill>
              </a:rPr>
              <a:t>Stages</a:t>
            </a:r>
            <a:r>
              <a:rPr dirty="0" spc="-55">
                <a:solidFill>
                  <a:srgbClr val="70AD47"/>
                </a:solidFill>
              </a:rPr>
              <a:t> </a:t>
            </a:r>
            <a:r>
              <a:rPr dirty="0">
                <a:solidFill>
                  <a:srgbClr val="70AD47"/>
                </a:solidFill>
              </a:rPr>
              <a:t>of</a:t>
            </a:r>
            <a:r>
              <a:rPr dirty="0" spc="-45">
                <a:solidFill>
                  <a:srgbClr val="70AD47"/>
                </a:solidFill>
              </a:rPr>
              <a:t> </a:t>
            </a:r>
            <a:r>
              <a:rPr dirty="0">
                <a:solidFill>
                  <a:srgbClr val="70AD47"/>
                </a:solidFill>
              </a:rPr>
              <a:t>Photovoice</a:t>
            </a:r>
            <a:r>
              <a:rPr dirty="0" spc="-50">
                <a:solidFill>
                  <a:srgbClr val="70AD47"/>
                </a:solidFill>
              </a:rPr>
              <a:t> </a:t>
            </a:r>
            <a:r>
              <a:rPr dirty="0">
                <a:solidFill>
                  <a:srgbClr val="70AD47"/>
                </a:solidFill>
              </a:rPr>
              <a:t>(Castleden</a:t>
            </a:r>
            <a:r>
              <a:rPr dirty="0" spc="-40">
                <a:solidFill>
                  <a:srgbClr val="70AD47"/>
                </a:solidFill>
              </a:rPr>
              <a:t> </a:t>
            </a:r>
            <a:r>
              <a:rPr dirty="0">
                <a:solidFill>
                  <a:srgbClr val="70AD47"/>
                </a:solidFill>
              </a:rPr>
              <a:t>&amp;</a:t>
            </a:r>
            <a:r>
              <a:rPr dirty="0" spc="-45">
                <a:solidFill>
                  <a:srgbClr val="70AD47"/>
                </a:solidFill>
              </a:rPr>
              <a:t> </a:t>
            </a:r>
            <a:r>
              <a:rPr dirty="0">
                <a:solidFill>
                  <a:srgbClr val="70AD47"/>
                </a:solidFill>
              </a:rPr>
              <a:t>Garvin,</a:t>
            </a:r>
            <a:r>
              <a:rPr dirty="0" spc="-45">
                <a:solidFill>
                  <a:srgbClr val="70AD47"/>
                </a:solidFill>
              </a:rPr>
              <a:t> </a:t>
            </a:r>
            <a:r>
              <a:rPr dirty="0" spc="-10">
                <a:solidFill>
                  <a:srgbClr val="70AD47"/>
                </a:solidFill>
              </a:rPr>
              <a:t>2008)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37240"/>
            <a:ext cx="12192000" cy="49449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4752" y="6244844"/>
            <a:ext cx="9537700" cy="38544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Castleden,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H.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T.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Garvin.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(2008).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Modifying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Photovoice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Community-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Based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Participatory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Indigenous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Research.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Science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Medicine.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66(6):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1393-1405.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7919" y="1502155"/>
            <a:ext cx="20586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70AD47"/>
                </a:solidFill>
                <a:latin typeface="Arial"/>
                <a:cs typeface="Arial"/>
              </a:rPr>
              <a:t>Overview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1593" y="741171"/>
            <a:ext cx="21158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2800" spc="-10"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1593" y="1250187"/>
            <a:ext cx="7285990" cy="314388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891540" indent="-228600">
              <a:lnSpc>
                <a:spcPts val="300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dirty="0" sz="2800" spc="-3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homelessness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public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health challenge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Char char="•"/>
              <a:tabLst>
                <a:tab pos="240665" algn="l"/>
              </a:tabLst>
            </a:pPr>
            <a:r>
              <a:rPr dirty="0" sz="2800">
                <a:latin typeface="Arial"/>
                <a:cs typeface="Arial"/>
              </a:rPr>
              <a:t>Photovoice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CBPR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241300" marR="28575" indent="-228600">
              <a:lnSpc>
                <a:spcPts val="300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Photovoice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action: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homelessness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New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Britain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100"/>
              </a:lnSpc>
              <a:spcBef>
                <a:spcPts val="93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Ethical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methodological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considerations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applying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photovoice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83" y="1434084"/>
            <a:ext cx="251333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solidFill>
                  <a:srgbClr val="70AD47"/>
                </a:solidFill>
                <a:latin typeface="Arial"/>
                <a:cs typeface="Arial"/>
              </a:rPr>
              <a:t>Overview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1593" y="658875"/>
            <a:ext cx="7285990" cy="373507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</a:tabLst>
            </a:pPr>
            <a:r>
              <a:rPr dirty="0" sz="2800" spc="-10"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  <a:p>
            <a:pPr marL="241300" marR="891540" indent="-228600">
              <a:lnSpc>
                <a:spcPts val="300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dirty="0" sz="2800" spc="-3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homelessness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public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health challenge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Char char="•"/>
              <a:tabLst>
                <a:tab pos="240665" algn="l"/>
              </a:tabLst>
            </a:pPr>
            <a:r>
              <a:rPr dirty="0" sz="2800">
                <a:latin typeface="Arial"/>
                <a:cs typeface="Arial"/>
              </a:rPr>
              <a:t>Photovoice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CBPR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241300" marR="28575" indent="-228600">
              <a:lnSpc>
                <a:spcPts val="300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Photovoice</a:t>
            </a:r>
            <a:r>
              <a:rPr dirty="0" sz="2800" spc="-7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in</a:t>
            </a:r>
            <a:r>
              <a:rPr dirty="0" sz="2800" spc="-7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action:</a:t>
            </a:r>
            <a:r>
              <a:rPr dirty="0" sz="2800" spc="-80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youth</a:t>
            </a:r>
            <a:r>
              <a:rPr dirty="0" sz="2800" spc="-7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homelessness</a:t>
            </a:r>
            <a:r>
              <a:rPr dirty="0" sz="2800" spc="-7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70AD47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New</a:t>
            </a:r>
            <a:r>
              <a:rPr dirty="0" sz="2800" spc="-5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70AD47"/>
                </a:solidFill>
                <a:latin typeface="Arial"/>
                <a:cs typeface="Arial"/>
              </a:rPr>
              <a:t>Britain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100"/>
              </a:lnSpc>
              <a:spcBef>
                <a:spcPts val="925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Ethical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methodological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considerations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applying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photovoice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2337" y="353140"/>
            <a:ext cx="7750968" cy="620005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501" y="1541779"/>
            <a:ext cx="2971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70AD47"/>
                </a:solidFill>
                <a:latin typeface="Arial"/>
                <a:cs typeface="Arial"/>
              </a:rPr>
              <a:t>Project</a:t>
            </a:r>
            <a:r>
              <a:rPr dirty="0" sz="3600" spc="-30" b="1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70AD47"/>
                </a:solidFill>
                <a:latin typeface="Arial"/>
                <a:cs typeface="Arial"/>
              </a:rPr>
              <a:t>Goals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7198" y="505459"/>
            <a:ext cx="7273290" cy="4225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indent="-227329">
              <a:lnSpc>
                <a:spcPts val="2435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dirty="0" sz="2400" spc="-125">
                <a:solidFill>
                  <a:srgbClr val="00B0F0"/>
                </a:solidFill>
                <a:latin typeface="Arial"/>
                <a:cs typeface="Arial"/>
              </a:rPr>
              <a:t>To</a:t>
            </a:r>
            <a:r>
              <a:rPr dirty="0" sz="2400" spc="-4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examine</a:t>
            </a:r>
            <a:r>
              <a:rPr dirty="0" sz="2400" spc="-7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dirty="0" sz="2400" spc="-6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web</a:t>
            </a:r>
            <a:r>
              <a:rPr dirty="0" sz="2400" spc="-6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of</a:t>
            </a:r>
            <a:r>
              <a:rPr dirty="0" sz="2400" spc="-6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individual,</a:t>
            </a:r>
            <a:r>
              <a:rPr dirty="0" sz="2400" spc="-6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B0F0"/>
                </a:solidFill>
                <a:latin typeface="Arial"/>
                <a:cs typeface="Arial"/>
              </a:rPr>
              <a:t>familial,</a:t>
            </a:r>
            <a:endParaRPr sz="2400">
              <a:latin typeface="Arial"/>
              <a:cs typeface="Arial"/>
            </a:endParaRPr>
          </a:p>
          <a:p>
            <a:pPr marL="241300" marR="495300">
              <a:lnSpc>
                <a:spcPct val="70000"/>
              </a:lnSpc>
              <a:spcBef>
                <a:spcPts val="420"/>
              </a:spcBef>
            </a:pP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communal,</a:t>
            </a:r>
            <a:r>
              <a:rPr dirty="0" sz="2400" spc="-8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dirty="0" sz="2400" spc="-8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systemic</a:t>
            </a:r>
            <a:r>
              <a:rPr dirty="0" sz="2400" spc="-8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factors</a:t>
            </a:r>
            <a:r>
              <a:rPr dirty="0" sz="2400" spc="-8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contributing</a:t>
            </a:r>
            <a:r>
              <a:rPr dirty="0" sz="2400" spc="-8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B0F0"/>
                </a:solidFill>
                <a:latin typeface="Arial"/>
                <a:cs typeface="Arial"/>
              </a:rPr>
              <a:t>to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youth</a:t>
            </a:r>
            <a:r>
              <a:rPr dirty="0" sz="2400" spc="-9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homelessness</a:t>
            </a:r>
            <a:r>
              <a:rPr dirty="0" sz="2400" spc="-9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through</a:t>
            </a:r>
            <a:r>
              <a:rPr dirty="0" sz="2400" spc="-9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the</a:t>
            </a:r>
            <a:r>
              <a:rPr dirty="0" sz="2400" spc="-9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engagement</a:t>
            </a:r>
            <a:r>
              <a:rPr dirty="0" sz="2400" spc="-10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 spc="-35">
                <a:solidFill>
                  <a:srgbClr val="00B0F0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41300" marR="706120">
              <a:lnSpc>
                <a:spcPct val="69200"/>
              </a:lnSpc>
              <a:spcBef>
                <a:spcPts val="95"/>
              </a:spcBef>
            </a:pP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youth</a:t>
            </a:r>
            <a:r>
              <a:rPr dirty="0" sz="2400" spc="-5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in</a:t>
            </a:r>
            <a:r>
              <a:rPr dirty="0" sz="2400" spc="-5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B0F0"/>
                </a:solidFill>
                <a:latin typeface="Arial"/>
                <a:cs typeface="Arial"/>
              </a:rPr>
              <a:t>photovoice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,</a:t>
            </a:r>
            <a:r>
              <a:rPr dirty="0" sz="2400" spc="-6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with</a:t>
            </a:r>
            <a:r>
              <a:rPr dirty="0" sz="2400" spc="-5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dirty="0" sz="2400" spc="-5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particular</a:t>
            </a:r>
            <a:r>
              <a:rPr dirty="0" sz="2400" spc="-5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focus</a:t>
            </a:r>
            <a:r>
              <a:rPr dirty="0" sz="2400" spc="-5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B0F0"/>
                </a:solidFill>
                <a:latin typeface="Arial"/>
                <a:cs typeface="Arial"/>
              </a:rPr>
              <a:t>on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youth</a:t>
            </a:r>
            <a:r>
              <a:rPr dirty="0" sz="2400" spc="-4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of</a:t>
            </a:r>
            <a:r>
              <a:rPr dirty="0" sz="2400" spc="-5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color</a:t>
            </a:r>
            <a:r>
              <a:rPr dirty="0" sz="2400" spc="-4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and</a:t>
            </a:r>
            <a:r>
              <a:rPr dirty="0" sz="2400" spc="-4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B0F0"/>
                </a:solidFill>
                <a:latin typeface="Arial"/>
                <a:cs typeface="Arial"/>
              </a:rPr>
              <a:t>LGBT</a:t>
            </a:r>
            <a:r>
              <a:rPr dirty="0" sz="2400" spc="-95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B0F0"/>
                </a:solidFill>
                <a:latin typeface="Arial"/>
                <a:cs typeface="Arial"/>
              </a:rPr>
              <a:t>youth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ts val="2450"/>
              </a:lnSpc>
              <a:spcBef>
                <a:spcPts val="120"/>
              </a:spcBef>
              <a:buChar char="•"/>
              <a:tabLst>
                <a:tab pos="240029" algn="l"/>
              </a:tabLst>
            </a:pPr>
            <a:r>
              <a:rPr dirty="0" sz="2400" spc="-125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understand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barriers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facilitators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addressing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05"/>
              </a:lnSpc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health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health-</a:t>
            </a:r>
            <a:r>
              <a:rPr dirty="0" sz="2400">
                <a:latin typeface="Arial"/>
                <a:cs typeface="Arial"/>
              </a:rPr>
              <a:t>related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241300" marR="871219">
              <a:lnSpc>
                <a:spcPct val="71200"/>
              </a:lnSpc>
              <a:spcBef>
                <a:spcPts val="385"/>
              </a:spcBef>
            </a:pPr>
            <a:r>
              <a:rPr dirty="0" sz="2400">
                <a:latin typeface="Arial"/>
                <a:cs typeface="Arial"/>
              </a:rPr>
              <a:t>homeless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youth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conducting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key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informant </a:t>
            </a:r>
            <a:r>
              <a:rPr dirty="0" sz="2400">
                <a:latin typeface="Arial"/>
                <a:cs typeface="Arial"/>
              </a:rPr>
              <a:t>interviews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leaders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youth </a:t>
            </a:r>
            <a:r>
              <a:rPr dirty="0" sz="2400">
                <a:latin typeface="Arial"/>
                <a:cs typeface="Arial"/>
              </a:rPr>
              <a:t>serving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organizations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(YSOs)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ts val="2435"/>
              </a:lnSpc>
              <a:spcBef>
                <a:spcPts val="120"/>
              </a:spcBef>
              <a:buChar char="•"/>
              <a:tabLst>
                <a:tab pos="240029" algn="l"/>
              </a:tabLst>
            </a:pPr>
            <a:r>
              <a:rPr dirty="0" sz="2400" spc="-125">
                <a:latin typeface="Arial"/>
                <a:cs typeface="Arial"/>
              </a:rPr>
              <a:t>To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propose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youth-</a:t>
            </a:r>
            <a:r>
              <a:rPr dirty="0" sz="2400">
                <a:latin typeface="Arial"/>
                <a:cs typeface="Arial"/>
              </a:rPr>
              <a:t>driven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solutions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key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05"/>
              </a:lnSpc>
            </a:pPr>
            <a:r>
              <a:rPr dirty="0" sz="2400" spc="-10">
                <a:latin typeface="Arial"/>
                <a:cs typeface="Arial"/>
              </a:rPr>
              <a:t>recommendations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effectively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addressing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2005"/>
              </a:lnSpc>
            </a:pPr>
            <a:r>
              <a:rPr dirty="0" sz="2400">
                <a:latin typeface="Arial"/>
                <a:cs typeface="Arial"/>
              </a:rPr>
              <a:t>health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health-</a:t>
            </a:r>
            <a:r>
              <a:rPr dirty="0" sz="2400">
                <a:latin typeface="Arial"/>
                <a:cs typeface="Arial"/>
              </a:rPr>
              <a:t>related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needs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homeless</a:t>
            </a:r>
            <a:endParaRPr sz="2400">
              <a:latin typeface="Arial"/>
              <a:cs typeface="Arial"/>
            </a:endParaRPr>
          </a:p>
          <a:p>
            <a:pPr marL="241300" marR="701040">
              <a:lnSpc>
                <a:spcPct val="69200"/>
              </a:lnSpc>
              <a:spcBef>
                <a:spcPts val="440"/>
              </a:spcBef>
            </a:pPr>
            <a:r>
              <a:rPr dirty="0" sz="2400">
                <a:latin typeface="Arial"/>
                <a:cs typeface="Arial"/>
              </a:rPr>
              <a:t>youth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through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multiple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youth-</a:t>
            </a:r>
            <a:r>
              <a:rPr dirty="0" sz="2400">
                <a:latin typeface="Arial"/>
                <a:cs typeface="Arial"/>
              </a:rPr>
              <a:t>led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multimedia </a:t>
            </a:r>
            <a:r>
              <a:rPr dirty="0" sz="2400">
                <a:latin typeface="Arial"/>
                <a:cs typeface="Arial"/>
              </a:rPr>
              <a:t>advocacy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activities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series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policy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briefs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2849" y="5431028"/>
            <a:ext cx="399478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 spc="-130" i="1">
                <a:latin typeface="Arial"/>
                <a:cs typeface="Arial"/>
              </a:rPr>
              <a:t>Funded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100" i="1">
                <a:latin typeface="Arial"/>
                <a:cs typeface="Arial"/>
              </a:rPr>
              <a:t>by</a:t>
            </a:r>
            <a:r>
              <a:rPr dirty="0" sz="1800" spc="-75" i="1">
                <a:latin typeface="Arial"/>
                <a:cs typeface="Arial"/>
              </a:rPr>
              <a:t> </a:t>
            </a:r>
            <a:r>
              <a:rPr dirty="0" sz="1800" spc="-140" i="1">
                <a:latin typeface="Arial"/>
                <a:cs typeface="Arial"/>
              </a:rPr>
              <a:t>CVS/Aetna</a:t>
            </a:r>
            <a:r>
              <a:rPr dirty="0" sz="1800" spc="-65" i="1">
                <a:latin typeface="Arial"/>
                <a:cs typeface="Arial"/>
              </a:rPr>
              <a:t> </a:t>
            </a:r>
            <a:r>
              <a:rPr dirty="0" sz="1800" spc="-80" i="1">
                <a:latin typeface="Arial"/>
                <a:cs typeface="Arial"/>
              </a:rPr>
              <a:t>Foundation</a:t>
            </a:r>
            <a:r>
              <a:rPr dirty="0" sz="1800" spc="-70" i="1">
                <a:latin typeface="Arial"/>
                <a:cs typeface="Arial"/>
              </a:rPr>
              <a:t> </a:t>
            </a:r>
            <a:r>
              <a:rPr dirty="0" sz="1800" spc="-60" i="1">
                <a:latin typeface="Arial"/>
                <a:cs typeface="Arial"/>
              </a:rPr>
              <a:t>Strategic </a:t>
            </a:r>
            <a:r>
              <a:rPr dirty="0" sz="1800" spc="-85" i="1">
                <a:latin typeface="Arial"/>
                <a:cs typeface="Arial"/>
              </a:rPr>
              <a:t>Partnership</a:t>
            </a:r>
            <a:r>
              <a:rPr dirty="0" sz="1800" spc="-70" i="1">
                <a:latin typeface="Arial"/>
                <a:cs typeface="Arial"/>
              </a:rPr>
              <a:t> Grant </a:t>
            </a:r>
            <a:r>
              <a:rPr dirty="0" sz="1800" spc="-110" i="1">
                <a:latin typeface="Arial"/>
                <a:cs typeface="Arial"/>
              </a:rPr>
              <a:t>(PI:</a:t>
            </a:r>
            <a:r>
              <a:rPr dirty="0" sz="1800" spc="-60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Damian)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41384" y="1502155"/>
            <a:ext cx="25914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AD47"/>
                </a:solidFill>
              </a:rPr>
              <a:t>The</a:t>
            </a:r>
            <a:r>
              <a:rPr dirty="0" spc="-140">
                <a:solidFill>
                  <a:srgbClr val="70AD47"/>
                </a:solidFill>
              </a:rPr>
              <a:t> </a:t>
            </a:r>
            <a:r>
              <a:rPr dirty="0" spc="-25">
                <a:solidFill>
                  <a:srgbClr val="70AD47"/>
                </a:solidFill>
              </a:rPr>
              <a:t>A-</a:t>
            </a:r>
            <a:r>
              <a:rPr dirty="0" spc="-45">
                <a:solidFill>
                  <a:srgbClr val="70AD47"/>
                </a:solidFill>
              </a:rPr>
              <a:t>Team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256630" y="310498"/>
            <a:ext cx="6033135" cy="4954905"/>
            <a:chOff x="4256630" y="310498"/>
            <a:chExt cx="6033135" cy="49549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6625" y="310498"/>
              <a:ext cx="1781175" cy="25717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1372" y="709494"/>
              <a:ext cx="2857499" cy="1905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0801" y="3150001"/>
              <a:ext cx="1698959" cy="21145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71892" y="3150001"/>
              <a:ext cx="1817469" cy="21150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6630" y="3150001"/>
              <a:ext cx="1688574" cy="21145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88455" y="770635"/>
            <a:ext cx="54610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AD47"/>
                </a:solidFill>
              </a:rPr>
              <a:t>Our</a:t>
            </a:r>
            <a:r>
              <a:rPr dirty="0" spc="-120">
                <a:solidFill>
                  <a:srgbClr val="70AD47"/>
                </a:solidFill>
              </a:rPr>
              <a:t> </a:t>
            </a:r>
            <a:r>
              <a:rPr dirty="0">
                <a:solidFill>
                  <a:srgbClr val="70AD47"/>
                </a:solidFill>
              </a:rPr>
              <a:t>Community</a:t>
            </a:r>
            <a:r>
              <a:rPr dirty="0" spc="-114">
                <a:solidFill>
                  <a:srgbClr val="70AD47"/>
                </a:solidFill>
              </a:rPr>
              <a:t> </a:t>
            </a:r>
            <a:r>
              <a:rPr dirty="0" spc="-10">
                <a:solidFill>
                  <a:srgbClr val="70AD47"/>
                </a:solidFill>
              </a:rPr>
              <a:t>Partners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1303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</a:tabLst>
            </a:pPr>
            <a:r>
              <a:rPr dirty="0"/>
              <a:t>Community</a:t>
            </a:r>
            <a:r>
              <a:rPr dirty="0" spc="-80"/>
              <a:t> </a:t>
            </a:r>
            <a:r>
              <a:rPr dirty="0"/>
              <a:t>Health</a:t>
            </a:r>
            <a:r>
              <a:rPr dirty="0" spc="-75"/>
              <a:t> </a:t>
            </a:r>
            <a:r>
              <a:rPr dirty="0" spc="-10"/>
              <a:t>Center,</a:t>
            </a:r>
            <a:r>
              <a:rPr dirty="0" spc="-80"/>
              <a:t> </a:t>
            </a:r>
            <a:r>
              <a:rPr dirty="0" spc="-20"/>
              <a:t>Inc.</a:t>
            </a:r>
          </a:p>
          <a:p>
            <a:pPr marL="354965" indent="-342265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</a:tabLst>
            </a:pPr>
            <a:r>
              <a:rPr dirty="0"/>
              <a:t>New</a:t>
            </a:r>
            <a:r>
              <a:rPr dirty="0" spc="-45"/>
              <a:t> </a:t>
            </a:r>
            <a:r>
              <a:rPr dirty="0"/>
              <a:t>Britain</a:t>
            </a:r>
            <a:r>
              <a:rPr dirty="0" spc="-50"/>
              <a:t> </a:t>
            </a:r>
            <a:r>
              <a:rPr dirty="0"/>
              <a:t>High</a:t>
            </a:r>
            <a:r>
              <a:rPr dirty="0" spc="-50"/>
              <a:t> </a:t>
            </a:r>
            <a:r>
              <a:rPr dirty="0" spc="-10"/>
              <a:t>School</a:t>
            </a: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</a:tabLst>
            </a:pPr>
            <a:r>
              <a:rPr dirty="0" spc="-20"/>
              <a:t>YWCA</a:t>
            </a:r>
            <a:r>
              <a:rPr dirty="0" spc="-120"/>
              <a:t> </a:t>
            </a:r>
            <a:r>
              <a:rPr dirty="0"/>
              <a:t>New</a:t>
            </a:r>
            <a:r>
              <a:rPr dirty="0" spc="-20"/>
              <a:t> </a:t>
            </a:r>
            <a:r>
              <a:rPr dirty="0" spc="-10"/>
              <a:t>Britain</a:t>
            </a:r>
          </a:p>
          <a:p>
            <a:pPr marL="354965" indent="-342265">
              <a:lnSpc>
                <a:spcPct val="100000"/>
              </a:lnSpc>
              <a:spcBef>
                <a:spcPts val="815"/>
              </a:spcBef>
              <a:buChar char="•"/>
              <a:tabLst>
                <a:tab pos="354965" algn="l"/>
              </a:tabLst>
            </a:pPr>
            <a:r>
              <a:rPr dirty="0" spc="-50"/>
              <a:t>Youth</a:t>
            </a:r>
            <a:r>
              <a:rPr dirty="0" spc="-120"/>
              <a:t> </a:t>
            </a:r>
            <a:r>
              <a:rPr dirty="0"/>
              <a:t>Action</a:t>
            </a:r>
            <a:r>
              <a:rPr dirty="0" spc="-45"/>
              <a:t> </a:t>
            </a:r>
            <a:r>
              <a:rPr dirty="0" spc="-25"/>
              <a:t>Hub</a:t>
            </a: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</a:tabLst>
            </a:pPr>
            <a:r>
              <a:rPr dirty="0"/>
              <a:t>Friendship</a:t>
            </a:r>
            <a:r>
              <a:rPr dirty="0" spc="-95"/>
              <a:t> </a:t>
            </a:r>
            <a:r>
              <a:rPr dirty="0"/>
              <a:t>Service</a:t>
            </a:r>
            <a:r>
              <a:rPr dirty="0" spc="-100"/>
              <a:t> </a:t>
            </a:r>
            <a:r>
              <a:rPr dirty="0" spc="-10"/>
              <a:t>Center</a:t>
            </a:r>
          </a:p>
          <a:p>
            <a:pPr marL="354965" indent="-342265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</a:tabLst>
            </a:pPr>
            <a:r>
              <a:rPr dirty="0"/>
              <a:t>New</a:t>
            </a:r>
            <a:r>
              <a:rPr dirty="0" spc="-35"/>
              <a:t> </a:t>
            </a:r>
            <a:r>
              <a:rPr dirty="0"/>
              <a:t>Britain</a:t>
            </a:r>
            <a:r>
              <a:rPr dirty="0" spc="-45"/>
              <a:t> </a:t>
            </a:r>
            <a:r>
              <a:rPr dirty="0"/>
              <a:t>Boys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45"/>
              <a:t> </a:t>
            </a:r>
            <a:r>
              <a:rPr dirty="0"/>
              <a:t>Girls</a:t>
            </a:r>
            <a:r>
              <a:rPr dirty="0" spc="-40"/>
              <a:t> </a:t>
            </a:r>
            <a:r>
              <a:rPr dirty="0" spc="-20"/>
              <a:t>Club</a:t>
            </a: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</a:tabLst>
            </a:pPr>
            <a:r>
              <a:rPr dirty="0"/>
              <a:t>Connecticut</a:t>
            </a:r>
            <a:r>
              <a:rPr dirty="0" spc="-70"/>
              <a:t> </a:t>
            </a:r>
            <a:r>
              <a:rPr dirty="0"/>
              <a:t>Coalition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/>
              <a:t>End</a:t>
            </a:r>
            <a:r>
              <a:rPr dirty="0" spc="-65"/>
              <a:t> </a:t>
            </a:r>
            <a:r>
              <a:rPr dirty="0" spc="-10"/>
              <a:t>Homelessness</a:t>
            </a: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dirty="0"/>
              <a:t>New</a:t>
            </a:r>
            <a:r>
              <a:rPr dirty="0" spc="-50"/>
              <a:t> </a:t>
            </a:r>
            <a:r>
              <a:rPr dirty="0"/>
              <a:t>Britain</a:t>
            </a:r>
            <a:r>
              <a:rPr dirty="0" spc="-55"/>
              <a:t> </a:t>
            </a:r>
            <a:r>
              <a:rPr dirty="0" spc="-10"/>
              <a:t>Herald</a:t>
            </a: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</a:tabLst>
            </a:pPr>
            <a:r>
              <a:rPr dirty="0"/>
              <a:t>Journey</a:t>
            </a:r>
            <a:r>
              <a:rPr dirty="0" spc="-55"/>
              <a:t> </a:t>
            </a:r>
            <a:r>
              <a:rPr dirty="0"/>
              <a:t>Home</a:t>
            </a:r>
            <a:r>
              <a:rPr dirty="0" spc="-50"/>
              <a:t> </a:t>
            </a:r>
            <a:r>
              <a:rPr dirty="0" spc="-25"/>
              <a:t>CT</a:t>
            </a:r>
          </a:p>
          <a:p>
            <a:pPr marL="354965" indent="-342265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</a:tabLst>
            </a:pPr>
            <a:r>
              <a:rPr dirty="0" spc="-10"/>
              <a:t>Pathways-</a:t>
            </a:r>
            <a:r>
              <a:rPr dirty="0"/>
              <a:t>Senderos</a:t>
            </a:r>
            <a:r>
              <a:rPr dirty="0" spc="-80"/>
              <a:t> </a:t>
            </a:r>
            <a:r>
              <a:rPr dirty="0" spc="-10"/>
              <a:t>Center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26847" y="1921763"/>
            <a:ext cx="5405120" cy="3909060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City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Britain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Britain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Police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Department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ts val="2210"/>
              </a:lnSpc>
              <a:spcBef>
                <a:spcPts val="925"/>
              </a:spcBef>
              <a:buChar char="•"/>
              <a:tabLst>
                <a:tab pos="355600" algn="l"/>
              </a:tabLst>
            </a:pPr>
            <a:r>
              <a:rPr dirty="0" sz="2000">
                <a:latin typeface="Arial"/>
                <a:cs typeface="Arial"/>
              </a:rPr>
              <a:t>Opportunities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Industrialization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Center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New </a:t>
            </a:r>
            <a:r>
              <a:rPr dirty="0" sz="2000" spc="-10">
                <a:latin typeface="Arial"/>
                <a:cs typeface="Arial"/>
              </a:rPr>
              <a:t>Britain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55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Britain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Public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Library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Journey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Home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815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New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Haven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Pride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Center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Trans</a:t>
            </a:r>
            <a:r>
              <a:rPr dirty="0" sz="2000" spc="-1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Lifeline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95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South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Church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</a:tabLst>
            </a:pPr>
            <a:r>
              <a:rPr dirty="0" sz="2000">
                <a:latin typeface="Arial"/>
                <a:cs typeface="Arial"/>
              </a:rPr>
              <a:t>Kensington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Congregation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130" y="895135"/>
            <a:ext cx="7024333" cy="52488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57771" y="714247"/>
            <a:ext cx="4495800" cy="596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3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this</a:t>
            </a:r>
            <a:r>
              <a:rPr dirty="0" sz="1500" spc="3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photo</a:t>
            </a:r>
            <a:r>
              <a:rPr dirty="0" sz="1500" spc="3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you</a:t>
            </a:r>
            <a:r>
              <a:rPr dirty="0" sz="1500" spc="4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can</a:t>
            </a:r>
            <a:r>
              <a:rPr dirty="0" sz="1500" spc="3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see</a:t>
            </a:r>
            <a:r>
              <a:rPr dirty="0" sz="1500" spc="4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3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bible</a:t>
            </a:r>
            <a:r>
              <a:rPr dirty="0" sz="1500" spc="3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3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39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LGBT+ </a:t>
            </a:r>
            <a:r>
              <a:rPr dirty="0" sz="1500">
                <a:latin typeface="Arial"/>
                <a:cs typeface="Arial"/>
              </a:rPr>
              <a:t>rainbow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flag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background.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myself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homophobic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because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grew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up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a </a:t>
            </a:r>
            <a:r>
              <a:rPr dirty="0" sz="1500">
                <a:latin typeface="Arial"/>
                <a:cs typeface="Arial"/>
              </a:rPr>
              <a:t>homophobic</a:t>
            </a:r>
            <a:r>
              <a:rPr dirty="0" sz="1500" spc="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catholic</a:t>
            </a:r>
            <a:r>
              <a:rPr dirty="0" sz="1500" spc="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household.</a:t>
            </a:r>
            <a:r>
              <a:rPr dirty="0" sz="1500" spc="4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After</a:t>
            </a:r>
            <a:r>
              <a:rPr dirty="0" sz="1500" spc="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went</a:t>
            </a:r>
            <a:r>
              <a:rPr dirty="0" sz="1500" spc="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to </a:t>
            </a:r>
            <a:r>
              <a:rPr dirty="0" sz="1500">
                <a:latin typeface="Arial"/>
                <a:cs typeface="Arial"/>
              </a:rPr>
              <a:t>college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when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around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18-</a:t>
            </a:r>
            <a:r>
              <a:rPr dirty="0" sz="1500">
                <a:latin typeface="Arial"/>
                <a:cs typeface="Arial"/>
              </a:rPr>
              <a:t>19,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started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exploring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7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sexuality</a:t>
            </a:r>
            <a:r>
              <a:rPr dirty="0" sz="1500" spc="8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8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got</a:t>
            </a:r>
            <a:r>
              <a:rPr dirty="0" sz="1500" spc="7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into</a:t>
            </a:r>
            <a:r>
              <a:rPr dirty="0" sz="1500" spc="8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8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relationship</a:t>
            </a:r>
            <a:r>
              <a:rPr dirty="0" sz="1500" spc="8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80">
                <a:latin typeface="Arial"/>
                <a:cs typeface="Arial"/>
              </a:rPr>
              <a:t>  </a:t>
            </a:r>
            <a:r>
              <a:rPr dirty="0" sz="1500" spc="-50">
                <a:latin typeface="Arial"/>
                <a:cs typeface="Arial"/>
              </a:rPr>
              <a:t>a </a:t>
            </a:r>
            <a:r>
              <a:rPr dirty="0" sz="1500">
                <a:latin typeface="Arial"/>
                <a:cs typeface="Arial"/>
              </a:rPr>
              <a:t>woman.</a:t>
            </a:r>
            <a:r>
              <a:rPr dirty="0" sz="1500" spc="13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mom</a:t>
            </a:r>
            <a:r>
              <a:rPr dirty="0" sz="1500" spc="1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kind</a:t>
            </a:r>
            <a:r>
              <a:rPr dirty="0" sz="1500" spc="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knew</a:t>
            </a:r>
            <a:r>
              <a:rPr dirty="0" sz="1500" spc="1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what</a:t>
            </a:r>
            <a:r>
              <a:rPr dirty="0" sz="1500" spc="1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1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going</a:t>
            </a:r>
            <a:r>
              <a:rPr dirty="0" sz="1500" spc="14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on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18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she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would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treat</a:t>
            </a:r>
            <a:r>
              <a:rPr dirty="0" sz="1500" spc="18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terribly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on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daily</a:t>
            </a:r>
            <a:r>
              <a:rPr dirty="0" sz="1500" spc="18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basis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to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4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point</a:t>
            </a:r>
            <a:r>
              <a:rPr dirty="0" sz="1500" spc="409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4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409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started</a:t>
            </a:r>
            <a:r>
              <a:rPr dirty="0" sz="1500" spc="4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contemplating</a:t>
            </a:r>
            <a:r>
              <a:rPr dirty="0" sz="1500" spc="4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leaving</a:t>
            </a:r>
            <a:r>
              <a:rPr dirty="0" sz="1500" spc="4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the </a:t>
            </a:r>
            <a:r>
              <a:rPr dirty="0" sz="1500">
                <a:latin typeface="Arial"/>
                <a:cs typeface="Arial"/>
              </a:rPr>
              <a:t>house.</a:t>
            </a:r>
            <a:r>
              <a:rPr dirty="0" sz="1500" spc="4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beginning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thinking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it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1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time</a:t>
            </a:r>
            <a:r>
              <a:rPr dirty="0" sz="1500" spc="1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1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completely</a:t>
            </a:r>
            <a:r>
              <a:rPr dirty="0" sz="1500" spc="1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become</a:t>
            </a:r>
            <a:r>
              <a:rPr dirty="0" sz="1500" spc="1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independent.</a:t>
            </a:r>
            <a:r>
              <a:rPr dirty="0" sz="1500" spc="165">
                <a:latin typeface="Arial"/>
                <a:cs typeface="Arial"/>
              </a:rPr>
              <a:t>  </a:t>
            </a:r>
            <a:r>
              <a:rPr dirty="0" sz="1500" spc="-20">
                <a:latin typeface="Arial"/>
                <a:cs typeface="Arial"/>
              </a:rPr>
              <a:t>This </a:t>
            </a:r>
            <a:r>
              <a:rPr dirty="0" sz="1500">
                <a:latin typeface="Arial"/>
                <a:cs typeface="Arial"/>
              </a:rPr>
              <a:t>happened</a:t>
            </a:r>
            <a:r>
              <a:rPr dirty="0" sz="1500" spc="2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couple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2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months</a:t>
            </a:r>
            <a:r>
              <a:rPr dirty="0" sz="1500" spc="2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right</a:t>
            </a:r>
            <a:r>
              <a:rPr dirty="0" sz="1500" spc="2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before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big </a:t>
            </a:r>
            <a:r>
              <a:rPr dirty="0" sz="1500">
                <a:latin typeface="Arial"/>
                <a:cs typeface="Arial"/>
              </a:rPr>
              <a:t>hurricane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Maria,</a:t>
            </a:r>
            <a:r>
              <a:rPr dirty="0" sz="1500" spc="254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which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pushed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finally</a:t>
            </a:r>
            <a:r>
              <a:rPr dirty="0" sz="1500" spc="26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move </a:t>
            </a:r>
            <a:r>
              <a:rPr dirty="0" sz="1500">
                <a:latin typeface="Arial"/>
                <a:cs typeface="Arial"/>
              </a:rPr>
              <a:t>out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hometown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come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Connecticut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Schools</a:t>
            </a:r>
            <a:r>
              <a:rPr dirty="0" sz="1500" spc="17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18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other</a:t>
            </a:r>
            <a:r>
              <a:rPr dirty="0" sz="1500" spc="18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places</a:t>
            </a:r>
            <a:r>
              <a:rPr dirty="0" sz="1500" spc="17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have</a:t>
            </a:r>
            <a:r>
              <a:rPr dirty="0" sz="1500" spc="18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18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offer</a:t>
            </a:r>
            <a:r>
              <a:rPr dirty="0" sz="1500" spc="180">
                <a:latin typeface="Arial"/>
                <a:cs typeface="Arial"/>
              </a:rPr>
              <a:t>  </a:t>
            </a:r>
            <a:r>
              <a:rPr dirty="0" sz="1500" spc="-20">
                <a:latin typeface="Arial"/>
                <a:cs typeface="Arial"/>
              </a:rPr>
              <a:t>more </a:t>
            </a:r>
            <a:r>
              <a:rPr dirty="0" sz="1500">
                <a:latin typeface="Arial"/>
                <a:cs typeface="Arial"/>
              </a:rPr>
              <a:t>education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about</a:t>
            </a:r>
            <a:r>
              <a:rPr dirty="0" sz="1500" spc="1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sexuality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gender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identity.</a:t>
            </a:r>
            <a:r>
              <a:rPr dirty="0" sz="1500" spc="120">
                <a:latin typeface="Arial"/>
                <a:cs typeface="Arial"/>
              </a:rPr>
              <a:t>  </a:t>
            </a:r>
            <a:r>
              <a:rPr dirty="0" sz="1500" spc="-25">
                <a:latin typeface="Arial"/>
                <a:cs typeface="Arial"/>
              </a:rPr>
              <a:t>The </a:t>
            </a:r>
            <a:r>
              <a:rPr dirty="0" sz="1500">
                <a:latin typeface="Arial"/>
                <a:cs typeface="Arial"/>
              </a:rPr>
              <a:t>majority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18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people</a:t>
            </a:r>
            <a:r>
              <a:rPr dirty="0" sz="1500" spc="1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are</a:t>
            </a:r>
            <a:r>
              <a:rPr dirty="0" sz="1500" spc="1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homophobic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because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31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lack</a:t>
            </a:r>
            <a:r>
              <a:rPr dirty="0" sz="1500" spc="32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31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education</a:t>
            </a:r>
            <a:r>
              <a:rPr dirty="0" sz="1500" spc="325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32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understanding.</a:t>
            </a:r>
            <a:r>
              <a:rPr dirty="0" sz="1500" spc="320">
                <a:latin typeface="Arial"/>
                <a:cs typeface="Arial"/>
              </a:rPr>
              <a:t>    </a:t>
            </a:r>
            <a:r>
              <a:rPr dirty="0" sz="1500" spc="-50">
                <a:latin typeface="Arial"/>
                <a:cs typeface="Arial"/>
              </a:rPr>
              <a:t>I </a:t>
            </a:r>
            <a:r>
              <a:rPr dirty="0" sz="1500">
                <a:latin typeface="Arial"/>
                <a:cs typeface="Arial"/>
              </a:rPr>
              <a:t>understand</a:t>
            </a:r>
            <a:r>
              <a:rPr dirty="0" sz="1500" spc="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everyone</a:t>
            </a:r>
            <a:r>
              <a:rPr dirty="0" sz="1500" spc="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has</a:t>
            </a:r>
            <a:r>
              <a:rPr dirty="0" sz="1500" spc="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different</a:t>
            </a:r>
            <a:r>
              <a:rPr dirty="0" sz="1500" spc="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opinions</a:t>
            </a:r>
            <a:r>
              <a:rPr dirty="0" sz="1500" spc="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and </a:t>
            </a:r>
            <a:r>
              <a:rPr dirty="0" sz="1500">
                <a:latin typeface="Arial"/>
                <a:cs typeface="Arial"/>
              </a:rPr>
              <a:t>beliefs,</a:t>
            </a:r>
            <a:r>
              <a:rPr dirty="0" sz="1500" spc="1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but</a:t>
            </a:r>
            <a:r>
              <a:rPr dirty="0" sz="1500" spc="1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we</a:t>
            </a:r>
            <a:r>
              <a:rPr dirty="0" sz="1500" spc="1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have</a:t>
            </a:r>
            <a:r>
              <a:rPr dirty="0" sz="1500" spc="1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1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</a:t>
            </a:r>
            <a:r>
              <a:rPr dirty="0" sz="1500" spc="1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respectful</a:t>
            </a:r>
            <a:r>
              <a:rPr dirty="0" sz="1500" spc="1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towards</a:t>
            </a:r>
            <a:r>
              <a:rPr dirty="0" sz="1500" spc="19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each </a:t>
            </a:r>
            <a:r>
              <a:rPr dirty="0" sz="1500">
                <a:latin typeface="Arial"/>
                <a:cs typeface="Arial"/>
              </a:rPr>
              <a:t>other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regardless of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those.</a:t>
            </a:r>
            <a:r>
              <a:rPr dirty="0" sz="1500" spc="40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Also,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since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Puerto Rico </a:t>
            </a:r>
            <a:r>
              <a:rPr dirty="0" sz="1500" spc="-25">
                <a:latin typeface="Arial"/>
                <a:cs typeface="Arial"/>
              </a:rPr>
              <a:t>is </a:t>
            </a:r>
            <a:r>
              <a:rPr dirty="0" sz="1500">
                <a:latin typeface="Arial"/>
                <a:cs typeface="Arial"/>
              </a:rPr>
              <a:t>technically</a:t>
            </a:r>
            <a:r>
              <a:rPr dirty="0" sz="1500" spc="2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part</a:t>
            </a:r>
            <a:r>
              <a:rPr dirty="0" sz="1500" spc="2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2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28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USA</a:t>
            </a:r>
            <a:r>
              <a:rPr dirty="0" sz="1500" spc="1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it</a:t>
            </a:r>
            <a:r>
              <a:rPr dirty="0" sz="1500" spc="2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would</a:t>
            </a:r>
            <a:r>
              <a:rPr dirty="0" sz="1500" spc="28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</a:t>
            </a:r>
            <a:r>
              <a:rPr dirty="0" sz="1500" spc="2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nice</a:t>
            </a:r>
            <a:r>
              <a:rPr dirty="0" sz="1500" spc="28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if</a:t>
            </a:r>
            <a:r>
              <a:rPr dirty="0" sz="1500" spc="27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the </a:t>
            </a:r>
            <a:r>
              <a:rPr dirty="0" sz="1500">
                <a:latin typeface="Arial"/>
                <a:cs typeface="Arial"/>
              </a:rPr>
              <a:t>USA</a:t>
            </a:r>
            <a:r>
              <a:rPr dirty="0" sz="1500" spc="1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would</a:t>
            </a:r>
            <a:r>
              <a:rPr dirty="0" sz="1500" spc="2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interfere</a:t>
            </a:r>
            <a:r>
              <a:rPr dirty="0" sz="1500" spc="2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2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this</a:t>
            </a:r>
            <a:r>
              <a:rPr dirty="0" sz="1500" spc="2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topic</a:t>
            </a:r>
            <a:r>
              <a:rPr dirty="0" sz="1500" spc="2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2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send</a:t>
            </a:r>
            <a:r>
              <a:rPr dirty="0" sz="1500" spc="21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more </a:t>
            </a:r>
            <a:r>
              <a:rPr dirty="0" sz="1500">
                <a:latin typeface="Arial"/>
                <a:cs typeface="Arial"/>
              </a:rPr>
              <a:t>federal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resources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LGBT+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people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PR.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643562" y="301244"/>
            <a:ext cx="39116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B050"/>
                </a:solidFill>
              </a:rPr>
              <a:t>Become</a:t>
            </a:r>
            <a:r>
              <a:rPr dirty="0" sz="1800" spc="-30">
                <a:solidFill>
                  <a:srgbClr val="00B050"/>
                </a:solidFill>
              </a:rPr>
              <a:t> </a:t>
            </a:r>
            <a:r>
              <a:rPr dirty="0" sz="1800">
                <a:solidFill>
                  <a:srgbClr val="00B050"/>
                </a:solidFill>
              </a:rPr>
              <a:t>a</a:t>
            </a:r>
            <a:r>
              <a:rPr dirty="0" sz="1800" spc="-25">
                <a:solidFill>
                  <a:srgbClr val="00B050"/>
                </a:solidFill>
              </a:rPr>
              <a:t> </a:t>
            </a:r>
            <a:r>
              <a:rPr dirty="0" sz="1800">
                <a:solidFill>
                  <a:srgbClr val="00B050"/>
                </a:solidFill>
              </a:rPr>
              <a:t>better</a:t>
            </a:r>
            <a:r>
              <a:rPr dirty="0" sz="1800" spc="-20">
                <a:solidFill>
                  <a:srgbClr val="00B050"/>
                </a:solidFill>
              </a:rPr>
              <a:t> </a:t>
            </a:r>
            <a:r>
              <a:rPr dirty="0" sz="1800">
                <a:solidFill>
                  <a:srgbClr val="00B050"/>
                </a:solidFill>
              </a:rPr>
              <a:t>version</a:t>
            </a:r>
            <a:r>
              <a:rPr dirty="0" sz="1800" spc="-20">
                <a:solidFill>
                  <a:srgbClr val="00B050"/>
                </a:solidFill>
              </a:rPr>
              <a:t> </a:t>
            </a:r>
            <a:r>
              <a:rPr dirty="0" sz="1800">
                <a:solidFill>
                  <a:srgbClr val="00B050"/>
                </a:solidFill>
              </a:rPr>
              <a:t>of</a:t>
            </a:r>
            <a:r>
              <a:rPr dirty="0" sz="1800" spc="-20">
                <a:solidFill>
                  <a:srgbClr val="00B050"/>
                </a:solidFill>
              </a:rPr>
              <a:t> </a:t>
            </a:r>
            <a:r>
              <a:rPr dirty="0" sz="1800" spc="-10">
                <a:solidFill>
                  <a:srgbClr val="00B050"/>
                </a:solidFill>
              </a:rPr>
              <a:t>yourself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054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4580" y="1424432"/>
            <a:ext cx="6595745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1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this</a:t>
            </a:r>
            <a:r>
              <a:rPr dirty="0" sz="1500" spc="10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picture,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you</a:t>
            </a:r>
            <a:r>
              <a:rPr dirty="0" sz="1500" spc="1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see</a:t>
            </a:r>
            <a:r>
              <a:rPr dirty="0" sz="1500" spc="114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1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payphone</a:t>
            </a:r>
            <a:r>
              <a:rPr dirty="0" sz="1500" spc="1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10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110">
                <a:latin typeface="Arial"/>
                <a:cs typeface="Arial"/>
              </a:rPr>
              <a:t> </a:t>
            </a:r>
            <a:r>
              <a:rPr dirty="0" sz="1500" spc="-45">
                <a:latin typeface="Arial"/>
                <a:cs typeface="Arial"/>
              </a:rPr>
              <a:t>211-</a:t>
            </a:r>
            <a:r>
              <a:rPr dirty="0" sz="1500">
                <a:latin typeface="Arial"/>
                <a:cs typeface="Arial"/>
              </a:rPr>
              <a:t>number</a:t>
            </a:r>
            <a:r>
              <a:rPr dirty="0" sz="1500" spc="1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attached</a:t>
            </a:r>
            <a:r>
              <a:rPr dirty="0" sz="1500" spc="1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1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it.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This </a:t>
            </a:r>
            <a:r>
              <a:rPr dirty="0" sz="1500">
                <a:latin typeface="Arial"/>
                <a:cs typeface="Arial"/>
              </a:rPr>
              <a:t>photo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represents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number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times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tried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reaching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211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help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but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never </a:t>
            </a:r>
            <a:r>
              <a:rPr dirty="0" sz="1500">
                <a:latin typeface="Arial"/>
                <a:cs typeface="Arial"/>
              </a:rPr>
              <a:t>got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response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until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 was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literally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sleeping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car. Since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first time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 </a:t>
            </a:r>
            <a:r>
              <a:rPr dirty="0" sz="1500" spc="-25">
                <a:latin typeface="Arial"/>
                <a:cs typeface="Arial"/>
              </a:rPr>
              <a:t>got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CT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everyone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would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tell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call</a:t>
            </a:r>
            <a:r>
              <a:rPr dirty="0" sz="1500" spc="-10">
                <a:latin typeface="Arial"/>
                <a:cs typeface="Arial"/>
              </a:rPr>
              <a:t> 211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so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they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could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assist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with</a:t>
            </a:r>
            <a:r>
              <a:rPr dirty="0" sz="1500" spc="-10">
                <a:latin typeface="Arial"/>
                <a:cs typeface="Arial"/>
              </a:rPr>
              <a:t> housing </a:t>
            </a:r>
            <a:r>
              <a:rPr dirty="0" sz="1500">
                <a:latin typeface="Arial"/>
                <a:cs typeface="Arial"/>
              </a:rPr>
              <a:t>services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but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every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time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called,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they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said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since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student,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could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take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60">
                <a:latin typeface="Arial"/>
                <a:cs typeface="Arial"/>
              </a:rPr>
              <a:t>a </a:t>
            </a:r>
            <a:r>
              <a:rPr dirty="0" sz="1500">
                <a:latin typeface="Arial"/>
                <a:cs typeface="Arial"/>
              </a:rPr>
              <a:t>loan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so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could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have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lived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dorms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only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way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for</a:t>
            </a:r>
            <a:r>
              <a:rPr dirty="0" sz="1500" spc="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them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2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help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if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literally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sleeping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streets,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public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place,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car.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Probably</a:t>
            </a:r>
            <a:r>
              <a:rPr dirty="0" sz="1500" spc="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if</a:t>
            </a:r>
            <a:r>
              <a:rPr dirty="0" sz="1500" spc="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they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would've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assisted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since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first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time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called,</a:t>
            </a:r>
            <a:r>
              <a:rPr dirty="0" sz="1500" spc="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instead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of </a:t>
            </a:r>
            <a:r>
              <a:rPr dirty="0" sz="1500">
                <a:latin typeface="Arial"/>
                <a:cs typeface="Arial"/>
              </a:rPr>
              <a:t>waiting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until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sleeping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car</a:t>
            </a:r>
            <a:r>
              <a:rPr dirty="0" sz="1500" spc="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(2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years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later),</a:t>
            </a:r>
            <a:r>
              <a:rPr dirty="0" sz="1500" spc="9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8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would’ve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had</a:t>
            </a:r>
            <a:r>
              <a:rPr dirty="0" sz="1500" spc="10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9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home </a:t>
            </a:r>
            <a:r>
              <a:rPr dirty="0" sz="1500">
                <a:latin typeface="Arial"/>
                <a:cs typeface="Arial"/>
              </a:rPr>
              <a:t>after</a:t>
            </a:r>
            <a:r>
              <a:rPr dirty="0" sz="1500" spc="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graduating.</a:t>
            </a:r>
            <a:r>
              <a:rPr dirty="0" sz="1500" spc="70">
                <a:latin typeface="Arial"/>
                <a:cs typeface="Arial"/>
              </a:rPr>
              <a:t>  </a:t>
            </a:r>
            <a:r>
              <a:rPr dirty="0" sz="1500">
                <a:latin typeface="Arial"/>
                <a:cs typeface="Arial"/>
              </a:rPr>
              <a:t>A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good</a:t>
            </a:r>
            <a:r>
              <a:rPr dirty="0" sz="1500" spc="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change</a:t>
            </a:r>
            <a:r>
              <a:rPr dirty="0" sz="1500" spc="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state</a:t>
            </a:r>
            <a:r>
              <a:rPr dirty="0" sz="1500" spc="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could</a:t>
            </a:r>
            <a:r>
              <a:rPr dirty="0" sz="1500" spc="8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make</a:t>
            </a:r>
            <a:r>
              <a:rPr dirty="0" sz="1500" spc="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not</a:t>
            </a:r>
            <a:r>
              <a:rPr dirty="0" sz="1500" spc="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waiting</a:t>
            </a:r>
            <a:r>
              <a:rPr dirty="0" sz="1500" spc="7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for </a:t>
            </a:r>
            <a:r>
              <a:rPr dirty="0" sz="1500">
                <a:latin typeface="Arial"/>
                <a:cs typeface="Arial"/>
              </a:rPr>
              <a:t>people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streets</a:t>
            </a:r>
            <a:r>
              <a:rPr dirty="0" sz="1500" spc="1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because</a:t>
            </a:r>
            <a:r>
              <a:rPr dirty="0" sz="1500" spc="1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homelessness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does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not</a:t>
            </a:r>
            <a:r>
              <a:rPr dirty="0" sz="1500" spc="114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only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mean</a:t>
            </a:r>
            <a:r>
              <a:rPr dirty="0" sz="1500" spc="12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you </a:t>
            </a:r>
            <a:r>
              <a:rPr dirty="0" sz="1500">
                <a:latin typeface="Arial"/>
                <a:cs typeface="Arial"/>
              </a:rPr>
              <a:t>are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literally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streets.</a:t>
            </a:r>
            <a:r>
              <a:rPr dirty="0" sz="1500" spc="3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There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housing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insecurity.</a:t>
            </a:r>
            <a:r>
              <a:rPr dirty="0" sz="1500" spc="37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If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they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take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better</a:t>
            </a:r>
            <a:r>
              <a:rPr dirty="0" sz="1500" spc="-20">
                <a:latin typeface="Arial"/>
                <a:cs typeface="Arial"/>
              </a:rPr>
              <a:t> care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3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people</a:t>
            </a:r>
            <a:r>
              <a:rPr dirty="0" sz="1500" spc="3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confronting</a:t>
            </a:r>
            <a:r>
              <a:rPr dirty="0" sz="1500" spc="3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housing</a:t>
            </a:r>
            <a:r>
              <a:rPr dirty="0" sz="1500" spc="3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insecurity,</a:t>
            </a:r>
            <a:r>
              <a:rPr dirty="0" sz="1500" spc="35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maybe</a:t>
            </a:r>
            <a:r>
              <a:rPr dirty="0" sz="1500" spc="36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37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literal</a:t>
            </a:r>
            <a:r>
              <a:rPr dirty="0" sz="1500" spc="36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homelessness </a:t>
            </a:r>
            <a:r>
              <a:rPr dirty="0" sz="1500">
                <a:latin typeface="Arial"/>
                <a:cs typeface="Arial"/>
              </a:rPr>
              <a:t>rates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would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go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down.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960819" y="673100"/>
            <a:ext cx="16002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B050"/>
                </a:solidFill>
              </a:rPr>
              <a:t>Disconnection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5712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69268" y="1378711"/>
            <a:ext cx="5728970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"/>
                <a:cs typeface="Arial"/>
              </a:rPr>
              <a:t>This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picture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taken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parking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lot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last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dorm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lived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in </a:t>
            </a:r>
            <a:r>
              <a:rPr dirty="0" sz="1500">
                <a:latin typeface="Arial"/>
                <a:cs typeface="Arial"/>
              </a:rPr>
              <a:t>while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college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before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became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homeless.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picture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a </a:t>
            </a:r>
            <a:r>
              <a:rPr dirty="0" sz="1500">
                <a:latin typeface="Arial"/>
                <a:cs typeface="Arial"/>
              </a:rPr>
              <a:t>reserved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parking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sign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where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students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park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when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they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want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move </a:t>
            </a:r>
            <a:r>
              <a:rPr dirty="0" sz="1500">
                <a:latin typeface="Arial"/>
                <a:cs typeface="Arial"/>
              </a:rPr>
              <a:t>out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in.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sign,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graduation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sash.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37465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graduation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day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crazy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because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moving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out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on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day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graduation.</a:t>
            </a:r>
            <a:r>
              <a:rPr dirty="0" sz="1500" spc="-6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school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allowed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me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stay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later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that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other </a:t>
            </a:r>
            <a:r>
              <a:rPr dirty="0" sz="1500">
                <a:latin typeface="Arial"/>
                <a:cs typeface="Arial"/>
              </a:rPr>
              <a:t>students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because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circumstances,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but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allowed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to </a:t>
            </a:r>
            <a:r>
              <a:rPr dirty="0" sz="1500">
                <a:latin typeface="Arial"/>
                <a:cs typeface="Arial"/>
              </a:rPr>
              <a:t>stay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there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after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graduation.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moving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out,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but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did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have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a </a:t>
            </a:r>
            <a:r>
              <a:rPr dirty="0" sz="1500">
                <a:latin typeface="Arial"/>
                <a:cs typeface="Arial"/>
              </a:rPr>
              <a:t>place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move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out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to.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taking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my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stuff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out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to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storage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on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20">
                <a:latin typeface="Arial"/>
                <a:cs typeface="Arial"/>
              </a:rPr>
              <a:t>that day.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500">
              <a:latin typeface="Arial"/>
              <a:cs typeface="Arial"/>
            </a:endParaRPr>
          </a:p>
          <a:p>
            <a:pPr marL="12700" marR="1778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Students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need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more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resources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after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graduation.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While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was</a:t>
            </a:r>
            <a:r>
              <a:rPr dirty="0" sz="1500" spc="-4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a </a:t>
            </a:r>
            <a:r>
              <a:rPr dirty="0" sz="1500">
                <a:latin typeface="Arial"/>
                <a:cs typeface="Arial"/>
              </a:rPr>
              <a:t>student</a:t>
            </a:r>
            <a:r>
              <a:rPr dirty="0" sz="1500" spc="-5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in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college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had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lots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resources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help.</a:t>
            </a:r>
            <a:r>
              <a:rPr dirty="0" sz="1500" spc="-9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After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50">
                <a:latin typeface="Arial"/>
                <a:cs typeface="Arial"/>
              </a:rPr>
              <a:t>I </a:t>
            </a:r>
            <a:r>
              <a:rPr dirty="0" sz="1500">
                <a:latin typeface="Arial"/>
                <a:cs typeface="Arial"/>
              </a:rPr>
              <a:t>graduated,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lost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these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resources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and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did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not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know-</a:t>
            </a:r>
            <a:r>
              <a:rPr dirty="0" sz="1500" spc="-2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what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do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I</a:t>
            </a:r>
            <a:r>
              <a:rPr dirty="0" sz="1500" spc="-3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do </a:t>
            </a:r>
            <a:r>
              <a:rPr dirty="0" sz="1500" spc="-20">
                <a:latin typeface="Arial"/>
                <a:cs typeface="Arial"/>
              </a:rPr>
              <a:t>now?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8355" rIns="0" bIns="0" rtlCol="0" vert="horz">
            <a:spAutoFit/>
          </a:bodyPr>
          <a:lstStyle/>
          <a:p>
            <a:pPr marL="69837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B050"/>
                </a:solidFill>
              </a:rPr>
              <a:t>Graduation</a:t>
            </a:r>
            <a:r>
              <a:rPr dirty="0" sz="1800" spc="-45">
                <a:solidFill>
                  <a:srgbClr val="00B050"/>
                </a:solidFill>
              </a:rPr>
              <a:t> </a:t>
            </a:r>
            <a:r>
              <a:rPr dirty="0" sz="1800">
                <a:solidFill>
                  <a:srgbClr val="00B050"/>
                </a:solidFill>
              </a:rPr>
              <a:t>day!</a:t>
            </a:r>
            <a:r>
              <a:rPr dirty="0" sz="1800" spc="-35">
                <a:solidFill>
                  <a:srgbClr val="00B050"/>
                </a:solidFill>
              </a:rPr>
              <a:t> </a:t>
            </a:r>
            <a:r>
              <a:rPr dirty="0" sz="1800">
                <a:solidFill>
                  <a:srgbClr val="00B050"/>
                </a:solidFill>
              </a:rPr>
              <a:t>What</a:t>
            </a:r>
            <a:r>
              <a:rPr dirty="0" sz="1800" spc="-35">
                <a:solidFill>
                  <a:srgbClr val="00B050"/>
                </a:solidFill>
              </a:rPr>
              <a:t> </a:t>
            </a:r>
            <a:r>
              <a:rPr dirty="0" sz="1800" spc="-20">
                <a:solidFill>
                  <a:srgbClr val="00B050"/>
                </a:solidFill>
              </a:rPr>
              <a:t>now?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7732" cy="6852714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300" rIns="0" bIns="0" rtlCol="0" vert="horz">
            <a:spAutoFit/>
          </a:bodyPr>
          <a:lstStyle/>
          <a:p>
            <a:pPr marL="791654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B050"/>
                </a:solidFill>
              </a:rPr>
              <a:t>Choices</a:t>
            </a:r>
            <a:endParaRPr sz="18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</a:t>
            </a:r>
            <a:r>
              <a:rPr dirty="0" spc="-35"/>
              <a:t> </a:t>
            </a:r>
            <a:r>
              <a:rPr dirty="0"/>
              <a:t>this</a:t>
            </a:r>
            <a:r>
              <a:rPr dirty="0" spc="-30"/>
              <a:t> </a:t>
            </a:r>
            <a:r>
              <a:rPr dirty="0"/>
              <a:t>picture</a:t>
            </a:r>
            <a:r>
              <a:rPr dirty="0" spc="-30"/>
              <a:t> </a:t>
            </a:r>
            <a:r>
              <a:rPr dirty="0"/>
              <a:t>you</a:t>
            </a:r>
            <a:r>
              <a:rPr dirty="0" spc="-30"/>
              <a:t> </a:t>
            </a:r>
            <a:r>
              <a:rPr dirty="0"/>
              <a:t>see</a:t>
            </a:r>
            <a:r>
              <a:rPr dirty="0" spc="-30"/>
              <a:t> </a:t>
            </a:r>
            <a:r>
              <a:rPr dirty="0"/>
              <a:t>apples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coins</a:t>
            </a:r>
            <a:r>
              <a:rPr dirty="0" spc="-35"/>
              <a:t> </a:t>
            </a:r>
            <a:r>
              <a:rPr dirty="0"/>
              <a:t>next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each</a:t>
            </a:r>
            <a:r>
              <a:rPr dirty="0" spc="-30"/>
              <a:t> </a:t>
            </a:r>
            <a:r>
              <a:rPr dirty="0" spc="-10"/>
              <a:t>other.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/>
              <a:t>This</a:t>
            </a:r>
            <a:r>
              <a:rPr dirty="0" spc="300"/>
              <a:t> </a:t>
            </a:r>
            <a:r>
              <a:rPr dirty="0"/>
              <a:t>picture</a:t>
            </a:r>
            <a:r>
              <a:rPr dirty="0" spc="310"/>
              <a:t> </a:t>
            </a:r>
            <a:r>
              <a:rPr dirty="0"/>
              <a:t>represents</a:t>
            </a:r>
            <a:r>
              <a:rPr dirty="0" spc="300"/>
              <a:t> </a:t>
            </a:r>
            <a:r>
              <a:rPr dirty="0"/>
              <a:t>the</a:t>
            </a:r>
            <a:r>
              <a:rPr dirty="0" spc="310"/>
              <a:t> </a:t>
            </a:r>
            <a:r>
              <a:rPr dirty="0"/>
              <a:t>choices</a:t>
            </a:r>
            <a:r>
              <a:rPr dirty="0" spc="305"/>
              <a:t> </a:t>
            </a:r>
            <a:r>
              <a:rPr dirty="0"/>
              <a:t>you</a:t>
            </a:r>
            <a:r>
              <a:rPr dirty="0" spc="305"/>
              <a:t> </a:t>
            </a:r>
            <a:r>
              <a:rPr dirty="0"/>
              <a:t>face</a:t>
            </a:r>
            <a:r>
              <a:rPr dirty="0" spc="310"/>
              <a:t> </a:t>
            </a:r>
            <a:r>
              <a:rPr dirty="0"/>
              <a:t>when</a:t>
            </a:r>
            <a:r>
              <a:rPr dirty="0" spc="305"/>
              <a:t> </a:t>
            </a:r>
            <a:r>
              <a:rPr dirty="0"/>
              <a:t>you</a:t>
            </a:r>
            <a:r>
              <a:rPr dirty="0" spc="310"/>
              <a:t> </a:t>
            </a:r>
            <a:r>
              <a:rPr dirty="0"/>
              <a:t>do</a:t>
            </a:r>
            <a:r>
              <a:rPr dirty="0" spc="310"/>
              <a:t> </a:t>
            </a:r>
            <a:r>
              <a:rPr dirty="0"/>
              <a:t>not</a:t>
            </a:r>
            <a:r>
              <a:rPr dirty="0" spc="295"/>
              <a:t> </a:t>
            </a:r>
            <a:r>
              <a:rPr dirty="0" spc="-20"/>
              <a:t>have </a:t>
            </a:r>
            <a:r>
              <a:rPr dirty="0"/>
              <a:t>enough</a:t>
            </a:r>
            <a:r>
              <a:rPr dirty="0" spc="85"/>
              <a:t> </a:t>
            </a:r>
            <a:r>
              <a:rPr dirty="0"/>
              <a:t>money.</a:t>
            </a:r>
            <a:r>
              <a:rPr dirty="0" spc="80"/>
              <a:t> </a:t>
            </a:r>
            <a:r>
              <a:rPr dirty="0"/>
              <a:t>For</a:t>
            </a:r>
            <a:r>
              <a:rPr dirty="0" spc="85"/>
              <a:t> </a:t>
            </a:r>
            <a:r>
              <a:rPr dirty="0"/>
              <a:t>example,</a:t>
            </a:r>
            <a:r>
              <a:rPr dirty="0" spc="80"/>
              <a:t> </a:t>
            </a:r>
            <a:r>
              <a:rPr dirty="0"/>
              <a:t>there</a:t>
            </a:r>
            <a:r>
              <a:rPr dirty="0" spc="90"/>
              <a:t> </a:t>
            </a:r>
            <a:r>
              <a:rPr dirty="0"/>
              <a:t>are</a:t>
            </a:r>
            <a:r>
              <a:rPr dirty="0" spc="85"/>
              <a:t> </a:t>
            </a:r>
            <a:r>
              <a:rPr dirty="0"/>
              <a:t>times</a:t>
            </a:r>
            <a:r>
              <a:rPr dirty="0" spc="85"/>
              <a:t> </a:t>
            </a:r>
            <a:r>
              <a:rPr dirty="0"/>
              <a:t>when</a:t>
            </a:r>
            <a:r>
              <a:rPr dirty="0" spc="90"/>
              <a:t> </a:t>
            </a:r>
            <a:r>
              <a:rPr dirty="0"/>
              <a:t>you</a:t>
            </a:r>
            <a:r>
              <a:rPr dirty="0" spc="90"/>
              <a:t> </a:t>
            </a:r>
            <a:r>
              <a:rPr dirty="0"/>
              <a:t>have</a:t>
            </a:r>
            <a:r>
              <a:rPr dirty="0" spc="85"/>
              <a:t> </a:t>
            </a:r>
            <a:r>
              <a:rPr dirty="0"/>
              <a:t>to</a:t>
            </a:r>
            <a:r>
              <a:rPr dirty="0" spc="90"/>
              <a:t> </a:t>
            </a:r>
            <a:r>
              <a:rPr dirty="0" spc="-10"/>
              <a:t>decide </a:t>
            </a:r>
            <a:r>
              <a:rPr dirty="0"/>
              <a:t>what</a:t>
            </a:r>
            <a:r>
              <a:rPr dirty="0" spc="195"/>
              <a:t> </a:t>
            </a:r>
            <a:r>
              <a:rPr dirty="0"/>
              <a:t>to</a:t>
            </a:r>
            <a:r>
              <a:rPr dirty="0" spc="204"/>
              <a:t> </a:t>
            </a:r>
            <a:r>
              <a:rPr dirty="0"/>
              <a:t>eat,</a:t>
            </a:r>
            <a:r>
              <a:rPr dirty="0" spc="190"/>
              <a:t> </a:t>
            </a:r>
            <a:r>
              <a:rPr dirty="0"/>
              <a:t>but</a:t>
            </a:r>
            <a:r>
              <a:rPr dirty="0" spc="195"/>
              <a:t> </a:t>
            </a:r>
            <a:r>
              <a:rPr dirty="0"/>
              <a:t>healthy</a:t>
            </a:r>
            <a:r>
              <a:rPr dirty="0" spc="200"/>
              <a:t> </a:t>
            </a:r>
            <a:r>
              <a:rPr dirty="0"/>
              <a:t>food</a:t>
            </a:r>
            <a:r>
              <a:rPr dirty="0" spc="200"/>
              <a:t> </a:t>
            </a:r>
            <a:r>
              <a:rPr dirty="0"/>
              <a:t>like</a:t>
            </a:r>
            <a:r>
              <a:rPr dirty="0" spc="204"/>
              <a:t> </a:t>
            </a:r>
            <a:r>
              <a:rPr dirty="0"/>
              <a:t>apples</a:t>
            </a:r>
            <a:r>
              <a:rPr dirty="0" spc="200"/>
              <a:t> </a:t>
            </a:r>
            <a:r>
              <a:rPr dirty="0"/>
              <a:t>costs</a:t>
            </a:r>
            <a:r>
              <a:rPr dirty="0" spc="195"/>
              <a:t> </a:t>
            </a:r>
            <a:r>
              <a:rPr dirty="0"/>
              <a:t>more.</a:t>
            </a:r>
            <a:r>
              <a:rPr dirty="0" spc="195"/>
              <a:t> </a:t>
            </a:r>
            <a:r>
              <a:rPr dirty="0"/>
              <a:t>There</a:t>
            </a:r>
            <a:r>
              <a:rPr dirty="0" spc="204"/>
              <a:t> </a:t>
            </a:r>
            <a:r>
              <a:rPr dirty="0"/>
              <a:t>are</a:t>
            </a:r>
            <a:r>
              <a:rPr dirty="0" spc="200"/>
              <a:t> </a:t>
            </a:r>
            <a:r>
              <a:rPr dirty="0" spc="-10"/>
              <a:t>times </a:t>
            </a:r>
            <a:r>
              <a:rPr dirty="0"/>
              <a:t>when</a:t>
            </a:r>
            <a:r>
              <a:rPr dirty="0" spc="305"/>
              <a:t> </a:t>
            </a:r>
            <a:r>
              <a:rPr dirty="0"/>
              <a:t>you</a:t>
            </a:r>
            <a:r>
              <a:rPr dirty="0" spc="305"/>
              <a:t> </a:t>
            </a:r>
            <a:r>
              <a:rPr dirty="0"/>
              <a:t>want</a:t>
            </a:r>
            <a:r>
              <a:rPr dirty="0" spc="295"/>
              <a:t> </a:t>
            </a:r>
            <a:r>
              <a:rPr dirty="0"/>
              <a:t>to</a:t>
            </a:r>
            <a:r>
              <a:rPr dirty="0" spc="305"/>
              <a:t> </a:t>
            </a:r>
            <a:r>
              <a:rPr dirty="0"/>
              <a:t>make</a:t>
            </a:r>
            <a:r>
              <a:rPr dirty="0" spc="305"/>
              <a:t> </a:t>
            </a:r>
            <a:r>
              <a:rPr dirty="0"/>
              <a:t>healthy</a:t>
            </a:r>
            <a:r>
              <a:rPr dirty="0" spc="305"/>
              <a:t> </a:t>
            </a:r>
            <a:r>
              <a:rPr dirty="0"/>
              <a:t>decisions,</a:t>
            </a:r>
            <a:r>
              <a:rPr dirty="0" spc="295"/>
              <a:t> </a:t>
            </a:r>
            <a:r>
              <a:rPr dirty="0"/>
              <a:t>but</a:t>
            </a:r>
            <a:r>
              <a:rPr dirty="0" spc="295"/>
              <a:t> </a:t>
            </a:r>
            <a:r>
              <a:rPr dirty="0"/>
              <a:t>its</a:t>
            </a:r>
            <a:r>
              <a:rPr dirty="0" spc="300"/>
              <a:t> </a:t>
            </a:r>
            <a:r>
              <a:rPr dirty="0"/>
              <a:t>hard</a:t>
            </a:r>
            <a:r>
              <a:rPr dirty="0" spc="300"/>
              <a:t> </a:t>
            </a:r>
            <a:r>
              <a:rPr dirty="0"/>
              <a:t>to</a:t>
            </a:r>
            <a:r>
              <a:rPr dirty="0" spc="310"/>
              <a:t> </a:t>
            </a:r>
            <a:r>
              <a:rPr dirty="0"/>
              <a:t>make</a:t>
            </a:r>
            <a:r>
              <a:rPr dirty="0" spc="305"/>
              <a:t> </a:t>
            </a:r>
            <a:r>
              <a:rPr dirty="0" spc="-25"/>
              <a:t>the </a:t>
            </a:r>
            <a:r>
              <a:rPr dirty="0"/>
              <a:t>healthy</a:t>
            </a:r>
            <a:r>
              <a:rPr dirty="0" spc="305"/>
              <a:t> </a:t>
            </a:r>
            <a:r>
              <a:rPr dirty="0"/>
              <a:t>decision</a:t>
            </a:r>
            <a:r>
              <a:rPr dirty="0" spc="315"/>
              <a:t> </a:t>
            </a:r>
            <a:r>
              <a:rPr dirty="0"/>
              <a:t>because</a:t>
            </a:r>
            <a:r>
              <a:rPr dirty="0" spc="310"/>
              <a:t> </a:t>
            </a:r>
            <a:r>
              <a:rPr dirty="0"/>
              <a:t>the</a:t>
            </a:r>
            <a:r>
              <a:rPr dirty="0" spc="315"/>
              <a:t> </a:t>
            </a:r>
            <a:r>
              <a:rPr dirty="0"/>
              <a:t>unhealthy</a:t>
            </a:r>
            <a:r>
              <a:rPr dirty="0" spc="305"/>
              <a:t> </a:t>
            </a:r>
            <a:r>
              <a:rPr dirty="0"/>
              <a:t>ones,</a:t>
            </a:r>
            <a:r>
              <a:rPr dirty="0" spc="305"/>
              <a:t> </a:t>
            </a:r>
            <a:r>
              <a:rPr dirty="0"/>
              <a:t>like</a:t>
            </a:r>
            <a:r>
              <a:rPr dirty="0" spc="310"/>
              <a:t> </a:t>
            </a:r>
            <a:r>
              <a:rPr dirty="0"/>
              <a:t>a</a:t>
            </a:r>
            <a:r>
              <a:rPr dirty="0" spc="310"/>
              <a:t> </a:t>
            </a:r>
            <a:r>
              <a:rPr dirty="0"/>
              <a:t>large</a:t>
            </a:r>
            <a:r>
              <a:rPr dirty="0" spc="310"/>
              <a:t> </a:t>
            </a:r>
            <a:r>
              <a:rPr dirty="0"/>
              <a:t>fries</a:t>
            </a:r>
            <a:r>
              <a:rPr dirty="0" spc="310"/>
              <a:t> </a:t>
            </a:r>
            <a:r>
              <a:rPr dirty="0" spc="-20"/>
              <a:t>from </a:t>
            </a:r>
            <a:r>
              <a:rPr dirty="0"/>
              <a:t>McDonalds</a:t>
            </a:r>
            <a:r>
              <a:rPr dirty="0" spc="100"/>
              <a:t> </a:t>
            </a:r>
            <a:r>
              <a:rPr dirty="0"/>
              <a:t>is</a:t>
            </a:r>
            <a:r>
              <a:rPr dirty="0" spc="100"/>
              <a:t> </a:t>
            </a:r>
            <a:r>
              <a:rPr dirty="0"/>
              <a:t>cheaper.</a:t>
            </a:r>
            <a:r>
              <a:rPr dirty="0" spc="100"/>
              <a:t> </a:t>
            </a:r>
            <a:r>
              <a:rPr dirty="0"/>
              <a:t>Food</a:t>
            </a:r>
            <a:r>
              <a:rPr dirty="0" spc="105"/>
              <a:t> </a:t>
            </a:r>
            <a:r>
              <a:rPr dirty="0"/>
              <a:t>is</a:t>
            </a:r>
            <a:r>
              <a:rPr dirty="0" spc="105"/>
              <a:t> </a:t>
            </a:r>
            <a:r>
              <a:rPr dirty="0"/>
              <a:t>just</a:t>
            </a:r>
            <a:r>
              <a:rPr dirty="0" spc="95"/>
              <a:t> </a:t>
            </a:r>
            <a:r>
              <a:rPr dirty="0"/>
              <a:t>one</a:t>
            </a:r>
            <a:r>
              <a:rPr dirty="0" spc="105"/>
              <a:t> </a:t>
            </a:r>
            <a:r>
              <a:rPr dirty="0"/>
              <a:t>kind</a:t>
            </a:r>
            <a:r>
              <a:rPr dirty="0" spc="110"/>
              <a:t> </a:t>
            </a:r>
            <a:r>
              <a:rPr dirty="0"/>
              <a:t>of</a:t>
            </a:r>
            <a:r>
              <a:rPr dirty="0" spc="95"/>
              <a:t> </a:t>
            </a:r>
            <a:r>
              <a:rPr dirty="0"/>
              <a:t>choice</a:t>
            </a:r>
            <a:r>
              <a:rPr dirty="0" spc="110"/>
              <a:t> </a:t>
            </a:r>
            <a:r>
              <a:rPr dirty="0"/>
              <a:t>I</a:t>
            </a:r>
            <a:r>
              <a:rPr dirty="0" spc="95"/>
              <a:t> </a:t>
            </a:r>
            <a:r>
              <a:rPr dirty="0"/>
              <a:t>have</a:t>
            </a:r>
            <a:r>
              <a:rPr dirty="0" spc="110"/>
              <a:t> </a:t>
            </a:r>
            <a:r>
              <a:rPr dirty="0"/>
              <a:t>to</a:t>
            </a:r>
            <a:r>
              <a:rPr dirty="0" spc="105"/>
              <a:t> </a:t>
            </a:r>
            <a:r>
              <a:rPr dirty="0" spc="-10"/>
              <a:t>make. </a:t>
            </a:r>
            <a:r>
              <a:rPr dirty="0"/>
              <a:t>There</a:t>
            </a:r>
            <a:r>
              <a:rPr dirty="0" spc="80"/>
              <a:t> </a:t>
            </a:r>
            <a:r>
              <a:rPr dirty="0"/>
              <a:t>are</a:t>
            </a:r>
            <a:r>
              <a:rPr dirty="0" spc="80"/>
              <a:t> </a:t>
            </a:r>
            <a:r>
              <a:rPr dirty="0"/>
              <a:t>times</a:t>
            </a:r>
            <a:r>
              <a:rPr dirty="0" spc="80"/>
              <a:t> </a:t>
            </a:r>
            <a:r>
              <a:rPr dirty="0"/>
              <a:t>when</a:t>
            </a:r>
            <a:r>
              <a:rPr dirty="0" spc="80"/>
              <a:t> </a:t>
            </a:r>
            <a:r>
              <a:rPr dirty="0"/>
              <a:t>I</a:t>
            </a:r>
            <a:r>
              <a:rPr dirty="0" spc="75"/>
              <a:t> </a:t>
            </a:r>
            <a:r>
              <a:rPr dirty="0"/>
              <a:t>have</a:t>
            </a:r>
            <a:r>
              <a:rPr dirty="0" spc="80"/>
              <a:t> </a:t>
            </a:r>
            <a:r>
              <a:rPr dirty="0"/>
              <a:t>to</a:t>
            </a:r>
            <a:r>
              <a:rPr dirty="0" spc="85"/>
              <a:t> </a:t>
            </a:r>
            <a:r>
              <a:rPr dirty="0"/>
              <a:t>make</a:t>
            </a:r>
            <a:r>
              <a:rPr dirty="0" spc="80"/>
              <a:t> </a:t>
            </a:r>
            <a:r>
              <a:rPr dirty="0"/>
              <a:t>a</a:t>
            </a:r>
            <a:r>
              <a:rPr dirty="0" spc="85"/>
              <a:t> </a:t>
            </a:r>
            <a:r>
              <a:rPr dirty="0"/>
              <a:t>choice</a:t>
            </a:r>
            <a:r>
              <a:rPr dirty="0" spc="80"/>
              <a:t> </a:t>
            </a:r>
            <a:r>
              <a:rPr dirty="0"/>
              <a:t>to</a:t>
            </a:r>
            <a:r>
              <a:rPr dirty="0" spc="85"/>
              <a:t> </a:t>
            </a:r>
            <a:r>
              <a:rPr dirty="0"/>
              <a:t>get</a:t>
            </a:r>
            <a:r>
              <a:rPr dirty="0" spc="70"/>
              <a:t> </a:t>
            </a:r>
            <a:r>
              <a:rPr dirty="0"/>
              <a:t>gas</a:t>
            </a:r>
            <a:r>
              <a:rPr dirty="0" spc="80"/>
              <a:t> </a:t>
            </a:r>
            <a:r>
              <a:rPr dirty="0"/>
              <a:t>for</a:t>
            </a:r>
            <a:r>
              <a:rPr dirty="0" spc="80"/>
              <a:t> </a:t>
            </a:r>
            <a:r>
              <a:rPr dirty="0"/>
              <a:t>my</a:t>
            </a:r>
            <a:r>
              <a:rPr dirty="0" spc="80"/>
              <a:t> </a:t>
            </a:r>
            <a:r>
              <a:rPr dirty="0"/>
              <a:t>car</a:t>
            </a:r>
            <a:r>
              <a:rPr dirty="0" spc="75"/>
              <a:t> </a:t>
            </a:r>
            <a:r>
              <a:rPr dirty="0" spc="-25"/>
              <a:t>or </a:t>
            </a:r>
            <a:r>
              <a:rPr dirty="0"/>
              <a:t>get</a:t>
            </a:r>
            <a:r>
              <a:rPr dirty="0" spc="155"/>
              <a:t> </a:t>
            </a:r>
            <a:r>
              <a:rPr dirty="0"/>
              <a:t>food</a:t>
            </a:r>
            <a:r>
              <a:rPr dirty="0" spc="165"/>
              <a:t> </a:t>
            </a:r>
            <a:r>
              <a:rPr dirty="0"/>
              <a:t>for</a:t>
            </a:r>
            <a:r>
              <a:rPr dirty="0" spc="165"/>
              <a:t> </a:t>
            </a:r>
            <a:r>
              <a:rPr dirty="0"/>
              <a:t>my</a:t>
            </a:r>
            <a:r>
              <a:rPr dirty="0" spc="165"/>
              <a:t> </a:t>
            </a:r>
            <a:r>
              <a:rPr dirty="0"/>
              <a:t>cat</a:t>
            </a:r>
            <a:r>
              <a:rPr dirty="0" spc="160"/>
              <a:t> </a:t>
            </a:r>
            <a:r>
              <a:rPr dirty="0"/>
              <a:t>and</a:t>
            </a:r>
            <a:r>
              <a:rPr dirty="0" spc="165"/>
              <a:t> </a:t>
            </a:r>
            <a:r>
              <a:rPr dirty="0"/>
              <a:t>when</a:t>
            </a:r>
            <a:r>
              <a:rPr dirty="0" spc="170"/>
              <a:t> </a:t>
            </a:r>
            <a:r>
              <a:rPr dirty="0"/>
              <a:t>I</a:t>
            </a:r>
            <a:r>
              <a:rPr dirty="0" spc="160"/>
              <a:t> </a:t>
            </a:r>
            <a:r>
              <a:rPr dirty="0"/>
              <a:t>make</a:t>
            </a:r>
            <a:r>
              <a:rPr dirty="0" spc="165"/>
              <a:t> </a:t>
            </a:r>
            <a:r>
              <a:rPr dirty="0"/>
              <a:t>these</a:t>
            </a:r>
            <a:r>
              <a:rPr dirty="0" spc="170"/>
              <a:t> </a:t>
            </a:r>
            <a:r>
              <a:rPr dirty="0"/>
              <a:t>choices</a:t>
            </a:r>
            <a:r>
              <a:rPr dirty="0" spc="165"/>
              <a:t> </a:t>
            </a:r>
            <a:r>
              <a:rPr dirty="0"/>
              <a:t>to</a:t>
            </a:r>
            <a:r>
              <a:rPr dirty="0" spc="165"/>
              <a:t> </a:t>
            </a:r>
            <a:r>
              <a:rPr dirty="0"/>
              <a:t>pick</a:t>
            </a:r>
            <a:r>
              <a:rPr dirty="0" spc="160"/>
              <a:t> </a:t>
            </a:r>
            <a:r>
              <a:rPr dirty="0"/>
              <a:t>one</a:t>
            </a:r>
            <a:r>
              <a:rPr dirty="0" spc="170"/>
              <a:t> </a:t>
            </a:r>
            <a:r>
              <a:rPr dirty="0" spc="-10"/>
              <a:t>thing, </a:t>
            </a:r>
            <a:r>
              <a:rPr dirty="0"/>
              <a:t>that</a:t>
            </a:r>
            <a:r>
              <a:rPr dirty="0" spc="25"/>
              <a:t> </a:t>
            </a:r>
            <a:r>
              <a:rPr dirty="0"/>
              <a:t>often</a:t>
            </a:r>
            <a:r>
              <a:rPr dirty="0" spc="25"/>
              <a:t> </a:t>
            </a:r>
            <a:r>
              <a:rPr dirty="0"/>
              <a:t>means</a:t>
            </a:r>
            <a:r>
              <a:rPr dirty="0" spc="25"/>
              <a:t> </a:t>
            </a:r>
            <a:r>
              <a:rPr dirty="0"/>
              <a:t>I</a:t>
            </a:r>
            <a:r>
              <a:rPr dirty="0" spc="20"/>
              <a:t> </a:t>
            </a:r>
            <a:r>
              <a:rPr dirty="0"/>
              <a:t>have</a:t>
            </a:r>
            <a:r>
              <a:rPr dirty="0" spc="35"/>
              <a:t> </a:t>
            </a:r>
            <a:r>
              <a:rPr dirty="0"/>
              <a:t>to</a:t>
            </a:r>
            <a:r>
              <a:rPr dirty="0" spc="30"/>
              <a:t> </a:t>
            </a:r>
            <a:r>
              <a:rPr dirty="0"/>
              <a:t>choose</a:t>
            </a:r>
            <a:r>
              <a:rPr dirty="0" spc="30"/>
              <a:t> </a:t>
            </a:r>
            <a:r>
              <a:rPr dirty="0"/>
              <a:t>to</a:t>
            </a:r>
            <a:r>
              <a:rPr dirty="0" spc="30"/>
              <a:t> </a:t>
            </a:r>
            <a:r>
              <a:rPr dirty="0"/>
              <a:t>say</a:t>
            </a:r>
            <a:r>
              <a:rPr dirty="0" spc="25"/>
              <a:t> </a:t>
            </a:r>
            <a:r>
              <a:rPr dirty="0"/>
              <a:t>no</a:t>
            </a:r>
            <a:r>
              <a:rPr dirty="0" spc="30"/>
              <a:t> </a:t>
            </a:r>
            <a:r>
              <a:rPr dirty="0"/>
              <a:t>to</a:t>
            </a:r>
            <a:r>
              <a:rPr dirty="0" spc="30"/>
              <a:t> </a:t>
            </a:r>
            <a:r>
              <a:rPr dirty="0"/>
              <a:t>another</a:t>
            </a:r>
            <a:r>
              <a:rPr dirty="0" spc="30"/>
              <a:t> </a:t>
            </a:r>
            <a:r>
              <a:rPr dirty="0"/>
              <a:t>thing.</a:t>
            </a:r>
            <a:r>
              <a:rPr dirty="0" spc="20"/>
              <a:t> </a:t>
            </a:r>
            <a:r>
              <a:rPr dirty="0"/>
              <a:t>These</a:t>
            </a:r>
            <a:r>
              <a:rPr dirty="0" spc="30"/>
              <a:t> </a:t>
            </a:r>
            <a:r>
              <a:rPr dirty="0" spc="-25"/>
              <a:t>are </a:t>
            </a:r>
            <a:r>
              <a:rPr dirty="0"/>
              <a:t>choices</a:t>
            </a:r>
            <a:r>
              <a:rPr dirty="0" spc="-30"/>
              <a:t> </a:t>
            </a:r>
            <a:r>
              <a:rPr dirty="0"/>
              <a:t>I</a:t>
            </a:r>
            <a:r>
              <a:rPr dirty="0" spc="-35"/>
              <a:t> </a:t>
            </a:r>
            <a:r>
              <a:rPr dirty="0"/>
              <a:t>need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make</a:t>
            </a:r>
            <a:r>
              <a:rPr dirty="0" spc="-25"/>
              <a:t> </a:t>
            </a:r>
            <a:r>
              <a:rPr dirty="0"/>
              <a:t>between</a:t>
            </a:r>
            <a:r>
              <a:rPr dirty="0" spc="-30"/>
              <a:t> </a:t>
            </a:r>
            <a:r>
              <a:rPr dirty="0"/>
              <a:t>things</a:t>
            </a:r>
            <a:r>
              <a:rPr dirty="0" spc="-25"/>
              <a:t> </a:t>
            </a:r>
            <a:r>
              <a:rPr dirty="0"/>
              <a:t>I</a:t>
            </a:r>
            <a:r>
              <a:rPr dirty="0" spc="-35"/>
              <a:t> </a:t>
            </a:r>
            <a:r>
              <a:rPr dirty="0"/>
              <a:t>need</a:t>
            </a:r>
            <a:r>
              <a:rPr dirty="0" spc="-2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survive.</a:t>
            </a:r>
            <a:r>
              <a:rPr dirty="0" spc="-35"/>
              <a:t> </a:t>
            </a:r>
            <a:r>
              <a:rPr dirty="0"/>
              <a:t>It</a:t>
            </a:r>
            <a:r>
              <a:rPr dirty="0" spc="-35"/>
              <a:t> </a:t>
            </a:r>
            <a:r>
              <a:rPr dirty="0"/>
              <a:t>is</a:t>
            </a:r>
            <a:r>
              <a:rPr dirty="0" spc="-30"/>
              <a:t> </a:t>
            </a:r>
            <a:r>
              <a:rPr dirty="0"/>
              <a:t>not</a:t>
            </a:r>
            <a:r>
              <a:rPr dirty="0" spc="-30"/>
              <a:t> </a:t>
            </a:r>
            <a:r>
              <a:rPr dirty="0" spc="-10"/>
              <a:t>making </a:t>
            </a:r>
            <a:r>
              <a:rPr dirty="0"/>
              <a:t>choices</a:t>
            </a:r>
            <a:r>
              <a:rPr dirty="0" spc="-35"/>
              <a:t> </a:t>
            </a:r>
            <a:r>
              <a:rPr dirty="0"/>
              <a:t>between</a:t>
            </a:r>
            <a:r>
              <a:rPr dirty="0" spc="-35"/>
              <a:t> </a:t>
            </a:r>
            <a:r>
              <a:rPr dirty="0"/>
              <a:t>things</a:t>
            </a:r>
            <a:r>
              <a:rPr dirty="0" spc="-30"/>
              <a:t> </a:t>
            </a:r>
            <a:r>
              <a:rPr dirty="0"/>
              <a:t>that</a:t>
            </a:r>
            <a:r>
              <a:rPr dirty="0" spc="-40"/>
              <a:t> </a:t>
            </a:r>
            <a:r>
              <a:rPr dirty="0"/>
              <a:t>I</a:t>
            </a:r>
            <a:r>
              <a:rPr dirty="0" spc="-35"/>
              <a:t> </a:t>
            </a:r>
            <a:r>
              <a:rPr dirty="0"/>
              <a:t>want</a:t>
            </a:r>
            <a:r>
              <a:rPr dirty="0" spc="-40"/>
              <a:t> </a:t>
            </a:r>
            <a:r>
              <a:rPr dirty="0"/>
              <a:t>-</a:t>
            </a:r>
            <a:r>
              <a:rPr dirty="0" spc="-35"/>
              <a:t> </a:t>
            </a:r>
            <a:r>
              <a:rPr dirty="0"/>
              <a:t>like</a:t>
            </a:r>
            <a:r>
              <a:rPr dirty="0" spc="-30"/>
              <a:t> </a:t>
            </a:r>
            <a:r>
              <a:rPr dirty="0"/>
              <a:t>spending</a:t>
            </a:r>
            <a:r>
              <a:rPr dirty="0" spc="-35"/>
              <a:t> </a:t>
            </a:r>
            <a:r>
              <a:rPr dirty="0"/>
              <a:t>my</a:t>
            </a:r>
            <a:r>
              <a:rPr dirty="0" spc="-30"/>
              <a:t> </a:t>
            </a:r>
            <a:r>
              <a:rPr dirty="0"/>
              <a:t>money</a:t>
            </a:r>
            <a:r>
              <a:rPr dirty="0" spc="-3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go</a:t>
            </a:r>
            <a:r>
              <a:rPr dirty="0" spc="-30"/>
              <a:t> </a:t>
            </a:r>
            <a:r>
              <a:rPr dirty="0" spc="-20"/>
              <a:t>out.</a:t>
            </a:r>
          </a:p>
          <a:p>
            <a:pPr>
              <a:lnSpc>
                <a:spcPct val="100000"/>
              </a:lnSpc>
              <a:spcBef>
                <a:spcPts val="75"/>
              </a:spcBef>
            </a:pPr>
          </a:p>
          <a:p>
            <a:pPr algn="just" marL="12700" marR="5080">
              <a:lnSpc>
                <a:spcPct val="100000"/>
              </a:lnSpc>
            </a:pPr>
            <a:r>
              <a:rPr dirty="0"/>
              <a:t>Food</a:t>
            </a:r>
            <a:r>
              <a:rPr dirty="0" spc="30"/>
              <a:t> </a:t>
            </a:r>
            <a:r>
              <a:rPr dirty="0"/>
              <a:t>stamps</a:t>
            </a:r>
            <a:r>
              <a:rPr dirty="0" spc="40"/>
              <a:t> </a:t>
            </a:r>
            <a:r>
              <a:rPr dirty="0"/>
              <a:t>should</a:t>
            </a:r>
            <a:r>
              <a:rPr dirty="0" spc="40"/>
              <a:t> </a:t>
            </a:r>
            <a:r>
              <a:rPr dirty="0"/>
              <a:t>be</a:t>
            </a:r>
            <a:r>
              <a:rPr dirty="0" spc="45"/>
              <a:t> </a:t>
            </a:r>
            <a:r>
              <a:rPr dirty="0"/>
              <a:t>more</a:t>
            </a:r>
            <a:r>
              <a:rPr dirty="0" spc="40"/>
              <a:t> </a:t>
            </a:r>
            <a:r>
              <a:rPr dirty="0"/>
              <a:t>flexible</a:t>
            </a:r>
            <a:r>
              <a:rPr dirty="0" spc="40"/>
              <a:t> </a:t>
            </a:r>
            <a:r>
              <a:rPr dirty="0"/>
              <a:t>with</a:t>
            </a:r>
            <a:r>
              <a:rPr dirty="0" spc="45"/>
              <a:t> </a:t>
            </a:r>
            <a:r>
              <a:rPr dirty="0"/>
              <a:t>their</a:t>
            </a:r>
            <a:r>
              <a:rPr dirty="0" spc="40"/>
              <a:t> </a:t>
            </a:r>
            <a:r>
              <a:rPr dirty="0"/>
              <a:t>requirements.</a:t>
            </a:r>
            <a:r>
              <a:rPr dirty="0" spc="40"/>
              <a:t> </a:t>
            </a:r>
            <a:r>
              <a:rPr dirty="0"/>
              <a:t>There</a:t>
            </a:r>
            <a:r>
              <a:rPr dirty="0" spc="45"/>
              <a:t> </a:t>
            </a:r>
            <a:r>
              <a:rPr dirty="0" spc="-25"/>
              <a:t>are </a:t>
            </a:r>
            <a:r>
              <a:rPr dirty="0"/>
              <a:t>lots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silly</a:t>
            </a:r>
            <a:r>
              <a:rPr dirty="0" spc="-20"/>
              <a:t> </a:t>
            </a:r>
            <a:r>
              <a:rPr dirty="0"/>
              <a:t>requirements</a:t>
            </a:r>
            <a:r>
              <a:rPr dirty="0" spc="-25"/>
              <a:t> </a:t>
            </a:r>
            <a:r>
              <a:rPr dirty="0"/>
              <a:t>that</a:t>
            </a:r>
            <a:r>
              <a:rPr dirty="0" spc="-25"/>
              <a:t> </a:t>
            </a:r>
            <a:r>
              <a:rPr dirty="0"/>
              <a:t>disqualify</a:t>
            </a:r>
            <a:r>
              <a:rPr dirty="0" spc="-25"/>
              <a:t> </a:t>
            </a:r>
            <a:r>
              <a:rPr dirty="0"/>
              <a:t>you</a:t>
            </a:r>
            <a:r>
              <a:rPr dirty="0" spc="-20"/>
              <a:t> </a:t>
            </a:r>
            <a:r>
              <a:rPr dirty="0"/>
              <a:t>from</a:t>
            </a:r>
            <a:r>
              <a:rPr dirty="0" spc="-20"/>
              <a:t> </a:t>
            </a:r>
            <a:r>
              <a:rPr dirty="0"/>
              <a:t>getting</a:t>
            </a:r>
            <a:r>
              <a:rPr dirty="0" spc="-25"/>
              <a:t> </a:t>
            </a:r>
            <a:r>
              <a:rPr dirty="0"/>
              <a:t>them</a:t>
            </a:r>
            <a:r>
              <a:rPr dirty="0" spc="-25"/>
              <a:t> </a:t>
            </a:r>
            <a:r>
              <a:rPr dirty="0"/>
              <a:t>like</a:t>
            </a:r>
            <a:r>
              <a:rPr dirty="0" spc="-15"/>
              <a:t> </a:t>
            </a:r>
            <a:r>
              <a:rPr dirty="0" spc="-10"/>
              <a:t>having </a:t>
            </a:r>
            <a:r>
              <a:rPr dirty="0"/>
              <a:t>to</a:t>
            </a:r>
            <a:r>
              <a:rPr dirty="0" spc="235"/>
              <a:t> </a:t>
            </a:r>
            <a:r>
              <a:rPr dirty="0"/>
              <a:t>work</a:t>
            </a:r>
            <a:r>
              <a:rPr dirty="0" spc="229"/>
              <a:t> </a:t>
            </a:r>
            <a:r>
              <a:rPr dirty="0"/>
              <a:t>at</a:t>
            </a:r>
            <a:r>
              <a:rPr dirty="0" spc="225"/>
              <a:t> </a:t>
            </a:r>
            <a:r>
              <a:rPr dirty="0"/>
              <a:t>least</a:t>
            </a:r>
            <a:r>
              <a:rPr dirty="0" spc="225"/>
              <a:t> </a:t>
            </a:r>
            <a:r>
              <a:rPr dirty="0"/>
              <a:t>20</a:t>
            </a:r>
            <a:r>
              <a:rPr dirty="0" spc="229"/>
              <a:t> </a:t>
            </a:r>
            <a:r>
              <a:rPr dirty="0"/>
              <a:t>hours</a:t>
            </a:r>
            <a:r>
              <a:rPr dirty="0" spc="229"/>
              <a:t> </a:t>
            </a:r>
            <a:r>
              <a:rPr dirty="0"/>
              <a:t>or</a:t>
            </a:r>
            <a:r>
              <a:rPr dirty="0" spc="229"/>
              <a:t> </a:t>
            </a:r>
            <a:r>
              <a:rPr dirty="0"/>
              <a:t>not</a:t>
            </a:r>
            <a:r>
              <a:rPr dirty="0" spc="225"/>
              <a:t> </a:t>
            </a:r>
            <a:r>
              <a:rPr dirty="0"/>
              <a:t>being</a:t>
            </a:r>
            <a:r>
              <a:rPr dirty="0" spc="229"/>
              <a:t> </a:t>
            </a:r>
            <a:r>
              <a:rPr dirty="0"/>
              <a:t>able</a:t>
            </a:r>
            <a:r>
              <a:rPr dirty="0" spc="229"/>
              <a:t> </a:t>
            </a:r>
            <a:r>
              <a:rPr dirty="0"/>
              <a:t>to</a:t>
            </a:r>
            <a:r>
              <a:rPr dirty="0" spc="235"/>
              <a:t> </a:t>
            </a:r>
            <a:r>
              <a:rPr dirty="0"/>
              <a:t>get</a:t>
            </a:r>
            <a:r>
              <a:rPr dirty="0" spc="225"/>
              <a:t> </a:t>
            </a:r>
            <a:r>
              <a:rPr dirty="0"/>
              <a:t>them</a:t>
            </a:r>
            <a:r>
              <a:rPr dirty="0" spc="229"/>
              <a:t> </a:t>
            </a:r>
            <a:r>
              <a:rPr dirty="0"/>
              <a:t>if</a:t>
            </a:r>
            <a:r>
              <a:rPr dirty="0" spc="229"/>
              <a:t> </a:t>
            </a:r>
            <a:r>
              <a:rPr dirty="0"/>
              <a:t>you</a:t>
            </a:r>
            <a:r>
              <a:rPr dirty="0" spc="235"/>
              <a:t> </a:t>
            </a:r>
            <a:r>
              <a:rPr dirty="0"/>
              <a:t>live</a:t>
            </a:r>
            <a:r>
              <a:rPr dirty="0" spc="235"/>
              <a:t> </a:t>
            </a:r>
            <a:r>
              <a:rPr dirty="0" spc="-25"/>
              <a:t>in </a:t>
            </a:r>
            <a:r>
              <a:rPr dirty="0"/>
              <a:t>shelter.</a:t>
            </a:r>
            <a:r>
              <a:rPr dirty="0" spc="280"/>
              <a:t> </a:t>
            </a:r>
            <a:r>
              <a:rPr dirty="0"/>
              <a:t>Also,</a:t>
            </a:r>
            <a:r>
              <a:rPr dirty="0" spc="285"/>
              <a:t> </a:t>
            </a:r>
            <a:r>
              <a:rPr dirty="0"/>
              <a:t>there</a:t>
            </a:r>
            <a:r>
              <a:rPr dirty="0" spc="295"/>
              <a:t> </a:t>
            </a:r>
            <a:r>
              <a:rPr dirty="0"/>
              <a:t>are</a:t>
            </a:r>
            <a:r>
              <a:rPr dirty="0" spc="285"/>
              <a:t> </a:t>
            </a:r>
            <a:r>
              <a:rPr dirty="0"/>
              <a:t>times</a:t>
            </a:r>
            <a:r>
              <a:rPr dirty="0" spc="290"/>
              <a:t> </a:t>
            </a:r>
            <a:r>
              <a:rPr dirty="0"/>
              <a:t>when</a:t>
            </a:r>
            <a:r>
              <a:rPr dirty="0" spc="290"/>
              <a:t> </a:t>
            </a:r>
            <a:r>
              <a:rPr dirty="0"/>
              <a:t>food</a:t>
            </a:r>
            <a:r>
              <a:rPr dirty="0" spc="290"/>
              <a:t> </a:t>
            </a:r>
            <a:r>
              <a:rPr dirty="0"/>
              <a:t>stamps</a:t>
            </a:r>
            <a:r>
              <a:rPr dirty="0" spc="280"/>
              <a:t> </a:t>
            </a:r>
            <a:r>
              <a:rPr dirty="0"/>
              <a:t>gives</a:t>
            </a:r>
            <a:r>
              <a:rPr dirty="0" spc="290"/>
              <a:t> </a:t>
            </a:r>
            <a:r>
              <a:rPr dirty="0"/>
              <a:t>you</a:t>
            </a:r>
            <a:r>
              <a:rPr dirty="0" spc="290"/>
              <a:t> </a:t>
            </a:r>
            <a:r>
              <a:rPr dirty="0"/>
              <a:t>a</a:t>
            </a:r>
            <a:r>
              <a:rPr dirty="0" spc="290"/>
              <a:t> </a:t>
            </a:r>
            <a:r>
              <a:rPr dirty="0" spc="-10"/>
              <a:t>terrible </a:t>
            </a:r>
            <a:r>
              <a:rPr dirty="0"/>
              <a:t>amount</a:t>
            </a:r>
            <a:r>
              <a:rPr dirty="0" spc="135"/>
              <a:t> </a:t>
            </a:r>
            <a:r>
              <a:rPr dirty="0"/>
              <a:t>of</a:t>
            </a:r>
            <a:r>
              <a:rPr dirty="0" spc="145"/>
              <a:t> </a:t>
            </a:r>
            <a:r>
              <a:rPr dirty="0"/>
              <a:t>money.</a:t>
            </a:r>
            <a:r>
              <a:rPr dirty="0" spc="145"/>
              <a:t> </a:t>
            </a:r>
            <a:r>
              <a:rPr dirty="0"/>
              <a:t>When</a:t>
            </a:r>
            <a:r>
              <a:rPr dirty="0" spc="150"/>
              <a:t> </a:t>
            </a:r>
            <a:r>
              <a:rPr dirty="0"/>
              <a:t>I</a:t>
            </a:r>
            <a:r>
              <a:rPr dirty="0" spc="140"/>
              <a:t> </a:t>
            </a:r>
            <a:r>
              <a:rPr dirty="0"/>
              <a:t>was</a:t>
            </a:r>
            <a:r>
              <a:rPr dirty="0" spc="150"/>
              <a:t> </a:t>
            </a:r>
            <a:r>
              <a:rPr dirty="0"/>
              <a:t>in</a:t>
            </a:r>
            <a:r>
              <a:rPr dirty="0" spc="150"/>
              <a:t> </a:t>
            </a:r>
            <a:r>
              <a:rPr dirty="0"/>
              <a:t>college,</a:t>
            </a:r>
            <a:r>
              <a:rPr dirty="0" spc="140"/>
              <a:t> </a:t>
            </a:r>
            <a:r>
              <a:rPr dirty="0"/>
              <a:t>they</a:t>
            </a:r>
            <a:r>
              <a:rPr dirty="0" spc="150"/>
              <a:t> </a:t>
            </a:r>
            <a:r>
              <a:rPr dirty="0"/>
              <a:t>gave</a:t>
            </a:r>
            <a:r>
              <a:rPr dirty="0" spc="150"/>
              <a:t> </a:t>
            </a:r>
            <a:r>
              <a:rPr dirty="0"/>
              <a:t>me</a:t>
            </a:r>
            <a:r>
              <a:rPr dirty="0" spc="150"/>
              <a:t> </a:t>
            </a:r>
            <a:r>
              <a:rPr dirty="0"/>
              <a:t>$15</a:t>
            </a:r>
            <a:r>
              <a:rPr dirty="0" spc="145"/>
              <a:t> </a:t>
            </a:r>
            <a:r>
              <a:rPr dirty="0"/>
              <a:t>a</a:t>
            </a:r>
            <a:r>
              <a:rPr dirty="0" spc="150"/>
              <a:t> </a:t>
            </a:r>
            <a:r>
              <a:rPr dirty="0" spc="-10"/>
              <a:t>month. </a:t>
            </a:r>
            <a:r>
              <a:rPr dirty="0"/>
              <a:t>What</a:t>
            </a:r>
            <a:r>
              <a:rPr dirty="0" spc="-25"/>
              <a:t> </a:t>
            </a:r>
            <a:r>
              <a:rPr dirty="0"/>
              <a:t>can</a:t>
            </a:r>
            <a:r>
              <a:rPr dirty="0" spc="-20"/>
              <a:t> </a:t>
            </a:r>
            <a:r>
              <a:rPr dirty="0"/>
              <a:t>I</a:t>
            </a:r>
            <a:r>
              <a:rPr dirty="0" spc="-25"/>
              <a:t> </a:t>
            </a:r>
            <a:r>
              <a:rPr dirty="0"/>
              <a:t>buy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/>
              <a:t>$15</a:t>
            </a:r>
            <a:r>
              <a:rPr dirty="0" spc="-20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 spc="-10"/>
              <a:t>month?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710045"/>
            <a:chOff x="0" y="0"/>
            <a:chExt cx="12192000" cy="6710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912" y="1620822"/>
              <a:ext cx="4985656" cy="19714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5304" y="2328082"/>
              <a:ext cx="5144465" cy="35610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912" y="3793413"/>
              <a:ext cx="4985656" cy="2312012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81508" y="386588"/>
            <a:ext cx="6188710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/>
              <a:t>New</a:t>
            </a:r>
            <a:r>
              <a:rPr dirty="0" spc="-35"/>
              <a:t> </a:t>
            </a:r>
            <a:r>
              <a:rPr dirty="0"/>
              <a:t>Britain</a:t>
            </a:r>
            <a:r>
              <a:rPr dirty="0" spc="-90"/>
              <a:t> </a:t>
            </a:r>
            <a:r>
              <a:rPr dirty="0" spc="-65"/>
              <a:t>Youth</a:t>
            </a:r>
            <a:r>
              <a:rPr dirty="0" spc="-155"/>
              <a:t> </a:t>
            </a:r>
            <a:r>
              <a:rPr dirty="0" spc="-10"/>
              <a:t>Advocacy </a:t>
            </a:r>
            <a:r>
              <a:rPr dirty="0"/>
              <a:t>Summit</a:t>
            </a:r>
            <a:r>
              <a:rPr dirty="0" spc="-40"/>
              <a:t> </a:t>
            </a:r>
            <a:r>
              <a:rPr dirty="0"/>
              <a:t>(September</a:t>
            </a:r>
            <a:r>
              <a:rPr dirty="0" spc="-40"/>
              <a:t> </a:t>
            </a:r>
            <a:r>
              <a:rPr dirty="0" spc="-10"/>
              <a:t>2021)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"/>
            <a:ext cx="12192000" cy="6710045"/>
            <a:chOff x="0" y="-1"/>
            <a:chExt cx="12192000" cy="6710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7098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-1"/>
              <a:ext cx="12192000" cy="6191250"/>
            </a:xfrm>
            <a:custGeom>
              <a:avLst/>
              <a:gdLst/>
              <a:ahLst/>
              <a:cxnLst/>
              <a:rect l="l" t="t" r="r" b="b"/>
              <a:pathLst>
                <a:path w="12192000" h="6191250">
                  <a:moveTo>
                    <a:pt x="12192000" y="0"/>
                  </a:moveTo>
                  <a:lnTo>
                    <a:pt x="0" y="0"/>
                  </a:lnTo>
                  <a:lnTo>
                    <a:pt x="0" y="6190938"/>
                  </a:lnTo>
                  <a:lnTo>
                    <a:pt x="12192000" y="61909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2357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0000"/>
                </a:solidFill>
              </a:rPr>
              <a:t>Weitzman</a:t>
            </a:r>
            <a:r>
              <a:rPr dirty="0" sz="3200" spc="-9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Institute</a:t>
            </a:r>
            <a:r>
              <a:rPr dirty="0" sz="3200" spc="-8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Vision</a:t>
            </a:r>
            <a:r>
              <a:rPr dirty="0" sz="3200" spc="-8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and</a:t>
            </a:r>
            <a:r>
              <a:rPr dirty="0" sz="3200" spc="-85">
                <a:solidFill>
                  <a:srgbClr val="000000"/>
                </a:solidFill>
              </a:rPr>
              <a:t> </a:t>
            </a:r>
            <a:r>
              <a:rPr dirty="0" sz="3200" spc="-10">
                <a:solidFill>
                  <a:srgbClr val="000000"/>
                </a:solidFill>
              </a:rPr>
              <a:t>Values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02640" y="1325371"/>
            <a:ext cx="11008360" cy="531114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454025">
              <a:lnSpc>
                <a:spcPts val="2090"/>
              </a:lnSpc>
              <a:spcBef>
                <a:spcPts val="225"/>
              </a:spcBef>
            </a:pP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Weitzman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Institute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aims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serve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as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nation’s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premier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research,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education,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policy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institute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for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promoting</a:t>
            </a:r>
            <a:r>
              <a:rPr dirty="0" sz="18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quality,</a:t>
            </a:r>
            <a:r>
              <a:rPr dirty="0" sz="18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efficient,</a:t>
            </a:r>
            <a:r>
              <a:rPr dirty="0" sz="18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equitable</a:t>
            </a:r>
            <a:r>
              <a:rPr dirty="0" sz="18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primary</a:t>
            </a:r>
            <a:r>
              <a:rPr dirty="0" sz="18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care,</a:t>
            </a:r>
            <a:r>
              <a:rPr dirty="0" sz="18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particularly</a:t>
            </a:r>
            <a:r>
              <a:rPr dirty="0" sz="18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among</a:t>
            </a:r>
            <a:r>
              <a:rPr dirty="0" sz="18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</a:t>
            </a:r>
            <a:r>
              <a:rPr dirty="0" sz="18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underserved.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95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achieve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this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vision,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believe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that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work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must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be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rooted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in: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800">
              <a:latin typeface="Arial"/>
              <a:cs typeface="Arial"/>
            </a:endParaRPr>
          </a:p>
          <a:p>
            <a:pPr marL="298450" marR="328930" indent="-285750">
              <a:lnSpc>
                <a:spcPct val="99400"/>
              </a:lnSpc>
              <a:buFont typeface="Arial"/>
              <a:buChar char="•"/>
              <a:tabLst>
                <a:tab pos="298450" algn="l"/>
              </a:tabLst>
            </a:pP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Excellence:</a:t>
            </a:r>
            <a:r>
              <a:rPr dirty="0" sz="1800" spc="-2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strive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excel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every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aspect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work,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deliver</a:t>
            </a:r>
            <a:r>
              <a:rPr dirty="0" sz="18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highest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quality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value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possible.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We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do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not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rest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on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accomplishments;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rather,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we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build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on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them,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constantly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raising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bar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on</a:t>
            </a:r>
            <a:r>
              <a:rPr dirty="0" sz="18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performance,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including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small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things.</a:t>
            </a:r>
            <a:endParaRPr sz="1800">
              <a:latin typeface="Arial"/>
              <a:cs typeface="Arial"/>
            </a:endParaRPr>
          </a:p>
          <a:p>
            <a:pPr marL="298450" marR="282575" indent="-28575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Innovation:</a:t>
            </a:r>
            <a:r>
              <a:rPr dirty="0" sz="1800" spc="-35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We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think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big,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challenge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current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approaches,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see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more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possibilities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than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problems.</a:t>
            </a:r>
            <a:r>
              <a:rPr dirty="0" sz="18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We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encourage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staff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think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critically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about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processes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services,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explore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share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their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ideas</a:t>
            </a:r>
            <a:r>
              <a:rPr dirty="0" sz="18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openly,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transform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their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ideas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into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unique,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tangible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solutions.</a:t>
            </a:r>
            <a:endParaRPr sz="1800">
              <a:latin typeface="Arial"/>
              <a:cs typeface="Arial"/>
            </a:endParaRPr>
          </a:p>
          <a:p>
            <a:pPr marL="298450" marR="223520" indent="-28575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98450" algn="l"/>
              </a:tabLst>
            </a:pP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Equity</a:t>
            </a:r>
            <a:r>
              <a:rPr dirty="0" sz="1800" spc="-3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&amp;</a:t>
            </a:r>
            <a:r>
              <a:rPr dirty="0" sz="1800" spc="-25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62626"/>
                </a:solidFill>
                <a:latin typeface="Arial"/>
                <a:cs typeface="Arial"/>
              </a:rPr>
              <a:t>Inclusion:</a:t>
            </a:r>
            <a:r>
              <a:rPr dirty="0" sz="1800" spc="-2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Equity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&amp;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Inclusion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mission-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critical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component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necessary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do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best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work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in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fighting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inequality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world.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We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know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that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having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varied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perspectives--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both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our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expertise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lived experiences-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-</a:t>
            </a:r>
            <a:r>
              <a:rPr dirty="0" sz="18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helps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us</a:t>
            </a:r>
            <a:r>
              <a:rPr dirty="0" sz="18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generate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better</a:t>
            </a:r>
            <a:r>
              <a:rPr dirty="0" sz="18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ideas</a:t>
            </a:r>
            <a:r>
              <a:rPr dirty="0" sz="18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solutions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8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complex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health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health-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related</a:t>
            </a:r>
            <a:r>
              <a:rPr dirty="0" sz="18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social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problems</a:t>
            </a:r>
            <a:r>
              <a:rPr dirty="0" sz="18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ever-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changing,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increasingly</a:t>
            </a:r>
            <a:r>
              <a:rPr dirty="0" sz="18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262626"/>
                </a:solidFill>
                <a:latin typeface="Arial"/>
                <a:cs typeface="Arial"/>
              </a:rPr>
              <a:t>diverse</a:t>
            </a:r>
            <a:r>
              <a:rPr dirty="0" sz="18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262626"/>
                </a:solidFill>
                <a:latin typeface="Arial"/>
                <a:cs typeface="Arial"/>
              </a:rPr>
              <a:t>society.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65"/>
              </a:spcBef>
            </a:pP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83" y="1434084"/>
            <a:ext cx="251333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 b="1">
                <a:solidFill>
                  <a:srgbClr val="559434"/>
                </a:solidFill>
                <a:latin typeface="Arial"/>
                <a:cs typeface="Arial"/>
              </a:rPr>
              <a:t>Overview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1593" y="658875"/>
            <a:ext cx="7285990" cy="373507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</a:tabLst>
            </a:pPr>
            <a:r>
              <a:rPr dirty="0" sz="2800" spc="-10"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  <a:p>
            <a:pPr marL="241300" marR="891540" indent="-228600">
              <a:lnSpc>
                <a:spcPts val="300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dirty="0" sz="2800" spc="-3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homelessness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public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health challenge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Char char="•"/>
              <a:tabLst>
                <a:tab pos="240665" algn="l"/>
              </a:tabLst>
            </a:pPr>
            <a:r>
              <a:rPr dirty="0" sz="2800">
                <a:latin typeface="Arial"/>
                <a:cs typeface="Arial"/>
              </a:rPr>
              <a:t>Photovoice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CBPR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241300" marR="28575" indent="-228600">
              <a:lnSpc>
                <a:spcPts val="300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Photovoice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action: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homelessness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New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Britain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100"/>
              </a:lnSpc>
              <a:spcBef>
                <a:spcPts val="925"/>
              </a:spcBef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Ethical</a:t>
            </a:r>
            <a:r>
              <a:rPr dirty="0" sz="2800" spc="-100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and</a:t>
            </a:r>
            <a:r>
              <a:rPr dirty="0" sz="2800" spc="-9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methodological</a:t>
            </a:r>
            <a:r>
              <a:rPr dirty="0" sz="2800" spc="-9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considerations</a:t>
            </a:r>
            <a:r>
              <a:rPr dirty="0" sz="2800" spc="-9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70AD47"/>
                </a:solidFill>
                <a:latin typeface="Arial"/>
                <a:cs typeface="Arial"/>
              </a:rPr>
              <a:t>in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applying</a:t>
            </a:r>
            <a:r>
              <a:rPr dirty="0" sz="2800" spc="-90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70AD47"/>
                </a:solidFill>
                <a:latin typeface="Arial"/>
                <a:cs typeface="Arial"/>
              </a:rPr>
              <a:t>photovoice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983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55980" y="563371"/>
            <a:ext cx="5817235" cy="106807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dirty="0"/>
              <a:t>Ethics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Photovoice </a:t>
            </a:r>
            <a:r>
              <a:rPr dirty="0"/>
              <a:t>(Castleden</a:t>
            </a:r>
            <a:r>
              <a:rPr dirty="0" spc="-35"/>
              <a:t> </a:t>
            </a:r>
            <a:r>
              <a:rPr dirty="0"/>
              <a:t>&amp;</a:t>
            </a:r>
            <a:r>
              <a:rPr dirty="0" spc="-35"/>
              <a:t> </a:t>
            </a:r>
            <a:r>
              <a:rPr dirty="0"/>
              <a:t>Garvin,</a:t>
            </a:r>
            <a:r>
              <a:rPr dirty="0" spc="-40"/>
              <a:t> </a:t>
            </a:r>
            <a:r>
              <a:rPr dirty="0" spc="-10"/>
              <a:t>2008)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8" y="2172716"/>
            <a:ext cx="9966325" cy="264096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20"/>
              </a:spcBef>
              <a:buChar char="•"/>
              <a:tabLst>
                <a:tab pos="354965" algn="l"/>
              </a:tabLst>
            </a:pPr>
            <a:r>
              <a:rPr dirty="0" sz="2400">
                <a:latin typeface="Arial"/>
                <a:cs typeface="Arial"/>
              </a:rPr>
              <a:t>Anonymity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confidentiality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dirty="0" sz="2400">
                <a:latin typeface="Arial"/>
                <a:cs typeface="Arial"/>
              </a:rPr>
              <a:t>Conduct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training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sessions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mechanics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ethics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photography</a:t>
            </a:r>
            <a:endParaRPr sz="2400">
              <a:latin typeface="Arial"/>
              <a:cs typeface="Arial"/>
            </a:endParaRPr>
          </a:p>
          <a:p>
            <a:pPr marL="354965" marR="5080" indent="-342900">
              <a:lnSpc>
                <a:spcPts val="2590"/>
              </a:lnSpc>
              <a:spcBef>
                <a:spcPts val="1045"/>
              </a:spcBef>
              <a:buChar char="•"/>
              <a:tabLst>
                <a:tab pos="354965" algn="l"/>
              </a:tabLst>
            </a:pPr>
            <a:r>
              <a:rPr dirty="0" sz="2400">
                <a:latin typeface="Arial"/>
                <a:cs typeface="Arial"/>
              </a:rPr>
              <a:t>Signed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informed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consent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forms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were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required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individuals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who </a:t>
            </a:r>
            <a:r>
              <a:rPr dirty="0" sz="2400">
                <a:latin typeface="Arial"/>
                <a:cs typeface="Arial"/>
              </a:rPr>
              <a:t>were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photographed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85"/>
              </a:spcBef>
              <a:buChar char="•"/>
              <a:tabLst>
                <a:tab pos="354965" algn="l"/>
              </a:tabLst>
            </a:pPr>
            <a:r>
              <a:rPr dirty="0" sz="2400" spc="-10">
                <a:latin typeface="Arial"/>
                <a:cs typeface="Arial"/>
              </a:rPr>
              <a:t>Transcription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verification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participants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354965" algn="l"/>
              </a:tabLst>
            </a:pPr>
            <a:r>
              <a:rPr dirty="0" sz="2400">
                <a:latin typeface="Arial"/>
                <a:cs typeface="Arial"/>
              </a:rPr>
              <a:t>Photograph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release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consent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forms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250"/>
            <a:ext cx="12192000" cy="623358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21958" y="567944"/>
            <a:ext cx="7709534" cy="985519"/>
          </a:xfrm>
          <a:prstGeom prst="rect"/>
        </p:spPr>
        <p:txBody>
          <a:bodyPr wrap="square" lIns="0" tIns="66040" rIns="0" bIns="0" rtlCol="0" vert="horz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520"/>
              </a:spcBef>
            </a:pPr>
            <a:r>
              <a:rPr dirty="0" sz="3300"/>
              <a:t>Factors</a:t>
            </a:r>
            <a:r>
              <a:rPr dirty="0" sz="3300" spc="-75"/>
              <a:t> </a:t>
            </a:r>
            <a:r>
              <a:rPr dirty="0" sz="3300"/>
              <a:t>Influencing</a:t>
            </a:r>
            <a:r>
              <a:rPr dirty="0" sz="3300" spc="-75"/>
              <a:t> </a:t>
            </a:r>
            <a:r>
              <a:rPr dirty="0" sz="3300"/>
              <a:t>Satisfaction</a:t>
            </a:r>
            <a:r>
              <a:rPr dirty="0" sz="3300" spc="-80"/>
              <a:t> </a:t>
            </a:r>
            <a:r>
              <a:rPr dirty="0" sz="3300" spc="-20"/>
              <a:t>with </a:t>
            </a:r>
            <a:r>
              <a:rPr dirty="0" sz="3300"/>
              <a:t>Photovoice</a:t>
            </a:r>
            <a:r>
              <a:rPr dirty="0" sz="3300" spc="-85"/>
              <a:t> </a:t>
            </a:r>
            <a:r>
              <a:rPr dirty="0" sz="3300"/>
              <a:t>(Castleden</a:t>
            </a:r>
            <a:r>
              <a:rPr dirty="0" sz="3300" spc="-85"/>
              <a:t> </a:t>
            </a:r>
            <a:r>
              <a:rPr dirty="0" sz="3300"/>
              <a:t>&amp;</a:t>
            </a:r>
            <a:r>
              <a:rPr dirty="0" sz="3300" spc="-80"/>
              <a:t> </a:t>
            </a:r>
            <a:r>
              <a:rPr dirty="0" sz="3300"/>
              <a:t>Garvin,</a:t>
            </a:r>
            <a:r>
              <a:rPr dirty="0" sz="3300" spc="-85"/>
              <a:t> </a:t>
            </a:r>
            <a:r>
              <a:rPr dirty="0" sz="3300" spc="-10"/>
              <a:t>2008)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6116591" y="1971140"/>
            <a:ext cx="5018405" cy="4059554"/>
          </a:xfrm>
          <a:prstGeom prst="rect">
            <a:avLst/>
          </a:prstGeom>
          <a:solidFill>
            <a:srgbClr val="559434"/>
          </a:solidFill>
        </p:spPr>
        <p:txBody>
          <a:bodyPr wrap="square" lIns="0" tIns="10795" rIns="0" bIns="0" rtlCol="0" vert="horz">
            <a:spAutoFit/>
          </a:bodyPr>
          <a:lstStyle/>
          <a:p>
            <a:pPr marL="90805" marR="240665">
              <a:lnSpc>
                <a:spcPct val="110000"/>
              </a:lnSpc>
              <a:spcBef>
                <a:spcPts val="85"/>
              </a:spcBef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Satisfaction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photovoice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stemmed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method’s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success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in:</a:t>
            </a:r>
            <a:endParaRPr sz="2200">
              <a:latin typeface="Arial"/>
              <a:cs typeface="Arial"/>
            </a:endParaRPr>
          </a:p>
          <a:p>
            <a:pPr marL="323215" indent="-234950">
              <a:lnSpc>
                <a:spcPct val="100000"/>
              </a:lnSpc>
              <a:spcBef>
                <a:spcPts val="1275"/>
              </a:spcBef>
              <a:buSzPct val="95454"/>
              <a:buAutoNum type="arabicPeriod"/>
              <a:tabLst>
                <a:tab pos="32321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Balancing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power</a:t>
            </a:r>
            <a:endParaRPr sz="2200">
              <a:latin typeface="Arial"/>
              <a:cs typeface="Arial"/>
            </a:endParaRPr>
          </a:p>
          <a:p>
            <a:pPr marL="319405" marR="146050" indent="-231140">
              <a:lnSpc>
                <a:spcPct val="110000"/>
              </a:lnSpc>
              <a:spcBef>
                <a:spcPts val="980"/>
              </a:spcBef>
              <a:buSzPct val="95454"/>
              <a:buAutoNum type="arabicPeriod"/>
              <a:tabLst>
                <a:tab pos="319405" algn="l"/>
                <a:tab pos="32321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Creating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sense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ownership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endParaRPr sz="2200">
              <a:latin typeface="Arial"/>
              <a:cs typeface="Arial"/>
            </a:endParaRPr>
          </a:p>
          <a:p>
            <a:pPr marL="323215" indent="-234950">
              <a:lnSpc>
                <a:spcPct val="100000"/>
              </a:lnSpc>
              <a:spcBef>
                <a:spcPts val="1275"/>
              </a:spcBef>
              <a:buSzPct val="95454"/>
              <a:buAutoNum type="arabicPeriod"/>
              <a:tabLst>
                <a:tab pos="32321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Fostering</a:t>
            </a:r>
            <a:r>
              <a:rPr dirty="0" sz="22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trust</a:t>
            </a:r>
            <a:endParaRPr sz="2200">
              <a:latin typeface="Arial"/>
              <a:cs typeface="Arial"/>
            </a:endParaRPr>
          </a:p>
          <a:p>
            <a:pPr marL="323215" indent="-234950">
              <a:lnSpc>
                <a:spcPct val="100000"/>
              </a:lnSpc>
              <a:spcBef>
                <a:spcPts val="1245"/>
              </a:spcBef>
              <a:buSzPct val="95454"/>
              <a:buAutoNum type="arabicPeriod"/>
              <a:tabLst>
                <a:tab pos="32321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dirty="0" sz="22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capacity</a:t>
            </a:r>
            <a:endParaRPr sz="2200">
              <a:latin typeface="Arial"/>
              <a:cs typeface="Arial"/>
            </a:endParaRPr>
          </a:p>
          <a:p>
            <a:pPr marL="319405" marR="97790" indent="-231140">
              <a:lnSpc>
                <a:spcPct val="109100"/>
              </a:lnSpc>
              <a:spcBef>
                <a:spcPts val="1035"/>
              </a:spcBef>
              <a:buSzPct val="95454"/>
              <a:buAutoNum type="arabicPeriod"/>
              <a:tabLst>
                <a:tab pos="319405" algn="l"/>
                <a:tab pos="323215" algn="l"/>
              </a:tabLst>
            </a:pP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	Implementing</a:t>
            </a:r>
            <a:r>
              <a:rPr dirty="0" sz="22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culturally</a:t>
            </a:r>
            <a:r>
              <a:rPr dirty="0" sz="2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appropriate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research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638" y="1960563"/>
            <a:ext cx="4994408" cy="405923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Photovoice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299989"/>
            <a:ext cx="12192000" cy="4826000"/>
          </a:xfrm>
          <a:custGeom>
            <a:avLst/>
            <a:gdLst/>
            <a:ahLst/>
            <a:cxnLst/>
            <a:rect l="l" t="t" r="r" b="b"/>
            <a:pathLst>
              <a:path w="12192000" h="4826000">
                <a:moveTo>
                  <a:pt x="12191998" y="0"/>
                </a:moveTo>
                <a:lnTo>
                  <a:pt x="0" y="0"/>
                </a:lnTo>
                <a:lnTo>
                  <a:pt x="0" y="4825388"/>
                </a:lnTo>
                <a:lnTo>
                  <a:pt x="12191998" y="4825388"/>
                </a:lnTo>
                <a:lnTo>
                  <a:pt x="12191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1282700"/>
            <a:ext cx="11903710" cy="465836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40029" marR="259715" indent="-227329">
              <a:lnSpc>
                <a:spcPct val="90400"/>
              </a:lnSpc>
              <a:spcBef>
                <a:spcPts val="375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Enables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health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researchers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practitioners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gain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possibility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perceiving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the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world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viewpoint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people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lead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lives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different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those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traditionally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control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means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imagining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world”</a:t>
            </a:r>
            <a:endParaRPr sz="2400">
              <a:latin typeface="Arial"/>
              <a:cs typeface="Arial"/>
            </a:endParaRPr>
          </a:p>
          <a:p>
            <a:pPr marL="240029" marR="887094" indent="-227329">
              <a:lnSpc>
                <a:spcPts val="259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Use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visual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image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identify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understand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(can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compliment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enhance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quantitative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assessment)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80"/>
              </a:spcBef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affirm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ingenuity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perspective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society’s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most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vulnerable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populations</a:t>
            </a:r>
            <a:endParaRPr sz="2400">
              <a:latin typeface="Arial"/>
              <a:cs typeface="Arial"/>
            </a:endParaRPr>
          </a:p>
          <a:p>
            <a:pPr marL="240029" marR="676275" indent="-227329">
              <a:lnSpc>
                <a:spcPts val="2590"/>
              </a:lnSpc>
              <a:spcBef>
                <a:spcPts val="105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Facilitates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sampling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different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behavioral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settings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be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typically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available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health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professionals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researchers</a:t>
            </a:r>
            <a:endParaRPr sz="2400">
              <a:latin typeface="Arial"/>
              <a:cs typeface="Arial"/>
            </a:endParaRPr>
          </a:p>
          <a:p>
            <a:pPr marL="240029" marR="5080" indent="-227329">
              <a:lnSpc>
                <a:spcPts val="262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Can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sustain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participation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during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period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between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assessment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phase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program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implementation</a:t>
            </a:r>
            <a:endParaRPr sz="2400">
              <a:latin typeface="Arial"/>
              <a:cs typeface="Arial"/>
            </a:endParaRPr>
          </a:p>
          <a:p>
            <a:pPr marL="240029" marR="1368425" indent="-227329">
              <a:lnSpc>
                <a:spcPts val="259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way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reaffirm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redefine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program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goals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during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period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when </a:t>
            </a:r>
            <a:r>
              <a:rPr dirty="0" sz="2400" spc="-2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being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assessed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dirty="0"/>
              <a:t>Advantages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55"/>
              <a:t> </a:t>
            </a:r>
            <a:r>
              <a:rPr dirty="0"/>
              <a:t>Photovoice</a:t>
            </a:r>
            <a:r>
              <a:rPr dirty="0" spc="-50"/>
              <a:t> </a:t>
            </a:r>
            <a:r>
              <a:rPr dirty="0" spc="-10"/>
              <a:t>cont.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233888"/>
            <a:ext cx="12192000" cy="4968875"/>
          </a:xfrm>
          <a:custGeom>
            <a:avLst/>
            <a:gdLst/>
            <a:ahLst/>
            <a:cxnLst/>
            <a:rect l="l" t="t" r="r" b="b"/>
            <a:pathLst>
              <a:path w="12192000" h="4968875">
                <a:moveTo>
                  <a:pt x="12192000" y="0"/>
                </a:moveTo>
                <a:lnTo>
                  <a:pt x="0" y="0"/>
                </a:lnTo>
                <a:lnTo>
                  <a:pt x="0" y="4968607"/>
                </a:lnTo>
                <a:lnTo>
                  <a:pt x="12192000" y="49686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1215644"/>
            <a:ext cx="11697970" cy="43294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29464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Enables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participants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bring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explanations,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ideas,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stories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other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community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members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into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assessment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process.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685"/>
              </a:spcBef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Provides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tangible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immediate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benefits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people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their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networks</a:t>
            </a:r>
            <a:endParaRPr sz="2400">
              <a:latin typeface="Arial"/>
              <a:cs typeface="Arial"/>
            </a:endParaRPr>
          </a:p>
          <a:p>
            <a:pPr marL="240029" marR="302260" indent="-227329">
              <a:lnSpc>
                <a:spcPts val="2620"/>
              </a:lnSpc>
              <a:spcBef>
                <a:spcPts val="1025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Enables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members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depict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only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community’s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needs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also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its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assets</a:t>
            </a:r>
            <a:endParaRPr sz="2400">
              <a:latin typeface="Arial"/>
              <a:cs typeface="Arial"/>
            </a:endParaRPr>
          </a:p>
          <a:p>
            <a:pPr marL="240029" marR="5080" indent="-227329">
              <a:lnSpc>
                <a:spcPts val="259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images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produced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issues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discussed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framed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people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stimulate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social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action</a:t>
            </a:r>
            <a:endParaRPr sz="2400">
              <a:latin typeface="Arial"/>
              <a:cs typeface="Arial"/>
            </a:endParaRPr>
          </a:p>
          <a:p>
            <a:pPr marL="240029" marR="361950" indent="-227329">
              <a:lnSpc>
                <a:spcPts val="259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Build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capacity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training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employing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members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in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  <a:p>
            <a:pPr marL="240029" marR="381635" indent="-227329">
              <a:lnSpc>
                <a:spcPts val="262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Enhance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advocacy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efforts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equipping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advocates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narrative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driven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policy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program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recommendations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dirty="0"/>
              <a:t>Disadvantages</a:t>
            </a:r>
            <a:r>
              <a:rPr dirty="0" spc="-40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 spc="-10"/>
              <a:t>Photovoice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299989"/>
            <a:ext cx="12192000" cy="4859020"/>
          </a:xfrm>
          <a:custGeom>
            <a:avLst/>
            <a:gdLst/>
            <a:ahLst/>
            <a:cxnLst/>
            <a:rect l="l" t="t" r="r" b="b"/>
            <a:pathLst>
              <a:path w="12192000" h="4859020">
                <a:moveTo>
                  <a:pt x="12191998" y="0"/>
                </a:moveTo>
                <a:lnTo>
                  <a:pt x="0" y="0"/>
                </a:lnTo>
                <a:lnTo>
                  <a:pt x="0" y="4858439"/>
                </a:lnTo>
                <a:lnTo>
                  <a:pt x="12191998" y="4858439"/>
                </a:lnTo>
                <a:lnTo>
                  <a:pt x="12191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1282700"/>
            <a:ext cx="11997690" cy="35401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508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Risk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from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committing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political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act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documenting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reality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discussing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change</a:t>
            </a:r>
            <a:endParaRPr sz="2400">
              <a:latin typeface="Arial"/>
              <a:cs typeface="Arial"/>
            </a:endParaRPr>
          </a:p>
          <a:p>
            <a:pPr marL="240029" marR="260985" indent="-227329">
              <a:lnSpc>
                <a:spcPct val="90300"/>
              </a:lnSpc>
              <a:spcBef>
                <a:spcPts val="965"/>
              </a:spcBef>
              <a:buChar char="•"/>
              <a:tabLst>
                <a:tab pos="241300" algn="l"/>
                <a:tab pos="2494915" algn="l"/>
              </a:tabLst>
            </a:pPr>
            <a:r>
              <a:rPr dirty="0" sz="2400">
                <a:latin typeface="Arial"/>
                <a:cs typeface="Arial"/>
              </a:rPr>
              <a:t>Personal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judgement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intervene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many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different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levels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representation: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(1)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who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used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camera,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(2)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what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user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photographed,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(3)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what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user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chose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to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photograph,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(4)</a:t>
            </a:r>
            <a:r>
              <a:rPr dirty="0" sz="2400">
                <a:latin typeface="Arial"/>
                <a:cs typeface="Arial"/>
              </a:rPr>
              <a:t>	who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selected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photograph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discuss,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(5)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recorded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whose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what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thoughts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about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whose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which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photographs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Broader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class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stratification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reproduced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by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control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resources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Photographs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easy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gather,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difficult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analyze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summarize</a:t>
            </a:r>
            <a:endParaRPr sz="24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720"/>
              </a:spcBef>
              <a:buChar char="•"/>
              <a:tabLst>
                <a:tab pos="240029" algn="l"/>
              </a:tabLst>
            </a:pPr>
            <a:r>
              <a:rPr dirty="0" sz="2400">
                <a:latin typeface="Arial"/>
                <a:cs typeface="Arial"/>
              </a:rPr>
              <a:t>Limitations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capital,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transportation,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communication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845">
              <a:lnSpc>
                <a:spcPct val="100000"/>
              </a:lnSpc>
              <a:spcBef>
                <a:spcPts val="100"/>
              </a:spcBef>
            </a:pPr>
            <a:r>
              <a:rPr dirty="0"/>
              <a:t>Disadvantages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50"/>
              <a:t> </a:t>
            </a:r>
            <a:r>
              <a:rPr dirty="0"/>
              <a:t>Photovoice</a:t>
            </a:r>
            <a:r>
              <a:rPr dirty="0" spc="-55"/>
              <a:t> </a:t>
            </a:r>
            <a:r>
              <a:rPr dirty="0" spc="-10"/>
              <a:t>cont.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211854"/>
            <a:ext cx="12192000" cy="4935855"/>
          </a:xfrm>
          <a:custGeom>
            <a:avLst/>
            <a:gdLst/>
            <a:ahLst/>
            <a:cxnLst/>
            <a:rect l="l" t="t" r="r" b="b"/>
            <a:pathLst>
              <a:path w="12192000" h="4935855">
                <a:moveTo>
                  <a:pt x="12191998" y="0"/>
                </a:moveTo>
                <a:lnTo>
                  <a:pt x="0" y="0"/>
                </a:lnTo>
                <a:lnTo>
                  <a:pt x="0" y="4935558"/>
                </a:lnTo>
                <a:lnTo>
                  <a:pt x="12191998" y="4935558"/>
                </a:lnTo>
                <a:lnTo>
                  <a:pt x="12191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39" y="1194308"/>
            <a:ext cx="11966575" cy="3872229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0029" marR="238760" indent="-227329">
              <a:lnSpc>
                <a:spcPts val="259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Methodological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ideals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photovoice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not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coincide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reality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community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 </a:t>
            </a:r>
            <a:r>
              <a:rPr dirty="0" sz="2400" spc="-25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context</a:t>
            </a:r>
            <a:endParaRPr sz="2400">
              <a:latin typeface="Arial"/>
              <a:cs typeface="Arial"/>
            </a:endParaRPr>
          </a:p>
          <a:p>
            <a:pPr marL="240029" marR="899160" indent="-227329">
              <a:lnSpc>
                <a:spcPts val="262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Sampling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challenges-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are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perceptions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expressed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representative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entire 	community?</a:t>
            </a:r>
            <a:endParaRPr sz="2400">
              <a:latin typeface="Arial"/>
              <a:cs typeface="Arial"/>
            </a:endParaRPr>
          </a:p>
          <a:p>
            <a:pPr marL="240029" marR="5080" indent="-227329">
              <a:lnSpc>
                <a:spcPts val="2590"/>
              </a:lnSpc>
              <a:spcBef>
                <a:spcPts val="100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Difficulty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photographing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things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less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easily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photographed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(sensitive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nature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or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abstract 	concept)</a:t>
            </a:r>
            <a:endParaRPr sz="2400">
              <a:latin typeface="Arial"/>
              <a:cs typeface="Arial"/>
            </a:endParaRPr>
          </a:p>
          <a:p>
            <a:pPr marL="240029" marR="624205" indent="-227329">
              <a:lnSpc>
                <a:spcPts val="2590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 sz="2400" spc="-10">
                <a:latin typeface="Arial"/>
                <a:cs typeface="Arial"/>
              </a:rPr>
              <a:t>Traditional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small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sample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sizes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make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pre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analysis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participant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outcomes 	challenging</a:t>
            </a:r>
            <a:endParaRPr sz="2400">
              <a:latin typeface="Arial"/>
              <a:cs typeface="Arial"/>
            </a:endParaRPr>
          </a:p>
          <a:p>
            <a:pPr marL="240029" marR="69850" indent="-227329">
              <a:lnSpc>
                <a:spcPts val="2620"/>
              </a:lnSpc>
              <a:spcBef>
                <a:spcPts val="990"/>
              </a:spcBef>
              <a:buChar char="•"/>
              <a:tabLst>
                <a:tab pos="241300" algn="l"/>
              </a:tabLst>
            </a:pPr>
            <a:r>
              <a:rPr dirty="0" sz="2400">
                <a:latin typeface="Arial"/>
                <a:cs typeface="Arial"/>
              </a:rPr>
              <a:t>Policy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change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slow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incremental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unless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part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long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term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initiative,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assessing </a:t>
            </a:r>
            <a:r>
              <a:rPr dirty="0" sz="2400" spc="-1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impact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photovoice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challenging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Thank</a:t>
            </a:r>
            <a:r>
              <a:rPr dirty="0" sz="6000" spc="-20"/>
              <a:t> you!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690268" y="4190492"/>
            <a:ext cx="28117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damiana@chc1.com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762" y="-4763"/>
            <a:ext cx="12201525" cy="6715125"/>
            <a:chOff x="-4762" y="-4763"/>
            <a:chExt cx="12201525" cy="6715125"/>
          </a:xfrm>
        </p:grpSpPr>
        <p:sp>
          <p:nvSpPr>
            <p:cNvPr id="3" name="object 3"/>
            <p:cNvSpPr/>
            <p:nvPr/>
          </p:nvSpPr>
          <p:spPr>
            <a:xfrm>
              <a:off x="0" y="-1"/>
              <a:ext cx="12192000" cy="6191250"/>
            </a:xfrm>
            <a:custGeom>
              <a:avLst/>
              <a:gdLst/>
              <a:ahLst/>
              <a:cxnLst/>
              <a:rect l="l" t="t" r="r" b="b"/>
              <a:pathLst>
                <a:path w="12192000" h="6191250">
                  <a:moveTo>
                    <a:pt x="12192000" y="0"/>
                  </a:moveTo>
                  <a:lnTo>
                    <a:pt x="0" y="0"/>
                  </a:lnTo>
                  <a:lnTo>
                    <a:pt x="0" y="6190938"/>
                  </a:lnTo>
                  <a:lnTo>
                    <a:pt x="12192000" y="61909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-1"/>
              <a:ext cx="12192000" cy="6191250"/>
            </a:xfrm>
            <a:custGeom>
              <a:avLst/>
              <a:gdLst/>
              <a:ahLst/>
              <a:cxnLst/>
              <a:rect l="l" t="t" r="r" b="b"/>
              <a:pathLst>
                <a:path w="12192000" h="6191250">
                  <a:moveTo>
                    <a:pt x="0" y="0"/>
                  </a:moveTo>
                  <a:lnTo>
                    <a:pt x="12192000" y="0"/>
                  </a:lnTo>
                  <a:lnTo>
                    <a:pt x="12192000" y="6190938"/>
                  </a:lnTo>
                  <a:lnTo>
                    <a:pt x="0" y="61909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103" y="1779780"/>
              <a:ext cx="3694635" cy="24098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0530" y="1779776"/>
              <a:ext cx="3810937" cy="24098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2339" y="1770030"/>
              <a:ext cx="3649794" cy="24196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09946" y="1025652"/>
            <a:ext cx="277495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8855" marR="5080" indent="-98679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62626"/>
                </a:solidFill>
                <a:latin typeface="Arial"/>
                <a:cs typeface="Arial"/>
              </a:rPr>
              <a:t>Social</a:t>
            </a:r>
            <a:r>
              <a:rPr dirty="0" sz="2000" spc="-10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62626"/>
                </a:solidFill>
                <a:latin typeface="Arial"/>
                <a:cs typeface="Arial"/>
              </a:rPr>
              <a:t>Determinants</a:t>
            </a:r>
            <a:r>
              <a:rPr dirty="0" sz="2000" spc="-9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262626"/>
                </a:solidFill>
                <a:latin typeface="Arial"/>
                <a:cs typeface="Arial"/>
              </a:rPr>
              <a:t>of </a:t>
            </a:r>
            <a:r>
              <a:rPr dirty="0" sz="2000" spc="-10" b="1">
                <a:solidFill>
                  <a:srgbClr val="262626"/>
                </a:solidFill>
                <a:latin typeface="Arial"/>
                <a:cs typeface="Arial"/>
              </a:rPr>
              <a:t>Health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9666" y="1025652"/>
            <a:ext cx="38322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7730" marR="5080" indent="-875665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262626"/>
                </a:solidFill>
                <a:latin typeface="Arial"/>
                <a:cs typeface="Arial"/>
              </a:rPr>
              <a:t>Health</a:t>
            </a:r>
            <a:r>
              <a:rPr dirty="0" sz="2000" spc="-80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262626"/>
                </a:solidFill>
                <a:latin typeface="Arial"/>
                <a:cs typeface="Arial"/>
              </a:rPr>
              <a:t>Systems</a:t>
            </a:r>
            <a:r>
              <a:rPr dirty="0" sz="2000" spc="-85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62626"/>
                </a:solidFill>
                <a:latin typeface="Arial"/>
                <a:cs typeface="Arial"/>
              </a:rPr>
              <a:t>Transformation </a:t>
            </a:r>
            <a:r>
              <a:rPr dirty="0" sz="2000" b="1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2000" spc="-45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62626"/>
                </a:solidFill>
                <a:latin typeface="Arial"/>
                <a:cs typeface="Arial"/>
              </a:rPr>
              <a:t>Optimization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36323" y="1181100"/>
            <a:ext cx="29438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262626"/>
                </a:solidFill>
                <a:latin typeface="Arial"/>
                <a:cs typeface="Arial"/>
              </a:rPr>
              <a:t>Workforce</a:t>
            </a:r>
            <a:r>
              <a:rPr dirty="0" sz="2000" spc="-55" b="1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262626"/>
                </a:solidFill>
                <a:latin typeface="Arial"/>
                <a:cs typeface="Arial"/>
              </a:rPr>
              <a:t>Development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892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0000"/>
                </a:solidFill>
              </a:rPr>
              <a:t>Weitzman</a:t>
            </a:r>
            <a:r>
              <a:rPr dirty="0" sz="3200" spc="-10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Institute</a:t>
            </a:r>
            <a:r>
              <a:rPr dirty="0" sz="3200" spc="-100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262626"/>
                </a:solidFill>
              </a:rPr>
              <a:t>Priority</a:t>
            </a:r>
            <a:r>
              <a:rPr dirty="0" sz="3200" spc="-204">
                <a:solidFill>
                  <a:srgbClr val="262626"/>
                </a:solidFill>
              </a:rPr>
              <a:t> </a:t>
            </a:r>
            <a:r>
              <a:rPr dirty="0" sz="3200" spc="-10">
                <a:solidFill>
                  <a:srgbClr val="262626"/>
                </a:solidFill>
              </a:rPr>
              <a:t>Areas</a:t>
            </a:r>
            <a:endParaRPr sz="3200"/>
          </a:p>
        </p:txBody>
      </p:sp>
      <p:sp>
        <p:nvSpPr>
          <p:cNvPr id="12" name="object 12"/>
          <p:cNvSpPr txBox="1"/>
          <p:nvPr/>
        </p:nvSpPr>
        <p:spPr>
          <a:xfrm>
            <a:off x="497663" y="4283455"/>
            <a:ext cx="3345179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Examining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solving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for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upstream factors</a:t>
            </a:r>
            <a:endParaRPr sz="1500">
              <a:latin typeface="Arial"/>
              <a:cs typeface="Arial"/>
            </a:endParaRPr>
          </a:p>
          <a:p>
            <a:pPr marL="298450" marR="14604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Unpacking</a:t>
            </a:r>
            <a:r>
              <a:rPr dirty="0" sz="1500" spc="-6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historical</a:t>
            </a:r>
            <a:r>
              <a:rPr dirty="0" sz="1500" spc="-6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500" spc="-6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structural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inequities</a:t>
            </a:r>
            <a:r>
              <a:rPr dirty="0" sz="1500" spc="-6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contributing</a:t>
            </a:r>
            <a:r>
              <a:rPr dirty="0" sz="1500" spc="-5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500" spc="-6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ongoing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disparities</a:t>
            </a:r>
            <a:r>
              <a:rPr dirty="0" sz="1500" spc="-6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in</a:t>
            </a:r>
            <a:r>
              <a:rPr dirty="0" sz="1500" spc="-5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healthcare</a:t>
            </a:r>
            <a:r>
              <a:rPr dirty="0" sz="1500" spc="-5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access</a:t>
            </a:r>
            <a:r>
              <a:rPr dirty="0" sz="1500" spc="-5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262626"/>
                </a:solidFill>
                <a:latin typeface="Arial"/>
                <a:cs typeface="Arial"/>
              </a:rPr>
              <a:t>and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outcomes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5943" y="4277359"/>
            <a:ext cx="3439795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Enhancing</a:t>
            </a:r>
            <a:r>
              <a:rPr dirty="0" sz="15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responsiveness</a:t>
            </a:r>
            <a:r>
              <a:rPr dirty="0" sz="15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5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efforts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optimize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(tighten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up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current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systems),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transform,</a:t>
            </a:r>
            <a:r>
              <a:rPr dirty="0" sz="15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disrupt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healthcare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as</a:t>
            </a:r>
            <a:r>
              <a:rPr dirty="0" sz="15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means</a:t>
            </a:r>
            <a:r>
              <a:rPr dirty="0" sz="15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of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improving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health</a:t>
            </a:r>
            <a:r>
              <a:rPr dirty="0" sz="1500" spc="-6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outcomes,</a:t>
            </a:r>
            <a:r>
              <a:rPr dirty="0" sz="1500" spc="-7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particularly</a:t>
            </a:r>
            <a:r>
              <a:rPr dirty="0" sz="1500" spc="-6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through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payment</a:t>
            </a:r>
            <a:r>
              <a:rPr dirty="0" sz="15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reform</a:t>
            </a:r>
            <a:r>
              <a:rPr dirty="0" sz="1500" spc="-2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500" spc="-2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digitalization</a:t>
            </a:r>
            <a:r>
              <a:rPr dirty="0" sz="1500" spc="-25">
                <a:solidFill>
                  <a:srgbClr val="262626"/>
                </a:solidFill>
                <a:latin typeface="Arial"/>
                <a:cs typeface="Arial"/>
              </a:rPr>
              <a:t> of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healthcare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5040" y="4252976"/>
            <a:ext cx="3482975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6096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Promoting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workforce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that</a:t>
            </a:r>
            <a:r>
              <a:rPr dirty="0" sz="15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looks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262626"/>
                </a:solidFill>
                <a:latin typeface="Arial"/>
                <a:cs typeface="Arial"/>
              </a:rPr>
              <a:t>like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and/or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better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relates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underserved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patients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and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communities</a:t>
            </a:r>
            <a:endParaRPr sz="1500">
              <a:latin typeface="Arial"/>
              <a:cs typeface="Arial"/>
            </a:endParaRPr>
          </a:p>
          <a:p>
            <a:pPr algn="just" marL="295910" marR="5080" indent="-28321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Advocating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for</a:t>
            </a:r>
            <a:r>
              <a:rPr dirty="0" sz="15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team-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based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models</a:t>
            </a:r>
            <a:r>
              <a:rPr dirty="0" sz="1500" spc="-4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262626"/>
                </a:solidFill>
                <a:latin typeface="Arial"/>
                <a:cs typeface="Arial"/>
              </a:rPr>
              <a:t>of </a:t>
            </a:r>
            <a:r>
              <a:rPr dirty="0" sz="1500" spc="-25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care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that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integrate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all</a:t>
            </a:r>
            <a:r>
              <a:rPr dirty="0" sz="15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members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of</a:t>
            </a:r>
            <a:r>
              <a:rPr dirty="0" sz="1500" spc="-4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262626"/>
                </a:solidFill>
                <a:latin typeface="Arial"/>
                <a:cs typeface="Arial"/>
              </a:rPr>
              <a:t>the </a:t>
            </a:r>
            <a:r>
              <a:rPr dirty="0" sz="1500" spc="-25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team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that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can</a:t>
            </a:r>
            <a:r>
              <a:rPr dirty="0" sz="15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contribute</a:t>
            </a:r>
            <a:r>
              <a:rPr dirty="0" sz="1500" spc="-3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to</a:t>
            </a:r>
            <a:r>
              <a:rPr dirty="0" sz="15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a</a:t>
            </a:r>
            <a:r>
              <a:rPr dirty="0" sz="1500" spc="-3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patient's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overall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health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(e.g.,</a:t>
            </a:r>
            <a:r>
              <a:rPr dirty="0" sz="1500" spc="-6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community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health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workers,</a:t>
            </a:r>
            <a:r>
              <a:rPr dirty="0" sz="1500" spc="-55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mental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262626"/>
                </a:solidFill>
                <a:latin typeface="Arial"/>
                <a:cs typeface="Arial"/>
              </a:rPr>
              <a:t>health</a:t>
            </a:r>
            <a:r>
              <a:rPr dirty="0" sz="1500" spc="-5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262626"/>
                </a:solidFill>
                <a:latin typeface="Arial"/>
                <a:cs typeface="Arial"/>
              </a:rPr>
              <a:t>coaches)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69161" y="6336284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983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308" rIns="0" bIns="0" rtlCol="0" vert="horz">
            <a:spAutoFit/>
          </a:bodyPr>
          <a:lstStyle/>
          <a:p>
            <a:pPr marL="249554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62626"/>
                </a:solidFill>
              </a:rPr>
              <a:t>What</a:t>
            </a:r>
            <a:r>
              <a:rPr dirty="0" sz="3200" spc="-60">
                <a:solidFill>
                  <a:srgbClr val="262626"/>
                </a:solidFill>
              </a:rPr>
              <a:t> </a:t>
            </a:r>
            <a:r>
              <a:rPr dirty="0" sz="3200">
                <a:solidFill>
                  <a:srgbClr val="262626"/>
                </a:solidFill>
              </a:rPr>
              <a:t>We</a:t>
            </a:r>
            <a:r>
              <a:rPr dirty="0" sz="3200" spc="-60">
                <a:solidFill>
                  <a:srgbClr val="262626"/>
                </a:solidFill>
              </a:rPr>
              <a:t> </a:t>
            </a:r>
            <a:r>
              <a:rPr dirty="0" sz="3200" spc="-25">
                <a:solidFill>
                  <a:srgbClr val="262626"/>
                </a:solidFill>
              </a:rPr>
              <a:t>Do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4167" y="1072895"/>
            <a:ext cx="3051048" cy="47183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83899" y="1804516"/>
            <a:ext cx="2734310" cy="2498725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Examine</a:t>
            </a:r>
            <a:endParaRPr sz="2400">
              <a:latin typeface="Arial"/>
              <a:cs typeface="Arial"/>
            </a:endParaRPr>
          </a:p>
          <a:p>
            <a:pPr marL="125730" marR="26034" indent="-113030">
              <a:lnSpc>
                <a:spcPct val="86000"/>
              </a:lnSpc>
              <a:spcBef>
                <a:spcPts val="985"/>
              </a:spcBef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Understand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anticipate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pressing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challenges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underserved</a:t>
            </a:r>
            <a:endParaRPr sz="1500">
              <a:latin typeface="Arial"/>
              <a:cs typeface="Arial"/>
            </a:endParaRPr>
          </a:p>
          <a:p>
            <a:pPr marL="125730" marR="5080" indent="-113030">
              <a:lnSpc>
                <a:spcPct val="8710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barriers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(e.g.,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structural,</a:t>
            </a:r>
            <a:r>
              <a:rPr dirty="0" sz="1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knowledge,</a:t>
            </a:r>
            <a:r>
              <a:rPr dirty="0" sz="1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training)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providing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quality,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efficient,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equitable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500">
              <a:latin typeface="Arial"/>
              <a:cs typeface="Arial"/>
            </a:endParaRPr>
          </a:p>
          <a:p>
            <a:pPr marL="125730" marR="449580" indent="-113030">
              <a:lnSpc>
                <a:spcPts val="1490"/>
              </a:lnSpc>
              <a:spcBef>
                <a:spcPts val="310"/>
              </a:spcBef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potential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levers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0767" y="1072895"/>
            <a:ext cx="3054095" cy="47183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62948" y="1804516"/>
            <a:ext cx="2745105" cy="270256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endParaRPr sz="2400">
              <a:latin typeface="Arial"/>
              <a:cs typeface="Arial"/>
            </a:endParaRPr>
          </a:p>
          <a:p>
            <a:pPr marL="125730" marR="259715" indent="-113030">
              <a:lnSpc>
                <a:spcPct val="86000"/>
              </a:lnSpc>
              <a:spcBef>
                <a:spcPts val="985"/>
              </a:spcBef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“for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care,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care”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learning 	opportunities</a:t>
            </a:r>
            <a:endParaRPr sz="1500">
              <a:latin typeface="Arial"/>
              <a:cs typeface="Arial"/>
            </a:endParaRPr>
          </a:p>
          <a:p>
            <a:pPr marL="125730" marR="238125" indent="-113030">
              <a:lnSpc>
                <a:spcPct val="8600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seat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table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communities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inform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500">
              <a:latin typeface="Arial"/>
              <a:cs typeface="Arial"/>
            </a:endParaRPr>
          </a:p>
          <a:p>
            <a:pPr marL="125730" marR="5080" indent="-113030">
              <a:lnSpc>
                <a:spcPct val="87100"/>
              </a:lnSpc>
              <a:spcBef>
                <a:spcPts val="234"/>
              </a:spcBef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Forge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cross-sector,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mission-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aligned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coalitions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means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needle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health 	equity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0416" y="1072895"/>
            <a:ext cx="3054096" cy="471830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041998" y="1804516"/>
            <a:ext cx="2691765" cy="289179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Translate</a:t>
            </a:r>
            <a:endParaRPr sz="2400">
              <a:latin typeface="Arial"/>
              <a:cs typeface="Arial"/>
            </a:endParaRPr>
          </a:p>
          <a:p>
            <a:pPr marL="125730" marR="322580" indent="-113030">
              <a:lnSpc>
                <a:spcPct val="86000"/>
              </a:lnSpc>
              <a:spcBef>
                <a:spcPts val="985"/>
              </a:spcBef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Move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5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theoretical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frameworks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r>
              <a:rPr dirty="0" sz="15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actionable</a:t>
            </a:r>
            <a:r>
              <a:rPr dirty="0" sz="15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findings</a:t>
            </a:r>
            <a:endParaRPr sz="1500">
              <a:latin typeface="Arial"/>
              <a:cs typeface="Arial"/>
            </a:endParaRPr>
          </a:p>
          <a:p>
            <a:pPr marL="125730" marR="5080" indent="-113030">
              <a:lnSpc>
                <a:spcPct val="8600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knowledge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teams,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practices, 	policymakers,</a:t>
            </a:r>
            <a:r>
              <a:rPr dirty="0" sz="15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communities nationwide</a:t>
            </a:r>
            <a:endParaRPr sz="1500">
              <a:latin typeface="Arial"/>
              <a:cs typeface="Arial"/>
            </a:endParaRPr>
          </a:p>
          <a:p>
            <a:pPr marL="125730" marR="121285" indent="-113030">
              <a:lnSpc>
                <a:spcPct val="8600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Disseminate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lessons</a:t>
            </a:r>
            <a:r>
              <a:rPr dirty="0" sz="15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learned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promote</a:t>
            </a:r>
            <a:r>
              <a:rPr dirty="0" sz="15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sustainable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scalable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best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82021" y="5013448"/>
            <a:ext cx="9133205" cy="918210"/>
            <a:chOff x="1582021" y="5013448"/>
            <a:chExt cx="9133205" cy="918210"/>
          </a:xfrm>
        </p:grpSpPr>
        <p:sp>
          <p:nvSpPr>
            <p:cNvPr id="11" name="object 11"/>
            <p:cNvSpPr/>
            <p:nvPr/>
          </p:nvSpPr>
          <p:spPr>
            <a:xfrm>
              <a:off x="1588371" y="5019798"/>
              <a:ext cx="9120505" cy="905510"/>
            </a:xfrm>
            <a:custGeom>
              <a:avLst/>
              <a:gdLst/>
              <a:ahLst/>
              <a:cxnLst/>
              <a:rect l="l" t="t" r="r" b="b"/>
              <a:pathLst>
                <a:path w="9120505" h="905510">
                  <a:moveTo>
                    <a:pt x="8667569" y="0"/>
                  </a:moveTo>
                  <a:lnTo>
                    <a:pt x="8667569" y="226236"/>
                  </a:lnTo>
                  <a:lnTo>
                    <a:pt x="452460" y="226236"/>
                  </a:lnTo>
                  <a:lnTo>
                    <a:pt x="452460" y="0"/>
                  </a:lnTo>
                  <a:lnTo>
                    <a:pt x="0" y="452464"/>
                  </a:lnTo>
                  <a:lnTo>
                    <a:pt x="452460" y="904927"/>
                  </a:lnTo>
                  <a:lnTo>
                    <a:pt x="452460" y="678700"/>
                  </a:lnTo>
                  <a:lnTo>
                    <a:pt x="8667569" y="678700"/>
                  </a:lnTo>
                  <a:lnTo>
                    <a:pt x="8667569" y="904927"/>
                  </a:lnTo>
                  <a:lnTo>
                    <a:pt x="9120030" y="452464"/>
                  </a:lnTo>
                  <a:lnTo>
                    <a:pt x="8667569" y="0"/>
                  </a:lnTo>
                  <a:close/>
                </a:path>
              </a:pathLst>
            </a:custGeom>
            <a:solidFill>
              <a:srgbClr val="BDD7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88371" y="5019798"/>
              <a:ext cx="9120505" cy="905510"/>
            </a:xfrm>
            <a:custGeom>
              <a:avLst/>
              <a:gdLst/>
              <a:ahLst/>
              <a:cxnLst/>
              <a:rect l="l" t="t" r="r" b="b"/>
              <a:pathLst>
                <a:path w="9120505" h="905510">
                  <a:moveTo>
                    <a:pt x="0" y="452464"/>
                  </a:moveTo>
                  <a:lnTo>
                    <a:pt x="452460" y="0"/>
                  </a:lnTo>
                  <a:lnTo>
                    <a:pt x="452460" y="226237"/>
                  </a:lnTo>
                  <a:lnTo>
                    <a:pt x="8667570" y="226237"/>
                  </a:lnTo>
                  <a:lnTo>
                    <a:pt x="8667570" y="0"/>
                  </a:lnTo>
                  <a:lnTo>
                    <a:pt x="9120031" y="452464"/>
                  </a:lnTo>
                  <a:lnTo>
                    <a:pt x="8667570" y="904928"/>
                  </a:lnTo>
                  <a:lnTo>
                    <a:pt x="8667570" y="678701"/>
                  </a:lnTo>
                  <a:lnTo>
                    <a:pt x="452460" y="678701"/>
                  </a:lnTo>
                  <a:lnTo>
                    <a:pt x="452460" y="904928"/>
                  </a:lnTo>
                  <a:lnTo>
                    <a:pt x="0" y="452464"/>
                  </a:lnTo>
                  <a:close/>
                </a:path>
              </a:pathLst>
            </a:custGeom>
            <a:ln w="12700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095748" y="5263388"/>
            <a:ext cx="410400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595959"/>
                </a:solidFill>
                <a:latin typeface="Arial"/>
                <a:cs typeface="Arial"/>
              </a:rPr>
              <a:t>Research,</a:t>
            </a:r>
            <a:r>
              <a:rPr dirty="0" sz="2400" spc="-9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595959"/>
                </a:solidFill>
                <a:latin typeface="Arial"/>
                <a:cs typeface="Arial"/>
              </a:rPr>
              <a:t>Education,</a:t>
            </a:r>
            <a:r>
              <a:rPr dirty="0" sz="2400" spc="-9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595959"/>
                </a:solidFill>
                <a:latin typeface="Arial"/>
                <a:cs typeface="Arial"/>
              </a:rPr>
              <a:t>Policy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69161" y="6336284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569" y="1502155"/>
            <a:ext cx="20586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70AD47"/>
                </a:solidFill>
                <a:latin typeface="Arial"/>
                <a:cs typeface="Arial"/>
              </a:rPr>
              <a:t>Overview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1593" y="741171"/>
            <a:ext cx="21158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2800" spc="-10">
                <a:latin typeface="Arial"/>
                <a:cs typeface="Arial"/>
              </a:rPr>
              <a:t>Introduction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1593" y="1250187"/>
            <a:ext cx="7285990" cy="314388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891540" indent="-228600">
              <a:lnSpc>
                <a:spcPts val="300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dirty="0" sz="2800" spc="-30">
                <a:solidFill>
                  <a:srgbClr val="70AD47"/>
                </a:solidFill>
                <a:latin typeface="Arial"/>
                <a:cs typeface="Arial"/>
              </a:rPr>
              <a:t>Youth</a:t>
            </a:r>
            <a:r>
              <a:rPr dirty="0" sz="2800" spc="-7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homelessness</a:t>
            </a:r>
            <a:r>
              <a:rPr dirty="0" sz="2800" spc="-7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as</a:t>
            </a:r>
            <a:r>
              <a:rPr dirty="0" sz="2800" spc="-7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a</a:t>
            </a:r>
            <a:r>
              <a:rPr dirty="0" sz="2800" spc="-70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70AD47"/>
                </a:solidFill>
                <a:latin typeface="Arial"/>
                <a:cs typeface="Arial"/>
              </a:rPr>
              <a:t>public</a:t>
            </a:r>
            <a:r>
              <a:rPr dirty="0" sz="2800" spc="-75">
                <a:solidFill>
                  <a:srgbClr val="70AD47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70AD47"/>
                </a:solidFill>
                <a:latin typeface="Arial"/>
                <a:cs typeface="Arial"/>
              </a:rPr>
              <a:t>health challenge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80"/>
              </a:spcBef>
              <a:buChar char="•"/>
              <a:tabLst>
                <a:tab pos="240665" algn="l"/>
              </a:tabLst>
            </a:pPr>
            <a:r>
              <a:rPr dirty="0" sz="2800">
                <a:latin typeface="Arial"/>
                <a:cs typeface="Arial"/>
              </a:rPr>
              <a:t>Photovoice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as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CBPR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method</a:t>
            </a:r>
            <a:endParaRPr sz="2800">
              <a:latin typeface="Arial"/>
              <a:cs typeface="Arial"/>
            </a:endParaRPr>
          </a:p>
          <a:p>
            <a:pPr marL="241300" marR="28575" indent="-228600">
              <a:lnSpc>
                <a:spcPts val="300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Photovoice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action: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youth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homelessness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New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Britain</a:t>
            </a:r>
            <a:endParaRPr sz="2800">
              <a:latin typeface="Arial"/>
              <a:cs typeface="Arial"/>
            </a:endParaRPr>
          </a:p>
          <a:p>
            <a:pPr marL="241300" marR="5080" indent="-228600">
              <a:lnSpc>
                <a:spcPts val="3100"/>
              </a:lnSpc>
              <a:spcBef>
                <a:spcPts val="930"/>
              </a:spcBef>
              <a:buChar char="•"/>
              <a:tabLst>
                <a:tab pos="241300" algn="l"/>
              </a:tabLst>
            </a:pPr>
            <a:r>
              <a:rPr dirty="0" sz="2800">
                <a:latin typeface="Arial"/>
                <a:cs typeface="Arial"/>
              </a:rPr>
              <a:t>Ethical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methodological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considerations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applying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photovoice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983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918528" y="781812"/>
            <a:ext cx="5003800" cy="958215"/>
          </a:xfrm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3500"/>
              </a:lnSpc>
              <a:spcBef>
                <a:spcPts val="500"/>
              </a:spcBef>
            </a:pPr>
            <a:r>
              <a:rPr dirty="0" sz="3200" spc="-10">
                <a:solidFill>
                  <a:srgbClr val="70AD47"/>
                </a:solidFill>
              </a:rPr>
              <a:t>Youth</a:t>
            </a:r>
            <a:r>
              <a:rPr dirty="0" sz="3200" spc="-105">
                <a:solidFill>
                  <a:srgbClr val="70AD47"/>
                </a:solidFill>
              </a:rPr>
              <a:t> </a:t>
            </a:r>
            <a:r>
              <a:rPr dirty="0" sz="3200">
                <a:solidFill>
                  <a:srgbClr val="70AD47"/>
                </a:solidFill>
              </a:rPr>
              <a:t>Homelessness</a:t>
            </a:r>
            <a:r>
              <a:rPr dirty="0" sz="3200" spc="-105">
                <a:solidFill>
                  <a:srgbClr val="70AD47"/>
                </a:solidFill>
              </a:rPr>
              <a:t> </a:t>
            </a:r>
            <a:r>
              <a:rPr dirty="0" sz="3200">
                <a:solidFill>
                  <a:srgbClr val="70AD47"/>
                </a:solidFill>
              </a:rPr>
              <a:t>as</a:t>
            </a:r>
            <a:r>
              <a:rPr dirty="0" sz="3200" spc="-105">
                <a:solidFill>
                  <a:srgbClr val="70AD47"/>
                </a:solidFill>
              </a:rPr>
              <a:t> </a:t>
            </a:r>
            <a:r>
              <a:rPr dirty="0" sz="3200" spc="-50">
                <a:solidFill>
                  <a:srgbClr val="70AD47"/>
                </a:solidFill>
              </a:rPr>
              <a:t>a </a:t>
            </a:r>
            <a:r>
              <a:rPr dirty="0" sz="3200">
                <a:solidFill>
                  <a:srgbClr val="70AD47"/>
                </a:solidFill>
              </a:rPr>
              <a:t>Public</a:t>
            </a:r>
            <a:r>
              <a:rPr dirty="0" sz="3200" spc="-45">
                <a:solidFill>
                  <a:srgbClr val="70AD47"/>
                </a:solidFill>
              </a:rPr>
              <a:t> </a:t>
            </a:r>
            <a:r>
              <a:rPr dirty="0" sz="3200">
                <a:solidFill>
                  <a:srgbClr val="70AD47"/>
                </a:solidFill>
              </a:rPr>
              <a:t>Health</a:t>
            </a:r>
            <a:r>
              <a:rPr dirty="0" sz="3200" spc="-30">
                <a:solidFill>
                  <a:srgbClr val="70AD47"/>
                </a:solidFill>
              </a:rPr>
              <a:t> </a:t>
            </a:r>
            <a:r>
              <a:rPr dirty="0" sz="3200" spc="-10">
                <a:solidFill>
                  <a:srgbClr val="70AD47"/>
                </a:solidFill>
              </a:rPr>
              <a:t>Challenge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2602859"/>
            <a:ext cx="3933825" cy="313757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59899" y="2334146"/>
            <a:ext cx="6205855" cy="342011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425"/>
              </a:spcBef>
              <a:buChar char="•"/>
              <a:tabLst>
                <a:tab pos="297815" algn="l"/>
              </a:tabLst>
            </a:pPr>
            <a:r>
              <a:rPr dirty="0" sz="2000">
                <a:latin typeface="Arial"/>
                <a:cs typeface="Arial"/>
              </a:rPr>
              <a:t>Directly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impacting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4.2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million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youth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across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U.S.</a:t>
            </a:r>
            <a:endParaRPr sz="2000">
              <a:latin typeface="Arial"/>
              <a:cs typeface="Arial"/>
            </a:endParaRPr>
          </a:p>
          <a:p>
            <a:pPr lvl="1" marL="755650" marR="323850" indent="-285750">
              <a:lnSpc>
                <a:spcPct val="89600"/>
              </a:lnSpc>
              <a:spcBef>
                <a:spcPts val="525"/>
              </a:spcBef>
              <a:buChar char="•"/>
              <a:tabLst>
                <a:tab pos="755650" algn="l"/>
              </a:tabLst>
            </a:pPr>
            <a:r>
              <a:rPr dirty="0" sz="1800">
                <a:latin typeface="Arial"/>
                <a:cs typeface="Arial"/>
              </a:rPr>
              <a:t>Subpopulations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disproportionately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impacted: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Black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Latinx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youth,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LGBT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youth,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youth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who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not </a:t>
            </a:r>
            <a:r>
              <a:rPr dirty="0" sz="1800">
                <a:latin typeface="Arial"/>
                <a:cs typeface="Arial"/>
              </a:rPr>
              <a:t>complete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school,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youth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who</a:t>
            </a:r>
            <a:r>
              <a:rPr dirty="0" sz="1800" spc="-25">
                <a:latin typeface="Arial"/>
                <a:cs typeface="Arial"/>
              </a:rPr>
              <a:t> are </a:t>
            </a:r>
            <a:r>
              <a:rPr dirty="0" sz="1800" spc="-10">
                <a:latin typeface="Arial"/>
                <a:cs typeface="Arial"/>
              </a:rPr>
              <a:t>pregnant/parenting</a:t>
            </a:r>
            <a:endParaRPr sz="1800">
              <a:latin typeface="Arial"/>
              <a:cs typeface="Arial"/>
            </a:endParaRPr>
          </a:p>
          <a:p>
            <a:pPr lvl="1" marL="755650" marR="19050" indent="-285750">
              <a:lnSpc>
                <a:spcPct val="89600"/>
              </a:lnSpc>
              <a:spcBef>
                <a:spcPts val="560"/>
              </a:spcBef>
              <a:buChar char="•"/>
              <a:tabLst>
                <a:tab pos="755650" algn="l"/>
              </a:tabLst>
            </a:pPr>
            <a:r>
              <a:rPr dirty="0" sz="1800">
                <a:latin typeface="Arial"/>
                <a:cs typeface="Arial"/>
              </a:rPr>
              <a:t>LGBT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African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American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youth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especially</a:t>
            </a:r>
            <a:r>
              <a:rPr dirty="0" sz="1800" spc="5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likely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experience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homelessness,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120%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and </a:t>
            </a:r>
            <a:r>
              <a:rPr dirty="0" sz="1800">
                <a:latin typeface="Arial"/>
                <a:cs typeface="Arial"/>
              </a:rPr>
              <a:t>83%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higher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risk,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respectively,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compared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their </a:t>
            </a:r>
            <a:r>
              <a:rPr dirty="0" sz="1800">
                <a:latin typeface="Arial"/>
                <a:cs typeface="Arial"/>
              </a:rPr>
              <a:t>heterosexual/cisgender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racial/ethnic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counterparts</a:t>
            </a:r>
            <a:endParaRPr sz="1800">
              <a:latin typeface="Arial"/>
              <a:cs typeface="Arial"/>
            </a:endParaRPr>
          </a:p>
          <a:p>
            <a:pPr marL="298450" marR="5080" indent="-285750">
              <a:lnSpc>
                <a:spcPct val="89500"/>
              </a:lnSpc>
              <a:spcBef>
                <a:spcPts val="985"/>
              </a:spcBef>
              <a:buChar char="•"/>
              <a:tabLst>
                <a:tab pos="298450" algn="l"/>
              </a:tabLst>
            </a:pPr>
            <a:r>
              <a:rPr dirty="0" sz="2000">
                <a:latin typeface="Arial"/>
                <a:cs typeface="Arial"/>
              </a:rPr>
              <a:t>One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10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young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adults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ages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18-</a:t>
            </a:r>
            <a:r>
              <a:rPr dirty="0" sz="2000">
                <a:latin typeface="Arial"/>
                <a:cs typeface="Arial"/>
              </a:rPr>
              <a:t>25,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least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one </a:t>
            </a:r>
            <a:r>
              <a:rPr dirty="0" sz="2000">
                <a:latin typeface="Arial"/>
                <a:cs typeface="Arial"/>
              </a:rPr>
              <a:t>in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30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adolescents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13-</a:t>
            </a:r>
            <a:r>
              <a:rPr dirty="0" sz="2000">
                <a:latin typeface="Arial"/>
                <a:cs typeface="Arial"/>
              </a:rPr>
              <a:t>17,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experience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some</a:t>
            </a:r>
            <a:r>
              <a:rPr dirty="0" sz="2000" spc="5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form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homelessness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over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course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year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622" y="6229603"/>
            <a:ext cx="9099550" cy="40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75">
                <a:solidFill>
                  <a:srgbClr val="FFFFFF"/>
                </a:solidFill>
                <a:latin typeface="Arial"/>
                <a:cs typeface="Arial"/>
              </a:rPr>
              <a:t>Reference: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Arial"/>
                <a:cs typeface="Arial"/>
              </a:rPr>
              <a:t>U.S.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40">
                <a:solidFill>
                  <a:srgbClr val="FFFFFF"/>
                </a:solidFill>
                <a:latin typeface="Arial"/>
                <a:cs typeface="Arial"/>
              </a:rPr>
              <a:t>Administration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dirty="0"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5">
                <a:solidFill>
                  <a:srgbClr val="FFFFFF"/>
                </a:solidFill>
                <a:latin typeface="Arial"/>
                <a:cs typeface="Arial"/>
              </a:rPr>
              <a:t>Families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Arial"/>
                <a:cs typeface="Arial"/>
              </a:rPr>
              <a:t>(2016).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Definitions</a:t>
            </a:r>
            <a:r>
              <a:rPr dirty="0" sz="1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i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95" i="1">
                <a:solidFill>
                  <a:srgbClr val="FFFFFF"/>
                </a:solidFill>
                <a:latin typeface="Arial"/>
                <a:cs typeface="Arial"/>
              </a:rPr>
              <a:t>homelessness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dirty="0" sz="1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60" i="1">
                <a:solidFill>
                  <a:srgbClr val="FFFFFF"/>
                </a:solidFill>
                <a:latin typeface="Arial"/>
                <a:cs typeface="Arial"/>
              </a:rPr>
              <a:t>serving</a:t>
            </a:r>
            <a:r>
              <a:rPr dirty="0" sz="1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45" i="1">
                <a:solidFill>
                  <a:srgbClr val="FFFFFF"/>
                </a:solidFill>
                <a:latin typeface="Arial"/>
                <a:cs typeface="Arial"/>
              </a:rPr>
              <a:t>children,</a:t>
            </a:r>
            <a:r>
              <a:rPr dirty="0" sz="1200" spc="-3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40" i="1">
                <a:solidFill>
                  <a:srgbClr val="FFFFFF"/>
                </a:solidFill>
                <a:latin typeface="Arial"/>
                <a:cs typeface="Arial"/>
              </a:rPr>
              <a:t>youth,</a:t>
            </a:r>
            <a:r>
              <a:rPr dirty="0" sz="1200" spc="-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i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200" spc="-3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Arial"/>
                <a:cs typeface="Arial"/>
              </a:rPr>
              <a:t>families.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u="sng" sz="12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/>
              </a:rPr>
              <a:t>https://www.acf.hhs.gov/sites/default/files/ecd/homelessness_definition.pdf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6250"/>
            <a:ext cx="12192000" cy="6233583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08082" y="840740"/>
            <a:ext cx="50285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AD47"/>
                </a:solidFill>
              </a:rPr>
              <a:t>Beyond</a:t>
            </a:r>
            <a:r>
              <a:rPr dirty="0" spc="-80">
                <a:solidFill>
                  <a:srgbClr val="70AD47"/>
                </a:solidFill>
              </a:rPr>
              <a:t> </a:t>
            </a:r>
            <a:r>
              <a:rPr dirty="0" spc="-10">
                <a:solidFill>
                  <a:srgbClr val="70AD47"/>
                </a:solidFill>
              </a:rPr>
              <a:t>Homelessness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21828" y="1960562"/>
            <a:ext cx="5018405" cy="4059554"/>
          </a:xfrm>
          <a:prstGeom prst="rect">
            <a:avLst/>
          </a:prstGeom>
          <a:solidFill>
            <a:srgbClr val="559434"/>
          </a:solidFill>
        </p:spPr>
        <p:txBody>
          <a:bodyPr wrap="square" lIns="0" tIns="223520" rIns="0" bIns="0" rtlCol="0" vert="horz">
            <a:spAutoFit/>
          </a:bodyPr>
          <a:lstStyle/>
          <a:p>
            <a:pPr marL="319405" indent="-228600">
              <a:lnSpc>
                <a:spcPct val="100000"/>
              </a:lnSpc>
              <a:spcBef>
                <a:spcPts val="1760"/>
              </a:spcBef>
              <a:buChar char="•"/>
              <a:tabLst>
                <a:tab pos="31940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dirty="0" sz="20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disruptions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31940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dirty="0" sz="20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academic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achievement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1940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Punitive</a:t>
            </a:r>
            <a:r>
              <a:rPr dirty="0" sz="2000" spc="-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disciplinary</a:t>
            </a:r>
            <a:r>
              <a:rPr dirty="0" sz="2000" spc="-9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measures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31940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Food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insecurity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480"/>
              </a:spcBef>
              <a:buChar char="•"/>
              <a:tabLst>
                <a:tab pos="31940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Interpersonal</a:t>
            </a:r>
            <a:r>
              <a:rPr dirty="0" sz="20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31940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mental</a:t>
            </a:r>
            <a:r>
              <a:rPr dirty="0" sz="20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0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500"/>
              </a:spcBef>
              <a:buChar char="•"/>
              <a:tabLst>
                <a:tab pos="31940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Substance</a:t>
            </a:r>
            <a:r>
              <a:rPr dirty="0" sz="20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319405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Stress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319405" algn="l"/>
              </a:tabLst>
            </a:pP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Trauma</a:t>
            </a:r>
            <a:endParaRPr sz="2000">
              <a:latin typeface="Arial"/>
              <a:cs typeface="Arial"/>
            </a:endParaRPr>
          </a:p>
          <a:p>
            <a:pPr marL="319405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319405" algn="l"/>
              </a:tabLst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dirty="0"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62" y="2098307"/>
            <a:ext cx="5019674" cy="38404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38265" y="670051"/>
            <a:ext cx="6198870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>
                <a:solidFill>
                  <a:srgbClr val="70AD47"/>
                </a:solidFill>
              </a:rPr>
              <a:t>Seeking</a:t>
            </a:r>
            <a:r>
              <a:rPr dirty="0" spc="-95">
                <a:solidFill>
                  <a:srgbClr val="70AD47"/>
                </a:solidFill>
              </a:rPr>
              <a:t> </a:t>
            </a:r>
            <a:r>
              <a:rPr dirty="0">
                <a:solidFill>
                  <a:srgbClr val="70AD47"/>
                </a:solidFill>
              </a:rPr>
              <a:t>Insights</a:t>
            </a:r>
            <a:r>
              <a:rPr dirty="0" spc="-95">
                <a:solidFill>
                  <a:srgbClr val="70AD47"/>
                </a:solidFill>
              </a:rPr>
              <a:t> </a:t>
            </a:r>
            <a:r>
              <a:rPr dirty="0" spc="-20">
                <a:solidFill>
                  <a:srgbClr val="70AD47"/>
                </a:solidFill>
              </a:rPr>
              <a:t>from </a:t>
            </a:r>
            <a:r>
              <a:rPr dirty="0" spc="-10">
                <a:solidFill>
                  <a:srgbClr val="70AD47"/>
                </a:solidFill>
              </a:rPr>
              <a:t>Trusted</a:t>
            </a:r>
            <a:r>
              <a:rPr dirty="0" spc="-125">
                <a:solidFill>
                  <a:srgbClr val="70AD47"/>
                </a:solidFill>
              </a:rPr>
              <a:t> </a:t>
            </a:r>
            <a:r>
              <a:rPr dirty="0">
                <a:solidFill>
                  <a:srgbClr val="70AD47"/>
                </a:solidFill>
              </a:rPr>
              <a:t>Community</a:t>
            </a:r>
            <a:r>
              <a:rPr dirty="0" spc="-120">
                <a:solidFill>
                  <a:srgbClr val="70AD47"/>
                </a:solidFill>
              </a:rPr>
              <a:t> </a:t>
            </a:r>
            <a:r>
              <a:rPr dirty="0" spc="-10">
                <a:solidFill>
                  <a:srgbClr val="70AD47"/>
                </a:solidFill>
              </a:rPr>
              <a:t>Leaders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97793" y="2245175"/>
            <a:ext cx="7825740" cy="2808605"/>
            <a:chOff x="1597793" y="2245175"/>
            <a:chExt cx="7825740" cy="2808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5672" y="2245175"/>
              <a:ext cx="3147460" cy="28080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7793" y="2245175"/>
              <a:ext cx="3854992" cy="28080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2026-06-17T19:52:40Z</dcterms:created>
  <dcterms:modified xsi:type="dcterms:W3CDTF">2026-06-17T19:52:40Z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2022-11-03T00:00:00Z</vt:filetime>
  </property>
  <property fmtid="{D5CDD505-2E9C-101B-9397-08002B2CF9AE}" pid="3" name="LastSaved">
    <vt:filetime>2026-06-17T00:00:00Z</vt:filetime>
  </property>
  <property fmtid="{D5CDD505-2E9C-101B-9397-08002B2CF9AE}" pid="4" name="Producer">
    <vt:lpwstr>macOS Version 12.6 (Build 21G115) Quartz PDFContext</vt:lpwstr>
  </property>
</Properties>
</file>