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>
      <p:cViewPr varScale="1">
        <p:scale>
          <a:sx n="106" d="100"/>
          <a:sy n="106" d="100"/>
        </p:scale>
        <p:origin x="2040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57197" y="1973553"/>
            <a:ext cx="9144000" cy="5346065"/>
          </a:xfrm>
          <a:custGeom>
            <a:avLst/>
            <a:gdLst/>
            <a:ahLst/>
            <a:cxnLst/>
            <a:rect l="l" t="t" r="r" b="b"/>
            <a:pathLst>
              <a:path w="9144000" h="5346065">
                <a:moveTo>
                  <a:pt x="9143999" y="0"/>
                </a:moveTo>
                <a:lnTo>
                  <a:pt x="0" y="0"/>
                </a:lnTo>
                <a:lnTo>
                  <a:pt x="0" y="5345992"/>
                </a:lnTo>
                <a:lnTo>
                  <a:pt x="9143999" y="5345992"/>
                </a:lnTo>
                <a:lnTo>
                  <a:pt x="9143999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87552" y="5485385"/>
            <a:ext cx="8083550" cy="0"/>
          </a:xfrm>
          <a:custGeom>
            <a:avLst/>
            <a:gdLst/>
            <a:ahLst/>
            <a:cxnLst/>
            <a:rect l="l" t="t" r="r" b="b"/>
            <a:pathLst>
              <a:path w="8083550">
                <a:moveTo>
                  <a:pt x="0" y="0"/>
                </a:moveTo>
                <a:lnTo>
                  <a:pt x="8083296" y="1"/>
                </a:lnTo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85797" y="2202153"/>
            <a:ext cx="8686800" cy="4852035"/>
          </a:xfrm>
          <a:custGeom>
            <a:avLst/>
            <a:gdLst/>
            <a:ahLst/>
            <a:cxnLst/>
            <a:rect l="l" t="t" r="r" b="b"/>
            <a:pathLst>
              <a:path w="8686800" h="4852034">
                <a:moveTo>
                  <a:pt x="0" y="0"/>
                </a:moveTo>
                <a:lnTo>
                  <a:pt x="8686798" y="0"/>
                </a:lnTo>
                <a:lnTo>
                  <a:pt x="8686798" y="4851764"/>
                </a:lnTo>
                <a:lnTo>
                  <a:pt x="0" y="4851764"/>
                </a:lnTo>
                <a:lnTo>
                  <a:pt x="0" y="0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457198" y="452853"/>
            <a:ext cx="9144000" cy="45720"/>
          </a:xfrm>
          <a:custGeom>
            <a:avLst/>
            <a:gdLst/>
            <a:ahLst/>
            <a:cxnLst/>
            <a:rect l="l" t="t" r="r" b="b"/>
            <a:pathLst>
              <a:path w="9144000" h="45720">
                <a:moveTo>
                  <a:pt x="9144000" y="0"/>
                </a:moveTo>
                <a:lnTo>
                  <a:pt x="0" y="0"/>
                </a:lnTo>
                <a:lnTo>
                  <a:pt x="0" y="45718"/>
                </a:lnTo>
                <a:lnTo>
                  <a:pt x="9144000" y="45718"/>
                </a:lnTo>
                <a:lnTo>
                  <a:pt x="9144000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197" y="799977"/>
            <a:ext cx="2496307" cy="85388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4186" y="2595372"/>
            <a:ext cx="7150100" cy="2470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8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47417" y="5820155"/>
            <a:ext cx="7908925" cy="939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59595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96520">
              <a:lnSpc>
                <a:spcPts val="142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8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rgbClr val="59595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96520">
              <a:lnSpc>
                <a:spcPts val="142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8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96520">
              <a:lnSpc>
                <a:spcPts val="142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8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96520">
              <a:lnSpc>
                <a:spcPts val="142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37698" y="2844642"/>
            <a:ext cx="5983003" cy="204654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927652" y="3723860"/>
            <a:ext cx="7845425" cy="1577340"/>
          </a:xfrm>
          <a:custGeom>
            <a:avLst/>
            <a:gdLst/>
            <a:ahLst/>
            <a:cxnLst/>
            <a:rect l="l" t="t" r="r" b="b"/>
            <a:pathLst>
              <a:path w="7845425" h="1577339">
                <a:moveTo>
                  <a:pt x="7845286" y="0"/>
                </a:moveTo>
                <a:lnTo>
                  <a:pt x="0" y="0"/>
                </a:lnTo>
                <a:lnTo>
                  <a:pt x="0" y="1577187"/>
                </a:lnTo>
                <a:lnTo>
                  <a:pt x="7845286" y="1577187"/>
                </a:lnTo>
                <a:lnTo>
                  <a:pt x="78452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96520">
              <a:lnSpc>
                <a:spcPts val="142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57198" y="6394637"/>
            <a:ext cx="9144000" cy="45720"/>
          </a:xfrm>
          <a:custGeom>
            <a:avLst/>
            <a:gdLst/>
            <a:ahLst/>
            <a:cxnLst/>
            <a:rect l="l" t="t" r="r" b="b"/>
            <a:pathLst>
              <a:path w="9144000" h="45720">
                <a:moveTo>
                  <a:pt x="9144000" y="0"/>
                </a:moveTo>
                <a:lnTo>
                  <a:pt x="0" y="0"/>
                </a:lnTo>
                <a:lnTo>
                  <a:pt x="0" y="45718"/>
                </a:lnTo>
                <a:lnTo>
                  <a:pt x="9144000" y="45718"/>
                </a:lnTo>
                <a:lnTo>
                  <a:pt x="9144000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7200" y="6656191"/>
            <a:ext cx="1924720" cy="65836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212852"/>
            <a:ext cx="8939530" cy="10386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8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0538" y="1947164"/>
            <a:ext cx="4121785" cy="23298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59595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6/17/26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420161" y="7124912"/>
            <a:ext cx="232727" cy="2053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96520">
              <a:lnSpc>
                <a:spcPts val="1425"/>
              </a:lnSpc>
            </a:pPr>
            <a:fld id="{81D60167-4931-47E6-BA6A-407CBD079E47}" type="slidenum">
              <a:rPr spc="-50" dirty="0"/>
              <a:t>‹#›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12.png"/><Relationship Id="rId7" Type="http://schemas.openxmlformats.org/officeDocument/2006/relationships/image" Target="../media/image2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3.pn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g"/><Relationship Id="rId2" Type="http://schemas.openxmlformats.org/officeDocument/2006/relationships/hyperlink" Target="mailto:alexis.cacioppo@bsd.uchicago.edu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reporter.nih.gov/search/w0PzIbjBPUyFo8U1bLOVyQ/project-details/10079401#detail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s://reporter.nih.gov/search/w0PzIbjBPUyFo8U1bLOVyQ/project-details/10079401#detail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0299"/>
              </a:lnSpc>
              <a:spcBef>
                <a:spcPts val="85"/>
              </a:spcBef>
            </a:pPr>
            <a:r>
              <a:rPr sz="3200" dirty="0">
                <a:solidFill>
                  <a:srgbClr val="FFFFFF"/>
                </a:solidFill>
              </a:rPr>
              <a:t>Food</a:t>
            </a:r>
            <a:r>
              <a:rPr sz="3200" spc="-35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insecurity</a:t>
            </a:r>
            <a:r>
              <a:rPr sz="3200" spc="-25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and</a:t>
            </a:r>
            <a:r>
              <a:rPr sz="3200" spc="-20" dirty="0">
                <a:solidFill>
                  <a:srgbClr val="FFFFFF"/>
                </a:solidFill>
              </a:rPr>
              <a:t> </a:t>
            </a:r>
            <a:r>
              <a:rPr sz="3200" spc="-10" dirty="0">
                <a:solidFill>
                  <a:srgbClr val="FFFFFF"/>
                </a:solidFill>
              </a:rPr>
              <a:t>hospital-based </a:t>
            </a:r>
            <a:r>
              <a:rPr sz="3200" dirty="0">
                <a:solidFill>
                  <a:srgbClr val="FFFFFF"/>
                </a:solidFill>
              </a:rPr>
              <a:t>discrimination</a:t>
            </a:r>
            <a:r>
              <a:rPr sz="3200" spc="-75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among</a:t>
            </a:r>
            <a:r>
              <a:rPr sz="3200" spc="-70" dirty="0">
                <a:solidFill>
                  <a:srgbClr val="FFFFFF"/>
                </a:solidFill>
              </a:rPr>
              <a:t> </a:t>
            </a:r>
            <a:r>
              <a:rPr sz="3200" spc="-10" dirty="0">
                <a:solidFill>
                  <a:srgbClr val="FFFFFF"/>
                </a:solidFill>
              </a:rPr>
              <a:t>predominantly </a:t>
            </a:r>
            <a:r>
              <a:rPr sz="3200" dirty="0">
                <a:solidFill>
                  <a:srgbClr val="FFFFFF"/>
                </a:solidFill>
              </a:rPr>
              <a:t>African</a:t>
            </a:r>
            <a:r>
              <a:rPr sz="3200" spc="-185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American/Black</a:t>
            </a:r>
            <a:r>
              <a:rPr sz="3200" spc="-75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parents</a:t>
            </a:r>
            <a:r>
              <a:rPr sz="3200" spc="-70" dirty="0">
                <a:solidFill>
                  <a:srgbClr val="FFFFFF"/>
                </a:solidFill>
              </a:rPr>
              <a:t> </a:t>
            </a:r>
            <a:r>
              <a:rPr sz="3200" spc="-25" dirty="0">
                <a:solidFill>
                  <a:srgbClr val="FFFFFF"/>
                </a:solidFill>
              </a:rPr>
              <a:t>and </a:t>
            </a:r>
            <a:r>
              <a:rPr sz="3200" dirty="0">
                <a:solidFill>
                  <a:srgbClr val="FFFFFF"/>
                </a:solidFill>
              </a:rPr>
              <a:t>caregivers</a:t>
            </a:r>
            <a:r>
              <a:rPr sz="3200" spc="-50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of</a:t>
            </a:r>
            <a:r>
              <a:rPr sz="3200" spc="-40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children</a:t>
            </a:r>
            <a:r>
              <a:rPr sz="3200" spc="-45" dirty="0">
                <a:solidFill>
                  <a:srgbClr val="FFFFFF"/>
                </a:solidFill>
              </a:rPr>
              <a:t> </a:t>
            </a:r>
            <a:r>
              <a:rPr sz="3200" spc="-10" dirty="0">
                <a:solidFill>
                  <a:srgbClr val="FFFFFF"/>
                </a:solidFill>
              </a:rPr>
              <a:t>hospitalized </a:t>
            </a:r>
            <a:r>
              <a:rPr sz="3200" dirty="0">
                <a:solidFill>
                  <a:srgbClr val="FFFFFF"/>
                </a:solidFill>
              </a:rPr>
              <a:t>during</a:t>
            </a:r>
            <a:r>
              <a:rPr sz="3200" spc="-15" dirty="0">
                <a:solidFill>
                  <a:srgbClr val="FFFFFF"/>
                </a:solidFill>
              </a:rPr>
              <a:t> </a:t>
            </a:r>
            <a:r>
              <a:rPr sz="3200" dirty="0">
                <a:solidFill>
                  <a:srgbClr val="FFFFFF"/>
                </a:solidFill>
              </a:rPr>
              <a:t>the</a:t>
            </a:r>
            <a:r>
              <a:rPr sz="3200" spc="-15" dirty="0">
                <a:solidFill>
                  <a:srgbClr val="FFFFFF"/>
                </a:solidFill>
              </a:rPr>
              <a:t> </a:t>
            </a:r>
            <a:r>
              <a:rPr sz="3200" spc="-20" dirty="0">
                <a:solidFill>
                  <a:srgbClr val="FFFFFF"/>
                </a:solidFill>
              </a:rPr>
              <a:t>COVID-</a:t>
            </a:r>
            <a:r>
              <a:rPr sz="3200" dirty="0">
                <a:solidFill>
                  <a:srgbClr val="FFFFFF"/>
                </a:solidFill>
              </a:rPr>
              <a:t>19</a:t>
            </a:r>
            <a:r>
              <a:rPr sz="3200" spc="-15" dirty="0">
                <a:solidFill>
                  <a:srgbClr val="FFFFFF"/>
                </a:solidFill>
              </a:rPr>
              <a:t> </a:t>
            </a:r>
            <a:r>
              <a:rPr sz="3200" spc="-10" dirty="0">
                <a:solidFill>
                  <a:srgbClr val="FFFFFF"/>
                </a:solidFill>
              </a:rPr>
              <a:t>pandemic</a:t>
            </a:r>
            <a:endParaRPr sz="3200"/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FFFF"/>
                </a:solidFill>
              </a:rPr>
              <a:t>Alexis</a:t>
            </a:r>
            <a:r>
              <a:rPr sz="2000" spc="-75" dirty="0">
                <a:solidFill>
                  <a:srgbClr val="FFFFFF"/>
                </a:solidFill>
              </a:rPr>
              <a:t> </a:t>
            </a:r>
            <a:r>
              <a:rPr sz="2000" dirty="0">
                <a:solidFill>
                  <a:srgbClr val="FFFFFF"/>
                </a:solidFill>
              </a:rPr>
              <a:t>M.</a:t>
            </a:r>
            <a:r>
              <a:rPr sz="2000" spc="-55" dirty="0">
                <a:solidFill>
                  <a:srgbClr val="FFFFFF"/>
                </a:solidFill>
              </a:rPr>
              <a:t> </a:t>
            </a:r>
            <a:r>
              <a:rPr sz="2000" dirty="0">
                <a:solidFill>
                  <a:srgbClr val="FFFFFF"/>
                </a:solidFill>
              </a:rPr>
              <a:t>Cacioppo,</a:t>
            </a:r>
            <a:r>
              <a:rPr sz="2000" spc="-60" dirty="0">
                <a:solidFill>
                  <a:srgbClr val="FFFFFF"/>
                </a:solidFill>
              </a:rPr>
              <a:t> </a:t>
            </a:r>
            <a:r>
              <a:rPr sz="2000" dirty="0">
                <a:solidFill>
                  <a:srgbClr val="FFFFFF"/>
                </a:solidFill>
              </a:rPr>
              <a:t>BA,</a:t>
            </a:r>
            <a:r>
              <a:rPr sz="2000" spc="-55" dirty="0">
                <a:solidFill>
                  <a:srgbClr val="FFFFFF"/>
                </a:solidFill>
              </a:rPr>
              <a:t> </a:t>
            </a:r>
            <a:r>
              <a:rPr sz="2000" dirty="0">
                <a:solidFill>
                  <a:srgbClr val="FFFFFF"/>
                </a:solidFill>
              </a:rPr>
              <a:t>Emily</a:t>
            </a:r>
            <a:r>
              <a:rPr sz="2000" spc="-55" dirty="0">
                <a:solidFill>
                  <a:srgbClr val="FFFFFF"/>
                </a:solidFill>
              </a:rPr>
              <a:t> </a:t>
            </a:r>
            <a:r>
              <a:rPr sz="2000" dirty="0">
                <a:solidFill>
                  <a:srgbClr val="FFFFFF"/>
                </a:solidFill>
              </a:rPr>
              <a:t>M.</a:t>
            </a:r>
            <a:r>
              <a:rPr sz="2000" spc="-135" dirty="0">
                <a:solidFill>
                  <a:srgbClr val="FFFFFF"/>
                </a:solidFill>
              </a:rPr>
              <a:t> </a:t>
            </a:r>
            <a:r>
              <a:rPr sz="2000" dirty="0">
                <a:solidFill>
                  <a:srgbClr val="FFFFFF"/>
                </a:solidFill>
              </a:rPr>
              <a:t>Abramsohn,</a:t>
            </a:r>
            <a:r>
              <a:rPr sz="2000" spc="-55" dirty="0">
                <a:solidFill>
                  <a:srgbClr val="FFFFFF"/>
                </a:solidFill>
              </a:rPr>
              <a:t> </a:t>
            </a:r>
            <a:r>
              <a:rPr sz="2000" dirty="0">
                <a:solidFill>
                  <a:srgbClr val="FFFFFF"/>
                </a:solidFill>
              </a:rPr>
              <a:t>MPH,</a:t>
            </a:r>
            <a:r>
              <a:rPr sz="2000" spc="-60" dirty="0">
                <a:solidFill>
                  <a:srgbClr val="FFFFFF"/>
                </a:solidFill>
              </a:rPr>
              <a:t> </a:t>
            </a:r>
            <a:r>
              <a:rPr sz="2000" dirty="0">
                <a:solidFill>
                  <a:srgbClr val="FFFFFF"/>
                </a:solidFill>
              </a:rPr>
              <a:t>Victoria</a:t>
            </a:r>
            <a:r>
              <a:rPr sz="2000" spc="-50" dirty="0">
                <a:solidFill>
                  <a:srgbClr val="FFFFFF"/>
                </a:solidFill>
              </a:rPr>
              <a:t> </a:t>
            </a:r>
            <a:r>
              <a:rPr sz="2000" spc="-10" dirty="0">
                <a:solidFill>
                  <a:srgbClr val="FFFFFF"/>
                </a:solidFill>
              </a:rPr>
              <a:t>Winslow, </a:t>
            </a:r>
            <a:r>
              <a:rPr sz="2000" dirty="0">
                <a:solidFill>
                  <a:srgbClr val="FFFFFF"/>
                </a:solidFill>
              </a:rPr>
              <a:t>MPH,</a:t>
            </a:r>
            <a:r>
              <a:rPr sz="2000" spc="-50" dirty="0">
                <a:solidFill>
                  <a:srgbClr val="FFFFFF"/>
                </a:solidFill>
              </a:rPr>
              <a:t> </a:t>
            </a:r>
            <a:r>
              <a:rPr sz="2000" dirty="0">
                <a:solidFill>
                  <a:srgbClr val="FFFFFF"/>
                </a:solidFill>
              </a:rPr>
              <a:t>Jyotsna</a:t>
            </a:r>
            <a:r>
              <a:rPr sz="2000" spc="-45" dirty="0">
                <a:solidFill>
                  <a:srgbClr val="FFFFFF"/>
                </a:solidFill>
              </a:rPr>
              <a:t> </a:t>
            </a:r>
            <a:r>
              <a:rPr sz="2000" dirty="0">
                <a:solidFill>
                  <a:srgbClr val="FFFFFF"/>
                </a:solidFill>
              </a:rPr>
              <a:t>S.</a:t>
            </a:r>
            <a:r>
              <a:rPr sz="2000" spc="-40" dirty="0">
                <a:solidFill>
                  <a:srgbClr val="FFFFFF"/>
                </a:solidFill>
              </a:rPr>
              <a:t> </a:t>
            </a:r>
            <a:r>
              <a:rPr sz="2000" dirty="0">
                <a:solidFill>
                  <a:srgbClr val="FFFFFF"/>
                </a:solidFill>
              </a:rPr>
              <a:t>Jagai,</a:t>
            </a:r>
            <a:r>
              <a:rPr sz="2000" spc="-35" dirty="0">
                <a:solidFill>
                  <a:srgbClr val="FFFFFF"/>
                </a:solidFill>
              </a:rPr>
              <a:t> </a:t>
            </a:r>
            <a:r>
              <a:rPr sz="2000" dirty="0">
                <a:solidFill>
                  <a:srgbClr val="FFFFFF"/>
                </a:solidFill>
              </a:rPr>
              <a:t>PhD,</a:t>
            </a:r>
            <a:r>
              <a:rPr sz="2000" spc="-40" dirty="0">
                <a:solidFill>
                  <a:srgbClr val="FFFFFF"/>
                </a:solidFill>
              </a:rPr>
              <a:t> </a:t>
            </a:r>
            <a:r>
              <a:rPr sz="2000" dirty="0">
                <a:solidFill>
                  <a:srgbClr val="FFFFFF"/>
                </a:solidFill>
              </a:rPr>
              <a:t>MPH,</a:t>
            </a:r>
            <a:r>
              <a:rPr sz="2000" spc="-40" dirty="0">
                <a:solidFill>
                  <a:srgbClr val="FFFFFF"/>
                </a:solidFill>
              </a:rPr>
              <a:t> </a:t>
            </a:r>
            <a:r>
              <a:rPr sz="2000" dirty="0">
                <a:solidFill>
                  <a:srgbClr val="FFFFFF"/>
                </a:solidFill>
              </a:rPr>
              <a:t>MS,</a:t>
            </a:r>
            <a:r>
              <a:rPr sz="2000" spc="-35" dirty="0">
                <a:solidFill>
                  <a:srgbClr val="FFFFFF"/>
                </a:solidFill>
              </a:rPr>
              <a:t> </a:t>
            </a:r>
            <a:r>
              <a:rPr sz="2000" spc="-10" dirty="0">
                <a:solidFill>
                  <a:srgbClr val="FFFFFF"/>
                </a:solidFill>
              </a:rPr>
              <a:t>Jennifer</a:t>
            </a:r>
            <a:r>
              <a:rPr sz="2000" spc="-130" dirty="0">
                <a:solidFill>
                  <a:srgbClr val="FFFFFF"/>
                </a:solidFill>
              </a:rPr>
              <a:t> </a:t>
            </a:r>
            <a:r>
              <a:rPr sz="2000" dirty="0">
                <a:solidFill>
                  <a:srgbClr val="FFFFFF"/>
                </a:solidFill>
              </a:rPr>
              <a:t>A.</a:t>
            </a:r>
            <a:r>
              <a:rPr sz="2000" spc="-35" dirty="0">
                <a:solidFill>
                  <a:srgbClr val="FFFFFF"/>
                </a:solidFill>
              </a:rPr>
              <a:t> </a:t>
            </a:r>
            <a:r>
              <a:rPr sz="2000" dirty="0">
                <a:solidFill>
                  <a:srgbClr val="FFFFFF"/>
                </a:solidFill>
              </a:rPr>
              <a:t>Makelarski,</a:t>
            </a:r>
            <a:r>
              <a:rPr sz="2000" spc="-40" dirty="0">
                <a:solidFill>
                  <a:srgbClr val="FFFFFF"/>
                </a:solidFill>
              </a:rPr>
              <a:t> </a:t>
            </a:r>
            <a:r>
              <a:rPr sz="2000" spc="-20" dirty="0">
                <a:solidFill>
                  <a:srgbClr val="FFFFFF"/>
                </a:solidFill>
              </a:rPr>
              <a:t>PhD, </a:t>
            </a:r>
            <a:r>
              <a:rPr sz="2000" dirty="0">
                <a:solidFill>
                  <a:srgbClr val="FFFFFF"/>
                </a:solidFill>
              </a:rPr>
              <a:t>MPH,</a:t>
            </a:r>
            <a:r>
              <a:rPr sz="2000" spc="-65" dirty="0">
                <a:solidFill>
                  <a:srgbClr val="FFFFFF"/>
                </a:solidFill>
              </a:rPr>
              <a:t> </a:t>
            </a:r>
            <a:r>
              <a:rPr sz="2000" dirty="0">
                <a:solidFill>
                  <a:srgbClr val="FFFFFF"/>
                </a:solidFill>
              </a:rPr>
              <a:t>Kristen</a:t>
            </a:r>
            <a:r>
              <a:rPr sz="2000" spc="-60" dirty="0">
                <a:solidFill>
                  <a:srgbClr val="FFFFFF"/>
                </a:solidFill>
              </a:rPr>
              <a:t> </a:t>
            </a:r>
            <a:r>
              <a:rPr sz="2000" dirty="0">
                <a:solidFill>
                  <a:srgbClr val="FFFFFF"/>
                </a:solidFill>
              </a:rPr>
              <a:t>Wroblewski,</a:t>
            </a:r>
            <a:r>
              <a:rPr sz="2000" spc="-60" dirty="0">
                <a:solidFill>
                  <a:srgbClr val="FFFFFF"/>
                </a:solidFill>
              </a:rPr>
              <a:t> </a:t>
            </a:r>
            <a:r>
              <a:rPr sz="2000" dirty="0">
                <a:solidFill>
                  <a:srgbClr val="FFFFFF"/>
                </a:solidFill>
              </a:rPr>
              <a:t>MS,</a:t>
            </a:r>
            <a:r>
              <a:rPr sz="2000" spc="-60" dirty="0">
                <a:solidFill>
                  <a:srgbClr val="FFFFFF"/>
                </a:solidFill>
              </a:rPr>
              <a:t> </a:t>
            </a:r>
            <a:r>
              <a:rPr sz="2000" dirty="0">
                <a:solidFill>
                  <a:srgbClr val="FFFFFF"/>
                </a:solidFill>
              </a:rPr>
              <a:t>Stacy</a:t>
            </a:r>
            <a:r>
              <a:rPr sz="2000" spc="-90" dirty="0">
                <a:solidFill>
                  <a:srgbClr val="FFFFFF"/>
                </a:solidFill>
              </a:rPr>
              <a:t> </a:t>
            </a:r>
            <a:r>
              <a:rPr sz="2000" spc="-30" dirty="0">
                <a:solidFill>
                  <a:srgbClr val="FFFFFF"/>
                </a:solidFill>
              </a:rPr>
              <a:t>Tessler</a:t>
            </a:r>
            <a:r>
              <a:rPr sz="2000" spc="-60" dirty="0">
                <a:solidFill>
                  <a:srgbClr val="FFFFFF"/>
                </a:solidFill>
              </a:rPr>
              <a:t> </a:t>
            </a:r>
            <a:r>
              <a:rPr sz="2000" dirty="0">
                <a:solidFill>
                  <a:srgbClr val="FFFFFF"/>
                </a:solidFill>
              </a:rPr>
              <a:t>Lindau</a:t>
            </a:r>
            <a:r>
              <a:rPr sz="2000" spc="-55" dirty="0">
                <a:solidFill>
                  <a:srgbClr val="FFFFFF"/>
                </a:solidFill>
              </a:rPr>
              <a:t> </a:t>
            </a:r>
            <a:r>
              <a:rPr sz="2000" dirty="0">
                <a:solidFill>
                  <a:srgbClr val="FFFFFF"/>
                </a:solidFill>
              </a:rPr>
              <a:t>MD,</a:t>
            </a:r>
            <a:r>
              <a:rPr sz="2000" spc="-65" dirty="0">
                <a:solidFill>
                  <a:srgbClr val="FFFFFF"/>
                </a:solidFill>
              </a:rPr>
              <a:t> </a:t>
            </a:r>
            <a:r>
              <a:rPr sz="2000" spc="-20" dirty="0">
                <a:solidFill>
                  <a:srgbClr val="FFFFFF"/>
                </a:solidFill>
              </a:rPr>
              <a:t>MAPP</a:t>
            </a:r>
            <a:endParaRPr sz="2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32710" y="6288751"/>
            <a:ext cx="8811260" cy="0"/>
          </a:xfrm>
          <a:custGeom>
            <a:avLst/>
            <a:gdLst/>
            <a:ahLst/>
            <a:cxnLst/>
            <a:rect l="l" t="t" r="r" b="b"/>
            <a:pathLst>
              <a:path w="8811260">
                <a:moveTo>
                  <a:pt x="0" y="0"/>
                </a:moveTo>
                <a:lnTo>
                  <a:pt x="881071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30500" y="2233112"/>
            <a:ext cx="8042909" cy="4058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770"/>
              </a:lnSpc>
            </a:pPr>
            <a:r>
              <a:rPr sz="1600" b="1" spc="-10" dirty="0">
                <a:latin typeface="Arial"/>
                <a:cs typeface="Arial"/>
              </a:rPr>
              <a:t>You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feel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like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a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doctor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or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nurse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is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not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listening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to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what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you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were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saying</a:t>
            </a:r>
            <a:endParaRPr sz="1600">
              <a:latin typeface="Arial"/>
              <a:cs typeface="Arial"/>
            </a:endParaRPr>
          </a:p>
          <a:p>
            <a:pPr marL="1115060">
              <a:lnSpc>
                <a:spcPct val="100000"/>
              </a:lnSpc>
              <a:spcBef>
                <a:spcPts val="430"/>
              </a:spcBef>
              <a:tabLst>
                <a:tab pos="4328795" algn="l"/>
                <a:tab pos="7558405" algn="l"/>
              </a:tabLst>
            </a:pPr>
            <a:r>
              <a:rPr sz="1600" dirty="0">
                <a:latin typeface="Arial"/>
                <a:cs typeface="Arial"/>
              </a:rPr>
              <a:t>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= </a:t>
            </a:r>
            <a:r>
              <a:rPr sz="1600" spc="-25" dirty="0">
                <a:latin typeface="Arial"/>
                <a:cs typeface="Arial"/>
              </a:rPr>
              <a:t>238</a:t>
            </a:r>
            <a:r>
              <a:rPr sz="1600" dirty="0">
                <a:latin typeface="Arial"/>
                <a:cs typeface="Arial"/>
              </a:rPr>
              <a:t>	</a:t>
            </a:r>
            <a:r>
              <a:rPr sz="2400" baseline="3472" dirty="0">
                <a:latin typeface="Arial"/>
                <a:cs typeface="Arial"/>
              </a:rPr>
              <a:t>0.4</a:t>
            </a:r>
            <a:r>
              <a:rPr sz="2400" spc="-37" baseline="3472" dirty="0">
                <a:latin typeface="Arial"/>
                <a:cs typeface="Arial"/>
              </a:rPr>
              <a:t> </a:t>
            </a:r>
            <a:r>
              <a:rPr sz="2400" baseline="3472" dirty="0">
                <a:latin typeface="Arial"/>
                <a:cs typeface="Arial"/>
              </a:rPr>
              <a:t>(0.0,</a:t>
            </a:r>
            <a:r>
              <a:rPr sz="2400" spc="-30" baseline="3472" dirty="0">
                <a:latin typeface="Arial"/>
                <a:cs typeface="Arial"/>
              </a:rPr>
              <a:t> 0.7)</a:t>
            </a:r>
            <a:r>
              <a:rPr sz="2400" baseline="3472" dirty="0">
                <a:latin typeface="Arial"/>
                <a:cs typeface="Arial"/>
              </a:rPr>
              <a:t>	</a:t>
            </a:r>
            <a:r>
              <a:rPr sz="2400" spc="-30" baseline="3472" dirty="0">
                <a:latin typeface="Arial"/>
                <a:cs typeface="Arial"/>
              </a:rPr>
              <a:t>0.03</a:t>
            </a:r>
            <a:endParaRPr sz="2400" baseline="3472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65"/>
              </a:spcBef>
            </a:pPr>
            <a:r>
              <a:rPr sz="1600" b="1" dirty="0">
                <a:latin typeface="Arial"/>
                <a:cs typeface="Arial"/>
              </a:rPr>
              <a:t>A</a:t>
            </a:r>
            <a:r>
              <a:rPr sz="1600" b="1" spc="-7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doctor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or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nurse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acts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as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if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he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or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she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is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better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than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you</a:t>
            </a:r>
            <a:endParaRPr sz="1600">
              <a:latin typeface="Arial"/>
              <a:cs typeface="Arial"/>
            </a:endParaRPr>
          </a:p>
          <a:p>
            <a:pPr marL="1115060">
              <a:lnSpc>
                <a:spcPct val="100000"/>
              </a:lnSpc>
              <a:spcBef>
                <a:spcPts val="525"/>
              </a:spcBef>
              <a:tabLst>
                <a:tab pos="4328795" algn="l"/>
                <a:tab pos="7470775" algn="l"/>
              </a:tabLst>
            </a:pPr>
            <a:r>
              <a:rPr sz="1600" dirty="0">
                <a:latin typeface="Arial"/>
                <a:cs typeface="Arial"/>
              </a:rPr>
              <a:t>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= </a:t>
            </a:r>
            <a:r>
              <a:rPr sz="1600" spc="-25" dirty="0">
                <a:latin typeface="Arial"/>
                <a:cs typeface="Arial"/>
              </a:rPr>
              <a:t>237</a:t>
            </a:r>
            <a:r>
              <a:rPr sz="1600" dirty="0">
                <a:latin typeface="Arial"/>
                <a:cs typeface="Arial"/>
              </a:rPr>
              <a:t>	</a:t>
            </a:r>
            <a:r>
              <a:rPr sz="2400" baseline="3472" dirty="0">
                <a:latin typeface="Arial"/>
                <a:cs typeface="Arial"/>
              </a:rPr>
              <a:t>0.5</a:t>
            </a:r>
            <a:r>
              <a:rPr sz="2400" spc="-37" baseline="3472" dirty="0">
                <a:latin typeface="Arial"/>
                <a:cs typeface="Arial"/>
              </a:rPr>
              <a:t> </a:t>
            </a:r>
            <a:r>
              <a:rPr sz="2400" baseline="3472" dirty="0">
                <a:latin typeface="Arial"/>
                <a:cs typeface="Arial"/>
              </a:rPr>
              <a:t>(0.2,</a:t>
            </a:r>
            <a:r>
              <a:rPr sz="2400" spc="-30" baseline="3472" dirty="0">
                <a:latin typeface="Arial"/>
                <a:cs typeface="Arial"/>
              </a:rPr>
              <a:t> 0.8)</a:t>
            </a:r>
            <a:r>
              <a:rPr sz="2400" baseline="3472" dirty="0">
                <a:latin typeface="Arial"/>
                <a:cs typeface="Arial"/>
              </a:rPr>
              <a:t>	&lt;</a:t>
            </a:r>
            <a:r>
              <a:rPr sz="2400" spc="-7" baseline="3472" dirty="0">
                <a:latin typeface="Arial"/>
                <a:cs typeface="Arial"/>
              </a:rPr>
              <a:t> </a:t>
            </a:r>
            <a:r>
              <a:rPr sz="2400" spc="-30" baseline="3472" dirty="0">
                <a:latin typeface="Arial"/>
                <a:cs typeface="Arial"/>
              </a:rPr>
              <a:t>0.01</a:t>
            </a:r>
            <a:endParaRPr sz="2400" baseline="3472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sz="1600" b="1" dirty="0">
                <a:latin typeface="Arial"/>
                <a:cs typeface="Arial"/>
              </a:rPr>
              <a:t>A</a:t>
            </a:r>
            <a:r>
              <a:rPr sz="1600" b="1" spc="-7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doctor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or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nurse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acts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as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if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he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or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she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is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afraid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of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you</a:t>
            </a:r>
            <a:endParaRPr sz="1600">
              <a:latin typeface="Arial"/>
              <a:cs typeface="Arial"/>
            </a:endParaRPr>
          </a:p>
          <a:p>
            <a:pPr marL="1115060">
              <a:lnSpc>
                <a:spcPct val="100000"/>
              </a:lnSpc>
              <a:spcBef>
                <a:spcPts val="434"/>
              </a:spcBef>
              <a:tabLst>
                <a:tab pos="4328795" algn="l"/>
                <a:tab pos="7470775" algn="l"/>
              </a:tabLst>
            </a:pPr>
            <a:r>
              <a:rPr sz="1600" dirty="0">
                <a:latin typeface="Arial"/>
                <a:cs typeface="Arial"/>
              </a:rPr>
              <a:t>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= </a:t>
            </a:r>
            <a:r>
              <a:rPr sz="1600" spc="-25" dirty="0">
                <a:latin typeface="Arial"/>
                <a:cs typeface="Arial"/>
              </a:rPr>
              <a:t>237</a:t>
            </a:r>
            <a:r>
              <a:rPr sz="1600" dirty="0">
                <a:latin typeface="Arial"/>
                <a:cs typeface="Arial"/>
              </a:rPr>
              <a:t>	</a:t>
            </a:r>
            <a:r>
              <a:rPr sz="2400" baseline="3472" dirty="0">
                <a:latin typeface="Arial"/>
                <a:cs typeface="Arial"/>
              </a:rPr>
              <a:t>0.4</a:t>
            </a:r>
            <a:r>
              <a:rPr sz="2400" spc="-37" baseline="3472" dirty="0">
                <a:latin typeface="Arial"/>
                <a:cs typeface="Arial"/>
              </a:rPr>
              <a:t> </a:t>
            </a:r>
            <a:r>
              <a:rPr sz="2400" baseline="3472" dirty="0">
                <a:latin typeface="Arial"/>
                <a:cs typeface="Arial"/>
              </a:rPr>
              <a:t>(0.1,</a:t>
            </a:r>
            <a:r>
              <a:rPr sz="2400" spc="-30" baseline="3472" dirty="0">
                <a:latin typeface="Arial"/>
                <a:cs typeface="Arial"/>
              </a:rPr>
              <a:t> 0.6)</a:t>
            </a:r>
            <a:r>
              <a:rPr sz="2400" baseline="3472" dirty="0">
                <a:latin typeface="Arial"/>
                <a:cs typeface="Arial"/>
              </a:rPr>
              <a:t>	&lt;</a:t>
            </a:r>
            <a:r>
              <a:rPr sz="2400" spc="-7" baseline="3472" dirty="0">
                <a:latin typeface="Arial"/>
                <a:cs typeface="Arial"/>
              </a:rPr>
              <a:t> </a:t>
            </a:r>
            <a:r>
              <a:rPr sz="2400" spc="-30" baseline="3472" dirty="0">
                <a:latin typeface="Arial"/>
                <a:cs typeface="Arial"/>
              </a:rPr>
              <a:t>0.01</a:t>
            </a:r>
            <a:endParaRPr sz="2400" baseline="3472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sz="1600" b="1" dirty="0">
                <a:latin typeface="Arial"/>
                <a:cs typeface="Arial"/>
              </a:rPr>
              <a:t>A</a:t>
            </a:r>
            <a:r>
              <a:rPr sz="1600" b="1" spc="-7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doctor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or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nurse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acts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as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if he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or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she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thinks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you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are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not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smart</a:t>
            </a:r>
            <a:endParaRPr sz="1600">
              <a:latin typeface="Arial"/>
              <a:cs typeface="Arial"/>
            </a:endParaRPr>
          </a:p>
          <a:p>
            <a:pPr marL="1115060">
              <a:lnSpc>
                <a:spcPct val="100000"/>
              </a:lnSpc>
              <a:spcBef>
                <a:spcPts val="335"/>
              </a:spcBef>
              <a:tabLst>
                <a:tab pos="4328795" algn="l"/>
                <a:tab pos="7558405" algn="l"/>
              </a:tabLst>
            </a:pPr>
            <a:r>
              <a:rPr sz="2400" baseline="-3472" dirty="0">
                <a:latin typeface="Arial"/>
                <a:cs typeface="Arial"/>
              </a:rPr>
              <a:t>n</a:t>
            </a:r>
            <a:r>
              <a:rPr sz="2400" spc="-7" baseline="-3472" dirty="0">
                <a:latin typeface="Arial"/>
                <a:cs typeface="Arial"/>
              </a:rPr>
              <a:t> </a:t>
            </a:r>
            <a:r>
              <a:rPr sz="2400" baseline="-3472" dirty="0">
                <a:latin typeface="Arial"/>
                <a:cs typeface="Arial"/>
              </a:rPr>
              <a:t>= </a:t>
            </a:r>
            <a:r>
              <a:rPr sz="2400" spc="-37" baseline="-3472" dirty="0">
                <a:latin typeface="Arial"/>
                <a:cs typeface="Arial"/>
              </a:rPr>
              <a:t>238</a:t>
            </a:r>
            <a:r>
              <a:rPr sz="2400" baseline="-3472" dirty="0">
                <a:latin typeface="Arial"/>
                <a:cs typeface="Arial"/>
              </a:rPr>
              <a:t>	</a:t>
            </a:r>
            <a:r>
              <a:rPr sz="1600" dirty="0">
                <a:latin typeface="Arial"/>
                <a:cs typeface="Arial"/>
              </a:rPr>
              <a:t>0.3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(0.0,</a:t>
            </a:r>
            <a:r>
              <a:rPr sz="1600" spc="-20" dirty="0">
                <a:latin typeface="Arial"/>
                <a:cs typeface="Arial"/>
              </a:rPr>
              <a:t> 0.5)</a:t>
            </a:r>
            <a:r>
              <a:rPr sz="1600" dirty="0">
                <a:latin typeface="Arial"/>
                <a:cs typeface="Arial"/>
              </a:rPr>
              <a:t>	</a:t>
            </a:r>
            <a:r>
              <a:rPr sz="1600" spc="-20" dirty="0">
                <a:latin typeface="Arial"/>
                <a:cs typeface="Arial"/>
              </a:rPr>
              <a:t>0.03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sz="1600" b="1" spc="-10" dirty="0">
                <a:latin typeface="Arial"/>
                <a:cs typeface="Arial"/>
              </a:rPr>
              <a:t>You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receive</a:t>
            </a:r>
            <a:r>
              <a:rPr sz="1600" b="1" spc="-4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poorer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service</a:t>
            </a:r>
            <a:r>
              <a:rPr sz="1600" b="1" spc="-4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than</a:t>
            </a:r>
            <a:r>
              <a:rPr sz="1600" b="1" spc="-4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other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people</a:t>
            </a:r>
            <a:endParaRPr sz="1600">
              <a:latin typeface="Arial"/>
              <a:cs typeface="Arial"/>
            </a:endParaRPr>
          </a:p>
          <a:p>
            <a:pPr marL="1115060">
              <a:lnSpc>
                <a:spcPct val="100000"/>
              </a:lnSpc>
              <a:spcBef>
                <a:spcPts val="310"/>
              </a:spcBef>
              <a:tabLst>
                <a:tab pos="4328795" algn="l"/>
                <a:tab pos="7558405" algn="l"/>
              </a:tabLst>
            </a:pPr>
            <a:r>
              <a:rPr sz="2400" baseline="-3472" dirty="0">
                <a:latin typeface="Arial"/>
                <a:cs typeface="Arial"/>
              </a:rPr>
              <a:t>n</a:t>
            </a:r>
            <a:r>
              <a:rPr sz="2400" spc="-7" baseline="-3472" dirty="0">
                <a:latin typeface="Arial"/>
                <a:cs typeface="Arial"/>
              </a:rPr>
              <a:t> </a:t>
            </a:r>
            <a:r>
              <a:rPr sz="2400" baseline="-3472" dirty="0">
                <a:latin typeface="Arial"/>
                <a:cs typeface="Arial"/>
              </a:rPr>
              <a:t>= </a:t>
            </a:r>
            <a:r>
              <a:rPr sz="2400" spc="-37" baseline="-3472" dirty="0">
                <a:latin typeface="Arial"/>
                <a:cs typeface="Arial"/>
              </a:rPr>
              <a:t>238</a:t>
            </a:r>
            <a:r>
              <a:rPr sz="2400" baseline="-3472" dirty="0">
                <a:latin typeface="Arial"/>
                <a:cs typeface="Arial"/>
              </a:rPr>
              <a:t>	</a:t>
            </a:r>
            <a:r>
              <a:rPr sz="1600" dirty="0">
                <a:latin typeface="Arial"/>
                <a:cs typeface="Arial"/>
              </a:rPr>
              <a:t>0.2</a:t>
            </a:r>
            <a:r>
              <a:rPr sz="1600" spc="-2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(0.0,</a:t>
            </a:r>
            <a:r>
              <a:rPr sz="1600" spc="-20" dirty="0">
                <a:latin typeface="Arial"/>
                <a:cs typeface="Arial"/>
              </a:rPr>
              <a:t> 0.4)</a:t>
            </a:r>
            <a:r>
              <a:rPr sz="1600" dirty="0">
                <a:latin typeface="Arial"/>
                <a:cs typeface="Arial"/>
              </a:rPr>
              <a:t>	</a:t>
            </a:r>
            <a:r>
              <a:rPr sz="1600" spc="-20" dirty="0">
                <a:latin typeface="Arial"/>
                <a:cs typeface="Arial"/>
              </a:rPr>
              <a:t>0.02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80"/>
              </a:spcBef>
            </a:pPr>
            <a:r>
              <a:rPr sz="1600" b="1" spc="-10" dirty="0">
                <a:latin typeface="Arial"/>
                <a:cs typeface="Arial"/>
              </a:rPr>
              <a:t>You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are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treated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with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less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respect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than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other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people</a:t>
            </a:r>
            <a:endParaRPr sz="1600">
              <a:latin typeface="Arial"/>
              <a:cs typeface="Arial"/>
            </a:endParaRPr>
          </a:p>
          <a:p>
            <a:pPr marL="1115060">
              <a:lnSpc>
                <a:spcPct val="100000"/>
              </a:lnSpc>
              <a:spcBef>
                <a:spcPts val="434"/>
              </a:spcBef>
              <a:tabLst>
                <a:tab pos="4328795" algn="l"/>
                <a:tab pos="7470775" algn="l"/>
              </a:tabLst>
            </a:pPr>
            <a:r>
              <a:rPr sz="1600" dirty="0">
                <a:latin typeface="Arial"/>
                <a:cs typeface="Arial"/>
              </a:rPr>
              <a:t>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= </a:t>
            </a:r>
            <a:r>
              <a:rPr sz="1600" spc="-25" dirty="0">
                <a:latin typeface="Arial"/>
                <a:cs typeface="Arial"/>
              </a:rPr>
              <a:t>237</a:t>
            </a:r>
            <a:r>
              <a:rPr sz="1600" dirty="0">
                <a:latin typeface="Arial"/>
                <a:cs typeface="Arial"/>
              </a:rPr>
              <a:t>	</a:t>
            </a:r>
            <a:r>
              <a:rPr sz="2400" baseline="3472" dirty="0">
                <a:latin typeface="Arial"/>
                <a:cs typeface="Arial"/>
              </a:rPr>
              <a:t>0.4</a:t>
            </a:r>
            <a:r>
              <a:rPr sz="2400" spc="-37" baseline="3472" dirty="0">
                <a:latin typeface="Arial"/>
                <a:cs typeface="Arial"/>
              </a:rPr>
              <a:t> </a:t>
            </a:r>
            <a:r>
              <a:rPr sz="2400" baseline="3472" dirty="0">
                <a:latin typeface="Arial"/>
                <a:cs typeface="Arial"/>
              </a:rPr>
              <a:t>(0.1,</a:t>
            </a:r>
            <a:r>
              <a:rPr sz="2400" spc="-30" baseline="3472" dirty="0">
                <a:latin typeface="Arial"/>
                <a:cs typeface="Arial"/>
              </a:rPr>
              <a:t> 0.6)</a:t>
            </a:r>
            <a:r>
              <a:rPr sz="2400" baseline="3472" dirty="0">
                <a:latin typeface="Arial"/>
                <a:cs typeface="Arial"/>
              </a:rPr>
              <a:t>	&lt;</a:t>
            </a:r>
            <a:r>
              <a:rPr sz="2400" spc="-7" baseline="3472" dirty="0">
                <a:latin typeface="Arial"/>
                <a:cs typeface="Arial"/>
              </a:rPr>
              <a:t> </a:t>
            </a:r>
            <a:r>
              <a:rPr sz="2400" spc="-30" baseline="3472" dirty="0">
                <a:latin typeface="Arial"/>
                <a:cs typeface="Arial"/>
              </a:rPr>
              <a:t>0.01</a:t>
            </a:r>
            <a:endParaRPr sz="2400" baseline="3472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sz="1600" b="1" spc="-10" dirty="0">
                <a:latin typeface="Arial"/>
                <a:cs typeface="Arial"/>
              </a:rPr>
              <a:t>You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are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treated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with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less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courtesy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than</a:t>
            </a:r>
            <a:r>
              <a:rPr sz="1600" b="1" spc="-3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others</a:t>
            </a:r>
            <a:endParaRPr sz="1600">
              <a:latin typeface="Arial"/>
              <a:cs typeface="Arial"/>
            </a:endParaRPr>
          </a:p>
          <a:p>
            <a:pPr marL="1115060">
              <a:lnSpc>
                <a:spcPct val="100000"/>
              </a:lnSpc>
              <a:spcBef>
                <a:spcPts val="430"/>
              </a:spcBef>
              <a:tabLst>
                <a:tab pos="4328795" algn="l"/>
                <a:tab pos="7470775" algn="l"/>
              </a:tabLst>
            </a:pPr>
            <a:r>
              <a:rPr sz="1600" dirty="0">
                <a:latin typeface="Arial"/>
                <a:cs typeface="Arial"/>
              </a:rPr>
              <a:t>n</a:t>
            </a:r>
            <a:r>
              <a:rPr sz="1600" spc="-5" dirty="0">
                <a:latin typeface="Arial"/>
                <a:cs typeface="Arial"/>
              </a:rPr>
              <a:t> </a:t>
            </a:r>
            <a:r>
              <a:rPr sz="1600" dirty="0">
                <a:latin typeface="Arial"/>
                <a:cs typeface="Arial"/>
              </a:rPr>
              <a:t>= </a:t>
            </a:r>
            <a:r>
              <a:rPr sz="1600" spc="-25" dirty="0">
                <a:latin typeface="Arial"/>
                <a:cs typeface="Arial"/>
              </a:rPr>
              <a:t>236</a:t>
            </a:r>
            <a:r>
              <a:rPr sz="1600" dirty="0">
                <a:latin typeface="Arial"/>
                <a:cs typeface="Arial"/>
              </a:rPr>
              <a:t>	</a:t>
            </a:r>
            <a:r>
              <a:rPr sz="2400" baseline="3472" dirty="0">
                <a:latin typeface="Arial"/>
                <a:cs typeface="Arial"/>
              </a:rPr>
              <a:t>0.4</a:t>
            </a:r>
            <a:r>
              <a:rPr sz="2400" spc="-37" baseline="3472" dirty="0">
                <a:latin typeface="Arial"/>
                <a:cs typeface="Arial"/>
              </a:rPr>
              <a:t> </a:t>
            </a:r>
            <a:r>
              <a:rPr sz="2400" baseline="3472" dirty="0">
                <a:latin typeface="Arial"/>
                <a:cs typeface="Arial"/>
              </a:rPr>
              <a:t>(0.1,</a:t>
            </a:r>
            <a:r>
              <a:rPr sz="2400" spc="-30" baseline="3472" dirty="0">
                <a:latin typeface="Arial"/>
                <a:cs typeface="Arial"/>
              </a:rPr>
              <a:t> 0.7)</a:t>
            </a:r>
            <a:r>
              <a:rPr sz="2400" baseline="3472" dirty="0">
                <a:latin typeface="Arial"/>
                <a:cs typeface="Arial"/>
              </a:rPr>
              <a:t>	&lt;</a:t>
            </a:r>
            <a:r>
              <a:rPr sz="2400" spc="-7" baseline="3472" dirty="0">
                <a:latin typeface="Arial"/>
                <a:cs typeface="Arial"/>
              </a:rPr>
              <a:t> </a:t>
            </a:r>
            <a:r>
              <a:rPr sz="2400" spc="-30" baseline="3472" dirty="0">
                <a:latin typeface="Arial"/>
                <a:cs typeface="Arial"/>
              </a:rPr>
              <a:t>0.01</a:t>
            </a:r>
            <a:endParaRPr sz="2400" baseline="3472">
              <a:latin typeface="Arial"/>
              <a:cs typeface="Arial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535940" y="475995"/>
            <a:ext cx="704723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25" dirty="0"/>
              <a:t>Table</a:t>
            </a:r>
            <a:r>
              <a:rPr sz="2800" spc="-105" dirty="0"/>
              <a:t> </a:t>
            </a:r>
            <a:r>
              <a:rPr sz="2800" dirty="0"/>
              <a:t>1:</a:t>
            </a:r>
            <a:r>
              <a:rPr sz="2800" spc="-100" dirty="0"/>
              <a:t> </a:t>
            </a:r>
            <a:r>
              <a:rPr sz="2800" dirty="0"/>
              <a:t>Multivariable</a:t>
            </a:r>
            <a:r>
              <a:rPr sz="2800" spc="-105" dirty="0"/>
              <a:t> </a:t>
            </a:r>
            <a:r>
              <a:rPr sz="2800" dirty="0"/>
              <a:t>regression</a:t>
            </a:r>
            <a:r>
              <a:rPr sz="2800" spc="-105" dirty="0"/>
              <a:t> </a:t>
            </a:r>
            <a:r>
              <a:rPr sz="2800" spc="-10" dirty="0"/>
              <a:t>analysis</a:t>
            </a:r>
            <a:endParaRPr sz="2800"/>
          </a:p>
        </p:txBody>
      </p:sp>
      <p:sp>
        <p:nvSpPr>
          <p:cNvPr id="5" name="object 5"/>
          <p:cNvSpPr/>
          <p:nvPr/>
        </p:nvSpPr>
        <p:spPr>
          <a:xfrm>
            <a:off x="630192" y="2150284"/>
            <a:ext cx="8798560" cy="4154804"/>
          </a:xfrm>
          <a:custGeom>
            <a:avLst/>
            <a:gdLst/>
            <a:ahLst/>
            <a:cxnLst/>
            <a:rect l="l" t="t" r="r" b="b"/>
            <a:pathLst>
              <a:path w="8798560" h="4154804">
                <a:moveTo>
                  <a:pt x="8798009" y="0"/>
                </a:moveTo>
                <a:lnTo>
                  <a:pt x="0" y="0"/>
                </a:lnTo>
                <a:lnTo>
                  <a:pt x="0" y="4154341"/>
                </a:lnTo>
                <a:lnTo>
                  <a:pt x="8798009" y="4154341"/>
                </a:lnTo>
                <a:lnTo>
                  <a:pt x="87980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629535" y="1072861"/>
          <a:ext cx="8893810" cy="52177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98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1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46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48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73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7205">
                <a:tc>
                  <a:txBody>
                    <a:bodyPr/>
                    <a:lstStyle/>
                    <a:p>
                      <a:pPr marL="57150" algn="ctr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Sample</a:t>
                      </a:r>
                      <a:r>
                        <a:rPr sz="160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Size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193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910"/>
                        </a:lnSpc>
                        <a:spcBef>
                          <a:spcPts val="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β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(95%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CI)</a:t>
                      </a:r>
                      <a:endParaRPr sz="16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ts val="183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Food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Insecure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vs.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Food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10" dirty="0">
                          <a:latin typeface="Arial"/>
                          <a:cs typeface="Arial"/>
                        </a:rPr>
                        <a:t>Secure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35"/>
                        </a:spcBef>
                      </a:pPr>
                      <a:r>
                        <a:rPr sz="1600" spc="-10" dirty="0">
                          <a:latin typeface="Arial"/>
                          <a:cs typeface="Arial"/>
                        </a:rPr>
                        <a:t>p-value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131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80">
                <a:tc gridSpan="5"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60"/>
                        </a:spcBef>
                      </a:pPr>
                      <a:r>
                        <a:rPr sz="1600" b="1" dirty="0">
                          <a:latin typeface="Arial"/>
                          <a:cs typeface="Arial"/>
                        </a:rPr>
                        <a:t>Overall</a:t>
                      </a:r>
                      <a:r>
                        <a:rPr sz="16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dirty="0">
                          <a:latin typeface="Arial"/>
                          <a:cs typeface="Arial"/>
                        </a:rPr>
                        <a:t>DMS</a:t>
                      </a:r>
                      <a:r>
                        <a:rPr sz="1600" b="1" spc="-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b="1" spc="-10" dirty="0">
                          <a:latin typeface="Arial"/>
                          <a:cs typeface="Arial"/>
                        </a:rPr>
                        <a:t>score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2570">
                <a:tc>
                  <a:txBody>
                    <a:bodyPr/>
                    <a:lstStyle/>
                    <a:p>
                      <a:pPr algn="ctr">
                        <a:lnSpc>
                          <a:spcPts val="1739"/>
                        </a:lnSpc>
                        <a:spcBef>
                          <a:spcPts val="75"/>
                        </a:spcBef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= 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235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952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8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29895">
                        <a:lnSpc>
                          <a:spcPts val="181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2.5</a:t>
                      </a:r>
                      <a:r>
                        <a:rPr sz="16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dirty="0">
                          <a:latin typeface="Arial"/>
                          <a:cs typeface="Arial"/>
                        </a:rPr>
                        <a:t>(1.0,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 3.9)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9050">
                      <a:solidFill>
                        <a:srgbClr val="800000"/>
                      </a:solidFill>
                      <a:prstDash val="solid"/>
                    </a:lnL>
                    <a:lnR w="19050">
                      <a:solidFill>
                        <a:srgbClr val="800000"/>
                      </a:solidFill>
                      <a:prstDash val="solid"/>
                    </a:lnR>
                    <a:lnT w="12700">
                      <a:solidFill>
                        <a:srgbClr val="800000"/>
                      </a:solidFill>
                      <a:prstDash val="solid"/>
                    </a:lnT>
                    <a:lnB w="28575">
                      <a:solidFill>
                        <a:srgbClr val="8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800000"/>
                      </a:solidFill>
                      <a:prstDash val="solid"/>
                    </a:lnL>
                    <a:lnR w="28575">
                      <a:solidFill>
                        <a:srgbClr val="8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10"/>
                        </a:lnSpc>
                      </a:pPr>
                      <a:r>
                        <a:rPr sz="1600" dirty="0">
                          <a:latin typeface="Arial"/>
                          <a:cs typeface="Arial"/>
                        </a:rPr>
                        <a:t>&lt;</a:t>
                      </a:r>
                      <a:r>
                        <a:rPr sz="16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600" spc="-20" dirty="0">
                          <a:latin typeface="Arial"/>
                          <a:cs typeface="Arial"/>
                        </a:rPr>
                        <a:t>0.01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800000"/>
                      </a:solidFill>
                      <a:prstDash val="solid"/>
                    </a:lnL>
                    <a:lnR w="12700">
                      <a:solidFill>
                        <a:srgbClr val="800000"/>
                      </a:solidFill>
                      <a:prstDash val="solid"/>
                    </a:lnR>
                    <a:lnT w="12700">
                      <a:solidFill>
                        <a:srgbClr val="800000"/>
                      </a:solidFill>
                      <a:prstDash val="solid"/>
                    </a:lnT>
                    <a:lnB w="19050">
                      <a:solidFill>
                        <a:srgbClr val="800000"/>
                      </a:solidFill>
                      <a:prstDash val="soli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44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416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5C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3850">
                <a:tc gridSpan="5">
                  <a:txBody>
                    <a:bodyPr/>
                    <a:lstStyle/>
                    <a:p>
                      <a:pPr marR="219710" algn="ctr">
                        <a:lnSpc>
                          <a:spcPts val="2320"/>
                        </a:lnSpc>
                      </a:pPr>
                      <a:r>
                        <a:rPr sz="3200" dirty="0">
                          <a:solidFill>
                            <a:srgbClr val="595959"/>
                          </a:solidFill>
                          <a:latin typeface="Arial"/>
                          <a:cs typeface="Arial"/>
                        </a:rPr>
                        <a:t>Mothers</a:t>
                      </a:r>
                      <a:r>
                        <a:rPr sz="3200" spc="-40" dirty="0">
                          <a:solidFill>
                            <a:srgbClr val="59595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3200" b="1" spc="-25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food</a:t>
                      </a:r>
                      <a:r>
                        <a:rPr sz="3200" b="1" spc="-30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spc="-10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insecurity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5C0000"/>
                      </a:solidFill>
                      <a:prstDash val="solid"/>
                    </a:lnL>
                    <a:lnR w="12700">
                      <a:solidFill>
                        <a:srgbClr val="5C0000"/>
                      </a:solidFill>
                      <a:prstDash val="solid"/>
                    </a:lnR>
                    <a:lnT w="19050">
                      <a:solidFill>
                        <a:srgbClr val="5C000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575">
                <a:tc gridSpan="5">
                  <a:txBody>
                    <a:bodyPr/>
                    <a:lstStyle/>
                    <a:p>
                      <a:pPr marR="219075" algn="ctr">
                        <a:lnSpc>
                          <a:spcPts val="2125"/>
                        </a:lnSpc>
                      </a:pPr>
                      <a:r>
                        <a:rPr sz="3200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experienced</a:t>
                      </a:r>
                      <a:r>
                        <a:rPr sz="3200" spc="-55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more</a:t>
                      </a:r>
                      <a:r>
                        <a:rPr sz="3200" spc="-55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discrimination</a:t>
                      </a:r>
                      <a:r>
                        <a:rPr sz="3200" spc="-55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spc="-25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in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5C0000"/>
                      </a:solidFill>
                      <a:prstDash val="solid"/>
                    </a:lnL>
                    <a:lnR w="12700">
                      <a:solidFill>
                        <a:srgbClr val="5C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8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5435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800000"/>
                      </a:solidFill>
                      <a:prstDash val="solid"/>
                    </a:lnL>
                    <a:lnR w="19050">
                      <a:solidFill>
                        <a:srgbClr val="800000"/>
                      </a:solidFill>
                      <a:prstDash val="solid"/>
                    </a:lnR>
                    <a:lnT w="19050">
                      <a:solidFill>
                        <a:srgbClr val="80000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3365">
                <a:tc gridSpan="5">
                  <a:txBody>
                    <a:bodyPr/>
                    <a:lstStyle/>
                    <a:p>
                      <a:pPr marR="219075" algn="ctr">
                        <a:lnSpc>
                          <a:spcPts val="1895"/>
                        </a:lnSpc>
                      </a:pPr>
                      <a:r>
                        <a:rPr sz="3200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3200" spc="-40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hospital</a:t>
                      </a:r>
                      <a:r>
                        <a:rPr sz="3200" spc="-25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than</a:t>
                      </a:r>
                      <a:r>
                        <a:rPr sz="3200" spc="-40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mothers</a:t>
                      </a:r>
                      <a:r>
                        <a:rPr sz="3200" spc="-30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3200" spc="-35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spc="-10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food-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800000"/>
                      </a:solidFill>
                      <a:prstDash val="solid"/>
                    </a:lnL>
                    <a:lnR w="19050">
                      <a:solidFill>
                        <a:srgbClr val="8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515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800000"/>
                      </a:solidFill>
                      <a:prstDash val="solid"/>
                    </a:lnL>
                    <a:lnR w="19050">
                      <a:solidFill>
                        <a:srgbClr val="8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8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813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80000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3365">
                <a:tc gridSpan="5">
                  <a:txBody>
                    <a:bodyPr/>
                    <a:lstStyle/>
                    <a:p>
                      <a:pPr marR="217170" algn="ctr">
                        <a:lnSpc>
                          <a:spcPts val="1895"/>
                        </a:lnSpc>
                      </a:pPr>
                      <a:r>
                        <a:rPr sz="3200" spc="-10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security,</a:t>
                      </a:r>
                      <a:r>
                        <a:rPr sz="3200" spc="-70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scoring</a:t>
                      </a:r>
                      <a:r>
                        <a:rPr sz="3200" b="1" spc="-65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3200" b="1" spc="-65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average</a:t>
                      </a:r>
                      <a:r>
                        <a:rPr sz="3200" b="1" spc="-70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spc="-25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2.5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5280">
                <a:tc gridSpan="5">
                  <a:txBody>
                    <a:bodyPr/>
                    <a:lstStyle/>
                    <a:p>
                      <a:pPr marR="220345" algn="ctr">
                        <a:lnSpc>
                          <a:spcPts val="2475"/>
                        </a:lnSpc>
                        <a:spcBef>
                          <a:spcPts val="65"/>
                        </a:spcBef>
                      </a:pPr>
                      <a:r>
                        <a:rPr sz="3200" b="1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points</a:t>
                      </a:r>
                      <a:r>
                        <a:rPr sz="3200" b="1" spc="-45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higher</a:t>
                      </a:r>
                      <a:r>
                        <a:rPr sz="3200" b="1" spc="-25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3200" spc="-35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3200" spc="-30" dirty="0">
                          <a:solidFill>
                            <a:srgbClr val="7F7F7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overall</a:t>
                      </a:r>
                      <a:r>
                        <a:rPr sz="3200" b="1" spc="-30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spc="-25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DMS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825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9079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28575">
                      <a:solidFill>
                        <a:srgbClr val="8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8930">
                <a:tc gridSpan="5">
                  <a:txBody>
                    <a:bodyPr/>
                    <a:lstStyle/>
                    <a:p>
                      <a:pPr marR="219075" algn="ctr">
                        <a:lnSpc>
                          <a:spcPts val="2490"/>
                        </a:lnSpc>
                      </a:pPr>
                      <a:r>
                        <a:rPr sz="3200" b="1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score</a:t>
                      </a:r>
                      <a:r>
                        <a:rPr sz="3200" b="1" spc="-35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(raw</a:t>
                      </a:r>
                      <a:r>
                        <a:rPr sz="3200" b="1" spc="-35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scores</a:t>
                      </a:r>
                      <a:r>
                        <a:rPr sz="3200" b="1" spc="-35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3200" b="1" spc="-10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7-</a:t>
                      </a:r>
                      <a:r>
                        <a:rPr sz="3200" b="1" spc="-25" dirty="0">
                          <a:solidFill>
                            <a:srgbClr val="800000"/>
                          </a:solidFill>
                          <a:latin typeface="Arial"/>
                          <a:cs typeface="Arial"/>
                        </a:rPr>
                        <a:t>35)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800000"/>
                      </a:solidFill>
                      <a:prstDash val="solid"/>
                    </a:lnL>
                    <a:lnR w="12700">
                      <a:solidFill>
                        <a:srgbClr val="800000"/>
                      </a:solidFill>
                      <a:prstDash val="solid"/>
                    </a:lnR>
                    <a:lnT w="28575">
                      <a:solidFill>
                        <a:srgbClr val="80000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162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800000"/>
                      </a:solidFill>
                      <a:prstDash val="solid"/>
                    </a:lnL>
                    <a:lnR w="12700">
                      <a:solidFill>
                        <a:srgbClr val="8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8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2639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800000"/>
                      </a:solidFill>
                      <a:prstDash val="solid"/>
                    </a:lnL>
                    <a:lnR w="12700">
                      <a:solidFill>
                        <a:srgbClr val="800000"/>
                      </a:solidFill>
                      <a:prstDash val="solid"/>
                    </a:lnR>
                    <a:lnT w="38100">
                      <a:solidFill>
                        <a:srgbClr val="800000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8605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800000"/>
                      </a:solidFill>
                      <a:prstDash val="solid"/>
                    </a:lnL>
                    <a:lnR w="12700">
                      <a:solidFill>
                        <a:srgbClr val="8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8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9732" y="1576323"/>
            <a:ext cx="8909050" cy="36436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52755" indent="-385445">
              <a:lnSpc>
                <a:spcPct val="100000"/>
              </a:lnSpc>
              <a:spcBef>
                <a:spcPts val="100"/>
              </a:spcBef>
              <a:buClr>
                <a:srgbClr val="800000"/>
              </a:buClr>
              <a:buChar char="►"/>
              <a:tabLst>
                <a:tab pos="452755" algn="l"/>
              </a:tabLst>
            </a:pPr>
            <a:r>
              <a:rPr sz="2800" dirty="0">
                <a:latin typeface="Arial"/>
                <a:cs typeface="Arial"/>
              </a:rPr>
              <a:t>1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4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households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was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food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insecure.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80"/>
              </a:spcBef>
              <a:buClr>
                <a:srgbClr val="800000"/>
              </a:buClr>
              <a:buFont typeface="Arial"/>
              <a:buChar char="►"/>
            </a:pPr>
            <a:endParaRPr sz="2800">
              <a:latin typeface="Arial"/>
              <a:cs typeface="Arial"/>
            </a:endParaRPr>
          </a:p>
          <a:p>
            <a:pPr marL="452755" marR="206375" indent="-385445">
              <a:lnSpc>
                <a:spcPts val="3290"/>
              </a:lnSpc>
              <a:buClr>
                <a:srgbClr val="800000"/>
              </a:buClr>
              <a:buChar char="►"/>
              <a:tabLst>
                <a:tab pos="454025" algn="l"/>
              </a:tabLst>
            </a:pPr>
            <a:r>
              <a:rPr sz="2800" dirty="0">
                <a:latin typeface="Arial"/>
                <a:cs typeface="Arial"/>
              </a:rPr>
              <a:t>Frequency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type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hospital-</a:t>
            </a:r>
            <a:r>
              <a:rPr sz="2800" dirty="0">
                <a:latin typeface="Arial"/>
                <a:cs typeface="Arial"/>
              </a:rPr>
              <a:t>based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discrimination 	</a:t>
            </a:r>
            <a:r>
              <a:rPr sz="2800" dirty="0">
                <a:latin typeface="Arial"/>
                <a:cs typeface="Arial"/>
              </a:rPr>
              <a:t>differed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by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food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security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status.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685"/>
              </a:spcBef>
            </a:pPr>
            <a:endParaRPr sz="2800">
              <a:latin typeface="Arial"/>
              <a:cs typeface="Arial"/>
            </a:endParaRPr>
          </a:p>
          <a:p>
            <a:pPr marL="398145" marR="5080" indent="-385445">
              <a:lnSpc>
                <a:spcPct val="99600"/>
              </a:lnSpc>
              <a:buClr>
                <a:srgbClr val="800000"/>
              </a:buClr>
              <a:buChar char="►"/>
              <a:tabLst>
                <a:tab pos="399415" algn="l"/>
              </a:tabLst>
            </a:pPr>
            <a:r>
              <a:rPr sz="2800" dirty="0">
                <a:latin typeface="Arial"/>
                <a:cs typeface="Arial"/>
              </a:rPr>
              <a:t>Food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insecurity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was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positively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and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independently 	</a:t>
            </a:r>
            <a:r>
              <a:rPr sz="2800" dirty="0">
                <a:latin typeface="Arial"/>
                <a:cs typeface="Arial"/>
              </a:rPr>
              <a:t>related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more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frequent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experiences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discrimination 	</a:t>
            </a:r>
            <a:r>
              <a:rPr sz="2800" dirty="0">
                <a:latin typeface="Arial"/>
                <a:cs typeface="Arial"/>
              </a:rPr>
              <a:t>compared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food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security.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637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Conclusion:</a:t>
            </a:r>
            <a:r>
              <a:rPr spc="-45" dirty="0"/>
              <a:t> </a:t>
            </a:r>
            <a:r>
              <a:rPr dirty="0"/>
              <a:t>Key</a:t>
            </a:r>
            <a:r>
              <a:rPr spc="-45" dirty="0"/>
              <a:t> </a:t>
            </a:r>
            <a:r>
              <a:rPr spc="-10" dirty="0"/>
              <a:t>findings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637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Conclusion:</a:t>
            </a:r>
            <a:r>
              <a:rPr spc="-80" dirty="0"/>
              <a:t> </a:t>
            </a:r>
            <a:r>
              <a:rPr spc="-25" dirty="0"/>
              <a:t>Takeaways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11277" y="5083555"/>
            <a:ext cx="2413635" cy="56832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indent="406400">
              <a:lnSpc>
                <a:spcPts val="2110"/>
              </a:lnSpc>
              <a:spcBef>
                <a:spcPts val="210"/>
              </a:spcBef>
            </a:pP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Implement</a:t>
            </a:r>
            <a:r>
              <a:rPr sz="1800" spc="-6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800000"/>
                </a:solidFill>
                <a:latin typeface="Arial"/>
                <a:cs typeface="Arial"/>
              </a:rPr>
              <a:t>anti-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discriminatory</a:t>
            </a:r>
            <a:r>
              <a:rPr sz="1800" spc="-9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800000"/>
                </a:solidFill>
                <a:latin typeface="Arial"/>
                <a:cs typeface="Arial"/>
              </a:rPr>
              <a:t>practices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2843783" y="3566440"/>
            <a:ext cx="1281430" cy="1545590"/>
            <a:chOff x="2843783" y="3566440"/>
            <a:chExt cx="1281430" cy="154559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43783" y="3913632"/>
              <a:ext cx="1197864" cy="119786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246119" y="4370832"/>
              <a:ext cx="438911" cy="43891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2886913" y="3566440"/>
              <a:ext cx="1238885" cy="394335"/>
            </a:xfrm>
            <a:custGeom>
              <a:avLst/>
              <a:gdLst/>
              <a:ahLst/>
              <a:cxnLst/>
              <a:rect l="l" t="t" r="r" b="b"/>
              <a:pathLst>
                <a:path w="1238885" h="394335">
                  <a:moveTo>
                    <a:pt x="1041192" y="0"/>
                  </a:moveTo>
                  <a:lnTo>
                    <a:pt x="1041192" y="98545"/>
                  </a:lnTo>
                  <a:lnTo>
                    <a:pt x="0" y="98545"/>
                  </a:lnTo>
                  <a:lnTo>
                    <a:pt x="0" y="295635"/>
                  </a:lnTo>
                  <a:lnTo>
                    <a:pt x="1041192" y="295635"/>
                  </a:lnTo>
                  <a:lnTo>
                    <a:pt x="1041192" y="394181"/>
                  </a:lnTo>
                  <a:lnTo>
                    <a:pt x="1238283" y="197090"/>
                  </a:lnTo>
                  <a:lnTo>
                    <a:pt x="1041192" y="0"/>
                  </a:lnTo>
                  <a:close/>
                </a:path>
              </a:pathLst>
            </a:custGeom>
            <a:solidFill>
              <a:srgbClr val="8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40168" y="2795016"/>
            <a:ext cx="1831848" cy="1831848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47344" y="2737104"/>
            <a:ext cx="1831848" cy="1831848"/>
          </a:xfrm>
          <a:prstGeom prst="rect">
            <a:avLst/>
          </a:prstGeom>
        </p:spPr>
      </p:pic>
      <p:grpSp>
        <p:nvGrpSpPr>
          <p:cNvPr id="10" name="object 10"/>
          <p:cNvGrpSpPr/>
          <p:nvPr/>
        </p:nvGrpSpPr>
        <p:grpSpPr>
          <a:xfrm>
            <a:off x="3123756" y="1397297"/>
            <a:ext cx="4149725" cy="3229610"/>
            <a:chOff x="3123756" y="1397297"/>
            <a:chExt cx="4149725" cy="3229610"/>
          </a:xfrm>
        </p:grpSpPr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206239" y="2795016"/>
              <a:ext cx="1831848" cy="1831848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3130106" y="1403647"/>
              <a:ext cx="2324100" cy="1478280"/>
            </a:xfrm>
            <a:custGeom>
              <a:avLst/>
              <a:gdLst/>
              <a:ahLst/>
              <a:cxnLst/>
              <a:rect l="l" t="t" r="r" b="b"/>
              <a:pathLst>
                <a:path w="2324100" h="1478280">
                  <a:moveTo>
                    <a:pt x="2113086" y="423563"/>
                  </a:moveTo>
                  <a:lnTo>
                    <a:pt x="2116415" y="383110"/>
                  </a:lnTo>
                  <a:lnTo>
                    <a:pt x="2111988" y="343721"/>
                  </a:lnTo>
                  <a:lnTo>
                    <a:pt x="2100285" y="305872"/>
                  </a:lnTo>
                  <a:lnTo>
                    <a:pt x="2081786" y="270038"/>
                  </a:lnTo>
                  <a:lnTo>
                    <a:pt x="2056972" y="236696"/>
                  </a:lnTo>
                  <a:lnTo>
                    <a:pt x="2026324" y="206323"/>
                  </a:lnTo>
                  <a:lnTo>
                    <a:pt x="1990323" y="179394"/>
                  </a:lnTo>
                  <a:lnTo>
                    <a:pt x="1949448" y="156386"/>
                  </a:lnTo>
                  <a:lnTo>
                    <a:pt x="1904181" y="137776"/>
                  </a:lnTo>
                  <a:lnTo>
                    <a:pt x="1855002" y="124039"/>
                  </a:lnTo>
                  <a:lnTo>
                    <a:pt x="1802392" y="115652"/>
                  </a:lnTo>
                  <a:lnTo>
                    <a:pt x="1754049" y="113156"/>
                  </a:lnTo>
                  <a:lnTo>
                    <a:pt x="1706011" y="115506"/>
                  </a:lnTo>
                  <a:lnTo>
                    <a:pt x="1658907" y="122606"/>
                  </a:lnTo>
                  <a:lnTo>
                    <a:pt x="1613365" y="134363"/>
                  </a:lnTo>
                  <a:lnTo>
                    <a:pt x="1570014" y="150681"/>
                  </a:lnTo>
                  <a:lnTo>
                    <a:pt x="1541769" y="117979"/>
                  </a:lnTo>
                  <a:lnTo>
                    <a:pt x="1507265" y="90375"/>
                  </a:lnTo>
                  <a:lnTo>
                    <a:pt x="1467597" y="68121"/>
                  </a:lnTo>
                  <a:lnTo>
                    <a:pt x="1423860" y="51471"/>
                  </a:lnTo>
                  <a:lnTo>
                    <a:pt x="1377149" y="40677"/>
                  </a:lnTo>
                  <a:lnTo>
                    <a:pt x="1328558" y="35993"/>
                  </a:lnTo>
                  <a:lnTo>
                    <a:pt x="1279181" y="37671"/>
                  </a:lnTo>
                  <a:lnTo>
                    <a:pt x="1230114" y="45964"/>
                  </a:lnTo>
                  <a:lnTo>
                    <a:pt x="1182450" y="61126"/>
                  </a:lnTo>
                  <a:lnTo>
                    <a:pt x="1147378" y="77742"/>
                  </a:lnTo>
                  <a:lnTo>
                    <a:pt x="1115845" y="97998"/>
                  </a:lnTo>
                  <a:lnTo>
                    <a:pt x="1086292" y="63778"/>
                  </a:lnTo>
                  <a:lnTo>
                    <a:pt x="1048459" y="36391"/>
                  </a:lnTo>
                  <a:lnTo>
                    <a:pt x="1004236" y="16315"/>
                  </a:lnTo>
                  <a:lnTo>
                    <a:pt x="955512" y="4026"/>
                  </a:lnTo>
                  <a:lnTo>
                    <a:pt x="904175" y="0"/>
                  </a:lnTo>
                  <a:lnTo>
                    <a:pt x="852113" y="4713"/>
                  </a:lnTo>
                  <a:lnTo>
                    <a:pt x="801215" y="18642"/>
                  </a:lnTo>
                  <a:lnTo>
                    <a:pt x="756426" y="40626"/>
                  </a:lnTo>
                  <a:lnTo>
                    <a:pt x="719393" y="69686"/>
                  </a:lnTo>
                  <a:lnTo>
                    <a:pt x="681333" y="42086"/>
                  </a:lnTo>
                  <a:lnTo>
                    <a:pt x="638049" y="21374"/>
                  </a:lnTo>
                  <a:lnTo>
                    <a:pt x="591021" y="7640"/>
                  </a:lnTo>
                  <a:lnTo>
                    <a:pt x="541728" y="977"/>
                  </a:lnTo>
                  <a:lnTo>
                    <a:pt x="491650" y="1477"/>
                  </a:lnTo>
                  <a:lnTo>
                    <a:pt x="442266" y="9231"/>
                  </a:lnTo>
                  <a:lnTo>
                    <a:pt x="395055" y="24331"/>
                  </a:lnTo>
                  <a:lnTo>
                    <a:pt x="351496" y="46869"/>
                  </a:lnTo>
                  <a:lnTo>
                    <a:pt x="319740" y="70952"/>
                  </a:lnTo>
                  <a:lnTo>
                    <a:pt x="275183" y="129076"/>
                  </a:lnTo>
                  <a:lnTo>
                    <a:pt x="263383" y="161811"/>
                  </a:lnTo>
                  <a:lnTo>
                    <a:pt x="209181" y="177517"/>
                  </a:lnTo>
                  <a:lnTo>
                    <a:pt x="161659" y="200364"/>
                  </a:lnTo>
                  <a:lnTo>
                    <a:pt x="121628" y="229283"/>
                  </a:lnTo>
                  <a:lnTo>
                    <a:pt x="89895" y="263205"/>
                  </a:lnTo>
                  <a:lnTo>
                    <a:pt x="67271" y="301063"/>
                  </a:lnTo>
                  <a:lnTo>
                    <a:pt x="54565" y="341787"/>
                  </a:lnTo>
                  <a:lnTo>
                    <a:pt x="52585" y="384309"/>
                  </a:lnTo>
                  <a:lnTo>
                    <a:pt x="62142" y="427560"/>
                  </a:lnTo>
                  <a:lnTo>
                    <a:pt x="64931" y="434796"/>
                  </a:lnTo>
                  <a:lnTo>
                    <a:pt x="68051" y="441952"/>
                  </a:lnTo>
                  <a:lnTo>
                    <a:pt x="71498" y="449021"/>
                  </a:lnTo>
                  <a:lnTo>
                    <a:pt x="75269" y="455998"/>
                  </a:lnTo>
                  <a:lnTo>
                    <a:pt x="43074" y="493489"/>
                  </a:lnTo>
                  <a:lnTo>
                    <a:pt x="19889" y="533312"/>
                  </a:lnTo>
                  <a:lnTo>
                    <a:pt x="5577" y="574676"/>
                  </a:lnTo>
                  <a:lnTo>
                    <a:pt x="0" y="616789"/>
                  </a:lnTo>
                  <a:lnTo>
                    <a:pt x="3019" y="658856"/>
                  </a:lnTo>
                  <a:lnTo>
                    <a:pt x="14498" y="700088"/>
                  </a:lnTo>
                  <a:lnTo>
                    <a:pt x="34297" y="739691"/>
                  </a:lnTo>
                  <a:lnTo>
                    <a:pt x="62280" y="776873"/>
                  </a:lnTo>
                  <a:lnTo>
                    <a:pt x="98308" y="810842"/>
                  </a:lnTo>
                  <a:lnTo>
                    <a:pt x="142243" y="840805"/>
                  </a:lnTo>
                  <a:lnTo>
                    <a:pt x="181074" y="860432"/>
                  </a:lnTo>
                  <a:lnTo>
                    <a:pt x="222746" y="876090"/>
                  </a:lnTo>
                  <a:lnTo>
                    <a:pt x="266728" y="887612"/>
                  </a:lnTo>
                  <a:lnTo>
                    <a:pt x="312489" y="894829"/>
                  </a:lnTo>
                  <a:lnTo>
                    <a:pt x="317946" y="936888"/>
                  </a:lnTo>
                  <a:lnTo>
                    <a:pt x="332809" y="976415"/>
                  </a:lnTo>
                  <a:lnTo>
                    <a:pt x="356193" y="1012754"/>
                  </a:lnTo>
                  <a:lnTo>
                    <a:pt x="387213" y="1045249"/>
                  </a:lnTo>
                  <a:lnTo>
                    <a:pt x="424984" y="1073244"/>
                  </a:lnTo>
                  <a:lnTo>
                    <a:pt x="468620" y="1096082"/>
                  </a:lnTo>
                  <a:lnTo>
                    <a:pt x="517237" y="1113109"/>
                  </a:lnTo>
                  <a:lnTo>
                    <a:pt x="569949" y="1123668"/>
                  </a:lnTo>
                  <a:lnTo>
                    <a:pt x="625872" y="1127102"/>
                  </a:lnTo>
                  <a:lnTo>
                    <a:pt x="668565" y="1124624"/>
                  </a:lnTo>
                  <a:lnTo>
                    <a:pt x="710208" y="1117792"/>
                  </a:lnTo>
                  <a:lnTo>
                    <a:pt x="750220" y="1106736"/>
                  </a:lnTo>
                  <a:lnTo>
                    <a:pt x="788018" y="1091581"/>
                  </a:lnTo>
                  <a:lnTo>
                    <a:pt x="807323" y="1129512"/>
                  </a:lnTo>
                  <a:lnTo>
                    <a:pt x="833092" y="1164033"/>
                  </a:lnTo>
                  <a:lnTo>
                    <a:pt x="864627" y="1194863"/>
                  </a:lnTo>
                  <a:lnTo>
                    <a:pt x="901227" y="1221717"/>
                  </a:lnTo>
                  <a:lnTo>
                    <a:pt x="942193" y="1244314"/>
                  </a:lnTo>
                  <a:lnTo>
                    <a:pt x="986824" y="1262368"/>
                  </a:lnTo>
                  <a:lnTo>
                    <a:pt x="1034421" y="1275599"/>
                  </a:lnTo>
                  <a:lnTo>
                    <a:pt x="1084284" y="1283721"/>
                  </a:lnTo>
                  <a:lnTo>
                    <a:pt x="1135713" y="1286453"/>
                  </a:lnTo>
                  <a:lnTo>
                    <a:pt x="1188008" y="1283511"/>
                  </a:lnTo>
                  <a:lnTo>
                    <a:pt x="1240469" y="1274611"/>
                  </a:lnTo>
                  <a:lnTo>
                    <a:pt x="1287294" y="1261165"/>
                  </a:lnTo>
                  <a:lnTo>
                    <a:pt x="1330926" y="1243116"/>
                  </a:lnTo>
                  <a:lnTo>
                    <a:pt x="1370797" y="1220782"/>
                  </a:lnTo>
                  <a:lnTo>
                    <a:pt x="1406339" y="1194481"/>
                  </a:lnTo>
                  <a:lnTo>
                    <a:pt x="1436984" y="1164531"/>
                  </a:lnTo>
                  <a:lnTo>
                    <a:pt x="1483254" y="1182716"/>
                  </a:lnTo>
                  <a:lnTo>
                    <a:pt x="1531067" y="1196126"/>
                  </a:lnTo>
                  <a:lnTo>
                    <a:pt x="1579891" y="1204862"/>
                  </a:lnTo>
                  <a:lnTo>
                    <a:pt x="1629192" y="1209023"/>
                  </a:lnTo>
                  <a:lnTo>
                    <a:pt x="1678437" y="1208712"/>
                  </a:lnTo>
                  <a:lnTo>
                    <a:pt x="1727091" y="1204028"/>
                  </a:lnTo>
                  <a:lnTo>
                    <a:pt x="1774621" y="1195072"/>
                  </a:lnTo>
                  <a:lnTo>
                    <a:pt x="1820494" y="1181944"/>
                  </a:lnTo>
                  <a:lnTo>
                    <a:pt x="1864176" y="1164746"/>
                  </a:lnTo>
                  <a:lnTo>
                    <a:pt x="1905134" y="1143576"/>
                  </a:lnTo>
                  <a:lnTo>
                    <a:pt x="1942833" y="1118537"/>
                  </a:lnTo>
                  <a:lnTo>
                    <a:pt x="1976742" y="1089728"/>
                  </a:lnTo>
                  <a:lnTo>
                    <a:pt x="2006325" y="1057250"/>
                  </a:lnTo>
                  <a:lnTo>
                    <a:pt x="2010710" y="1051599"/>
                  </a:lnTo>
                  <a:lnTo>
                    <a:pt x="2064792" y="1051687"/>
                  </a:lnTo>
                  <a:lnTo>
                    <a:pt x="2115830" y="1042847"/>
                  </a:lnTo>
                  <a:lnTo>
                    <a:pt x="2162264" y="1026008"/>
                  </a:lnTo>
                  <a:lnTo>
                    <a:pt x="2202534" y="1002095"/>
                  </a:lnTo>
                  <a:lnTo>
                    <a:pt x="2235077" y="972036"/>
                  </a:lnTo>
                  <a:lnTo>
                    <a:pt x="2258334" y="936757"/>
                  </a:lnTo>
                  <a:lnTo>
                    <a:pt x="2270743" y="897186"/>
                  </a:lnTo>
                  <a:lnTo>
                    <a:pt x="2271131" y="858766"/>
                  </a:lnTo>
                  <a:lnTo>
                    <a:pt x="2260610" y="821617"/>
                  </a:lnTo>
                  <a:lnTo>
                    <a:pt x="2239743" y="787026"/>
                  </a:lnTo>
                  <a:lnTo>
                    <a:pt x="2209094" y="756280"/>
                  </a:lnTo>
                  <a:lnTo>
                    <a:pt x="2252180" y="731744"/>
                  </a:lnTo>
                  <a:lnTo>
                    <a:pt x="2285715" y="701435"/>
                  </a:lnTo>
                  <a:lnTo>
                    <a:pt x="2309198" y="666806"/>
                  </a:lnTo>
                  <a:lnTo>
                    <a:pt x="2322128" y="629312"/>
                  </a:lnTo>
                  <a:lnTo>
                    <a:pt x="2324005" y="590404"/>
                  </a:lnTo>
                  <a:lnTo>
                    <a:pt x="2314326" y="551537"/>
                  </a:lnTo>
                  <a:lnTo>
                    <a:pt x="2292591" y="514164"/>
                  </a:lnTo>
                  <a:lnTo>
                    <a:pt x="2259395" y="480922"/>
                  </a:lnTo>
                  <a:lnTo>
                    <a:pt x="2217470" y="454790"/>
                  </a:lnTo>
                  <a:lnTo>
                    <a:pt x="2168719" y="436696"/>
                  </a:lnTo>
                  <a:lnTo>
                    <a:pt x="2115041" y="427567"/>
                  </a:lnTo>
                  <a:lnTo>
                    <a:pt x="2113086" y="423563"/>
                  </a:lnTo>
                  <a:close/>
                </a:path>
                <a:path w="2324100" h="1478280">
                  <a:moveTo>
                    <a:pt x="1609803" y="1442409"/>
                  </a:moveTo>
                  <a:lnTo>
                    <a:pt x="1612610" y="1456313"/>
                  </a:lnTo>
                  <a:lnTo>
                    <a:pt x="1620264" y="1467666"/>
                  </a:lnTo>
                  <a:lnTo>
                    <a:pt x="1631618" y="1475321"/>
                  </a:lnTo>
                  <a:lnTo>
                    <a:pt x="1645521" y="1478128"/>
                  </a:lnTo>
                  <a:lnTo>
                    <a:pt x="1659425" y="1475321"/>
                  </a:lnTo>
                  <a:lnTo>
                    <a:pt x="1670778" y="1467666"/>
                  </a:lnTo>
                  <a:lnTo>
                    <a:pt x="1678433" y="1456313"/>
                  </a:lnTo>
                  <a:lnTo>
                    <a:pt x="1681240" y="1442409"/>
                  </a:lnTo>
                  <a:lnTo>
                    <a:pt x="1678433" y="1428506"/>
                  </a:lnTo>
                  <a:lnTo>
                    <a:pt x="1670778" y="1417152"/>
                  </a:lnTo>
                  <a:lnTo>
                    <a:pt x="1659425" y="1409497"/>
                  </a:lnTo>
                  <a:lnTo>
                    <a:pt x="1645521" y="1406690"/>
                  </a:lnTo>
                  <a:lnTo>
                    <a:pt x="1631618" y="1409497"/>
                  </a:lnTo>
                  <a:lnTo>
                    <a:pt x="1620264" y="1417152"/>
                  </a:lnTo>
                  <a:lnTo>
                    <a:pt x="1612610" y="1428506"/>
                  </a:lnTo>
                  <a:lnTo>
                    <a:pt x="1609803" y="1442409"/>
                  </a:lnTo>
                  <a:close/>
                </a:path>
                <a:path w="2324100" h="1478280">
                  <a:moveTo>
                    <a:pt x="1547501" y="1398238"/>
                  </a:moveTo>
                  <a:lnTo>
                    <a:pt x="1553114" y="1426044"/>
                  </a:lnTo>
                  <a:lnTo>
                    <a:pt x="1568423" y="1448750"/>
                  </a:lnTo>
                  <a:lnTo>
                    <a:pt x="1591130" y="1464060"/>
                  </a:lnTo>
                  <a:lnTo>
                    <a:pt x="1618935" y="1469673"/>
                  </a:lnTo>
                  <a:lnTo>
                    <a:pt x="1646741" y="1464060"/>
                  </a:lnTo>
                  <a:lnTo>
                    <a:pt x="1669447" y="1448750"/>
                  </a:lnTo>
                  <a:lnTo>
                    <a:pt x="1684756" y="1426044"/>
                  </a:lnTo>
                  <a:lnTo>
                    <a:pt x="1690370" y="1398238"/>
                  </a:lnTo>
                  <a:lnTo>
                    <a:pt x="1684756" y="1370433"/>
                  </a:lnTo>
                  <a:lnTo>
                    <a:pt x="1669447" y="1347726"/>
                  </a:lnTo>
                  <a:lnTo>
                    <a:pt x="1646741" y="1332417"/>
                  </a:lnTo>
                  <a:lnTo>
                    <a:pt x="1618935" y="1326803"/>
                  </a:lnTo>
                  <a:lnTo>
                    <a:pt x="1591130" y="1332417"/>
                  </a:lnTo>
                  <a:lnTo>
                    <a:pt x="1568423" y="1347726"/>
                  </a:lnTo>
                  <a:lnTo>
                    <a:pt x="1553114" y="1370433"/>
                  </a:lnTo>
                  <a:lnTo>
                    <a:pt x="1547501" y="1398238"/>
                  </a:lnTo>
                  <a:close/>
                </a:path>
                <a:path w="2324100" h="1478280">
                  <a:moveTo>
                    <a:pt x="1448363" y="1292859"/>
                  </a:moveTo>
                  <a:lnTo>
                    <a:pt x="1456783" y="1334568"/>
                  </a:lnTo>
                  <a:lnTo>
                    <a:pt x="1479747" y="1368628"/>
                  </a:lnTo>
                  <a:lnTo>
                    <a:pt x="1513807" y="1391593"/>
                  </a:lnTo>
                  <a:lnTo>
                    <a:pt x="1555516" y="1400013"/>
                  </a:lnTo>
                  <a:lnTo>
                    <a:pt x="1597225" y="1391593"/>
                  </a:lnTo>
                  <a:lnTo>
                    <a:pt x="1631285" y="1368628"/>
                  </a:lnTo>
                  <a:lnTo>
                    <a:pt x="1654249" y="1334568"/>
                  </a:lnTo>
                  <a:lnTo>
                    <a:pt x="1662670" y="1292859"/>
                  </a:lnTo>
                  <a:lnTo>
                    <a:pt x="1654249" y="1251151"/>
                  </a:lnTo>
                  <a:lnTo>
                    <a:pt x="1631285" y="1217091"/>
                  </a:lnTo>
                  <a:lnTo>
                    <a:pt x="1597225" y="1194127"/>
                  </a:lnTo>
                  <a:lnTo>
                    <a:pt x="1555516" y="1185706"/>
                  </a:lnTo>
                  <a:lnTo>
                    <a:pt x="1513807" y="1194127"/>
                  </a:lnTo>
                  <a:lnTo>
                    <a:pt x="1479747" y="1217091"/>
                  </a:lnTo>
                  <a:lnTo>
                    <a:pt x="1456783" y="1251151"/>
                  </a:lnTo>
                  <a:lnTo>
                    <a:pt x="1448363" y="1292859"/>
                  </a:lnTo>
                  <a:close/>
                </a:path>
                <a:path w="2324100" h="1478280">
                  <a:moveTo>
                    <a:pt x="2070468" y="774995"/>
                  </a:moveTo>
                  <a:lnTo>
                    <a:pt x="2106000" y="775038"/>
                  </a:lnTo>
                  <a:lnTo>
                    <a:pt x="2140931" y="771029"/>
                  </a:lnTo>
                  <a:lnTo>
                    <a:pt x="2174665" y="763072"/>
                  </a:lnTo>
                  <a:lnTo>
                    <a:pt x="2206603" y="751273"/>
                  </a:lnTo>
                </a:path>
                <a:path w="2324100" h="1478280">
                  <a:moveTo>
                    <a:pt x="1950355" y="1034603"/>
                  </a:moveTo>
                  <a:lnTo>
                    <a:pt x="1964848" y="1038543"/>
                  </a:lnTo>
                  <a:lnTo>
                    <a:pt x="1979638" y="1041754"/>
                  </a:lnTo>
                  <a:lnTo>
                    <a:pt x="1994677" y="1044229"/>
                  </a:lnTo>
                  <a:lnTo>
                    <a:pt x="2009916" y="1045957"/>
                  </a:lnTo>
                </a:path>
                <a:path w="2324100" h="1478280">
                  <a:moveTo>
                    <a:pt x="1437117" y="1159347"/>
                  </a:moveTo>
                  <a:lnTo>
                    <a:pt x="1447452" y="1146957"/>
                  </a:lnTo>
                  <a:lnTo>
                    <a:pt x="1456892" y="1134177"/>
                  </a:lnTo>
                  <a:lnTo>
                    <a:pt x="1465416" y="1121034"/>
                  </a:lnTo>
                  <a:lnTo>
                    <a:pt x="1473005" y="1107556"/>
                  </a:lnTo>
                </a:path>
                <a:path w="2324100" h="1478280">
                  <a:moveTo>
                    <a:pt x="773454" y="1030198"/>
                  </a:moveTo>
                  <a:lnTo>
                    <a:pt x="775542" y="1044605"/>
                  </a:lnTo>
                  <a:lnTo>
                    <a:pt x="778632" y="1058899"/>
                  </a:lnTo>
                  <a:lnTo>
                    <a:pt x="782715" y="1073049"/>
                  </a:lnTo>
                  <a:lnTo>
                    <a:pt x="787785" y="1087027"/>
                  </a:lnTo>
                </a:path>
              </a:pathLst>
            </a:custGeom>
            <a:ln w="12700">
              <a:solidFill>
                <a:srgbClr val="5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437531" y="2076361"/>
              <a:ext cx="187438" cy="220301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3206471" y="1469154"/>
              <a:ext cx="2037080" cy="467359"/>
            </a:xfrm>
            <a:custGeom>
              <a:avLst/>
              <a:gdLst/>
              <a:ahLst/>
              <a:cxnLst/>
              <a:rect l="l" t="t" r="r" b="b"/>
              <a:pathLst>
                <a:path w="2037079" h="467360">
                  <a:moveTo>
                    <a:pt x="0" y="387344"/>
                  </a:moveTo>
                  <a:lnTo>
                    <a:pt x="14773" y="409707"/>
                  </a:lnTo>
                  <a:lnTo>
                    <a:pt x="32796" y="430569"/>
                  </a:lnTo>
                  <a:lnTo>
                    <a:pt x="53872" y="449728"/>
                  </a:lnTo>
                  <a:lnTo>
                    <a:pt x="77806" y="466986"/>
                  </a:lnTo>
                </a:path>
                <a:path w="2037079" h="467360">
                  <a:moveTo>
                    <a:pt x="186700" y="91840"/>
                  </a:moveTo>
                  <a:lnTo>
                    <a:pt x="184770" y="101179"/>
                  </a:lnTo>
                  <a:lnTo>
                    <a:pt x="183441" y="110572"/>
                  </a:lnTo>
                  <a:lnTo>
                    <a:pt x="182714" y="120002"/>
                  </a:lnTo>
                  <a:lnTo>
                    <a:pt x="182592" y="129453"/>
                  </a:lnTo>
                </a:path>
                <a:path w="2037079" h="467360">
                  <a:moveTo>
                    <a:pt x="683600" y="47967"/>
                  </a:moveTo>
                  <a:lnTo>
                    <a:pt x="675386" y="35185"/>
                  </a:lnTo>
                  <a:lnTo>
                    <a:pt x="665979" y="22898"/>
                  </a:lnTo>
                  <a:lnTo>
                    <a:pt x="655418" y="11154"/>
                  </a:lnTo>
                  <a:lnTo>
                    <a:pt x="643741" y="0"/>
                  </a:lnTo>
                </a:path>
                <a:path w="2037079" h="467360">
                  <a:moveTo>
                    <a:pt x="1056409" y="70826"/>
                  </a:moveTo>
                  <a:lnTo>
                    <a:pt x="1052868" y="60159"/>
                  </a:lnTo>
                  <a:lnTo>
                    <a:pt x="1048462" y="49689"/>
                  </a:lnTo>
                  <a:lnTo>
                    <a:pt x="1043202" y="39445"/>
                  </a:lnTo>
                  <a:lnTo>
                    <a:pt x="1037104" y="29458"/>
                  </a:lnTo>
                </a:path>
                <a:path w="2037079" h="467360">
                  <a:moveTo>
                    <a:pt x="1493924" y="84875"/>
                  </a:moveTo>
                  <a:lnTo>
                    <a:pt x="1475271" y="93696"/>
                  </a:lnTo>
                  <a:lnTo>
                    <a:pt x="1457378" y="103343"/>
                  </a:lnTo>
                  <a:lnTo>
                    <a:pt x="1440294" y="113791"/>
                  </a:lnTo>
                  <a:lnTo>
                    <a:pt x="1424066" y="125009"/>
                  </a:lnTo>
                </a:path>
                <a:path w="2037079" h="467360">
                  <a:moveTo>
                    <a:pt x="2024521" y="400292"/>
                  </a:moveTo>
                  <a:lnTo>
                    <a:pt x="2028398" y="389878"/>
                  </a:lnTo>
                  <a:lnTo>
                    <a:pt x="2031724" y="379361"/>
                  </a:lnTo>
                  <a:lnTo>
                    <a:pt x="2034497" y="368753"/>
                  </a:lnTo>
                  <a:lnTo>
                    <a:pt x="2036712" y="358066"/>
                  </a:lnTo>
                </a:path>
              </a:pathLst>
            </a:custGeom>
            <a:ln w="12700">
              <a:solidFill>
                <a:srgbClr val="5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034849" y="3529545"/>
              <a:ext cx="1238885" cy="394335"/>
            </a:xfrm>
            <a:custGeom>
              <a:avLst/>
              <a:gdLst/>
              <a:ahLst/>
              <a:cxnLst/>
              <a:rect l="l" t="t" r="r" b="b"/>
              <a:pathLst>
                <a:path w="1238884" h="394335">
                  <a:moveTo>
                    <a:pt x="1238288" y="162229"/>
                  </a:moveTo>
                  <a:lnTo>
                    <a:pt x="1198803" y="122758"/>
                  </a:lnTo>
                  <a:lnTo>
                    <a:pt x="1198803" y="142494"/>
                  </a:lnTo>
                  <a:lnTo>
                    <a:pt x="1183690" y="142494"/>
                  </a:lnTo>
                  <a:lnTo>
                    <a:pt x="1041196" y="0"/>
                  </a:lnTo>
                  <a:lnTo>
                    <a:pt x="1041196" y="98552"/>
                  </a:lnTo>
                  <a:lnTo>
                    <a:pt x="12" y="98552"/>
                  </a:lnTo>
                  <a:lnTo>
                    <a:pt x="12" y="142494"/>
                  </a:lnTo>
                  <a:lnTo>
                    <a:pt x="0" y="181978"/>
                  </a:lnTo>
                  <a:lnTo>
                    <a:pt x="12" y="295643"/>
                  </a:lnTo>
                  <a:lnTo>
                    <a:pt x="1041196" y="295643"/>
                  </a:lnTo>
                  <a:lnTo>
                    <a:pt x="1041196" y="394182"/>
                  </a:lnTo>
                  <a:lnTo>
                    <a:pt x="1238288" y="197091"/>
                  </a:lnTo>
                  <a:lnTo>
                    <a:pt x="1220851" y="179666"/>
                  </a:lnTo>
                  <a:lnTo>
                    <a:pt x="1238288" y="162229"/>
                  </a:lnTo>
                  <a:close/>
                </a:path>
              </a:pathLst>
            </a:custGeom>
            <a:solidFill>
              <a:srgbClr val="8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2235445" y="1761235"/>
            <a:ext cx="2780665" cy="1083310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370330" marR="5080" indent="139700">
              <a:lnSpc>
                <a:spcPts val="2110"/>
              </a:lnSpc>
              <a:spcBef>
                <a:spcPts val="210"/>
              </a:spcBef>
            </a:pP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Feelings</a:t>
            </a:r>
            <a:r>
              <a:rPr sz="1800" spc="-4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800000"/>
                </a:solidFill>
                <a:latin typeface="Arial"/>
                <a:cs typeface="Arial"/>
              </a:rPr>
              <a:t>of </a:t>
            </a:r>
            <a:r>
              <a:rPr sz="1800" spc="-10" dirty="0">
                <a:solidFill>
                  <a:srgbClr val="800000"/>
                </a:solidFill>
                <a:latin typeface="Arial"/>
                <a:cs typeface="Arial"/>
              </a:rPr>
              <a:t>discrimination</a:t>
            </a:r>
            <a:endParaRPr sz="1800">
              <a:latin typeface="Arial"/>
              <a:cs typeface="Arial"/>
            </a:endParaRPr>
          </a:p>
          <a:p>
            <a:pPr marL="44450">
              <a:lnSpc>
                <a:spcPts val="1870"/>
              </a:lnSpc>
            </a:pPr>
            <a:r>
              <a:rPr sz="1800" spc="-25" dirty="0">
                <a:solidFill>
                  <a:srgbClr val="800000"/>
                </a:solidFill>
                <a:latin typeface="Arial"/>
                <a:cs typeface="Arial"/>
              </a:rPr>
              <a:t>DMS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125"/>
              </a:lnSpc>
            </a:pPr>
            <a:r>
              <a:rPr sz="1800" spc="-10" dirty="0">
                <a:solidFill>
                  <a:srgbClr val="800000"/>
                </a:solidFill>
                <a:latin typeface="Arial"/>
                <a:cs typeface="Arial"/>
              </a:rPr>
              <a:t>Scale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17" name="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865376" y="1847088"/>
            <a:ext cx="1719072" cy="171907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420161" y="7119619"/>
            <a:ext cx="1936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5" dirty="0">
                <a:latin typeface="Arial"/>
                <a:cs typeface="Arial"/>
              </a:rPr>
              <a:t>13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637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Limitations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95616" y="1645920"/>
            <a:ext cx="1304544" cy="128930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03776" y="3130295"/>
            <a:ext cx="917448" cy="917448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138416" y="4364735"/>
            <a:ext cx="917448" cy="917447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245622" y="2097531"/>
            <a:ext cx="6513830" cy="2943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2915" indent="-450215">
              <a:lnSpc>
                <a:spcPts val="3540"/>
              </a:lnSpc>
              <a:buClr>
                <a:srgbClr val="800000"/>
              </a:buClr>
              <a:buSzPct val="114285"/>
              <a:buFont typeface="Arial"/>
              <a:buAutoNum type="arabicPeriod"/>
              <a:tabLst>
                <a:tab pos="462915" algn="l"/>
              </a:tabLst>
            </a:pPr>
            <a:r>
              <a:rPr sz="2800" dirty="0">
                <a:latin typeface="Arial"/>
                <a:cs typeface="Arial"/>
              </a:rPr>
              <a:t>Study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was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designed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before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COVID-</a:t>
            </a:r>
            <a:r>
              <a:rPr sz="2800" spc="-25" dirty="0">
                <a:latin typeface="Arial"/>
                <a:cs typeface="Arial"/>
              </a:rPr>
              <a:t>19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945"/>
              </a:spcBef>
              <a:buClr>
                <a:srgbClr val="800000"/>
              </a:buClr>
              <a:buFont typeface="Arial"/>
              <a:buAutoNum type="arabicPeriod"/>
            </a:pPr>
            <a:endParaRPr sz="2800">
              <a:latin typeface="Arial"/>
              <a:cs typeface="Arial"/>
            </a:endParaRPr>
          </a:p>
          <a:p>
            <a:pPr marL="499109" indent="-450215">
              <a:lnSpc>
                <a:spcPct val="100000"/>
              </a:lnSpc>
              <a:buClr>
                <a:srgbClr val="800000"/>
              </a:buClr>
              <a:buSzPct val="114285"/>
              <a:buFont typeface="Arial"/>
              <a:buAutoNum type="arabicPeriod"/>
              <a:tabLst>
                <a:tab pos="499109" algn="l"/>
              </a:tabLst>
            </a:pPr>
            <a:r>
              <a:rPr sz="2800" spc="-10" dirty="0">
                <a:latin typeface="Arial"/>
                <a:cs typeface="Arial"/>
              </a:rPr>
              <a:t>Generalizability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470"/>
              </a:spcBef>
              <a:buClr>
                <a:srgbClr val="800000"/>
              </a:buClr>
              <a:buFont typeface="Arial"/>
              <a:buAutoNum type="arabicPeriod"/>
            </a:pPr>
            <a:endParaRPr sz="2800">
              <a:latin typeface="Arial"/>
              <a:cs typeface="Arial"/>
            </a:endParaRPr>
          </a:p>
          <a:p>
            <a:pPr marL="462915" indent="-450215">
              <a:lnSpc>
                <a:spcPct val="100000"/>
              </a:lnSpc>
              <a:buClr>
                <a:srgbClr val="800000"/>
              </a:buClr>
              <a:buSzPct val="114285"/>
              <a:buFont typeface="Arial"/>
              <a:buAutoNum type="arabicPeriod"/>
              <a:tabLst>
                <a:tab pos="462915" algn="l"/>
              </a:tabLst>
            </a:pPr>
            <a:r>
              <a:rPr sz="2800" dirty="0">
                <a:latin typeface="Arial"/>
                <a:cs typeface="Arial"/>
              </a:rPr>
              <a:t>Broad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measures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of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discrimination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20909" y="4353051"/>
            <a:ext cx="5615940" cy="13030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1905" algn="ctr">
              <a:lnSpc>
                <a:spcPct val="99600"/>
              </a:lnSpc>
              <a:spcBef>
                <a:spcPts val="110"/>
              </a:spcBef>
            </a:pPr>
            <a:r>
              <a:rPr sz="2800" b="1" dirty="0">
                <a:latin typeface="Arial"/>
                <a:cs typeface="Arial"/>
              </a:rPr>
              <a:t>Alexis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Cacioppo,</a:t>
            </a:r>
            <a:r>
              <a:rPr sz="2800" b="1" spc="-85" dirty="0">
                <a:latin typeface="Arial"/>
                <a:cs typeface="Arial"/>
              </a:rPr>
              <a:t> </a:t>
            </a:r>
            <a:r>
              <a:rPr sz="2800" b="1" spc="-25" dirty="0">
                <a:latin typeface="Arial"/>
                <a:cs typeface="Arial"/>
              </a:rPr>
              <a:t>BA </a:t>
            </a:r>
            <a:r>
              <a:rPr sz="2800" spc="-10" dirty="0">
                <a:latin typeface="Arial"/>
                <a:cs typeface="Arial"/>
                <a:hlinkClick r:id="rId2"/>
              </a:rPr>
              <a:t>alexis.cacioppo@bsd.uchicago.edu</a:t>
            </a:r>
            <a:r>
              <a:rPr sz="2800" spc="-10" dirty="0">
                <a:latin typeface="Arial"/>
                <a:cs typeface="Arial"/>
              </a:rPr>
              <a:t> @alexis_cacioppo</a:t>
            </a:r>
            <a:endParaRPr sz="28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701797" y="1438040"/>
            <a:ext cx="6654800" cy="2895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8495" y="6860540"/>
            <a:ext cx="64408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baseline="27777" dirty="0">
                <a:latin typeface="Arial"/>
                <a:cs typeface="Arial"/>
              </a:rPr>
              <a:t>1</a:t>
            </a:r>
            <a:r>
              <a:rPr sz="1200" spc="284" baseline="27777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  <a:hlinkClick r:id="rId2"/>
              </a:rPr>
              <a:t>https://reporter.nih.gov/search/w0PzIbjBPUyFo8U1bLOVyQ/project-details/10079401#details,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637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Funding</a:t>
            </a:r>
            <a:r>
              <a:rPr spc="-100" dirty="0"/>
              <a:t> </a:t>
            </a:r>
            <a:r>
              <a:rPr dirty="0"/>
              <a:t>and</a:t>
            </a:r>
            <a:r>
              <a:rPr spc="-95" dirty="0"/>
              <a:t> </a:t>
            </a:r>
            <a:r>
              <a:rPr spc="-10" dirty="0"/>
              <a:t>Disclosures</a:t>
            </a: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43247" y="5378849"/>
            <a:ext cx="3173544" cy="72726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717913" y="5302017"/>
            <a:ext cx="4286493" cy="859446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472441" y="1595628"/>
            <a:ext cx="8887460" cy="3378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0680" indent="-284480">
              <a:lnSpc>
                <a:spcPct val="100000"/>
              </a:lnSpc>
              <a:spcBef>
                <a:spcPts val="100"/>
              </a:spcBef>
              <a:buChar char="►"/>
              <a:tabLst>
                <a:tab pos="360680" algn="l"/>
              </a:tabLst>
            </a:pP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I</a:t>
            </a:r>
            <a:r>
              <a:rPr sz="2000" spc="-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have</a:t>
            </a:r>
            <a:r>
              <a:rPr sz="2000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no</a:t>
            </a:r>
            <a:r>
              <a:rPr sz="2000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conflicts</a:t>
            </a:r>
            <a:r>
              <a:rPr sz="2000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of</a:t>
            </a:r>
            <a:r>
              <a:rPr sz="2000" spc="-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interest</a:t>
            </a:r>
            <a:r>
              <a:rPr sz="2000" spc="-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to</a:t>
            </a:r>
            <a:r>
              <a:rPr sz="2000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Arial"/>
                <a:cs typeface="Arial"/>
              </a:rPr>
              <a:t>disclose.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Clr>
                <a:srgbClr val="595959"/>
              </a:buClr>
              <a:buFont typeface="Arial"/>
              <a:buChar char="►"/>
            </a:pPr>
            <a:endParaRPr sz="2000">
              <a:latin typeface="Arial"/>
              <a:cs typeface="Arial"/>
            </a:endParaRPr>
          </a:p>
          <a:p>
            <a:pPr marL="360680" marR="92710" indent="-284480">
              <a:lnSpc>
                <a:spcPct val="100000"/>
              </a:lnSpc>
              <a:buChar char="►"/>
              <a:tabLst>
                <a:tab pos="361950" algn="l"/>
              </a:tabLst>
            </a:pP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National</a:t>
            </a:r>
            <a:r>
              <a:rPr sz="2000" spc="-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Institute</a:t>
            </a:r>
            <a:r>
              <a:rPr sz="2000" spc="-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of</a:t>
            </a:r>
            <a:r>
              <a:rPr sz="2000" spc="-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Minority</a:t>
            </a:r>
            <a:r>
              <a:rPr sz="2000" spc="-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Health</a:t>
            </a:r>
            <a:r>
              <a:rPr sz="2000" spc="-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and</a:t>
            </a:r>
            <a:r>
              <a:rPr sz="2000" spc="-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Health</a:t>
            </a:r>
            <a:r>
              <a:rPr sz="2000" spc="-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Disparities</a:t>
            </a:r>
            <a:r>
              <a:rPr sz="2000" spc="-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Arial"/>
                <a:cs typeface="Arial"/>
              </a:rPr>
              <a:t>(R01MD012630, 	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ST</a:t>
            </a:r>
            <a:r>
              <a:rPr sz="2000" spc="-8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Lindau,</a:t>
            </a:r>
            <a:r>
              <a:rPr sz="2000" spc="-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PI)</a:t>
            </a:r>
            <a:r>
              <a:rPr sz="2000" spc="-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950" spc="-75" baseline="25641" dirty="0">
                <a:solidFill>
                  <a:srgbClr val="595959"/>
                </a:solidFill>
                <a:latin typeface="Arial"/>
                <a:cs typeface="Arial"/>
              </a:rPr>
              <a:t>1</a:t>
            </a:r>
            <a:endParaRPr sz="1950" baseline="25641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Clr>
                <a:srgbClr val="595959"/>
              </a:buClr>
              <a:buFont typeface="Arial"/>
              <a:buChar char="►"/>
            </a:pPr>
            <a:endParaRPr sz="2000">
              <a:latin typeface="Arial"/>
              <a:cs typeface="Arial"/>
            </a:endParaRPr>
          </a:p>
          <a:p>
            <a:pPr marL="360680" marR="740410" indent="-284480">
              <a:lnSpc>
                <a:spcPct val="100000"/>
              </a:lnSpc>
              <a:buChar char="►"/>
              <a:tabLst>
                <a:tab pos="361950" algn="l"/>
              </a:tabLst>
            </a:pP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The</a:t>
            </a:r>
            <a:r>
              <a:rPr sz="2000" spc="-6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University</a:t>
            </a:r>
            <a:r>
              <a:rPr sz="2000" spc="-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of</a:t>
            </a:r>
            <a:r>
              <a:rPr sz="2000" spc="-7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Chicago</a:t>
            </a:r>
            <a:r>
              <a:rPr sz="2000" spc="-7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Center</a:t>
            </a:r>
            <a:r>
              <a:rPr sz="2000" spc="-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of</a:t>
            </a:r>
            <a:r>
              <a:rPr sz="2000" spc="-6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Healthcare</a:t>
            </a:r>
            <a:r>
              <a:rPr sz="2000" spc="-6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Delivery</a:t>
            </a:r>
            <a:r>
              <a:rPr sz="2000" spc="-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Science</a:t>
            </a:r>
            <a:r>
              <a:rPr sz="2000" spc="-6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595959"/>
                </a:solidFill>
                <a:latin typeface="Arial"/>
                <a:cs typeface="Arial"/>
              </a:rPr>
              <a:t>and 	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Innovation</a:t>
            </a:r>
            <a:r>
              <a:rPr sz="2000" spc="-8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(Summer</a:t>
            </a:r>
            <a:r>
              <a:rPr sz="2000" spc="-8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Research</a:t>
            </a:r>
            <a:r>
              <a:rPr sz="2000" spc="-9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Program</a:t>
            </a:r>
            <a:r>
              <a:rPr sz="2000" spc="-8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Arial"/>
                <a:cs typeface="Arial"/>
              </a:rPr>
              <a:t>2021)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0"/>
              </a:spcBef>
              <a:buClr>
                <a:srgbClr val="595959"/>
              </a:buClr>
              <a:buFont typeface="Arial"/>
              <a:buChar char="►"/>
            </a:pPr>
            <a:endParaRPr sz="2000">
              <a:latin typeface="Arial"/>
              <a:cs typeface="Arial"/>
            </a:endParaRPr>
          </a:p>
          <a:p>
            <a:pPr marL="360680" marR="17780" indent="-284480">
              <a:lnSpc>
                <a:spcPct val="100000"/>
              </a:lnSpc>
              <a:buChar char="►"/>
              <a:tabLst>
                <a:tab pos="361950" algn="l"/>
              </a:tabLst>
            </a:pP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This</a:t>
            </a:r>
            <a:r>
              <a:rPr sz="2000" spc="-4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content</a:t>
            </a:r>
            <a:r>
              <a:rPr sz="2000" spc="-5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is</a:t>
            </a:r>
            <a:r>
              <a:rPr sz="2000" spc="-4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solely</a:t>
            </a:r>
            <a:r>
              <a:rPr sz="2000" spc="-4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the</a:t>
            </a:r>
            <a:r>
              <a:rPr sz="2000" spc="-4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responsibility</a:t>
            </a:r>
            <a:r>
              <a:rPr sz="2000" spc="-4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of</a:t>
            </a:r>
            <a:r>
              <a:rPr sz="2000" spc="-5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the</a:t>
            </a:r>
            <a:r>
              <a:rPr sz="2000" spc="-4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authors</a:t>
            </a:r>
            <a:r>
              <a:rPr sz="2000" spc="-4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and</a:t>
            </a:r>
            <a:r>
              <a:rPr sz="2000" spc="-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does</a:t>
            </a:r>
            <a:r>
              <a:rPr sz="2000" spc="-4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595959"/>
                </a:solidFill>
                <a:latin typeface="Arial"/>
                <a:cs typeface="Arial"/>
              </a:rPr>
              <a:t>not 	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necessarily</a:t>
            </a:r>
            <a:r>
              <a:rPr sz="2000" spc="-6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represent</a:t>
            </a:r>
            <a:r>
              <a:rPr sz="2000" spc="-6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the</a:t>
            </a:r>
            <a:r>
              <a:rPr sz="2000" spc="-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official</a:t>
            </a:r>
            <a:r>
              <a:rPr sz="2000" spc="-5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views</a:t>
            </a:r>
            <a:r>
              <a:rPr sz="2000" spc="-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of</a:t>
            </a:r>
            <a:r>
              <a:rPr sz="2000" spc="-6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the</a:t>
            </a:r>
            <a:r>
              <a:rPr sz="2000" spc="-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National</a:t>
            </a:r>
            <a:r>
              <a:rPr sz="2000" spc="-5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Institutes</a:t>
            </a:r>
            <a:r>
              <a:rPr sz="2000" spc="-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of</a:t>
            </a:r>
            <a:r>
              <a:rPr sz="2000" spc="-6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Health</a:t>
            </a:r>
            <a:r>
              <a:rPr sz="2000" spc="-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595959"/>
                </a:solidFill>
                <a:latin typeface="Arial"/>
                <a:cs typeface="Arial"/>
              </a:rPr>
              <a:t>or 	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the</a:t>
            </a:r>
            <a:r>
              <a:rPr sz="2000" spc="-5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University</a:t>
            </a:r>
            <a:r>
              <a:rPr sz="2000" spc="-4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of</a:t>
            </a:r>
            <a:r>
              <a:rPr sz="2000" spc="-5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Arial"/>
                <a:cs typeface="Arial"/>
              </a:rPr>
              <a:t>Chicago.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504298" y="7127960"/>
            <a:ext cx="110489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0" dirty="0"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51830" y="6531356"/>
            <a:ext cx="4387215" cy="53149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R="30480" algn="r">
              <a:lnSpc>
                <a:spcPct val="100000"/>
              </a:lnSpc>
              <a:spcBef>
                <a:spcPts val="650"/>
              </a:spcBef>
            </a:pPr>
            <a:r>
              <a:rPr sz="1200" baseline="27777" dirty="0">
                <a:latin typeface="Arial"/>
                <a:cs typeface="Arial"/>
              </a:rPr>
              <a:t>2</a:t>
            </a:r>
            <a:r>
              <a:rPr sz="1200" spc="-22" baseline="27777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Coleman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et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al.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(2021)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United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States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Department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of</a:t>
            </a:r>
            <a:r>
              <a:rPr sz="1200" spc="-8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Agriculture.</a:t>
            </a:r>
            <a:endParaRPr sz="1200">
              <a:latin typeface="Arial"/>
              <a:cs typeface="Arial"/>
            </a:endParaRPr>
          </a:p>
          <a:p>
            <a:pPr marR="30480" algn="r">
              <a:lnSpc>
                <a:spcPct val="100000"/>
              </a:lnSpc>
              <a:spcBef>
                <a:spcPts val="550"/>
              </a:spcBef>
            </a:pPr>
            <a:r>
              <a:rPr sz="1200" baseline="27777" dirty="0">
                <a:latin typeface="Arial"/>
                <a:cs typeface="Arial"/>
              </a:rPr>
              <a:t>3</a:t>
            </a:r>
            <a:r>
              <a:rPr sz="1200" spc="-22" baseline="27777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Gundersen</a:t>
            </a:r>
            <a:r>
              <a:rPr sz="1200" spc="-3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et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al.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(2015).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i="1" dirty="0">
                <a:latin typeface="Arial"/>
                <a:cs typeface="Arial"/>
              </a:rPr>
              <a:t>Health</a:t>
            </a:r>
            <a:r>
              <a:rPr sz="1200" i="1" spc="-70" dirty="0">
                <a:latin typeface="Arial"/>
                <a:cs typeface="Arial"/>
              </a:rPr>
              <a:t> </a:t>
            </a:r>
            <a:r>
              <a:rPr sz="1200" i="1" spc="-10" dirty="0">
                <a:latin typeface="Arial"/>
                <a:cs typeface="Arial"/>
              </a:rPr>
              <a:t>Affairs</a:t>
            </a:r>
            <a:r>
              <a:rPr sz="1200" spc="-10" dirty="0"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6730" y="1576323"/>
            <a:ext cx="6437630" cy="364045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35609" marR="30480" indent="-385445" algn="just">
              <a:lnSpc>
                <a:spcPct val="99600"/>
              </a:lnSpc>
              <a:spcBef>
                <a:spcPts val="110"/>
              </a:spcBef>
              <a:buClr>
                <a:srgbClr val="800000"/>
              </a:buClr>
              <a:buChar char="►"/>
              <a:tabLst>
                <a:tab pos="436880" algn="l"/>
              </a:tabLst>
            </a:pP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Defined</a:t>
            </a:r>
            <a:r>
              <a:rPr sz="2800" spc="-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as</a:t>
            </a:r>
            <a:r>
              <a:rPr sz="2800" spc="-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having</a:t>
            </a:r>
            <a:r>
              <a:rPr sz="2800" spc="-5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limited</a:t>
            </a:r>
            <a:r>
              <a:rPr sz="2800" spc="-5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or</a:t>
            </a:r>
            <a:r>
              <a:rPr sz="2800" spc="-5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95959"/>
                </a:solidFill>
                <a:latin typeface="Arial"/>
                <a:cs typeface="Arial"/>
              </a:rPr>
              <a:t>uncertain 	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access</a:t>
            </a:r>
            <a:r>
              <a:rPr sz="2800" spc="-5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to</a:t>
            </a:r>
            <a:r>
              <a:rPr sz="2800" spc="-4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adequate</a:t>
            </a:r>
            <a:r>
              <a:rPr sz="2800" spc="-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2800" spc="-4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for</a:t>
            </a:r>
            <a:r>
              <a:rPr sz="2800" spc="-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an</a:t>
            </a:r>
            <a:r>
              <a:rPr sz="2800" spc="-4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95959"/>
                </a:solidFill>
                <a:latin typeface="Arial"/>
                <a:cs typeface="Arial"/>
              </a:rPr>
              <a:t>active 	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and</a:t>
            </a:r>
            <a:r>
              <a:rPr sz="2800" spc="1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healthy</a:t>
            </a:r>
            <a:r>
              <a:rPr sz="2800" spc="1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spc="-20" dirty="0">
                <a:solidFill>
                  <a:srgbClr val="595959"/>
                </a:solidFill>
                <a:latin typeface="Arial"/>
                <a:cs typeface="Arial"/>
              </a:rPr>
              <a:t>lifestyle.</a:t>
            </a:r>
            <a:r>
              <a:rPr sz="2850" spc="-30" baseline="23391" dirty="0">
                <a:solidFill>
                  <a:srgbClr val="595959"/>
                </a:solidFill>
                <a:latin typeface="Arial"/>
                <a:cs typeface="Arial"/>
              </a:rPr>
              <a:t>2-</a:t>
            </a:r>
            <a:r>
              <a:rPr sz="2850" spc="-75" baseline="23391" dirty="0">
                <a:solidFill>
                  <a:srgbClr val="595959"/>
                </a:solidFill>
                <a:latin typeface="Arial"/>
                <a:cs typeface="Arial"/>
              </a:rPr>
              <a:t>3</a:t>
            </a:r>
            <a:endParaRPr sz="2850" baseline="23391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845"/>
              </a:spcBef>
              <a:buClr>
                <a:srgbClr val="800000"/>
              </a:buClr>
              <a:buFont typeface="Arial"/>
              <a:buChar char="►"/>
            </a:pPr>
            <a:endParaRPr sz="2800">
              <a:latin typeface="Arial"/>
              <a:cs typeface="Arial"/>
            </a:endParaRPr>
          </a:p>
          <a:p>
            <a:pPr marL="435609" marR="56515" indent="-385445">
              <a:lnSpc>
                <a:spcPct val="99300"/>
              </a:lnSpc>
              <a:buClr>
                <a:srgbClr val="800000"/>
              </a:buClr>
              <a:buChar char="►"/>
              <a:tabLst>
                <a:tab pos="436880" algn="l"/>
              </a:tabLst>
            </a:pP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Disproportionately</a:t>
            </a:r>
            <a:r>
              <a:rPr sz="2800" spc="-1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affects</a:t>
            </a:r>
            <a:r>
              <a:rPr sz="2800" spc="-1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95959"/>
                </a:solidFill>
                <a:latin typeface="Arial"/>
                <a:cs typeface="Arial"/>
              </a:rPr>
              <a:t>households 	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with</a:t>
            </a:r>
            <a:r>
              <a:rPr sz="2800" spc="-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children,</a:t>
            </a:r>
            <a:r>
              <a:rPr sz="2800" spc="-6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those</a:t>
            </a:r>
            <a:r>
              <a:rPr sz="2800" spc="-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who</a:t>
            </a:r>
            <a:r>
              <a:rPr sz="2800" spc="-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identify</a:t>
            </a:r>
            <a:r>
              <a:rPr sz="2800" spc="-6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595959"/>
                </a:solidFill>
                <a:latin typeface="Arial"/>
                <a:cs typeface="Arial"/>
              </a:rPr>
              <a:t>as 	</a:t>
            </a:r>
            <a:r>
              <a:rPr sz="2800" spc="-10" dirty="0">
                <a:solidFill>
                  <a:srgbClr val="595959"/>
                </a:solidFill>
                <a:latin typeface="Arial"/>
                <a:cs typeface="Arial"/>
              </a:rPr>
              <a:t>African</a:t>
            </a:r>
            <a:r>
              <a:rPr sz="2800" spc="-18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American/Black,</a:t>
            </a:r>
            <a:r>
              <a:rPr sz="2800" spc="-7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and</a:t>
            </a:r>
            <a:r>
              <a:rPr sz="2800" spc="-5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95959"/>
                </a:solidFill>
                <a:latin typeface="Arial"/>
                <a:cs typeface="Arial"/>
              </a:rPr>
              <a:t>people 	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living</a:t>
            </a:r>
            <a:r>
              <a:rPr sz="2800" spc="-4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in</a:t>
            </a:r>
            <a:r>
              <a:rPr sz="2800" spc="-4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95959"/>
                </a:solidFill>
                <a:latin typeface="Arial"/>
                <a:cs typeface="Arial"/>
              </a:rPr>
              <a:t>poverty.</a:t>
            </a:r>
            <a:r>
              <a:rPr sz="2850" spc="-15" baseline="23391" dirty="0">
                <a:solidFill>
                  <a:srgbClr val="595959"/>
                </a:solidFill>
                <a:latin typeface="Arial"/>
                <a:cs typeface="Arial"/>
              </a:rPr>
              <a:t>2</a:t>
            </a:r>
            <a:endParaRPr sz="2850" baseline="23391">
              <a:latin typeface="Arial"/>
              <a:cs typeface="Arial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637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Background:</a:t>
            </a:r>
            <a:r>
              <a:rPr spc="-114" dirty="0"/>
              <a:t> </a:t>
            </a:r>
            <a:r>
              <a:rPr dirty="0"/>
              <a:t>food</a:t>
            </a:r>
            <a:r>
              <a:rPr spc="-114" dirty="0"/>
              <a:t> </a:t>
            </a:r>
            <a:r>
              <a:rPr spc="-10" dirty="0"/>
              <a:t>insecurity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7312152" y="1255775"/>
            <a:ext cx="2087880" cy="4432300"/>
            <a:chOff x="7312152" y="1255775"/>
            <a:chExt cx="2087880" cy="443230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650480" y="1255775"/>
              <a:ext cx="1411224" cy="1411224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38288" y="4276343"/>
              <a:ext cx="1411224" cy="1411223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312152" y="2368295"/>
              <a:ext cx="2087879" cy="2090927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8158934" y="2852769"/>
              <a:ext cx="394335" cy="1238885"/>
            </a:xfrm>
            <a:custGeom>
              <a:avLst/>
              <a:gdLst/>
              <a:ahLst/>
              <a:cxnLst/>
              <a:rect l="l" t="t" r="r" b="b"/>
              <a:pathLst>
                <a:path w="394334" h="1238885">
                  <a:moveTo>
                    <a:pt x="295635" y="0"/>
                  </a:moveTo>
                  <a:lnTo>
                    <a:pt x="98545" y="0"/>
                  </a:lnTo>
                  <a:lnTo>
                    <a:pt x="98545" y="1041192"/>
                  </a:lnTo>
                  <a:lnTo>
                    <a:pt x="0" y="1041192"/>
                  </a:lnTo>
                  <a:lnTo>
                    <a:pt x="197091" y="1238283"/>
                  </a:lnTo>
                  <a:lnTo>
                    <a:pt x="394181" y="1041192"/>
                  </a:lnTo>
                  <a:lnTo>
                    <a:pt x="295635" y="1041192"/>
                  </a:lnTo>
                  <a:lnTo>
                    <a:pt x="295635" y="0"/>
                  </a:lnTo>
                  <a:close/>
                </a:path>
              </a:pathLst>
            </a:custGeom>
            <a:solidFill>
              <a:srgbClr val="8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9504298" y="7124912"/>
            <a:ext cx="110489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spc="-50" dirty="0"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003486" y="6538976"/>
            <a:ext cx="6610984" cy="78740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 indent="76200" algn="r">
              <a:lnSpc>
                <a:spcPct val="97800"/>
              </a:lnSpc>
              <a:spcBef>
                <a:spcPts val="120"/>
              </a:spcBef>
            </a:pPr>
            <a:r>
              <a:rPr sz="900" dirty="0">
                <a:latin typeface="Arial"/>
                <a:cs typeface="Arial"/>
              </a:rPr>
              <a:t>Schwartz</a:t>
            </a:r>
            <a:r>
              <a:rPr sz="900" spc="-3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et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al.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(2020).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Hospital</a:t>
            </a:r>
            <a:r>
              <a:rPr sz="900" i="1" spc="-2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Pediatrics</a:t>
            </a:r>
            <a:r>
              <a:rPr sz="900" dirty="0">
                <a:latin typeface="Arial"/>
                <a:cs typeface="Arial"/>
              </a:rPr>
              <a:t>.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Bibbins-</a:t>
            </a:r>
            <a:r>
              <a:rPr sz="900" dirty="0">
                <a:latin typeface="Arial"/>
                <a:cs typeface="Arial"/>
              </a:rPr>
              <a:t>Domingo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et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al.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(2019).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National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Academies.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Ashbrook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et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al.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(2021).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American </a:t>
            </a:r>
            <a:r>
              <a:rPr sz="900" dirty="0">
                <a:latin typeface="Arial"/>
                <a:cs typeface="Arial"/>
              </a:rPr>
              <a:t>Academy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of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Pediatrics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and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the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Food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Research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&amp;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Action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Center.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Biddinger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et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al.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(2018).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Children’s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Hospital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Association.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Edin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et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spc="-25" dirty="0">
                <a:latin typeface="Arial"/>
                <a:cs typeface="Arial"/>
              </a:rPr>
              <a:t>al. </a:t>
            </a:r>
            <a:r>
              <a:rPr sz="900" dirty="0">
                <a:latin typeface="Arial"/>
                <a:cs typeface="Arial"/>
              </a:rPr>
              <a:t>(2013).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United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States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Department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of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Agriculture.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Gaines-</a:t>
            </a:r>
            <a:r>
              <a:rPr sz="900" dirty="0">
                <a:latin typeface="Arial"/>
                <a:cs typeface="Arial"/>
              </a:rPr>
              <a:t>Turner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et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al.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(2019).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American</a:t>
            </a:r>
            <a:r>
              <a:rPr sz="900" i="1" spc="-2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Journal</a:t>
            </a:r>
            <a:r>
              <a:rPr sz="900" i="1" spc="-15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of</a:t>
            </a:r>
            <a:r>
              <a:rPr sz="900" i="1" spc="-2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Public</a:t>
            </a:r>
            <a:r>
              <a:rPr sz="900" i="1" spc="-20" dirty="0">
                <a:latin typeface="Arial"/>
                <a:cs typeface="Arial"/>
              </a:rPr>
              <a:t> </a:t>
            </a:r>
            <a:r>
              <a:rPr sz="900" i="1" dirty="0">
                <a:latin typeface="Arial"/>
                <a:cs typeface="Arial"/>
              </a:rPr>
              <a:t>Health</a:t>
            </a:r>
            <a:r>
              <a:rPr sz="900" dirty="0">
                <a:latin typeface="Arial"/>
                <a:cs typeface="Arial"/>
              </a:rPr>
              <a:t>.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Guardia</a:t>
            </a:r>
            <a:r>
              <a:rPr sz="900" spc="-2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(2022).</a:t>
            </a:r>
            <a:endParaRPr sz="9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25"/>
              </a:spcBef>
            </a:pPr>
            <a:r>
              <a:rPr sz="900" dirty="0">
                <a:latin typeface="Arial"/>
                <a:cs typeface="Arial"/>
              </a:rPr>
              <a:t>Food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Research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&amp;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dirty="0">
                <a:latin typeface="Arial"/>
                <a:cs typeface="Arial"/>
              </a:rPr>
              <a:t>Action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Center.</a:t>
            </a:r>
            <a:endParaRPr sz="9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625"/>
              </a:spcBef>
            </a:pPr>
            <a:r>
              <a:rPr sz="900" spc="-50" dirty="0">
                <a:latin typeface="Arial"/>
                <a:cs typeface="Arial"/>
              </a:rPr>
              <a:t>4</a:t>
            </a:r>
            <a:endParaRPr sz="900">
              <a:latin typeface="Arial"/>
              <a:cs typeface="Arial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637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Background:</a:t>
            </a:r>
            <a:r>
              <a:rPr spc="-70" dirty="0"/>
              <a:t> </a:t>
            </a:r>
            <a:r>
              <a:rPr spc="-10" dirty="0"/>
              <a:t>hospital-</a:t>
            </a:r>
            <a:r>
              <a:rPr dirty="0"/>
              <a:t>based</a:t>
            </a:r>
            <a:r>
              <a:rPr spc="-60" dirty="0"/>
              <a:t> </a:t>
            </a:r>
            <a:r>
              <a:rPr spc="-10" dirty="0"/>
              <a:t>intervention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3882" y="5214884"/>
            <a:ext cx="2935697" cy="882633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847344" y="1335449"/>
            <a:ext cx="6426200" cy="3776345"/>
            <a:chOff x="847344" y="1335449"/>
            <a:chExt cx="6426200" cy="3776345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20906" y="1335449"/>
              <a:ext cx="2668176" cy="1600906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43783" y="3913632"/>
              <a:ext cx="1197864" cy="1197864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06240" y="2795016"/>
              <a:ext cx="1831848" cy="183184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246120" y="4370832"/>
              <a:ext cx="438911" cy="43891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2886913" y="3566451"/>
              <a:ext cx="4386580" cy="394970"/>
            </a:xfrm>
            <a:custGeom>
              <a:avLst/>
              <a:gdLst/>
              <a:ahLst/>
              <a:cxnLst/>
              <a:rect l="l" t="t" r="r" b="b"/>
              <a:pathLst>
                <a:path w="4386580" h="394970">
                  <a:moveTo>
                    <a:pt x="1238275" y="197078"/>
                  </a:moveTo>
                  <a:lnTo>
                    <a:pt x="1041184" y="0"/>
                  </a:lnTo>
                  <a:lnTo>
                    <a:pt x="1041184" y="98539"/>
                  </a:lnTo>
                  <a:lnTo>
                    <a:pt x="0" y="98539"/>
                  </a:lnTo>
                  <a:lnTo>
                    <a:pt x="0" y="295630"/>
                  </a:lnTo>
                  <a:lnTo>
                    <a:pt x="1041184" y="295630"/>
                  </a:lnTo>
                  <a:lnTo>
                    <a:pt x="1041184" y="394169"/>
                  </a:lnTo>
                  <a:lnTo>
                    <a:pt x="1238275" y="197078"/>
                  </a:lnTo>
                  <a:close/>
                </a:path>
                <a:path w="4386580" h="394970">
                  <a:moveTo>
                    <a:pt x="4386224" y="197675"/>
                  </a:moveTo>
                  <a:lnTo>
                    <a:pt x="4189133" y="584"/>
                  </a:lnTo>
                  <a:lnTo>
                    <a:pt x="4189133" y="99136"/>
                  </a:lnTo>
                  <a:lnTo>
                    <a:pt x="3147949" y="99136"/>
                  </a:lnTo>
                  <a:lnTo>
                    <a:pt x="3147949" y="296214"/>
                  </a:lnTo>
                  <a:lnTo>
                    <a:pt x="4189133" y="296214"/>
                  </a:lnTo>
                  <a:lnTo>
                    <a:pt x="4189133" y="394766"/>
                  </a:lnTo>
                  <a:lnTo>
                    <a:pt x="4386224" y="197675"/>
                  </a:lnTo>
                  <a:close/>
                </a:path>
              </a:pathLst>
            </a:custGeom>
            <a:solidFill>
              <a:srgbClr val="8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7344" y="2737104"/>
              <a:ext cx="1831848" cy="1831848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3130106" y="1403647"/>
              <a:ext cx="2324100" cy="1478280"/>
            </a:xfrm>
            <a:custGeom>
              <a:avLst/>
              <a:gdLst/>
              <a:ahLst/>
              <a:cxnLst/>
              <a:rect l="l" t="t" r="r" b="b"/>
              <a:pathLst>
                <a:path w="2324100" h="1478280">
                  <a:moveTo>
                    <a:pt x="2113086" y="423563"/>
                  </a:moveTo>
                  <a:lnTo>
                    <a:pt x="2116415" y="383110"/>
                  </a:lnTo>
                  <a:lnTo>
                    <a:pt x="2111988" y="343721"/>
                  </a:lnTo>
                  <a:lnTo>
                    <a:pt x="2100285" y="305872"/>
                  </a:lnTo>
                  <a:lnTo>
                    <a:pt x="2081786" y="270038"/>
                  </a:lnTo>
                  <a:lnTo>
                    <a:pt x="2056972" y="236696"/>
                  </a:lnTo>
                  <a:lnTo>
                    <a:pt x="2026324" y="206323"/>
                  </a:lnTo>
                  <a:lnTo>
                    <a:pt x="1990323" y="179394"/>
                  </a:lnTo>
                  <a:lnTo>
                    <a:pt x="1949448" y="156386"/>
                  </a:lnTo>
                  <a:lnTo>
                    <a:pt x="1904181" y="137776"/>
                  </a:lnTo>
                  <a:lnTo>
                    <a:pt x="1855002" y="124039"/>
                  </a:lnTo>
                  <a:lnTo>
                    <a:pt x="1802392" y="115652"/>
                  </a:lnTo>
                  <a:lnTo>
                    <a:pt x="1754049" y="113156"/>
                  </a:lnTo>
                  <a:lnTo>
                    <a:pt x="1706011" y="115506"/>
                  </a:lnTo>
                  <a:lnTo>
                    <a:pt x="1658907" y="122606"/>
                  </a:lnTo>
                  <a:lnTo>
                    <a:pt x="1613365" y="134363"/>
                  </a:lnTo>
                  <a:lnTo>
                    <a:pt x="1570014" y="150681"/>
                  </a:lnTo>
                  <a:lnTo>
                    <a:pt x="1541769" y="117979"/>
                  </a:lnTo>
                  <a:lnTo>
                    <a:pt x="1507265" y="90375"/>
                  </a:lnTo>
                  <a:lnTo>
                    <a:pt x="1467597" y="68121"/>
                  </a:lnTo>
                  <a:lnTo>
                    <a:pt x="1423860" y="51471"/>
                  </a:lnTo>
                  <a:lnTo>
                    <a:pt x="1377149" y="40677"/>
                  </a:lnTo>
                  <a:lnTo>
                    <a:pt x="1328558" y="35993"/>
                  </a:lnTo>
                  <a:lnTo>
                    <a:pt x="1279181" y="37671"/>
                  </a:lnTo>
                  <a:lnTo>
                    <a:pt x="1230114" y="45964"/>
                  </a:lnTo>
                  <a:lnTo>
                    <a:pt x="1182450" y="61126"/>
                  </a:lnTo>
                  <a:lnTo>
                    <a:pt x="1147378" y="77742"/>
                  </a:lnTo>
                  <a:lnTo>
                    <a:pt x="1115845" y="97998"/>
                  </a:lnTo>
                  <a:lnTo>
                    <a:pt x="1086292" y="63778"/>
                  </a:lnTo>
                  <a:lnTo>
                    <a:pt x="1048459" y="36391"/>
                  </a:lnTo>
                  <a:lnTo>
                    <a:pt x="1004236" y="16315"/>
                  </a:lnTo>
                  <a:lnTo>
                    <a:pt x="955512" y="4026"/>
                  </a:lnTo>
                  <a:lnTo>
                    <a:pt x="904175" y="0"/>
                  </a:lnTo>
                  <a:lnTo>
                    <a:pt x="852113" y="4713"/>
                  </a:lnTo>
                  <a:lnTo>
                    <a:pt x="801215" y="18642"/>
                  </a:lnTo>
                  <a:lnTo>
                    <a:pt x="756426" y="40626"/>
                  </a:lnTo>
                  <a:lnTo>
                    <a:pt x="719393" y="69686"/>
                  </a:lnTo>
                  <a:lnTo>
                    <a:pt x="681333" y="42086"/>
                  </a:lnTo>
                  <a:lnTo>
                    <a:pt x="638049" y="21374"/>
                  </a:lnTo>
                  <a:lnTo>
                    <a:pt x="591021" y="7640"/>
                  </a:lnTo>
                  <a:lnTo>
                    <a:pt x="541728" y="977"/>
                  </a:lnTo>
                  <a:lnTo>
                    <a:pt x="491650" y="1477"/>
                  </a:lnTo>
                  <a:lnTo>
                    <a:pt x="442266" y="9231"/>
                  </a:lnTo>
                  <a:lnTo>
                    <a:pt x="395055" y="24331"/>
                  </a:lnTo>
                  <a:lnTo>
                    <a:pt x="351496" y="46869"/>
                  </a:lnTo>
                  <a:lnTo>
                    <a:pt x="319740" y="70952"/>
                  </a:lnTo>
                  <a:lnTo>
                    <a:pt x="275183" y="129076"/>
                  </a:lnTo>
                  <a:lnTo>
                    <a:pt x="263383" y="161811"/>
                  </a:lnTo>
                  <a:lnTo>
                    <a:pt x="209181" y="177517"/>
                  </a:lnTo>
                  <a:lnTo>
                    <a:pt x="161659" y="200364"/>
                  </a:lnTo>
                  <a:lnTo>
                    <a:pt x="121628" y="229283"/>
                  </a:lnTo>
                  <a:lnTo>
                    <a:pt x="89895" y="263205"/>
                  </a:lnTo>
                  <a:lnTo>
                    <a:pt x="67271" y="301063"/>
                  </a:lnTo>
                  <a:lnTo>
                    <a:pt x="54565" y="341787"/>
                  </a:lnTo>
                  <a:lnTo>
                    <a:pt x="52585" y="384309"/>
                  </a:lnTo>
                  <a:lnTo>
                    <a:pt x="62142" y="427560"/>
                  </a:lnTo>
                  <a:lnTo>
                    <a:pt x="64931" y="434796"/>
                  </a:lnTo>
                  <a:lnTo>
                    <a:pt x="68051" y="441952"/>
                  </a:lnTo>
                  <a:lnTo>
                    <a:pt x="71498" y="449021"/>
                  </a:lnTo>
                  <a:lnTo>
                    <a:pt x="75269" y="455998"/>
                  </a:lnTo>
                  <a:lnTo>
                    <a:pt x="43074" y="493489"/>
                  </a:lnTo>
                  <a:lnTo>
                    <a:pt x="19889" y="533312"/>
                  </a:lnTo>
                  <a:lnTo>
                    <a:pt x="5577" y="574676"/>
                  </a:lnTo>
                  <a:lnTo>
                    <a:pt x="0" y="616789"/>
                  </a:lnTo>
                  <a:lnTo>
                    <a:pt x="3019" y="658856"/>
                  </a:lnTo>
                  <a:lnTo>
                    <a:pt x="14498" y="700088"/>
                  </a:lnTo>
                  <a:lnTo>
                    <a:pt x="34297" y="739691"/>
                  </a:lnTo>
                  <a:lnTo>
                    <a:pt x="62280" y="776873"/>
                  </a:lnTo>
                  <a:lnTo>
                    <a:pt x="98308" y="810842"/>
                  </a:lnTo>
                  <a:lnTo>
                    <a:pt x="142243" y="840805"/>
                  </a:lnTo>
                  <a:lnTo>
                    <a:pt x="181074" y="860432"/>
                  </a:lnTo>
                  <a:lnTo>
                    <a:pt x="222746" y="876090"/>
                  </a:lnTo>
                  <a:lnTo>
                    <a:pt x="266728" y="887612"/>
                  </a:lnTo>
                  <a:lnTo>
                    <a:pt x="312489" y="894829"/>
                  </a:lnTo>
                  <a:lnTo>
                    <a:pt x="317946" y="936888"/>
                  </a:lnTo>
                  <a:lnTo>
                    <a:pt x="332809" y="976415"/>
                  </a:lnTo>
                  <a:lnTo>
                    <a:pt x="356193" y="1012754"/>
                  </a:lnTo>
                  <a:lnTo>
                    <a:pt x="387213" y="1045249"/>
                  </a:lnTo>
                  <a:lnTo>
                    <a:pt x="424984" y="1073244"/>
                  </a:lnTo>
                  <a:lnTo>
                    <a:pt x="468620" y="1096082"/>
                  </a:lnTo>
                  <a:lnTo>
                    <a:pt x="517237" y="1113109"/>
                  </a:lnTo>
                  <a:lnTo>
                    <a:pt x="569949" y="1123668"/>
                  </a:lnTo>
                  <a:lnTo>
                    <a:pt x="625872" y="1127102"/>
                  </a:lnTo>
                  <a:lnTo>
                    <a:pt x="668565" y="1124624"/>
                  </a:lnTo>
                  <a:lnTo>
                    <a:pt x="710208" y="1117792"/>
                  </a:lnTo>
                  <a:lnTo>
                    <a:pt x="750220" y="1106736"/>
                  </a:lnTo>
                  <a:lnTo>
                    <a:pt x="788018" y="1091581"/>
                  </a:lnTo>
                  <a:lnTo>
                    <a:pt x="807323" y="1129512"/>
                  </a:lnTo>
                  <a:lnTo>
                    <a:pt x="833092" y="1164033"/>
                  </a:lnTo>
                  <a:lnTo>
                    <a:pt x="864627" y="1194863"/>
                  </a:lnTo>
                  <a:lnTo>
                    <a:pt x="901227" y="1221717"/>
                  </a:lnTo>
                  <a:lnTo>
                    <a:pt x="942193" y="1244314"/>
                  </a:lnTo>
                  <a:lnTo>
                    <a:pt x="986824" y="1262368"/>
                  </a:lnTo>
                  <a:lnTo>
                    <a:pt x="1034421" y="1275599"/>
                  </a:lnTo>
                  <a:lnTo>
                    <a:pt x="1084284" y="1283721"/>
                  </a:lnTo>
                  <a:lnTo>
                    <a:pt x="1135713" y="1286453"/>
                  </a:lnTo>
                  <a:lnTo>
                    <a:pt x="1188008" y="1283511"/>
                  </a:lnTo>
                  <a:lnTo>
                    <a:pt x="1240469" y="1274611"/>
                  </a:lnTo>
                  <a:lnTo>
                    <a:pt x="1287294" y="1261165"/>
                  </a:lnTo>
                  <a:lnTo>
                    <a:pt x="1330926" y="1243116"/>
                  </a:lnTo>
                  <a:lnTo>
                    <a:pt x="1370797" y="1220782"/>
                  </a:lnTo>
                  <a:lnTo>
                    <a:pt x="1406339" y="1194481"/>
                  </a:lnTo>
                  <a:lnTo>
                    <a:pt x="1436984" y="1164531"/>
                  </a:lnTo>
                  <a:lnTo>
                    <a:pt x="1483254" y="1182716"/>
                  </a:lnTo>
                  <a:lnTo>
                    <a:pt x="1531067" y="1196126"/>
                  </a:lnTo>
                  <a:lnTo>
                    <a:pt x="1579891" y="1204862"/>
                  </a:lnTo>
                  <a:lnTo>
                    <a:pt x="1629192" y="1209023"/>
                  </a:lnTo>
                  <a:lnTo>
                    <a:pt x="1678437" y="1208712"/>
                  </a:lnTo>
                  <a:lnTo>
                    <a:pt x="1727091" y="1204028"/>
                  </a:lnTo>
                  <a:lnTo>
                    <a:pt x="1774621" y="1195072"/>
                  </a:lnTo>
                  <a:lnTo>
                    <a:pt x="1820494" y="1181944"/>
                  </a:lnTo>
                  <a:lnTo>
                    <a:pt x="1864176" y="1164746"/>
                  </a:lnTo>
                  <a:lnTo>
                    <a:pt x="1905134" y="1143576"/>
                  </a:lnTo>
                  <a:lnTo>
                    <a:pt x="1942833" y="1118537"/>
                  </a:lnTo>
                  <a:lnTo>
                    <a:pt x="1976742" y="1089728"/>
                  </a:lnTo>
                  <a:lnTo>
                    <a:pt x="2006325" y="1057250"/>
                  </a:lnTo>
                  <a:lnTo>
                    <a:pt x="2010710" y="1051599"/>
                  </a:lnTo>
                  <a:lnTo>
                    <a:pt x="2064792" y="1051687"/>
                  </a:lnTo>
                  <a:lnTo>
                    <a:pt x="2115830" y="1042847"/>
                  </a:lnTo>
                  <a:lnTo>
                    <a:pt x="2162264" y="1026008"/>
                  </a:lnTo>
                  <a:lnTo>
                    <a:pt x="2202534" y="1002095"/>
                  </a:lnTo>
                  <a:lnTo>
                    <a:pt x="2235077" y="972036"/>
                  </a:lnTo>
                  <a:lnTo>
                    <a:pt x="2258334" y="936757"/>
                  </a:lnTo>
                  <a:lnTo>
                    <a:pt x="2270743" y="897186"/>
                  </a:lnTo>
                  <a:lnTo>
                    <a:pt x="2271131" y="858766"/>
                  </a:lnTo>
                  <a:lnTo>
                    <a:pt x="2260610" y="821617"/>
                  </a:lnTo>
                  <a:lnTo>
                    <a:pt x="2239743" y="787026"/>
                  </a:lnTo>
                  <a:lnTo>
                    <a:pt x="2209094" y="756280"/>
                  </a:lnTo>
                  <a:lnTo>
                    <a:pt x="2252180" y="731744"/>
                  </a:lnTo>
                  <a:lnTo>
                    <a:pt x="2285715" y="701435"/>
                  </a:lnTo>
                  <a:lnTo>
                    <a:pt x="2309198" y="666806"/>
                  </a:lnTo>
                  <a:lnTo>
                    <a:pt x="2322128" y="629312"/>
                  </a:lnTo>
                  <a:lnTo>
                    <a:pt x="2324005" y="590404"/>
                  </a:lnTo>
                  <a:lnTo>
                    <a:pt x="2314326" y="551537"/>
                  </a:lnTo>
                  <a:lnTo>
                    <a:pt x="2292591" y="514164"/>
                  </a:lnTo>
                  <a:lnTo>
                    <a:pt x="2259395" y="480922"/>
                  </a:lnTo>
                  <a:lnTo>
                    <a:pt x="2217470" y="454790"/>
                  </a:lnTo>
                  <a:lnTo>
                    <a:pt x="2168719" y="436696"/>
                  </a:lnTo>
                  <a:lnTo>
                    <a:pt x="2115041" y="427567"/>
                  </a:lnTo>
                  <a:lnTo>
                    <a:pt x="2113086" y="423563"/>
                  </a:lnTo>
                  <a:close/>
                </a:path>
                <a:path w="2324100" h="1478280">
                  <a:moveTo>
                    <a:pt x="1609803" y="1442409"/>
                  </a:moveTo>
                  <a:lnTo>
                    <a:pt x="1612610" y="1456313"/>
                  </a:lnTo>
                  <a:lnTo>
                    <a:pt x="1620264" y="1467666"/>
                  </a:lnTo>
                  <a:lnTo>
                    <a:pt x="1631618" y="1475321"/>
                  </a:lnTo>
                  <a:lnTo>
                    <a:pt x="1645521" y="1478128"/>
                  </a:lnTo>
                  <a:lnTo>
                    <a:pt x="1659425" y="1475321"/>
                  </a:lnTo>
                  <a:lnTo>
                    <a:pt x="1670778" y="1467666"/>
                  </a:lnTo>
                  <a:lnTo>
                    <a:pt x="1678433" y="1456313"/>
                  </a:lnTo>
                  <a:lnTo>
                    <a:pt x="1681240" y="1442409"/>
                  </a:lnTo>
                  <a:lnTo>
                    <a:pt x="1678433" y="1428506"/>
                  </a:lnTo>
                  <a:lnTo>
                    <a:pt x="1670778" y="1417152"/>
                  </a:lnTo>
                  <a:lnTo>
                    <a:pt x="1659425" y="1409497"/>
                  </a:lnTo>
                  <a:lnTo>
                    <a:pt x="1645521" y="1406690"/>
                  </a:lnTo>
                  <a:lnTo>
                    <a:pt x="1631618" y="1409497"/>
                  </a:lnTo>
                  <a:lnTo>
                    <a:pt x="1620264" y="1417152"/>
                  </a:lnTo>
                  <a:lnTo>
                    <a:pt x="1612610" y="1428506"/>
                  </a:lnTo>
                  <a:lnTo>
                    <a:pt x="1609803" y="1442409"/>
                  </a:lnTo>
                  <a:close/>
                </a:path>
                <a:path w="2324100" h="1478280">
                  <a:moveTo>
                    <a:pt x="1547501" y="1398238"/>
                  </a:moveTo>
                  <a:lnTo>
                    <a:pt x="1553114" y="1426044"/>
                  </a:lnTo>
                  <a:lnTo>
                    <a:pt x="1568423" y="1448750"/>
                  </a:lnTo>
                  <a:lnTo>
                    <a:pt x="1591130" y="1464060"/>
                  </a:lnTo>
                  <a:lnTo>
                    <a:pt x="1618935" y="1469673"/>
                  </a:lnTo>
                  <a:lnTo>
                    <a:pt x="1646741" y="1464060"/>
                  </a:lnTo>
                  <a:lnTo>
                    <a:pt x="1669447" y="1448750"/>
                  </a:lnTo>
                  <a:lnTo>
                    <a:pt x="1684756" y="1426044"/>
                  </a:lnTo>
                  <a:lnTo>
                    <a:pt x="1690370" y="1398238"/>
                  </a:lnTo>
                  <a:lnTo>
                    <a:pt x="1684756" y="1370433"/>
                  </a:lnTo>
                  <a:lnTo>
                    <a:pt x="1669447" y="1347726"/>
                  </a:lnTo>
                  <a:lnTo>
                    <a:pt x="1646741" y="1332417"/>
                  </a:lnTo>
                  <a:lnTo>
                    <a:pt x="1618935" y="1326803"/>
                  </a:lnTo>
                  <a:lnTo>
                    <a:pt x="1591130" y="1332417"/>
                  </a:lnTo>
                  <a:lnTo>
                    <a:pt x="1568423" y="1347726"/>
                  </a:lnTo>
                  <a:lnTo>
                    <a:pt x="1553114" y="1370433"/>
                  </a:lnTo>
                  <a:lnTo>
                    <a:pt x="1547501" y="1398238"/>
                  </a:lnTo>
                  <a:close/>
                </a:path>
                <a:path w="2324100" h="1478280">
                  <a:moveTo>
                    <a:pt x="1448363" y="1292859"/>
                  </a:moveTo>
                  <a:lnTo>
                    <a:pt x="1456783" y="1334568"/>
                  </a:lnTo>
                  <a:lnTo>
                    <a:pt x="1479747" y="1368628"/>
                  </a:lnTo>
                  <a:lnTo>
                    <a:pt x="1513807" y="1391593"/>
                  </a:lnTo>
                  <a:lnTo>
                    <a:pt x="1555516" y="1400013"/>
                  </a:lnTo>
                  <a:lnTo>
                    <a:pt x="1597225" y="1391593"/>
                  </a:lnTo>
                  <a:lnTo>
                    <a:pt x="1631285" y="1368628"/>
                  </a:lnTo>
                  <a:lnTo>
                    <a:pt x="1654249" y="1334568"/>
                  </a:lnTo>
                  <a:lnTo>
                    <a:pt x="1662670" y="1292859"/>
                  </a:lnTo>
                  <a:lnTo>
                    <a:pt x="1654249" y="1251151"/>
                  </a:lnTo>
                  <a:lnTo>
                    <a:pt x="1631285" y="1217091"/>
                  </a:lnTo>
                  <a:lnTo>
                    <a:pt x="1597225" y="1194127"/>
                  </a:lnTo>
                  <a:lnTo>
                    <a:pt x="1555516" y="1185706"/>
                  </a:lnTo>
                  <a:lnTo>
                    <a:pt x="1513807" y="1194127"/>
                  </a:lnTo>
                  <a:lnTo>
                    <a:pt x="1479747" y="1217091"/>
                  </a:lnTo>
                  <a:lnTo>
                    <a:pt x="1456783" y="1251151"/>
                  </a:lnTo>
                  <a:lnTo>
                    <a:pt x="1448363" y="1292859"/>
                  </a:lnTo>
                  <a:close/>
                </a:path>
                <a:path w="2324100" h="1478280">
                  <a:moveTo>
                    <a:pt x="2070468" y="774995"/>
                  </a:moveTo>
                  <a:lnTo>
                    <a:pt x="2106000" y="775038"/>
                  </a:lnTo>
                  <a:lnTo>
                    <a:pt x="2140931" y="771029"/>
                  </a:lnTo>
                  <a:lnTo>
                    <a:pt x="2174665" y="763072"/>
                  </a:lnTo>
                  <a:lnTo>
                    <a:pt x="2206603" y="751273"/>
                  </a:lnTo>
                </a:path>
                <a:path w="2324100" h="1478280">
                  <a:moveTo>
                    <a:pt x="1950355" y="1034603"/>
                  </a:moveTo>
                  <a:lnTo>
                    <a:pt x="1964848" y="1038543"/>
                  </a:lnTo>
                  <a:lnTo>
                    <a:pt x="1979638" y="1041754"/>
                  </a:lnTo>
                  <a:lnTo>
                    <a:pt x="1994677" y="1044229"/>
                  </a:lnTo>
                  <a:lnTo>
                    <a:pt x="2009916" y="1045957"/>
                  </a:lnTo>
                </a:path>
                <a:path w="2324100" h="1478280">
                  <a:moveTo>
                    <a:pt x="1437117" y="1159347"/>
                  </a:moveTo>
                  <a:lnTo>
                    <a:pt x="1447452" y="1146957"/>
                  </a:lnTo>
                  <a:lnTo>
                    <a:pt x="1456892" y="1134177"/>
                  </a:lnTo>
                  <a:lnTo>
                    <a:pt x="1465416" y="1121034"/>
                  </a:lnTo>
                  <a:lnTo>
                    <a:pt x="1473005" y="1107556"/>
                  </a:lnTo>
                </a:path>
                <a:path w="2324100" h="1478280">
                  <a:moveTo>
                    <a:pt x="773454" y="1030198"/>
                  </a:moveTo>
                  <a:lnTo>
                    <a:pt x="775542" y="1044605"/>
                  </a:lnTo>
                  <a:lnTo>
                    <a:pt x="778632" y="1058899"/>
                  </a:lnTo>
                  <a:lnTo>
                    <a:pt x="782715" y="1073049"/>
                  </a:lnTo>
                  <a:lnTo>
                    <a:pt x="787785" y="1087027"/>
                  </a:lnTo>
                </a:path>
              </a:pathLst>
            </a:custGeom>
            <a:ln w="12700">
              <a:solidFill>
                <a:srgbClr val="5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437531" y="2076361"/>
              <a:ext cx="187438" cy="225090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3206471" y="1469154"/>
              <a:ext cx="2037080" cy="467359"/>
            </a:xfrm>
            <a:custGeom>
              <a:avLst/>
              <a:gdLst/>
              <a:ahLst/>
              <a:cxnLst/>
              <a:rect l="l" t="t" r="r" b="b"/>
              <a:pathLst>
                <a:path w="2037079" h="467360">
                  <a:moveTo>
                    <a:pt x="0" y="387344"/>
                  </a:moveTo>
                  <a:lnTo>
                    <a:pt x="14773" y="409707"/>
                  </a:lnTo>
                  <a:lnTo>
                    <a:pt x="32796" y="430569"/>
                  </a:lnTo>
                  <a:lnTo>
                    <a:pt x="53872" y="449728"/>
                  </a:lnTo>
                  <a:lnTo>
                    <a:pt x="77806" y="466986"/>
                  </a:lnTo>
                </a:path>
                <a:path w="2037079" h="467360">
                  <a:moveTo>
                    <a:pt x="186700" y="91840"/>
                  </a:moveTo>
                  <a:lnTo>
                    <a:pt x="184770" y="101179"/>
                  </a:lnTo>
                  <a:lnTo>
                    <a:pt x="183441" y="110572"/>
                  </a:lnTo>
                  <a:lnTo>
                    <a:pt x="182714" y="120002"/>
                  </a:lnTo>
                  <a:lnTo>
                    <a:pt x="182592" y="129453"/>
                  </a:lnTo>
                </a:path>
                <a:path w="2037079" h="467360">
                  <a:moveTo>
                    <a:pt x="683600" y="47967"/>
                  </a:moveTo>
                  <a:lnTo>
                    <a:pt x="675386" y="35185"/>
                  </a:lnTo>
                  <a:lnTo>
                    <a:pt x="665979" y="22898"/>
                  </a:lnTo>
                  <a:lnTo>
                    <a:pt x="655418" y="11154"/>
                  </a:lnTo>
                  <a:lnTo>
                    <a:pt x="643741" y="0"/>
                  </a:lnTo>
                </a:path>
                <a:path w="2037079" h="467360">
                  <a:moveTo>
                    <a:pt x="1056409" y="70826"/>
                  </a:moveTo>
                  <a:lnTo>
                    <a:pt x="1052868" y="60159"/>
                  </a:lnTo>
                  <a:lnTo>
                    <a:pt x="1048462" y="49689"/>
                  </a:lnTo>
                  <a:lnTo>
                    <a:pt x="1043202" y="39445"/>
                  </a:lnTo>
                  <a:lnTo>
                    <a:pt x="1037104" y="29458"/>
                  </a:lnTo>
                </a:path>
                <a:path w="2037079" h="467360">
                  <a:moveTo>
                    <a:pt x="1493924" y="84875"/>
                  </a:moveTo>
                  <a:lnTo>
                    <a:pt x="1475271" y="93696"/>
                  </a:lnTo>
                  <a:lnTo>
                    <a:pt x="1457378" y="103343"/>
                  </a:lnTo>
                  <a:lnTo>
                    <a:pt x="1440294" y="113791"/>
                  </a:lnTo>
                  <a:lnTo>
                    <a:pt x="1424066" y="125009"/>
                  </a:lnTo>
                </a:path>
                <a:path w="2037079" h="467360">
                  <a:moveTo>
                    <a:pt x="2024521" y="400292"/>
                  </a:moveTo>
                  <a:lnTo>
                    <a:pt x="2028398" y="389878"/>
                  </a:lnTo>
                  <a:lnTo>
                    <a:pt x="2031724" y="379361"/>
                  </a:lnTo>
                  <a:lnTo>
                    <a:pt x="2034497" y="368753"/>
                  </a:lnTo>
                  <a:lnTo>
                    <a:pt x="2036712" y="358066"/>
                  </a:lnTo>
                </a:path>
              </a:pathLst>
            </a:custGeom>
            <a:ln w="12700">
              <a:solidFill>
                <a:srgbClr val="5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5" name="object 1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933354" y="1734460"/>
            <a:ext cx="2803897" cy="714129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440168" y="2795016"/>
            <a:ext cx="1831848" cy="1831848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3593458" y="1761235"/>
            <a:ext cx="1423035" cy="56832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indent="139700">
              <a:lnSpc>
                <a:spcPts val="2110"/>
              </a:lnSpc>
              <a:spcBef>
                <a:spcPts val="210"/>
              </a:spcBef>
            </a:pP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Feelings</a:t>
            </a:r>
            <a:r>
              <a:rPr sz="1800" spc="-4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800000"/>
                </a:solidFill>
                <a:latin typeface="Arial"/>
                <a:cs typeface="Arial"/>
              </a:rPr>
              <a:t>of </a:t>
            </a:r>
            <a:r>
              <a:rPr sz="1800" spc="-10" dirty="0">
                <a:solidFill>
                  <a:srgbClr val="800000"/>
                </a:solidFill>
                <a:latin typeface="Arial"/>
                <a:cs typeface="Arial"/>
              </a:rPr>
              <a:t>discrimination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76008" y="5251195"/>
            <a:ext cx="8167370" cy="76009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736600" marR="5080" indent="-724535">
              <a:lnSpc>
                <a:spcPct val="100800"/>
              </a:lnSpc>
              <a:spcBef>
                <a:spcPts val="75"/>
              </a:spcBef>
            </a:pPr>
            <a:r>
              <a:rPr sz="2400" dirty="0">
                <a:solidFill>
                  <a:srgbClr val="800000"/>
                </a:solidFill>
                <a:latin typeface="Arial"/>
                <a:cs typeface="Arial"/>
              </a:rPr>
              <a:t>How</a:t>
            </a:r>
            <a:r>
              <a:rPr sz="2400" spc="-5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800000"/>
                </a:solidFill>
                <a:latin typeface="Arial"/>
                <a:cs typeface="Arial"/>
              </a:rPr>
              <a:t>does</a:t>
            </a:r>
            <a:r>
              <a:rPr sz="2400" spc="-5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800000"/>
                </a:solidFill>
                <a:latin typeface="Arial"/>
                <a:cs typeface="Arial"/>
              </a:rPr>
              <a:t>food</a:t>
            </a:r>
            <a:r>
              <a:rPr sz="2400" spc="-4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800000"/>
                </a:solidFill>
                <a:latin typeface="Arial"/>
                <a:cs typeface="Arial"/>
              </a:rPr>
              <a:t>security</a:t>
            </a:r>
            <a:r>
              <a:rPr sz="2400" spc="-5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800000"/>
                </a:solidFill>
                <a:latin typeface="Arial"/>
                <a:cs typeface="Arial"/>
              </a:rPr>
              <a:t>status</a:t>
            </a:r>
            <a:r>
              <a:rPr sz="2400" spc="-4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800000"/>
                </a:solidFill>
                <a:latin typeface="Arial"/>
                <a:cs typeface="Arial"/>
              </a:rPr>
              <a:t>relate</a:t>
            </a:r>
            <a:r>
              <a:rPr sz="2400" spc="-5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800000"/>
                </a:solidFill>
                <a:latin typeface="Arial"/>
                <a:cs typeface="Arial"/>
              </a:rPr>
              <a:t>to</a:t>
            </a:r>
            <a:r>
              <a:rPr sz="2400" spc="-4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800000"/>
                </a:solidFill>
                <a:latin typeface="Arial"/>
                <a:cs typeface="Arial"/>
              </a:rPr>
              <a:t>parents’</a:t>
            </a:r>
            <a:r>
              <a:rPr sz="2400" spc="-12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800000"/>
                </a:solidFill>
                <a:latin typeface="Arial"/>
                <a:cs typeface="Arial"/>
              </a:rPr>
              <a:t>experiences </a:t>
            </a:r>
            <a:r>
              <a:rPr sz="2400" dirty="0">
                <a:solidFill>
                  <a:srgbClr val="800000"/>
                </a:solidFill>
                <a:latin typeface="Arial"/>
                <a:cs typeface="Arial"/>
              </a:rPr>
              <a:t>of</a:t>
            </a:r>
            <a:r>
              <a:rPr sz="2400" spc="-8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800000"/>
                </a:solidFill>
                <a:latin typeface="Arial"/>
                <a:cs typeface="Arial"/>
              </a:rPr>
              <a:t>discrimination</a:t>
            </a:r>
            <a:r>
              <a:rPr sz="2400" spc="-7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800000"/>
                </a:solidFill>
                <a:latin typeface="Arial"/>
                <a:cs typeface="Arial"/>
              </a:rPr>
              <a:t>in</a:t>
            </a:r>
            <a:r>
              <a:rPr sz="2400" spc="-7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800000"/>
                </a:solidFill>
                <a:latin typeface="Arial"/>
                <a:cs typeface="Arial"/>
              </a:rPr>
              <a:t>the</a:t>
            </a:r>
            <a:r>
              <a:rPr sz="2400" spc="-8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800000"/>
                </a:solidFill>
                <a:latin typeface="Arial"/>
                <a:cs typeface="Arial"/>
              </a:rPr>
              <a:t>children’s</a:t>
            </a:r>
            <a:r>
              <a:rPr sz="2400" spc="-7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800000"/>
                </a:solidFill>
                <a:latin typeface="Arial"/>
                <a:cs typeface="Arial"/>
              </a:rPr>
              <a:t>hospital</a:t>
            </a:r>
            <a:r>
              <a:rPr sz="2400" spc="-7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800000"/>
                </a:solidFill>
                <a:latin typeface="Arial"/>
                <a:cs typeface="Arial"/>
              </a:rPr>
              <a:t>setting?</a:t>
            </a:r>
            <a:endParaRPr sz="24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034862" y="3724047"/>
            <a:ext cx="1238885" cy="79375"/>
          </a:xfrm>
          <a:custGeom>
            <a:avLst/>
            <a:gdLst/>
            <a:ahLst/>
            <a:cxnLst/>
            <a:rect l="l" t="t" r="r" b="b"/>
            <a:pathLst>
              <a:path w="1238884" h="79375">
                <a:moveTo>
                  <a:pt x="1198801" y="0"/>
                </a:moveTo>
                <a:lnTo>
                  <a:pt x="1198801" y="19742"/>
                </a:lnTo>
                <a:lnTo>
                  <a:pt x="0" y="19742"/>
                </a:lnTo>
                <a:lnTo>
                  <a:pt x="0" y="59223"/>
                </a:lnTo>
                <a:lnTo>
                  <a:pt x="1198801" y="59223"/>
                </a:lnTo>
                <a:lnTo>
                  <a:pt x="1198801" y="78964"/>
                </a:lnTo>
                <a:lnTo>
                  <a:pt x="1238283" y="39483"/>
                </a:lnTo>
                <a:lnTo>
                  <a:pt x="1198801" y="0"/>
                </a:lnTo>
                <a:close/>
              </a:path>
            </a:pathLst>
          </a:custGeom>
          <a:solidFill>
            <a:srgbClr val="8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4830" y="1921764"/>
            <a:ext cx="8888095" cy="33756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99900"/>
              </a:lnSpc>
              <a:spcBef>
                <a:spcPts val="105"/>
              </a:spcBef>
            </a:pPr>
            <a:r>
              <a:rPr sz="4400" dirty="0">
                <a:solidFill>
                  <a:srgbClr val="595959"/>
                </a:solidFill>
                <a:latin typeface="Arial"/>
                <a:cs typeface="Arial"/>
              </a:rPr>
              <a:t>Parents</a:t>
            </a:r>
            <a:r>
              <a:rPr sz="4400" spc="-10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595959"/>
                </a:solidFill>
                <a:latin typeface="Arial"/>
                <a:cs typeface="Arial"/>
              </a:rPr>
              <a:t>with</a:t>
            </a:r>
            <a:r>
              <a:rPr sz="4400" spc="-9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4400" spc="-1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595959"/>
                </a:solidFill>
                <a:latin typeface="Arial"/>
                <a:cs typeface="Arial"/>
              </a:rPr>
              <a:t>insecurity</a:t>
            </a:r>
            <a:r>
              <a:rPr sz="4400" spc="-1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4400" spc="-25" dirty="0">
                <a:solidFill>
                  <a:srgbClr val="595959"/>
                </a:solidFill>
                <a:latin typeface="Arial"/>
                <a:cs typeface="Arial"/>
              </a:rPr>
              <a:t>are </a:t>
            </a:r>
            <a:r>
              <a:rPr sz="4400" b="1" dirty="0">
                <a:solidFill>
                  <a:srgbClr val="800000"/>
                </a:solidFill>
                <a:latin typeface="Arial"/>
                <a:cs typeface="Arial"/>
              </a:rPr>
              <a:t>more</a:t>
            </a:r>
            <a:r>
              <a:rPr sz="4400" b="1" spc="-10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4400" b="1" dirty="0">
                <a:solidFill>
                  <a:srgbClr val="800000"/>
                </a:solidFill>
                <a:latin typeface="Arial"/>
                <a:cs typeface="Arial"/>
              </a:rPr>
              <a:t>likely</a:t>
            </a:r>
            <a:r>
              <a:rPr sz="4400" b="1" spc="-10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595959"/>
                </a:solidFill>
                <a:latin typeface="Arial"/>
                <a:cs typeface="Arial"/>
              </a:rPr>
              <a:t>than</a:t>
            </a:r>
            <a:r>
              <a:rPr sz="4400" spc="-1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595959"/>
                </a:solidFill>
                <a:latin typeface="Arial"/>
                <a:cs typeface="Arial"/>
              </a:rPr>
              <a:t>those</a:t>
            </a:r>
            <a:r>
              <a:rPr sz="4400" spc="-1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595959"/>
                </a:solidFill>
                <a:latin typeface="Arial"/>
                <a:cs typeface="Arial"/>
              </a:rPr>
              <a:t>without</a:t>
            </a:r>
            <a:r>
              <a:rPr sz="4400" spc="-10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4400" spc="-20" dirty="0">
                <a:solidFill>
                  <a:srgbClr val="595959"/>
                </a:solidFill>
                <a:latin typeface="Arial"/>
                <a:cs typeface="Arial"/>
              </a:rPr>
              <a:t>food </a:t>
            </a:r>
            <a:r>
              <a:rPr sz="4400" dirty="0">
                <a:solidFill>
                  <a:srgbClr val="595959"/>
                </a:solidFill>
                <a:latin typeface="Arial"/>
                <a:cs typeface="Arial"/>
              </a:rPr>
              <a:t>insecurity</a:t>
            </a:r>
            <a:r>
              <a:rPr sz="4400" spc="-15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595959"/>
                </a:solidFill>
                <a:latin typeface="Arial"/>
                <a:cs typeface="Arial"/>
              </a:rPr>
              <a:t>to</a:t>
            </a:r>
            <a:r>
              <a:rPr sz="4400" spc="-14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4400" b="1" dirty="0">
                <a:solidFill>
                  <a:srgbClr val="800000"/>
                </a:solidFill>
                <a:latin typeface="Arial"/>
                <a:cs typeface="Arial"/>
              </a:rPr>
              <a:t>experience</a:t>
            </a:r>
            <a:r>
              <a:rPr sz="4400" b="1" spc="-14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4400" b="1" spc="-10" dirty="0">
                <a:solidFill>
                  <a:srgbClr val="800000"/>
                </a:solidFill>
                <a:latin typeface="Arial"/>
                <a:cs typeface="Arial"/>
              </a:rPr>
              <a:t>hospital-</a:t>
            </a:r>
            <a:r>
              <a:rPr sz="4400" b="1" dirty="0">
                <a:solidFill>
                  <a:srgbClr val="800000"/>
                </a:solidFill>
                <a:latin typeface="Arial"/>
                <a:cs typeface="Arial"/>
              </a:rPr>
              <a:t>based</a:t>
            </a:r>
            <a:r>
              <a:rPr sz="4400" b="1" spc="-16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4400" b="1" dirty="0">
                <a:solidFill>
                  <a:srgbClr val="800000"/>
                </a:solidFill>
                <a:latin typeface="Arial"/>
                <a:cs typeface="Arial"/>
              </a:rPr>
              <a:t>discrimination</a:t>
            </a:r>
            <a:r>
              <a:rPr sz="4400" b="1" spc="-17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595959"/>
                </a:solidFill>
                <a:latin typeface="Arial"/>
                <a:cs typeface="Arial"/>
              </a:rPr>
              <a:t>during</a:t>
            </a:r>
            <a:r>
              <a:rPr sz="4400" spc="-1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4400" spc="-10" dirty="0">
                <a:solidFill>
                  <a:srgbClr val="595959"/>
                </a:solidFill>
                <a:latin typeface="Arial"/>
                <a:cs typeface="Arial"/>
              </a:rPr>
              <a:t>their </a:t>
            </a:r>
            <a:r>
              <a:rPr sz="4400" dirty="0">
                <a:solidFill>
                  <a:srgbClr val="595959"/>
                </a:solidFill>
                <a:latin typeface="Arial"/>
                <a:cs typeface="Arial"/>
              </a:rPr>
              <a:t>child’s</a:t>
            </a:r>
            <a:r>
              <a:rPr sz="4400" spc="-17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4400" spc="-10" dirty="0">
                <a:solidFill>
                  <a:srgbClr val="595959"/>
                </a:solidFill>
                <a:latin typeface="Arial"/>
                <a:cs typeface="Arial"/>
              </a:rPr>
              <a:t>hospitalization.</a:t>
            </a:r>
            <a:endParaRPr sz="4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6520">
              <a:lnSpc>
                <a:spcPts val="1425"/>
              </a:lnSpc>
            </a:pPr>
            <a:fld id="{81D60167-4931-47E6-BA6A-407CBD079E47}" type="slidenum">
              <a:rPr spc="-50" dirty="0"/>
              <a:t>5</a:t>
            </a:fld>
            <a:endParaRPr spc="-50" dirty="0"/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637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Background:</a:t>
            </a:r>
            <a:r>
              <a:rPr spc="-155" dirty="0"/>
              <a:t> </a:t>
            </a:r>
            <a:r>
              <a:rPr spc="-10" dirty="0"/>
              <a:t>Hypothesis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98495" y="6860540"/>
            <a:ext cx="64408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baseline="27777" dirty="0">
                <a:latin typeface="Arial"/>
                <a:cs typeface="Arial"/>
              </a:rPr>
              <a:t>1</a:t>
            </a:r>
            <a:r>
              <a:rPr sz="1200" spc="284" baseline="27777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  <a:hlinkClick r:id="rId2"/>
              </a:rPr>
              <a:t>https://reporter.nih.gov/search/w0PzIbjBPUyFo8U1bLOVyQ/project-details/10079401#details,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2130" y="1576323"/>
            <a:ext cx="8866505" cy="17354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410209" marR="17780" indent="-385445">
              <a:lnSpc>
                <a:spcPct val="100200"/>
              </a:lnSpc>
              <a:spcBef>
                <a:spcPts val="90"/>
              </a:spcBef>
              <a:buClr>
                <a:srgbClr val="800000"/>
              </a:buClr>
              <a:buChar char="►"/>
              <a:tabLst>
                <a:tab pos="411480" algn="l"/>
              </a:tabLst>
            </a:pP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The</a:t>
            </a:r>
            <a:r>
              <a:rPr sz="2800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u="heavy" dirty="0">
                <a:solidFill>
                  <a:srgbClr val="595959"/>
                </a:solidFill>
                <a:uFill>
                  <a:solidFill>
                    <a:srgbClr val="595959"/>
                  </a:solidFill>
                </a:uFill>
                <a:latin typeface="Arial"/>
                <a:cs typeface="Arial"/>
              </a:rPr>
              <a:t>control</a:t>
            </a:r>
            <a:r>
              <a:rPr sz="2800" u="heavy" spc="-35" dirty="0">
                <a:solidFill>
                  <a:srgbClr val="595959"/>
                </a:solidFill>
                <a:uFill>
                  <a:solidFill>
                    <a:srgbClr val="595959"/>
                  </a:solidFill>
                </a:uFill>
                <a:latin typeface="Arial"/>
                <a:cs typeface="Arial"/>
              </a:rPr>
              <a:t> </a:t>
            </a:r>
            <a:r>
              <a:rPr sz="2800" u="heavy" dirty="0">
                <a:solidFill>
                  <a:srgbClr val="595959"/>
                </a:solidFill>
                <a:uFill>
                  <a:solidFill>
                    <a:srgbClr val="595959"/>
                  </a:solidFill>
                </a:uFill>
                <a:latin typeface="Arial"/>
                <a:cs typeface="Arial"/>
              </a:rPr>
              <a:t>arm</a:t>
            </a:r>
            <a:r>
              <a:rPr sz="28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of</a:t>
            </a:r>
            <a:r>
              <a:rPr sz="2800" spc="-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the</a:t>
            </a:r>
            <a:r>
              <a:rPr sz="2800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b="1" spc="-20" dirty="0">
                <a:solidFill>
                  <a:srgbClr val="595959"/>
                </a:solidFill>
                <a:latin typeface="Arial"/>
                <a:cs typeface="Arial"/>
              </a:rPr>
              <a:t>CommunityRx-</a:t>
            </a:r>
            <a:r>
              <a:rPr sz="2800" b="1" dirty="0">
                <a:solidFill>
                  <a:srgbClr val="595959"/>
                </a:solidFill>
                <a:latin typeface="Arial"/>
                <a:cs typeface="Arial"/>
              </a:rPr>
              <a:t>Hunger</a:t>
            </a:r>
            <a:r>
              <a:rPr sz="2800" b="1" spc="-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trial,</a:t>
            </a:r>
            <a:r>
              <a:rPr sz="2800" spc="-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spc="-50" dirty="0">
                <a:solidFill>
                  <a:srgbClr val="595959"/>
                </a:solidFill>
                <a:latin typeface="Arial"/>
                <a:cs typeface="Arial"/>
              </a:rPr>
              <a:t>a 	</a:t>
            </a:r>
            <a:r>
              <a:rPr sz="2800" spc="-20" dirty="0">
                <a:solidFill>
                  <a:srgbClr val="595959"/>
                </a:solidFill>
                <a:latin typeface="Arial"/>
                <a:cs typeface="Arial"/>
              </a:rPr>
              <a:t>randomized-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controlled</a:t>
            </a:r>
            <a:r>
              <a:rPr sz="2800" spc="-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trial</a:t>
            </a:r>
            <a:r>
              <a:rPr sz="2800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of</a:t>
            </a:r>
            <a:r>
              <a:rPr sz="2800" spc="-4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an</a:t>
            </a:r>
            <a:r>
              <a:rPr sz="2800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intervention</a:t>
            </a:r>
            <a:r>
              <a:rPr sz="2800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spc="-25" dirty="0">
                <a:solidFill>
                  <a:srgbClr val="595959"/>
                </a:solidFill>
                <a:latin typeface="Arial"/>
                <a:cs typeface="Arial"/>
              </a:rPr>
              <a:t>to 	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screen</a:t>
            </a:r>
            <a:r>
              <a:rPr sz="2800" spc="-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for</a:t>
            </a:r>
            <a:r>
              <a:rPr sz="2800" spc="-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and</a:t>
            </a:r>
            <a:r>
              <a:rPr sz="2800" spc="-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intervene</a:t>
            </a:r>
            <a:r>
              <a:rPr sz="2800" spc="-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on</a:t>
            </a:r>
            <a:r>
              <a:rPr sz="2800" spc="-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2800" spc="-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insecurity</a:t>
            </a:r>
            <a:r>
              <a:rPr sz="2800" spc="-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95959"/>
                </a:solidFill>
                <a:latin typeface="Arial"/>
                <a:cs typeface="Arial"/>
              </a:rPr>
              <a:t>among 	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families</a:t>
            </a:r>
            <a:r>
              <a:rPr sz="2800" spc="-7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with</a:t>
            </a:r>
            <a:r>
              <a:rPr sz="2800" spc="-6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a</a:t>
            </a:r>
            <a:r>
              <a:rPr sz="2800" spc="-6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595959"/>
                </a:solidFill>
                <a:latin typeface="Arial"/>
                <a:cs typeface="Arial"/>
              </a:rPr>
              <a:t>hospitalized</a:t>
            </a:r>
            <a:r>
              <a:rPr sz="2800" spc="-6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800" spc="-10" dirty="0">
                <a:solidFill>
                  <a:srgbClr val="595959"/>
                </a:solidFill>
                <a:latin typeface="Arial"/>
                <a:cs typeface="Arial"/>
              </a:rPr>
              <a:t>child.</a:t>
            </a:r>
            <a:r>
              <a:rPr sz="2850" spc="-15" baseline="23391" dirty="0">
                <a:solidFill>
                  <a:srgbClr val="595959"/>
                </a:solidFill>
                <a:latin typeface="Arial"/>
                <a:cs typeface="Arial"/>
              </a:rPr>
              <a:t>1</a:t>
            </a:r>
            <a:endParaRPr sz="2850" baseline="23391">
              <a:latin typeface="Arial"/>
              <a:cs typeface="Arial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637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Methods:</a:t>
            </a:r>
            <a:r>
              <a:rPr spc="-125" dirty="0"/>
              <a:t> </a:t>
            </a:r>
            <a:r>
              <a:rPr spc="-10" dirty="0"/>
              <a:t>Sample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530435" y="4544688"/>
            <a:ext cx="9048115" cy="1010285"/>
            <a:chOff x="530435" y="4544688"/>
            <a:chExt cx="9048115" cy="1010285"/>
          </a:xfrm>
        </p:grpSpPr>
        <p:sp>
          <p:nvSpPr>
            <p:cNvPr id="6" name="object 6"/>
            <p:cNvSpPr/>
            <p:nvPr/>
          </p:nvSpPr>
          <p:spPr>
            <a:xfrm>
              <a:off x="2275878" y="4544694"/>
              <a:ext cx="5149215" cy="1010285"/>
            </a:xfrm>
            <a:custGeom>
              <a:avLst/>
              <a:gdLst/>
              <a:ahLst/>
              <a:cxnLst/>
              <a:rect l="l" t="t" r="r" b="b"/>
              <a:pathLst>
                <a:path w="5149215" h="1010285">
                  <a:moveTo>
                    <a:pt x="76339" y="514616"/>
                  </a:moveTo>
                  <a:lnTo>
                    <a:pt x="73355" y="499783"/>
                  </a:lnTo>
                  <a:lnTo>
                    <a:pt x="65189" y="487667"/>
                  </a:lnTo>
                  <a:lnTo>
                    <a:pt x="53073" y="479501"/>
                  </a:lnTo>
                  <a:lnTo>
                    <a:pt x="43014" y="477456"/>
                  </a:lnTo>
                  <a:lnTo>
                    <a:pt x="43002" y="514616"/>
                  </a:lnTo>
                  <a:lnTo>
                    <a:pt x="42989" y="477456"/>
                  </a:lnTo>
                  <a:lnTo>
                    <a:pt x="42989" y="476504"/>
                  </a:lnTo>
                  <a:lnTo>
                    <a:pt x="42875" y="100076"/>
                  </a:lnTo>
                  <a:lnTo>
                    <a:pt x="42875" y="99110"/>
                  </a:lnTo>
                  <a:lnTo>
                    <a:pt x="38112" y="100076"/>
                  </a:lnTo>
                  <a:lnTo>
                    <a:pt x="42862" y="99110"/>
                  </a:lnTo>
                  <a:lnTo>
                    <a:pt x="52895" y="97078"/>
                  </a:lnTo>
                  <a:lnTo>
                    <a:pt x="65024" y="88925"/>
                  </a:lnTo>
                  <a:lnTo>
                    <a:pt x="73202" y="76809"/>
                  </a:lnTo>
                  <a:lnTo>
                    <a:pt x="76200" y="61988"/>
                  </a:lnTo>
                  <a:lnTo>
                    <a:pt x="73202" y="47155"/>
                  </a:lnTo>
                  <a:lnTo>
                    <a:pt x="65049" y="35039"/>
                  </a:lnTo>
                  <a:lnTo>
                    <a:pt x="52933" y="26873"/>
                  </a:lnTo>
                  <a:lnTo>
                    <a:pt x="38087" y="23876"/>
                  </a:lnTo>
                  <a:lnTo>
                    <a:pt x="23266" y="26873"/>
                  </a:lnTo>
                  <a:lnTo>
                    <a:pt x="11150" y="35039"/>
                  </a:lnTo>
                  <a:lnTo>
                    <a:pt x="2997" y="47155"/>
                  </a:lnTo>
                  <a:lnTo>
                    <a:pt x="0" y="61988"/>
                  </a:lnTo>
                  <a:lnTo>
                    <a:pt x="2997" y="76809"/>
                  </a:lnTo>
                  <a:lnTo>
                    <a:pt x="11176" y="88925"/>
                  </a:lnTo>
                  <a:lnTo>
                    <a:pt x="23279" y="97078"/>
                  </a:lnTo>
                  <a:lnTo>
                    <a:pt x="33350" y="99110"/>
                  </a:lnTo>
                  <a:lnTo>
                    <a:pt x="33464" y="477456"/>
                  </a:lnTo>
                  <a:lnTo>
                    <a:pt x="23406" y="479501"/>
                  </a:lnTo>
                  <a:lnTo>
                    <a:pt x="11290" y="487667"/>
                  </a:lnTo>
                  <a:lnTo>
                    <a:pt x="3136" y="499783"/>
                  </a:lnTo>
                  <a:lnTo>
                    <a:pt x="139" y="514616"/>
                  </a:lnTo>
                  <a:lnTo>
                    <a:pt x="3149" y="529437"/>
                  </a:lnTo>
                  <a:lnTo>
                    <a:pt x="11315" y="541553"/>
                  </a:lnTo>
                  <a:lnTo>
                    <a:pt x="23431" y="549706"/>
                  </a:lnTo>
                  <a:lnTo>
                    <a:pt x="38252" y="552704"/>
                  </a:lnTo>
                  <a:lnTo>
                    <a:pt x="53035" y="549706"/>
                  </a:lnTo>
                  <a:lnTo>
                    <a:pt x="65163" y="541553"/>
                  </a:lnTo>
                  <a:lnTo>
                    <a:pt x="73342" y="529437"/>
                  </a:lnTo>
                  <a:lnTo>
                    <a:pt x="76339" y="514616"/>
                  </a:lnTo>
                  <a:close/>
                </a:path>
                <a:path w="5149215" h="1010285">
                  <a:moveTo>
                    <a:pt x="2621115" y="519163"/>
                  </a:moveTo>
                  <a:lnTo>
                    <a:pt x="2618130" y="504329"/>
                  </a:lnTo>
                  <a:lnTo>
                    <a:pt x="2609964" y="492213"/>
                  </a:lnTo>
                  <a:lnTo>
                    <a:pt x="2597848" y="484047"/>
                  </a:lnTo>
                  <a:lnTo>
                    <a:pt x="2583015" y="481063"/>
                  </a:lnTo>
                  <a:lnTo>
                    <a:pt x="2568194" y="484047"/>
                  </a:lnTo>
                  <a:lnTo>
                    <a:pt x="2556078" y="492213"/>
                  </a:lnTo>
                  <a:lnTo>
                    <a:pt x="2547912" y="504329"/>
                  </a:lnTo>
                  <a:lnTo>
                    <a:pt x="2544915" y="519163"/>
                  </a:lnTo>
                  <a:lnTo>
                    <a:pt x="2547912" y="533984"/>
                  </a:lnTo>
                  <a:lnTo>
                    <a:pt x="2556078" y="546100"/>
                  </a:lnTo>
                  <a:lnTo>
                    <a:pt x="2568194" y="554266"/>
                  </a:lnTo>
                  <a:lnTo>
                    <a:pt x="2578252" y="556298"/>
                  </a:lnTo>
                  <a:lnTo>
                    <a:pt x="2578252" y="934643"/>
                  </a:lnTo>
                  <a:lnTo>
                    <a:pt x="2568194" y="936675"/>
                  </a:lnTo>
                  <a:lnTo>
                    <a:pt x="2556078" y="944841"/>
                  </a:lnTo>
                  <a:lnTo>
                    <a:pt x="2547912" y="956957"/>
                  </a:lnTo>
                  <a:lnTo>
                    <a:pt x="2544915" y="971791"/>
                  </a:lnTo>
                  <a:lnTo>
                    <a:pt x="2547912" y="986612"/>
                  </a:lnTo>
                  <a:lnTo>
                    <a:pt x="2556078" y="998728"/>
                  </a:lnTo>
                  <a:lnTo>
                    <a:pt x="2568194" y="1006894"/>
                  </a:lnTo>
                  <a:lnTo>
                    <a:pt x="2583015" y="1009891"/>
                  </a:lnTo>
                  <a:lnTo>
                    <a:pt x="2597848" y="1006894"/>
                  </a:lnTo>
                  <a:lnTo>
                    <a:pt x="2609964" y="998728"/>
                  </a:lnTo>
                  <a:lnTo>
                    <a:pt x="2618130" y="986612"/>
                  </a:lnTo>
                  <a:lnTo>
                    <a:pt x="2621115" y="971791"/>
                  </a:lnTo>
                  <a:lnTo>
                    <a:pt x="2618130" y="956957"/>
                  </a:lnTo>
                  <a:lnTo>
                    <a:pt x="2609964" y="944841"/>
                  </a:lnTo>
                  <a:lnTo>
                    <a:pt x="2597848" y="936675"/>
                  </a:lnTo>
                  <a:lnTo>
                    <a:pt x="2587777" y="934643"/>
                  </a:lnTo>
                  <a:lnTo>
                    <a:pt x="2587777" y="933691"/>
                  </a:lnTo>
                  <a:lnTo>
                    <a:pt x="2587777" y="557263"/>
                  </a:lnTo>
                  <a:lnTo>
                    <a:pt x="2587777" y="556298"/>
                  </a:lnTo>
                  <a:lnTo>
                    <a:pt x="2597848" y="554266"/>
                  </a:lnTo>
                  <a:lnTo>
                    <a:pt x="2609964" y="546100"/>
                  </a:lnTo>
                  <a:lnTo>
                    <a:pt x="2618130" y="533984"/>
                  </a:lnTo>
                  <a:lnTo>
                    <a:pt x="2621115" y="519163"/>
                  </a:lnTo>
                  <a:close/>
                </a:path>
                <a:path w="5149215" h="1010285">
                  <a:moveTo>
                    <a:pt x="5148669" y="38100"/>
                  </a:moveTo>
                  <a:lnTo>
                    <a:pt x="5145671" y="23266"/>
                  </a:lnTo>
                  <a:lnTo>
                    <a:pt x="5137505" y="11163"/>
                  </a:lnTo>
                  <a:lnTo>
                    <a:pt x="5125402" y="2997"/>
                  </a:lnTo>
                  <a:lnTo>
                    <a:pt x="5110569" y="0"/>
                  </a:lnTo>
                  <a:lnTo>
                    <a:pt x="5095735" y="2997"/>
                  </a:lnTo>
                  <a:lnTo>
                    <a:pt x="5083632" y="11163"/>
                  </a:lnTo>
                  <a:lnTo>
                    <a:pt x="5075466" y="23266"/>
                  </a:lnTo>
                  <a:lnTo>
                    <a:pt x="5072469" y="38100"/>
                  </a:lnTo>
                  <a:lnTo>
                    <a:pt x="5075466" y="52933"/>
                  </a:lnTo>
                  <a:lnTo>
                    <a:pt x="5083632" y="65036"/>
                  </a:lnTo>
                  <a:lnTo>
                    <a:pt x="5095735" y="73202"/>
                  </a:lnTo>
                  <a:lnTo>
                    <a:pt x="5105806" y="75234"/>
                  </a:lnTo>
                  <a:lnTo>
                    <a:pt x="5105806" y="453593"/>
                  </a:lnTo>
                  <a:lnTo>
                    <a:pt x="5095735" y="455625"/>
                  </a:lnTo>
                  <a:lnTo>
                    <a:pt x="5083632" y="463791"/>
                  </a:lnTo>
                  <a:lnTo>
                    <a:pt x="5075466" y="475894"/>
                  </a:lnTo>
                  <a:lnTo>
                    <a:pt x="5072469" y="490728"/>
                  </a:lnTo>
                  <a:lnTo>
                    <a:pt x="5075466" y="505561"/>
                  </a:lnTo>
                  <a:lnTo>
                    <a:pt x="5083632" y="517664"/>
                  </a:lnTo>
                  <a:lnTo>
                    <a:pt x="5095735" y="525830"/>
                  </a:lnTo>
                  <a:lnTo>
                    <a:pt x="5110569" y="528828"/>
                  </a:lnTo>
                  <a:lnTo>
                    <a:pt x="5125402" y="525830"/>
                  </a:lnTo>
                  <a:lnTo>
                    <a:pt x="5137505" y="517664"/>
                  </a:lnTo>
                  <a:lnTo>
                    <a:pt x="5145671" y="505561"/>
                  </a:lnTo>
                  <a:lnTo>
                    <a:pt x="5148669" y="490728"/>
                  </a:lnTo>
                  <a:lnTo>
                    <a:pt x="5145671" y="475894"/>
                  </a:lnTo>
                  <a:lnTo>
                    <a:pt x="5137505" y="463791"/>
                  </a:lnTo>
                  <a:lnTo>
                    <a:pt x="5125402" y="455625"/>
                  </a:lnTo>
                  <a:lnTo>
                    <a:pt x="5115331" y="453593"/>
                  </a:lnTo>
                  <a:lnTo>
                    <a:pt x="5115331" y="452628"/>
                  </a:lnTo>
                  <a:lnTo>
                    <a:pt x="5115331" y="76200"/>
                  </a:lnTo>
                  <a:lnTo>
                    <a:pt x="5115331" y="75234"/>
                  </a:lnTo>
                  <a:lnTo>
                    <a:pt x="5125390" y="73202"/>
                  </a:lnTo>
                  <a:lnTo>
                    <a:pt x="5137505" y="65036"/>
                  </a:lnTo>
                  <a:lnTo>
                    <a:pt x="5145671" y="52933"/>
                  </a:lnTo>
                  <a:lnTo>
                    <a:pt x="5148669" y="381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083791" y="4825258"/>
              <a:ext cx="477520" cy="477520"/>
            </a:xfrm>
            <a:custGeom>
              <a:avLst/>
              <a:gdLst/>
              <a:ahLst/>
              <a:cxnLst/>
              <a:rect l="l" t="t" r="r" b="b"/>
              <a:pathLst>
                <a:path w="477519" h="477520">
                  <a:moveTo>
                    <a:pt x="238589" y="0"/>
                  </a:moveTo>
                  <a:lnTo>
                    <a:pt x="190505" y="4847"/>
                  </a:lnTo>
                  <a:lnTo>
                    <a:pt x="145720" y="18749"/>
                  </a:lnTo>
                  <a:lnTo>
                    <a:pt x="105192" y="40747"/>
                  </a:lnTo>
                  <a:lnTo>
                    <a:pt x="69881" y="69881"/>
                  </a:lnTo>
                  <a:lnTo>
                    <a:pt x="40747" y="105191"/>
                  </a:lnTo>
                  <a:lnTo>
                    <a:pt x="18749" y="145719"/>
                  </a:lnTo>
                  <a:lnTo>
                    <a:pt x="4847" y="190505"/>
                  </a:lnTo>
                  <a:lnTo>
                    <a:pt x="0" y="238589"/>
                  </a:lnTo>
                  <a:lnTo>
                    <a:pt x="4847" y="286673"/>
                  </a:lnTo>
                  <a:lnTo>
                    <a:pt x="18749" y="331459"/>
                  </a:lnTo>
                  <a:lnTo>
                    <a:pt x="40747" y="371987"/>
                  </a:lnTo>
                  <a:lnTo>
                    <a:pt x="69881" y="407298"/>
                  </a:lnTo>
                  <a:lnTo>
                    <a:pt x="105192" y="436432"/>
                  </a:lnTo>
                  <a:lnTo>
                    <a:pt x="145720" y="458429"/>
                  </a:lnTo>
                  <a:lnTo>
                    <a:pt x="190505" y="472332"/>
                  </a:lnTo>
                  <a:lnTo>
                    <a:pt x="238589" y="477179"/>
                  </a:lnTo>
                  <a:lnTo>
                    <a:pt x="286674" y="472332"/>
                  </a:lnTo>
                  <a:lnTo>
                    <a:pt x="331459" y="458429"/>
                  </a:lnTo>
                  <a:lnTo>
                    <a:pt x="371987" y="436432"/>
                  </a:lnTo>
                  <a:lnTo>
                    <a:pt x="407298" y="407298"/>
                  </a:lnTo>
                  <a:lnTo>
                    <a:pt x="436432" y="371987"/>
                  </a:lnTo>
                  <a:lnTo>
                    <a:pt x="458430" y="331459"/>
                  </a:lnTo>
                  <a:lnTo>
                    <a:pt x="472332" y="286673"/>
                  </a:lnTo>
                  <a:lnTo>
                    <a:pt x="477179" y="238589"/>
                  </a:lnTo>
                  <a:lnTo>
                    <a:pt x="472332" y="190505"/>
                  </a:lnTo>
                  <a:lnTo>
                    <a:pt x="458430" y="145719"/>
                  </a:lnTo>
                  <a:lnTo>
                    <a:pt x="436432" y="105191"/>
                  </a:lnTo>
                  <a:lnTo>
                    <a:pt x="407298" y="69881"/>
                  </a:lnTo>
                  <a:lnTo>
                    <a:pt x="371987" y="40747"/>
                  </a:lnTo>
                  <a:lnTo>
                    <a:pt x="331459" y="18749"/>
                  </a:lnTo>
                  <a:lnTo>
                    <a:pt x="286674" y="4847"/>
                  </a:lnTo>
                  <a:lnTo>
                    <a:pt x="238589" y="0"/>
                  </a:lnTo>
                  <a:close/>
                </a:path>
              </a:pathLst>
            </a:custGeom>
            <a:solidFill>
              <a:srgbClr val="727260">
                <a:alpha val="3646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07742" y="4949208"/>
              <a:ext cx="229019" cy="229020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535197" y="4945661"/>
              <a:ext cx="9038590" cy="118745"/>
            </a:xfrm>
            <a:custGeom>
              <a:avLst/>
              <a:gdLst/>
              <a:ahLst/>
              <a:cxnLst/>
              <a:rect l="l" t="t" r="r" b="b"/>
              <a:pathLst>
                <a:path w="9038590" h="118745">
                  <a:moveTo>
                    <a:pt x="0" y="118186"/>
                  </a:moveTo>
                  <a:lnTo>
                    <a:pt x="9038492" y="0"/>
                  </a:lnTo>
                </a:path>
              </a:pathLst>
            </a:custGeom>
            <a:ln w="9525">
              <a:solidFill>
                <a:srgbClr val="B3B3B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620313" y="4812982"/>
              <a:ext cx="477520" cy="477520"/>
            </a:xfrm>
            <a:custGeom>
              <a:avLst/>
              <a:gdLst/>
              <a:ahLst/>
              <a:cxnLst/>
              <a:rect l="l" t="t" r="r" b="b"/>
              <a:pathLst>
                <a:path w="477520" h="477520">
                  <a:moveTo>
                    <a:pt x="238589" y="0"/>
                  </a:moveTo>
                  <a:lnTo>
                    <a:pt x="190505" y="4847"/>
                  </a:lnTo>
                  <a:lnTo>
                    <a:pt x="145719" y="18749"/>
                  </a:lnTo>
                  <a:lnTo>
                    <a:pt x="105191" y="40747"/>
                  </a:lnTo>
                  <a:lnTo>
                    <a:pt x="69881" y="69881"/>
                  </a:lnTo>
                  <a:lnTo>
                    <a:pt x="40747" y="105191"/>
                  </a:lnTo>
                  <a:lnTo>
                    <a:pt x="18749" y="145719"/>
                  </a:lnTo>
                  <a:lnTo>
                    <a:pt x="4847" y="190505"/>
                  </a:lnTo>
                  <a:lnTo>
                    <a:pt x="0" y="238589"/>
                  </a:lnTo>
                  <a:lnTo>
                    <a:pt x="4847" y="286673"/>
                  </a:lnTo>
                  <a:lnTo>
                    <a:pt x="18749" y="331459"/>
                  </a:lnTo>
                  <a:lnTo>
                    <a:pt x="40747" y="371987"/>
                  </a:lnTo>
                  <a:lnTo>
                    <a:pt x="69881" y="407298"/>
                  </a:lnTo>
                  <a:lnTo>
                    <a:pt x="105191" y="436432"/>
                  </a:lnTo>
                  <a:lnTo>
                    <a:pt x="145719" y="458429"/>
                  </a:lnTo>
                  <a:lnTo>
                    <a:pt x="190505" y="472332"/>
                  </a:lnTo>
                  <a:lnTo>
                    <a:pt x="238589" y="477179"/>
                  </a:lnTo>
                  <a:lnTo>
                    <a:pt x="286673" y="472332"/>
                  </a:lnTo>
                  <a:lnTo>
                    <a:pt x="331459" y="458429"/>
                  </a:lnTo>
                  <a:lnTo>
                    <a:pt x="371987" y="436432"/>
                  </a:lnTo>
                  <a:lnTo>
                    <a:pt x="407298" y="407298"/>
                  </a:lnTo>
                  <a:lnTo>
                    <a:pt x="436432" y="371987"/>
                  </a:lnTo>
                  <a:lnTo>
                    <a:pt x="458429" y="331459"/>
                  </a:lnTo>
                  <a:lnTo>
                    <a:pt x="472332" y="286673"/>
                  </a:lnTo>
                  <a:lnTo>
                    <a:pt x="477179" y="238589"/>
                  </a:lnTo>
                  <a:lnTo>
                    <a:pt x="472332" y="190505"/>
                  </a:lnTo>
                  <a:lnTo>
                    <a:pt x="458429" y="145719"/>
                  </a:lnTo>
                  <a:lnTo>
                    <a:pt x="436432" y="105191"/>
                  </a:lnTo>
                  <a:lnTo>
                    <a:pt x="407298" y="69881"/>
                  </a:lnTo>
                  <a:lnTo>
                    <a:pt x="371987" y="40747"/>
                  </a:lnTo>
                  <a:lnTo>
                    <a:pt x="331459" y="18749"/>
                  </a:lnTo>
                  <a:lnTo>
                    <a:pt x="286673" y="4847"/>
                  </a:lnTo>
                  <a:lnTo>
                    <a:pt x="238589" y="0"/>
                  </a:lnTo>
                  <a:close/>
                </a:path>
              </a:pathLst>
            </a:custGeom>
            <a:solidFill>
              <a:srgbClr val="727260">
                <a:alpha val="3646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44262" y="4936933"/>
              <a:ext cx="229020" cy="229019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7156833" y="4796825"/>
              <a:ext cx="477520" cy="477520"/>
            </a:xfrm>
            <a:custGeom>
              <a:avLst/>
              <a:gdLst/>
              <a:ahLst/>
              <a:cxnLst/>
              <a:rect l="l" t="t" r="r" b="b"/>
              <a:pathLst>
                <a:path w="477520" h="477520">
                  <a:moveTo>
                    <a:pt x="238591" y="0"/>
                  </a:moveTo>
                  <a:lnTo>
                    <a:pt x="190506" y="4847"/>
                  </a:lnTo>
                  <a:lnTo>
                    <a:pt x="145720" y="18749"/>
                  </a:lnTo>
                  <a:lnTo>
                    <a:pt x="105192" y="40747"/>
                  </a:lnTo>
                  <a:lnTo>
                    <a:pt x="69881" y="69881"/>
                  </a:lnTo>
                  <a:lnTo>
                    <a:pt x="40747" y="105192"/>
                  </a:lnTo>
                  <a:lnTo>
                    <a:pt x="18749" y="145720"/>
                  </a:lnTo>
                  <a:lnTo>
                    <a:pt x="4847" y="190505"/>
                  </a:lnTo>
                  <a:lnTo>
                    <a:pt x="0" y="238589"/>
                  </a:lnTo>
                  <a:lnTo>
                    <a:pt x="4847" y="286674"/>
                  </a:lnTo>
                  <a:lnTo>
                    <a:pt x="18749" y="331460"/>
                  </a:lnTo>
                  <a:lnTo>
                    <a:pt x="40747" y="371988"/>
                  </a:lnTo>
                  <a:lnTo>
                    <a:pt x="69881" y="407299"/>
                  </a:lnTo>
                  <a:lnTo>
                    <a:pt x="105192" y="436433"/>
                  </a:lnTo>
                  <a:lnTo>
                    <a:pt x="145720" y="458431"/>
                  </a:lnTo>
                  <a:lnTo>
                    <a:pt x="190506" y="472333"/>
                  </a:lnTo>
                  <a:lnTo>
                    <a:pt x="238591" y="477180"/>
                  </a:lnTo>
                  <a:lnTo>
                    <a:pt x="286675" y="472333"/>
                  </a:lnTo>
                  <a:lnTo>
                    <a:pt x="331460" y="458431"/>
                  </a:lnTo>
                  <a:lnTo>
                    <a:pt x="371988" y="436433"/>
                  </a:lnTo>
                  <a:lnTo>
                    <a:pt x="407299" y="407299"/>
                  </a:lnTo>
                  <a:lnTo>
                    <a:pt x="436433" y="371988"/>
                  </a:lnTo>
                  <a:lnTo>
                    <a:pt x="458431" y="331460"/>
                  </a:lnTo>
                  <a:lnTo>
                    <a:pt x="472333" y="286674"/>
                  </a:lnTo>
                  <a:lnTo>
                    <a:pt x="477180" y="238589"/>
                  </a:lnTo>
                  <a:lnTo>
                    <a:pt x="472333" y="190505"/>
                  </a:lnTo>
                  <a:lnTo>
                    <a:pt x="458431" y="145720"/>
                  </a:lnTo>
                  <a:lnTo>
                    <a:pt x="436433" y="105192"/>
                  </a:lnTo>
                  <a:lnTo>
                    <a:pt x="407299" y="69881"/>
                  </a:lnTo>
                  <a:lnTo>
                    <a:pt x="371988" y="40747"/>
                  </a:lnTo>
                  <a:lnTo>
                    <a:pt x="331460" y="18749"/>
                  </a:lnTo>
                  <a:lnTo>
                    <a:pt x="286675" y="4847"/>
                  </a:lnTo>
                  <a:lnTo>
                    <a:pt x="238591" y="0"/>
                  </a:lnTo>
                  <a:close/>
                </a:path>
              </a:pathLst>
            </a:custGeom>
            <a:solidFill>
              <a:srgbClr val="727260">
                <a:alpha val="3646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280784" y="4920776"/>
              <a:ext cx="229020" cy="229020"/>
            </a:xfrm>
            <a:prstGeom prst="rect">
              <a:avLst/>
            </a:prstGeom>
          </p:spPr>
        </p:pic>
      </p:grpSp>
      <p:sp>
        <p:nvSpPr>
          <p:cNvPr id="14" name="object 14"/>
          <p:cNvSpPr txBox="1"/>
          <p:nvPr/>
        </p:nvSpPr>
        <p:spPr>
          <a:xfrm>
            <a:off x="1147500" y="3568700"/>
            <a:ext cx="2350135" cy="84581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ctr">
              <a:lnSpc>
                <a:spcPct val="99400"/>
              </a:lnSpc>
              <a:spcBef>
                <a:spcPts val="110"/>
              </a:spcBef>
            </a:pPr>
            <a:r>
              <a:rPr sz="1800" b="1" dirty="0">
                <a:solidFill>
                  <a:srgbClr val="800000"/>
                </a:solidFill>
                <a:latin typeface="Arial"/>
                <a:cs typeface="Arial"/>
              </a:rPr>
              <a:t>Recruited</a:t>
            </a:r>
            <a:r>
              <a:rPr sz="1800" b="1" spc="-3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parents</a:t>
            </a:r>
            <a:r>
              <a:rPr sz="1800" spc="-3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spc="-25" dirty="0">
                <a:solidFill>
                  <a:srgbClr val="800000"/>
                </a:solidFill>
                <a:latin typeface="Arial"/>
                <a:cs typeface="Arial"/>
              </a:rPr>
              <a:t>and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caregivers</a:t>
            </a:r>
            <a:r>
              <a:rPr sz="1800" spc="-3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at</a:t>
            </a:r>
            <a:r>
              <a:rPr sz="1800" spc="-3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800000"/>
                </a:solidFill>
                <a:latin typeface="Arial"/>
                <a:cs typeface="Arial"/>
              </a:rPr>
              <a:t>child’s hospitalization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6520">
              <a:lnSpc>
                <a:spcPts val="1425"/>
              </a:lnSpc>
            </a:pPr>
            <a:fld id="{81D60167-4931-47E6-BA6A-407CBD079E47}" type="slidenum">
              <a:rPr spc="-50" dirty="0"/>
              <a:t>6</a:t>
            </a:fld>
            <a:endParaRPr spc="-50" dirty="0"/>
          </a:p>
        </p:txBody>
      </p:sp>
      <p:sp>
        <p:nvSpPr>
          <p:cNvPr id="15" name="object 15"/>
          <p:cNvSpPr txBox="1"/>
          <p:nvPr/>
        </p:nvSpPr>
        <p:spPr>
          <a:xfrm>
            <a:off x="3623513" y="5647435"/>
            <a:ext cx="2350135" cy="56832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indent="317500">
              <a:lnSpc>
                <a:spcPts val="2110"/>
              </a:lnSpc>
              <a:spcBef>
                <a:spcPts val="210"/>
              </a:spcBef>
            </a:pPr>
            <a:r>
              <a:rPr sz="1800" b="1" dirty="0">
                <a:solidFill>
                  <a:srgbClr val="800000"/>
                </a:solidFill>
                <a:latin typeface="Arial"/>
                <a:cs typeface="Arial"/>
              </a:rPr>
              <a:t>Enrolled</a:t>
            </a:r>
            <a:r>
              <a:rPr sz="1800" b="1" spc="-3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800000"/>
                </a:solidFill>
                <a:latin typeface="Arial"/>
                <a:cs typeface="Arial"/>
              </a:rPr>
              <a:t>eligible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parents</a:t>
            </a:r>
            <a:r>
              <a:rPr sz="1800" spc="-3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and</a:t>
            </a:r>
            <a:r>
              <a:rPr sz="1800" spc="-2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800000"/>
                </a:solidFill>
                <a:latin typeface="Arial"/>
                <a:cs typeface="Arial"/>
              </a:rPr>
              <a:t>caregivers</a:t>
            </a:r>
            <a:endParaRPr sz="1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122803" y="3675379"/>
            <a:ext cx="2527935" cy="84581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065" marR="5080" algn="ctr">
              <a:lnSpc>
                <a:spcPct val="99400"/>
              </a:lnSpc>
              <a:spcBef>
                <a:spcPts val="110"/>
              </a:spcBef>
            </a:pPr>
            <a:r>
              <a:rPr sz="1800" b="1" dirty="0">
                <a:solidFill>
                  <a:srgbClr val="800000"/>
                </a:solidFill>
                <a:latin typeface="Arial"/>
                <a:cs typeface="Arial"/>
              </a:rPr>
              <a:t>Surveyed</a:t>
            </a:r>
            <a:r>
              <a:rPr sz="1800" b="1" spc="-2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in</a:t>
            </a:r>
            <a:r>
              <a:rPr sz="1800" spc="-2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the</a:t>
            </a:r>
            <a:r>
              <a:rPr sz="1800" spc="-2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800000"/>
                </a:solidFill>
                <a:latin typeface="Arial"/>
                <a:cs typeface="Arial"/>
              </a:rPr>
              <a:t>hospital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at</a:t>
            </a:r>
            <a:r>
              <a:rPr sz="1800" spc="-2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baseline</a:t>
            </a:r>
            <a:r>
              <a:rPr sz="1800" spc="-2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and</a:t>
            </a:r>
            <a:r>
              <a:rPr sz="1800" spc="-1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800000"/>
                </a:solidFill>
                <a:latin typeface="Arial"/>
                <a:cs typeface="Arial"/>
              </a:rPr>
              <a:t>1-</a:t>
            </a:r>
            <a:r>
              <a:rPr sz="1800" spc="-20" dirty="0">
                <a:solidFill>
                  <a:srgbClr val="800000"/>
                </a:solidFill>
                <a:latin typeface="Arial"/>
                <a:cs typeface="Arial"/>
              </a:rPr>
              <a:t>week </a:t>
            </a:r>
            <a:r>
              <a:rPr sz="1800" dirty="0">
                <a:solidFill>
                  <a:srgbClr val="800000"/>
                </a:solidFill>
                <a:latin typeface="Arial"/>
                <a:cs typeface="Arial"/>
              </a:rPr>
              <a:t>after</a:t>
            </a:r>
            <a:r>
              <a:rPr sz="1800" spc="-3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800000"/>
                </a:solidFill>
                <a:latin typeface="Arial"/>
                <a:cs typeface="Arial"/>
              </a:rPr>
              <a:t>discharge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67601" y="6531356"/>
            <a:ext cx="4558665" cy="531495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R="30480" algn="r">
              <a:lnSpc>
                <a:spcPct val="100000"/>
              </a:lnSpc>
              <a:spcBef>
                <a:spcPts val="650"/>
              </a:spcBef>
            </a:pPr>
            <a:r>
              <a:rPr sz="1200" baseline="27777" dirty="0">
                <a:latin typeface="Arial"/>
                <a:cs typeface="Arial"/>
              </a:rPr>
              <a:t>4</a:t>
            </a:r>
            <a:r>
              <a:rPr sz="1200" spc="-22" baseline="27777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Bickel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et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al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(2000).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United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States</a:t>
            </a:r>
            <a:r>
              <a:rPr sz="1200" spc="-2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Department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of</a:t>
            </a:r>
            <a:r>
              <a:rPr sz="1200" spc="-75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Agriculture.</a:t>
            </a:r>
            <a:endParaRPr sz="1200">
              <a:latin typeface="Arial"/>
              <a:cs typeface="Arial"/>
            </a:endParaRPr>
          </a:p>
          <a:p>
            <a:pPr marR="30480" algn="r">
              <a:lnSpc>
                <a:spcPct val="100000"/>
              </a:lnSpc>
              <a:spcBef>
                <a:spcPts val="550"/>
              </a:spcBef>
            </a:pPr>
            <a:r>
              <a:rPr sz="1200" baseline="27777" dirty="0">
                <a:latin typeface="Arial"/>
                <a:cs typeface="Arial"/>
              </a:rPr>
              <a:t>5</a:t>
            </a:r>
            <a:r>
              <a:rPr sz="1200" spc="-15" baseline="27777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Peek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et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dirty="0">
                <a:latin typeface="Arial"/>
                <a:cs typeface="Arial"/>
              </a:rPr>
              <a:t>al</a:t>
            </a:r>
            <a:r>
              <a:rPr sz="1200" spc="-20" dirty="0">
                <a:latin typeface="Arial"/>
                <a:cs typeface="Arial"/>
              </a:rPr>
              <a:t> </a:t>
            </a:r>
            <a:r>
              <a:rPr sz="1200" spc="-10" dirty="0">
                <a:latin typeface="Arial"/>
                <a:cs typeface="Arial"/>
              </a:rPr>
              <a:t>(2011).</a:t>
            </a:r>
            <a:r>
              <a:rPr sz="1200" spc="-15" dirty="0">
                <a:latin typeface="Arial"/>
                <a:cs typeface="Arial"/>
              </a:rPr>
              <a:t> </a:t>
            </a:r>
            <a:r>
              <a:rPr sz="1200" i="1" dirty="0">
                <a:latin typeface="Arial"/>
                <a:cs typeface="Arial"/>
              </a:rPr>
              <a:t>Journal</a:t>
            </a:r>
            <a:r>
              <a:rPr sz="1200" i="1" spc="-20" dirty="0">
                <a:latin typeface="Arial"/>
                <a:cs typeface="Arial"/>
              </a:rPr>
              <a:t> </a:t>
            </a:r>
            <a:r>
              <a:rPr sz="1200" i="1" dirty="0">
                <a:latin typeface="Arial"/>
                <a:cs typeface="Arial"/>
              </a:rPr>
              <a:t>of</a:t>
            </a:r>
            <a:r>
              <a:rPr sz="1200" i="1" spc="-15" dirty="0">
                <a:latin typeface="Arial"/>
                <a:cs typeface="Arial"/>
              </a:rPr>
              <a:t> </a:t>
            </a:r>
            <a:r>
              <a:rPr sz="1200" i="1" dirty="0">
                <a:latin typeface="Arial"/>
                <a:cs typeface="Arial"/>
              </a:rPr>
              <a:t>Racial</a:t>
            </a:r>
            <a:r>
              <a:rPr sz="1200" i="1" spc="-20" dirty="0">
                <a:latin typeface="Arial"/>
                <a:cs typeface="Arial"/>
              </a:rPr>
              <a:t> </a:t>
            </a:r>
            <a:r>
              <a:rPr sz="1200" i="1" dirty="0">
                <a:latin typeface="Arial"/>
                <a:cs typeface="Arial"/>
              </a:rPr>
              <a:t>and</a:t>
            </a:r>
            <a:r>
              <a:rPr sz="1200" i="1" spc="-25" dirty="0">
                <a:latin typeface="Arial"/>
                <a:cs typeface="Arial"/>
              </a:rPr>
              <a:t> </a:t>
            </a:r>
            <a:r>
              <a:rPr sz="1200" i="1" dirty="0">
                <a:latin typeface="Arial"/>
                <a:cs typeface="Arial"/>
              </a:rPr>
              <a:t>Ethnic</a:t>
            </a:r>
            <a:r>
              <a:rPr sz="1200" i="1" spc="-20" dirty="0">
                <a:latin typeface="Arial"/>
                <a:cs typeface="Arial"/>
              </a:rPr>
              <a:t> </a:t>
            </a:r>
            <a:r>
              <a:rPr sz="1200" i="1" dirty="0">
                <a:latin typeface="Arial"/>
                <a:cs typeface="Arial"/>
              </a:rPr>
              <a:t>Health</a:t>
            </a:r>
            <a:r>
              <a:rPr sz="1200" i="1" spc="-25" dirty="0">
                <a:latin typeface="Arial"/>
                <a:cs typeface="Arial"/>
              </a:rPr>
              <a:t> </a:t>
            </a:r>
            <a:r>
              <a:rPr sz="1200" i="1" spc="-10" dirty="0">
                <a:latin typeface="Arial"/>
                <a:cs typeface="Arial"/>
              </a:rPr>
              <a:t>Disparities</a:t>
            </a:r>
            <a:r>
              <a:rPr sz="1200" spc="-10" dirty="0"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6371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Methods:</a:t>
            </a:r>
            <a:r>
              <a:rPr spc="-85" dirty="0"/>
              <a:t> </a:t>
            </a:r>
            <a:r>
              <a:rPr dirty="0"/>
              <a:t>Data</a:t>
            </a:r>
            <a:r>
              <a:rPr spc="-80" dirty="0"/>
              <a:t> </a:t>
            </a:r>
            <a:r>
              <a:rPr dirty="0"/>
              <a:t>collection</a:t>
            </a:r>
            <a:r>
              <a:rPr spc="-80" dirty="0"/>
              <a:t> </a:t>
            </a:r>
            <a:r>
              <a:rPr dirty="0"/>
              <a:t>and</a:t>
            </a:r>
            <a:r>
              <a:rPr spc="-80" dirty="0"/>
              <a:t> </a:t>
            </a:r>
            <a:r>
              <a:rPr spc="-10" dirty="0"/>
              <a:t>analysis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57198" y="1499500"/>
            <a:ext cx="4371340" cy="383540"/>
          </a:xfrm>
          <a:prstGeom prst="rect">
            <a:avLst/>
          </a:prstGeom>
          <a:solidFill>
            <a:srgbClr val="800000"/>
          </a:solidFill>
          <a:ln w="12700">
            <a:solidFill>
              <a:srgbClr val="5C0000"/>
            </a:solidFill>
          </a:ln>
        </p:spPr>
        <p:txBody>
          <a:bodyPr vert="horz" wrap="square" lIns="0" tIns="546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30"/>
              </a:spcBef>
            </a:pP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30-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day</a:t>
            </a:r>
            <a:r>
              <a:rPr sz="18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food</a:t>
            </a:r>
            <a:r>
              <a:rPr sz="18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security</a:t>
            </a:r>
            <a:r>
              <a:rPr sz="18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status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31565" y="1502191"/>
            <a:ext cx="4370070" cy="383540"/>
          </a:xfrm>
          <a:prstGeom prst="rect">
            <a:avLst/>
          </a:prstGeom>
          <a:solidFill>
            <a:srgbClr val="800000"/>
          </a:solidFill>
          <a:ln w="12700">
            <a:solidFill>
              <a:srgbClr val="5C0000"/>
            </a:solidFill>
          </a:ln>
        </p:spPr>
        <p:txBody>
          <a:bodyPr vert="horz" wrap="square" lIns="0" tIns="5524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34"/>
              </a:spcBef>
            </a:pP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Hospital-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based</a:t>
            </a:r>
            <a:r>
              <a:rPr sz="1800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discrimination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323850" marR="601345" indent="-285750">
              <a:lnSpc>
                <a:spcPts val="2110"/>
              </a:lnSpc>
              <a:spcBef>
                <a:spcPts val="210"/>
              </a:spcBef>
              <a:buChar char="►"/>
              <a:tabLst>
                <a:tab pos="323850" algn="l"/>
              </a:tabLst>
            </a:pPr>
            <a:r>
              <a:rPr spc="-10" dirty="0"/>
              <a:t>18-</a:t>
            </a:r>
            <a:r>
              <a:rPr dirty="0"/>
              <a:t>item</a:t>
            </a:r>
            <a:r>
              <a:rPr spc="-25" dirty="0"/>
              <a:t> </a:t>
            </a:r>
            <a:r>
              <a:rPr dirty="0"/>
              <a:t>USDA</a:t>
            </a:r>
            <a:r>
              <a:rPr spc="-125" dirty="0"/>
              <a:t> </a:t>
            </a:r>
            <a:r>
              <a:rPr dirty="0"/>
              <a:t>Household</a:t>
            </a:r>
            <a:r>
              <a:rPr spc="-30" dirty="0"/>
              <a:t> </a:t>
            </a:r>
            <a:r>
              <a:rPr spc="-20" dirty="0"/>
              <a:t>Food </a:t>
            </a:r>
            <a:r>
              <a:rPr dirty="0"/>
              <a:t>Security</a:t>
            </a:r>
            <a:r>
              <a:rPr spc="-10" dirty="0"/>
              <a:t> Survey</a:t>
            </a:r>
            <a:r>
              <a:rPr spc="-165" dirty="0"/>
              <a:t> </a:t>
            </a:r>
            <a:r>
              <a:rPr sz="1800" spc="-75" baseline="23148" dirty="0"/>
              <a:t>4</a:t>
            </a:r>
            <a:endParaRPr sz="1800" baseline="23148"/>
          </a:p>
          <a:p>
            <a:pPr marL="323215" indent="-285115">
              <a:lnSpc>
                <a:spcPct val="100000"/>
              </a:lnSpc>
              <a:spcBef>
                <a:spcPts val="1019"/>
              </a:spcBef>
              <a:buChar char="►"/>
              <a:tabLst>
                <a:tab pos="323215" algn="l"/>
              </a:tabLst>
            </a:pPr>
            <a:r>
              <a:rPr spc="-10" dirty="0"/>
              <a:t>Interviewer-</a:t>
            </a:r>
            <a:r>
              <a:rPr dirty="0"/>
              <a:t>administered</a:t>
            </a:r>
            <a:r>
              <a:rPr spc="-20" dirty="0"/>
              <a:t> </a:t>
            </a:r>
            <a:r>
              <a:rPr dirty="0"/>
              <a:t>in</a:t>
            </a:r>
            <a:r>
              <a:rPr spc="-15" dirty="0"/>
              <a:t> </a:t>
            </a:r>
            <a:r>
              <a:rPr spc="-10" dirty="0"/>
              <a:t>hospital</a:t>
            </a:r>
          </a:p>
          <a:p>
            <a:pPr marL="323215" indent="-285115">
              <a:lnSpc>
                <a:spcPct val="100000"/>
              </a:lnSpc>
              <a:spcBef>
                <a:spcPts val="1010"/>
              </a:spcBef>
              <a:buChar char="►"/>
              <a:tabLst>
                <a:tab pos="323215" algn="l"/>
              </a:tabLst>
            </a:pPr>
            <a:r>
              <a:rPr dirty="0"/>
              <a:t>Scale:</a:t>
            </a:r>
            <a:r>
              <a:rPr spc="-20" dirty="0"/>
              <a:t> </a:t>
            </a:r>
            <a:r>
              <a:rPr spc="-10" dirty="0"/>
              <a:t>0-</a:t>
            </a:r>
            <a:r>
              <a:rPr spc="-25" dirty="0"/>
              <a:t>18</a:t>
            </a:r>
          </a:p>
          <a:p>
            <a:pPr marL="323850" marR="30480" indent="-285750">
              <a:lnSpc>
                <a:spcPct val="99400"/>
              </a:lnSpc>
              <a:spcBef>
                <a:spcPts val="1019"/>
              </a:spcBef>
              <a:buChar char="►"/>
              <a:tabLst>
                <a:tab pos="323850" algn="l"/>
              </a:tabLst>
            </a:pPr>
            <a:r>
              <a:rPr dirty="0"/>
              <a:t>Split</a:t>
            </a:r>
            <a:r>
              <a:rPr spc="-25" dirty="0"/>
              <a:t> </a:t>
            </a:r>
            <a:r>
              <a:rPr dirty="0"/>
              <a:t>into</a:t>
            </a:r>
            <a:r>
              <a:rPr spc="-25" dirty="0"/>
              <a:t> </a:t>
            </a:r>
            <a:r>
              <a:rPr dirty="0"/>
              <a:t>three</a:t>
            </a:r>
            <a:r>
              <a:rPr spc="-25" dirty="0"/>
              <a:t> </a:t>
            </a:r>
            <a:r>
              <a:rPr dirty="0"/>
              <a:t>groups:</a:t>
            </a:r>
            <a:r>
              <a:rPr spc="-25" dirty="0"/>
              <a:t> </a:t>
            </a:r>
            <a:r>
              <a:rPr dirty="0"/>
              <a:t>food</a:t>
            </a:r>
            <a:r>
              <a:rPr spc="-20" dirty="0"/>
              <a:t> </a:t>
            </a:r>
            <a:r>
              <a:rPr spc="-10" dirty="0"/>
              <a:t>secure </a:t>
            </a:r>
            <a:r>
              <a:rPr dirty="0"/>
              <a:t>(0),</a:t>
            </a:r>
            <a:r>
              <a:rPr spc="-30" dirty="0"/>
              <a:t> </a:t>
            </a:r>
            <a:r>
              <a:rPr dirty="0"/>
              <a:t>marginally</a:t>
            </a:r>
            <a:r>
              <a:rPr spc="-25" dirty="0"/>
              <a:t> </a:t>
            </a:r>
            <a:r>
              <a:rPr dirty="0"/>
              <a:t>food</a:t>
            </a:r>
            <a:r>
              <a:rPr spc="-25" dirty="0"/>
              <a:t> </a:t>
            </a:r>
            <a:r>
              <a:rPr dirty="0"/>
              <a:t>secure</a:t>
            </a:r>
            <a:r>
              <a:rPr spc="-25" dirty="0"/>
              <a:t> </a:t>
            </a:r>
            <a:r>
              <a:rPr spc="-10" dirty="0"/>
              <a:t>(1-</a:t>
            </a:r>
            <a:r>
              <a:rPr dirty="0"/>
              <a:t>2),</a:t>
            </a:r>
            <a:r>
              <a:rPr spc="-25" dirty="0"/>
              <a:t> and </a:t>
            </a:r>
            <a:r>
              <a:rPr dirty="0"/>
              <a:t>food</a:t>
            </a:r>
            <a:r>
              <a:rPr spc="-25" dirty="0"/>
              <a:t> </a:t>
            </a:r>
            <a:r>
              <a:rPr dirty="0"/>
              <a:t>insecure</a:t>
            </a:r>
            <a:r>
              <a:rPr spc="-20" dirty="0"/>
              <a:t> </a:t>
            </a:r>
            <a:r>
              <a:rPr dirty="0"/>
              <a:t>(≥</a:t>
            </a:r>
            <a:r>
              <a:rPr spc="-25" dirty="0"/>
              <a:t> </a:t>
            </a:r>
            <a:r>
              <a:rPr dirty="0"/>
              <a:t>3)</a:t>
            </a:r>
            <a:r>
              <a:rPr spc="-15" dirty="0"/>
              <a:t> </a:t>
            </a:r>
            <a:r>
              <a:rPr spc="-10" dirty="0"/>
              <a:t>statuses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282508" y="1950211"/>
            <a:ext cx="4171950" cy="2439670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323850" marR="614045" indent="-285750">
              <a:lnSpc>
                <a:spcPts val="2090"/>
              </a:lnSpc>
              <a:spcBef>
                <a:spcPts val="225"/>
              </a:spcBef>
              <a:buChar char="►"/>
              <a:tabLst>
                <a:tab pos="323850" algn="l"/>
              </a:tabLst>
            </a:pP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7-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item</a:t>
            </a:r>
            <a:r>
              <a:rPr sz="1800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Discrimination</a:t>
            </a:r>
            <a:r>
              <a:rPr sz="1800" spc="-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in</a:t>
            </a:r>
            <a:r>
              <a:rPr sz="1800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Medical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Settings</a:t>
            </a:r>
            <a:r>
              <a:rPr sz="1800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(DMS)</a:t>
            </a:r>
            <a:r>
              <a:rPr sz="1800" spc="-2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Scale</a:t>
            </a:r>
            <a:r>
              <a:rPr sz="1800" spc="-16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spc="-75" baseline="23148" dirty="0">
                <a:solidFill>
                  <a:srgbClr val="595959"/>
                </a:solidFill>
                <a:latin typeface="Arial"/>
                <a:cs typeface="Arial"/>
              </a:rPr>
              <a:t>5</a:t>
            </a:r>
            <a:endParaRPr sz="1800" baseline="23148">
              <a:latin typeface="Arial"/>
              <a:cs typeface="Arial"/>
            </a:endParaRPr>
          </a:p>
          <a:p>
            <a:pPr marL="323850" marR="741045" indent="-285750">
              <a:lnSpc>
                <a:spcPts val="2090"/>
              </a:lnSpc>
              <a:spcBef>
                <a:spcPts val="910"/>
              </a:spcBef>
              <a:buChar char="►"/>
              <a:tabLst>
                <a:tab pos="323850" algn="l"/>
              </a:tabLst>
            </a:pP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Self-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administered</a:t>
            </a:r>
            <a:r>
              <a:rPr sz="18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1-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week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595959"/>
                </a:solidFill>
                <a:latin typeface="Arial"/>
                <a:cs typeface="Arial"/>
              </a:rPr>
              <a:t>after 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discharge</a:t>
            </a:r>
            <a:endParaRPr sz="1800">
              <a:latin typeface="Arial"/>
              <a:cs typeface="Arial"/>
            </a:endParaRPr>
          </a:p>
          <a:p>
            <a:pPr marL="323850" marR="30480" indent="-285750">
              <a:lnSpc>
                <a:spcPts val="2110"/>
              </a:lnSpc>
              <a:spcBef>
                <a:spcPts val="819"/>
              </a:spcBef>
              <a:buChar char="►"/>
              <a:tabLst>
                <a:tab pos="323850" algn="l"/>
              </a:tabLst>
            </a:pP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7</a:t>
            </a:r>
            <a:r>
              <a:rPr sz="1800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items</a:t>
            </a:r>
            <a:r>
              <a:rPr sz="1800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(1-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5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on</a:t>
            </a:r>
            <a:r>
              <a:rPr sz="1800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a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Likert</a:t>
            </a:r>
            <a:r>
              <a:rPr sz="1800" spc="-1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scale)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summed</a:t>
            </a:r>
            <a:r>
              <a:rPr sz="18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for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overall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DMS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score</a:t>
            </a:r>
            <a:r>
              <a:rPr sz="18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(7-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35)</a:t>
            </a:r>
            <a:endParaRPr sz="1800">
              <a:latin typeface="Arial"/>
              <a:cs typeface="Arial"/>
            </a:endParaRPr>
          </a:p>
          <a:p>
            <a:pPr marL="332105" marR="84455" indent="-285750">
              <a:lnSpc>
                <a:spcPts val="2090"/>
              </a:lnSpc>
              <a:spcBef>
                <a:spcPts val="450"/>
              </a:spcBef>
              <a:buChar char="►"/>
              <a:tabLst>
                <a:tab pos="332105" algn="l"/>
              </a:tabLst>
            </a:pP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Higher</a:t>
            </a:r>
            <a:r>
              <a:rPr sz="1800" spc="-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scores</a:t>
            </a:r>
            <a:r>
              <a:rPr sz="1800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indicate</a:t>
            </a:r>
            <a:r>
              <a:rPr sz="18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more</a:t>
            </a:r>
            <a:r>
              <a:rPr sz="18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frequent discrimination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7198" y="4518301"/>
            <a:ext cx="9143365" cy="383540"/>
          </a:xfrm>
          <a:prstGeom prst="rect">
            <a:avLst/>
          </a:prstGeom>
          <a:solidFill>
            <a:srgbClr val="800000"/>
          </a:solidFill>
          <a:ln w="12700">
            <a:solidFill>
              <a:srgbClr val="5C0000"/>
            </a:solidFill>
          </a:ln>
        </p:spPr>
        <p:txBody>
          <a:bodyPr vert="horz" wrap="square" lIns="0" tIns="533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0"/>
              </a:spcBef>
            </a:pPr>
            <a:r>
              <a:rPr sz="1800" spc="-10" dirty="0">
                <a:solidFill>
                  <a:srgbClr val="FFFFFF"/>
                </a:solidFill>
                <a:latin typeface="Arial"/>
                <a:cs typeface="Arial"/>
              </a:rPr>
              <a:t>Analysis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4741" y="4986020"/>
            <a:ext cx="8490585" cy="118364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98450" marR="5080" indent="-285750">
              <a:lnSpc>
                <a:spcPct val="99400"/>
              </a:lnSpc>
              <a:spcBef>
                <a:spcPts val="110"/>
              </a:spcBef>
              <a:buChar char="►"/>
              <a:tabLst>
                <a:tab pos="298450" algn="l"/>
              </a:tabLst>
            </a:pP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Linear</a:t>
            </a:r>
            <a:r>
              <a:rPr sz="1800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regression</a:t>
            </a:r>
            <a:r>
              <a:rPr sz="1800" spc="-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model</a:t>
            </a:r>
            <a:r>
              <a:rPr sz="18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of</a:t>
            </a:r>
            <a:r>
              <a:rPr sz="1800" spc="-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1800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security</a:t>
            </a:r>
            <a:r>
              <a:rPr sz="1800" spc="-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status</a:t>
            </a:r>
            <a:r>
              <a:rPr sz="1800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(independent</a:t>
            </a:r>
            <a:r>
              <a:rPr sz="1800" spc="-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variable,</a:t>
            </a:r>
            <a:r>
              <a:rPr sz="1800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using</a:t>
            </a:r>
            <a:r>
              <a:rPr sz="1800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595959"/>
                </a:solidFill>
                <a:latin typeface="Arial"/>
                <a:cs typeface="Arial"/>
              </a:rPr>
              <a:t>food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secure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as</a:t>
            </a:r>
            <a:r>
              <a:rPr sz="18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the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reference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group)</a:t>
            </a:r>
            <a:r>
              <a:rPr sz="1800" spc="-2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and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overall</a:t>
            </a:r>
            <a:r>
              <a:rPr sz="1800" spc="-2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and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per-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item</a:t>
            </a:r>
            <a:r>
              <a:rPr sz="1800" spc="-2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DMS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score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(dependent variable).</a:t>
            </a:r>
            <a:endParaRPr sz="1800">
              <a:latin typeface="Arial"/>
              <a:cs typeface="Arial"/>
            </a:endParaRPr>
          </a:p>
          <a:p>
            <a:pPr marL="297815" indent="-285115">
              <a:lnSpc>
                <a:spcPct val="100000"/>
              </a:lnSpc>
              <a:spcBef>
                <a:spcPts val="505"/>
              </a:spcBef>
              <a:buChar char="►"/>
              <a:tabLst>
                <a:tab pos="297815" algn="l"/>
              </a:tabLst>
            </a:pP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Adjusted</a:t>
            </a:r>
            <a:r>
              <a:rPr sz="18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for</a:t>
            </a:r>
            <a:r>
              <a:rPr sz="18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race,</a:t>
            </a:r>
            <a:r>
              <a:rPr sz="18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income,</a:t>
            </a:r>
            <a:r>
              <a:rPr sz="18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gender,</a:t>
            </a:r>
            <a:r>
              <a:rPr sz="18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and</a:t>
            </a:r>
            <a:r>
              <a:rPr sz="18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marital</a:t>
            </a:r>
            <a:r>
              <a:rPr sz="1800" spc="-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status</a:t>
            </a:r>
            <a:r>
              <a:rPr sz="18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(α</a:t>
            </a:r>
            <a:r>
              <a:rPr sz="18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595959"/>
                </a:solidFill>
                <a:latin typeface="Arial"/>
                <a:cs typeface="Arial"/>
              </a:rPr>
              <a:t>=</a:t>
            </a:r>
            <a:r>
              <a:rPr sz="18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800" spc="-10" dirty="0">
                <a:solidFill>
                  <a:srgbClr val="595959"/>
                </a:solidFill>
                <a:latin typeface="Arial"/>
                <a:cs typeface="Arial"/>
              </a:rPr>
              <a:t>0.05)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9765" rIns="0" bIns="0" rtlCol="0">
            <a:spAutoFit/>
          </a:bodyPr>
          <a:lstStyle/>
          <a:p>
            <a:pPr marL="12700" marR="5080">
              <a:lnSpc>
                <a:spcPct val="101400"/>
              </a:lnSpc>
              <a:spcBef>
                <a:spcPts val="50"/>
              </a:spcBef>
            </a:pPr>
            <a:r>
              <a:rPr sz="2800" dirty="0"/>
              <a:t>Figure</a:t>
            </a:r>
            <a:r>
              <a:rPr sz="2800" spc="-75" dirty="0"/>
              <a:t> </a:t>
            </a:r>
            <a:r>
              <a:rPr sz="2800" dirty="0"/>
              <a:t>1:</a:t>
            </a:r>
            <a:r>
              <a:rPr sz="2800" spc="-70" dirty="0"/>
              <a:t> </a:t>
            </a:r>
            <a:r>
              <a:rPr sz="2800" spc="-10" dirty="0"/>
              <a:t>Sociodemographic,</a:t>
            </a:r>
            <a:r>
              <a:rPr sz="2800" spc="-80" dirty="0"/>
              <a:t> </a:t>
            </a:r>
            <a:r>
              <a:rPr sz="2800" dirty="0"/>
              <a:t>economic,</a:t>
            </a:r>
            <a:r>
              <a:rPr sz="2800" spc="-80" dirty="0"/>
              <a:t> </a:t>
            </a:r>
            <a:r>
              <a:rPr sz="2800" spc="-25" dirty="0"/>
              <a:t>and </a:t>
            </a:r>
            <a:r>
              <a:rPr sz="2800" dirty="0"/>
              <a:t>household</a:t>
            </a:r>
            <a:r>
              <a:rPr sz="2800" spc="-100" dirty="0"/>
              <a:t> </a:t>
            </a:r>
            <a:r>
              <a:rPr sz="2800" dirty="0"/>
              <a:t>characteristics</a:t>
            </a:r>
            <a:r>
              <a:rPr sz="2800" spc="-95" dirty="0"/>
              <a:t> </a:t>
            </a:r>
            <a:r>
              <a:rPr sz="2800" dirty="0"/>
              <a:t>(N</a:t>
            </a:r>
            <a:r>
              <a:rPr sz="2800" spc="-95" dirty="0"/>
              <a:t> </a:t>
            </a:r>
            <a:r>
              <a:rPr sz="2800" dirty="0"/>
              <a:t>=</a:t>
            </a:r>
            <a:r>
              <a:rPr sz="2800" spc="-95" dirty="0"/>
              <a:t> </a:t>
            </a:r>
            <a:r>
              <a:rPr sz="2800" spc="-20" dirty="0"/>
              <a:t>301)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1697366" y="1964276"/>
            <a:ext cx="2827655" cy="730250"/>
          </a:xfrm>
          <a:prstGeom prst="rect">
            <a:avLst/>
          </a:prstGeom>
          <a:ln w="19050">
            <a:solidFill>
              <a:srgbClr val="800000"/>
            </a:solidFill>
          </a:ln>
        </p:spPr>
        <p:txBody>
          <a:bodyPr vert="horz" wrap="square" lIns="0" tIns="58419" rIns="0" bIns="0" rtlCol="0">
            <a:spAutoFit/>
          </a:bodyPr>
          <a:lstStyle/>
          <a:p>
            <a:pPr marL="137160" marR="285750">
              <a:lnSpc>
                <a:spcPct val="100000"/>
              </a:lnSpc>
              <a:spcBef>
                <a:spcPts val="459"/>
              </a:spcBef>
            </a:pPr>
            <a:r>
              <a:rPr sz="2000" b="1" dirty="0">
                <a:solidFill>
                  <a:srgbClr val="800000"/>
                </a:solidFill>
                <a:latin typeface="Arial"/>
                <a:cs typeface="Arial"/>
              </a:rPr>
              <a:t>94%</a:t>
            </a:r>
            <a:r>
              <a:rPr sz="2000" b="1" spc="-4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were</a:t>
            </a:r>
            <a:r>
              <a:rPr sz="2000" spc="-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mothers</a:t>
            </a:r>
            <a:r>
              <a:rPr sz="2000" spc="-3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595959"/>
                </a:solidFill>
                <a:latin typeface="Arial"/>
                <a:cs typeface="Arial"/>
              </a:rPr>
              <a:t>of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the</a:t>
            </a:r>
            <a:r>
              <a:rPr sz="2000" spc="-8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hospitalized</a:t>
            </a:r>
            <a:r>
              <a:rPr sz="2000" spc="-9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595959"/>
                </a:solidFill>
                <a:latin typeface="Arial"/>
                <a:cs typeface="Arial"/>
              </a:rPr>
              <a:t>child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97366" y="2914750"/>
            <a:ext cx="2827655" cy="659130"/>
          </a:xfrm>
          <a:prstGeom prst="rect">
            <a:avLst/>
          </a:prstGeom>
          <a:ln w="19050">
            <a:solidFill>
              <a:srgbClr val="800000"/>
            </a:solidFill>
          </a:ln>
        </p:spPr>
        <p:txBody>
          <a:bodyPr vert="horz" wrap="square" lIns="0" tIns="22225" rIns="0" bIns="0" rtlCol="0">
            <a:spAutoFit/>
          </a:bodyPr>
          <a:lstStyle/>
          <a:p>
            <a:pPr marL="137160" marR="791210">
              <a:lnSpc>
                <a:spcPct val="100000"/>
              </a:lnSpc>
              <a:spcBef>
                <a:spcPts val="175"/>
              </a:spcBef>
            </a:pP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Median</a:t>
            </a:r>
            <a:r>
              <a:rPr sz="2000" spc="-5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age</a:t>
            </a:r>
            <a:r>
              <a:rPr sz="2000" spc="-5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b="1" spc="-20" dirty="0">
                <a:solidFill>
                  <a:srgbClr val="800000"/>
                </a:solidFill>
                <a:latin typeface="Arial"/>
                <a:cs typeface="Arial"/>
              </a:rPr>
              <a:t>33.6 </a:t>
            </a:r>
            <a:r>
              <a:rPr sz="2000" b="1" spc="-10" dirty="0">
                <a:solidFill>
                  <a:srgbClr val="800000"/>
                </a:solidFill>
                <a:latin typeface="Arial"/>
                <a:cs typeface="Arial"/>
              </a:rPr>
              <a:t>years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97366" y="3824973"/>
            <a:ext cx="2827655" cy="659130"/>
          </a:xfrm>
          <a:prstGeom prst="rect">
            <a:avLst/>
          </a:prstGeom>
          <a:ln w="19050">
            <a:solidFill>
              <a:srgbClr val="800000"/>
            </a:solidFill>
          </a:ln>
        </p:spPr>
        <p:txBody>
          <a:bodyPr vert="horz" wrap="square" lIns="0" tIns="26670" rIns="0" bIns="0" rtlCol="0">
            <a:spAutoFit/>
          </a:bodyPr>
          <a:lstStyle/>
          <a:p>
            <a:pPr marL="137160" marR="916940">
              <a:lnSpc>
                <a:spcPct val="100000"/>
              </a:lnSpc>
              <a:spcBef>
                <a:spcPts val="210"/>
              </a:spcBef>
            </a:pPr>
            <a:r>
              <a:rPr sz="2000" b="1" dirty="0">
                <a:solidFill>
                  <a:srgbClr val="800000"/>
                </a:solidFill>
                <a:latin typeface="Arial"/>
                <a:cs typeface="Arial"/>
              </a:rPr>
              <a:t>81%</a:t>
            </a:r>
            <a:r>
              <a:rPr sz="2000" b="1" spc="-1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Arial"/>
                <a:cs typeface="Arial"/>
              </a:rPr>
              <a:t>African-American/Black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97366" y="4665728"/>
            <a:ext cx="2827655" cy="488315"/>
          </a:xfrm>
          <a:prstGeom prst="rect">
            <a:avLst/>
          </a:prstGeom>
          <a:ln w="19050">
            <a:solidFill>
              <a:srgbClr val="800000"/>
            </a:solidFill>
          </a:ln>
        </p:spPr>
        <p:txBody>
          <a:bodyPr vert="horz" wrap="square" lIns="0" tIns="100330" rIns="0" bIns="0" rtlCol="0">
            <a:spAutoFit/>
          </a:bodyPr>
          <a:lstStyle/>
          <a:p>
            <a:pPr marL="137160">
              <a:lnSpc>
                <a:spcPct val="100000"/>
              </a:lnSpc>
              <a:spcBef>
                <a:spcPts val="790"/>
              </a:spcBef>
            </a:pPr>
            <a:r>
              <a:rPr sz="2000" b="1" dirty="0">
                <a:solidFill>
                  <a:srgbClr val="800000"/>
                </a:solidFill>
                <a:latin typeface="Arial"/>
                <a:cs typeface="Arial"/>
              </a:rPr>
              <a:t>54%</a:t>
            </a:r>
            <a:r>
              <a:rPr sz="2000" b="1" spc="-3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595959"/>
                </a:solidFill>
                <a:latin typeface="Arial"/>
                <a:cs typeface="Arial"/>
              </a:rPr>
              <a:t>were</a:t>
            </a:r>
            <a:r>
              <a:rPr sz="20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595959"/>
                </a:solidFill>
                <a:latin typeface="Arial"/>
                <a:cs typeface="Arial"/>
              </a:rPr>
              <a:t>partnered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636803" y="1920441"/>
            <a:ext cx="3263900" cy="676910"/>
          </a:xfrm>
          <a:prstGeom prst="rect">
            <a:avLst/>
          </a:prstGeom>
          <a:ln w="19050">
            <a:solidFill>
              <a:srgbClr val="8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8419">
              <a:lnSpc>
                <a:spcPts val="2340"/>
              </a:lnSpc>
            </a:pPr>
            <a:r>
              <a:rPr sz="2000" b="1" dirty="0">
                <a:solidFill>
                  <a:srgbClr val="800000"/>
                </a:solidFill>
                <a:latin typeface="Arial"/>
                <a:cs typeface="Arial"/>
              </a:rPr>
              <a:t>25%</a:t>
            </a:r>
            <a:r>
              <a:rPr sz="2000" b="1" spc="-5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7F7F7F"/>
                </a:solidFill>
                <a:latin typeface="Arial"/>
                <a:cs typeface="Arial"/>
              </a:rPr>
              <a:t>food</a:t>
            </a:r>
            <a:r>
              <a:rPr sz="2000" spc="-5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7F7F7F"/>
                </a:solidFill>
                <a:latin typeface="Arial"/>
                <a:cs typeface="Arial"/>
              </a:rPr>
              <a:t>insecure</a:t>
            </a:r>
            <a:r>
              <a:rPr sz="2000" spc="-5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2000" spc="-25" dirty="0">
                <a:solidFill>
                  <a:srgbClr val="7F7F7F"/>
                </a:solidFill>
                <a:latin typeface="Arial"/>
                <a:cs typeface="Arial"/>
              </a:rPr>
              <a:t>and</a:t>
            </a:r>
            <a:endParaRPr sz="2000">
              <a:latin typeface="Arial"/>
              <a:cs typeface="Arial"/>
            </a:endParaRPr>
          </a:p>
          <a:p>
            <a:pPr marL="58419">
              <a:lnSpc>
                <a:spcPct val="100000"/>
              </a:lnSpc>
            </a:pPr>
            <a:r>
              <a:rPr sz="2000" b="1" dirty="0">
                <a:solidFill>
                  <a:srgbClr val="800000"/>
                </a:solidFill>
                <a:latin typeface="Arial"/>
                <a:cs typeface="Arial"/>
              </a:rPr>
              <a:t>15%</a:t>
            </a:r>
            <a:r>
              <a:rPr sz="2000" b="1" spc="-45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7F7F7F"/>
                </a:solidFill>
                <a:latin typeface="Arial"/>
                <a:cs typeface="Arial"/>
              </a:rPr>
              <a:t>marginally</a:t>
            </a:r>
            <a:r>
              <a:rPr sz="2000" spc="-4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7F7F7F"/>
                </a:solidFill>
                <a:latin typeface="Arial"/>
                <a:cs typeface="Arial"/>
              </a:rPr>
              <a:t>food</a:t>
            </a:r>
            <a:r>
              <a:rPr sz="2000" spc="-4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7F7F7F"/>
                </a:solidFill>
                <a:latin typeface="Arial"/>
                <a:cs typeface="Arial"/>
              </a:rPr>
              <a:t>secure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636803" y="2817352"/>
            <a:ext cx="3255645" cy="676910"/>
          </a:xfrm>
          <a:prstGeom prst="rect">
            <a:avLst/>
          </a:prstGeom>
          <a:ln w="19050">
            <a:solidFill>
              <a:srgbClr val="800000"/>
            </a:solidFill>
          </a:ln>
        </p:spPr>
        <p:txBody>
          <a:bodyPr vert="horz" wrap="square" lIns="0" tIns="10160" rIns="0" bIns="0" rtlCol="0">
            <a:spAutoFit/>
          </a:bodyPr>
          <a:lstStyle/>
          <a:p>
            <a:pPr marL="58419" marR="480695">
              <a:lnSpc>
                <a:spcPct val="100000"/>
              </a:lnSpc>
              <a:spcBef>
                <a:spcPts val="80"/>
              </a:spcBef>
            </a:pPr>
            <a:r>
              <a:rPr sz="2000" b="1" dirty="0">
                <a:solidFill>
                  <a:srgbClr val="800000"/>
                </a:solidFill>
                <a:latin typeface="Arial"/>
                <a:cs typeface="Arial"/>
              </a:rPr>
              <a:t>79%</a:t>
            </a:r>
            <a:r>
              <a:rPr sz="2000" b="1" spc="-4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7F7F7F"/>
                </a:solidFill>
                <a:latin typeface="Arial"/>
                <a:cs typeface="Arial"/>
              </a:rPr>
              <a:t>reported</a:t>
            </a:r>
            <a:r>
              <a:rPr sz="2000" spc="-3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7F7F7F"/>
                </a:solidFill>
                <a:latin typeface="Arial"/>
                <a:cs typeface="Arial"/>
              </a:rPr>
              <a:t>an</a:t>
            </a:r>
            <a:r>
              <a:rPr sz="2000" spc="-3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7F7F7F"/>
                </a:solidFill>
                <a:latin typeface="Arial"/>
                <a:cs typeface="Arial"/>
              </a:rPr>
              <a:t>annual </a:t>
            </a:r>
            <a:r>
              <a:rPr sz="2000" dirty="0">
                <a:solidFill>
                  <a:srgbClr val="7F7F7F"/>
                </a:solidFill>
                <a:latin typeface="Arial"/>
                <a:cs typeface="Arial"/>
              </a:rPr>
              <a:t>income</a:t>
            </a:r>
            <a:r>
              <a:rPr sz="2000" spc="-3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7F7F7F"/>
                </a:solidFill>
                <a:latin typeface="Arial"/>
                <a:cs typeface="Arial"/>
              </a:rPr>
              <a:t>of</a:t>
            </a:r>
            <a:r>
              <a:rPr sz="2000" spc="-3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7F7F7F"/>
                </a:solidFill>
                <a:latin typeface="Arial"/>
                <a:cs typeface="Arial"/>
              </a:rPr>
              <a:t>&lt;</a:t>
            </a:r>
            <a:r>
              <a:rPr sz="2000" spc="-3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7F7F7F"/>
                </a:solidFill>
                <a:latin typeface="Arial"/>
                <a:cs typeface="Arial"/>
              </a:rPr>
              <a:t>$50,000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636803" y="3714263"/>
            <a:ext cx="3255645" cy="730250"/>
          </a:xfrm>
          <a:prstGeom prst="rect">
            <a:avLst/>
          </a:prstGeom>
          <a:ln w="19050">
            <a:solidFill>
              <a:srgbClr val="800000"/>
            </a:solidFill>
          </a:ln>
        </p:spPr>
        <p:txBody>
          <a:bodyPr vert="horz" wrap="square" lIns="0" tIns="27305" rIns="0" bIns="0" rtlCol="0">
            <a:spAutoFit/>
          </a:bodyPr>
          <a:lstStyle/>
          <a:p>
            <a:pPr marL="58419" marR="226695">
              <a:lnSpc>
                <a:spcPct val="100000"/>
              </a:lnSpc>
              <a:spcBef>
                <a:spcPts val="215"/>
              </a:spcBef>
            </a:pPr>
            <a:r>
              <a:rPr sz="2000" b="1" dirty="0">
                <a:solidFill>
                  <a:srgbClr val="800000"/>
                </a:solidFill>
                <a:latin typeface="Arial"/>
                <a:cs typeface="Arial"/>
              </a:rPr>
              <a:t>74%</a:t>
            </a:r>
            <a:r>
              <a:rPr sz="2000" b="1" spc="-5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7F7F7F"/>
                </a:solidFill>
                <a:latin typeface="Arial"/>
                <a:cs typeface="Arial"/>
              </a:rPr>
              <a:t>were</a:t>
            </a:r>
            <a:r>
              <a:rPr sz="2000" spc="-4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7F7F7F"/>
                </a:solidFill>
                <a:latin typeface="Arial"/>
                <a:cs typeface="Arial"/>
              </a:rPr>
              <a:t>insured</a:t>
            </a:r>
            <a:r>
              <a:rPr sz="2000" spc="-5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7F7F7F"/>
                </a:solidFill>
                <a:latin typeface="Arial"/>
                <a:cs typeface="Arial"/>
              </a:rPr>
              <a:t>through Medicaid/Medicare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628693" y="4573373"/>
            <a:ext cx="3263900" cy="730250"/>
          </a:xfrm>
          <a:prstGeom prst="rect">
            <a:avLst/>
          </a:prstGeom>
          <a:ln w="19050">
            <a:solidFill>
              <a:srgbClr val="800000"/>
            </a:solidFill>
          </a:ln>
        </p:spPr>
        <p:txBody>
          <a:bodyPr vert="horz" wrap="square" lIns="0" tIns="82550" rIns="0" bIns="0" rtlCol="0">
            <a:spAutoFit/>
          </a:bodyPr>
          <a:lstStyle/>
          <a:p>
            <a:pPr marL="66675" marR="423545">
              <a:lnSpc>
                <a:spcPct val="100000"/>
              </a:lnSpc>
              <a:spcBef>
                <a:spcPts val="650"/>
              </a:spcBef>
            </a:pPr>
            <a:r>
              <a:rPr sz="2000" b="1" dirty="0">
                <a:solidFill>
                  <a:srgbClr val="800000"/>
                </a:solidFill>
                <a:latin typeface="Arial"/>
                <a:cs typeface="Arial"/>
              </a:rPr>
              <a:t>69%</a:t>
            </a:r>
            <a:r>
              <a:rPr sz="2000" b="1" spc="-50" dirty="0">
                <a:solidFill>
                  <a:srgbClr val="800000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7F7F7F"/>
                </a:solidFill>
                <a:latin typeface="Arial"/>
                <a:cs typeface="Arial"/>
              </a:rPr>
              <a:t>reported</a:t>
            </a:r>
            <a:r>
              <a:rPr sz="2000" spc="-4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2000" spc="-10" dirty="0">
                <a:solidFill>
                  <a:srgbClr val="7F7F7F"/>
                </a:solidFill>
                <a:latin typeface="Arial"/>
                <a:cs typeface="Arial"/>
              </a:rPr>
              <a:t>household </a:t>
            </a:r>
            <a:r>
              <a:rPr sz="2000" dirty="0">
                <a:solidFill>
                  <a:srgbClr val="7F7F7F"/>
                </a:solidFill>
                <a:latin typeface="Arial"/>
                <a:cs typeface="Arial"/>
              </a:rPr>
              <a:t>receipt</a:t>
            </a:r>
            <a:r>
              <a:rPr sz="2000" spc="-4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2000" dirty="0">
                <a:solidFill>
                  <a:srgbClr val="7F7F7F"/>
                </a:solidFill>
                <a:latin typeface="Arial"/>
                <a:cs typeface="Arial"/>
              </a:rPr>
              <a:t>of</a:t>
            </a:r>
            <a:r>
              <a:rPr sz="2000" spc="-4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2000" spc="-20" dirty="0">
                <a:solidFill>
                  <a:srgbClr val="7F7F7F"/>
                </a:solidFill>
                <a:latin typeface="Arial"/>
                <a:cs typeface="Arial"/>
              </a:rPr>
              <a:t>SNAP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6591" y="3773423"/>
            <a:ext cx="551688" cy="551688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41832" y="1962911"/>
            <a:ext cx="551688" cy="551688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23544" y="2804160"/>
            <a:ext cx="551688" cy="551688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788408" y="1950720"/>
            <a:ext cx="551688" cy="551688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788408" y="4602479"/>
            <a:ext cx="551688" cy="551688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788408" y="3761232"/>
            <a:ext cx="551688" cy="551688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788408" y="2791967"/>
            <a:ext cx="551688" cy="551688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41832" y="4617720"/>
            <a:ext cx="551688" cy="551688"/>
          </a:xfrm>
          <a:prstGeom prst="rect">
            <a:avLst/>
          </a:prstGeom>
        </p:spPr>
      </p:pic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35940" y="212852"/>
            <a:ext cx="770763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/>
              <a:t>Figure</a:t>
            </a:r>
            <a:r>
              <a:rPr sz="2400" spc="-25" dirty="0"/>
              <a:t> </a:t>
            </a:r>
            <a:r>
              <a:rPr sz="2400" dirty="0"/>
              <a:t>2:</a:t>
            </a:r>
            <a:r>
              <a:rPr sz="2400" spc="-25" dirty="0"/>
              <a:t> </a:t>
            </a:r>
            <a:r>
              <a:rPr sz="2400" dirty="0"/>
              <a:t>Frequency</a:t>
            </a:r>
            <a:r>
              <a:rPr sz="2400" spc="-25" dirty="0"/>
              <a:t> </a:t>
            </a:r>
            <a:r>
              <a:rPr sz="2400" dirty="0"/>
              <a:t>of</a:t>
            </a:r>
            <a:r>
              <a:rPr sz="2400" spc="-25" dirty="0"/>
              <a:t> </a:t>
            </a:r>
            <a:r>
              <a:rPr sz="2400" spc="-10" dirty="0"/>
              <a:t>hospital-</a:t>
            </a:r>
            <a:r>
              <a:rPr sz="2400" dirty="0"/>
              <a:t>based</a:t>
            </a:r>
            <a:r>
              <a:rPr sz="2400" spc="-25" dirty="0"/>
              <a:t> </a:t>
            </a:r>
            <a:r>
              <a:rPr sz="2400" spc="-10" dirty="0"/>
              <a:t>discrimination </a:t>
            </a:r>
            <a:r>
              <a:rPr sz="2400" dirty="0"/>
              <a:t>reported</a:t>
            </a:r>
            <a:r>
              <a:rPr sz="2400" spc="-50" dirty="0"/>
              <a:t> </a:t>
            </a:r>
            <a:r>
              <a:rPr sz="2400" dirty="0"/>
              <a:t>on</a:t>
            </a:r>
            <a:r>
              <a:rPr sz="2400" spc="-55" dirty="0"/>
              <a:t> </a:t>
            </a:r>
            <a:r>
              <a:rPr sz="2400" dirty="0"/>
              <a:t>DMS</a:t>
            </a:r>
            <a:r>
              <a:rPr sz="2400" spc="-45" dirty="0"/>
              <a:t> </a:t>
            </a:r>
            <a:r>
              <a:rPr sz="2400" dirty="0"/>
              <a:t>items</a:t>
            </a:r>
            <a:r>
              <a:rPr sz="2400" spc="-40" dirty="0"/>
              <a:t> </a:t>
            </a:r>
            <a:r>
              <a:rPr sz="2400" dirty="0"/>
              <a:t>by</a:t>
            </a:r>
            <a:r>
              <a:rPr sz="2400" spc="-45" dirty="0"/>
              <a:t> </a:t>
            </a:r>
            <a:r>
              <a:rPr sz="2400" dirty="0"/>
              <a:t>food</a:t>
            </a:r>
            <a:r>
              <a:rPr sz="2400" spc="-50" dirty="0"/>
              <a:t> </a:t>
            </a:r>
            <a:r>
              <a:rPr sz="2400" dirty="0"/>
              <a:t>security</a:t>
            </a:r>
            <a:r>
              <a:rPr sz="2400" spc="-45" dirty="0"/>
              <a:t> </a:t>
            </a:r>
            <a:r>
              <a:rPr sz="2400" spc="-10" dirty="0"/>
              <a:t>status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666263" y="1352803"/>
            <a:ext cx="1943100" cy="104076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065" marR="5080" algn="ctr">
              <a:lnSpc>
                <a:spcPts val="1390"/>
              </a:lnSpc>
              <a:spcBef>
                <a:spcPts val="185"/>
              </a:spcBef>
            </a:pPr>
            <a:r>
              <a:rPr sz="1200" spc="-30" dirty="0">
                <a:solidFill>
                  <a:srgbClr val="7F7F7F"/>
                </a:solidFill>
                <a:latin typeface="Arial"/>
                <a:cs typeface="Arial"/>
              </a:rPr>
              <a:t>You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feel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like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a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doctor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or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nurse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is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not</a:t>
            </a:r>
            <a:r>
              <a:rPr sz="1200" spc="-1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listening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to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 what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you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were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7F7F7F"/>
                </a:solidFill>
                <a:latin typeface="Arial"/>
                <a:cs typeface="Arial"/>
              </a:rPr>
              <a:t>saying</a:t>
            </a:r>
            <a:endParaRPr sz="1200">
              <a:latin typeface="Arial"/>
              <a:cs typeface="Arial"/>
            </a:endParaRPr>
          </a:p>
          <a:p>
            <a:pPr marL="49530" marR="40640" indent="-1270" algn="ctr">
              <a:lnSpc>
                <a:spcPts val="1390"/>
              </a:lnSpc>
              <a:spcBef>
                <a:spcPts val="990"/>
              </a:spcBef>
            </a:pP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A</a:t>
            </a:r>
            <a:r>
              <a:rPr sz="1200" spc="-8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doctor</a:t>
            </a:r>
            <a:r>
              <a:rPr sz="1200" spc="-1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or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nurse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acts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as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if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he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or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she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is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better</a:t>
            </a:r>
            <a:r>
              <a:rPr sz="1200" spc="-1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than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you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8245" y="2590291"/>
            <a:ext cx="1828164" cy="38544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81280" marR="5080" indent="-69215">
              <a:lnSpc>
                <a:spcPts val="1390"/>
              </a:lnSpc>
              <a:spcBef>
                <a:spcPts val="185"/>
              </a:spcBef>
            </a:pP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A</a:t>
            </a:r>
            <a:r>
              <a:rPr sz="1200" spc="-8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doctor</a:t>
            </a:r>
            <a:r>
              <a:rPr sz="1200" spc="-1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or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nurse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acts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as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if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he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or</a:t>
            </a:r>
            <a:r>
              <a:rPr sz="1200" spc="-1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she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is</a:t>
            </a:r>
            <a:r>
              <a:rPr sz="1200" spc="-1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afraid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of</a:t>
            </a:r>
            <a:r>
              <a:rPr sz="1200" spc="-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you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5029" y="3141979"/>
            <a:ext cx="1901825" cy="105600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065" marR="5080" algn="ctr">
              <a:lnSpc>
                <a:spcPct val="97500"/>
              </a:lnSpc>
              <a:spcBef>
                <a:spcPts val="135"/>
              </a:spcBef>
            </a:pP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A</a:t>
            </a:r>
            <a:r>
              <a:rPr sz="1200" spc="-8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doctor</a:t>
            </a:r>
            <a:r>
              <a:rPr sz="1200" spc="-1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or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nurse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acts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as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if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he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or</a:t>
            </a:r>
            <a:r>
              <a:rPr sz="1200" spc="-1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she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thinks</a:t>
            </a:r>
            <a:r>
              <a:rPr sz="1200" spc="-1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you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are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not </a:t>
            </a:r>
            <a:r>
              <a:rPr sz="1200" spc="-10" dirty="0">
                <a:solidFill>
                  <a:srgbClr val="7F7F7F"/>
                </a:solidFill>
                <a:latin typeface="Arial"/>
                <a:cs typeface="Arial"/>
              </a:rPr>
              <a:t>smart</a:t>
            </a:r>
            <a:endParaRPr sz="1200">
              <a:latin typeface="Arial"/>
              <a:cs typeface="Arial"/>
            </a:endParaRPr>
          </a:p>
          <a:p>
            <a:pPr marL="62230" marR="38100" algn="ctr">
              <a:lnSpc>
                <a:spcPts val="1420"/>
              </a:lnSpc>
              <a:spcBef>
                <a:spcPts val="1070"/>
              </a:spcBef>
            </a:pPr>
            <a:r>
              <a:rPr sz="1200" spc="-30" dirty="0">
                <a:solidFill>
                  <a:srgbClr val="7F7F7F"/>
                </a:solidFill>
                <a:latin typeface="Arial"/>
                <a:cs typeface="Arial"/>
              </a:rPr>
              <a:t>You</a:t>
            </a:r>
            <a:r>
              <a:rPr sz="1200" spc="-3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receive</a:t>
            </a:r>
            <a:r>
              <a:rPr sz="1200" spc="-3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poorer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7F7F7F"/>
                </a:solidFill>
                <a:latin typeface="Arial"/>
                <a:cs typeface="Arial"/>
              </a:rPr>
              <a:t>service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than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other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7F7F7F"/>
                </a:solidFill>
                <a:latin typeface="Arial"/>
                <a:cs typeface="Arial"/>
              </a:rPr>
              <a:t>people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7115" y="4400804"/>
            <a:ext cx="1794510" cy="385445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5560" marR="5080" indent="-23495">
              <a:lnSpc>
                <a:spcPts val="1390"/>
              </a:lnSpc>
              <a:spcBef>
                <a:spcPts val="185"/>
              </a:spcBef>
            </a:pPr>
            <a:r>
              <a:rPr sz="1200" spc="-30" dirty="0">
                <a:solidFill>
                  <a:srgbClr val="7F7F7F"/>
                </a:solidFill>
                <a:latin typeface="Arial"/>
                <a:cs typeface="Arial"/>
              </a:rPr>
              <a:t>You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were</a:t>
            </a:r>
            <a:r>
              <a:rPr sz="1200" spc="-3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treated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with</a:t>
            </a:r>
            <a:r>
              <a:rPr sz="1200" spc="-3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less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respect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than</a:t>
            </a:r>
            <a:r>
              <a:rPr sz="1200" spc="-3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other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7F7F7F"/>
                </a:solidFill>
                <a:latin typeface="Arial"/>
                <a:cs typeface="Arial"/>
              </a:rPr>
              <a:t>people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0716" y="4989067"/>
            <a:ext cx="1794510" cy="388620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207645" marR="5080" indent="-195580">
              <a:lnSpc>
                <a:spcPts val="1420"/>
              </a:lnSpc>
              <a:spcBef>
                <a:spcPts val="160"/>
              </a:spcBef>
            </a:pPr>
            <a:r>
              <a:rPr sz="1200" spc="-30" dirty="0">
                <a:solidFill>
                  <a:srgbClr val="7F7F7F"/>
                </a:solidFill>
                <a:latin typeface="Arial"/>
                <a:cs typeface="Arial"/>
              </a:rPr>
              <a:t>You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were</a:t>
            </a:r>
            <a:r>
              <a:rPr sz="1200" spc="-3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treated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with</a:t>
            </a:r>
            <a:r>
              <a:rPr sz="1200" spc="-3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20" dirty="0">
                <a:solidFill>
                  <a:srgbClr val="7F7F7F"/>
                </a:solidFill>
                <a:latin typeface="Arial"/>
                <a:cs typeface="Arial"/>
              </a:rPr>
              <a:t>less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courtesy</a:t>
            </a:r>
            <a:r>
              <a:rPr sz="1200" spc="-2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than</a:t>
            </a:r>
            <a:r>
              <a:rPr sz="1200" spc="-3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7F7F7F"/>
                </a:solidFill>
                <a:latin typeface="Arial"/>
                <a:cs typeface="Arial"/>
              </a:rPr>
              <a:t>others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9011" y="2847884"/>
            <a:ext cx="196215" cy="77978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1425"/>
              </a:lnSpc>
            </a:pPr>
            <a:r>
              <a:rPr sz="1200" dirty="0">
                <a:solidFill>
                  <a:srgbClr val="7F7F7F"/>
                </a:solidFill>
                <a:latin typeface="Arial"/>
                <a:cs typeface="Arial"/>
              </a:rPr>
              <a:t>DMS</a:t>
            </a:r>
            <a:r>
              <a:rPr sz="1200" spc="-1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200" spc="-10" dirty="0">
                <a:solidFill>
                  <a:srgbClr val="7F7F7F"/>
                </a:solidFill>
                <a:latin typeface="Arial"/>
                <a:cs typeface="Arial"/>
              </a:rPr>
              <a:t>Items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871386" y="5626608"/>
            <a:ext cx="127317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rgbClr val="7F7F7F"/>
                </a:solidFill>
                <a:latin typeface="Arial"/>
                <a:cs typeface="Arial"/>
              </a:rPr>
              <a:t>Food</a:t>
            </a:r>
            <a:r>
              <a:rPr sz="1100" spc="-40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7F7F7F"/>
                </a:solidFill>
                <a:latin typeface="Arial"/>
                <a:cs typeface="Arial"/>
              </a:rPr>
              <a:t>security</a:t>
            </a:r>
            <a:r>
              <a:rPr sz="1100" spc="-45" dirty="0">
                <a:solidFill>
                  <a:srgbClr val="7F7F7F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7F7F7F"/>
                </a:solidFill>
                <a:latin typeface="Arial"/>
                <a:cs typeface="Arial"/>
              </a:rPr>
              <a:t>status</a:t>
            </a:r>
            <a:endParaRPr sz="110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242029" y="1268149"/>
            <a:ext cx="9092565" cy="4239895"/>
            <a:chOff x="242029" y="1268149"/>
            <a:chExt cx="9092565" cy="4239895"/>
          </a:xfrm>
        </p:grpSpPr>
        <p:sp>
          <p:nvSpPr>
            <p:cNvPr id="11" name="object 11"/>
            <p:cNvSpPr/>
            <p:nvPr/>
          </p:nvSpPr>
          <p:spPr>
            <a:xfrm>
              <a:off x="251554" y="1277674"/>
              <a:ext cx="2404745" cy="4220845"/>
            </a:xfrm>
            <a:custGeom>
              <a:avLst/>
              <a:gdLst/>
              <a:ahLst/>
              <a:cxnLst/>
              <a:rect l="l" t="t" r="r" b="b"/>
              <a:pathLst>
                <a:path w="2404745" h="4220845">
                  <a:moveTo>
                    <a:pt x="0" y="0"/>
                  </a:moveTo>
                  <a:lnTo>
                    <a:pt x="2404247" y="0"/>
                  </a:lnTo>
                  <a:lnTo>
                    <a:pt x="2404247" y="4220308"/>
                  </a:lnTo>
                  <a:lnTo>
                    <a:pt x="0" y="4220308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5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334931" y="1318340"/>
              <a:ext cx="4989830" cy="558165"/>
            </a:xfrm>
            <a:custGeom>
              <a:avLst/>
              <a:gdLst/>
              <a:ahLst/>
              <a:cxnLst/>
              <a:rect l="l" t="t" r="r" b="b"/>
              <a:pathLst>
                <a:path w="4989830" h="558164">
                  <a:moveTo>
                    <a:pt x="4989689" y="0"/>
                  </a:moveTo>
                  <a:lnTo>
                    <a:pt x="4989689" y="557911"/>
                  </a:lnTo>
                  <a:lnTo>
                    <a:pt x="0" y="557911"/>
                  </a:lnTo>
                  <a:lnTo>
                    <a:pt x="0" y="0"/>
                  </a:lnTo>
                  <a:lnTo>
                    <a:pt x="4989689" y="0"/>
                  </a:lnTo>
                  <a:close/>
                </a:path>
              </a:pathLst>
            </a:custGeom>
            <a:ln w="19050">
              <a:solidFill>
                <a:srgbClr val="5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655803" y="1317445"/>
              <a:ext cx="1627505" cy="558165"/>
            </a:xfrm>
            <a:custGeom>
              <a:avLst/>
              <a:gdLst/>
              <a:ahLst/>
              <a:cxnLst/>
              <a:rect l="l" t="t" r="r" b="b"/>
              <a:pathLst>
                <a:path w="1627504" h="558164">
                  <a:moveTo>
                    <a:pt x="1626952" y="0"/>
                  </a:moveTo>
                  <a:lnTo>
                    <a:pt x="1626952" y="557911"/>
                  </a:lnTo>
                  <a:lnTo>
                    <a:pt x="0" y="557911"/>
                  </a:lnTo>
                  <a:lnTo>
                    <a:pt x="0" y="0"/>
                  </a:lnTo>
                  <a:lnTo>
                    <a:pt x="1626952" y="0"/>
                  </a:lnTo>
                  <a:close/>
                </a:path>
              </a:pathLst>
            </a:custGeom>
            <a:ln w="19050">
              <a:solidFill>
                <a:srgbClr val="5C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855463" y="1368647"/>
              <a:ext cx="3883660" cy="4100829"/>
            </a:xfrm>
            <a:custGeom>
              <a:avLst/>
              <a:gdLst/>
              <a:ahLst/>
              <a:cxnLst/>
              <a:rect l="l" t="t" r="r" b="b"/>
              <a:pathLst>
                <a:path w="3883659" h="4100829">
                  <a:moveTo>
                    <a:pt x="0" y="4068984"/>
                  </a:moveTo>
                  <a:lnTo>
                    <a:pt x="0" y="4100589"/>
                  </a:lnTo>
                </a:path>
                <a:path w="3883659" h="4100829">
                  <a:moveTo>
                    <a:pt x="0" y="3916584"/>
                  </a:moveTo>
                  <a:lnTo>
                    <a:pt x="0" y="3980592"/>
                  </a:lnTo>
                </a:path>
                <a:path w="3883659" h="4100829">
                  <a:moveTo>
                    <a:pt x="0" y="3767232"/>
                  </a:moveTo>
                  <a:lnTo>
                    <a:pt x="0" y="3828192"/>
                  </a:lnTo>
                </a:path>
                <a:path w="3883659" h="4100829">
                  <a:moveTo>
                    <a:pt x="0" y="3462432"/>
                  </a:moveTo>
                  <a:lnTo>
                    <a:pt x="0" y="3675792"/>
                  </a:lnTo>
                </a:path>
                <a:path w="3883659" h="4100829">
                  <a:moveTo>
                    <a:pt x="0" y="3310032"/>
                  </a:moveTo>
                  <a:lnTo>
                    <a:pt x="0" y="3370992"/>
                  </a:lnTo>
                </a:path>
                <a:path w="3883659" h="4100829">
                  <a:moveTo>
                    <a:pt x="0" y="3157632"/>
                  </a:moveTo>
                  <a:lnTo>
                    <a:pt x="0" y="3221640"/>
                  </a:lnTo>
                </a:path>
                <a:path w="3883659" h="4100829">
                  <a:moveTo>
                    <a:pt x="0" y="2855880"/>
                  </a:moveTo>
                  <a:lnTo>
                    <a:pt x="0" y="3069240"/>
                  </a:lnTo>
                </a:path>
                <a:path w="3883659" h="4100829">
                  <a:moveTo>
                    <a:pt x="0" y="2703480"/>
                  </a:moveTo>
                  <a:lnTo>
                    <a:pt x="0" y="2764440"/>
                  </a:lnTo>
                </a:path>
                <a:path w="3883659" h="4100829">
                  <a:moveTo>
                    <a:pt x="0" y="2551080"/>
                  </a:moveTo>
                  <a:lnTo>
                    <a:pt x="0" y="2612040"/>
                  </a:lnTo>
                </a:path>
                <a:path w="3883659" h="4100829">
                  <a:moveTo>
                    <a:pt x="0" y="2246280"/>
                  </a:moveTo>
                  <a:lnTo>
                    <a:pt x="0" y="2459640"/>
                  </a:lnTo>
                </a:path>
                <a:path w="3883659" h="4100829">
                  <a:moveTo>
                    <a:pt x="0" y="2093880"/>
                  </a:moveTo>
                  <a:lnTo>
                    <a:pt x="0" y="2157888"/>
                  </a:lnTo>
                </a:path>
                <a:path w="3883659" h="4100829">
                  <a:moveTo>
                    <a:pt x="0" y="1944528"/>
                  </a:moveTo>
                  <a:lnTo>
                    <a:pt x="0" y="2005488"/>
                  </a:lnTo>
                </a:path>
                <a:path w="3883659" h="4100829">
                  <a:moveTo>
                    <a:pt x="0" y="1639728"/>
                  </a:moveTo>
                  <a:lnTo>
                    <a:pt x="0" y="1853088"/>
                  </a:lnTo>
                </a:path>
                <a:path w="3883659" h="4100829">
                  <a:moveTo>
                    <a:pt x="0" y="1487328"/>
                  </a:moveTo>
                  <a:lnTo>
                    <a:pt x="0" y="1548288"/>
                  </a:lnTo>
                </a:path>
                <a:path w="3883659" h="4100829">
                  <a:moveTo>
                    <a:pt x="0" y="1334928"/>
                  </a:moveTo>
                  <a:lnTo>
                    <a:pt x="0" y="1398936"/>
                  </a:lnTo>
                </a:path>
                <a:path w="3883659" h="4100829">
                  <a:moveTo>
                    <a:pt x="0" y="1033176"/>
                  </a:moveTo>
                  <a:lnTo>
                    <a:pt x="0" y="1246536"/>
                  </a:lnTo>
                </a:path>
                <a:path w="3883659" h="4100829">
                  <a:moveTo>
                    <a:pt x="0" y="880776"/>
                  </a:moveTo>
                  <a:lnTo>
                    <a:pt x="0" y="941736"/>
                  </a:lnTo>
                </a:path>
                <a:path w="3883659" h="4100829">
                  <a:moveTo>
                    <a:pt x="0" y="728376"/>
                  </a:moveTo>
                  <a:lnTo>
                    <a:pt x="0" y="789336"/>
                  </a:lnTo>
                </a:path>
                <a:path w="3883659" h="4100829">
                  <a:moveTo>
                    <a:pt x="0" y="423576"/>
                  </a:moveTo>
                  <a:lnTo>
                    <a:pt x="0" y="639984"/>
                  </a:lnTo>
                </a:path>
                <a:path w="3883659" h="4100829">
                  <a:moveTo>
                    <a:pt x="0" y="274224"/>
                  </a:moveTo>
                  <a:lnTo>
                    <a:pt x="0" y="335184"/>
                  </a:lnTo>
                </a:path>
                <a:path w="3883659" h="4100829">
                  <a:moveTo>
                    <a:pt x="0" y="121824"/>
                  </a:moveTo>
                  <a:lnTo>
                    <a:pt x="0" y="182784"/>
                  </a:lnTo>
                </a:path>
                <a:path w="3883659" h="4100829">
                  <a:moveTo>
                    <a:pt x="0" y="0"/>
                  </a:moveTo>
                  <a:lnTo>
                    <a:pt x="0" y="30384"/>
                  </a:lnTo>
                </a:path>
                <a:path w="3883659" h="4100829">
                  <a:moveTo>
                    <a:pt x="484632" y="4068984"/>
                  </a:moveTo>
                  <a:lnTo>
                    <a:pt x="484632" y="4100589"/>
                  </a:lnTo>
                </a:path>
                <a:path w="3883659" h="4100829">
                  <a:moveTo>
                    <a:pt x="484632" y="3916584"/>
                  </a:moveTo>
                  <a:lnTo>
                    <a:pt x="484632" y="3980592"/>
                  </a:lnTo>
                </a:path>
                <a:path w="3883659" h="4100829">
                  <a:moveTo>
                    <a:pt x="484632" y="3767232"/>
                  </a:moveTo>
                  <a:lnTo>
                    <a:pt x="484632" y="3828192"/>
                  </a:lnTo>
                </a:path>
                <a:path w="3883659" h="4100829">
                  <a:moveTo>
                    <a:pt x="484632" y="3462432"/>
                  </a:moveTo>
                  <a:lnTo>
                    <a:pt x="484632" y="3675792"/>
                  </a:lnTo>
                </a:path>
                <a:path w="3883659" h="4100829">
                  <a:moveTo>
                    <a:pt x="484632" y="3310032"/>
                  </a:moveTo>
                  <a:lnTo>
                    <a:pt x="484632" y="3370992"/>
                  </a:lnTo>
                </a:path>
                <a:path w="3883659" h="4100829">
                  <a:moveTo>
                    <a:pt x="484632" y="3157632"/>
                  </a:moveTo>
                  <a:lnTo>
                    <a:pt x="484632" y="3221640"/>
                  </a:lnTo>
                </a:path>
                <a:path w="3883659" h="4100829">
                  <a:moveTo>
                    <a:pt x="484632" y="2855880"/>
                  </a:moveTo>
                  <a:lnTo>
                    <a:pt x="484632" y="3069240"/>
                  </a:lnTo>
                </a:path>
                <a:path w="3883659" h="4100829">
                  <a:moveTo>
                    <a:pt x="484632" y="2703480"/>
                  </a:moveTo>
                  <a:lnTo>
                    <a:pt x="484632" y="2764440"/>
                  </a:lnTo>
                </a:path>
                <a:path w="3883659" h="4100829">
                  <a:moveTo>
                    <a:pt x="484632" y="2551080"/>
                  </a:moveTo>
                  <a:lnTo>
                    <a:pt x="484632" y="2612040"/>
                  </a:lnTo>
                </a:path>
                <a:path w="3883659" h="4100829">
                  <a:moveTo>
                    <a:pt x="484632" y="2246280"/>
                  </a:moveTo>
                  <a:lnTo>
                    <a:pt x="484632" y="2459640"/>
                  </a:lnTo>
                </a:path>
                <a:path w="3883659" h="4100829">
                  <a:moveTo>
                    <a:pt x="484632" y="2093880"/>
                  </a:moveTo>
                  <a:lnTo>
                    <a:pt x="484632" y="2157888"/>
                  </a:lnTo>
                </a:path>
                <a:path w="3883659" h="4100829">
                  <a:moveTo>
                    <a:pt x="484632" y="1944528"/>
                  </a:moveTo>
                  <a:lnTo>
                    <a:pt x="484632" y="2005488"/>
                  </a:lnTo>
                </a:path>
                <a:path w="3883659" h="4100829">
                  <a:moveTo>
                    <a:pt x="484632" y="1639728"/>
                  </a:moveTo>
                  <a:lnTo>
                    <a:pt x="484632" y="1853088"/>
                  </a:lnTo>
                </a:path>
                <a:path w="3883659" h="4100829">
                  <a:moveTo>
                    <a:pt x="484632" y="1487328"/>
                  </a:moveTo>
                  <a:lnTo>
                    <a:pt x="484632" y="1548288"/>
                  </a:lnTo>
                </a:path>
                <a:path w="3883659" h="4100829">
                  <a:moveTo>
                    <a:pt x="484632" y="1334928"/>
                  </a:moveTo>
                  <a:lnTo>
                    <a:pt x="484632" y="1398936"/>
                  </a:lnTo>
                </a:path>
                <a:path w="3883659" h="4100829">
                  <a:moveTo>
                    <a:pt x="484632" y="1033176"/>
                  </a:moveTo>
                  <a:lnTo>
                    <a:pt x="484632" y="1246536"/>
                  </a:lnTo>
                </a:path>
                <a:path w="3883659" h="4100829">
                  <a:moveTo>
                    <a:pt x="484632" y="880776"/>
                  </a:moveTo>
                  <a:lnTo>
                    <a:pt x="484632" y="941736"/>
                  </a:lnTo>
                </a:path>
                <a:path w="3883659" h="4100829">
                  <a:moveTo>
                    <a:pt x="484632" y="728376"/>
                  </a:moveTo>
                  <a:lnTo>
                    <a:pt x="484632" y="789336"/>
                  </a:lnTo>
                </a:path>
                <a:path w="3883659" h="4100829">
                  <a:moveTo>
                    <a:pt x="484632" y="423576"/>
                  </a:moveTo>
                  <a:lnTo>
                    <a:pt x="484632" y="639984"/>
                  </a:lnTo>
                </a:path>
                <a:path w="3883659" h="4100829">
                  <a:moveTo>
                    <a:pt x="484632" y="274224"/>
                  </a:moveTo>
                  <a:lnTo>
                    <a:pt x="484632" y="335184"/>
                  </a:lnTo>
                </a:path>
                <a:path w="3883659" h="4100829">
                  <a:moveTo>
                    <a:pt x="484632" y="121824"/>
                  </a:moveTo>
                  <a:lnTo>
                    <a:pt x="484632" y="182784"/>
                  </a:lnTo>
                </a:path>
                <a:path w="3883659" h="4100829">
                  <a:moveTo>
                    <a:pt x="484632" y="0"/>
                  </a:moveTo>
                  <a:lnTo>
                    <a:pt x="484632" y="30384"/>
                  </a:lnTo>
                </a:path>
                <a:path w="3883659" h="4100829">
                  <a:moveTo>
                    <a:pt x="969264" y="4068984"/>
                  </a:moveTo>
                  <a:lnTo>
                    <a:pt x="969264" y="4100589"/>
                  </a:lnTo>
                </a:path>
                <a:path w="3883659" h="4100829">
                  <a:moveTo>
                    <a:pt x="969264" y="3916584"/>
                  </a:moveTo>
                  <a:lnTo>
                    <a:pt x="969264" y="3980592"/>
                  </a:lnTo>
                </a:path>
                <a:path w="3883659" h="4100829">
                  <a:moveTo>
                    <a:pt x="969264" y="3767232"/>
                  </a:moveTo>
                  <a:lnTo>
                    <a:pt x="969264" y="3828192"/>
                  </a:lnTo>
                </a:path>
                <a:path w="3883659" h="4100829">
                  <a:moveTo>
                    <a:pt x="969264" y="3462432"/>
                  </a:moveTo>
                  <a:lnTo>
                    <a:pt x="969264" y="3675792"/>
                  </a:lnTo>
                </a:path>
                <a:path w="3883659" h="4100829">
                  <a:moveTo>
                    <a:pt x="969264" y="3310032"/>
                  </a:moveTo>
                  <a:lnTo>
                    <a:pt x="969264" y="3370992"/>
                  </a:lnTo>
                </a:path>
                <a:path w="3883659" h="4100829">
                  <a:moveTo>
                    <a:pt x="969264" y="3157632"/>
                  </a:moveTo>
                  <a:lnTo>
                    <a:pt x="969264" y="3221640"/>
                  </a:lnTo>
                </a:path>
                <a:path w="3883659" h="4100829">
                  <a:moveTo>
                    <a:pt x="969264" y="2855880"/>
                  </a:moveTo>
                  <a:lnTo>
                    <a:pt x="969264" y="3069240"/>
                  </a:lnTo>
                </a:path>
                <a:path w="3883659" h="4100829">
                  <a:moveTo>
                    <a:pt x="969264" y="2703480"/>
                  </a:moveTo>
                  <a:lnTo>
                    <a:pt x="969264" y="2764440"/>
                  </a:lnTo>
                </a:path>
                <a:path w="3883659" h="4100829">
                  <a:moveTo>
                    <a:pt x="969264" y="2551080"/>
                  </a:moveTo>
                  <a:lnTo>
                    <a:pt x="969264" y="2612040"/>
                  </a:lnTo>
                </a:path>
                <a:path w="3883659" h="4100829">
                  <a:moveTo>
                    <a:pt x="969264" y="2246280"/>
                  </a:moveTo>
                  <a:lnTo>
                    <a:pt x="969264" y="2459640"/>
                  </a:lnTo>
                </a:path>
                <a:path w="3883659" h="4100829">
                  <a:moveTo>
                    <a:pt x="969264" y="2093880"/>
                  </a:moveTo>
                  <a:lnTo>
                    <a:pt x="969264" y="2157888"/>
                  </a:lnTo>
                </a:path>
                <a:path w="3883659" h="4100829">
                  <a:moveTo>
                    <a:pt x="969264" y="1944528"/>
                  </a:moveTo>
                  <a:lnTo>
                    <a:pt x="969264" y="2005488"/>
                  </a:lnTo>
                </a:path>
                <a:path w="3883659" h="4100829">
                  <a:moveTo>
                    <a:pt x="969264" y="1639728"/>
                  </a:moveTo>
                  <a:lnTo>
                    <a:pt x="969264" y="1853088"/>
                  </a:lnTo>
                </a:path>
                <a:path w="3883659" h="4100829">
                  <a:moveTo>
                    <a:pt x="969264" y="1487328"/>
                  </a:moveTo>
                  <a:lnTo>
                    <a:pt x="969264" y="1548288"/>
                  </a:lnTo>
                </a:path>
                <a:path w="3883659" h="4100829">
                  <a:moveTo>
                    <a:pt x="969264" y="1334928"/>
                  </a:moveTo>
                  <a:lnTo>
                    <a:pt x="969264" y="1398936"/>
                  </a:lnTo>
                </a:path>
                <a:path w="3883659" h="4100829">
                  <a:moveTo>
                    <a:pt x="969264" y="1033176"/>
                  </a:moveTo>
                  <a:lnTo>
                    <a:pt x="969264" y="1246536"/>
                  </a:lnTo>
                </a:path>
                <a:path w="3883659" h="4100829">
                  <a:moveTo>
                    <a:pt x="969264" y="880776"/>
                  </a:moveTo>
                  <a:lnTo>
                    <a:pt x="969264" y="941736"/>
                  </a:lnTo>
                </a:path>
                <a:path w="3883659" h="4100829">
                  <a:moveTo>
                    <a:pt x="969264" y="728376"/>
                  </a:moveTo>
                  <a:lnTo>
                    <a:pt x="969264" y="789336"/>
                  </a:lnTo>
                </a:path>
                <a:path w="3883659" h="4100829">
                  <a:moveTo>
                    <a:pt x="969264" y="423576"/>
                  </a:moveTo>
                  <a:lnTo>
                    <a:pt x="969264" y="639984"/>
                  </a:lnTo>
                </a:path>
                <a:path w="3883659" h="4100829">
                  <a:moveTo>
                    <a:pt x="969264" y="274224"/>
                  </a:moveTo>
                  <a:lnTo>
                    <a:pt x="969264" y="335184"/>
                  </a:lnTo>
                </a:path>
                <a:path w="3883659" h="4100829">
                  <a:moveTo>
                    <a:pt x="969264" y="121824"/>
                  </a:moveTo>
                  <a:lnTo>
                    <a:pt x="969264" y="182784"/>
                  </a:lnTo>
                </a:path>
                <a:path w="3883659" h="4100829">
                  <a:moveTo>
                    <a:pt x="969264" y="0"/>
                  </a:moveTo>
                  <a:lnTo>
                    <a:pt x="969264" y="30384"/>
                  </a:lnTo>
                </a:path>
                <a:path w="3883659" h="4100829">
                  <a:moveTo>
                    <a:pt x="1456944" y="4068984"/>
                  </a:moveTo>
                  <a:lnTo>
                    <a:pt x="1456944" y="4100589"/>
                  </a:lnTo>
                </a:path>
                <a:path w="3883659" h="4100829">
                  <a:moveTo>
                    <a:pt x="1456944" y="3916584"/>
                  </a:moveTo>
                  <a:lnTo>
                    <a:pt x="1456944" y="3980592"/>
                  </a:lnTo>
                </a:path>
                <a:path w="3883659" h="4100829">
                  <a:moveTo>
                    <a:pt x="1456944" y="3767232"/>
                  </a:moveTo>
                  <a:lnTo>
                    <a:pt x="1456944" y="3828192"/>
                  </a:lnTo>
                </a:path>
                <a:path w="3883659" h="4100829">
                  <a:moveTo>
                    <a:pt x="1456944" y="3462432"/>
                  </a:moveTo>
                  <a:lnTo>
                    <a:pt x="1456944" y="3675792"/>
                  </a:lnTo>
                </a:path>
                <a:path w="3883659" h="4100829">
                  <a:moveTo>
                    <a:pt x="1456944" y="3310032"/>
                  </a:moveTo>
                  <a:lnTo>
                    <a:pt x="1456944" y="3370992"/>
                  </a:lnTo>
                </a:path>
                <a:path w="3883659" h="4100829">
                  <a:moveTo>
                    <a:pt x="1456944" y="3157632"/>
                  </a:moveTo>
                  <a:lnTo>
                    <a:pt x="1456944" y="3221640"/>
                  </a:lnTo>
                </a:path>
                <a:path w="3883659" h="4100829">
                  <a:moveTo>
                    <a:pt x="1456944" y="2855880"/>
                  </a:moveTo>
                  <a:lnTo>
                    <a:pt x="1456944" y="3069240"/>
                  </a:lnTo>
                </a:path>
                <a:path w="3883659" h="4100829">
                  <a:moveTo>
                    <a:pt x="1456944" y="2703480"/>
                  </a:moveTo>
                  <a:lnTo>
                    <a:pt x="1456944" y="2764440"/>
                  </a:lnTo>
                </a:path>
                <a:path w="3883659" h="4100829">
                  <a:moveTo>
                    <a:pt x="1456944" y="2551080"/>
                  </a:moveTo>
                  <a:lnTo>
                    <a:pt x="1456944" y="2612040"/>
                  </a:lnTo>
                </a:path>
                <a:path w="3883659" h="4100829">
                  <a:moveTo>
                    <a:pt x="1456944" y="2246280"/>
                  </a:moveTo>
                  <a:lnTo>
                    <a:pt x="1456944" y="2459640"/>
                  </a:lnTo>
                </a:path>
                <a:path w="3883659" h="4100829">
                  <a:moveTo>
                    <a:pt x="1456944" y="2093880"/>
                  </a:moveTo>
                  <a:lnTo>
                    <a:pt x="1456944" y="2157888"/>
                  </a:lnTo>
                </a:path>
                <a:path w="3883659" h="4100829">
                  <a:moveTo>
                    <a:pt x="1456944" y="1944528"/>
                  </a:moveTo>
                  <a:lnTo>
                    <a:pt x="1456944" y="2005488"/>
                  </a:lnTo>
                </a:path>
                <a:path w="3883659" h="4100829">
                  <a:moveTo>
                    <a:pt x="1456944" y="1639728"/>
                  </a:moveTo>
                  <a:lnTo>
                    <a:pt x="1456944" y="1853088"/>
                  </a:lnTo>
                </a:path>
                <a:path w="3883659" h="4100829">
                  <a:moveTo>
                    <a:pt x="1456944" y="1487328"/>
                  </a:moveTo>
                  <a:lnTo>
                    <a:pt x="1456944" y="1548288"/>
                  </a:lnTo>
                </a:path>
                <a:path w="3883659" h="4100829">
                  <a:moveTo>
                    <a:pt x="1456944" y="1334928"/>
                  </a:moveTo>
                  <a:lnTo>
                    <a:pt x="1456944" y="1398936"/>
                  </a:lnTo>
                </a:path>
                <a:path w="3883659" h="4100829">
                  <a:moveTo>
                    <a:pt x="1456944" y="1033176"/>
                  </a:moveTo>
                  <a:lnTo>
                    <a:pt x="1456944" y="1246536"/>
                  </a:lnTo>
                </a:path>
                <a:path w="3883659" h="4100829">
                  <a:moveTo>
                    <a:pt x="1456944" y="880776"/>
                  </a:moveTo>
                  <a:lnTo>
                    <a:pt x="1456944" y="941736"/>
                  </a:lnTo>
                </a:path>
                <a:path w="3883659" h="4100829">
                  <a:moveTo>
                    <a:pt x="1456944" y="728376"/>
                  </a:moveTo>
                  <a:lnTo>
                    <a:pt x="1456944" y="789336"/>
                  </a:lnTo>
                </a:path>
                <a:path w="3883659" h="4100829">
                  <a:moveTo>
                    <a:pt x="1456944" y="423576"/>
                  </a:moveTo>
                  <a:lnTo>
                    <a:pt x="1456944" y="639984"/>
                  </a:lnTo>
                </a:path>
                <a:path w="3883659" h="4100829">
                  <a:moveTo>
                    <a:pt x="1456944" y="274224"/>
                  </a:moveTo>
                  <a:lnTo>
                    <a:pt x="1456944" y="335184"/>
                  </a:lnTo>
                </a:path>
                <a:path w="3883659" h="4100829">
                  <a:moveTo>
                    <a:pt x="1456944" y="121824"/>
                  </a:moveTo>
                  <a:lnTo>
                    <a:pt x="1456944" y="182784"/>
                  </a:lnTo>
                </a:path>
                <a:path w="3883659" h="4100829">
                  <a:moveTo>
                    <a:pt x="1456944" y="0"/>
                  </a:moveTo>
                  <a:lnTo>
                    <a:pt x="1456944" y="30384"/>
                  </a:lnTo>
                </a:path>
                <a:path w="3883659" h="4100829">
                  <a:moveTo>
                    <a:pt x="1941576" y="4068984"/>
                  </a:moveTo>
                  <a:lnTo>
                    <a:pt x="1941576" y="4100589"/>
                  </a:lnTo>
                </a:path>
                <a:path w="3883659" h="4100829">
                  <a:moveTo>
                    <a:pt x="1941576" y="3916584"/>
                  </a:moveTo>
                  <a:lnTo>
                    <a:pt x="1941576" y="3980592"/>
                  </a:lnTo>
                </a:path>
                <a:path w="3883659" h="4100829">
                  <a:moveTo>
                    <a:pt x="1941576" y="3767232"/>
                  </a:moveTo>
                  <a:lnTo>
                    <a:pt x="1941576" y="3828192"/>
                  </a:lnTo>
                </a:path>
                <a:path w="3883659" h="4100829">
                  <a:moveTo>
                    <a:pt x="1941576" y="3462432"/>
                  </a:moveTo>
                  <a:lnTo>
                    <a:pt x="1941576" y="3675792"/>
                  </a:lnTo>
                </a:path>
                <a:path w="3883659" h="4100829">
                  <a:moveTo>
                    <a:pt x="1941576" y="3310032"/>
                  </a:moveTo>
                  <a:lnTo>
                    <a:pt x="1941576" y="3370992"/>
                  </a:lnTo>
                </a:path>
                <a:path w="3883659" h="4100829">
                  <a:moveTo>
                    <a:pt x="1941576" y="3157632"/>
                  </a:moveTo>
                  <a:lnTo>
                    <a:pt x="1941576" y="3221640"/>
                  </a:lnTo>
                </a:path>
                <a:path w="3883659" h="4100829">
                  <a:moveTo>
                    <a:pt x="1941576" y="2855880"/>
                  </a:moveTo>
                  <a:lnTo>
                    <a:pt x="1941576" y="3069240"/>
                  </a:lnTo>
                </a:path>
                <a:path w="3883659" h="4100829">
                  <a:moveTo>
                    <a:pt x="1941576" y="2703480"/>
                  </a:moveTo>
                  <a:lnTo>
                    <a:pt x="1941576" y="2764440"/>
                  </a:lnTo>
                </a:path>
                <a:path w="3883659" h="4100829">
                  <a:moveTo>
                    <a:pt x="1941576" y="2551080"/>
                  </a:moveTo>
                  <a:lnTo>
                    <a:pt x="1941576" y="2612040"/>
                  </a:lnTo>
                </a:path>
                <a:path w="3883659" h="4100829">
                  <a:moveTo>
                    <a:pt x="1941576" y="2246280"/>
                  </a:moveTo>
                  <a:lnTo>
                    <a:pt x="1941576" y="2459640"/>
                  </a:lnTo>
                </a:path>
                <a:path w="3883659" h="4100829">
                  <a:moveTo>
                    <a:pt x="1941576" y="2093880"/>
                  </a:moveTo>
                  <a:lnTo>
                    <a:pt x="1941576" y="2157888"/>
                  </a:lnTo>
                </a:path>
                <a:path w="3883659" h="4100829">
                  <a:moveTo>
                    <a:pt x="1941576" y="1944528"/>
                  </a:moveTo>
                  <a:lnTo>
                    <a:pt x="1941576" y="2005488"/>
                  </a:lnTo>
                </a:path>
                <a:path w="3883659" h="4100829">
                  <a:moveTo>
                    <a:pt x="1941576" y="1639728"/>
                  </a:moveTo>
                  <a:lnTo>
                    <a:pt x="1941576" y="1853088"/>
                  </a:lnTo>
                </a:path>
                <a:path w="3883659" h="4100829">
                  <a:moveTo>
                    <a:pt x="1941576" y="1487328"/>
                  </a:moveTo>
                  <a:lnTo>
                    <a:pt x="1941576" y="1548288"/>
                  </a:lnTo>
                </a:path>
                <a:path w="3883659" h="4100829">
                  <a:moveTo>
                    <a:pt x="1941576" y="1334928"/>
                  </a:moveTo>
                  <a:lnTo>
                    <a:pt x="1941576" y="1398936"/>
                  </a:lnTo>
                </a:path>
                <a:path w="3883659" h="4100829">
                  <a:moveTo>
                    <a:pt x="1941576" y="1033176"/>
                  </a:moveTo>
                  <a:lnTo>
                    <a:pt x="1941576" y="1246536"/>
                  </a:lnTo>
                </a:path>
                <a:path w="3883659" h="4100829">
                  <a:moveTo>
                    <a:pt x="1941576" y="880776"/>
                  </a:moveTo>
                  <a:lnTo>
                    <a:pt x="1941576" y="941736"/>
                  </a:lnTo>
                </a:path>
                <a:path w="3883659" h="4100829">
                  <a:moveTo>
                    <a:pt x="1941576" y="728376"/>
                  </a:moveTo>
                  <a:lnTo>
                    <a:pt x="1941576" y="789336"/>
                  </a:lnTo>
                </a:path>
                <a:path w="3883659" h="4100829">
                  <a:moveTo>
                    <a:pt x="1941576" y="423576"/>
                  </a:moveTo>
                  <a:lnTo>
                    <a:pt x="1941576" y="639984"/>
                  </a:lnTo>
                </a:path>
                <a:path w="3883659" h="4100829">
                  <a:moveTo>
                    <a:pt x="1941576" y="274224"/>
                  </a:moveTo>
                  <a:lnTo>
                    <a:pt x="1941576" y="335184"/>
                  </a:lnTo>
                </a:path>
                <a:path w="3883659" h="4100829">
                  <a:moveTo>
                    <a:pt x="1941576" y="121824"/>
                  </a:moveTo>
                  <a:lnTo>
                    <a:pt x="1941576" y="182784"/>
                  </a:lnTo>
                </a:path>
                <a:path w="3883659" h="4100829">
                  <a:moveTo>
                    <a:pt x="1941576" y="0"/>
                  </a:moveTo>
                  <a:lnTo>
                    <a:pt x="1941576" y="30384"/>
                  </a:lnTo>
                </a:path>
                <a:path w="3883659" h="4100829">
                  <a:moveTo>
                    <a:pt x="2426208" y="4068984"/>
                  </a:moveTo>
                  <a:lnTo>
                    <a:pt x="2426208" y="4100589"/>
                  </a:lnTo>
                </a:path>
                <a:path w="3883659" h="4100829">
                  <a:moveTo>
                    <a:pt x="2426208" y="3916584"/>
                  </a:moveTo>
                  <a:lnTo>
                    <a:pt x="2426208" y="3980592"/>
                  </a:lnTo>
                </a:path>
                <a:path w="3883659" h="4100829">
                  <a:moveTo>
                    <a:pt x="2426208" y="3767232"/>
                  </a:moveTo>
                  <a:lnTo>
                    <a:pt x="2426208" y="3828192"/>
                  </a:lnTo>
                </a:path>
                <a:path w="3883659" h="4100829">
                  <a:moveTo>
                    <a:pt x="2426208" y="3462432"/>
                  </a:moveTo>
                  <a:lnTo>
                    <a:pt x="2426208" y="3675792"/>
                  </a:lnTo>
                </a:path>
                <a:path w="3883659" h="4100829">
                  <a:moveTo>
                    <a:pt x="2426208" y="3310032"/>
                  </a:moveTo>
                  <a:lnTo>
                    <a:pt x="2426208" y="3370992"/>
                  </a:lnTo>
                </a:path>
                <a:path w="3883659" h="4100829">
                  <a:moveTo>
                    <a:pt x="2426208" y="3157632"/>
                  </a:moveTo>
                  <a:lnTo>
                    <a:pt x="2426208" y="3221640"/>
                  </a:lnTo>
                </a:path>
                <a:path w="3883659" h="4100829">
                  <a:moveTo>
                    <a:pt x="2426208" y="2855880"/>
                  </a:moveTo>
                  <a:lnTo>
                    <a:pt x="2426208" y="3069240"/>
                  </a:lnTo>
                </a:path>
                <a:path w="3883659" h="4100829">
                  <a:moveTo>
                    <a:pt x="2426208" y="2703480"/>
                  </a:moveTo>
                  <a:lnTo>
                    <a:pt x="2426208" y="2764440"/>
                  </a:lnTo>
                </a:path>
                <a:path w="3883659" h="4100829">
                  <a:moveTo>
                    <a:pt x="2426208" y="2551080"/>
                  </a:moveTo>
                  <a:lnTo>
                    <a:pt x="2426208" y="2612040"/>
                  </a:lnTo>
                </a:path>
                <a:path w="3883659" h="4100829">
                  <a:moveTo>
                    <a:pt x="2426208" y="2246280"/>
                  </a:moveTo>
                  <a:lnTo>
                    <a:pt x="2426208" y="2459640"/>
                  </a:lnTo>
                </a:path>
                <a:path w="3883659" h="4100829">
                  <a:moveTo>
                    <a:pt x="2426208" y="2093880"/>
                  </a:moveTo>
                  <a:lnTo>
                    <a:pt x="2426208" y="2157888"/>
                  </a:lnTo>
                </a:path>
                <a:path w="3883659" h="4100829">
                  <a:moveTo>
                    <a:pt x="2426208" y="1944528"/>
                  </a:moveTo>
                  <a:lnTo>
                    <a:pt x="2426208" y="2005488"/>
                  </a:lnTo>
                </a:path>
                <a:path w="3883659" h="4100829">
                  <a:moveTo>
                    <a:pt x="2426208" y="1639728"/>
                  </a:moveTo>
                  <a:lnTo>
                    <a:pt x="2426208" y="1853088"/>
                  </a:lnTo>
                </a:path>
                <a:path w="3883659" h="4100829">
                  <a:moveTo>
                    <a:pt x="2426208" y="1487328"/>
                  </a:moveTo>
                  <a:lnTo>
                    <a:pt x="2426208" y="1548288"/>
                  </a:lnTo>
                </a:path>
                <a:path w="3883659" h="4100829">
                  <a:moveTo>
                    <a:pt x="2426208" y="1334928"/>
                  </a:moveTo>
                  <a:lnTo>
                    <a:pt x="2426208" y="1398936"/>
                  </a:lnTo>
                </a:path>
                <a:path w="3883659" h="4100829">
                  <a:moveTo>
                    <a:pt x="2426208" y="1033176"/>
                  </a:moveTo>
                  <a:lnTo>
                    <a:pt x="2426208" y="1246536"/>
                  </a:lnTo>
                </a:path>
                <a:path w="3883659" h="4100829">
                  <a:moveTo>
                    <a:pt x="2426208" y="880776"/>
                  </a:moveTo>
                  <a:lnTo>
                    <a:pt x="2426208" y="941736"/>
                  </a:lnTo>
                </a:path>
                <a:path w="3883659" h="4100829">
                  <a:moveTo>
                    <a:pt x="2426208" y="728376"/>
                  </a:moveTo>
                  <a:lnTo>
                    <a:pt x="2426208" y="789336"/>
                  </a:lnTo>
                </a:path>
                <a:path w="3883659" h="4100829">
                  <a:moveTo>
                    <a:pt x="2426208" y="423576"/>
                  </a:moveTo>
                  <a:lnTo>
                    <a:pt x="2426208" y="639984"/>
                  </a:lnTo>
                </a:path>
                <a:path w="3883659" h="4100829">
                  <a:moveTo>
                    <a:pt x="2426208" y="274224"/>
                  </a:moveTo>
                  <a:lnTo>
                    <a:pt x="2426208" y="335184"/>
                  </a:lnTo>
                </a:path>
                <a:path w="3883659" h="4100829">
                  <a:moveTo>
                    <a:pt x="2426208" y="121824"/>
                  </a:moveTo>
                  <a:lnTo>
                    <a:pt x="2426208" y="182784"/>
                  </a:lnTo>
                </a:path>
                <a:path w="3883659" h="4100829">
                  <a:moveTo>
                    <a:pt x="2426208" y="0"/>
                  </a:moveTo>
                  <a:lnTo>
                    <a:pt x="2426208" y="30384"/>
                  </a:lnTo>
                </a:path>
                <a:path w="3883659" h="4100829">
                  <a:moveTo>
                    <a:pt x="2913888" y="4068984"/>
                  </a:moveTo>
                  <a:lnTo>
                    <a:pt x="2913888" y="4100589"/>
                  </a:lnTo>
                </a:path>
                <a:path w="3883659" h="4100829">
                  <a:moveTo>
                    <a:pt x="2913888" y="3916584"/>
                  </a:moveTo>
                  <a:lnTo>
                    <a:pt x="2913888" y="3980592"/>
                  </a:lnTo>
                </a:path>
                <a:path w="3883659" h="4100829">
                  <a:moveTo>
                    <a:pt x="2913888" y="3767232"/>
                  </a:moveTo>
                  <a:lnTo>
                    <a:pt x="2913888" y="3828192"/>
                  </a:lnTo>
                </a:path>
                <a:path w="3883659" h="4100829">
                  <a:moveTo>
                    <a:pt x="2913888" y="3462432"/>
                  </a:moveTo>
                  <a:lnTo>
                    <a:pt x="2913888" y="3675792"/>
                  </a:lnTo>
                </a:path>
                <a:path w="3883659" h="4100829">
                  <a:moveTo>
                    <a:pt x="2913888" y="3310032"/>
                  </a:moveTo>
                  <a:lnTo>
                    <a:pt x="2913888" y="3370992"/>
                  </a:lnTo>
                </a:path>
                <a:path w="3883659" h="4100829">
                  <a:moveTo>
                    <a:pt x="2913888" y="3157632"/>
                  </a:moveTo>
                  <a:lnTo>
                    <a:pt x="2913888" y="3221640"/>
                  </a:lnTo>
                </a:path>
                <a:path w="3883659" h="4100829">
                  <a:moveTo>
                    <a:pt x="2913888" y="2855880"/>
                  </a:moveTo>
                  <a:lnTo>
                    <a:pt x="2913888" y="3069240"/>
                  </a:lnTo>
                </a:path>
                <a:path w="3883659" h="4100829">
                  <a:moveTo>
                    <a:pt x="2913888" y="2703480"/>
                  </a:moveTo>
                  <a:lnTo>
                    <a:pt x="2913888" y="2764440"/>
                  </a:lnTo>
                </a:path>
                <a:path w="3883659" h="4100829">
                  <a:moveTo>
                    <a:pt x="2913888" y="2551080"/>
                  </a:moveTo>
                  <a:lnTo>
                    <a:pt x="2913888" y="2612040"/>
                  </a:lnTo>
                </a:path>
                <a:path w="3883659" h="4100829">
                  <a:moveTo>
                    <a:pt x="2913888" y="2246280"/>
                  </a:moveTo>
                  <a:lnTo>
                    <a:pt x="2913888" y="2459640"/>
                  </a:lnTo>
                </a:path>
                <a:path w="3883659" h="4100829">
                  <a:moveTo>
                    <a:pt x="2913888" y="2093880"/>
                  </a:moveTo>
                  <a:lnTo>
                    <a:pt x="2913888" y="2157888"/>
                  </a:lnTo>
                </a:path>
                <a:path w="3883659" h="4100829">
                  <a:moveTo>
                    <a:pt x="2913888" y="1944528"/>
                  </a:moveTo>
                  <a:lnTo>
                    <a:pt x="2913888" y="2005488"/>
                  </a:lnTo>
                </a:path>
                <a:path w="3883659" h="4100829">
                  <a:moveTo>
                    <a:pt x="2913888" y="1639728"/>
                  </a:moveTo>
                  <a:lnTo>
                    <a:pt x="2913888" y="1853088"/>
                  </a:lnTo>
                </a:path>
                <a:path w="3883659" h="4100829">
                  <a:moveTo>
                    <a:pt x="2913888" y="1487328"/>
                  </a:moveTo>
                  <a:lnTo>
                    <a:pt x="2913888" y="1548288"/>
                  </a:lnTo>
                </a:path>
                <a:path w="3883659" h="4100829">
                  <a:moveTo>
                    <a:pt x="2913888" y="1334928"/>
                  </a:moveTo>
                  <a:lnTo>
                    <a:pt x="2913888" y="1398936"/>
                  </a:lnTo>
                </a:path>
                <a:path w="3883659" h="4100829">
                  <a:moveTo>
                    <a:pt x="2913888" y="1033176"/>
                  </a:moveTo>
                  <a:lnTo>
                    <a:pt x="2913888" y="1246536"/>
                  </a:lnTo>
                </a:path>
                <a:path w="3883659" h="4100829">
                  <a:moveTo>
                    <a:pt x="2913888" y="880776"/>
                  </a:moveTo>
                  <a:lnTo>
                    <a:pt x="2913888" y="941736"/>
                  </a:lnTo>
                </a:path>
                <a:path w="3883659" h="4100829">
                  <a:moveTo>
                    <a:pt x="2913888" y="728376"/>
                  </a:moveTo>
                  <a:lnTo>
                    <a:pt x="2913888" y="789336"/>
                  </a:lnTo>
                </a:path>
                <a:path w="3883659" h="4100829">
                  <a:moveTo>
                    <a:pt x="2913888" y="423576"/>
                  </a:moveTo>
                  <a:lnTo>
                    <a:pt x="2913888" y="639984"/>
                  </a:lnTo>
                </a:path>
                <a:path w="3883659" h="4100829">
                  <a:moveTo>
                    <a:pt x="2913888" y="274224"/>
                  </a:moveTo>
                  <a:lnTo>
                    <a:pt x="2913888" y="335184"/>
                  </a:lnTo>
                </a:path>
                <a:path w="3883659" h="4100829">
                  <a:moveTo>
                    <a:pt x="2913888" y="121824"/>
                  </a:moveTo>
                  <a:lnTo>
                    <a:pt x="2913888" y="182784"/>
                  </a:lnTo>
                </a:path>
                <a:path w="3883659" h="4100829">
                  <a:moveTo>
                    <a:pt x="2913888" y="0"/>
                  </a:moveTo>
                  <a:lnTo>
                    <a:pt x="2913888" y="30384"/>
                  </a:lnTo>
                </a:path>
                <a:path w="3883659" h="4100829">
                  <a:moveTo>
                    <a:pt x="3398520" y="4068984"/>
                  </a:moveTo>
                  <a:lnTo>
                    <a:pt x="3398520" y="4100589"/>
                  </a:lnTo>
                </a:path>
                <a:path w="3883659" h="4100829">
                  <a:moveTo>
                    <a:pt x="3398520" y="3916584"/>
                  </a:moveTo>
                  <a:lnTo>
                    <a:pt x="3398520" y="3980592"/>
                  </a:lnTo>
                </a:path>
                <a:path w="3883659" h="4100829">
                  <a:moveTo>
                    <a:pt x="3398520" y="3767232"/>
                  </a:moveTo>
                  <a:lnTo>
                    <a:pt x="3398520" y="3828192"/>
                  </a:lnTo>
                </a:path>
                <a:path w="3883659" h="4100829">
                  <a:moveTo>
                    <a:pt x="3398520" y="3462432"/>
                  </a:moveTo>
                  <a:lnTo>
                    <a:pt x="3398520" y="3675792"/>
                  </a:lnTo>
                </a:path>
                <a:path w="3883659" h="4100829">
                  <a:moveTo>
                    <a:pt x="3398520" y="3310032"/>
                  </a:moveTo>
                  <a:lnTo>
                    <a:pt x="3398520" y="3370992"/>
                  </a:lnTo>
                </a:path>
                <a:path w="3883659" h="4100829">
                  <a:moveTo>
                    <a:pt x="3398520" y="3157632"/>
                  </a:moveTo>
                  <a:lnTo>
                    <a:pt x="3398520" y="3221640"/>
                  </a:lnTo>
                </a:path>
                <a:path w="3883659" h="4100829">
                  <a:moveTo>
                    <a:pt x="3398520" y="2855880"/>
                  </a:moveTo>
                  <a:lnTo>
                    <a:pt x="3398520" y="3069240"/>
                  </a:lnTo>
                </a:path>
                <a:path w="3883659" h="4100829">
                  <a:moveTo>
                    <a:pt x="3398520" y="2703480"/>
                  </a:moveTo>
                  <a:lnTo>
                    <a:pt x="3398520" y="2764440"/>
                  </a:lnTo>
                </a:path>
                <a:path w="3883659" h="4100829">
                  <a:moveTo>
                    <a:pt x="3398520" y="2551080"/>
                  </a:moveTo>
                  <a:lnTo>
                    <a:pt x="3398520" y="2612040"/>
                  </a:lnTo>
                </a:path>
                <a:path w="3883659" h="4100829">
                  <a:moveTo>
                    <a:pt x="3398520" y="2246280"/>
                  </a:moveTo>
                  <a:lnTo>
                    <a:pt x="3398520" y="2459640"/>
                  </a:lnTo>
                </a:path>
                <a:path w="3883659" h="4100829">
                  <a:moveTo>
                    <a:pt x="3398520" y="2093880"/>
                  </a:moveTo>
                  <a:lnTo>
                    <a:pt x="3398520" y="2157888"/>
                  </a:lnTo>
                </a:path>
                <a:path w="3883659" h="4100829">
                  <a:moveTo>
                    <a:pt x="3398520" y="1944528"/>
                  </a:moveTo>
                  <a:lnTo>
                    <a:pt x="3398520" y="2005488"/>
                  </a:lnTo>
                </a:path>
                <a:path w="3883659" h="4100829">
                  <a:moveTo>
                    <a:pt x="3398520" y="1639728"/>
                  </a:moveTo>
                  <a:lnTo>
                    <a:pt x="3398520" y="1853088"/>
                  </a:lnTo>
                </a:path>
                <a:path w="3883659" h="4100829">
                  <a:moveTo>
                    <a:pt x="3398520" y="1487328"/>
                  </a:moveTo>
                  <a:lnTo>
                    <a:pt x="3398520" y="1548288"/>
                  </a:lnTo>
                </a:path>
                <a:path w="3883659" h="4100829">
                  <a:moveTo>
                    <a:pt x="3398520" y="1334928"/>
                  </a:moveTo>
                  <a:lnTo>
                    <a:pt x="3398520" y="1398936"/>
                  </a:lnTo>
                </a:path>
                <a:path w="3883659" h="4100829">
                  <a:moveTo>
                    <a:pt x="3398520" y="1033176"/>
                  </a:moveTo>
                  <a:lnTo>
                    <a:pt x="3398520" y="1246536"/>
                  </a:lnTo>
                </a:path>
                <a:path w="3883659" h="4100829">
                  <a:moveTo>
                    <a:pt x="3398520" y="880776"/>
                  </a:moveTo>
                  <a:lnTo>
                    <a:pt x="3398520" y="941736"/>
                  </a:lnTo>
                </a:path>
                <a:path w="3883659" h="4100829">
                  <a:moveTo>
                    <a:pt x="3398520" y="728376"/>
                  </a:moveTo>
                  <a:lnTo>
                    <a:pt x="3398520" y="789336"/>
                  </a:lnTo>
                </a:path>
                <a:path w="3883659" h="4100829">
                  <a:moveTo>
                    <a:pt x="3398520" y="423576"/>
                  </a:moveTo>
                  <a:lnTo>
                    <a:pt x="3398520" y="639984"/>
                  </a:lnTo>
                </a:path>
                <a:path w="3883659" h="4100829">
                  <a:moveTo>
                    <a:pt x="3398520" y="121824"/>
                  </a:moveTo>
                  <a:lnTo>
                    <a:pt x="3398520" y="335184"/>
                  </a:lnTo>
                </a:path>
                <a:path w="3883659" h="4100829">
                  <a:moveTo>
                    <a:pt x="3398520" y="0"/>
                  </a:moveTo>
                  <a:lnTo>
                    <a:pt x="3398520" y="30384"/>
                  </a:lnTo>
                </a:path>
                <a:path w="3883659" h="4100829">
                  <a:moveTo>
                    <a:pt x="3883152" y="4068984"/>
                  </a:moveTo>
                  <a:lnTo>
                    <a:pt x="3883152" y="4100589"/>
                  </a:lnTo>
                </a:path>
                <a:path w="3883659" h="4100829">
                  <a:moveTo>
                    <a:pt x="3883152" y="3916584"/>
                  </a:moveTo>
                  <a:lnTo>
                    <a:pt x="3883152" y="3980592"/>
                  </a:lnTo>
                </a:path>
                <a:path w="3883659" h="4100829">
                  <a:moveTo>
                    <a:pt x="3883152" y="3767232"/>
                  </a:moveTo>
                  <a:lnTo>
                    <a:pt x="3883152" y="3828192"/>
                  </a:lnTo>
                </a:path>
                <a:path w="3883659" h="4100829">
                  <a:moveTo>
                    <a:pt x="3883152" y="3462432"/>
                  </a:moveTo>
                  <a:lnTo>
                    <a:pt x="3883152" y="3675792"/>
                  </a:lnTo>
                </a:path>
                <a:path w="3883659" h="4100829">
                  <a:moveTo>
                    <a:pt x="3883152" y="3310032"/>
                  </a:moveTo>
                  <a:lnTo>
                    <a:pt x="3883152" y="3370992"/>
                  </a:lnTo>
                </a:path>
                <a:path w="3883659" h="4100829">
                  <a:moveTo>
                    <a:pt x="3883152" y="3157632"/>
                  </a:moveTo>
                  <a:lnTo>
                    <a:pt x="3883152" y="3221640"/>
                  </a:lnTo>
                </a:path>
                <a:path w="3883659" h="4100829">
                  <a:moveTo>
                    <a:pt x="3883152" y="2855880"/>
                  </a:moveTo>
                  <a:lnTo>
                    <a:pt x="3883152" y="3069240"/>
                  </a:lnTo>
                </a:path>
                <a:path w="3883659" h="4100829">
                  <a:moveTo>
                    <a:pt x="3883152" y="2703480"/>
                  </a:moveTo>
                  <a:lnTo>
                    <a:pt x="3883152" y="2764440"/>
                  </a:lnTo>
                </a:path>
                <a:path w="3883659" h="4100829">
                  <a:moveTo>
                    <a:pt x="3883152" y="2551080"/>
                  </a:moveTo>
                  <a:lnTo>
                    <a:pt x="3883152" y="2612040"/>
                  </a:lnTo>
                </a:path>
                <a:path w="3883659" h="4100829">
                  <a:moveTo>
                    <a:pt x="3883152" y="2246280"/>
                  </a:moveTo>
                  <a:lnTo>
                    <a:pt x="3883152" y="2459640"/>
                  </a:lnTo>
                </a:path>
                <a:path w="3883659" h="4100829">
                  <a:moveTo>
                    <a:pt x="3883152" y="2093880"/>
                  </a:moveTo>
                  <a:lnTo>
                    <a:pt x="3883152" y="2157888"/>
                  </a:lnTo>
                </a:path>
                <a:path w="3883659" h="4100829">
                  <a:moveTo>
                    <a:pt x="3883152" y="1944528"/>
                  </a:moveTo>
                  <a:lnTo>
                    <a:pt x="3883152" y="2005488"/>
                  </a:lnTo>
                </a:path>
                <a:path w="3883659" h="4100829">
                  <a:moveTo>
                    <a:pt x="3883152" y="1639728"/>
                  </a:moveTo>
                  <a:lnTo>
                    <a:pt x="3883152" y="1853088"/>
                  </a:lnTo>
                </a:path>
                <a:path w="3883659" h="4100829">
                  <a:moveTo>
                    <a:pt x="3883152" y="1487328"/>
                  </a:moveTo>
                  <a:lnTo>
                    <a:pt x="3883152" y="1548288"/>
                  </a:lnTo>
                </a:path>
                <a:path w="3883659" h="4100829">
                  <a:moveTo>
                    <a:pt x="3883152" y="1334928"/>
                  </a:moveTo>
                  <a:lnTo>
                    <a:pt x="3883152" y="1398936"/>
                  </a:lnTo>
                </a:path>
                <a:path w="3883659" h="4100829">
                  <a:moveTo>
                    <a:pt x="3883152" y="1033176"/>
                  </a:moveTo>
                  <a:lnTo>
                    <a:pt x="3883152" y="1246536"/>
                  </a:lnTo>
                </a:path>
                <a:path w="3883659" h="4100829">
                  <a:moveTo>
                    <a:pt x="3883152" y="880776"/>
                  </a:moveTo>
                  <a:lnTo>
                    <a:pt x="3883152" y="941736"/>
                  </a:lnTo>
                </a:path>
                <a:path w="3883659" h="4100829">
                  <a:moveTo>
                    <a:pt x="3883152" y="728376"/>
                  </a:moveTo>
                  <a:lnTo>
                    <a:pt x="3883152" y="789336"/>
                  </a:lnTo>
                </a:path>
                <a:path w="3883659" h="4100829">
                  <a:moveTo>
                    <a:pt x="3883152" y="423576"/>
                  </a:moveTo>
                  <a:lnTo>
                    <a:pt x="3883152" y="639984"/>
                  </a:lnTo>
                </a:path>
                <a:path w="3883659" h="4100829">
                  <a:moveTo>
                    <a:pt x="3883152" y="274224"/>
                  </a:moveTo>
                  <a:lnTo>
                    <a:pt x="3883152" y="335184"/>
                  </a:lnTo>
                </a:path>
                <a:path w="3883659" h="4100829">
                  <a:moveTo>
                    <a:pt x="3883152" y="121824"/>
                  </a:moveTo>
                  <a:lnTo>
                    <a:pt x="3883152" y="182784"/>
                  </a:lnTo>
                </a:path>
                <a:path w="3883659" h="4100829">
                  <a:moveTo>
                    <a:pt x="3883152" y="0"/>
                  </a:moveTo>
                  <a:lnTo>
                    <a:pt x="3883152" y="30384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9225326" y="1368647"/>
              <a:ext cx="0" cy="4100829"/>
            </a:xfrm>
            <a:custGeom>
              <a:avLst/>
              <a:gdLst/>
              <a:ahLst/>
              <a:cxnLst/>
              <a:rect l="l" t="t" r="r" b="b"/>
              <a:pathLst>
                <a:path h="4100829">
                  <a:moveTo>
                    <a:pt x="0" y="0"/>
                  </a:moveTo>
                  <a:lnTo>
                    <a:pt x="0" y="4100589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368736" y="1399031"/>
              <a:ext cx="4580255" cy="4038600"/>
            </a:xfrm>
            <a:custGeom>
              <a:avLst/>
              <a:gdLst/>
              <a:ahLst/>
              <a:cxnLst/>
              <a:rect l="l" t="t" r="r" b="b"/>
              <a:pathLst>
                <a:path w="4580255" h="4038600">
                  <a:moveTo>
                    <a:pt x="2080831" y="3038856"/>
                  </a:moveTo>
                  <a:lnTo>
                    <a:pt x="0" y="3038856"/>
                  </a:lnTo>
                  <a:lnTo>
                    <a:pt x="0" y="3127248"/>
                  </a:lnTo>
                  <a:lnTo>
                    <a:pt x="2080831" y="3127248"/>
                  </a:lnTo>
                  <a:lnTo>
                    <a:pt x="2080831" y="3038856"/>
                  </a:lnTo>
                  <a:close/>
                </a:path>
                <a:path w="4580255" h="4038600">
                  <a:moveTo>
                    <a:pt x="2111311" y="3645408"/>
                  </a:moveTo>
                  <a:lnTo>
                    <a:pt x="0" y="3645408"/>
                  </a:lnTo>
                  <a:lnTo>
                    <a:pt x="0" y="3736848"/>
                  </a:lnTo>
                  <a:lnTo>
                    <a:pt x="2111311" y="3736848"/>
                  </a:lnTo>
                  <a:lnTo>
                    <a:pt x="2111311" y="3645408"/>
                  </a:lnTo>
                  <a:close/>
                </a:path>
                <a:path w="4580255" h="4038600">
                  <a:moveTo>
                    <a:pt x="2187511" y="2429256"/>
                  </a:moveTo>
                  <a:lnTo>
                    <a:pt x="0" y="2429256"/>
                  </a:lnTo>
                  <a:lnTo>
                    <a:pt x="0" y="2520696"/>
                  </a:lnTo>
                  <a:lnTo>
                    <a:pt x="2187511" y="2520696"/>
                  </a:lnTo>
                  <a:lnTo>
                    <a:pt x="2187511" y="2429256"/>
                  </a:lnTo>
                  <a:close/>
                </a:path>
                <a:path w="4580255" h="4038600">
                  <a:moveTo>
                    <a:pt x="2891599" y="0"/>
                  </a:moveTo>
                  <a:lnTo>
                    <a:pt x="0" y="0"/>
                  </a:lnTo>
                  <a:lnTo>
                    <a:pt x="0" y="91440"/>
                  </a:lnTo>
                  <a:lnTo>
                    <a:pt x="2891599" y="91440"/>
                  </a:lnTo>
                  <a:lnTo>
                    <a:pt x="2891599" y="0"/>
                  </a:lnTo>
                  <a:close/>
                </a:path>
                <a:path w="4580255" h="4038600">
                  <a:moveTo>
                    <a:pt x="3114103" y="3950208"/>
                  </a:moveTo>
                  <a:lnTo>
                    <a:pt x="0" y="3950208"/>
                  </a:lnTo>
                  <a:lnTo>
                    <a:pt x="0" y="4038600"/>
                  </a:lnTo>
                  <a:lnTo>
                    <a:pt x="3114103" y="4038600"/>
                  </a:lnTo>
                  <a:lnTo>
                    <a:pt x="3114103" y="3950208"/>
                  </a:lnTo>
                  <a:close/>
                </a:path>
                <a:path w="4580255" h="4038600">
                  <a:moveTo>
                    <a:pt x="3147631" y="1822704"/>
                  </a:moveTo>
                  <a:lnTo>
                    <a:pt x="0" y="1822704"/>
                  </a:lnTo>
                  <a:lnTo>
                    <a:pt x="0" y="1914144"/>
                  </a:lnTo>
                  <a:lnTo>
                    <a:pt x="3147631" y="1914144"/>
                  </a:lnTo>
                  <a:lnTo>
                    <a:pt x="3147631" y="1822704"/>
                  </a:lnTo>
                  <a:close/>
                </a:path>
                <a:path w="4580255" h="4038600">
                  <a:moveTo>
                    <a:pt x="3467671" y="3797808"/>
                  </a:moveTo>
                  <a:lnTo>
                    <a:pt x="0" y="3797808"/>
                  </a:lnTo>
                  <a:lnTo>
                    <a:pt x="0" y="3886200"/>
                  </a:lnTo>
                  <a:lnTo>
                    <a:pt x="3467671" y="3886200"/>
                  </a:lnTo>
                  <a:lnTo>
                    <a:pt x="3467671" y="3797808"/>
                  </a:lnTo>
                  <a:close/>
                </a:path>
                <a:path w="4580255" h="4038600">
                  <a:moveTo>
                    <a:pt x="3467671" y="609600"/>
                  </a:moveTo>
                  <a:lnTo>
                    <a:pt x="0" y="609600"/>
                  </a:lnTo>
                  <a:lnTo>
                    <a:pt x="0" y="697992"/>
                  </a:lnTo>
                  <a:lnTo>
                    <a:pt x="3467671" y="697992"/>
                  </a:lnTo>
                  <a:lnTo>
                    <a:pt x="3467671" y="609600"/>
                  </a:lnTo>
                  <a:close/>
                </a:path>
                <a:path w="4580255" h="4038600">
                  <a:moveTo>
                    <a:pt x="3485959" y="3340608"/>
                  </a:moveTo>
                  <a:lnTo>
                    <a:pt x="0" y="3340608"/>
                  </a:lnTo>
                  <a:lnTo>
                    <a:pt x="0" y="3432048"/>
                  </a:lnTo>
                  <a:lnTo>
                    <a:pt x="3485959" y="3432048"/>
                  </a:lnTo>
                  <a:lnTo>
                    <a:pt x="3485959" y="3340608"/>
                  </a:lnTo>
                  <a:close/>
                </a:path>
                <a:path w="4580255" h="4038600">
                  <a:moveTo>
                    <a:pt x="3571303" y="2734056"/>
                  </a:moveTo>
                  <a:lnTo>
                    <a:pt x="0" y="2734056"/>
                  </a:lnTo>
                  <a:lnTo>
                    <a:pt x="0" y="2825496"/>
                  </a:lnTo>
                  <a:lnTo>
                    <a:pt x="3571303" y="2825496"/>
                  </a:lnTo>
                  <a:lnTo>
                    <a:pt x="3571303" y="2734056"/>
                  </a:lnTo>
                  <a:close/>
                </a:path>
                <a:path w="4580255" h="4038600">
                  <a:moveTo>
                    <a:pt x="3623119" y="2127504"/>
                  </a:moveTo>
                  <a:lnTo>
                    <a:pt x="0" y="2127504"/>
                  </a:lnTo>
                  <a:lnTo>
                    <a:pt x="0" y="2215896"/>
                  </a:lnTo>
                  <a:lnTo>
                    <a:pt x="3623119" y="2215896"/>
                  </a:lnTo>
                  <a:lnTo>
                    <a:pt x="3623119" y="2127504"/>
                  </a:lnTo>
                  <a:close/>
                </a:path>
                <a:path w="4580255" h="4038600">
                  <a:moveTo>
                    <a:pt x="3745039" y="3191256"/>
                  </a:moveTo>
                  <a:lnTo>
                    <a:pt x="0" y="3191256"/>
                  </a:lnTo>
                  <a:lnTo>
                    <a:pt x="0" y="3279648"/>
                  </a:lnTo>
                  <a:lnTo>
                    <a:pt x="3745039" y="3279648"/>
                  </a:lnTo>
                  <a:lnTo>
                    <a:pt x="3745039" y="3191256"/>
                  </a:lnTo>
                  <a:close/>
                </a:path>
                <a:path w="4580255" h="4038600">
                  <a:moveTo>
                    <a:pt x="3827335" y="304800"/>
                  </a:moveTo>
                  <a:lnTo>
                    <a:pt x="0" y="304800"/>
                  </a:lnTo>
                  <a:lnTo>
                    <a:pt x="0" y="393192"/>
                  </a:lnTo>
                  <a:lnTo>
                    <a:pt x="3827335" y="393192"/>
                  </a:lnTo>
                  <a:lnTo>
                    <a:pt x="3827335" y="304800"/>
                  </a:lnTo>
                  <a:close/>
                </a:path>
                <a:path w="4580255" h="4038600">
                  <a:moveTo>
                    <a:pt x="3885247" y="152400"/>
                  </a:moveTo>
                  <a:lnTo>
                    <a:pt x="0" y="152400"/>
                  </a:lnTo>
                  <a:lnTo>
                    <a:pt x="0" y="243840"/>
                  </a:lnTo>
                  <a:lnTo>
                    <a:pt x="3885247" y="243840"/>
                  </a:lnTo>
                  <a:lnTo>
                    <a:pt x="3885247" y="152400"/>
                  </a:lnTo>
                  <a:close/>
                </a:path>
                <a:path w="4580255" h="4038600">
                  <a:moveTo>
                    <a:pt x="3985831" y="911352"/>
                  </a:moveTo>
                  <a:lnTo>
                    <a:pt x="0" y="911352"/>
                  </a:lnTo>
                  <a:lnTo>
                    <a:pt x="0" y="1002792"/>
                  </a:lnTo>
                  <a:lnTo>
                    <a:pt x="3985831" y="1002792"/>
                  </a:lnTo>
                  <a:lnTo>
                    <a:pt x="3985831" y="911352"/>
                  </a:lnTo>
                  <a:close/>
                </a:path>
                <a:path w="4580255" h="4038600">
                  <a:moveTo>
                    <a:pt x="4025455" y="2581656"/>
                  </a:moveTo>
                  <a:lnTo>
                    <a:pt x="0" y="2581656"/>
                  </a:lnTo>
                  <a:lnTo>
                    <a:pt x="0" y="2673096"/>
                  </a:lnTo>
                  <a:lnTo>
                    <a:pt x="4025455" y="2673096"/>
                  </a:lnTo>
                  <a:lnTo>
                    <a:pt x="4025455" y="2581656"/>
                  </a:lnTo>
                  <a:close/>
                </a:path>
                <a:path w="4580255" h="4038600">
                  <a:moveTo>
                    <a:pt x="4055935" y="1216152"/>
                  </a:moveTo>
                  <a:lnTo>
                    <a:pt x="0" y="1216152"/>
                  </a:lnTo>
                  <a:lnTo>
                    <a:pt x="0" y="1304544"/>
                  </a:lnTo>
                  <a:lnTo>
                    <a:pt x="4055935" y="1304544"/>
                  </a:lnTo>
                  <a:lnTo>
                    <a:pt x="4055935" y="1216152"/>
                  </a:lnTo>
                  <a:close/>
                </a:path>
                <a:path w="4580255" h="4038600">
                  <a:moveTo>
                    <a:pt x="4302823" y="1975104"/>
                  </a:moveTo>
                  <a:lnTo>
                    <a:pt x="0" y="1975104"/>
                  </a:lnTo>
                  <a:lnTo>
                    <a:pt x="0" y="2063496"/>
                  </a:lnTo>
                  <a:lnTo>
                    <a:pt x="4302823" y="2063496"/>
                  </a:lnTo>
                  <a:lnTo>
                    <a:pt x="4302823" y="1975104"/>
                  </a:lnTo>
                  <a:close/>
                </a:path>
                <a:path w="4580255" h="4038600">
                  <a:moveTo>
                    <a:pt x="4439983" y="758952"/>
                  </a:moveTo>
                  <a:lnTo>
                    <a:pt x="0" y="758952"/>
                  </a:lnTo>
                  <a:lnTo>
                    <a:pt x="0" y="850392"/>
                  </a:lnTo>
                  <a:lnTo>
                    <a:pt x="4439983" y="850392"/>
                  </a:lnTo>
                  <a:lnTo>
                    <a:pt x="4439983" y="758952"/>
                  </a:lnTo>
                  <a:close/>
                </a:path>
                <a:path w="4580255" h="4038600">
                  <a:moveTo>
                    <a:pt x="4528375" y="1517904"/>
                  </a:moveTo>
                  <a:lnTo>
                    <a:pt x="0" y="1517904"/>
                  </a:lnTo>
                  <a:lnTo>
                    <a:pt x="0" y="1609344"/>
                  </a:lnTo>
                  <a:lnTo>
                    <a:pt x="4528375" y="1609344"/>
                  </a:lnTo>
                  <a:lnTo>
                    <a:pt x="4528375" y="1517904"/>
                  </a:lnTo>
                  <a:close/>
                </a:path>
                <a:path w="4580255" h="4038600">
                  <a:moveTo>
                    <a:pt x="4580191" y="1368552"/>
                  </a:moveTo>
                  <a:lnTo>
                    <a:pt x="0" y="1368552"/>
                  </a:lnTo>
                  <a:lnTo>
                    <a:pt x="0" y="1456944"/>
                  </a:lnTo>
                  <a:lnTo>
                    <a:pt x="4580191" y="1456944"/>
                  </a:lnTo>
                  <a:lnTo>
                    <a:pt x="4580191" y="1368552"/>
                  </a:lnTo>
                  <a:close/>
                </a:path>
              </a:pathLst>
            </a:custGeom>
            <a:solidFill>
              <a:srgbClr val="FDE8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368736" y="1399032"/>
              <a:ext cx="4580255" cy="4038600"/>
            </a:xfrm>
            <a:custGeom>
              <a:avLst/>
              <a:gdLst/>
              <a:ahLst/>
              <a:cxnLst/>
              <a:rect l="l" t="t" r="r" b="b"/>
              <a:pathLst>
                <a:path w="4580255" h="4038600">
                  <a:moveTo>
                    <a:pt x="3114103" y="4038600"/>
                  </a:moveTo>
                  <a:lnTo>
                    <a:pt x="0" y="4038600"/>
                  </a:lnTo>
                  <a:lnTo>
                    <a:pt x="0" y="3950208"/>
                  </a:lnTo>
                  <a:lnTo>
                    <a:pt x="3114103" y="3950208"/>
                  </a:lnTo>
                  <a:lnTo>
                    <a:pt x="3114103" y="4038600"/>
                  </a:lnTo>
                  <a:close/>
                </a:path>
                <a:path w="4580255" h="4038600">
                  <a:moveTo>
                    <a:pt x="3467671" y="3886200"/>
                  </a:moveTo>
                  <a:lnTo>
                    <a:pt x="0" y="3886200"/>
                  </a:lnTo>
                  <a:lnTo>
                    <a:pt x="0" y="3797808"/>
                  </a:lnTo>
                  <a:lnTo>
                    <a:pt x="3467671" y="3797808"/>
                  </a:lnTo>
                  <a:lnTo>
                    <a:pt x="3467671" y="3886200"/>
                  </a:lnTo>
                  <a:close/>
                </a:path>
                <a:path w="4580255" h="4038600">
                  <a:moveTo>
                    <a:pt x="2111311" y="3736848"/>
                  </a:moveTo>
                  <a:lnTo>
                    <a:pt x="0" y="3736848"/>
                  </a:lnTo>
                  <a:lnTo>
                    <a:pt x="0" y="3645408"/>
                  </a:lnTo>
                  <a:lnTo>
                    <a:pt x="2111311" y="3645408"/>
                  </a:lnTo>
                  <a:lnTo>
                    <a:pt x="2111311" y="3736848"/>
                  </a:lnTo>
                  <a:close/>
                </a:path>
                <a:path w="4580255" h="4038600">
                  <a:moveTo>
                    <a:pt x="3485959" y="3432048"/>
                  </a:moveTo>
                  <a:lnTo>
                    <a:pt x="0" y="3432048"/>
                  </a:lnTo>
                  <a:lnTo>
                    <a:pt x="0" y="3340608"/>
                  </a:lnTo>
                  <a:lnTo>
                    <a:pt x="3485959" y="3340608"/>
                  </a:lnTo>
                  <a:lnTo>
                    <a:pt x="3485959" y="3432048"/>
                  </a:lnTo>
                  <a:close/>
                </a:path>
                <a:path w="4580255" h="4038600">
                  <a:moveTo>
                    <a:pt x="3745039" y="3279648"/>
                  </a:moveTo>
                  <a:lnTo>
                    <a:pt x="0" y="3279648"/>
                  </a:lnTo>
                  <a:lnTo>
                    <a:pt x="0" y="3191256"/>
                  </a:lnTo>
                  <a:lnTo>
                    <a:pt x="3745039" y="3191256"/>
                  </a:lnTo>
                  <a:lnTo>
                    <a:pt x="3745039" y="3279648"/>
                  </a:lnTo>
                  <a:close/>
                </a:path>
                <a:path w="4580255" h="4038600">
                  <a:moveTo>
                    <a:pt x="2080831" y="3127248"/>
                  </a:moveTo>
                  <a:lnTo>
                    <a:pt x="0" y="3127248"/>
                  </a:lnTo>
                  <a:lnTo>
                    <a:pt x="0" y="3038856"/>
                  </a:lnTo>
                  <a:lnTo>
                    <a:pt x="2080831" y="3038856"/>
                  </a:lnTo>
                  <a:lnTo>
                    <a:pt x="2080831" y="3127248"/>
                  </a:lnTo>
                  <a:close/>
                </a:path>
                <a:path w="4580255" h="4038600">
                  <a:moveTo>
                    <a:pt x="3571303" y="2825496"/>
                  </a:moveTo>
                  <a:lnTo>
                    <a:pt x="0" y="2825496"/>
                  </a:lnTo>
                  <a:lnTo>
                    <a:pt x="0" y="2734056"/>
                  </a:lnTo>
                  <a:lnTo>
                    <a:pt x="3571303" y="2734056"/>
                  </a:lnTo>
                  <a:lnTo>
                    <a:pt x="3571303" y="2825496"/>
                  </a:lnTo>
                  <a:close/>
                </a:path>
                <a:path w="4580255" h="4038600">
                  <a:moveTo>
                    <a:pt x="4025455" y="2673096"/>
                  </a:moveTo>
                  <a:lnTo>
                    <a:pt x="0" y="2673096"/>
                  </a:lnTo>
                  <a:lnTo>
                    <a:pt x="0" y="2581656"/>
                  </a:lnTo>
                  <a:lnTo>
                    <a:pt x="4025455" y="2581656"/>
                  </a:lnTo>
                  <a:lnTo>
                    <a:pt x="4025455" y="2673096"/>
                  </a:lnTo>
                  <a:close/>
                </a:path>
                <a:path w="4580255" h="4038600">
                  <a:moveTo>
                    <a:pt x="2187511" y="2520696"/>
                  </a:moveTo>
                  <a:lnTo>
                    <a:pt x="0" y="2520696"/>
                  </a:lnTo>
                  <a:lnTo>
                    <a:pt x="0" y="2429256"/>
                  </a:lnTo>
                  <a:lnTo>
                    <a:pt x="2187511" y="2429256"/>
                  </a:lnTo>
                  <a:lnTo>
                    <a:pt x="2187511" y="2520696"/>
                  </a:lnTo>
                  <a:close/>
                </a:path>
                <a:path w="4580255" h="4038600">
                  <a:moveTo>
                    <a:pt x="3623119" y="2215896"/>
                  </a:moveTo>
                  <a:lnTo>
                    <a:pt x="0" y="2215896"/>
                  </a:lnTo>
                  <a:lnTo>
                    <a:pt x="0" y="2127504"/>
                  </a:lnTo>
                  <a:lnTo>
                    <a:pt x="3623119" y="2127504"/>
                  </a:lnTo>
                  <a:lnTo>
                    <a:pt x="3623119" y="2215896"/>
                  </a:lnTo>
                  <a:close/>
                </a:path>
                <a:path w="4580255" h="4038600">
                  <a:moveTo>
                    <a:pt x="4302823" y="2063496"/>
                  </a:moveTo>
                  <a:lnTo>
                    <a:pt x="0" y="2063496"/>
                  </a:lnTo>
                  <a:lnTo>
                    <a:pt x="0" y="1975104"/>
                  </a:lnTo>
                  <a:lnTo>
                    <a:pt x="4302823" y="1975104"/>
                  </a:lnTo>
                  <a:lnTo>
                    <a:pt x="4302823" y="2063496"/>
                  </a:lnTo>
                  <a:close/>
                </a:path>
                <a:path w="4580255" h="4038600">
                  <a:moveTo>
                    <a:pt x="3147631" y="1914144"/>
                  </a:moveTo>
                  <a:lnTo>
                    <a:pt x="0" y="1914144"/>
                  </a:lnTo>
                  <a:lnTo>
                    <a:pt x="0" y="1822704"/>
                  </a:lnTo>
                  <a:lnTo>
                    <a:pt x="3147631" y="1822704"/>
                  </a:lnTo>
                  <a:lnTo>
                    <a:pt x="3147631" y="1914144"/>
                  </a:lnTo>
                  <a:close/>
                </a:path>
                <a:path w="4580255" h="4038600">
                  <a:moveTo>
                    <a:pt x="4528375" y="1609344"/>
                  </a:moveTo>
                  <a:lnTo>
                    <a:pt x="0" y="1609344"/>
                  </a:lnTo>
                  <a:lnTo>
                    <a:pt x="0" y="1517904"/>
                  </a:lnTo>
                  <a:lnTo>
                    <a:pt x="4528375" y="1517904"/>
                  </a:lnTo>
                  <a:lnTo>
                    <a:pt x="4528375" y="1609344"/>
                  </a:lnTo>
                  <a:close/>
                </a:path>
                <a:path w="4580255" h="4038600">
                  <a:moveTo>
                    <a:pt x="4580191" y="1456944"/>
                  </a:moveTo>
                  <a:lnTo>
                    <a:pt x="0" y="1456944"/>
                  </a:lnTo>
                  <a:lnTo>
                    <a:pt x="0" y="1368552"/>
                  </a:lnTo>
                  <a:lnTo>
                    <a:pt x="4580191" y="1368552"/>
                  </a:lnTo>
                  <a:lnTo>
                    <a:pt x="4580191" y="1456944"/>
                  </a:lnTo>
                  <a:close/>
                </a:path>
                <a:path w="4580255" h="4038600">
                  <a:moveTo>
                    <a:pt x="4055935" y="1304544"/>
                  </a:moveTo>
                  <a:lnTo>
                    <a:pt x="0" y="1304544"/>
                  </a:lnTo>
                  <a:lnTo>
                    <a:pt x="0" y="1216152"/>
                  </a:lnTo>
                  <a:lnTo>
                    <a:pt x="4055935" y="1216152"/>
                  </a:lnTo>
                  <a:lnTo>
                    <a:pt x="4055935" y="1304544"/>
                  </a:lnTo>
                  <a:close/>
                </a:path>
                <a:path w="4580255" h="4038600">
                  <a:moveTo>
                    <a:pt x="3985831" y="1002792"/>
                  </a:moveTo>
                  <a:lnTo>
                    <a:pt x="0" y="1002792"/>
                  </a:lnTo>
                  <a:lnTo>
                    <a:pt x="0" y="911352"/>
                  </a:lnTo>
                  <a:lnTo>
                    <a:pt x="3985831" y="911352"/>
                  </a:lnTo>
                  <a:lnTo>
                    <a:pt x="3985831" y="1002792"/>
                  </a:lnTo>
                  <a:close/>
                </a:path>
                <a:path w="4580255" h="4038600">
                  <a:moveTo>
                    <a:pt x="4439983" y="850392"/>
                  </a:moveTo>
                  <a:lnTo>
                    <a:pt x="0" y="850392"/>
                  </a:lnTo>
                  <a:lnTo>
                    <a:pt x="0" y="758952"/>
                  </a:lnTo>
                  <a:lnTo>
                    <a:pt x="4439983" y="758952"/>
                  </a:lnTo>
                  <a:lnTo>
                    <a:pt x="4439983" y="850392"/>
                  </a:lnTo>
                  <a:close/>
                </a:path>
                <a:path w="4580255" h="4038600">
                  <a:moveTo>
                    <a:pt x="3467671" y="697992"/>
                  </a:moveTo>
                  <a:lnTo>
                    <a:pt x="0" y="697992"/>
                  </a:lnTo>
                  <a:lnTo>
                    <a:pt x="0" y="609600"/>
                  </a:lnTo>
                  <a:lnTo>
                    <a:pt x="3467671" y="609600"/>
                  </a:lnTo>
                  <a:lnTo>
                    <a:pt x="3467671" y="697992"/>
                  </a:lnTo>
                  <a:close/>
                </a:path>
                <a:path w="4580255" h="4038600">
                  <a:moveTo>
                    <a:pt x="3827335" y="393192"/>
                  </a:moveTo>
                  <a:lnTo>
                    <a:pt x="0" y="393192"/>
                  </a:lnTo>
                  <a:lnTo>
                    <a:pt x="0" y="304800"/>
                  </a:lnTo>
                  <a:lnTo>
                    <a:pt x="3827335" y="304800"/>
                  </a:lnTo>
                  <a:lnTo>
                    <a:pt x="3827335" y="393192"/>
                  </a:lnTo>
                  <a:close/>
                </a:path>
                <a:path w="4580255" h="4038600">
                  <a:moveTo>
                    <a:pt x="3885247" y="243840"/>
                  </a:moveTo>
                  <a:lnTo>
                    <a:pt x="0" y="243840"/>
                  </a:lnTo>
                  <a:lnTo>
                    <a:pt x="0" y="152400"/>
                  </a:lnTo>
                  <a:lnTo>
                    <a:pt x="3885247" y="152400"/>
                  </a:lnTo>
                  <a:lnTo>
                    <a:pt x="3885247" y="243840"/>
                  </a:lnTo>
                  <a:close/>
                </a:path>
                <a:path w="4580255" h="4038600">
                  <a:moveTo>
                    <a:pt x="2891599" y="91440"/>
                  </a:moveTo>
                  <a:lnTo>
                    <a:pt x="0" y="91440"/>
                  </a:lnTo>
                  <a:lnTo>
                    <a:pt x="0" y="0"/>
                  </a:lnTo>
                  <a:lnTo>
                    <a:pt x="2891599" y="0"/>
                  </a:lnTo>
                  <a:lnTo>
                    <a:pt x="2891599" y="91440"/>
                  </a:lnTo>
                  <a:close/>
                </a:path>
              </a:pathLst>
            </a:custGeom>
            <a:ln w="9525">
              <a:solidFill>
                <a:srgbClr val="8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449568" y="1399031"/>
              <a:ext cx="2651760" cy="4038600"/>
            </a:xfrm>
            <a:custGeom>
              <a:avLst/>
              <a:gdLst/>
              <a:ahLst/>
              <a:cxnLst/>
              <a:rect l="l" t="t" r="r" b="b"/>
              <a:pathLst>
                <a:path w="2651759" h="4038600">
                  <a:moveTo>
                    <a:pt x="1033272" y="3645408"/>
                  </a:moveTo>
                  <a:lnTo>
                    <a:pt x="30480" y="3645408"/>
                  </a:lnTo>
                  <a:lnTo>
                    <a:pt x="30480" y="3736848"/>
                  </a:lnTo>
                  <a:lnTo>
                    <a:pt x="1033272" y="3736848"/>
                  </a:lnTo>
                  <a:lnTo>
                    <a:pt x="1033272" y="3645408"/>
                  </a:lnTo>
                  <a:close/>
                </a:path>
                <a:path w="2651759" h="4038600">
                  <a:moveTo>
                    <a:pt x="1386840" y="3038856"/>
                  </a:moveTo>
                  <a:lnTo>
                    <a:pt x="0" y="3038856"/>
                  </a:lnTo>
                  <a:lnTo>
                    <a:pt x="0" y="3127248"/>
                  </a:lnTo>
                  <a:lnTo>
                    <a:pt x="1386840" y="3127248"/>
                  </a:lnTo>
                  <a:lnTo>
                    <a:pt x="1386840" y="3038856"/>
                  </a:lnTo>
                  <a:close/>
                </a:path>
                <a:path w="2651759" h="4038600">
                  <a:moveTo>
                    <a:pt x="1520952" y="0"/>
                  </a:moveTo>
                  <a:lnTo>
                    <a:pt x="810768" y="0"/>
                  </a:lnTo>
                  <a:lnTo>
                    <a:pt x="810768" y="91440"/>
                  </a:lnTo>
                  <a:lnTo>
                    <a:pt x="1520952" y="91440"/>
                  </a:lnTo>
                  <a:lnTo>
                    <a:pt x="1520952" y="0"/>
                  </a:lnTo>
                  <a:close/>
                </a:path>
                <a:path w="2651759" h="4038600">
                  <a:moveTo>
                    <a:pt x="1816608" y="2429256"/>
                  </a:moveTo>
                  <a:lnTo>
                    <a:pt x="106680" y="2429256"/>
                  </a:lnTo>
                  <a:lnTo>
                    <a:pt x="106680" y="2520696"/>
                  </a:lnTo>
                  <a:lnTo>
                    <a:pt x="1816608" y="2520696"/>
                  </a:lnTo>
                  <a:lnTo>
                    <a:pt x="1816608" y="2429256"/>
                  </a:lnTo>
                  <a:close/>
                </a:path>
                <a:path w="2651759" h="4038600">
                  <a:moveTo>
                    <a:pt x="1862328" y="3950208"/>
                  </a:moveTo>
                  <a:lnTo>
                    <a:pt x="1033272" y="3950208"/>
                  </a:lnTo>
                  <a:lnTo>
                    <a:pt x="1033272" y="4038600"/>
                  </a:lnTo>
                  <a:lnTo>
                    <a:pt x="1862328" y="4038600"/>
                  </a:lnTo>
                  <a:lnTo>
                    <a:pt x="1862328" y="3950208"/>
                  </a:lnTo>
                  <a:close/>
                </a:path>
                <a:path w="2651759" h="4038600">
                  <a:moveTo>
                    <a:pt x="1944624" y="3797808"/>
                  </a:moveTo>
                  <a:lnTo>
                    <a:pt x="1386840" y="3797808"/>
                  </a:lnTo>
                  <a:lnTo>
                    <a:pt x="1386840" y="3886200"/>
                  </a:lnTo>
                  <a:lnTo>
                    <a:pt x="1944624" y="3886200"/>
                  </a:lnTo>
                  <a:lnTo>
                    <a:pt x="1944624" y="3797808"/>
                  </a:lnTo>
                  <a:close/>
                </a:path>
                <a:path w="2651759" h="4038600">
                  <a:moveTo>
                    <a:pt x="2036064" y="304800"/>
                  </a:moveTo>
                  <a:lnTo>
                    <a:pt x="1746504" y="304800"/>
                  </a:lnTo>
                  <a:lnTo>
                    <a:pt x="1746504" y="393192"/>
                  </a:lnTo>
                  <a:lnTo>
                    <a:pt x="2036064" y="393192"/>
                  </a:lnTo>
                  <a:lnTo>
                    <a:pt x="2036064" y="304800"/>
                  </a:lnTo>
                  <a:close/>
                </a:path>
                <a:path w="2651759" h="4038600">
                  <a:moveTo>
                    <a:pt x="2069592" y="2734056"/>
                  </a:moveTo>
                  <a:lnTo>
                    <a:pt x="1490472" y="2734056"/>
                  </a:lnTo>
                  <a:lnTo>
                    <a:pt x="1490472" y="2825496"/>
                  </a:lnTo>
                  <a:lnTo>
                    <a:pt x="2069592" y="2825496"/>
                  </a:lnTo>
                  <a:lnTo>
                    <a:pt x="2069592" y="2734056"/>
                  </a:lnTo>
                  <a:close/>
                </a:path>
                <a:path w="2651759" h="4038600">
                  <a:moveTo>
                    <a:pt x="2081784" y="1822704"/>
                  </a:moveTo>
                  <a:lnTo>
                    <a:pt x="1066800" y="1822704"/>
                  </a:lnTo>
                  <a:lnTo>
                    <a:pt x="1066800" y="1914144"/>
                  </a:lnTo>
                  <a:lnTo>
                    <a:pt x="2081784" y="1914144"/>
                  </a:lnTo>
                  <a:lnTo>
                    <a:pt x="2081784" y="1822704"/>
                  </a:lnTo>
                  <a:close/>
                </a:path>
                <a:path w="2651759" h="4038600">
                  <a:moveTo>
                    <a:pt x="2136648" y="609600"/>
                  </a:moveTo>
                  <a:lnTo>
                    <a:pt x="1386840" y="609600"/>
                  </a:lnTo>
                  <a:lnTo>
                    <a:pt x="1386840" y="697992"/>
                  </a:lnTo>
                  <a:lnTo>
                    <a:pt x="2136648" y="697992"/>
                  </a:lnTo>
                  <a:lnTo>
                    <a:pt x="2136648" y="609600"/>
                  </a:lnTo>
                  <a:close/>
                </a:path>
                <a:path w="2651759" h="4038600">
                  <a:moveTo>
                    <a:pt x="2194560" y="3340608"/>
                  </a:moveTo>
                  <a:lnTo>
                    <a:pt x="1405128" y="3340608"/>
                  </a:lnTo>
                  <a:lnTo>
                    <a:pt x="1405128" y="3432048"/>
                  </a:lnTo>
                  <a:lnTo>
                    <a:pt x="2194560" y="3432048"/>
                  </a:lnTo>
                  <a:lnTo>
                    <a:pt x="2194560" y="3340608"/>
                  </a:lnTo>
                  <a:close/>
                </a:path>
                <a:path w="2651759" h="4038600">
                  <a:moveTo>
                    <a:pt x="2200656" y="2127504"/>
                  </a:moveTo>
                  <a:lnTo>
                    <a:pt x="1542288" y="2127504"/>
                  </a:lnTo>
                  <a:lnTo>
                    <a:pt x="1542288" y="2215896"/>
                  </a:lnTo>
                  <a:lnTo>
                    <a:pt x="2200656" y="2215896"/>
                  </a:lnTo>
                  <a:lnTo>
                    <a:pt x="2200656" y="2127504"/>
                  </a:lnTo>
                  <a:close/>
                </a:path>
                <a:path w="2651759" h="4038600">
                  <a:moveTo>
                    <a:pt x="2359152" y="3191256"/>
                  </a:moveTo>
                  <a:lnTo>
                    <a:pt x="1664208" y="3191256"/>
                  </a:lnTo>
                  <a:lnTo>
                    <a:pt x="1664208" y="3279648"/>
                  </a:lnTo>
                  <a:lnTo>
                    <a:pt x="2359152" y="3279648"/>
                  </a:lnTo>
                  <a:lnTo>
                    <a:pt x="2359152" y="3191256"/>
                  </a:lnTo>
                  <a:close/>
                </a:path>
                <a:path w="2651759" h="4038600">
                  <a:moveTo>
                    <a:pt x="2359152" y="2581656"/>
                  </a:moveTo>
                  <a:lnTo>
                    <a:pt x="1944624" y="2581656"/>
                  </a:lnTo>
                  <a:lnTo>
                    <a:pt x="1944624" y="2673096"/>
                  </a:lnTo>
                  <a:lnTo>
                    <a:pt x="2359152" y="2673096"/>
                  </a:lnTo>
                  <a:lnTo>
                    <a:pt x="2359152" y="2581656"/>
                  </a:lnTo>
                  <a:close/>
                </a:path>
                <a:path w="2651759" h="4038600">
                  <a:moveTo>
                    <a:pt x="2359152" y="911352"/>
                  </a:moveTo>
                  <a:lnTo>
                    <a:pt x="1905000" y="911352"/>
                  </a:lnTo>
                  <a:lnTo>
                    <a:pt x="1905000" y="1002792"/>
                  </a:lnTo>
                  <a:lnTo>
                    <a:pt x="2359152" y="1002792"/>
                  </a:lnTo>
                  <a:lnTo>
                    <a:pt x="2359152" y="911352"/>
                  </a:lnTo>
                  <a:close/>
                </a:path>
                <a:path w="2651759" h="4038600">
                  <a:moveTo>
                    <a:pt x="2359152" y="152400"/>
                  </a:moveTo>
                  <a:lnTo>
                    <a:pt x="1804416" y="152400"/>
                  </a:lnTo>
                  <a:lnTo>
                    <a:pt x="1804416" y="243840"/>
                  </a:lnTo>
                  <a:lnTo>
                    <a:pt x="2359152" y="243840"/>
                  </a:lnTo>
                  <a:lnTo>
                    <a:pt x="2359152" y="152400"/>
                  </a:lnTo>
                  <a:close/>
                </a:path>
                <a:path w="2651759" h="4038600">
                  <a:moveTo>
                    <a:pt x="2499360" y="758952"/>
                  </a:moveTo>
                  <a:lnTo>
                    <a:pt x="2359152" y="758952"/>
                  </a:lnTo>
                  <a:lnTo>
                    <a:pt x="2359152" y="850392"/>
                  </a:lnTo>
                  <a:lnTo>
                    <a:pt x="2499360" y="850392"/>
                  </a:lnTo>
                  <a:lnTo>
                    <a:pt x="2499360" y="758952"/>
                  </a:lnTo>
                  <a:close/>
                </a:path>
                <a:path w="2651759" h="4038600">
                  <a:moveTo>
                    <a:pt x="2508504" y="1216152"/>
                  </a:moveTo>
                  <a:lnTo>
                    <a:pt x="1975104" y="1216152"/>
                  </a:lnTo>
                  <a:lnTo>
                    <a:pt x="1975104" y="1304544"/>
                  </a:lnTo>
                  <a:lnTo>
                    <a:pt x="2508504" y="1304544"/>
                  </a:lnTo>
                  <a:lnTo>
                    <a:pt x="2508504" y="1216152"/>
                  </a:lnTo>
                  <a:close/>
                </a:path>
                <a:path w="2651759" h="4038600">
                  <a:moveTo>
                    <a:pt x="2636520" y="1368552"/>
                  </a:moveTo>
                  <a:lnTo>
                    <a:pt x="2499360" y="1368552"/>
                  </a:lnTo>
                  <a:lnTo>
                    <a:pt x="2499360" y="1456944"/>
                  </a:lnTo>
                  <a:lnTo>
                    <a:pt x="2636520" y="1456944"/>
                  </a:lnTo>
                  <a:lnTo>
                    <a:pt x="2636520" y="1368552"/>
                  </a:lnTo>
                  <a:close/>
                </a:path>
                <a:path w="2651759" h="4038600">
                  <a:moveTo>
                    <a:pt x="2651760" y="1517904"/>
                  </a:moveTo>
                  <a:lnTo>
                    <a:pt x="2447544" y="1517904"/>
                  </a:lnTo>
                  <a:lnTo>
                    <a:pt x="2447544" y="1609344"/>
                  </a:lnTo>
                  <a:lnTo>
                    <a:pt x="2651760" y="1609344"/>
                  </a:lnTo>
                  <a:lnTo>
                    <a:pt x="2651760" y="1517904"/>
                  </a:lnTo>
                  <a:close/>
                </a:path>
              </a:pathLst>
            </a:custGeom>
            <a:solidFill>
              <a:srgbClr val="6DCE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449567" y="1399032"/>
              <a:ext cx="2651760" cy="4038600"/>
            </a:xfrm>
            <a:custGeom>
              <a:avLst/>
              <a:gdLst/>
              <a:ahLst/>
              <a:cxnLst/>
              <a:rect l="l" t="t" r="r" b="b"/>
              <a:pathLst>
                <a:path w="2651759" h="4038600">
                  <a:moveTo>
                    <a:pt x="1862328" y="4038600"/>
                  </a:moveTo>
                  <a:lnTo>
                    <a:pt x="1033272" y="4038600"/>
                  </a:lnTo>
                  <a:lnTo>
                    <a:pt x="1033272" y="3950208"/>
                  </a:lnTo>
                  <a:lnTo>
                    <a:pt x="1862328" y="3950208"/>
                  </a:lnTo>
                  <a:lnTo>
                    <a:pt x="1862328" y="4038600"/>
                  </a:lnTo>
                  <a:close/>
                </a:path>
                <a:path w="2651759" h="4038600">
                  <a:moveTo>
                    <a:pt x="1944624" y="3886200"/>
                  </a:moveTo>
                  <a:lnTo>
                    <a:pt x="1386840" y="3886200"/>
                  </a:lnTo>
                  <a:lnTo>
                    <a:pt x="1386840" y="3797808"/>
                  </a:lnTo>
                  <a:lnTo>
                    <a:pt x="1944624" y="3797808"/>
                  </a:lnTo>
                  <a:lnTo>
                    <a:pt x="1944624" y="3886200"/>
                  </a:lnTo>
                  <a:close/>
                </a:path>
                <a:path w="2651759" h="4038600">
                  <a:moveTo>
                    <a:pt x="1033272" y="3736848"/>
                  </a:moveTo>
                  <a:lnTo>
                    <a:pt x="30480" y="3736848"/>
                  </a:lnTo>
                  <a:lnTo>
                    <a:pt x="30480" y="3645408"/>
                  </a:lnTo>
                  <a:lnTo>
                    <a:pt x="1033272" y="3645408"/>
                  </a:lnTo>
                  <a:lnTo>
                    <a:pt x="1033272" y="3736848"/>
                  </a:lnTo>
                  <a:close/>
                </a:path>
                <a:path w="2651759" h="4038600">
                  <a:moveTo>
                    <a:pt x="2194560" y="3432048"/>
                  </a:moveTo>
                  <a:lnTo>
                    <a:pt x="1405128" y="3432048"/>
                  </a:lnTo>
                  <a:lnTo>
                    <a:pt x="1405128" y="3340608"/>
                  </a:lnTo>
                  <a:lnTo>
                    <a:pt x="2194560" y="3340608"/>
                  </a:lnTo>
                  <a:lnTo>
                    <a:pt x="2194560" y="3432048"/>
                  </a:lnTo>
                  <a:close/>
                </a:path>
                <a:path w="2651759" h="4038600">
                  <a:moveTo>
                    <a:pt x="2359152" y="3279648"/>
                  </a:moveTo>
                  <a:lnTo>
                    <a:pt x="1664208" y="3279648"/>
                  </a:lnTo>
                  <a:lnTo>
                    <a:pt x="1664208" y="3191256"/>
                  </a:lnTo>
                  <a:lnTo>
                    <a:pt x="2359152" y="3191256"/>
                  </a:lnTo>
                  <a:lnTo>
                    <a:pt x="2359152" y="3279648"/>
                  </a:lnTo>
                  <a:close/>
                </a:path>
                <a:path w="2651759" h="4038600">
                  <a:moveTo>
                    <a:pt x="1386840" y="3127248"/>
                  </a:moveTo>
                  <a:lnTo>
                    <a:pt x="0" y="3127248"/>
                  </a:lnTo>
                  <a:lnTo>
                    <a:pt x="0" y="3038856"/>
                  </a:lnTo>
                  <a:lnTo>
                    <a:pt x="1386840" y="3038856"/>
                  </a:lnTo>
                  <a:lnTo>
                    <a:pt x="1386840" y="3127248"/>
                  </a:lnTo>
                  <a:close/>
                </a:path>
                <a:path w="2651759" h="4038600">
                  <a:moveTo>
                    <a:pt x="2069592" y="2825496"/>
                  </a:moveTo>
                  <a:lnTo>
                    <a:pt x="1490472" y="2825496"/>
                  </a:lnTo>
                  <a:lnTo>
                    <a:pt x="1490472" y="2734056"/>
                  </a:lnTo>
                  <a:lnTo>
                    <a:pt x="2069592" y="2734056"/>
                  </a:lnTo>
                  <a:lnTo>
                    <a:pt x="2069592" y="2825496"/>
                  </a:lnTo>
                  <a:close/>
                </a:path>
                <a:path w="2651759" h="4038600">
                  <a:moveTo>
                    <a:pt x="2359152" y="2673096"/>
                  </a:moveTo>
                  <a:lnTo>
                    <a:pt x="1944624" y="2673096"/>
                  </a:lnTo>
                  <a:lnTo>
                    <a:pt x="1944624" y="2581656"/>
                  </a:lnTo>
                  <a:lnTo>
                    <a:pt x="2359152" y="2581656"/>
                  </a:lnTo>
                  <a:lnTo>
                    <a:pt x="2359152" y="2673096"/>
                  </a:lnTo>
                  <a:close/>
                </a:path>
                <a:path w="2651759" h="4038600">
                  <a:moveTo>
                    <a:pt x="1816608" y="2520696"/>
                  </a:moveTo>
                  <a:lnTo>
                    <a:pt x="106680" y="2520696"/>
                  </a:lnTo>
                  <a:lnTo>
                    <a:pt x="106680" y="2429256"/>
                  </a:lnTo>
                  <a:lnTo>
                    <a:pt x="1816608" y="2429256"/>
                  </a:lnTo>
                  <a:lnTo>
                    <a:pt x="1816608" y="2520696"/>
                  </a:lnTo>
                  <a:close/>
                </a:path>
                <a:path w="2651759" h="4038600">
                  <a:moveTo>
                    <a:pt x="2200656" y="2215896"/>
                  </a:moveTo>
                  <a:lnTo>
                    <a:pt x="1542288" y="2215896"/>
                  </a:lnTo>
                  <a:lnTo>
                    <a:pt x="1542288" y="2127504"/>
                  </a:lnTo>
                  <a:lnTo>
                    <a:pt x="2200656" y="2127504"/>
                  </a:lnTo>
                  <a:lnTo>
                    <a:pt x="2200656" y="2215896"/>
                  </a:lnTo>
                  <a:close/>
                </a:path>
                <a:path w="2651759" h="4038600">
                  <a:moveTo>
                    <a:pt x="2081784" y="1914144"/>
                  </a:moveTo>
                  <a:lnTo>
                    <a:pt x="1066800" y="1914144"/>
                  </a:lnTo>
                  <a:lnTo>
                    <a:pt x="1066800" y="1822704"/>
                  </a:lnTo>
                  <a:lnTo>
                    <a:pt x="2081784" y="1822704"/>
                  </a:lnTo>
                  <a:lnTo>
                    <a:pt x="2081784" y="1914144"/>
                  </a:lnTo>
                  <a:close/>
                </a:path>
                <a:path w="2651759" h="4038600">
                  <a:moveTo>
                    <a:pt x="2651760" y="1609344"/>
                  </a:moveTo>
                  <a:lnTo>
                    <a:pt x="2447544" y="1609344"/>
                  </a:lnTo>
                  <a:lnTo>
                    <a:pt x="2447544" y="1517904"/>
                  </a:lnTo>
                  <a:lnTo>
                    <a:pt x="2651760" y="1517904"/>
                  </a:lnTo>
                  <a:lnTo>
                    <a:pt x="2651760" y="1609344"/>
                  </a:lnTo>
                  <a:close/>
                </a:path>
                <a:path w="2651759" h="4038600">
                  <a:moveTo>
                    <a:pt x="2636520" y="1456944"/>
                  </a:moveTo>
                  <a:lnTo>
                    <a:pt x="2499360" y="1456944"/>
                  </a:lnTo>
                  <a:lnTo>
                    <a:pt x="2499360" y="1368552"/>
                  </a:lnTo>
                  <a:lnTo>
                    <a:pt x="2636520" y="1368552"/>
                  </a:lnTo>
                  <a:lnTo>
                    <a:pt x="2636520" y="1456944"/>
                  </a:lnTo>
                  <a:close/>
                </a:path>
                <a:path w="2651759" h="4038600">
                  <a:moveTo>
                    <a:pt x="2508504" y="1304544"/>
                  </a:moveTo>
                  <a:lnTo>
                    <a:pt x="1975104" y="1304544"/>
                  </a:lnTo>
                  <a:lnTo>
                    <a:pt x="1975104" y="1216152"/>
                  </a:lnTo>
                  <a:lnTo>
                    <a:pt x="2508504" y="1216152"/>
                  </a:lnTo>
                  <a:lnTo>
                    <a:pt x="2508504" y="1304544"/>
                  </a:lnTo>
                  <a:close/>
                </a:path>
                <a:path w="2651759" h="4038600">
                  <a:moveTo>
                    <a:pt x="2359152" y="1002792"/>
                  </a:moveTo>
                  <a:lnTo>
                    <a:pt x="1905000" y="1002792"/>
                  </a:lnTo>
                  <a:lnTo>
                    <a:pt x="1905000" y="911352"/>
                  </a:lnTo>
                  <a:lnTo>
                    <a:pt x="2359152" y="911352"/>
                  </a:lnTo>
                  <a:lnTo>
                    <a:pt x="2359152" y="1002792"/>
                  </a:lnTo>
                  <a:close/>
                </a:path>
                <a:path w="2651759" h="4038600">
                  <a:moveTo>
                    <a:pt x="2499360" y="850392"/>
                  </a:moveTo>
                  <a:lnTo>
                    <a:pt x="2359152" y="850392"/>
                  </a:lnTo>
                  <a:lnTo>
                    <a:pt x="2359152" y="758952"/>
                  </a:lnTo>
                  <a:lnTo>
                    <a:pt x="2499360" y="758952"/>
                  </a:lnTo>
                  <a:lnTo>
                    <a:pt x="2499360" y="850392"/>
                  </a:lnTo>
                  <a:close/>
                </a:path>
                <a:path w="2651759" h="4038600">
                  <a:moveTo>
                    <a:pt x="2136648" y="697992"/>
                  </a:moveTo>
                  <a:lnTo>
                    <a:pt x="1386840" y="697992"/>
                  </a:lnTo>
                  <a:lnTo>
                    <a:pt x="1386840" y="609600"/>
                  </a:lnTo>
                  <a:lnTo>
                    <a:pt x="2136648" y="609600"/>
                  </a:lnTo>
                  <a:lnTo>
                    <a:pt x="2136648" y="697992"/>
                  </a:lnTo>
                  <a:close/>
                </a:path>
                <a:path w="2651759" h="4038600">
                  <a:moveTo>
                    <a:pt x="2036064" y="393192"/>
                  </a:moveTo>
                  <a:lnTo>
                    <a:pt x="1746504" y="393192"/>
                  </a:lnTo>
                  <a:lnTo>
                    <a:pt x="1746504" y="304800"/>
                  </a:lnTo>
                  <a:lnTo>
                    <a:pt x="2036064" y="304800"/>
                  </a:lnTo>
                  <a:lnTo>
                    <a:pt x="2036064" y="393192"/>
                  </a:lnTo>
                  <a:close/>
                </a:path>
                <a:path w="2651759" h="4038600">
                  <a:moveTo>
                    <a:pt x="2359152" y="243840"/>
                  </a:moveTo>
                  <a:lnTo>
                    <a:pt x="1804416" y="243840"/>
                  </a:lnTo>
                  <a:lnTo>
                    <a:pt x="1804416" y="152400"/>
                  </a:lnTo>
                  <a:lnTo>
                    <a:pt x="2359152" y="152400"/>
                  </a:lnTo>
                  <a:lnTo>
                    <a:pt x="2359152" y="243840"/>
                  </a:lnTo>
                  <a:close/>
                </a:path>
                <a:path w="2651759" h="4038600">
                  <a:moveTo>
                    <a:pt x="1520952" y="91440"/>
                  </a:moveTo>
                  <a:lnTo>
                    <a:pt x="810768" y="91440"/>
                  </a:lnTo>
                  <a:lnTo>
                    <a:pt x="810768" y="0"/>
                  </a:lnTo>
                  <a:lnTo>
                    <a:pt x="1520952" y="0"/>
                  </a:lnTo>
                  <a:lnTo>
                    <a:pt x="1520952" y="91440"/>
                  </a:lnTo>
                  <a:close/>
                </a:path>
              </a:pathLst>
            </a:custGeom>
            <a:ln w="9525">
              <a:solidFill>
                <a:srgbClr val="8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482840" y="1399031"/>
              <a:ext cx="1743710" cy="4038600"/>
            </a:xfrm>
            <a:custGeom>
              <a:avLst/>
              <a:gdLst/>
              <a:ahLst/>
              <a:cxnLst/>
              <a:rect l="l" t="t" r="r" b="b"/>
              <a:pathLst>
                <a:path w="1743709" h="4038600">
                  <a:moveTo>
                    <a:pt x="1267968" y="3645408"/>
                  </a:moveTo>
                  <a:lnTo>
                    <a:pt x="0" y="3645408"/>
                  </a:lnTo>
                  <a:lnTo>
                    <a:pt x="0" y="3736848"/>
                  </a:lnTo>
                  <a:lnTo>
                    <a:pt x="1267968" y="3736848"/>
                  </a:lnTo>
                  <a:lnTo>
                    <a:pt x="1267968" y="3645408"/>
                  </a:lnTo>
                  <a:close/>
                </a:path>
                <a:path w="1743709" h="4038600">
                  <a:moveTo>
                    <a:pt x="1368552" y="3038856"/>
                  </a:moveTo>
                  <a:lnTo>
                    <a:pt x="353568" y="3038856"/>
                  </a:lnTo>
                  <a:lnTo>
                    <a:pt x="353568" y="3127248"/>
                  </a:lnTo>
                  <a:lnTo>
                    <a:pt x="1368552" y="3127248"/>
                  </a:lnTo>
                  <a:lnTo>
                    <a:pt x="1368552" y="3038856"/>
                  </a:lnTo>
                  <a:close/>
                </a:path>
                <a:path w="1743709" h="4038600">
                  <a:moveTo>
                    <a:pt x="1411224" y="3950208"/>
                  </a:moveTo>
                  <a:lnTo>
                    <a:pt x="829056" y="3950208"/>
                  </a:lnTo>
                  <a:lnTo>
                    <a:pt x="829056" y="4038600"/>
                  </a:lnTo>
                  <a:lnTo>
                    <a:pt x="1411224" y="4038600"/>
                  </a:lnTo>
                  <a:lnTo>
                    <a:pt x="1411224" y="3950208"/>
                  </a:lnTo>
                  <a:close/>
                </a:path>
                <a:path w="1743709" h="4038600">
                  <a:moveTo>
                    <a:pt x="1414272" y="0"/>
                  </a:moveTo>
                  <a:lnTo>
                    <a:pt x="487680" y="0"/>
                  </a:lnTo>
                  <a:lnTo>
                    <a:pt x="487680" y="91440"/>
                  </a:lnTo>
                  <a:lnTo>
                    <a:pt x="1414272" y="91440"/>
                  </a:lnTo>
                  <a:lnTo>
                    <a:pt x="1414272" y="0"/>
                  </a:lnTo>
                  <a:close/>
                </a:path>
                <a:path w="1743709" h="4038600">
                  <a:moveTo>
                    <a:pt x="1466088" y="3797808"/>
                  </a:moveTo>
                  <a:lnTo>
                    <a:pt x="911352" y="3797808"/>
                  </a:lnTo>
                  <a:lnTo>
                    <a:pt x="911352" y="3886200"/>
                  </a:lnTo>
                  <a:lnTo>
                    <a:pt x="1466088" y="3886200"/>
                  </a:lnTo>
                  <a:lnTo>
                    <a:pt x="1466088" y="3797808"/>
                  </a:lnTo>
                  <a:close/>
                </a:path>
                <a:path w="1743709" h="4038600">
                  <a:moveTo>
                    <a:pt x="1475232" y="1822704"/>
                  </a:moveTo>
                  <a:lnTo>
                    <a:pt x="1048512" y="1822704"/>
                  </a:lnTo>
                  <a:lnTo>
                    <a:pt x="1048512" y="1914144"/>
                  </a:lnTo>
                  <a:lnTo>
                    <a:pt x="1475232" y="1914144"/>
                  </a:lnTo>
                  <a:lnTo>
                    <a:pt x="1475232" y="1822704"/>
                  </a:lnTo>
                  <a:close/>
                </a:path>
                <a:path w="1743709" h="4038600">
                  <a:moveTo>
                    <a:pt x="1475232" y="609600"/>
                  </a:moveTo>
                  <a:lnTo>
                    <a:pt x="1103376" y="609600"/>
                  </a:lnTo>
                  <a:lnTo>
                    <a:pt x="1103376" y="697992"/>
                  </a:lnTo>
                  <a:lnTo>
                    <a:pt x="1475232" y="697992"/>
                  </a:lnTo>
                  <a:lnTo>
                    <a:pt x="1475232" y="609600"/>
                  </a:lnTo>
                  <a:close/>
                </a:path>
                <a:path w="1743709" h="4038600">
                  <a:moveTo>
                    <a:pt x="1530096" y="2429256"/>
                  </a:moveTo>
                  <a:lnTo>
                    <a:pt x="783336" y="2429256"/>
                  </a:lnTo>
                  <a:lnTo>
                    <a:pt x="783336" y="2520696"/>
                  </a:lnTo>
                  <a:lnTo>
                    <a:pt x="1530096" y="2520696"/>
                  </a:lnTo>
                  <a:lnTo>
                    <a:pt x="1530096" y="2429256"/>
                  </a:lnTo>
                  <a:close/>
                </a:path>
                <a:path w="1743709" h="4038600">
                  <a:moveTo>
                    <a:pt x="1578864" y="304800"/>
                  </a:moveTo>
                  <a:lnTo>
                    <a:pt x="1002792" y="304800"/>
                  </a:lnTo>
                  <a:lnTo>
                    <a:pt x="1002792" y="393192"/>
                  </a:lnTo>
                  <a:lnTo>
                    <a:pt x="1578864" y="393192"/>
                  </a:lnTo>
                  <a:lnTo>
                    <a:pt x="1578864" y="304800"/>
                  </a:lnTo>
                  <a:close/>
                </a:path>
                <a:path w="1743709" h="4038600">
                  <a:moveTo>
                    <a:pt x="1581912" y="1216152"/>
                  </a:moveTo>
                  <a:lnTo>
                    <a:pt x="1475232" y="1216152"/>
                  </a:lnTo>
                  <a:lnTo>
                    <a:pt x="1475232" y="1304544"/>
                  </a:lnTo>
                  <a:lnTo>
                    <a:pt x="1581912" y="1304544"/>
                  </a:lnTo>
                  <a:lnTo>
                    <a:pt x="1581912" y="1216152"/>
                  </a:lnTo>
                  <a:close/>
                </a:path>
                <a:path w="1743709" h="4038600">
                  <a:moveTo>
                    <a:pt x="1603248" y="3191256"/>
                  </a:moveTo>
                  <a:lnTo>
                    <a:pt x="1325880" y="3191256"/>
                  </a:lnTo>
                  <a:lnTo>
                    <a:pt x="1325880" y="3279648"/>
                  </a:lnTo>
                  <a:lnTo>
                    <a:pt x="1603248" y="3279648"/>
                  </a:lnTo>
                  <a:lnTo>
                    <a:pt x="1603248" y="3191256"/>
                  </a:lnTo>
                  <a:close/>
                </a:path>
                <a:path w="1743709" h="4038600">
                  <a:moveTo>
                    <a:pt x="1603248" y="758952"/>
                  </a:moveTo>
                  <a:lnTo>
                    <a:pt x="1466088" y="758952"/>
                  </a:lnTo>
                  <a:lnTo>
                    <a:pt x="1466088" y="850392"/>
                  </a:lnTo>
                  <a:lnTo>
                    <a:pt x="1603248" y="850392"/>
                  </a:lnTo>
                  <a:lnTo>
                    <a:pt x="1603248" y="758952"/>
                  </a:lnTo>
                  <a:close/>
                </a:path>
                <a:path w="1743709" h="4038600">
                  <a:moveTo>
                    <a:pt x="1618488" y="3340608"/>
                  </a:moveTo>
                  <a:lnTo>
                    <a:pt x="1161288" y="3340608"/>
                  </a:lnTo>
                  <a:lnTo>
                    <a:pt x="1161288" y="3432048"/>
                  </a:lnTo>
                  <a:lnTo>
                    <a:pt x="1618488" y="3432048"/>
                  </a:lnTo>
                  <a:lnTo>
                    <a:pt x="1618488" y="3340608"/>
                  </a:lnTo>
                  <a:close/>
                </a:path>
                <a:path w="1743709" h="4038600">
                  <a:moveTo>
                    <a:pt x="1618488" y="2734056"/>
                  </a:moveTo>
                  <a:lnTo>
                    <a:pt x="1036320" y="2734056"/>
                  </a:lnTo>
                  <a:lnTo>
                    <a:pt x="1036320" y="2825496"/>
                  </a:lnTo>
                  <a:lnTo>
                    <a:pt x="1618488" y="2825496"/>
                  </a:lnTo>
                  <a:lnTo>
                    <a:pt x="1618488" y="2734056"/>
                  </a:lnTo>
                  <a:close/>
                </a:path>
                <a:path w="1743709" h="4038600">
                  <a:moveTo>
                    <a:pt x="1618488" y="2127504"/>
                  </a:moveTo>
                  <a:lnTo>
                    <a:pt x="1167384" y="2127504"/>
                  </a:lnTo>
                  <a:lnTo>
                    <a:pt x="1167384" y="2215896"/>
                  </a:lnTo>
                  <a:lnTo>
                    <a:pt x="1618488" y="2215896"/>
                  </a:lnTo>
                  <a:lnTo>
                    <a:pt x="1618488" y="2127504"/>
                  </a:lnTo>
                  <a:close/>
                </a:path>
                <a:path w="1743709" h="4038600">
                  <a:moveTo>
                    <a:pt x="1658112" y="911352"/>
                  </a:moveTo>
                  <a:lnTo>
                    <a:pt x="1325880" y="911352"/>
                  </a:lnTo>
                  <a:lnTo>
                    <a:pt x="1325880" y="1002792"/>
                  </a:lnTo>
                  <a:lnTo>
                    <a:pt x="1658112" y="1002792"/>
                  </a:lnTo>
                  <a:lnTo>
                    <a:pt x="1658112" y="911352"/>
                  </a:lnTo>
                  <a:close/>
                </a:path>
                <a:path w="1743709" h="4038600">
                  <a:moveTo>
                    <a:pt x="1700784" y="1517904"/>
                  </a:moveTo>
                  <a:lnTo>
                    <a:pt x="1618488" y="1517904"/>
                  </a:lnTo>
                  <a:lnTo>
                    <a:pt x="1618488" y="1609344"/>
                  </a:lnTo>
                  <a:lnTo>
                    <a:pt x="1700784" y="1609344"/>
                  </a:lnTo>
                  <a:lnTo>
                    <a:pt x="1700784" y="1517904"/>
                  </a:lnTo>
                  <a:close/>
                </a:path>
                <a:path w="1743709" h="4038600">
                  <a:moveTo>
                    <a:pt x="1743456" y="2581656"/>
                  </a:moveTo>
                  <a:lnTo>
                    <a:pt x="1325880" y="2581656"/>
                  </a:lnTo>
                  <a:lnTo>
                    <a:pt x="1325880" y="2673096"/>
                  </a:lnTo>
                  <a:lnTo>
                    <a:pt x="1743456" y="2673096"/>
                  </a:lnTo>
                  <a:lnTo>
                    <a:pt x="1743456" y="2581656"/>
                  </a:lnTo>
                  <a:close/>
                </a:path>
                <a:path w="1743709" h="4038600">
                  <a:moveTo>
                    <a:pt x="1743456" y="1975104"/>
                  </a:moveTo>
                  <a:lnTo>
                    <a:pt x="1188720" y="1975104"/>
                  </a:lnTo>
                  <a:lnTo>
                    <a:pt x="1188720" y="2063496"/>
                  </a:lnTo>
                  <a:lnTo>
                    <a:pt x="1743456" y="2063496"/>
                  </a:lnTo>
                  <a:lnTo>
                    <a:pt x="1743456" y="1975104"/>
                  </a:lnTo>
                  <a:close/>
                </a:path>
                <a:path w="1743709" h="4038600">
                  <a:moveTo>
                    <a:pt x="1743456" y="152400"/>
                  </a:moveTo>
                  <a:lnTo>
                    <a:pt x="1325880" y="152400"/>
                  </a:lnTo>
                  <a:lnTo>
                    <a:pt x="1325880" y="243840"/>
                  </a:lnTo>
                  <a:lnTo>
                    <a:pt x="1743456" y="243840"/>
                  </a:lnTo>
                  <a:lnTo>
                    <a:pt x="1743456" y="152400"/>
                  </a:lnTo>
                  <a:close/>
                </a:path>
              </a:pathLst>
            </a:custGeom>
            <a:solidFill>
              <a:srgbClr val="1F9E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482839" y="1399032"/>
              <a:ext cx="1743710" cy="4038600"/>
            </a:xfrm>
            <a:custGeom>
              <a:avLst/>
              <a:gdLst/>
              <a:ahLst/>
              <a:cxnLst/>
              <a:rect l="l" t="t" r="r" b="b"/>
              <a:pathLst>
                <a:path w="1743709" h="4038600">
                  <a:moveTo>
                    <a:pt x="1411224" y="4038600"/>
                  </a:moveTo>
                  <a:lnTo>
                    <a:pt x="829056" y="4038600"/>
                  </a:lnTo>
                  <a:lnTo>
                    <a:pt x="829056" y="3950208"/>
                  </a:lnTo>
                  <a:lnTo>
                    <a:pt x="1411224" y="3950208"/>
                  </a:lnTo>
                  <a:lnTo>
                    <a:pt x="1411224" y="4038600"/>
                  </a:lnTo>
                  <a:close/>
                </a:path>
                <a:path w="1743709" h="4038600">
                  <a:moveTo>
                    <a:pt x="1466088" y="3886200"/>
                  </a:moveTo>
                  <a:lnTo>
                    <a:pt x="911352" y="3886200"/>
                  </a:lnTo>
                  <a:lnTo>
                    <a:pt x="911352" y="3797808"/>
                  </a:lnTo>
                  <a:lnTo>
                    <a:pt x="1466088" y="3797808"/>
                  </a:lnTo>
                  <a:lnTo>
                    <a:pt x="1466088" y="3886200"/>
                  </a:lnTo>
                  <a:close/>
                </a:path>
                <a:path w="1743709" h="4038600">
                  <a:moveTo>
                    <a:pt x="1267968" y="3736848"/>
                  </a:moveTo>
                  <a:lnTo>
                    <a:pt x="0" y="3736848"/>
                  </a:lnTo>
                  <a:lnTo>
                    <a:pt x="0" y="3645408"/>
                  </a:lnTo>
                  <a:lnTo>
                    <a:pt x="1267968" y="3645408"/>
                  </a:lnTo>
                  <a:lnTo>
                    <a:pt x="1267968" y="3736848"/>
                  </a:lnTo>
                  <a:close/>
                </a:path>
                <a:path w="1743709" h="4038600">
                  <a:moveTo>
                    <a:pt x="1618488" y="3432048"/>
                  </a:moveTo>
                  <a:lnTo>
                    <a:pt x="1161288" y="3432048"/>
                  </a:lnTo>
                  <a:lnTo>
                    <a:pt x="1161288" y="3340608"/>
                  </a:lnTo>
                  <a:lnTo>
                    <a:pt x="1618488" y="3340608"/>
                  </a:lnTo>
                  <a:lnTo>
                    <a:pt x="1618488" y="3432048"/>
                  </a:lnTo>
                  <a:close/>
                </a:path>
                <a:path w="1743709" h="4038600">
                  <a:moveTo>
                    <a:pt x="1603248" y="3279648"/>
                  </a:moveTo>
                  <a:lnTo>
                    <a:pt x="1325880" y="3279648"/>
                  </a:lnTo>
                  <a:lnTo>
                    <a:pt x="1325880" y="3191256"/>
                  </a:lnTo>
                  <a:lnTo>
                    <a:pt x="1603248" y="3191256"/>
                  </a:lnTo>
                  <a:lnTo>
                    <a:pt x="1603248" y="3279648"/>
                  </a:lnTo>
                  <a:close/>
                </a:path>
                <a:path w="1743709" h="4038600">
                  <a:moveTo>
                    <a:pt x="1368552" y="3127248"/>
                  </a:moveTo>
                  <a:lnTo>
                    <a:pt x="353568" y="3127248"/>
                  </a:lnTo>
                  <a:lnTo>
                    <a:pt x="353568" y="3038856"/>
                  </a:lnTo>
                  <a:lnTo>
                    <a:pt x="1368552" y="3038856"/>
                  </a:lnTo>
                  <a:lnTo>
                    <a:pt x="1368552" y="3127248"/>
                  </a:lnTo>
                  <a:close/>
                </a:path>
                <a:path w="1743709" h="4038600">
                  <a:moveTo>
                    <a:pt x="1618488" y="2825496"/>
                  </a:moveTo>
                  <a:lnTo>
                    <a:pt x="1036320" y="2825496"/>
                  </a:lnTo>
                  <a:lnTo>
                    <a:pt x="1036320" y="2734056"/>
                  </a:lnTo>
                  <a:lnTo>
                    <a:pt x="1618488" y="2734056"/>
                  </a:lnTo>
                  <a:lnTo>
                    <a:pt x="1618488" y="2825496"/>
                  </a:lnTo>
                  <a:close/>
                </a:path>
                <a:path w="1743709" h="4038600">
                  <a:moveTo>
                    <a:pt x="1743456" y="2673096"/>
                  </a:moveTo>
                  <a:lnTo>
                    <a:pt x="1325880" y="2673096"/>
                  </a:lnTo>
                  <a:lnTo>
                    <a:pt x="1325880" y="2581656"/>
                  </a:lnTo>
                  <a:lnTo>
                    <a:pt x="1743456" y="2581656"/>
                  </a:lnTo>
                  <a:lnTo>
                    <a:pt x="1743456" y="2673096"/>
                  </a:lnTo>
                  <a:close/>
                </a:path>
                <a:path w="1743709" h="4038600">
                  <a:moveTo>
                    <a:pt x="1530096" y="2520696"/>
                  </a:moveTo>
                  <a:lnTo>
                    <a:pt x="783336" y="2520696"/>
                  </a:lnTo>
                  <a:lnTo>
                    <a:pt x="783336" y="2429256"/>
                  </a:lnTo>
                  <a:lnTo>
                    <a:pt x="1530096" y="2429256"/>
                  </a:lnTo>
                  <a:lnTo>
                    <a:pt x="1530096" y="2520696"/>
                  </a:lnTo>
                  <a:close/>
                </a:path>
                <a:path w="1743709" h="4038600">
                  <a:moveTo>
                    <a:pt x="1618488" y="2215896"/>
                  </a:moveTo>
                  <a:lnTo>
                    <a:pt x="1167384" y="2215896"/>
                  </a:lnTo>
                  <a:lnTo>
                    <a:pt x="1167384" y="2127504"/>
                  </a:lnTo>
                  <a:lnTo>
                    <a:pt x="1618488" y="2127504"/>
                  </a:lnTo>
                  <a:lnTo>
                    <a:pt x="1618488" y="2215896"/>
                  </a:lnTo>
                  <a:close/>
                </a:path>
                <a:path w="1743709" h="4038600">
                  <a:moveTo>
                    <a:pt x="1743456" y="2063496"/>
                  </a:moveTo>
                  <a:lnTo>
                    <a:pt x="1188720" y="2063496"/>
                  </a:lnTo>
                  <a:lnTo>
                    <a:pt x="1188720" y="1975104"/>
                  </a:lnTo>
                  <a:lnTo>
                    <a:pt x="1743456" y="1975104"/>
                  </a:lnTo>
                  <a:lnTo>
                    <a:pt x="1743456" y="2063496"/>
                  </a:lnTo>
                  <a:close/>
                </a:path>
                <a:path w="1743709" h="4038600">
                  <a:moveTo>
                    <a:pt x="1475232" y="1914144"/>
                  </a:moveTo>
                  <a:lnTo>
                    <a:pt x="1048512" y="1914144"/>
                  </a:lnTo>
                  <a:lnTo>
                    <a:pt x="1048512" y="1822704"/>
                  </a:lnTo>
                  <a:lnTo>
                    <a:pt x="1475232" y="1822704"/>
                  </a:lnTo>
                  <a:lnTo>
                    <a:pt x="1475232" y="1914144"/>
                  </a:lnTo>
                  <a:close/>
                </a:path>
                <a:path w="1743709" h="4038600">
                  <a:moveTo>
                    <a:pt x="1700784" y="1609344"/>
                  </a:moveTo>
                  <a:lnTo>
                    <a:pt x="1618488" y="1609344"/>
                  </a:lnTo>
                  <a:lnTo>
                    <a:pt x="1618488" y="1517904"/>
                  </a:lnTo>
                  <a:lnTo>
                    <a:pt x="1700784" y="1517904"/>
                  </a:lnTo>
                  <a:lnTo>
                    <a:pt x="1700784" y="1609344"/>
                  </a:lnTo>
                  <a:close/>
                </a:path>
                <a:path w="1743709" h="4038600">
                  <a:moveTo>
                    <a:pt x="1581912" y="1304544"/>
                  </a:moveTo>
                  <a:lnTo>
                    <a:pt x="1475232" y="1304544"/>
                  </a:lnTo>
                  <a:lnTo>
                    <a:pt x="1475232" y="1216152"/>
                  </a:lnTo>
                  <a:lnTo>
                    <a:pt x="1581912" y="1216152"/>
                  </a:lnTo>
                  <a:lnTo>
                    <a:pt x="1581912" y="1304544"/>
                  </a:lnTo>
                  <a:close/>
                </a:path>
                <a:path w="1743709" h="4038600">
                  <a:moveTo>
                    <a:pt x="1658112" y="1002792"/>
                  </a:moveTo>
                  <a:lnTo>
                    <a:pt x="1325880" y="1002792"/>
                  </a:lnTo>
                  <a:lnTo>
                    <a:pt x="1325880" y="911352"/>
                  </a:lnTo>
                  <a:lnTo>
                    <a:pt x="1658112" y="911352"/>
                  </a:lnTo>
                  <a:lnTo>
                    <a:pt x="1658112" y="1002792"/>
                  </a:lnTo>
                  <a:close/>
                </a:path>
                <a:path w="1743709" h="4038600">
                  <a:moveTo>
                    <a:pt x="1603248" y="850392"/>
                  </a:moveTo>
                  <a:lnTo>
                    <a:pt x="1466088" y="850392"/>
                  </a:lnTo>
                  <a:lnTo>
                    <a:pt x="1466088" y="758952"/>
                  </a:lnTo>
                  <a:lnTo>
                    <a:pt x="1603248" y="758952"/>
                  </a:lnTo>
                  <a:lnTo>
                    <a:pt x="1603248" y="850392"/>
                  </a:lnTo>
                  <a:close/>
                </a:path>
                <a:path w="1743709" h="4038600">
                  <a:moveTo>
                    <a:pt x="1475232" y="697992"/>
                  </a:moveTo>
                  <a:lnTo>
                    <a:pt x="1103376" y="697992"/>
                  </a:lnTo>
                  <a:lnTo>
                    <a:pt x="1103376" y="609600"/>
                  </a:lnTo>
                  <a:lnTo>
                    <a:pt x="1475232" y="609600"/>
                  </a:lnTo>
                  <a:lnTo>
                    <a:pt x="1475232" y="697992"/>
                  </a:lnTo>
                  <a:close/>
                </a:path>
                <a:path w="1743709" h="4038600">
                  <a:moveTo>
                    <a:pt x="1578864" y="393192"/>
                  </a:moveTo>
                  <a:lnTo>
                    <a:pt x="1002792" y="393192"/>
                  </a:lnTo>
                  <a:lnTo>
                    <a:pt x="1002792" y="304800"/>
                  </a:lnTo>
                  <a:lnTo>
                    <a:pt x="1578864" y="304800"/>
                  </a:lnTo>
                  <a:lnTo>
                    <a:pt x="1578864" y="393192"/>
                  </a:lnTo>
                  <a:close/>
                </a:path>
                <a:path w="1743709" h="4038600">
                  <a:moveTo>
                    <a:pt x="1743456" y="243840"/>
                  </a:moveTo>
                  <a:lnTo>
                    <a:pt x="1325880" y="243840"/>
                  </a:lnTo>
                  <a:lnTo>
                    <a:pt x="1325880" y="152400"/>
                  </a:lnTo>
                  <a:lnTo>
                    <a:pt x="1743456" y="152400"/>
                  </a:lnTo>
                  <a:lnTo>
                    <a:pt x="1743456" y="243840"/>
                  </a:lnTo>
                  <a:close/>
                </a:path>
                <a:path w="1743709" h="4038600">
                  <a:moveTo>
                    <a:pt x="1414272" y="91440"/>
                  </a:moveTo>
                  <a:lnTo>
                    <a:pt x="487680" y="91440"/>
                  </a:lnTo>
                  <a:lnTo>
                    <a:pt x="487680" y="0"/>
                  </a:lnTo>
                  <a:lnTo>
                    <a:pt x="1414272" y="0"/>
                  </a:lnTo>
                  <a:lnTo>
                    <a:pt x="1414272" y="91440"/>
                  </a:lnTo>
                  <a:close/>
                </a:path>
              </a:pathLst>
            </a:custGeom>
            <a:ln w="9525">
              <a:solidFill>
                <a:srgbClr val="8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750808" y="1399031"/>
              <a:ext cx="475615" cy="4038600"/>
            </a:xfrm>
            <a:custGeom>
              <a:avLst/>
              <a:gdLst/>
              <a:ahLst/>
              <a:cxnLst/>
              <a:rect l="l" t="t" r="r" b="b"/>
              <a:pathLst>
                <a:path w="475615" h="4038600">
                  <a:moveTo>
                    <a:pt x="262128" y="609600"/>
                  </a:moveTo>
                  <a:lnTo>
                    <a:pt x="207264" y="609600"/>
                  </a:lnTo>
                  <a:lnTo>
                    <a:pt x="207264" y="697992"/>
                  </a:lnTo>
                  <a:lnTo>
                    <a:pt x="262128" y="697992"/>
                  </a:lnTo>
                  <a:lnTo>
                    <a:pt x="262128" y="609600"/>
                  </a:lnTo>
                  <a:close/>
                </a:path>
                <a:path w="475615" h="4038600">
                  <a:moveTo>
                    <a:pt x="268224" y="3950208"/>
                  </a:moveTo>
                  <a:lnTo>
                    <a:pt x="143256" y="3950208"/>
                  </a:lnTo>
                  <a:lnTo>
                    <a:pt x="143256" y="4038600"/>
                  </a:lnTo>
                  <a:lnTo>
                    <a:pt x="268224" y="4038600"/>
                  </a:lnTo>
                  <a:lnTo>
                    <a:pt x="268224" y="3950208"/>
                  </a:lnTo>
                  <a:close/>
                </a:path>
                <a:path w="475615" h="4038600">
                  <a:moveTo>
                    <a:pt x="310896" y="0"/>
                  </a:moveTo>
                  <a:lnTo>
                    <a:pt x="146304" y="0"/>
                  </a:lnTo>
                  <a:lnTo>
                    <a:pt x="146304" y="91440"/>
                  </a:lnTo>
                  <a:lnTo>
                    <a:pt x="310896" y="91440"/>
                  </a:lnTo>
                  <a:lnTo>
                    <a:pt x="310896" y="0"/>
                  </a:lnTo>
                  <a:close/>
                </a:path>
                <a:path w="475615" h="4038600">
                  <a:moveTo>
                    <a:pt x="313944" y="1822704"/>
                  </a:moveTo>
                  <a:lnTo>
                    <a:pt x="207264" y="1822704"/>
                  </a:lnTo>
                  <a:lnTo>
                    <a:pt x="207264" y="1914144"/>
                  </a:lnTo>
                  <a:lnTo>
                    <a:pt x="313944" y="1914144"/>
                  </a:lnTo>
                  <a:lnTo>
                    <a:pt x="313944" y="1822704"/>
                  </a:lnTo>
                  <a:close/>
                </a:path>
                <a:path w="475615" h="4038600">
                  <a:moveTo>
                    <a:pt x="335280" y="3797808"/>
                  </a:moveTo>
                  <a:lnTo>
                    <a:pt x="198120" y="3797808"/>
                  </a:lnTo>
                  <a:lnTo>
                    <a:pt x="198120" y="3886200"/>
                  </a:lnTo>
                  <a:lnTo>
                    <a:pt x="335280" y="3886200"/>
                  </a:lnTo>
                  <a:lnTo>
                    <a:pt x="335280" y="3797808"/>
                  </a:lnTo>
                  <a:close/>
                </a:path>
                <a:path w="475615" h="4038600">
                  <a:moveTo>
                    <a:pt x="368808" y="3645408"/>
                  </a:moveTo>
                  <a:lnTo>
                    <a:pt x="0" y="3645408"/>
                  </a:lnTo>
                  <a:lnTo>
                    <a:pt x="0" y="3736848"/>
                  </a:lnTo>
                  <a:lnTo>
                    <a:pt x="368808" y="3736848"/>
                  </a:lnTo>
                  <a:lnTo>
                    <a:pt x="368808" y="3645408"/>
                  </a:lnTo>
                  <a:close/>
                </a:path>
                <a:path w="475615" h="4038600">
                  <a:moveTo>
                    <a:pt x="368808" y="3038856"/>
                  </a:moveTo>
                  <a:lnTo>
                    <a:pt x="100584" y="3038856"/>
                  </a:lnTo>
                  <a:lnTo>
                    <a:pt x="100584" y="3127248"/>
                  </a:lnTo>
                  <a:lnTo>
                    <a:pt x="368808" y="3127248"/>
                  </a:lnTo>
                  <a:lnTo>
                    <a:pt x="368808" y="3038856"/>
                  </a:lnTo>
                  <a:close/>
                </a:path>
                <a:path w="475615" h="4038600">
                  <a:moveTo>
                    <a:pt x="368808" y="2429256"/>
                  </a:moveTo>
                  <a:lnTo>
                    <a:pt x="262128" y="2429256"/>
                  </a:lnTo>
                  <a:lnTo>
                    <a:pt x="262128" y="2520696"/>
                  </a:lnTo>
                  <a:lnTo>
                    <a:pt x="368808" y="2520696"/>
                  </a:lnTo>
                  <a:lnTo>
                    <a:pt x="368808" y="2429256"/>
                  </a:lnTo>
                  <a:close/>
                </a:path>
                <a:path w="475615" h="4038600">
                  <a:moveTo>
                    <a:pt x="420624" y="1216152"/>
                  </a:moveTo>
                  <a:lnTo>
                    <a:pt x="313944" y="1216152"/>
                  </a:lnTo>
                  <a:lnTo>
                    <a:pt x="313944" y="1304544"/>
                  </a:lnTo>
                  <a:lnTo>
                    <a:pt x="420624" y="1304544"/>
                  </a:lnTo>
                  <a:lnTo>
                    <a:pt x="420624" y="1216152"/>
                  </a:lnTo>
                  <a:close/>
                </a:path>
                <a:path w="475615" h="4038600">
                  <a:moveTo>
                    <a:pt x="432816" y="3340608"/>
                  </a:moveTo>
                  <a:lnTo>
                    <a:pt x="350520" y="3340608"/>
                  </a:lnTo>
                  <a:lnTo>
                    <a:pt x="350520" y="3432048"/>
                  </a:lnTo>
                  <a:lnTo>
                    <a:pt x="432816" y="3432048"/>
                  </a:lnTo>
                  <a:lnTo>
                    <a:pt x="432816" y="3340608"/>
                  </a:lnTo>
                  <a:close/>
                </a:path>
                <a:path w="475615" h="4038600">
                  <a:moveTo>
                    <a:pt x="432816" y="2734056"/>
                  </a:moveTo>
                  <a:lnTo>
                    <a:pt x="350520" y="2734056"/>
                  </a:lnTo>
                  <a:lnTo>
                    <a:pt x="350520" y="2825496"/>
                  </a:lnTo>
                  <a:lnTo>
                    <a:pt x="432816" y="2825496"/>
                  </a:lnTo>
                  <a:lnTo>
                    <a:pt x="432816" y="2734056"/>
                  </a:lnTo>
                  <a:close/>
                </a:path>
                <a:path w="475615" h="4038600">
                  <a:moveTo>
                    <a:pt x="432816" y="911352"/>
                  </a:moveTo>
                  <a:lnTo>
                    <a:pt x="390144" y="911352"/>
                  </a:lnTo>
                  <a:lnTo>
                    <a:pt x="390144" y="1002792"/>
                  </a:lnTo>
                  <a:lnTo>
                    <a:pt x="432816" y="1002792"/>
                  </a:lnTo>
                  <a:lnTo>
                    <a:pt x="432816" y="911352"/>
                  </a:lnTo>
                  <a:close/>
                </a:path>
                <a:path w="475615" h="4038600">
                  <a:moveTo>
                    <a:pt x="475488" y="2127504"/>
                  </a:moveTo>
                  <a:lnTo>
                    <a:pt x="350520" y="2127504"/>
                  </a:lnTo>
                  <a:lnTo>
                    <a:pt x="350520" y="2215896"/>
                  </a:lnTo>
                  <a:lnTo>
                    <a:pt x="475488" y="2215896"/>
                  </a:lnTo>
                  <a:lnTo>
                    <a:pt x="475488" y="2127504"/>
                  </a:lnTo>
                  <a:close/>
                </a:path>
                <a:path w="475615" h="4038600">
                  <a:moveTo>
                    <a:pt x="475488" y="1517904"/>
                  </a:moveTo>
                  <a:lnTo>
                    <a:pt x="432816" y="1517904"/>
                  </a:lnTo>
                  <a:lnTo>
                    <a:pt x="432816" y="1609344"/>
                  </a:lnTo>
                  <a:lnTo>
                    <a:pt x="475488" y="1609344"/>
                  </a:lnTo>
                  <a:lnTo>
                    <a:pt x="475488" y="1517904"/>
                  </a:lnTo>
                  <a:close/>
                </a:path>
                <a:path w="475615" h="4038600">
                  <a:moveTo>
                    <a:pt x="475488" y="1368552"/>
                  </a:moveTo>
                  <a:lnTo>
                    <a:pt x="335280" y="1368552"/>
                  </a:lnTo>
                  <a:lnTo>
                    <a:pt x="335280" y="1456944"/>
                  </a:lnTo>
                  <a:lnTo>
                    <a:pt x="475488" y="1456944"/>
                  </a:lnTo>
                  <a:lnTo>
                    <a:pt x="475488" y="1368552"/>
                  </a:lnTo>
                  <a:close/>
                </a:path>
                <a:path w="475615" h="4038600">
                  <a:moveTo>
                    <a:pt x="475488" y="758952"/>
                  </a:moveTo>
                  <a:lnTo>
                    <a:pt x="335280" y="758952"/>
                  </a:lnTo>
                  <a:lnTo>
                    <a:pt x="335280" y="850392"/>
                  </a:lnTo>
                  <a:lnTo>
                    <a:pt x="475488" y="850392"/>
                  </a:lnTo>
                  <a:lnTo>
                    <a:pt x="475488" y="758952"/>
                  </a:lnTo>
                  <a:close/>
                </a:path>
                <a:path w="475615" h="4038600">
                  <a:moveTo>
                    <a:pt x="475488" y="304800"/>
                  </a:moveTo>
                  <a:lnTo>
                    <a:pt x="310896" y="304800"/>
                  </a:lnTo>
                  <a:lnTo>
                    <a:pt x="310896" y="393192"/>
                  </a:lnTo>
                  <a:lnTo>
                    <a:pt x="475488" y="393192"/>
                  </a:lnTo>
                  <a:lnTo>
                    <a:pt x="475488" y="304800"/>
                  </a:lnTo>
                  <a:close/>
                </a:path>
              </a:pathLst>
            </a:custGeom>
            <a:solidFill>
              <a:srgbClr val="31678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8750807" y="1399032"/>
              <a:ext cx="475615" cy="4038600"/>
            </a:xfrm>
            <a:custGeom>
              <a:avLst/>
              <a:gdLst/>
              <a:ahLst/>
              <a:cxnLst/>
              <a:rect l="l" t="t" r="r" b="b"/>
              <a:pathLst>
                <a:path w="475615" h="4038600">
                  <a:moveTo>
                    <a:pt x="268224" y="4038600"/>
                  </a:moveTo>
                  <a:lnTo>
                    <a:pt x="143256" y="4038600"/>
                  </a:lnTo>
                  <a:lnTo>
                    <a:pt x="143256" y="3950208"/>
                  </a:lnTo>
                  <a:lnTo>
                    <a:pt x="268224" y="3950208"/>
                  </a:lnTo>
                  <a:lnTo>
                    <a:pt x="268224" y="4038600"/>
                  </a:lnTo>
                  <a:close/>
                </a:path>
                <a:path w="475615" h="4038600">
                  <a:moveTo>
                    <a:pt x="335280" y="3886200"/>
                  </a:moveTo>
                  <a:lnTo>
                    <a:pt x="198120" y="3886200"/>
                  </a:lnTo>
                  <a:lnTo>
                    <a:pt x="198120" y="3797808"/>
                  </a:lnTo>
                  <a:lnTo>
                    <a:pt x="335280" y="3797808"/>
                  </a:lnTo>
                  <a:lnTo>
                    <a:pt x="335280" y="3886200"/>
                  </a:lnTo>
                  <a:close/>
                </a:path>
                <a:path w="475615" h="4038600">
                  <a:moveTo>
                    <a:pt x="368808" y="3736848"/>
                  </a:moveTo>
                  <a:lnTo>
                    <a:pt x="0" y="3736848"/>
                  </a:lnTo>
                  <a:lnTo>
                    <a:pt x="0" y="3645408"/>
                  </a:lnTo>
                  <a:lnTo>
                    <a:pt x="368808" y="3645408"/>
                  </a:lnTo>
                  <a:lnTo>
                    <a:pt x="368808" y="3736848"/>
                  </a:lnTo>
                  <a:close/>
                </a:path>
                <a:path w="475615" h="4038600">
                  <a:moveTo>
                    <a:pt x="432816" y="3432048"/>
                  </a:moveTo>
                  <a:lnTo>
                    <a:pt x="350520" y="3432048"/>
                  </a:lnTo>
                  <a:lnTo>
                    <a:pt x="350520" y="3340608"/>
                  </a:lnTo>
                  <a:lnTo>
                    <a:pt x="432816" y="3340608"/>
                  </a:lnTo>
                  <a:lnTo>
                    <a:pt x="432816" y="3432048"/>
                  </a:lnTo>
                  <a:close/>
                </a:path>
                <a:path w="475615" h="4038600">
                  <a:moveTo>
                    <a:pt x="368808" y="3127248"/>
                  </a:moveTo>
                  <a:lnTo>
                    <a:pt x="100584" y="3127248"/>
                  </a:lnTo>
                  <a:lnTo>
                    <a:pt x="100584" y="3038856"/>
                  </a:lnTo>
                  <a:lnTo>
                    <a:pt x="368808" y="3038856"/>
                  </a:lnTo>
                  <a:lnTo>
                    <a:pt x="368808" y="3127248"/>
                  </a:lnTo>
                  <a:close/>
                </a:path>
                <a:path w="475615" h="4038600">
                  <a:moveTo>
                    <a:pt x="432816" y="2825496"/>
                  </a:moveTo>
                  <a:lnTo>
                    <a:pt x="350520" y="2825496"/>
                  </a:lnTo>
                  <a:lnTo>
                    <a:pt x="350520" y="2734056"/>
                  </a:lnTo>
                  <a:lnTo>
                    <a:pt x="432816" y="2734056"/>
                  </a:lnTo>
                  <a:lnTo>
                    <a:pt x="432816" y="2825496"/>
                  </a:lnTo>
                  <a:close/>
                </a:path>
                <a:path w="475615" h="4038600">
                  <a:moveTo>
                    <a:pt x="368808" y="2520696"/>
                  </a:moveTo>
                  <a:lnTo>
                    <a:pt x="262128" y="2520696"/>
                  </a:lnTo>
                  <a:lnTo>
                    <a:pt x="262128" y="2429256"/>
                  </a:lnTo>
                  <a:lnTo>
                    <a:pt x="368808" y="2429256"/>
                  </a:lnTo>
                  <a:lnTo>
                    <a:pt x="368808" y="2520696"/>
                  </a:lnTo>
                  <a:close/>
                </a:path>
                <a:path w="475615" h="4038600">
                  <a:moveTo>
                    <a:pt x="475488" y="2215896"/>
                  </a:moveTo>
                  <a:lnTo>
                    <a:pt x="350520" y="2215896"/>
                  </a:lnTo>
                  <a:lnTo>
                    <a:pt x="350520" y="2127504"/>
                  </a:lnTo>
                  <a:lnTo>
                    <a:pt x="475488" y="2127504"/>
                  </a:lnTo>
                  <a:lnTo>
                    <a:pt x="475488" y="2215896"/>
                  </a:lnTo>
                  <a:close/>
                </a:path>
                <a:path w="475615" h="4038600">
                  <a:moveTo>
                    <a:pt x="313944" y="1914144"/>
                  </a:moveTo>
                  <a:lnTo>
                    <a:pt x="207264" y="1914144"/>
                  </a:lnTo>
                  <a:lnTo>
                    <a:pt x="207264" y="1822704"/>
                  </a:lnTo>
                  <a:lnTo>
                    <a:pt x="313944" y="1822704"/>
                  </a:lnTo>
                  <a:lnTo>
                    <a:pt x="313944" y="1914144"/>
                  </a:lnTo>
                  <a:close/>
                </a:path>
                <a:path w="475615" h="4038600">
                  <a:moveTo>
                    <a:pt x="475488" y="1609344"/>
                  </a:moveTo>
                  <a:lnTo>
                    <a:pt x="432816" y="1609344"/>
                  </a:lnTo>
                  <a:lnTo>
                    <a:pt x="432816" y="1517904"/>
                  </a:lnTo>
                  <a:lnTo>
                    <a:pt x="475488" y="1517904"/>
                  </a:lnTo>
                  <a:lnTo>
                    <a:pt x="475488" y="1609344"/>
                  </a:lnTo>
                  <a:close/>
                </a:path>
                <a:path w="475615" h="4038600">
                  <a:moveTo>
                    <a:pt x="475488" y="1456944"/>
                  </a:moveTo>
                  <a:lnTo>
                    <a:pt x="335280" y="1456944"/>
                  </a:lnTo>
                  <a:lnTo>
                    <a:pt x="335280" y="1368552"/>
                  </a:lnTo>
                  <a:lnTo>
                    <a:pt x="475488" y="1368552"/>
                  </a:lnTo>
                  <a:lnTo>
                    <a:pt x="475488" y="1456944"/>
                  </a:lnTo>
                  <a:close/>
                </a:path>
                <a:path w="475615" h="4038600">
                  <a:moveTo>
                    <a:pt x="420624" y="1304544"/>
                  </a:moveTo>
                  <a:lnTo>
                    <a:pt x="313944" y="1304544"/>
                  </a:lnTo>
                  <a:lnTo>
                    <a:pt x="313944" y="1216152"/>
                  </a:lnTo>
                  <a:lnTo>
                    <a:pt x="420624" y="1216152"/>
                  </a:lnTo>
                  <a:lnTo>
                    <a:pt x="420624" y="1304544"/>
                  </a:lnTo>
                  <a:close/>
                </a:path>
                <a:path w="475615" h="4038600">
                  <a:moveTo>
                    <a:pt x="432816" y="1002792"/>
                  </a:moveTo>
                  <a:lnTo>
                    <a:pt x="390144" y="1002792"/>
                  </a:lnTo>
                  <a:lnTo>
                    <a:pt x="390144" y="911352"/>
                  </a:lnTo>
                  <a:lnTo>
                    <a:pt x="432816" y="911352"/>
                  </a:lnTo>
                  <a:lnTo>
                    <a:pt x="432816" y="1002792"/>
                  </a:lnTo>
                  <a:close/>
                </a:path>
                <a:path w="475615" h="4038600">
                  <a:moveTo>
                    <a:pt x="475488" y="850392"/>
                  </a:moveTo>
                  <a:lnTo>
                    <a:pt x="335280" y="850392"/>
                  </a:lnTo>
                  <a:lnTo>
                    <a:pt x="335280" y="758952"/>
                  </a:lnTo>
                  <a:lnTo>
                    <a:pt x="475488" y="758952"/>
                  </a:lnTo>
                  <a:lnTo>
                    <a:pt x="475488" y="850392"/>
                  </a:lnTo>
                  <a:close/>
                </a:path>
                <a:path w="475615" h="4038600">
                  <a:moveTo>
                    <a:pt x="262128" y="697992"/>
                  </a:moveTo>
                  <a:lnTo>
                    <a:pt x="207264" y="697992"/>
                  </a:lnTo>
                  <a:lnTo>
                    <a:pt x="207264" y="609600"/>
                  </a:lnTo>
                  <a:lnTo>
                    <a:pt x="262128" y="609600"/>
                  </a:lnTo>
                  <a:lnTo>
                    <a:pt x="262128" y="697992"/>
                  </a:lnTo>
                  <a:close/>
                </a:path>
                <a:path w="475615" h="4038600">
                  <a:moveTo>
                    <a:pt x="475488" y="393192"/>
                  </a:moveTo>
                  <a:lnTo>
                    <a:pt x="310896" y="393192"/>
                  </a:lnTo>
                  <a:lnTo>
                    <a:pt x="310896" y="304800"/>
                  </a:lnTo>
                  <a:lnTo>
                    <a:pt x="475488" y="304800"/>
                  </a:lnTo>
                  <a:lnTo>
                    <a:pt x="475488" y="393192"/>
                  </a:lnTo>
                  <a:close/>
                </a:path>
                <a:path w="475615" h="4038600">
                  <a:moveTo>
                    <a:pt x="310896" y="91440"/>
                  </a:moveTo>
                  <a:lnTo>
                    <a:pt x="146304" y="91440"/>
                  </a:lnTo>
                  <a:lnTo>
                    <a:pt x="146304" y="0"/>
                  </a:lnTo>
                  <a:lnTo>
                    <a:pt x="310896" y="0"/>
                  </a:lnTo>
                  <a:lnTo>
                    <a:pt x="310896" y="91440"/>
                  </a:lnTo>
                  <a:close/>
                </a:path>
              </a:pathLst>
            </a:custGeom>
            <a:ln w="9525">
              <a:solidFill>
                <a:srgbClr val="8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012936" y="1399031"/>
              <a:ext cx="213360" cy="4038600"/>
            </a:xfrm>
            <a:custGeom>
              <a:avLst/>
              <a:gdLst/>
              <a:ahLst/>
              <a:cxnLst/>
              <a:rect l="l" t="t" r="r" b="b"/>
              <a:pathLst>
                <a:path w="213359" h="4038600">
                  <a:moveTo>
                    <a:pt x="213360" y="3950208"/>
                  </a:moveTo>
                  <a:lnTo>
                    <a:pt x="6096" y="3950208"/>
                  </a:lnTo>
                  <a:lnTo>
                    <a:pt x="6096" y="4038600"/>
                  </a:lnTo>
                  <a:lnTo>
                    <a:pt x="213360" y="4038600"/>
                  </a:lnTo>
                  <a:lnTo>
                    <a:pt x="213360" y="3950208"/>
                  </a:lnTo>
                  <a:close/>
                </a:path>
                <a:path w="213359" h="4038600">
                  <a:moveTo>
                    <a:pt x="213360" y="3797808"/>
                  </a:moveTo>
                  <a:lnTo>
                    <a:pt x="73152" y="3797808"/>
                  </a:lnTo>
                  <a:lnTo>
                    <a:pt x="73152" y="3886200"/>
                  </a:lnTo>
                  <a:lnTo>
                    <a:pt x="213360" y="3886200"/>
                  </a:lnTo>
                  <a:lnTo>
                    <a:pt x="213360" y="3797808"/>
                  </a:lnTo>
                  <a:close/>
                </a:path>
                <a:path w="213359" h="4038600">
                  <a:moveTo>
                    <a:pt x="213360" y="3645408"/>
                  </a:moveTo>
                  <a:lnTo>
                    <a:pt x="106680" y="3645408"/>
                  </a:lnTo>
                  <a:lnTo>
                    <a:pt x="106680" y="3736848"/>
                  </a:lnTo>
                  <a:lnTo>
                    <a:pt x="213360" y="3736848"/>
                  </a:lnTo>
                  <a:lnTo>
                    <a:pt x="213360" y="3645408"/>
                  </a:lnTo>
                  <a:close/>
                </a:path>
                <a:path w="213359" h="4038600">
                  <a:moveTo>
                    <a:pt x="213360" y="3340608"/>
                  </a:moveTo>
                  <a:lnTo>
                    <a:pt x="170688" y="3340608"/>
                  </a:lnTo>
                  <a:lnTo>
                    <a:pt x="170688" y="3432048"/>
                  </a:lnTo>
                  <a:lnTo>
                    <a:pt x="213360" y="3432048"/>
                  </a:lnTo>
                  <a:lnTo>
                    <a:pt x="213360" y="3340608"/>
                  </a:lnTo>
                  <a:close/>
                </a:path>
                <a:path w="213359" h="4038600">
                  <a:moveTo>
                    <a:pt x="213360" y="3191256"/>
                  </a:moveTo>
                  <a:lnTo>
                    <a:pt x="73152" y="3191256"/>
                  </a:lnTo>
                  <a:lnTo>
                    <a:pt x="73152" y="3279648"/>
                  </a:lnTo>
                  <a:lnTo>
                    <a:pt x="213360" y="3279648"/>
                  </a:lnTo>
                  <a:lnTo>
                    <a:pt x="213360" y="3191256"/>
                  </a:lnTo>
                  <a:close/>
                </a:path>
                <a:path w="213359" h="4038600">
                  <a:moveTo>
                    <a:pt x="213360" y="3038856"/>
                  </a:moveTo>
                  <a:lnTo>
                    <a:pt x="106680" y="3038856"/>
                  </a:lnTo>
                  <a:lnTo>
                    <a:pt x="106680" y="3127248"/>
                  </a:lnTo>
                  <a:lnTo>
                    <a:pt x="213360" y="3127248"/>
                  </a:lnTo>
                  <a:lnTo>
                    <a:pt x="213360" y="3038856"/>
                  </a:lnTo>
                  <a:close/>
                </a:path>
                <a:path w="213359" h="4038600">
                  <a:moveTo>
                    <a:pt x="213360" y="2734056"/>
                  </a:moveTo>
                  <a:lnTo>
                    <a:pt x="170688" y="2734056"/>
                  </a:lnTo>
                  <a:lnTo>
                    <a:pt x="170688" y="2825496"/>
                  </a:lnTo>
                  <a:lnTo>
                    <a:pt x="213360" y="2825496"/>
                  </a:lnTo>
                  <a:lnTo>
                    <a:pt x="213360" y="2734056"/>
                  </a:lnTo>
                  <a:close/>
                </a:path>
                <a:path w="213359" h="4038600">
                  <a:moveTo>
                    <a:pt x="213360" y="2429256"/>
                  </a:moveTo>
                  <a:lnTo>
                    <a:pt x="106680" y="2429256"/>
                  </a:lnTo>
                  <a:lnTo>
                    <a:pt x="106680" y="2520696"/>
                  </a:lnTo>
                  <a:lnTo>
                    <a:pt x="213360" y="2520696"/>
                  </a:lnTo>
                  <a:lnTo>
                    <a:pt x="213360" y="2429256"/>
                  </a:lnTo>
                  <a:close/>
                </a:path>
                <a:path w="213359" h="4038600">
                  <a:moveTo>
                    <a:pt x="213360" y="1822704"/>
                  </a:moveTo>
                  <a:lnTo>
                    <a:pt x="51816" y="1822704"/>
                  </a:lnTo>
                  <a:lnTo>
                    <a:pt x="51816" y="1914144"/>
                  </a:lnTo>
                  <a:lnTo>
                    <a:pt x="213360" y="1914144"/>
                  </a:lnTo>
                  <a:lnTo>
                    <a:pt x="213360" y="1822704"/>
                  </a:lnTo>
                  <a:close/>
                </a:path>
                <a:path w="213359" h="4038600">
                  <a:moveTo>
                    <a:pt x="213360" y="1216152"/>
                  </a:moveTo>
                  <a:lnTo>
                    <a:pt x="158496" y="1216152"/>
                  </a:lnTo>
                  <a:lnTo>
                    <a:pt x="158496" y="1304544"/>
                  </a:lnTo>
                  <a:lnTo>
                    <a:pt x="213360" y="1304544"/>
                  </a:lnTo>
                  <a:lnTo>
                    <a:pt x="213360" y="1216152"/>
                  </a:lnTo>
                  <a:close/>
                </a:path>
                <a:path w="213359" h="4038600">
                  <a:moveTo>
                    <a:pt x="213360" y="911352"/>
                  </a:moveTo>
                  <a:lnTo>
                    <a:pt x="170688" y="911352"/>
                  </a:lnTo>
                  <a:lnTo>
                    <a:pt x="170688" y="1002792"/>
                  </a:lnTo>
                  <a:lnTo>
                    <a:pt x="213360" y="1002792"/>
                  </a:lnTo>
                  <a:lnTo>
                    <a:pt x="213360" y="911352"/>
                  </a:lnTo>
                  <a:close/>
                </a:path>
                <a:path w="213359" h="4038600">
                  <a:moveTo>
                    <a:pt x="213360" y="609600"/>
                  </a:moveTo>
                  <a:lnTo>
                    <a:pt x="0" y="609600"/>
                  </a:lnTo>
                  <a:lnTo>
                    <a:pt x="0" y="697992"/>
                  </a:lnTo>
                  <a:lnTo>
                    <a:pt x="213360" y="697992"/>
                  </a:lnTo>
                  <a:lnTo>
                    <a:pt x="213360" y="609600"/>
                  </a:lnTo>
                  <a:close/>
                </a:path>
                <a:path w="213359" h="4038600">
                  <a:moveTo>
                    <a:pt x="213360" y="0"/>
                  </a:moveTo>
                  <a:lnTo>
                    <a:pt x="48768" y="0"/>
                  </a:lnTo>
                  <a:lnTo>
                    <a:pt x="48768" y="91440"/>
                  </a:lnTo>
                  <a:lnTo>
                    <a:pt x="213360" y="91440"/>
                  </a:lnTo>
                  <a:lnTo>
                    <a:pt x="213360" y="0"/>
                  </a:lnTo>
                  <a:close/>
                </a:path>
              </a:pathLst>
            </a:custGeom>
            <a:solidFill>
              <a:srgbClr val="4727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012935" y="1399032"/>
              <a:ext cx="213360" cy="4038600"/>
            </a:xfrm>
            <a:custGeom>
              <a:avLst/>
              <a:gdLst/>
              <a:ahLst/>
              <a:cxnLst/>
              <a:rect l="l" t="t" r="r" b="b"/>
              <a:pathLst>
                <a:path w="213359" h="4038600">
                  <a:moveTo>
                    <a:pt x="213360" y="4038600"/>
                  </a:moveTo>
                  <a:lnTo>
                    <a:pt x="6096" y="4038600"/>
                  </a:lnTo>
                  <a:lnTo>
                    <a:pt x="6096" y="3950208"/>
                  </a:lnTo>
                  <a:lnTo>
                    <a:pt x="213360" y="3950208"/>
                  </a:lnTo>
                  <a:lnTo>
                    <a:pt x="213360" y="4038600"/>
                  </a:lnTo>
                  <a:close/>
                </a:path>
                <a:path w="213359" h="4038600">
                  <a:moveTo>
                    <a:pt x="213360" y="3886200"/>
                  </a:moveTo>
                  <a:lnTo>
                    <a:pt x="73152" y="3886200"/>
                  </a:lnTo>
                  <a:lnTo>
                    <a:pt x="73152" y="3797808"/>
                  </a:lnTo>
                  <a:lnTo>
                    <a:pt x="213360" y="3797808"/>
                  </a:lnTo>
                  <a:lnTo>
                    <a:pt x="213360" y="3886200"/>
                  </a:lnTo>
                  <a:close/>
                </a:path>
                <a:path w="213359" h="4038600">
                  <a:moveTo>
                    <a:pt x="213360" y="3736848"/>
                  </a:moveTo>
                  <a:lnTo>
                    <a:pt x="106680" y="3736848"/>
                  </a:lnTo>
                  <a:lnTo>
                    <a:pt x="106680" y="3645408"/>
                  </a:lnTo>
                  <a:lnTo>
                    <a:pt x="213360" y="3645408"/>
                  </a:lnTo>
                  <a:lnTo>
                    <a:pt x="213360" y="3736848"/>
                  </a:lnTo>
                  <a:close/>
                </a:path>
                <a:path w="213359" h="4038600">
                  <a:moveTo>
                    <a:pt x="213360" y="3432048"/>
                  </a:moveTo>
                  <a:lnTo>
                    <a:pt x="170688" y="3432048"/>
                  </a:lnTo>
                  <a:lnTo>
                    <a:pt x="170688" y="3340608"/>
                  </a:lnTo>
                  <a:lnTo>
                    <a:pt x="213360" y="3340608"/>
                  </a:lnTo>
                  <a:lnTo>
                    <a:pt x="213360" y="3432048"/>
                  </a:lnTo>
                  <a:close/>
                </a:path>
                <a:path w="213359" h="4038600">
                  <a:moveTo>
                    <a:pt x="213360" y="3279648"/>
                  </a:moveTo>
                  <a:lnTo>
                    <a:pt x="73152" y="3279648"/>
                  </a:lnTo>
                  <a:lnTo>
                    <a:pt x="73152" y="3191256"/>
                  </a:lnTo>
                  <a:lnTo>
                    <a:pt x="213360" y="3191256"/>
                  </a:lnTo>
                  <a:lnTo>
                    <a:pt x="213360" y="3279648"/>
                  </a:lnTo>
                  <a:close/>
                </a:path>
                <a:path w="213359" h="4038600">
                  <a:moveTo>
                    <a:pt x="213360" y="3127248"/>
                  </a:moveTo>
                  <a:lnTo>
                    <a:pt x="106680" y="3127248"/>
                  </a:lnTo>
                  <a:lnTo>
                    <a:pt x="106680" y="3038856"/>
                  </a:lnTo>
                  <a:lnTo>
                    <a:pt x="213360" y="3038856"/>
                  </a:lnTo>
                  <a:lnTo>
                    <a:pt x="213360" y="3127248"/>
                  </a:lnTo>
                  <a:close/>
                </a:path>
                <a:path w="213359" h="4038600">
                  <a:moveTo>
                    <a:pt x="213360" y="2825496"/>
                  </a:moveTo>
                  <a:lnTo>
                    <a:pt x="170688" y="2825496"/>
                  </a:lnTo>
                  <a:lnTo>
                    <a:pt x="170688" y="2734056"/>
                  </a:lnTo>
                  <a:lnTo>
                    <a:pt x="213360" y="2734056"/>
                  </a:lnTo>
                  <a:lnTo>
                    <a:pt x="213360" y="2825496"/>
                  </a:lnTo>
                  <a:close/>
                </a:path>
                <a:path w="213359" h="4038600">
                  <a:moveTo>
                    <a:pt x="213360" y="2520696"/>
                  </a:moveTo>
                  <a:lnTo>
                    <a:pt x="106680" y="2520696"/>
                  </a:lnTo>
                  <a:lnTo>
                    <a:pt x="106680" y="2429256"/>
                  </a:lnTo>
                  <a:lnTo>
                    <a:pt x="213360" y="2429256"/>
                  </a:lnTo>
                  <a:lnTo>
                    <a:pt x="213360" y="2520696"/>
                  </a:lnTo>
                  <a:close/>
                </a:path>
                <a:path w="213359" h="4038600">
                  <a:moveTo>
                    <a:pt x="213360" y="1914144"/>
                  </a:moveTo>
                  <a:lnTo>
                    <a:pt x="51816" y="1914144"/>
                  </a:lnTo>
                  <a:lnTo>
                    <a:pt x="51816" y="1822704"/>
                  </a:lnTo>
                  <a:lnTo>
                    <a:pt x="213360" y="1822704"/>
                  </a:lnTo>
                  <a:lnTo>
                    <a:pt x="213360" y="1914144"/>
                  </a:lnTo>
                  <a:close/>
                </a:path>
                <a:path w="213359" h="4038600">
                  <a:moveTo>
                    <a:pt x="213360" y="1304544"/>
                  </a:moveTo>
                  <a:lnTo>
                    <a:pt x="158496" y="1304544"/>
                  </a:lnTo>
                  <a:lnTo>
                    <a:pt x="158496" y="1216152"/>
                  </a:lnTo>
                  <a:lnTo>
                    <a:pt x="213360" y="1216152"/>
                  </a:lnTo>
                  <a:lnTo>
                    <a:pt x="213360" y="1304544"/>
                  </a:lnTo>
                  <a:close/>
                </a:path>
                <a:path w="213359" h="4038600">
                  <a:moveTo>
                    <a:pt x="213360" y="1002792"/>
                  </a:moveTo>
                  <a:lnTo>
                    <a:pt x="170688" y="1002792"/>
                  </a:lnTo>
                  <a:lnTo>
                    <a:pt x="170688" y="911352"/>
                  </a:lnTo>
                  <a:lnTo>
                    <a:pt x="213360" y="911352"/>
                  </a:lnTo>
                  <a:lnTo>
                    <a:pt x="213360" y="1002792"/>
                  </a:lnTo>
                  <a:close/>
                </a:path>
                <a:path w="213359" h="4038600">
                  <a:moveTo>
                    <a:pt x="213360" y="697992"/>
                  </a:moveTo>
                  <a:lnTo>
                    <a:pt x="0" y="697992"/>
                  </a:lnTo>
                  <a:lnTo>
                    <a:pt x="0" y="609600"/>
                  </a:lnTo>
                  <a:lnTo>
                    <a:pt x="213360" y="609600"/>
                  </a:lnTo>
                  <a:lnTo>
                    <a:pt x="213360" y="697992"/>
                  </a:lnTo>
                  <a:close/>
                </a:path>
                <a:path w="213359" h="4038600">
                  <a:moveTo>
                    <a:pt x="213360" y="91440"/>
                  </a:moveTo>
                  <a:lnTo>
                    <a:pt x="48768" y="91440"/>
                  </a:lnTo>
                  <a:lnTo>
                    <a:pt x="48768" y="0"/>
                  </a:lnTo>
                  <a:lnTo>
                    <a:pt x="213360" y="0"/>
                  </a:lnTo>
                  <a:lnTo>
                    <a:pt x="213360" y="91440"/>
                  </a:lnTo>
                  <a:close/>
                </a:path>
              </a:pathLst>
            </a:custGeom>
            <a:ln w="9525">
              <a:solidFill>
                <a:srgbClr val="8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368737" y="1368646"/>
              <a:ext cx="0" cy="4100829"/>
            </a:xfrm>
            <a:custGeom>
              <a:avLst/>
              <a:gdLst/>
              <a:ahLst/>
              <a:cxnLst/>
              <a:rect l="l" t="t" r="r" b="b"/>
              <a:pathLst>
                <a:path h="4100829">
                  <a:moveTo>
                    <a:pt x="0" y="4100589"/>
                  </a:moveTo>
                  <a:lnTo>
                    <a:pt x="1" y="0"/>
                  </a:lnTo>
                </a:path>
              </a:pathLst>
            </a:custGeom>
            <a:ln w="952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4286156" y="5511800"/>
            <a:ext cx="1778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595959"/>
                </a:solidFill>
                <a:latin typeface="Arial"/>
                <a:cs typeface="Arial"/>
              </a:rPr>
              <a:t>0%</a:t>
            </a:r>
            <a:endParaRPr sz="9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740032" y="5511800"/>
            <a:ext cx="2413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595959"/>
                </a:solidFill>
                <a:latin typeface="Arial"/>
                <a:cs typeface="Arial"/>
              </a:rPr>
              <a:t>10%</a:t>
            </a:r>
            <a:endParaRPr sz="9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225691" y="5511800"/>
            <a:ext cx="2413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595959"/>
                </a:solidFill>
                <a:latin typeface="Arial"/>
                <a:cs typeface="Arial"/>
              </a:rPr>
              <a:t>20%</a:t>
            </a:r>
            <a:endParaRPr sz="900">
              <a:latin typeface="Arial"/>
              <a:cs typeface="Aria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139644" y="5511800"/>
            <a:ext cx="24130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595959"/>
                </a:solidFill>
                <a:latin typeface="Arial"/>
                <a:cs typeface="Arial"/>
              </a:rPr>
              <a:t>80%</a:t>
            </a:r>
            <a:endParaRPr sz="9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625303" y="5511800"/>
            <a:ext cx="75882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tabLst>
                <a:tab pos="453390" algn="l"/>
              </a:tabLst>
            </a:pPr>
            <a:r>
              <a:rPr sz="900" spc="-25" dirty="0">
                <a:solidFill>
                  <a:srgbClr val="595959"/>
                </a:solidFill>
                <a:latin typeface="Arial"/>
                <a:cs typeface="Arial"/>
              </a:rPr>
              <a:t>90%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	</a:t>
            </a:r>
            <a:r>
              <a:rPr sz="900" spc="-20" dirty="0">
                <a:solidFill>
                  <a:srgbClr val="595959"/>
                </a:solidFill>
                <a:latin typeface="Arial"/>
                <a:cs typeface="Arial"/>
              </a:rPr>
              <a:t>100%</a:t>
            </a:r>
            <a:endParaRPr sz="900">
              <a:latin typeface="Arial"/>
              <a:cs typeface="Aria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2742684" y="4978400"/>
            <a:ext cx="15436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25450" algn="r">
              <a:lnSpc>
                <a:spcPct val="111100"/>
              </a:lnSpc>
              <a:spcBef>
                <a:spcPts val="100"/>
              </a:spcBef>
            </a:pP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900" spc="-5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insecure</a:t>
            </a:r>
            <a:r>
              <a:rPr sz="900" spc="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(n=92) </a:t>
            </a:r>
            <a:r>
              <a:rPr sz="900" spc="-25" dirty="0">
                <a:solidFill>
                  <a:srgbClr val="595959"/>
                </a:solidFill>
                <a:latin typeface="Arial"/>
                <a:cs typeface="Arial"/>
              </a:rPr>
              <a:t>Ma</a:t>
            </a:r>
            <a:r>
              <a:rPr sz="900" spc="-1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60" dirty="0">
                <a:solidFill>
                  <a:srgbClr val="595959"/>
                </a:solidFill>
                <a:latin typeface="Arial"/>
                <a:cs typeface="Arial"/>
              </a:rPr>
              <a:t>rg</a:t>
            </a:r>
            <a:r>
              <a:rPr sz="900" spc="-1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inally</a:t>
            </a:r>
            <a:r>
              <a:rPr sz="9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900" spc="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secure</a:t>
            </a:r>
            <a:r>
              <a:rPr sz="900" spc="-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(n=35)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900" spc="-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secure</a:t>
            </a:r>
            <a:r>
              <a:rPr sz="900" spc="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(n</a:t>
            </a:r>
            <a:r>
              <a:rPr sz="900" spc="-5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=</a:t>
            </a:r>
            <a:r>
              <a:rPr sz="900" spc="2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595959"/>
                </a:solidFill>
                <a:latin typeface="Arial"/>
                <a:cs typeface="Arial"/>
              </a:rPr>
              <a:t>117)</a:t>
            </a:r>
            <a:endParaRPr sz="900">
              <a:latin typeface="Arial"/>
              <a:cs typeface="Aria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742684" y="4371847"/>
            <a:ext cx="15436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25450" algn="r">
              <a:lnSpc>
                <a:spcPct val="111100"/>
              </a:lnSpc>
              <a:spcBef>
                <a:spcPts val="100"/>
              </a:spcBef>
            </a:pP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900" spc="-5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insecure</a:t>
            </a:r>
            <a:r>
              <a:rPr sz="900" spc="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(n=91) </a:t>
            </a:r>
            <a:r>
              <a:rPr sz="900" spc="-25" dirty="0">
                <a:solidFill>
                  <a:srgbClr val="595959"/>
                </a:solidFill>
                <a:latin typeface="Arial"/>
                <a:cs typeface="Arial"/>
              </a:rPr>
              <a:t>Ma</a:t>
            </a:r>
            <a:r>
              <a:rPr sz="900" spc="-1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60" dirty="0">
                <a:solidFill>
                  <a:srgbClr val="595959"/>
                </a:solidFill>
                <a:latin typeface="Arial"/>
                <a:cs typeface="Arial"/>
              </a:rPr>
              <a:t>rg</a:t>
            </a:r>
            <a:r>
              <a:rPr sz="900" spc="-1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inally</a:t>
            </a:r>
            <a:r>
              <a:rPr sz="9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900" spc="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secure</a:t>
            </a:r>
            <a:r>
              <a:rPr sz="900" spc="-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(n=35)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900" spc="-4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secure</a:t>
            </a:r>
            <a:r>
              <a:rPr sz="900" spc="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(n=117)</a:t>
            </a:r>
            <a:endParaRPr sz="9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2742684" y="3765295"/>
            <a:ext cx="1543685" cy="48005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425450" algn="r">
              <a:lnSpc>
                <a:spcPct val="110000"/>
              </a:lnSpc>
              <a:spcBef>
                <a:spcPts val="110"/>
              </a:spcBef>
            </a:pP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900" spc="-5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insecure</a:t>
            </a:r>
            <a:r>
              <a:rPr sz="900" spc="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(n=91) </a:t>
            </a:r>
            <a:r>
              <a:rPr sz="900" spc="-25" dirty="0">
                <a:solidFill>
                  <a:srgbClr val="595959"/>
                </a:solidFill>
                <a:latin typeface="Arial"/>
                <a:cs typeface="Arial"/>
              </a:rPr>
              <a:t>Ma</a:t>
            </a:r>
            <a:r>
              <a:rPr sz="900" spc="-1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60" dirty="0">
                <a:solidFill>
                  <a:srgbClr val="595959"/>
                </a:solidFill>
                <a:latin typeface="Arial"/>
                <a:cs typeface="Arial"/>
              </a:rPr>
              <a:t>rg</a:t>
            </a:r>
            <a:r>
              <a:rPr sz="900" spc="-1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inally</a:t>
            </a:r>
            <a:r>
              <a:rPr sz="9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900" spc="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secure</a:t>
            </a:r>
            <a:r>
              <a:rPr sz="900" spc="-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(n=35)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900" spc="-4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secure</a:t>
            </a:r>
            <a:r>
              <a:rPr sz="900" spc="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(n=117)</a:t>
            </a:r>
            <a:endParaRPr sz="9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742684" y="3155695"/>
            <a:ext cx="15436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25450" algn="r">
              <a:lnSpc>
                <a:spcPct val="111100"/>
              </a:lnSpc>
              <a:spcBef>
                <a:spcPts val="100"/>
              </a:spcBef>
            </a:pP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900" spc="-5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insecure</a:t>
            </a:r>
            <a:r>
              <a:rPr sz="900" spc="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(n=91) </a:t>
            </a:r>
            <a:r>
              <a:rPr sz="900" spc="-25" dirty="0">
                <a:solidFill>
                  <a:srgbClr val="595959"/>
                </a:solidFill>
                <a:latin typeface="Arial"/>
                <a:cs typeface="Arial"/>
              </a:rPr>
              <a:t>Ma</a:t>
            </a:r>
            <a:r>
              <a:rPr sz="900" spc="-1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60" dirty="0">
                <a:solidFill>
                  <a:srgbClr val="595959"/>
                </a:solidFill>
                <a:latin typeface="Arial"/>
                <a:cs typeface="Arial"/>
              </a:rPr>
              <a:t>rg</a:t>
            </a:r>
            <a:r>
              <a:rPr sz="900" spc="-1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inally</a:t>
            </a:r>
            <a:r>
              <a:rPr sz="9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900" spc="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secure</a:t>
            </a:r>
            <a:r>
              <a:rPr sz="900" spc="-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(n=35)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900" spc="-4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secure</a:t>
            </a:r>
            <a:r>
              <a:rPr sz="900" spc="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(n=118)</a:t>
            </a:r>
            <a:endParaRPr sz="900">
              <a:latin typeface="Arial"/>
              <a:cs typeface="Aria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742684" y="2549144"/>
            <a:ext cx="15436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25450" algn="r">
              <a:lnSpc>
                <a:spcPct val="111100"/>
              </a:lnSpc>
              <a:spcBef>
                <a:spcPts val="100"/>
              </a:spcBef>
            </a:pP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900" spc="-5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insecure</a:t>
            </a:r>
            <a:r>
              <a:rPr sz="900" spc="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(n=91) </a:t>
            </a:r>
            <a:r>
              <a:rPr sz="900" spc="-25" dirty="0">
                <a:solidFill>
                  <a:srgbClr val="595959"/>
                </a:solidFill>
                <a:latin typeface="Arial"/>
                <a:cs typeface="Arial"/>
              </a:rPr>
              <a:t>Ma</a:t>
            </a:r>
            <a:r>
              <a:rPr sz="900" spc="-1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60" dirty="0">
                <a:solidFill>
                  <a:srgbClr val="595959"/>
                </a:solidFill>
                <a:latin typeface="Arial"/>
                <a:cs typeface="Arial"/>
              </a:rPr>
              <a:t>rg</a:t>
            </a:r>
            <a:r>
              <a:rPr sz="900" spc="-1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inally</a:t>
            </a:r>
            <a:r>
              <a:rPr sz="9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900" spc="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secure</a:t>
            </a:r>
            <a:r>
              <a:rPr sz="900" spc="-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(n=35)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900" spc="-4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secure</a:t>
            </a:r>
            <a:r>
              <a:rPr sz="900" spc="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(n=118)</a:t>
            </a:r>
            <a:endParaRPr sz="9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742684" y="1942592"/>
            <a:ext cx="15436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25450" algn="r">
              <a:lnSpc>
                <a:spcPct val="111100"/>
              </a:lnSpc>
              <a:spcBef>
                <a:spcPts val="100"/>
              </a:spcBef>
            </a:pP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900" spc="-5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insecure</a:t>
            </a:r>
            <a:r>
              <a:rPr sz="900" spc="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(n=91) </a:t>
            </a:r>
            <a:r>
              <a:rPr sz="900" spc="-25" dirty="0">
                <a:solidFill>
                  <a:srgbClr val="595959"/>
                </a:solidFill>
                <a:latin typeface="Arial"/>
                <a:cs typeface="Arial"/>
              </a:rPr>
              <a:t>Ma</a:t>
            </a:r>
            <a:r>
              <a:rPr sz="900" spc="-1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60" dirty="0">
                <a:solidFill>
                  <a:srgbClr val="595959"/>
                </a:solidFill>
                <a:latin typeface="Arial"/>
                <a:cs typeface="Arial"/>
              </a:rPr>
              <a:t>rg</a:t>
            </a:r>
            <a:r>
              <a:rPr sz="900" spc="-1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inally</a:t>
            </a:r>
            <a:r>
              <a:rPr sz="9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900" spc="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secure</a:t>
            </a:r>
            <a:r>
              <a:rPr sz="900" spc="-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(n=35)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900" spc="-4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secure</a:t>
            </a:r>
            <a:r>
              <a:rPr sz="900" spc="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(n=117)</a:t>
            </a:r>
            <a:endParaRPr sz="9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193600" y="1653032"/>
            <a:ext cx="10928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900" spc="-4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secure</a:t>
            </a:r>
            <a:r>
              <a:rPr sz="900" spc="6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(n=118)</a:t>
            </a:r>
            <a:endParaRPr sz="9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742684" y="1500632"/>
            <a:ext cx="15373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595959"/>
                </a:solidFill>
                <a:latin typeface="Arial"/>
                <a:cs typeface="Arial"/>
              </a:rPr>
              <a:t>Ma</a:t>
            </a:r>
            <a:r>
              <a:rPr sz="900" spc="-1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60" dirty="0">
                <a:solidFill>
                  <a:srgbClr val="595959"/>
                </a:solidFill>
                <a:latin typeface="Arial"/>
                <a:cs typeface="Arial"/>
              </a:rPr>
              <a:t>rg</a:t>
            </a:r>
            <a:r>
              <a:rPr sz="900" spc="-1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inally</a:t>
            </a:r>
            <a:r>
              <a:rPr sz="900" spc="-3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900" spc="4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secure</a:t>
            </a:r>
            <a:r>
              <a:rPr sz="900" spc="-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(n=35)</a:t>
            </a:r>
            <a:endParaRPr sz="9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168200" y="1351279"/>
            <a:ext cx="11182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Food</a:t>
            </a:r>
            <a:r>
              <a:rPr sz="900" spc="-5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insecure</a:t>
            </a:r>
            <a:r>
              <a:rPr sz="900" spc="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(n=89)</a:t>
            </a:r>
            <a:endParaRPr sz="9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711351" y="5484825"/>
            <a:ext cx="2184400" cy="37211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R="5080" algn="ctr">
              <a:lnSpc>
                <a:spcPct val="100000"/>
              </a:lnSpc>
              <a:spcBef>
                <a:spcPts val="310"/>
              </a:spcBef>
              <a:tabLst>
                <a:tab pos="485140" algn="l"/>
                <a:tab pos="970915" algn="l"/>
                <a:tab pos="1456690" algn="l"/>
                <a:tab pos="1942464" algn="l"/>
              </a:tabLst>
            </a:pPr>
            <a:r>
              <a:rPr sz="900" spc="-25" dirty="0">
                <a:solidFill>
                  <a:srgbClr val="595959"/>
                </a:solidFill>
                <a:latin typeface="Arial"/>
                <a:cs typeface="Arial"/>
              </a:rPr>
              <a:t>30%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	</a:t>
            </a:r>
            <a:r>
              <a:rPr sz="900" spc="-25" dirty="0">
                <a:solidFill>
                  <a:srgbClr val="595959"/>
                </a:solidFill>
                <a:latin typeface="Arial"/>
                <a:cs typeface="Arial"/>
              </a:rPr>
              <a:t>40%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	</a:t>
            </a:r>
            <a:r>
              <a:rPr sz="900" spc="-25" dirty="0">
                <a:solidFill>
                  <a:srgbClr val="595959"/>
                </a:solidFill>
                <a:latin typeface="Arial"/>
                <a:cs typeface="Arial"/>
              </a:rPr>
              <a:t>50%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	</a:t>
            </a:r>
            <a:r>
              <a:rPr sz="900" spc="-25" dirty="0">
                <a:solidFill>
                  <a:srgbClr val="595959"/>
                </a:solidFill>
                <a:latin typeface="Arial"/>
                <a:cs typeface="Arial"/>
              </a:rPr>
              <a:t>60%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	</a:t>
            </a:r>
            <a:r>
              <a:rPr sz="900" spc="-25" dirty="0">
                <a:solidFill>
                  <a:srgbClr val="595959"/>
                </a:solidFill>
                <a:latin typeface="Arial"/>
                <a:cs typeface="Arial"/>
              </a:rPr>
              <a:t>70%</a:t>
            </a:r>
            <a:endParaRPr sz="900">
              <a:latin typeface="Arial"/>
              <a:cs typeface="Arial"/>
            </a:endParaRPr>
          </a:p>
          <a:p>
            <a:pPr marR="4445" algn="ctr">
              <a:lnSpc>
                <a:spcPct val="100000"/>
              </a:lnSpc>
              <a:spcBef>
                <a:spcPts val="235"/>
              </a:spcBef>
            </a:pPr>
            <a:r>
              <a:rPr sz="1000" dirty="0">
                <a:solidFill>
                  <a:srgbClr val="595959"/>
                </a:solidFill>
                <a:latin typeface="Arial"/>
                <a:cs typeface="Arial"/>
              </a:rPr>
              <a:t>Percentage</a:t>
            </a:r>
            <a:r>
              <a:rPr sz="1000" spc="-2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595959"/>
                </a:solidFill>
                <a:latin typeface="Arial"/>
                <a:cs typeface="Arial"/>
              </a:rPr>
              <a:t>of</a:t>
            </a:r>
            <a:r>
              <a:rPr sz="1000" spc="-2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595959"/>
                </a:solidFill>
                <a:latin typeface="Arial"/>
                <a:cs typeface="Arial"/>
              </a:rPr>
              <a:t>participants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4450307" y="6076403"/>
            <a:ext cx="67310" cy="67310"/>
            <a:chOff x="4450307" y="6076403"/>
            <a:chExt cx="67310" cy="67310"/>
          </a:xfrm>
        </p:grpSpPr>
        <p:sp>
          <p:nvSpPr>
            <p:cNvPr id="43" name="object 43"/>
            <p:cNvSpPr/>
            <p:nvPr/>
          </p:nvSpPr>
          <p:spPr>
            <a:xfrm>
              <a:off x="4455069" y="6081166"/>
              <a:ext cx="57785" cy="57785"/>
            </a:xfrm>
            <a:custGeom>
              <a:avLst/>
              <a:gdLst/>
              <a:ahLst/>
              <a:cxnLst/>
              <a:rect l="l" t="t" r="r" b="b"/>
              <a:pathLst>
                <a:path w="57785" h="57785">
                  <a:moveTo>
                    <a:pt x="57435" y="0"/>
                  </a:moveTo>
                  <a:lnTo>
                    <a:pt x="0" y="0"/>
                  </a:lnTo>
                  <a:lnTo>
                    <a:pt x="0" y="57435"/>
                  </a:lnTo>
                  <a:lnTo>
                    <a:pt x="57435" y="57435"/>
                  </a:lnTo>
                  <a:lnTo>
                    <a:pt x="57435" y="0"/>
                  </a:lnTo>
                  <a:close/>
                </a:path>
              </a:pathLst>
            </a:custGeom>
            <a:solidFill>
              <a:srgbClr val="FDE82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4455069" y="6081166"/>
              <a:ext cx="57785" cy="57785"/>
            </a:xfrm>
            <a:custGeom>
              <a:avLst/>
              <a:gdLst/>
              <a:ahLst/>
              <a:cxnLst/>
              <a:rect l="l" t="t" r="r" b="b"/>
              <a:pathLst>
                <a:path w="57785" h="57785">
                  <a:moveTo>
                    <a:pt x="0" y="0"/>
                  </a:moveTo>
                  <a:lnTo>
                    <a:pt x="57436" y="0"/>
                  </a:lnTo>
                  <a:lnTo>
                    <a:pt x="57436" y="57436"/>
                  </a:lnTo>
                  <a:lnTo>
                    <a:pt x="0" y="57436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8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5" name="object 45"/>
          <p:cNvGrpSpPr/>
          <p:nvPr/>
        </p:nvGrpSpPr>
        <p:grpSpPr>
          <a:xfrm>
            <a:off x="4968582" y="6076403"/>
            <a:ext cx="67310" cy="67310"/>
            <a:chOff x="4968582" y="6076403"/>
            <a:chExt cx="67310" cy="67310"/>
          </a:xfrm>
        </p:grpSpPr>
        <p:sp>
          <p:nvSpPr>
            <p:cNvPr id="46" name="object 46"/>
            <p:cNvSpPr/>
            <p:nvPr/>
          </p:nvSpPr>
          <p:spPr>
            <a:xfrm>
              <a:off x="4973345" y="6081166"/>
              <a:ext cx="57785" cy="57785"/>
            </a:xfrm>
            <a:custGeom>
              <a:avLst/>
              <a:gdLst/>
              <a:ahLst/>
              <a:cxnLst/>
              <a:rect l="l" t="t" r="r" b="b"/>
              <a:pathLst>
                <a:path w="57785" h="57785">
                  <a:moveTo>
                    <a:pt x="57435" y="0"/>
                  </a:moveTo>
                  <a:lnTo>
                    <a:pt x="0" y="0"/>
                  </a:lnTo>
                  <a:lnTo>
                    <a:pt x="0" y="57435"/>
                  </a:lnTo>
                  <a:lnTo>
                    <a:pt x="57435" y="57435"/>
                  </a:lnTo>
                  <a:lnTo>
                    <a:pt x="57435" y="0"/>
                  </a:lnTo>
                  <a:close/>
                </a:path>
              </a:pathLst>
            </a:custGeom>
            <a:solidFill>
              <a:srgbClr val="6DCE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4973345" y="6081166"/>
              <a:ext cx="57785" cy="57785"/>
            </a:xfrm>
            <a:custGeom>
              <a:avLst/>
              <a:gdLst/>
              <a:ahLst/>
              <a:cxnLst/>
              <a:rect l="l" t="t" r="r" b="b"/>
              <a:pathLst>
                <a:path w="57785" h="57785">
                  <a:moveTo>
                    <a:pt x="0" y="0"/>
                  </a:moveTo>
                  <a:lnTo>
                    <a:pt x="57436" y="0"/>
                  </a:lnTo>
                  <a:lnTo>
                    <a:pt x="57436" y="57436"/>
                  </a:lnTo>
                  <a:lnTo>
                    <a:pt x="0" y="57436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8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8" name="object 48"/>
          <p:cNvGrpSpPr/>
          <p:nvPr/>
        </p:nvGrpSpPr>
        <p:grpSpPr>
          <a:xfrm>
            <a:off x="5512257" y="6076403"/>
            <a:ext cx="67310" cy="67310"/>
            <a:chOff x="5512257" y="6076403"/>
            <a:chExt cx="67310" cy="67310"/>
          </a:xfrm>
        </p:grpSpPr>
        <p:sp>
          <p:nvSpPr>
            <p:cNvPr id="49" name="object 49"/>
            <p:cNvSpPr/>
            <p:nvPr/>
          </p:nvSpPr>
          <p:spPr>
            <a:xfrm>
              <a:off x="5517019" y="6081166"/>
              <a:ext cx="57785" cy="57785"/>
            </a:xfrm>
            <a:custGeom>
              <a:avLst/>
              <a:gdLst/>
              <a:ahLst/>
              <a:cxnLst/>
              <a:rect l="l" t="t" r="r" b="b"/>
              <a:pathLst>
                <a:path w="57785" h="57785">
                  <a:moveTo>
                    <a:pt x="57435" y="0"/>
                  </a:moveTo>
                  <a:lnTo>
                    <a:pt x="0" y="0"/>
                  </a:lnTo>
                  <a:lnTo>
                    <a:pt x="0" y="57435"/>
                  </a:lnTo>
                  <a:lnTo>
                    <a:pt x="57435" y="57435"/>
                  </a:lnTo>
                  <a:lnTo>
                    <a:pt x="57435" y="0"/>
                  </a:lnTo>
                  <a:close/>
                </a:path>
              </a:pathLst>
            </a:custGeom>
            <a:solidFill>
              <a:srgbClr val="1F9E8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5517019" y="6081166"/>
              <a:ext cx="57785" cy="57785"/>
            </a:xfrm>
            <a:custGeom>
              <a:avLst/>
              <a:gdLst/>
              <a:ahLst/>
              <a:cxnLst/>
              <a:rect l="l" t="t" r="r" b="b"/>
              <a:pathLst>
                <a:path w="57785" h="57785">
                  <a:moveTo>
                    <a:pt x="0" y="0"/>
                  </a:moveTo>
                  <a:lnTo>
                    <a:pt x="57436" y="0"/>
                  </a:lnTo>
                  <a:lnTo>
                    <a:pt x="57436" y="57436"/>
                  </a:lnTo>
                  <a:lnTo>
                    <a:pt x="0" y="57436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8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1" name="object 51"/>
          <p:cNvGrpSpPr/>
          <p:nvPr/>
        </p:nvGrpSpPr>
        <p:grpSpPr>
          <a:xfrm>
            <a:off x="6297297" y="6076403"/>
            <a:ext cx="67310" cy="67310"/>
            <a:chOff x="6297297" y="6076403"/>
            <a:chExt cx="67310" cy="67310"/>
          </a:xfrm>
        </p:grpSpPr>
        <p:sp>
          <p:nvSpPr>
            <p:cNvPr id="52" name="object 52"/>
            <p:cNvSpPr/>
            <p:nvPr/>
          </p:nvSpPr>
          <p:spPr>
            <a:xfrm>
              <a:off x="6302059" y="6081166"/>
              <a:ext cx="57785" cy="57785"/>
            </a:xfrm>
            <a:custGeom>
              <a:avLst/>
              <a:gdLst/>
              <a:ahLst/>
              <a:cxnLst/>
              <a:rect l="l" t="t" r="r" b="b"/>
              <a:pathLst>
                <a:path w="57785" h="57785">
                  <a:moveTo>
                    <a:pt x="57435" y="0"/>
                  </a:moveTo>
                  <a:lnTo>
                    <a:pt x="0" y="0"/>
                  </a:lnTo>
                  <a:lnTo>
                    <a:pt x="0" y="57435"/>
                  </a:lnTo>
                  <a:lnTo>
                    <a:pt x="57435" y="57435"/>
                  </a:lnTo>
                  <a:lnTo>
                    <a:pt x="57435" y="0"/>
                  </a:lnTo>
                  <a:close/>
                </a:path>
              </a:pathLst>
            </a:custGeom>
            <a:solidFill>
              <a:srgbClr val="31678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6302059" y="6081166"/>
              <a:ext cx="57785" cy="57785"/>
            </a:xfrm>
            <a:custGeom>
              <a:avLst/>
              <a:gdLst/>
              <a:ahLst/>
              <a:cxnLst/>
              <a:rect l="l" t="t" r="r" b="b"/>
              <a:pathLst>
                <a:path w="57785" h="57785">
                  <a:moveTo>
                    <a:pt x="0" y="0"/>
                  </a:moveTo>
                  <a:lnTo>
                    <a:pt x="57436" y="0"/>
                  </a:lnTo>
                  <a:lnTo>
                    <a:pt x="57436" y="57436"/>
                  </a:lnTo>
                  <a:lnTo>
                    <a:pt x="0" y="57436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8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4" name="object 54"/>
          <p:cNvGrpSpPr/>
          <p:nvPr/>
        </p:nvGrpSpPr>
        <p:grpSpPr>
          <a:xfrm>
            <a:off x="7323701" y="6076403"/>
            <a:ext cx="67310" cy="67310"/>
            <a:chOff x="7323701" y="6076403"/>
            <a:chExt cx="67310" cy="67310"/>
          </a:xfrm>
        </p:grpSpPr>
        <p:sp>
          <p:nvSpPr>
            <p:cNvPr id="55" name="object 55"/>
            <p:cNvSpPr/>
            <p:nvPr/>
          </p:nvSpPr>
          <p:spPr>
            <a:xfrm>
              <a:off x="7328463" y="6081166"/>
              <a:ext cx="57785" cy="57785"/>
            </a:xfrm>
            <a:custGeom>
              <a:avLst/>
              <a:gdLst/>
              <a:ahLst/>
              <a:cxnLst/>
              <a:rect l="l" t="t" r="r" b="b"/>
              <a:pathLst>
                <a:path w="57784" h="57785">
                  <a:moveTo>
                    <a:pt x="57435" y="0"/>
                  </a:moveTo>
                  <a:lnTo>
                    <a:pt x="0" y="0"/>
                  </a:lnTo>
                  <a:lnTo>
                    <a:pt x="0" y="57435"/>
                  </a:lnTo>
                  <a:lnTo>
                    <a:pt x="57435" y="57435"/>
                  </a:lnTo>
                  <a:lnTo>
                    <a:pt x="57435" y="0"/>
                  </a:lnTo>
                  <a:close/>
                </a:path>
              </a:pathLst>
            </a:custGeom>
            <a:solidFill>
              <a:srgbClr val="4727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7328463" y="6081166"/>
              <a:ext cx="57785" cy="57785"/>
            </a:xfrm>
            <a:custGeom>
              <a:avLst/>
              <a:gdLst/>
              <a:ahLst/>
              <a:cxnLst/>
              <a:rect l="l" t="t" r="r" b="b"/>
              <a:pathLst>
                <a:path w="57784" h="57785">
                  <a:moveTo>
                    <a:pt x="0" y="0"/>
                  </a:moveTo>
                  <a:lnTo>
                    <a:pt x="57436" y="0"/>
                  </a:lnTo>
                  <a:lnTo>
                    <a:pt x="57436" y="57436"/>
                  </a:lnTo>
                  <a:lnTo>
                    <a:pt x="0" y="57436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8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7" name="object 57"/>
          <p:cNvSpPr txBox="1"/>
          <p:nvPr/>
        </p:nvSpPr>
        <p:spPr>
          <a:xfrm>
            <a:off x="4419598" y="5985833"/>
            <a:ext cx="3422650" cy="261620"/>
          </a:xfrm>
          <a:prstGeom prst="rect">
            <a:avLst/>
          </a:prstGeom>
          <a:ln w="19050">
            <a:solidFill>
              <a:srgbClr val="5C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116839">
              <a:lnSpc>
                <a:spcPct val="100000"/>
              </a:lnSpc>
              <a:spcBef>
                <a:spcPts val="325"/>
              </a:spcBef>
              <a:tabLst>
                <a:tab pos="635000" algn="l"/>
                <a:tab pos="1178560" algn="l"/>
                <a:tab pos="1963420" algn="l"/>
                <a:tab pos="2989580" algn="l"/>
              </a:tabLst>
            </a:pP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Never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	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Rarely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	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Sometimes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	</a:t>
            </a:r>
            <a:r>
              <a:rPr sz="900" spc="-25" dirty="0">
                <a:solidFill>
                  <a:srgbClr val="595959"/>
                </a:solidFill>
                <a:latin typeface="Arial"/>
                <a:cs typeface="Arial"/>
              </a:rPr>
              <a:t>Mo</a:t>
            </a:r>
            <a:r>
              <a:rPr sz="900" spc="-16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st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of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the</a:t>
            </a:r>
            <a:r>
              <a:rPr sz="900" spc="-5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595959"/>
                </a:solidFill>
                <a:latin typeface="Arial"/>
                <a:cs typeface="Arial"/>
              </a:rPr>
              <a:t>time</a:t>
            </a:r>
            <a:r>
              <a:rPr sz="900" dirty="0">
                <a:solidFill>
                  <a:srgbClr val="595959"/>
                </a:solidFill>
                <a:latin typeface="Arial"/>
                <a:cs typeface="Arial"/>
              </a:rPr>
              <a:t>	</a:t>
            </a:r>
            <a:r>
              <a:rPr sz="900" spc="-10" dirty="0">
                <a:solidFill>
                  <a:srgbClr val="595959"/>
                </a:solidFill>
                <a:latin typeface="Arial"/>
                <a:cs typeface="Arial"/>
              </a:rPr>
              <a:t>Always</a:t>
            </a:r>
            <a:endParaRPr sz="900">
              <a:latin typeface="Arial"/>
              <a:cs typeface="Arial"/>
            </a:endParaRPr>
          </a:p>
        </p:txBody>
      </p:sp>
      <p:grpSp>
        <p:nvGrpSpPr>
          <p:cNvPr id="58" name="object 58"/>
          <p:cNvGrpSpPr/>
          <p:nvPr/>
        </p:nvGrpSpPr>
        <p:grpSpPr>
          <a:xfrm>
            <a:off x="4250061" y="1346003"/>
            <a:ext cx="5160010" cy="4519295"/>
            <a:chOff x="4250061" y="1346003"/>
            <a:chExt cx="5160010" cy="4519295"/>
          </a:xfrm>
        </p:grpSpPr>
        <p:sp>
          <p:nvSpPr>
            <p:cNvPr id="59" name="object 59"/>
            <p:cNvSpPr/>
            <p:nvPr/>
          </p:nvSpPr>
          <p:spPr>
            <a:xfrm>
              <a:off x="4259586" y="5497982"/>
              <a:ext cx="5140960" cy="357505"/>
            </a:xfrm>
            <a:custGeom>
              <a:avLst/>
              <a:gdLst/>
              <a:ahLst/>
              <a:cxnLst/>
              <a:rect l="l" t="t" r="r" b="b"/>
              <a:pathLst>
                <a:path w="5140959" h="357504">
                  <a:moveTo>
                    <a:pt x="0" y="0"/>
                  </a:moveTo>
                  <a:lnTo>
                    <a:pt x="5140377" y="0"/>
                  </a:lnTo>
                  <a:lnTo>
                    <a:pt x="5140377" y="357509"/>
                  </a:lnTo>
                  <a:lnTo>
                    <a:pt x="0" y="357509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8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4282756" y="1355528"/>
              <a:ext cx="4989830" cy="149860"/>
            </a:xfrm>
            <a:custGeom>
              <a:avLst/>
              <a:gdLst/>
              <a:ahLst/>
              <a:cxnLst/>
              <a:rect l="l" t="t" r="r" b="b"/>
              <a:pathLst>
                <a:path w="4989830" h="149859">
                  <a:moveTo>
                    <a:pt x="0" y="0"/>
                  </a:moveTo>
                  <a:lnTo>
                    <a:pt x="4989689" y="0"/>
                  </a:lnTo>
                  <a:lnTo>
                    <a:pt x="4989689" y="149588"/>
                  </a:lnTo>
                  <a:lnTo>
                    <a:pt x="0" y="149588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8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1" name="object 6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69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5"/>
              </a:spcBef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1331</Words>
  <Application>Microsoft Macintosh PowerPoint</Application>
  <PresentationFormat>Custom</PresentationFormat>
  <Paragraphs>141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Times New Roman</vt:lpstr>
      <vt:lpstr>Office Theme</vt:lpstr>
      <vt:lpstr>Food insecurity and hospital-based discrimination among predominantly African American/Black parents and caregivers of children hospitalized during the COVID-19 pandemic</vt:lpstr>
      <vt:lpstr>Funding and Disclosures</vt:lpstr>
      <vt:lpstr>Background: food insecurity</vt:lpstr>
      <vt:lpstr>Background: hospital-based intervention</vt:lpstr>
      <vt:lpstr>Background: Hypothesis</vt:lpstr>
      <vt:lpstr>Methods: Sample</vt:lpstr>
      <vt:lpstr>Methods: Data collection and analysis</vt:lpstr>
      <vt:lpstr>Figure 1: Sociodemographic, economic, and household characteristics (N = 301)</vt:lpstr>
      <vt:lpstr>Figure 2: Frequency of hospital-based discrimination reported on DMS items by food security status</vt:lpstr>
      <vt:lpstr>Table 1: Multivariable regression analysis</vt:lpstr>
      <vt:lpstr>Conclusion: Key findings</vt:lpstr>
      <vt:lpstr>Conclusion: Takeaways</vt:lpstr>
      <vt:lpstr>Limitations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Gonzalez, Dylnne</cp:lastModifiedBy>
  <cp:revision>1</cp:revision>
  <dcterms:created xsi:type="dcterms:W3CDTF">2026-06-17T20:10:16Z</dcterms:created>
  <dcterms:modified xsi:type="dcterms:W3CDTF">2026-06-17T20:10:44Z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2022-10-24T00:00:00Z</vt:filetime>
  </property>
  <property fmtid="{D5CDD505-2E9C-101B-9397-08002B2CF9AE}" pid="3" name="LastSaved">
    <vt:filetime>2026-06-17T00:00:00Z</vt:filetime>
  </property>
  <property fmtid="{D5CDD505-2E9C-101B-9397-08002B2CF9AE}" pid="4" name="Producer">
    <vt:lpwstr>macOS Version 12.6 (Build 21G115) Quartz PDFContext</vt:lpwstr>
  </property>
</Properties>
</file>