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90002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90002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90002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90002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7482" y="142112"/>
            <a:ext cx="8689340" cy="835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90002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7191" y="1098041"/>
            <a:ext cx="11148695" cy="4584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068557" y="6464985"/>
            <a:ext cx="244475" cy="17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4.jpg"/><Relationship Id="rId3" Type="http://schemas.openxmlformats.org/officeDocument/2006/relationships/image" Target="../media/image45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47.jpg"/><Relationship Id="rId4" Type="http://schemas.openxmlformats.org/officeDocument/2006/relationships/hyperlink" Target="mailto:eshiu@bsd.uchicago.edu" TargetMode="Externa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apa.org/monitor/2021/07/impact-anti-asian-racism" TargetMode="External"/><Relationship Id="rId3" Type="http://schemas.openxmlformats.org/officeDocument/2006/relationships/hyperlink" Target="https://innovation.cms.gov/files/worksheets/ahcm-screeningtool.pdf" TargetMode="External"/><Relationship Id="rId4" Type="http://schemas.openxmlformats.org/officeDocument/2006/relationships/hyperlink" Target="https://www.frontiersin.org/articles/10.3389/fcomm.2020.00039/full" TargetMode="External"/><Relationship Id="rId5" Type="http://schemas.openxmlformats.org/officeDocument/2006/relationships/hyperlink" Target="https://bmcpublichealth.biomedcentral.com/articles/10.1186/s12889-021-11559-1" TargetMode="External"/><Relationship Id="rId6" Type="http://schemas.openxmlformats.org/officeDocument/2006/relationships/hyperlink" Target="https://depts.washington.edu/sibl/Publications/Model%20Minority%20Section%20(2011).pdf" TargetMode="External"/><Relationship Id="rId7" Type="http://schemas.openxmlformats.org/officeDocument/2006/relationships/hyperlink" Target="https://hwchronicle.com/44771/features/a-is-for-asian/" TargetMode="Externa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7" Type="http://schemas.openxmlformats.org/officeDocument/2006/relationships/image" Target="../media/image9.jpg"/><Relationship Id="rId8" Type="http://schemas.openxmlformats.org/officeDocument/2006/relationships/image" Target="../media/image10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3.jp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jpg"/><Relationship Id="rId10" Type="http://schemas.openxmlformats.org/officeDocument/2006/relationships/image" Target="../media/image29.png"/><Relationship Id="rId11" Type="http://schemas.openxmlformats.org/officeDocument/2006/relationships/image" Target="../media/image30.png"/><Relationship Id="rId12" Type="http://schemas.openxmlformats.org/officeDocument/2006/relationships/image" Target="../media/image18.png"/><Relationship Id="rId13" Type="http://schemas.openxmlformats.org/officeDocument/2006/relationships/image" Target="../media/image31.jpg"/><Relationship Id="rId14" Type="http://schemas.openxmlformats.org/officeDocument/2006/relationships/image" Target="../media/image22.png"/><Relationship Id="rId15" Type="http://schemas.openxmlformats.org/officeDocument/2006/relationships/image" Target="../media/image32.jpg"/><Relationship Id="rId16" Type="http://schemas.openxmlformats.org/officeDocument/2006/relationships/image" Target="../media/image33.png"/><Relationship Id="rId17" Type="http://schemas.openxmlformats.org/officeDocument/2006/relationships/image" Target="../media/image34.png"/><Relationship Id="rId18" Type="http://schemas.openxmlformats.org/officeDocument/2006/relationships/image" Target="../media/image35.png"/><Relationship Id="rId19" Type="http://schemas.openxmlformats.org/officeDocument/2006/relationships/image" Target="../media/image36.png"/><Relationship Id="rId20" Type="http://schemas.openxmlformats.org/officeDocument/2006/relationships/image" Target="../media/image37.png"/><Relationship Id="rId21" Type="http://schemas.openxmlformats.org/officeDocument/2006/relationships/image" Target="../media/image38.jpg"/><Relationship Id="rId22" Type="http://schemas.openxmlformats.org/officeDocument/2006/relationships/image" Target="../media/image39.png"/><Relationship Id="rId23" Type="http://schemas.openxmlformats.org/officeDocument/2006/relationships/image" Target="../media/image40.png"/><Relationship Id="rId24" Type="http://schemas.openxmlformats.org/officeDocument/2006/relationships/image" Target="../media/image41.png"/><Relationship Id="rId25" Type="http://schemas.openxmlformats.org/officeDocument/2006/relationships/image" Target="../media/image4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707847" y="375284"/>
            <a:ext cx="10000615" cy="2074545"/>
          </a:xfrm>
          <a:prstGeom prst="rect"/>
        </p:spPr>
        <p:txBody>
          <a:bodyPr wrap="square" lIns="0" tIns="85725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675"/>
              </a:spcBef>
            </a:pPr>
            <a:r>
              <a:rPr dirty="0" sz="4800" spc="-210"/>
              <a:t>Health-</a:t>
            </a:r>
            <a:r>
              <a:rPr dirty="0" sz="4800" spc="-180"/>
              <a:t>related</a:t>
            </a:r>
            <a:r>
              <a:rPr dirty="0" sz="4800" spc="-135"/>
              <a:t> </a:t>
            </a:r>
            <a:r>
              <a:rPr dirty="0" sz="4800" spc="-254"/>
              <a:t>socioeconomic</a:t>
            </a:r>
            <a:r>
              <a:rPr dirty="0" sz="4800" spc="-195"/>
              <a:t> </a:t>
            </a:r>
            <a:r>
              <a:rPr dirty="0" sz="4800" spc="-300"/>
              <a:t>risks </a:t>
            </a:r>
            <a:r>
              <a:rPr dirty="0" sz="4800" spc="-250"/>
              <a:t>experienced</a:t>
            </a:r>
            <a:r>
              <a:rPr dirty="0" sz="4800" spc="-225"/>
              <a:t> </a:t>
            </a:r>
            <a:r>
              <a:rPr dirty="0" sz="4800" spc="-254"/>
              <a:t>by</a:t>
            </a:r>
            <a:r>
              <a:rPr dirty="0" sz="4800" spc="-235"/>
              <a:t> </a:t>
            </a:r>
            <a:r>
              <a:rPr dirty="0" sz="4800" spc="-445"/>
              <a:t>East</a:t>
            </a:r>
            <a:r>
              <a:rPr dirty="0" sz="4800" spc="-235"/>
              <a:t> </a:t>
            </a:r>
            <a:r>
              <a:rPr dirty="0" sz="4800" spc="-270"/>
              <a:t>and</a:t>
            </a:r>
            <a:r>
              <a:rPr dirty="0" sz="4800" spc="-220"/>
              <a:t> </a:t>
            </a:r>
            <a:r>
              <a:rPr dirty="0" sz="4800" spc="-280"/>
              <a:t>Southeast</a:t>
            </a:r>
            <a:r>
              <a:rPr dirty="0" sz="4800" spc="-229"/>
              <a:t> </a:t>
            </a:r>
            <a:r>
              <a:rPr dirty="0" sz="4800" spc="-350"/>
              <a:t>Asian </a:t>
            </a:r>
            <a:r>
              <a:rPr dirty="0" sz="4800" spc="-235"/>
              <a:t>women</a:t>
            </a:r>
            <a:r>
              <a:rPr dirty="0" sz="4800" spc="-220"/>
              <a:t> </a:t>
            </a:r>
            <a:r>
              <a:rPr dirty="0" sz="4800" spc="-165"/>
              <a:t>during</a:t>
            </a:r>
            <a:r>
              <a:rPr dirty="0" sz="4800" spc="-215"/>
              <a:t> </a:t>
            </a:r>
            <a:r>
              <a:rPr dirty="0" sz="4800" spc="-100"/>
              <a:t>the</a:t>
            </a:r>
            <a:r>
              <a:rPr dirty="0" sz="4800" spc="-215"/>
              <a:t> </a:t>
            </a:r>
            <a:r>
              <a:rPr dirty="0" sz="4800" spc="-505"/>
              <a:t>COVID-</a:t>
            </a:r>
            <a:r>
              <a:rPr dirty="0" sz="4800" spc="-270"/>
              <a:t>19</a:t>
            </a:r>
            <a:r>
              <a:rPr dirty="0" sz="4800" spc="-195"/>
              <a:t> </a:t>
            </a:r>
            <a:r>
              <a:rPr dirty="0" sz="4800" spc="-90"/>
              <a:t>pandemic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707847" y="2667126"/>
            <a:ext cx="7311390" cy="3748404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12700" marR="4977765">
              <a:lnSpc>
                <a:spcPts val="2160"/>
              </a:lnSpc>
              <a:spcBef>
                <a:spcPts val="375"/>
              </a:spcBef>
            </a:pPr>
            <a:r>
              <a:rPr dirty="0" sz="2000" spc="-240">
                <a:latin typeface="Arial"/>
                <a:cs typeface="Arial"/>
              </a:rPr>
              <a:t>Eva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 spc="-120">
                <a:latin typeface="Arial"/>
                <a:cs typeface="Arial"/>
              </a:rPr>
              <a:t>W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 spc="-120">
                <a:latin typeface="Arial"/>
                <a:cs typeface="Arial"/>
              </a:rPr>
              <a:t>Shiu,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MPH </a:t>
            </a:r>
            <a:r>
              <a:rPr dirty="0" sz="2000" spc="-100">
                <a:latin typeface="Arial"/>
                <a:cs typeface="Arial"/>
              </a:rPr>
              <a:t>Clinical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125">
                <a:latin typeface="Arial"/>
                <a:cs typeface="Arial"/>
              </a:rPr>
              <a:t>Trials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 spc="-80">
                <a:latin typeface="Arial"/>
                <a:cs typeface="Arial"/>
              </a:rPr>
              <a:t>Manager University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Chicago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010"/>
              </a:lnSpc>
            </a:pPr>
            <a:r>
              <a:rPr dirty="0" sz="2000" spc="-95">
                <a:latin typeface="Arial"/>
                <a:cs typeface="Arial"/>
              </a:rPr>
              <a:t>Biological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160">
                <a:latin typeface="Arial"/>
                <a:cs typeface="Arial"/>
              </a:rPr>
              <a:t>Sciences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Division</a:t>
            </a:r>
            <a:endParaRPr sz="2000">
              <a:latin typeface="Arial"/>
              <a:cs typeface="Arial"/>
            </a:endParaRPr>
          </a:p>
          <a:p>
            <a:pPr marL="12700" marR="3169920">
              <a:lnSpc>
                <a:spcPts val="2160"/>
              </a:lnSpc>
              <a:spcBef>
                <a:spcPts val="150"/>
              </a:spcBef>
            </a:pPr>
            <a:r>
              <a:rPr dirty="0" sz="2000" spc="-70">
                <a:latin typeface="Arial"/>
                <a:cs typeface="Arial"/>
              </a:rPr>
              <a:t>Department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85">
                <a:latin typeface="Arial"/>
                <a:cs typeface="Arial"/>
              </a:rPr>
              <a:t>Obstetrics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&amp;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100">
                <a:latin typeface="Arial"/>
                <a:cs typeface="Arial"/>
              </a:rPr>
              <a:t>Gynecology </a:t>
            </a:r>
            <a:r>
              <a:rPr dirty="0" sz="2000" spc="-114">
                <a:latin typeface="Arial"/>
                <a:cs typeface="Arial"/>
              </a:rPr>
              <a:t>Lindau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Lab</a:t>
            </a:r>
            <a:endParaRPr sz="2000">
              <a:latin typeface="Arial"/>
              <a:cs typeface="Arial"/>
            </a:endParaRPr>
          </a:p>
          <a:p>
            <a:pPr marL="12700" marR="1635125">
              <a:lnSpc>
                <a:spcPct val="80000"/>
              </a:lnSpc>
              <a:spcBef>
                <a:spcPts val="1830"/>
              </a:spcBef>
            </a:pPr>
            <a:r>
              <a:rPr dirty="0" sz="2000" spc="-165" b="1">
                <a:latin typeface="Arial"/>
                <a:cs typeface="Arial"/>
              </a:rPr>
              <a:t>Oct</a:t>
            </a:r>
            <a:r>
              <a:rPr dirty="0" sz="2000" spc="-100" b="1">
                <a:latin typeface="Arial"/>
                <a:cs typeface="Arial"/>
              </a:rPr>
              <a:t> </a:t>
            </a:r>
            <a:r>
              <a:rPr dirty="0" sz="2000" spc="-80" b="1">
                <a:latin typeface="Arial"/>
                <a:cs typeface="Arial"/>
              </a:rPr>
              <a:t>12,</a:t>
            </a:r>
            <a:r>
              <a:rPr dirty="0" sz="2000" spc="-100" b="1">
                <a:latin typeface="Arial"/>
                <a:cs typeface="Arial"/>
              </a:rPr>
              <a:t> </a:t>
            </a:r>
            <a:r>
              <a:rPr dirty="0" sz="2000" spc="-105" b="1">
                <a:latin typeface="Arial"/>
                <a:cs typeface="Arial"/>
              </a:rPr>
              <a:t>2022 </a:t>
            </a:r>
            <a:r>
              <a:rPr dirty="0" sz="2000" spc="385" b="1">
                <a:latin typeface="Arial"/>
                <a:cs typeface="Arial"/>
              </a:rPr>
              <a:t>|</a:t>
            </a:r>
            <a:r>
              <a:rPr dirty="0" sz="2000" spc="-80" b="1">
                <a:latin typeface="Arial"/>
                <a:cs typeface="Arial"/>
              </a:rPr>
              <a:t> </a:t>
            </a:r>
            <a:r>
              <a:rPr dirty="0" sz="2000" spc="-250" b="1">
                <a:latin typeface="Arial"/>
                <a:cs typeface="Arial"/>
              </a:rPr>
              <a:t>SIREN</a:t>
            </a:r>
            <a:r>
              <a:rPr dirty="0" sz="2000" spc="-90" b="1">
                <a:latin typeface="Arial"/>
                <a:cs typeface="Arial"/>
              </a:rPr>
              <a:t> </a:t>
            </a:r>
            <a:r>
              <a:rPr dirty="0" sz="2000" spc="-110" b="1">
                <a:latin typeface="Arial"/>
                <a:cs typeface="Arial"/>
              </a:rPr>
              <a:t>National</a:t>
            </a:r>
            <a:r>
              <a:rPr dirty="0" sz="2000" spc="-120" b="1">
                <a:latin typeface="Arial"/>
                <a:cs typeface="Arial"/>
              </a:rPr>
              <a:t> </a:t>
            </a:r>
            <a:r>
              <a:rPr dirty="0" sz="2000" spc="-200" b="1">
                <a:latin typeface="Arial"/>
                <a:cs typeface="Arial"/>
              </a:rPr>
              <a:t>Research</a:t>
            </a:r>
            <a:r>
              <a:rPr dirty="0" sz="2000" spc="-85" b="1">
                <a:latin typeface="Arial"/>
                <a:cs typeface="Arial"/>
              </a:rPr>
              <a:t> </a:t>
            </a:r>
            <a:r>
              <a:rPr dirty="0" sz="2000" spc="-100" b="1">
                <a:latin typeface="Arial"/>
                <a:cs typeface="Arial"/>
              </a:rPr>
              <a:t>Meeting</a:t>
            </a:r>
            <a:r>
              <a:rPr dirty="0" sz="2000" spc="-90" b="1">
                <a:latin typeface="Arial"/>
                <a:cs typeface="Arial"/>
              </a:rPr>
              <a:t> </a:t>
            </a:r>
            <a:r>
              <a:rPr dirty="0" sz="2000" spc="-25" b="1">
                <a:latin typeface="Arial"/>
                <a:cs typeface="Arial"/>
              </a:rPr>
              <a:t>2022 </a:t>
            </a:r>
            <a:r>
              <a:rPr dirty="0" sz="2000" spc="-170" b="1">
                <a:latin typeface="Arial"/>
                <a:cs typeface="Arial"/>
              </a:rPr>
              <a:t>Racial</a:t>
            </a:r>
            <a:r>
              <a:rPr dirty="0" sz="2000" spc="-100" b="1">
                <a:latin typeface="Arial"/>
                <a:cs typeface="Arial"/>
              </a:rPr>
              <a:t> </a:t>
            </a:r>
            <a:r>
              <a:rPr dirty="0" sz="2000" spc="-110" b="1">
                <a:latin typeface="Arial"/>
                <a:cs typeface="Arial"/>
              </a:rPr>
              <a:t>Health</a:t>
            </a:r>
            <a:r>
              <a:rPr dirty="0" sz="2000" spc="-85" b="1">
                <a:latin typeface="Arial"/>
                <a:cs typeface="Arial"/>
              </a:rPr>
              <a:t> </a:t>
            </a:r>
            <a:r>
              <a:rPr dirty="0" sz="2000" spc="-160" b="1">
                <a:latin typeface="Arial"/>
                <a:cs typeface="Arial"/>
              </a:rPr>
              <a:t>Equity</a:t>
            </a:r>
            <a:r>
              <a:rPr dirty="0" sz="2000" spc="-120" b="1">
                <a:latin typeface="Arial"/>
                <a:cs typeface="Arial"/>
              </a:rPr>
              <a:t> </a:t>
            </a:r>
            <a:r>
              <a:rPr dirty="0" sz="2000" spc="-114" b="1">
                <a:latin typeface="Arial"/>
                <a:cs typeface="Arial"/>
              </a:rPr>
              <a:t>in</a:t>
            </a:r>
            <a:r>
              <a:rPr dirty="0" sz="2000" spc="-90" b="1">
                <a:latin typeface="Arial"/>
                <a:cs typeface="Arial"/>
              </a:rPr>
              <a:t> </a:t>
            </a:r>
            <a:r>
              <a:rPr dirty="0" sz="2000" spc="-180" b="1">
                <a:latin typeface="Arial"/>
                <a:cs typeface="Arial"/>
              </a:rPr>
              <a:t>Social</a:t>
            </a:r>
            <a:r>
              <a:rPr dirty="0" sz="2000" spc="-95" b="1">
                <a:latin typeface="Arial"/>
                <a:cs typeface="Arial"/>
              </a:rPr>
              <a:t> </a:t>
            </a:r>
            <a:r>
              <a:rPr dirty="0" sz="2000" spc="-20" b="1">
                <a:latin typeface="Arial"/>
                <a:cs typeface="Arial"/>
              </a:rPr>
              <a:t>Care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1920"/>
              </a:lnSpc>
            </a:pPr>
            <a:r>
              <a:rPr dirty="0" sz="2000" spc="-125" b="1">
                <a:latin typeface="Arial"/>
                <a:cs typeface="Arial"/>
              </a:rPr>
              <a:t>“Minding</a:t>
            </a:r>
            <a:r>
              <a:rPr dirty="0" sz="2000" spc="-114" b="1">
                <a:latin typeface="Arial"/>
                <a:cs typeface="Arial"/>
              </a:rPr>
              <a:t> </a:t>
            </a:r>
            <a:r>
              <a:rPr dirty="0" sz="2000" spc="-245" b="1">
                <a:latin typeface="Arial"/>
                <a:cs typeface="Arial"/>
              </a:rPr>
              <a:t>gaps</a:t>
            </a:r>
            <a:r>
              <a:rPr dirty="0" sz="2000" spc="-80" b="1">
                <a:latin typeface="Arial"/>
                <a:cs typeface="Arial"/>
              </a:rPr>
              <a:t> </a:t>
            </a:r>
            <a:r>
              <a:rPr dirty="0" sz="2000" spc="-114" b="1">
                <a:latin typeface="Arial"/>
                <a:cs typeface="Arial"/>
              </a:rPr>
              <a:t>in</a:t>
            </a:r>
            <a:r>
              <a:rPr dirty="0" sz="2000" spc="-80" b="1">
                <a:latin typeface="Arial"/>
                <a:cs typeface="Arial"/>
              </a:rPr>
              <a:t> </a:t>
            </a:r>
            <a:r>
              <a:rPr dirty="0" sz="2000" spc="-100" b="1">
                <a:latin typeface="Arial"/>
                <a:cs typeface="Arial"/>
              </a:rPr>
              <a:t>health </a:t>
            </a:r>
            <a:r>
              <a:rPr dirty="0" sz="2000" spc="-165" b="1">
                <a:latin typeface="Arial"/>
                <a:cs typeface="Arial"/>
              </a:rPr>
              <a:t>care</a:t>
            </a:r>
            <a:r>
              <a:rPr dirty="0" sz="2000" spc="-80" b="1">
                <a:latin typeface="Arial"/>
                <a:cs typeface="Arial"/>
              </a:rPr>
              <a:t> </a:t>
            </a:r>
            <a:r>
              <a:rPr dirty="0" sz="2000" spc="-145" b="1">
                <a:latin typeface="Arial"/>
                <a:cs typeface="Arial"/>
              </a:rPr>
              <a:t>and</a:t>
            </a:r>
            <a:r>
              <a:rPr dirty="0" sz="2000" spc="-85" b="1">
                <a:latin typeface="Arial"/>
                <a:cs typeface="Arial"/>
              </a:rPr>
              <a:t> </a:t>
            </a:r>
            <a:r>
              <a:rPr dirty="0" sz="2000" spc="-175" b="1">
                <a:latin typeface="Arial"/>
                <a:cs typeface="Arial"/>
              </a:rPr>
              <a:t>social</a:t>
            </a:r>
            <a:r>
              <a:rPr dirty="0" sz="2000" spc="-10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care”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75"/>
              </a:spcBef>
            </a:pP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70000"/>
              </a:lnSpc>
            </a:pPr>
            <a:r>
              <a:rPr dirty="0" sz="1400" spc="-20">
                <a:latin typeface="Arial"/>
                <a:cs typeface="Arial"/>
              </a:rPr>
              <a:t>Milkie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 spc="-90">
                <a:latin typeface="Arial"/>
                <a:cs typeface="Arial"/>
              </a:rPr>
              <a:t>Vu,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125">
                <a:latin typeface="Arial"/>
                <a:cs typeface="Arial"/>
              </a:rPr>
              <a:t>PhD,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65">
                <a:latin typeface="Arial"/>
                <a:cs typeface="Arial"/>
              </a:rPr>
              <a:t>Jennifer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60">
                <a:latin typeface="Arial"/>
                <a:cs typeface="Arial"/>
              </a:rPr>
              <a:t>Makelarksi,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130">
                <a:latin typeface="Arial"/>
                <a:cs typeface="Arial"/>
              </a:rPr>
              <a:t>PhD,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 spc="-105">
                <a:latin typeface="Arial"/>
                <a:cs typeface="Arial"/>
              </a:rPr>
              <a:t>MPH,</a:t>
            </a:r>
            <a:r>
              <a:rPr dirty="0" sz="1400" spc="-45">
                <a:latin typeface="Arial"/>
                <a:cs typeface="Arial"/>
              </a:rPr>
              <a:t> Victoria </a:t>
            </a:r>
            <a:r>
              <a:rPr dirty="0" sz="1400" spc="-85">
                <a:latin typeface="Arial"/>
                <a:cs typeface="Arial"/>
              </a:rPr>
              <a:t>A.</a:t>
            </a:r>
            <a:r>
              <a:rPr dirty="0" sz="1400" spc="-75">
                <a:latin typeface="Arial"/>
                <a:cs typeface="Arial"/>
              </a:rPr>
              <a:t> </a:t>
            </a:r>
            <a:r>
              <a:rPr dirty="0" sz="1400" spc="-70">
                <a:latin typeface="Arial"/>
                <a:cs typeface="Arial"/>
              </a:rPr>
              <a:t>Winslow,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 spc="-105">
                <a:latin typeface="Arial"/>
                <a:cs typeface="Arial"/>
              </a:rPr>
              <a:t>MPH,</a:t>
            </a:r>
            <a:r>
              <a:rPr dirty="0" sz="1400" spc="-50">
                <a:latin typeface="Arial"/>
                <a:cs typeface="Arial"/>
              </a:rPr>
              <a:t> Monica </a:t>
            </a:r>
            <a:r>
              <a:rPr dirty="0" sz="1400">
                <a:latin typeface="Arial"/>
                <a:cs typeface="Arial"/>
              </a:rPr>
              <a:t>M.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 spc="-80">
                <a:latin typeface="Arial"/>
                <a:cs typeface="Arial"/>
              </a:rPr>
              <a:t>Christmas,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MD, </a:t>
            </a:r>
            <a:r>
              <a:rPr dirty="0" sz="1400" spc="-110">
                <a:latin typeface="Arial"/>
                <a:cs typeface="Arial"/>
              </a:rPr>
              <a:t>Sadia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 spc="-75">
                <a:latin typeface="Arial"/>
                <a:cs typeface="Arial"/>
              </a:rPr>
              <a:t>Haider,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 spc="-70">
                <a:latin typeface="Arial"/>
                <a:cs typeface="Arial"/>
              </a:rPr>
              <a:t>MD,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 spc="-105">
                <a:latin typeface="Arial"/>
                <a:cs typeface="Arial"/>
              </a:rPr>
              <a:t>MPH,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40">
                <a:latin typeface="Arial"/>
                <a:cs typeface="Arial"/>
              </a:rPr>
              <a:t>Nita</a:t>
            </a:r>
            <a:r>
              <a:rPr dirty="0" sz="1400" spc="-75">
                <a:latin typeface="Arial"/>
                <a:cs typeface="Arial"/>
              </a:rPr>
              <a:t> </a:t>
            </a:r>
            <a:r>
              <a:rPr dirty="0" sz="1400" spc="-130">
                <a:latin typeface="Arial"/>
                <a:cs typeface="Arial"/>
              </a:rPr>
              <a:t>K.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 spc="-100">
                <a:latin typeface="Arial"/>
                <a:cs typeface="Arial"/>
              </a:rPr>
              <a:t>Lee,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 spc="-75">
                <a:latin typeface="Arial"/>
                <a:cs typeface="Arial"/>
              </a:rPr>
              <a:t>MD,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 spc="-100">
                <a:latin typeface="Arial"/>
                <a:cs typeface="Arial"/>
              </a:rPr>
              <a:t>MPH,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 spc="-125">
                <a:latin typeface="Arial"/>
                <a:cs typeface="Arial"/>
              </a:rPr>
              <a:t>El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 spc="-80">
                <a:latin typeface="Arial"/>
                <a:cs typeface="Arial"/>
              </a:rPr>
              <a:t>A.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 spc="-55">
                <a:latin typeface="Arial"/>
                <a:cs typeface="Arial"/>
              </a:rPr>
              <a:t>Pinkerton,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100">
                <a:latin typeface="Arial"/>
                <a:cs typeface="Arial"/>
              </a:rPr>
              <a:t>MPH,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 spc="-70">
                <a:latin typeface="Arial"/>
                <a:cs typeface="Arial"/>
              </a:rPr>
              <a:t>Kristen </a:t>
            </a:r>
            <a:r>
              <a:rPr dirty="0" sz="1400" spc="-155">
                <a:latin typeface="Arial"/>
                <a:cs typeface="Arial"/>
              </a:rPr>
              <a:t>E.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 spc="-55">
                <a:latin typeface="Arial"/>
                <a:cs typeface="Arial"/>
              </a:rPr>
              <a:t>Wroblewski,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 spc="-105">
                <a:latin typeface="Arial"/>
                <a:cs typeface="Arial"/>
              </a:rPr>
              <a:t>MS,</a:t>
            </a:r>
            <a:r>
              <a:rPr dirty="0" sz="1400" spc="-7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and </a:t>
            </a:r>
            <a:r>
              <a:rPr dirty="0" sz="1400" spc="-110">
                <a:latin typeface="Arial"/>
                <a:cs typeface="Arial"/>
              </a:rPr>
              <a:t>Stacy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 spc="-105">
                <a:latin typeface="Arial"/>
                <a:cs typeface="Arial"/>
              </a:rPr>
              <a:t>Tessler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75">
                <a:latin typeface="Arial"/>
                <a:cs typeface="Arial"/>
              </a:rPr>
              <a:t>Lindau,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75">
                <a:latin typeface="Arial"/>
                <a:cs typeface="Arial"/>
              </a:rPr>
              <a:t>MD,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 spc="-155">
                <a:latin typeface="Arial"/>
                <a:cs typeface="Arial"/>
              </a:rPr>
              <a:t>MAPP.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 spc="-65">
                <a:latin typeface="Arial"/>
                <a:cs typeface="Arial"/>
              </a:rPr>
              <a:t>“Racial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70">
                <a:latin typeface="Arial"/>
                <a:cs typeface="Arial"/>
              </a:rPr>
              <a:t>and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70">
                <a:latin typeface="Arial"/>
                <a:cs typeface="Arial"/>
              </a:rPr>
              <a:t>Ethnic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60">
                <a:latin typeface="Arial"/>
                <a:cs typeface="Arial"/>
              </a:rPr>
              <a:t>Disparities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in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55">
                <a:latin typeface="Arial"/>
                <a:cs typeface="Arial"/>
              </a:rPr>
              <a:t>Health-</a:t>
            </a:r>
            <a:r>
              <a:rPr dirty="0" sz="1400" spc="-80">
                <a:latin typeface="Arial"/>
                <a:cs typeface="Arial"/>
              </a:rPr>
              <a:t>Related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85">
                <a:latin typeface="Arial"/>
                <a:cs typeface="Arial"/>
              </a:rPr>
              <a:t>Socioeconomic</a:t>
            </a:r>
            <a:r>
              <a:rPr dirty="0" sz="1400" spc="-80">
                <a:latin typeface="Arial"/>
                <a:cs typeface="Arial"/>
              </a:rPr>
              <a:t> </a:t>
            </a:r>
            <a:r>
              <a:rPr dirty="0" sz="1400" spc="-30">
                <a:latin typeface="Arial"/>
                <a:cs typeface="Arial"/>
              </a:rPr>
              <a:t>Risks </a:t>
            </a:r>
            <a:r>
              <a:rPr dirty="0" sz="1400" spc="-60">
                <a:latin typeface="Arial"/>
                <a:cs typeface="Arial"/>
              </a:rPr>
              <a:t>During </a:t>
            </a:r>
            <a:r>
              <a:rPr dirty="0" sz="1400" spc="-10">
                <a:latin typeface="Arial"/>
                <a:cs typeface="Arial"/>
              </a:rPr>
              <a:t>the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 spc="-85">
                <a:latin typeface="Arial"/>
                <a:cs typeface="Arial"/>
              </a:rPr>
              <a:t>Early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150">
                <a:latin typeface="Arial"/>
                <a:cs typeface="Arial"/>
              </a:rPr>
              <a:t>COVID-</a:t>
            </a:r>
            <a:r>
              <a:rPr dirty="0" sz="1400" spc="-75">
                <a:latin typeface="Arial"/>
                <a:cs typeface="Arial"/>
              </a:rPr>
              <a:t>19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 spc="-85">
                <a:latin typeface="Arial"/>
                <a:cs typeface="Arial"/>
              </a:rPr>
              <a:t>Pandemic: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 spc="-140">
                <a:latin typeface="Arial"/>
                <a:cs typeface="Arial"/>
              </a:rPr>
              <a:t>A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 spc="-45">
                <a:latin typeface="Arial"/>
                <a:cs typeface="Arial"/>
              </a:rPr>
              <a:t>National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 spc="-95">
                <a:latin typeface="Arial"/>
                <a:cs typeface="Arial"/>
              </a:rPr>
              <a:t>Survey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of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 spc="-135">
                <a:latin typeface="Arial"/>
                <a:cs typeface="Arial"/>
              </a:rPr>
              <a:t>U.S.</a:t>
            </a:r>
            <a:r>
              <a:rPr dirty="0" sz="1400" spc="-85">
                <a:latin typeface="Arial"/>
                <a:cs typeface="Arial"/>
              </a:rPr>
              <a:t> </a:t>
            </a:r>
            <a:r>
              <a:rPr dirty="0" sz="1400" spc="-60">
                <a:latin typeface="Arial"/>
                <a:cs typeface="Arial"/>
              </a:rPr>
              <a:t>Women.”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 spc="-135" i="1">
                <a:latin typeface="Arial"/>
                <a:cs typeface="Arial"/>
              </a:rPr>
              <a:t>JWH</a:t>
            </a:r>
            <a:r>
              <a:rPr dirty="0" sz="1400" spc="-135">
                <a:latin typeface="Arial"/>
                <a:cs typeface="Arial"/>
              </a:rPr>
              <a:t>,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 spc="-65">
                <a:latin typeface="Arial"/>
                <a:cs typeface="Arial"/>
              </a:rPr>
              <a:t>30(10),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75">
                <a:latin typeface="Arial"/>
                <a:cs typeface="Arial"/>
              </a:rPr>
              <a:t>5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 spc="-80">
                <a:latin typeface="Arial"/>
                <a:cs typeface="Arial"/>
              </a:rPr>
              <a:t>Oct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2021.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10600" y="4715255"/>
            <a:ext cx="3427476" cy="214274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dirty="0" spc="-50"/>
              <a:t>1</a:t>
            </a:fld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377748" y="495376"/>
            <a:ext cx="162052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330"/>
              <a:t>Results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093957" y="6426809"/>
            <a:ext cx="18097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888888"/>
                </a:solidFill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734055" y="672039"/>
            <a:ext cx="8086725" cy="5880735"/>
            <a:chOff x="2734055" y="672039"/>
            <a:chExt cx="8086725" cy="58807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76304" y="672039"/>
              <a:ext cx="7905438" cy="58801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098792" y="977899"/>
              <a:ext cx="1461770" cy="4229100"/>
            </a:xfrm>
            <a:custGeom>
              <a:avLst/>
              <a:gdLst/>
              <a:ahLst/>
              <a:cxnLst/>
              <a:rect l="l" t="t" r="r" b="b"/>
              <a:pathLst>
                <a:path w="1461770" h="4229100">
                  <a:moveTo>
                    <a:pt x="1461516" y="0"/>
                  </a:moveTo>
                  <a:lnTo>
                    <a:pt x="1372108" y="0"/>
                  </a:lnTo>
                  <a:lnTo>
                    <a:pt x="1372108" y="90170"/>
                  </a:lnTo>
                  <a:lnTo>
                    <a:pt x="1372108" y="4140200"/>
                  </a:lnTo>
                  <a:lnTo>
                    <a:pt x="89408" y="4140200"/>
                  </a:lnTo>
                  <a:lnTo>
                    <a:pt x="89408" y="90170"/>
                  </a:lnTo>
                  <a:lnTo>
                    <a:pt x="1372108" y="90170"/>
                  </a:lnTo>
                  <a:lnTo>
                    <a:pt x="1372108" y="0"/>
                  </a:lnTo>
                  <a:lnTo>
                    <a:pt x="0" y="0"/>
                  </a:lnTo>
                  <a:lnTo>
                    <a:pt x="0" y="90170"/>
                  </a:lnTo>
                  <a:lnTo>
                    <a:pt x="0" y="4140200"/>
                  </a:lnTo>
                  <a:lnTo>
                    <a:pt x="0" y="4229100"/>
                  </a:lnTo>
                  <a:lnTo>
                    <a:pt x="1461516" y="4229100"/>
                  </a:lnTo>
                  <a:lnTo>
                    <a:pt x="1461516" y="4140200"/>
                  </a:lnTo>
                  <a:lnTo>
                    <a:pt x="1461516" y="90170"/>
                  </a:lnTo>
                  <a:lnTo>
                    <a:pt x="1461516" y="89916"/>
                  </a:lnTo>
                  <a:lnTo>
                    <a:pt x="1461516" y="0"/>
                  </a:lnTo>
                  <a:close/>
                </a:path>
              </a:pathLst>
            </a:custGeom>
            <a:solidFill>
              <a:srgbClr val="9000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740152" y="3171189"/>
              <a:ext cx="8074659" cy="152400"/>
            </a:xfrm>
            <a:custGeom>
              <a:avLst/>
              <a:gdLst/>
              <a:ahLst/>
              <a:cxnLst/>
              <a:rect l="l" t="t" r="r" b="b"/>
              <a:pathLst>
                <a:path w="8074659" h="152400">
                  <a:moveTo>
                    <a:pt x="8074152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0" y="144780"/>
                  </a:lnTo>
                  <a:lnTo>
                    <a:pt x="0" y="152400"/>
                  </a:lnTo>
                  <a:lnTo>
                    <a:pt x="8074152" y="152400"/>
                  </a:lnTo>
                  <a:lnTo>
                    <a:pt x="8074152" y="144907"/>
                  </a:lnTo>
                  <a:lnTo>
                    <a:pt x="8074152" y="144780"/>
                  </a:lnTo>
                  <a:lnTo>
                    <a:pt x="8074152" y="8001"/>
                  </a:lnTo>
                  <a:lnTo>
                    <a:pt x="8066405" y="8001"/>
                  </a:lnTo>
                  <a:lnTo>
                    <a:pt x="8066405" y="144780"/>
                  </a:lnTo>
                  <a:lnTo>
                    <a:pt x="7747" y="144780"/>
                  </a:lnTo>
                  <a:lnTo>
                    <a:pt x="7747" y="7620"/>
                  </a:lnTo>
                  <a:lnTo>
                    <a:pt x="8074152" y="7620"/>
                  </a:lnTo>
                  <a:lnTo>
                    <a:pt x="807415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740151" y="3171444"/>
              <a:ext cx="8074659" cy="152400"/>
            </a:xfrm>
            <a:custGeom>
              <a:avLst/>
              <a:gdLst/>
              <a:ahLst/>
              <a:cxnLst/>
              <a:rect l="l" t="t" r="r" b="b"/>
              <a:pathLst>
                <a:path w="8074659" h="152400">
                  <a:moveTo>
                    <a:pt x="0" y="0"/>
                  </a:moveTo>
                  <a:lnTo>
                    <a:pt x="8074152" y="0"/>
                  </a:lnTo>
                  <a:lnTo>
                    <a:pt x="8074152" y="152400"/>
                  </a:lnTo>
                  <a:lnTo>
                    <a:pt x="0" y="152400"/>
                  </a:lnTo>
                  <a:lnTo>
                    <a:pt x="0" y="0"/>
                  </a:lnTo>
                  <a:close/>
                </a:path>
                <a:path w="8074659" h="152400">
                  <a:moveTo>
                    <a:pt x="7747" y="7746"/>
                  </a:moveTo>
                  <a:lnTo>
                    <a:pt x="7747" y="144652"/>
                  </a:lnTo>
                  <a:lnTo>
                    <a:pt x="8066405" y="144652"/>
                  </a:lnTo>
                  <a:lnTo>
                    <a:pt x="8066405" y="7746"/>
                  </a:lnTo>
                  <a:lnTo>
                    <a:pt x="7747" y="7746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752344" y="4288790"/>
              <a:ext cx="8061959" cy="320040"/>
            </a:xfrm>
            <a:custGeom>
              <a:avLst/>
              <a:gdLst/>
              <a:ahLst/>
              <a:cxnLst/>
              <a:rect l="l" t="t" r="r" b="b"/>
              <a:pathLst>
                <a:path w="8061959" h="320039">
                  <a:moveTo>
                    <a:pt x="8061960" y="0"/>
                  </a:moveTo>
                  <a:lnTo>
                    <a:pt x="8045704" y="0"/>
                  </a:lnTo>
                  <a:lnTo>
                    <a:pt x="8045704" y="16510"/>
                  </a:lnTo>
                  <a:lnTo>
                    <a:pt x="8045704" y="303530"/>
                  </a:lnTo>
                  <a:lnTo>
                    <a:pt x="16256" y="303530"/>
                  </a:lnTo>
                  <a:lnTo>
                    <a:pt x="16256" y="16510"/>
                  </a:lnTo>
                  <a:lnTo>
                    <a:pt x="8045704" y="16510"/>
                  </a:lnTo>
                  <a:lnTo>
                    <a:pt x="8045704" y="0"/>
                  </a:lnTo>
                  <a:lnTo>
                    <a:pt x="0" y="0"/>
                  </a:lnTo>
                  <a:lnTo>
                    <a:pt x="0" y="16510"/>
                  </a:lnTo>
                  <a:lnTo>
                    <a:pt x="0" y="303530"/>
                  </a:lnTo>
                  <a:lnTo>
                    <a:pt x="0" y="320040"/>
                  </a:lnTo>
                  <a:lnTo>
                    <a:pt x="8061960" y="320040"/>
                  </a:lnTo>
                  <a:lnTo>
                    <a:pt x="8061960" y="303530"/>
                  </a:lnTo>
                  <a:lnTo>
                    <a:pt x="8061960" y="16510"/>
                  </a:lnTo>
                  <a:lnTo>
                    <a:pt x="8061960" y="16002"/>
                  </a:lnTo>
                  <a:lnTo>
                    <a:pt x="806196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752343" y="4288536"/>
              <a:ext cx="8061959" cy="320040"/>
            </a:xfrm>
            <a:custGeom>
              <a:avLst/>
              <a:gdLst/>
              <a:ahLst/>
              <a:cxnLst/>
              <a:rect l="l" t="t" r="r" b="b"/>
              <a:pathLst>
                <a:path w="8061959" h="320039">
                  <a:moveTo>
                    <a:pt x="0" y="0"/>
                  </a:moveTo>
                  <a:lnTo>
                    <a:pt x="8061959" y="0"/>
                  </a:lnTo>
                  <a:lnTo>
                    <a:pt x="8061959" y="320039"/>
                  </a:lnTo>
                  <a:lnTo>
                    <a:pt x="0" y="320039"/>
                  </a:lnTo>
                  <a:lnTo>
                    <a:pt x="0" y="0"/>
                  </a:lnTo>
                  <a:close/>
                </a:path>
                <a:path w="8061959" h="320039">
                  <a:moveTo>
                    <a:pt x="16256" y="16256"/>
                  </a:moveTo>
                  <a:lnTo>
                    <a:pt x="16256" y="303783"/>
                  </a:lnTo>
                  <a:lnTo>
                    <a:pt x="8045704" y="303783"/>
                  </a:lnTo>
                  <a:lnTo>
                    <a:pt x="8045704" y="16256"/>
                  </a:lnTo>
                  <a:lnTo>
                    <a:pt x="16256" y="16256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06657" y="6477685"/>
            <a:ext cx="155575" cy="153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40"/>
              </a:lnSpc>
            </a:pPr>
            <a:r>
              <a:rPr dirty="0" sz="1200" spc="-75">
                <a:solidFill>
                  <a:srgbClr val="888888"/>
                </a:solidFill>
                <a:latin typeface="Arial"/>
                <a:cs typeface="Arial"/>
              </a:rPr>
              <a:t>11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4608" y="1325319"/>
            <a:ext cx="4536075" cy="495742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66958" y="1358161"/>
            <a:ext cx="4942374" cy="5233294"/>
          </a:xfrm>
          <a:prstGeom prst="rect">
            <a:avLst/>
          </a:prstGeom>
        </p:spPr>
      </p:pic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420420" y="344551"/>
            <a:ext cx="10080625" cy="720725"/>
          </a:xfrm>
          <a:prstGeom prst="rect"/>
        </p:spPr>
        <p:txBody>
          <a:bodyPr wrap="square" lIns="0" tIns="53975" rIns="0" bIns="0" rtlCol="0" vert="horz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dirty="0" sz="2400" spc="-160"/>
              <a:t>Results:</a:t>
            </a:r>
            <a:r>
              <a:rPr dirty="0" sz="2400" spc="-114"/>
              <a:t> </a:t>
            </a:r>
            <a:r>
              <a:rPr dirty="0" sz="2400" spc="-190"/>
              <a:t>Venn</a:t>
            </a:r>
            <a:r>
              <a:rPr dirty="0" sz="2400" spc="-100"/>
              <a:t> </a:t>
            </a:r>
            <a:r>
              <a:rPr dirty="0" sz="2400" spc="-170"/>
              <a:t>Diagrams</a:t>
            </a:r>
            <a:r>
              <a:rPr dirty="0" sz="2400" spc="-110"/>
              <a:t> </a:t>
            </a:r>
            <a:r>
              <a:rPr dirty="0" sz="2400" spc="-20"/>
              <a:t>of</a:t>
            </a:r>
            <a:r>
              <a:rPr dirty="0" sz="2400" spc="-125"/>
              <a:t> </a:t>
            </a:r>
            <a:r>
              <a:rPr dirty="0" sz="2400" spc="-220"/>
              <a:t>Co-</a:t>
            </a:r>
            <a:r>
              <a:rPr dirty="0" sz="2400" spc="-120"/>
              <a:t>occurrence</a:t>
            </a:r>
            <a:r>
              <a:rPr dirty="0" sz="2400" spc="-80"/>
              <a:t> </a:t>
            </a:r>
            <a:r>
              <a:rPr dirty="0" sz="2400" spc="-20"/>
              <a:t>of</a:t>
            </a:r>
            <a:r>
              <a:rPr dirty="0" sz="2400" spc="-114"/>
              <a:t> </a:t>
            </a:r>
            <a:r>
              <a:rPr dirty="0" sz="2400" spc="-409"/>
              <a:t>HRSRs</a:t>
            </a:r>
            <a:r>
              <a:rPr dirty="0" sz="2400" spc="-105"/>
              <a:t> </a:t>
            </a:r>
            <a:r>
              <a:rPr dirty="0" sz="2400" spc="-125"/>
              <a:t>comparing</a:t>
            </a:r>
            <a:r>
              <a:rPr dirty="0" sz="2400" spc="-100"/>
              <a:t> </a:t>
            </a:r>
            <a:r>
              <a:rPr dirty="0" sz="2400" spc="-125"/>
              <a:t>Non-</a:t>
            </a:r>
            <a:r>
              <a:rPr dirty="0" sz="2400" spc="-150"/>
              <a:t>Hispanic</a:t>
            </a:r>
            <a:r>
              <a:rPr dirty="0" sz="2400" spc="-95"/>
              <a:t> </a:t>
            </a:r>
            <a:r>
              <a:rPr dirty="0" sz="2400" spc="-10"/>
              <a:t>White </a:t>
            </a:r>
            <a:r>
              <a:rPr dirty="0" sz="2400" spc="-150"/>
              <a:t>Women</a:t>
            </a:r>
            <a:r>
              <a:rPr dirty="0" sz="2400" spc="-110"/>
              <a:t> </a:t>
            </a:r>
            <a:r>
              <a:rPr dirty="0" sz="2400" spc="-140"/>
              <a:t>and</a:t>
            </a:r>
            <a:r>
              <a:rPr dirty="0" sz="2400" spc="-110"/>
              <a:t> </a:t>
            </a:r>
            <a:r>
              <a:rPr dirty="0" sz="2400" spc="-305"/>
              <a:t>E/SE</a:t>
            </a:r>
            <a:r>
              <a:rPr dirty="0" sz="2400" spc="-110"/>
              <a:t> </a:t>
            </a:r>
            <a:r>
              <a:rPr dirty="0" sz="2400" spc="-180"/>
              <a:t>Asian</a:t>
            </a:r>
            <a:r>
              <a:rPr dirty="0" sz="2400" spc="-135"/>
              <a:t> </a:t>
            </a:r>
            <a:r>
              <a:rPr dirty="0" sz="2400" spc="-150"/>
              <a:t>Women</a:t>
            </a:r>
            <a:r>
              <a:rPr dirty="0" sz="2400" spc="-110"/>
              <a:t> </a:t>
            </a:r>
            <a:r>
              <a:rPr dirty="0" sz="2400" spc="-60"/>
              <a:t>in</a:t>
            </a:r>
            <a:r>
              <a:rPr dirty="0" sz="2400" spc="-110"/>
              <a:t> </a:t>
            </a:r>
            <a:r>
              <a:rPr dirty="0" sz="2400" spc="-65"/>
              <a:t>our</a:t>
            </a:r>
            <a:r>
              <a:rPr dirty="0" sz="2400" spc="-120"/>
              <a:t> </a:t>
            </a:r>
            <a:r>
              <a:rPr dirty="0" sz="2400" spc="-10"/>
              <a:t>sample</a:t>
            </a:r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3163061" y="6316167"/>
            <a:ext cx="521589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 spc="-100" b="1">
                <a:latin typeface="Arial"/>
                <a:cs typeface="Arial"/>
              </a:rPr>
              <a:t>Figure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 spc="-35" b="1">
                <a:latin typeface="Arial"/>
                <a:cs typeface="Arial"/>
              </a:rPr>
              <a:t>1.</a:t>
            </a:r>
            <a:r>
              <a:rPr dirty="0" sz="1100" spc="5" b="1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Venn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75">
                <a:latin typeface="Arial"/>
                <a:cs typeface="Arial"/>
              </a:rPr>
              <a:t>Diagrams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displaying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co-occurrence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15">
                <a:latin typeface="Arial"/>
                <a:cs typeface="Arial"/>
              </a:rPr>
              <a:t>HRSRS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by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race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ethnicity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among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US </a:t>
            </a:r>
            <a:r>
              <a:rPr dirty="0" sz="1100" spc="-45">
                <a:latin typeface="Arial"/>
                <a:cs typeface="Arial"/>
              </a:rPr>
              <a:t>women</a:t>
            </a:r>
            <a:r>
              <a:rPr dirty="0" sz="1100" spc="-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&gt;=1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90">
                <a:latin typeface="Arial"/>
                <a:cs typeface="Arial"/>
              </a:rPr>
              <a:t>HRSRs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in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the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early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phase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the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14">
                <a:latin typeface="Arial"/>
                <a:cs typeface="Arial"/>
              </a:rPr>
              <a:t>COVID-</a:t>
            </a:r>
            <a:r>
              <a:rPr dirty="0" sz="1100" spc="-65">
                <a:latin typeface="Arial"/>
                <a:cs typeface="Arial"/>
              </a:rPr>
              <a:t>19</a:t>
            </a:r>
            <a:r>
              <a:rPr dirty="0" sz="1100" spc="-55">
                <a:latin typeface="Arial"/>
                <a:cs typeface="Arial"/>
              </a:rPr>
              <a:t> pandemic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(Vu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et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al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2021)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237553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310"/>
              <a:t>Discussion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9597" y="1359534"/>
            <a:ext cx="9154160" cy="5081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775"/>
              </a:lnSpc>
              <a:spcBef>
                <a:spcPts val="100"/>
              </a:spcBef>
            </a:pPr>
            <a:r>
              <a:rPr dirty="0" sz="2400" spc="-65" b="1">
                <a:solidFill>
                  <a:srgbClr val="900020"/>
                </a:solidFill>
                <a:latin typeface="Arial"/>
                <a:cs typeface="Arial"/>
              </a:rPr>
              <a:t>Patterns:</a:t>
            </a:r>
            <a:endParaRPr sz="2400">
              <a:latin typeface="Arial"/>
              <a:cs typeface="Arial"/>
            </a:endParaRPr>
          </a:p>
          <a:p>
            <a:pPr marL="698500" marR="854075" indent="-228600">
              <a:lnSpc>
                <a:spcPct val="70000"/>
              </a:lnSpc>
              <a:spcBef>
                <a:spcPts val="615"/>
              </a:spcBef>
              <a:buChar char="•"/>
              <a:tabLst>
                <a:tab pos="698500" algn="l"/>
              </a:tabLst>
            </a:pPr>
            <a:r>
              <a:rPr dirty="0" sz="2000" spc="-80">
                <a:latin typeface="Arial"/>
                <a:cs typeface="Arial"/>
              </a:rPr>
              <a:t>Health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65">
                <a:latin typeface="Arial"/>
                <a:cs typeface="Arial"/>
              </a:rPr>
              <a:t>disparities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 spc="-95">
                <a:latin typeface="Arial"/>
                <a:cs typeface="Arial"/>
              </a:rPr>
              <a:t>exist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 spc="-140">
                <a:latin typeface="Arial"/>
                <a:cs typeface="Arial"/>
              </a:rPr>
              <a:t>across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the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75">
                <a:latin typeface="Arial"/>
                <a:cs typeface="Arial"/>
              </a:rPr>
              <a:t>board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for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 spc="-30">
                <a:latin typeface="Arial"/>
                <a:cs typeface="Arial"/>
              </a:rPr>
              <a:t>different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 spc="-50">
                <a:latin typeface="Arial"/>
                <a:cs typeface="Arial"/>
              </a:rPr>
              <a:t>racial/ethnic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 spc="-40">
                <a:latin typeface="Arial"/>
                <a:cs typeface="Arial"/>
              </a:rPr>
              <a:t>groups, </a:t>
            </a:r>
            <a:r>
              <a:rPr dirty="0" sz="2000" spc="-95">
                <a:latin typeface="Arial"/>
                <a:cs typeface="Arial"/>
              </a:rPr>
              <a:t>especially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for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 spc="-235">
                <a:latin typeface="Arial"/>
                <a:cs typeface="Arial"/>
              </a:rPr>
              <a:t>E/SE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 spc="-135">
                <a:latin typeface="Arial"/>
                <a:cs typeface="Arial"/>
              </a:rPr>
              <a:t>Asians,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60">
                <a:latin typeface="Arial"/>
                <a:cs typeface="Arial"/>
              </a:rPr>
              <a:t>during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the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90">
                <a:latin typeface="Arial"/>
                <a:cs typeface="Arial"/>
              </a:rPr>
              <a:t>prepandemic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110">
                <a:latin typeface="Arial"/>
                <a:cs typeface="Arial"/>
              </a:rPr>
              <a:t>and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70">
                <a:latin typeface="Arial"/>
                <a:cs typeface="Arial"/>
              </a:rPr>
              <a:t>early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pandemic</a:t>
            </a:r>
            <a:endParaRPr sz="2000">
              <a:latin typeface="Arial"/>
              <a:cs typeface="Arial"/>
            </a:endParaRPr>
          </a:p>
          <a:p>
            <a:pPr marL="697865" indent="-227965">
              <a:lnSpc>
                <a:spcPts val="1814"/>
              </a:lnSpc>
              <a:buFont typeface="Arial"/>
              <a:buChar char="•"/>
              <a:tabLst>
                <a:tab pos="697865" algn="l"/>
              </a:tabLst>
            </a:pPr>
            <a:r>
              <a:rPr dirty="0" sz="2000" spc="-215" b="1">
                <a:latin typeface="Arial"/>
                <a:cs typeface="Arial"/>
              </a:rPr>
              <a:t>E/SE</a:t>
            </a:r>
            <a:r>
              <a:rPr dirty="0" sz="2000" spc="-85" b="1">
                <a:latin typeface="Arial"/>
                <a:cs typeface="Arial"/>
              </a:rPr>
              <a:t> </a:t>
            </a:r>
            <a:r>
              <a:rPr dirty="0" sz="2000" spc="-190" b="1">
                <a:latin typeface="Arial"/>
                <a:cs typeface="Arial"/>
              </a:rPr>
              <a:t>Asian</a:t>
            </a:r>
            <a:r>
              <a:rPr dirty="0" sz="2000" spc="-80" b="1">
                <a:latin typeface="Arial"/>
                <a:cs typeface="Arial"/>
              </a:rPr>
              <a:t> </a:t>
            </a:r>
            <a:r>
              <a:rPr dirty="0" sz="2000" spc="-140" b="1">
                <a:latin typeface="Arial"/>
                <a:cs typeface="Arial"/>
              </a:rPr>
              <a:t>women</a:t>
            </a:r>
            <a:r>
              <a:rPr dirty="0" sz="2000" spc="-90" b="1">
                <a:latin typeface="Arial"/>
                <a:cs typeface="Arial"/>
              </a:rPr>
              <a:t> </a:t>
            </a:r>
            <a:r>
              <a:rPr dirty="0" sz="2000" spc="-145" b="1">
                <a:latin typeface="Arial"/>
                <a:cs typeface="Arial"/>
              </a:rPr>
              <a:t>experienced</a:t>
            </a:r>
            <a:r>
              <a:rPr dirty="0" sz="2000" spc="-75" b="1">
                <a:latin typeface="Arial"/>
                <a:cs typeface="Arial"/>
              </a:rPr>
              <a:t> </a:t>
            </a:r>
            <a:r>
              <a:rPr dirty="0" sz="2000" spc="-150" b="1">
                <a:latin typeface="Arial"/>
                <a:cs typeface="Arial"/>
              </a:rPr>
              <a:t>higher</a:t>
            </a:r>
            <a:r>
              <a:rPr dirty="0" sz="2000" spc="-95" b="1">
                <a:latin typeface="Arial"/>
                <a:cs typeface="Arial"/>
              </a:rPr>
              <a:t> </a:t>
            </a:r>
            <a:r>
              <a:rPr dirty="0" sz="2000" spc="-140" b="1">
                <a:latin typeface="Arial"/>
                <a:cs typeface="Arial"/>
              </a:rPr>
              <a:t>rates</a:t>
            </a:r>
            <a:r>
              <a:rPr dirty="0" sz="2000" spc="-75" b="1">
                <a:latin typeface="Arial"/>
                <a:cs typeface="Arial"/>
              </a:rPr>
              <a:t> </a:t>
            </a:r>
            <a:r>
              <a:rPr dirty="0" sz="2000" spc="-105" b="1">
                <a:latin typeface="Arial"/>
                <a:cs typeface="Arial"/>
              </a:rPr>
              <a:t>of</a:t>
            </a:r>
            <a:r>
              <a:rPr dirty="0" sz="2000" spc="-80" b="1">
                <a:latin typeface="Arial"/>
                <a:cs typeface="Arial"/>
              </a:rPr>
              <a:t> </a:t>
            </a:r>
            <a:r>
              <a:rPr dirty="0" sz="2000" spc="-120" b="1">
                <a:latin typeface="Arial"/>
                <a:cs typeface="Arial"/>
              </a:rPr>
              <a:t>new</a:t>
            </a:r>
            <a:r>
              <a:rPr dirty="0" sz="2000" spc="-80" b="1">
                <a:latin typeface="Arial"/>
                <a:cs typeface="Arial"/>
              </a:rPr>
              <a:t> </a:t>
            </a:r>
            <a:r>
              <a:rPr dirty="0" sz="2000" spc="-150" b="1">
                <a:latin typeface="Arial"/>
                <a:cs typeface="Arial"/>
              </a:rPr>
              <a:t>and</a:t>
            </a:r>
            <a:r>
              <a:rPr dirty="0" sz="2000" spc="-85" b="1">
                <a:latin typeface="Arial"/>
                <a:cs typeface="Arial"/>
              </a:rPr>
              <a:t> </a:t>
            </a:r>
            <a:r>
              <a:rPr dirty="0" sz="2000" spc="-25" b="1">
                <a:latin typeface="Arial"/>
                <a:cs typeface="Arial"/>
              </a:rPr>
              <a:t>worsening</a:t>
            </a:r>
            <a:endParaRPr sz="2000">
              <a:latin typeface="Arial"/>
              <a:cs typeface="Arial"/>
            </a:endParaRPr>
          </a:p>
          <a:p>
            <a:pPr marL="698500">
              <a:lnSpc>
                <a:spcPts val="1935"/>
              </a:lnSpc>
            </a:pPr>
            <a:r>
              <a:rPr dirty="0" sz="2000" spc="-120" b="1">
                <a:latin typeface="Arial"/>
                <a:cs typeface="Arial"/>
              </a:rPr>
              <a:t>transportation</a:t>
            </a:r>
            <a:r>
              <a:rPr dirty="0" sz="2000" spc="-15" b="1">
                <a:latin typeface="Arial"/>
                <a:cs typeface="Arial"/>
              </a:rPr>
              <a:t> </a:t>
            </a:r>
            <a:r>
              <a:rPr dirty="0" sz="2000" spc="-30" b="1">
                <a:latin typeface="Arial"/>
                <a:cs typeface="Arial"/>
              </a:rPr>
              <a:t>difficulties</a:t>
            </a:r>
            <a:endParaRPr sz="2000">
              <a:latin typeface="Arial"/>
              <a:cs typeface="Arial"/>
            </a:endParaRPr>
          </a:p>
          <a:p>
            <a:pPr marL="698500" marR="9525" indent="-228600">
              <a:lnSpc>
                <a:spcPct val="70000"/>
              </a:lnSpc>
              <a:spcBef>
                <a:spcPts val="610"/>
              </a:spcBef>
              <a:buFont typeface="Arial"/>
              <a:buChar char="•"/>
              <a:tabLst>
                <a:tab pos="698500" algn="l"/>
              </a:tabLst>
            </a:pPr>
            <a:r>
              <a:rPr dirty="0" sz="2000" spc="-110" b="1">
                <a:latin typeface="Arial"/>
                <a:cs typeface="Arial"/>
              </a:rPr>
              <a:t>1</a:t>
            </a:r>
            <a:r>
              <a:rPr dirty="0" sz="2000" spc="-80" b="1">
                <a:latin typeface="Arial"/>
                <a:cs typeface="Arial"/>
              </a:rPr>
              <a:t> </a:t>
            </a:r>
            <a:r>
              <a:rPr dirty="0" sz="2000" spc="-114" b="1">
                <a:latin typeface="Arial"/>
                <a:cs typeface="Arial"/>
              </a:rPr>
              <a:t>in</a:t>
            </a:r>
            <a:r>
              <a:rPr dirty="0" sz="2000" spc="-90" b="1">
                <a:latin typeface="Arial"/>
                <a:cs typeface="Arial"/>
              </a:rPr>
              <a:t> </a:t>
            </a:r>
            <a:r>
              <a:rPr dirty="0" sz="2000" spc="-110" b="1">
                <a:latin typeface="Arial"/>
                <a:cs typeface="Arial"/>
              </a:rPr>
              <a:t>28</a:t>
            </a:r>
            <a:r>
              <a:rPr dirty="0" sz="2000" spc="-95" b="1">
                <a:latin typeface="Arial"/>
                <a:cs typeface="Arial"/>
              </a:rPr>
              <a:t> </a:t>
            </a:r>
            <a:r>
              <a:rPr dirty="0" sz="2000" spc="-215" b="1">
                <a:latin typeface="Arial"/>
                <a:cs typeface="Arial"/>
              </a:rPr>
              <a:t>E/SE</a:t>
            </a:r>
            <a:r>
              <a:rPr dirty="0" sz="2000" spc="-90" b="1">
                <a:latin typeface="Arial"/>
                <a:cs typeface="Arial"/>
              </a:rPr>
              <a:t> </a:t>
            </a:r>
            <a:r>
              <a:rPr dirty="0" sz="2000" spc="-195" b="1">
                <a:latin typeface="Arial"/>
                <a:cs typeface="Arial"/>
              </a:rPr>
              <a:t>Asian</a:t>
            </a:r>
            <a:r>
              <a:rPr dirty="0" sz="2000" spc="-85" b="1">
                <a:latin typeface="Arial"/>
                <a:cs typeface="Arial"/>
              </a:rPr>
              <a:t> </a:t>
            </a:r>
            <a:r>
              <a:rPr dirty="0" sz="2000" spc="-140" b="1">
                <a:latin typeface="Arial"/>
                <a:cs typeface="Arial"/>
              </a:rPr>
              <a:t>woman</a:t>
            </a:r>
            <a:r>
              <a:rPr dirty="0" sz="2000" spc="-95" b="1">
                <a:latin typeface="Arial"/>
                <a:cs typeface="Arial"/>
              </a:rPr>
              <a:t> </a:t>
            </a:r>
            <a:r>
              <a:rPr dirty="0" sz="2000" spc="-150" b="1">
                <a:latin typeface="Arial"/>
                <a:cs typeface="Arial"/>
              </a:rPr>
              <a:t>(compared</a:t>
            </a:r>
            <a:r>
              <a:rPr dirty="0" sz="2000" spc="-95" b="1">
                <a:latin typeface="Arial"/>
                <a:cs typeface="Arial"/>
              </a:rPr>
              <a:t> </a:t>
            </a:r>
            <a:r>
              <a:rPr dirty="0" sz="2000" spc="-85" b="1">
                <a:latin typeface="Arial"/>
                <a:cs typeface="Arial"/>
              </a:rPr>
              <a:t>to </a:t>
            </a:r>
            <a:r>
              <a:rPr dirty="0" sz="2000" spc="-110" b="1">
                <a:latin typeface="Arial"/>
                <a:cs typeface="Arial"/>
              </a:rPr>
              <a:t>1</a:t>
            </a:r>
            <a:r>
              <a:rPr dirty="0" sz="2000" spc="-80" b="1">
                <a:latin typeface="Arial"/>
                <a:cs typeface="Arial"/>
              </a:rPr>
              <a:t> </a:t>
            </a:r>
            <a:r>
              <a:rPr dirty="0" sz="2000" spc="-114" b="1">
                <a:latin typeface="Arial"/>
                <a:cs typeface="Arial"/>
              </a:rPr>
              <a:t>in</a:t>
            </a:r>
            <a:r>
              <a:rPr dirty="0" sz="2000" spc="-90" b="1">
                <a:latin typeface="Arial"/>
                <a:cs typeface="Arial"/>
              </a:rPr>
              <a:t> </a:t>
            </a:r>
            <a:r>
              <a:rPr dirty="0" sz="2000" spc="-105" b="1">
                <a:latin typeface="Arial"/>
                <a:cs typeface="Arial"/>
              </a:rPr>
              <a:t>100</a:t>
            </a:r>
            <a:r>
              <a:rPr dirty="0" sz="2000" spc="-110" b="1">
                <a:latin typeface="Arial"/>
                <a:cs typeface="Arial"/>
              </a:rPr>
              <a:t> </a:t>
            </a:r>
            <a:r>
              <a:rPr dirty="0" sz="2000" spc="-80" b="1">
                <a:latin typeface="Arial"/>
                <a:cs typeface="Arial"/>
              </a:rPr>
              <a:t>White</a:t>
            </a:r>
            <a:r>
              <a:rPr dirty="0" sz="2000" spc="-90" b="1">
                <a:latin typeface="Arial"/>
                <a:cs typeface="Arial"/>
              </a:rPr>
              <a:t> </a:t>
            </a:r>
            <a:r>
              <a:rPr dirty="0" sz="2000" spc="-110" b="1">
                <a:latin typeface="Arial"/>
                <a:cs typeface="Arial"/>
              </a:rPr>
              <a:t>women),</a:t>
            </a:r>
            <a:r>
              <a:rPr dirty="0" sz="2000" spc="-105" b="1">
                <a:latin typeface="Arial"/>
                <a:cs typeface="Arial"/>
              </a:rPr>
              <a:t> </a:t>
            </a:r>
            <a:r>
              <a:rPr dirty="0" sz="2000" spc="-145" b="1">
                <a:latin typeface="Arial"/>
                <a:cs typeface="Arial"/>
              </a:rPr>
              <a:t>experienced</a:t>
            </a:r>
            <a:r>
              <a:rPr dirty="0" sz="2000" spc="-75" b="1">
                <a:latin typeface="Arial"/>
                <a:cs typeface="Arial"/>
              </a:rPr>
              <a:t> </a:t>
            </a:r>
            <a:r>
              <a:rPr dirty="0" sz="2000" spc="-25" b="1">
                <a:latin typeface="Arial"/>
                <a:cs typeface="Arial"/>
              </a:rPr>
              <a:t>all </a:t>
            </a:r>
            <a:r>
              <a:rPr dirty="0" sz="2000" spc="-110" b="1">
                <a:latin typeface="Arial"/>
                <a:cs typeface="Arial"/>
              </a:rPr>
              <a:t>5</a:t>
            </a:r>
            <a:r>
              <a:rPr dirty="0" sz="2000" spc="-80" b="1">
                <a:latin typeface="Arial"/>
                <a:cs typeface="Arial"/>
              </a:rPr>
              <a:t> </a:t>
            </a:r>
            <a:r>
              <a:rPr dirty="0" sz="2000" spc="-275" b="1">
                <a:latin typeface="Arial"/>
                <a:cs typeface="Arial"/>
              </a:rPr>
              <a:t>HRSRs,</a:t>
            </a:r>
            <a:r>
              <a:rPr dirty="0" sz="2000" spc="-75" b="1">
                <a:latin typeface="Arial"/>
                <a:cs typeface="Arial"/>
              </a:rPr>
              <a:t> </a:t>
            </a:r>
            <a:r>
              <a:rPr dirty="0" sz="2000" spc="-150" b="1">
                <a:latin typeface="Arial"/>
                <a:cs typeface="Arial"/>
              </a:rPr>
              <a:t>which</a:t>
            </a:r>
            <a:r>
              <a:rPr dirty="0" sz="2000" spc="-85" b="1">
                <a:latin typeface="Arial"/>
                <a:cs typeface="Arial"/>
              </a:rPr>
              <a:t> </a:t>
            </a:r>
            <a:r>
              <a:rPr dirty="0" sz="2000" spc="-200" b="1">
                <a:latin typeface="Arial"/>
                <a:cs typeface="Arial"/>
              </a:rPr>
              <a:t>is</a:t>
            </a:r>
            <a:r>
              <a:rPr dirty="0" sz="2000" spc="-75" b="1">
                <a:latin typeface="Arial"/>
                <a:cs typeface="Arial"/>
              </a:rPr>
              <a:t> </a:t>
            </a:r>
            <a:r>
              <a:rPr dirty="0" sz="2000" spc="-160" b="1">
                <a:latin typeface="Arial"/>
                <a:cs typeface="Arial"/>
              </a:rPr>
              <a:t>an</a:t>
            </a:r>
            <a:r>
              <a:rPr dirty="0" sz="2000" spc="-85" b="1">
                <a:latin typeface="Arial"/>
                <a:cs typeface="Arial"/>
              </a:rPr>
              <a:t> </a:t>
            </a:r>
            <a:r>
              <a:rPr dirty="0" u="sng" sz="2000" spc="-1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indicator</a:t>
            </a:r>
            <a:r>
              <a:rPr dirty="0" u="sng" sz="2000" spc="-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000" spc="-10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dirty="0" u="sng" sz="2000" spc="-7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000" spc="-13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disparities</a:t>
            </a:r>
            <a:r>
              <a:rPr dirty="0" u="sng" sz="20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000" spc="-15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dirty="0" u="sng" sz="2000" spc="-8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000" spc="-1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vulnerabilities</a:t>
            </a:r>
            <a:r>
              <a:rPr dirty="0" u="sng" sz="20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in</a:t>
            </a:r>
            <a:r>
              <a:rPr dirty="0" u="sng" sz="2000" spc="-8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000" spc="-8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dirty="0" u="sng" sz="2000" spc="-9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extreme.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775"/>
              </a:lnSpc>
              <a:spcBef>
                <a:spcPts val="130"/>
              </a:spcBef>
            </a:pPr>
            <a:r>
              <a:rPr dirty="0" sz="2400" spc="-280" b="1">
                <a:solidFill>
                  <a:srgbClr val="900020"/>
                </a:solidFill>
                <a:latin typeface="Arial"/>
                <a:cs typeface="Arial"/>
              </a:rPr>
              <a:t>Gaps</a:t>
            </a:r>
            <a:r>
              <a:rPr dirty="0" sz="2400" spc="-105" b="1">
                <a:solidFill>
                  <a:srgbClr val="900020"/>
                </a:solidFill>
                <a:latin typeface="Arial"/>
                <a:cs typeface="Arial"/>
              </a:rPr>
              <a:t> </a:t>
            </a:r>
            <a:r>
              <a:rPr dirty="0" sz="2400" spc="-180" b="1">
                <a:solidFill>
                  <a:srgbClr val="900020"/>
                </a:solidFill>
                <a:latin typeface="Arial"/>
                <a:cs typeface="Arial"/>
              </a:rPr>
              <a:t>and</a:t>
            </a:r>
            <a:r>
              <a:rPr dirty="0" sz="2400" spc="-105" b="1">
                <a:solidFill>
                  <a:srgbClr val="900020"/>
                </a:solidFill>
                <a:latin typeface="Arial"/>
                <a:cs typeface="Arial"/>
              </a:rPr>
              <a:t> </a:t>
            </a:r>
            <a:r>
              <a:rPr dirty="0" sz="2400" spc="-80" b="1">
                <a:solidFill>
                  <a:srgbClr val="900020"/>
                </a:solidFill>
                <a:latin typeface="Arial"/>
                <a:cs typeface="Arial"/>
              </a:rPr>
              <a:t>Limitations:</a:t>
            </a:r>
            <a:endParaRPr sz="2400">
              <a:latin typeface="Arial"/>
              <a:cs typeface="Arial"/>
            </a:endParaRPr>
          </a:p>
          <a:p>
            <a:pPr marL="697865" indent="-227965">
              <a:lnSpc>
                <a:spcPts val="2190"/>
              </a:lnSpc>
              <a:buChar char="•"/>
              <a:tabLst>
                <a:tab pos="697865" algn="l"/>
              </a:tabLst>
            </a:pPr>
            <a:r>
              <a:rPr dirty="0" sz="2000" spc="-125">
                <a:latin typeface="Arial"/>
                <a:cs typeface="Arial"/>
              </a:rPr>
              <a:t>Data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55">
                <a:latin typeface="Arial"/>
                <a:cs typeface="Arial"/>
              </a:rPr>
              <a:t>collection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for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 spc="-235">
                <a:latin typeface="Arial"/>
                <a:cs typeface="Arial"/>
              </a:rPr>
              <a:t>E/SE</a:t>
            </a:r>
            <a:r>
              <a:rPr dirty="0" sz="2000" spc="-110">
                <a:latin typeface="Arial"/>
                <a:cs typeface="Arial"/>
              </a:rPr>
              <a:t> </a:t>
            </a:r>
            <a:r>
              <a:rPr dirty="0" sz="2000" spc="-125">
                <a:latin typeface="Arial"/>
                <a:cs typeface="Arial"/>
              </a:rPr>
              <a:t>Asian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75">
                <a:latin typeface="Arial"/>
                <a:cs typeface="Arial"/>
              </a:rPr>
              <a:t>women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160">
                <a:latin typeface="Arial"/>
                <a:cs typeface="Arial"/>
              </a:rPr>
              <a:t>has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95">
                <a:latin typeface="Arial"/>
                <a:cs typeface="Arial"/>
              </a:rPr>
              <a:t>been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scarce</a:t>
            </a:r>
            <a:endParaRPr sz="2000">
              <a:latin typeface="Arial"/>
              <a:cs typeface="Arial"/>
            </a:endParaRPr>
          </a:p>
          <a:p>
            <a:pPr marL="698500" marR="801370" indent="-228600">
              <a:lnSpc>
                <a:spcPct val="70000"/>
              </a:lnSpc>
              <a:spcBef>
                <a:spcPts val="610"/>
              </a:spcBef>
              <a:buChar char="•"/>
              <a:tabLst>
                <a:tab pos="698500" algn="l"/>
              </a:tabLst>
            </a:pPr>
            <a:r>
              <a:rPr dirty="0" sz="2000" spc="-40">
                <a:latin typeface="Arial"/>
                <a:cs typeface="Arial"/>
              </a:rPr>
              <a:t>Model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Minority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45">
                <a:latin typeface="Arial"/>
                <a:cs typeface="Arial"/>
              </a:rPr>
              <a:t>myth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 spc="-140">
                <a:latin typeface="Arial"/>
                <a:cs typeface="Arial"/>
              </a:rPr>
              <a:t>can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55">
                <a:latin typeface="Arial"/>
                <a:cs typeface="Arial"/>
              </a:rPr>
              <a:t>perpetuate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spc="-165">
                <a:latin typeface="Arial"/>
                <a:cs typeface="Arial"/>
              </a:rPr>
              <a:t>a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70">
                <a:latin typeface="Arial"/>
                <a:cs typeface="Arial"/>
              </a:rPr>
              <a:t>stereotype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that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235">
                <a:latin typeface="Arial"/>
                <a:cs typeface="Arial"/>
              </a:rPr>
              <a:t>E/SE</a:t>
            </a:r>
            <a:r>
              <a:rPr dirty="0" sz="2000" spc="-114">
                <a:latin typeface="Arial"/>
                <a:cs typeface="Arial"/>
              </a:rPr>
              <a:t> </a:t>
            </a:r>
            <a:r>
              <a:rPr dirty="0" sz="2000" spc="-145">
                <a:latin typeface="Arial"/>
                <a:cs typeface="Arial"/>
              </a:rPr>
              <a:t>Asians</a:t>
            </a:r>
            <a:r>
              <a:rPr dirty="0" sz="2000" spc="-75">
                <a:latin typeface="Arial"/>
                <a:cs typeface="Arial"/>
              </a:rPr>
              <a:t> do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not </a:t>
            </a:r>
            <a:r>
              <a:rPr dirty="0" sz="2000" spc="-100">
                <a:latin typeface="Arial"/>
                <a:cs typeface="Arial"/>
              </a:rPr>
              <a:t>experience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spc="-95">
                <a:latin typeface="Arial"/>
                <a:cs typeface="Arial"/>
              </a:rPr>
              <a:t>social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114">
                <a:latin typeface="Arial"/>
                <a:cs typeface="Arial"/>
              </a:rPr>
              <a:t>risks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or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135">
                <a:latin typeface="Arial"/>
                <a:cs typeface="Arial"/>
              </a:rPr>
              <a:t>have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95">
                <a:latin typeface="Arial"/>
                <a:cs typeface="Arial"/>
              </a:rPr>
              <a:t>social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vulnerabilities</a:t>
            </a:r>
            <a:endParaRPr sz="2000">
              <a:latin typeface="Arial"/>
              <a:cs typeface="Arial"/>
            </a:endParaRPr>
          </a:p>
          <a:p>
            <a:pPr marL="697865" indent="-227965">
              <a:lnSpc>
                <a:spcPts val="1810"/>
              </a:lnSpc>
              <a:buChar char="•"/>
              <a:tabLst>
                <a:tab pos="697865" algn="l"/>
              </a:tabLst>
            </a:pPr>
            <a:r>
              <a:rPr dirty="0" sz="2000" spc="-204">
                <a:latin typeface="Arial"/>
                <a:cs typeface="Arial"/>
              </a:rPr>
              <a:t>COVID-</a:t>
            </a:r>
            <a:r>
              <a:rPr dirty="0" sz="2000" spc="-114">
                <a:latin typeface="Arial"/>
                <a:cs typeface="Arial"/>
              </a:rPr>
              <a:t>19</a:t>
            </a:r>
            <a:r>
              <a:rPr dirty="0" sz="2000" spc="-120">
                <a:latin typeface="Arial"/>
                <a:cs typeface="Arial"/>
              </a:rPr>
              <a:t> </a:t>
            </a:r>
            <a:r>
              <a:rPr dirty="0" sz="2000" spc="-110">
                <a:latin typeface="Arial"/>
                <a:cs typeface="Arial"/>
              </a:rPr>
              <a:t>and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45">
                <a:latin typeface="Arial"/>
                <a:cs typeface="Arial"/>
              </a:rPr>
              <a:t>anti-</a:t>
            </a:r>
            <a:r>
              <a:rPr dirty="0" sz="2000" spc="-130">
                <a:latin typeface="Arial"/>
                <a:cs typeface="Arial"/>
              </a:rPr>
              <a:t>Asian</a:t>
            </a:r>
            <a:r>
              <a:rPr dirty="0" sz="2000" spc="-55">
                <a:latin typeface="Arial"/>
                <a:cs typeface="Arial"/>
              </a:rPr>
              <a:t> sentiment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 spc="-135">
                <a:latin typeface="Arial"/>
                <a:cs typeface="Arial"/>
              </a:rPr>
              <a:t>have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 spc="-100">
                <a:latin typeface="Arial"/>
                <a:cs typeface="Arial"/>
              </a:rPr>
              <a:t>exacerbated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 spc="-95">
                <a:latin typeface="Arial"/>
                <a:cs typeface="Arial"/>
              </a:rPr>
              <a:t>social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spc="-80">
                <a:latin typeface="Arial"/>
                <a:cs typeface="Arial"/>
              </a:rPr>
              <a:t>risk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 spc="-55">
                <a:latin typeface="Arial"/>
                <a:cs typeface="Arial"/>
              </a:rPr>
              <a:t>vulnerabilities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for</a:t>
            </a:r>
            <a:endParaRPr sz="2000">
              <a:latin typeface="Arial"/>
              <a:cs typeface="Arial"/>
            </a:endParaRPr>
          </a:p>
          <a:p>
            <a:pPr marL="698500" marR="100330">
              <a:lnSpc>
                <a:spcPct val="70000"/>
              </a:lnSpc>
              <a:spcBef>
                <a:spcPts val="360"/>
              </a:spcBef>
            </a:pPr>
            <a:r>
              <a:rPr dirty="0" sz="2000" spc="-45">
                <a:latin typeface="Arial"/>
                <a:cs typeface="Arial"/>
              </a:rPr>
              <a:t>this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 spc="-75">
                <a:latin typeface="Arial"/>
                <a:cs typeface="Arial"/>
              </a:rPr>
              <a:t>group,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 spc="-95">
                <a:latin typeface="Arial"/>
                <a:cs typeface="Arial"/>
              </a:rPr>
              <a:t>especially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with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the</a:t>
            </a:r>
            <a:r>
              <a:rPr dirty="0" sz="2000" spc="-85">
                <a:latin typeface="Arial"/>
                <a:cs typeface="Arial"/>
              </a:rPr>
              <a:t> rise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90">
                <a:latin typeface="Arial"/>
                <a:cs typeface="Arial"/>
              </a:rPr>
              <a:t>experienced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 spc="-85">
                <a:latin typeface="Arial"/>
                <a:cs typeface="Arial"/>
              </a:rPr>
              <a:t>violence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or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65">
                <a:latin typeface="Arial"/>
                <a:cs typeface="Arial"/>
              </a:rPr>
              <a:t>fear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 spc="-85">
                <a:latin typeface="Arial"/>
                <a:cs typeface="Arial"/>
              </a:rPr>
              <a:t>violence </a:t>
            </a:r>
            <a:r>
              <a:rPr dirty="0" sz="2000" spc="-35">
                <a:latin typeface="Arial"/>
                <a:cs typeface="Arial"/>
              </a:rPr>
              <a:t>in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the </a:t>
            </a:r>
            <a:r>
              <a:rPr dirty="0" sz="2000" spc="-70">
                <a:latin typeface="Arial"/>
                <a:cs typeface="Arial"/>
              </a:rPr>
              <a:t>communities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70">
                <a:latin typeface="Arial"/>
                <a:cs typeface="Arial"/>
              </a:rPr>
              <a:t>where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45">
                <a:latin typeface="Arial"/>
                <a:cs typeface="Arial"/>
              </a:rPr>
              <a:t>they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live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770"/>
              </a:lnSpc>
              <a:spcBef>
                <a:spcPts val="140"/>
              </a:spcBef>
            </a:pPr>
            <a:r>
              <a:rPr dirty="0" sz="2400" spc="-85" b="1">
                <a:solidFill>
                  <a:srgbClr val="900020"/>
                </a:solidFill>
                <a:latin typeface="Arial"/>
                <a:cs typeface="Arial"/>
              </a:rPr>
              <a:t>Implications:</a:t>
            </a:r>
            <a:endParaRPr sz="2400">
              <a:latin typeface="Arial"/>
              <a:cs typeface="Arial"/>
            </a:endParaRPr>
          </a:p>
          <a:p>
            <a:pPr marL="698500" marR="337820" indent="-228600">
              <a:lnSpc>
                <a:spcPct val="70000"/>
              </a:lnSpc>
              <a:spcBef>
                <a:spcPts val="610"/>
              </a:spcBef>
              <a:buChar char="•"/>
              <a:tabLst>
                <a:tab pos="698500" algn="l"/>
              </a:tabLst>
            </a:pPr>
            <a:r>
              <a:rPr dirty="0" sz="2000" spc="-254">
                <a:latin typeface="Arial"/>
                <a:cs typeface="Arial"/>
              </a:rPr>
              <a:t>To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85">
                <a:latin typeface="Arial"/>
                <a:cs typeface="Arial"/>
              </a:rPr>
              <a:t>take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165">
                <a:latin typeface="Arial"/>
                <a:cs typeface="Arial"/>
              </a:rPr>
              <a:t>a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100">
                <a:latin typeface="Arial"/>
                <a:cs typeface="Arial"/>
              </a:rPr>
              <a:t>closer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spc="-60">
                <a:latin typeface="Arial"/>
                <a:cs typeface="Arial"/>
              </a:rPr>
              <a:t>look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30">
                <a:latin typeface="Arial"/>
                <a:cs typeface="Arial"/>
              </a:rPr>
              <a:t>at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95">
                <a:latin typeface="Arial"/>
                <a:cs typeface="Arial"/>
              </a:rPr>
              <a:t>racialized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 spc="-85">
                <a:latin typeface="Arial"/>
                <a:cs typeface="Arial"/>
              </a:rPr>
              <a:t>stereotypes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spc="-110">
                <a:latin typeface="Arial"/>
                <a:cs typeface="Arial"/>
              </a:rPr>
              <a:t>and</a:t>
            </a:r>
            <a:r>
              <a:rPr dirty="0" sz="2000" spc="-85">
                <a:latin typeface="Arial"/>
                <a:cs typeface="Arial"/>
              </a:rPr>
              <a:t> data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40">
                <a:latin typeface="Arial"/>
                <a:cs typeface="Arial"/>
              </a:rPr>
              <a:t>quality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70">
                <a:latin typeface="Arial"/>
                <a:cs typeface="Arial"/>
              </a:rPr>
              <a:t>which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 spc="-140">
                <a:latin typeface="Arial"/>
                <a:cs typeface="Arial"/>
              </a:rPr>
              <a:t>shape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the </a:t>
            </a:r>
            <a:r>
              <a:rPr dirty="0" sz="2000" spc="-50">
                <a:latin typeface="Arial"/>
                <a:cs typeface="Arial"/>
              </a:rPr>
              <a:t>health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 spc="-235">
                <a:latin typeface="Arial"/>
                <a:cs typeface="Arial"/>
              </a:rPr>
              <a:t>E/SE</a:t>
            </a:r>
            <a:r>
              <a:rPr dirty="0" sz="2000" spc="-120">
                <a:latin typeface="Arial"/>
                <a:cs typeface="Arial"/>
              </a:rPr>
              <a:t> </a:t>
            </a:r>
            <a:r>
              <a:rPr dirty="0" sz="2000" spc="-125">
                <a:latin typeface="Arial"/>
                <a:cs typeface="Arial"/>
              </a:rPr>
              <a:t>Asian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 spc="-160">
                <a:latin typeface="Arial"/>
                <a:cs typeface="Arial"/>
              </a:rPr>
              <a:t>(Yi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et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 spc="-85">
                <a:latin typeface="Arial"/>
                <a:cs typeface="Arial"/>
              </a:rPr>
              <a:t>al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2022)</a:t>
            </a:r>
            <a:endParaRPr sz="2000">
              <a:latin typeface="Arial"/>
              <a:cs typeface="Arial"/>
            </a:endParaRPr>
          </a:p>
          <a:p>
            <a:pPr marL="697865" indent="-227965">
              <a:lnSpc>
                <a:spcPts val="1825"/>
              </a:lnSpc>
              <a:buChar char="•"/>
              <a:tabLst>
                <a:tab pos="697865" algn="l"/>
              </a:tabLst>
            </a:pPr>
            <a:r>
              <a:rPr dirty="0" sz="2000" spc="-90">
                <a:latin typeface="Arial"/>
                <a:cs typeface="Arial"/>
              </a:rPr>
              <a:t>Continue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75">
                <a:latin typeface="Arial"/>
                <a:cs typeface="Arial"/>
              </a:rPr>
              <a:t>study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145">
                <a:latin typeface="Arial"/>
                <a:cs typeface="Arial"/>
              </a:rPr>
              <a:t>changes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 spc="-35">
                <a:latin typeface="Arial"/>
                <a:cs typeface="Arial"/>
              </a:rPr>
              <a:t>in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370">
                <a:latin typeface="Arial"/>
                <a:cs typeface="Arial"/>
              </a:rPr>
              <a:t>HRSRS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100">
                <a:latin typeface="Arial"/>
                <a:cs typeface="Arial"/>
              </a:rPr>
              <a:t>by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45">
                <a:latin typeface="Arial"/>
                <a:cs typeface="Arial"/>
              </a:rPr>
              <a:t>race/ethnicity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spc="-105">
                <a:latin typeface="Arial"/>
                <a:cs typeface="Arial"/>
              </a:rPr>
              <a:t>and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55">
                <a:latin typeface="Arial"/>
                <a:cs typeface="Arial"/>
              </a:rPr>
              <a:t>ethnic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110">
                <a:latin typeface="Arial"/>
                <a:cs typeface="Arial"/>
              </a:rPr>
              <a:t>sub-groups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(dis-</a:t>
            </a:r>
            <a:endParaRPr sz="2000">
              <a:latin typeface="Arial"/>
              <a:cs typeface="Arial"/>
            </a:endParaRPr>
          </a:p>
          <a:p>
            <a:pPr marL="698500">
              <a:lnSpc>
                <a:spcPts val="2039"/>
              </a:lnSpc>
            </a:pPr>
            <a:r>
              <a:rPr dirty="0" sz="2000" spc="-100">
                <a:latin typeface="Arial"/>
                <a:cs typeface="Arial"/>
              </a:rPr>
              <a:t>aggregation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data)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90176" y="5384291"/>
            <a:ext cx="2357628" cy="147370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13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16939" y="454682"/>
            <a:ext cx="9956165" cy="2290445"/>
          </a:xfrm>
          <a:prstGeom prst="rect"/>
        </p:spPr>
        <p:txBody>
          <a:bodyPr wrap="square" lIns="0" tIns="1682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dirty="0" spc="-170"/>
              <a:t>Acknowledgements</a:t>
            </a:r>
          </a:p>
          <a:p>
            <a:pPr marL="12700" marR="5080">
              <a:lnSpc>
                <a:spcPct val="90000"/>
              </a:lnSpc>
              <a:spcBef>
                <a:spcPts val="955"/>
              </a:spcBef>
            </a:pPr>
            <a:r>
              <a:rPr dirty="0" sz="2400" spc="-65">
                <a:solidFill>
                  <a:srgbClr val="000000"/>
                </a:solidFill>
              </a:rPr>
              <a:t>I</a:t>
            </a:r>
            <a:r>
              <a:rPr dirty="0" sz="2400" spc="-110">
                <a:solidFill>
                  <a:srgbClr val="000000"/>
                </a:solidFill>
              </a:rPr>
              <a:t> </a:t>
            </a:r>
            <a:r>
              <a:rPr dirty="0" sz="2400" spc="-65">
                <a:solidFill>
                  <a:srgbClr val="000000"/>
                </a:solidFill>
              </a:rPr>
              <a:t>would</a:t>
            </a:r>
            <a:r>
              <a:rPr dirty="0" sz="2400" spc="-114">
                <a:solidFill>
                  <a:srgbClr val="000000"/>
                </a:solidFill>
              </a:rPr>
              <a:t> </a:t>
            </a:r>
            <a:r>
              <a:rPr dirty="0" sz="2400" spc="-80">
                <a:solidFill>
                  <a:srgbClr val="000000"/>
                </a:solidFill>
              </a:rPr>
              <a:t>like</a:t>
            </a:r>
            <a:r>
              <a:rPr dirty="0" sz="2400" spc="-130">
                <a:solidFill>
                  <a:srgbClr val="000000"/>
                </a:solidFill>
              </a:rPr>
              <a:t> </a:t>
            </a:r>
            <a:r>
              <a:rPr dirty="0" sz="2400">
                <a:solidFill>
                  <a:srgbClr val="000000"/>
                </a:solidFill>
              </a:rPr>
              <a:t>to</a:t>
            </a:r>
            <a:r>
              <a:rPr dirty="0" sz="2400" spc="-120">
                <a:solidFill>
                  <a:srgbClr val="000000"/>
                </a:solidFill>
              </a:rPr>
              <a:t> acknowledge</a:t>
            </a:r>
            <a:r>
              <a:rPr dirty="0" sz="2400" spc="-114">
                <a:solidFill>
                  <a:srgbClr val="000000"/>
                </a:solidFill>
              </a:rPr>
              <a:t> </a:t>
            </a:r>
            <a:r>
              <a:rPr dirty="0" sz="2400" spc="-35">
                <a:solidFill>
                  <a:srgbClr val="000000"/>
                </a:solidFill>
              </a:rPr>
              <a:t>the</a:t>
            </a:r>
            <a:r>
              <a:rPr dirty="0" sz="2400" spc="-110">
                <a:solidFill>
                  <a:srgbClr val="000000"/>
                </a:solidFill>
              </a:rPr>
              <a:t> </a:t>
            </a:r>
            <a:r>
              <a:rPr dirty="0" sz="2400" spc="-100">
                <a:solidFill>
                  <a:srgbClr val="000000"/>
                </a:solidFill>
              </a:rPr>
              <a:t>lead</a:t>
            </a:r>
            <a:r>
              <a:rPr dirty="0" sz="2400" spc="-110">
                <a:solidFill>
                  <a:srgbClr val="000000"/>
                </a:solidFill>
              </a:rPr>
              <a:t> </a:t>
            </a:r>
            <a:r>
              <a:rPr dirty="0" sz="2400" spc="-50">
                <a:solidFill>
                  <a:srgbClr val="000000"/>
                </a:solidFill>
              </a:rPr>
              <a:t>author</a:t>
            </a:r>
            <a:r>
              <a:rPr dirty="0" sz="2400" spc="-125">
                <a:solidFill>
                  <a:srgbClr val="000000"/>
                </a:solidFill>
              </a:rPr>
              <a:t> </a:t>
            </a:r>
            <a:r>
              <a:rPr dirty="0" sz="2400" spc="-90">
                <a:solidFill>
                  <a:srgbClr val="000000"/>
                </a:solidFill>
              </a:rPr>
              <a:t>on</a:t>
            </a:r>
            <a:r>
              <a:rPr dirty="0" sz="2400" spc="-110">
                <a:solidFill>
                  <a:srgbClr val="000000"/>
                </a:solidFill>
              </a:rPr>
              <a:t> </a:t>
            </a:r>
            <a:r>
              <a:rPr dirty="0" sz="2400" spc="-40">
                <a:solidFill>
                  <a:srgbClr val="000000"/>
                </a:solidFill>
              </a:rPr>
              <a:t>the</a:t>
            </a:r>
            <a:r>
              <a:rPr dirty="0" sz="2400" spc="-120">
                <a:solidFill>
                  <a:srgbClr val="000000"/>
                </a:solidFill>
              </a:rPr>
              <a:t> </a:t>
            </a:r>
            <a:r>
              <a:rPr dirty="0" sz="2400" spc="-285">
                <a:solidFill>
                  <a:srgbClr val="000000"/>
                </a:solidFill>
              </a:rPr>
              <a:t>JWH</a:t>
            </a:r>
            <a:r>
              <a:rPr dirty="0" sz="2400" spc="-105">
                <a:solidFill>
                  <a:srgbClr val="000000"/>
                </a:solidFill>
              </a:rPr>
              <a:t> </a:t>
            </a:r>
            <a:r>
              <a:rPr dirty="0" sz="2400" spc="-145">
                <a:solidFill>
                  <a:srgbClr val="000000"/>
                </a:solidFill>
              </a:rPr>
              <a:t>2021</a:t>
            </a:r>
            <a:r>
              <a:rPr dirty="0" sz="2400" spc="-120">
                <a:solidFill>
                  <a:srgbClr val="000000"/>
                </a:solidFill>
              </a:rPr>
              <a:t> </a:t>
            </a:r>
            <a:r>
              <a:rPr dirty="0" sz="2400" spc="-135">
                <a:solidFill>
                  <a:srgbClr val="000000"/>
                </a:solidFill>
              </a:rPr>
              <a:t>research</a:t>
            </a:r>
            <a:r>
              <a:rPr dirty="0" sz="2400" spc="-114">
                <a:solidFill>
                  <a:srgbClr val="000000"/>
                </a:solidFill>
              </a:rPr>
              <a:t> </a:t>
            </a:r>
            <a:r>
              <a:rPr dirty="0" sz="2400" spc="-10">
                <a:solidFill>
                  <a:srgbClr val="000000"/>
                </a:solidFill>
              </a:rPr>
              <a:t>paper, </a:t>
            </a:r>
            <a:r>
              <a:rPr dirty="0" sz="2400" spc="-35">
                <a:solidFill>
                  <a:srgbClr val="000000"/>
                </a:solidFill>
              </a:rPr>
              <a:t>Milkie</a:t>
            </a:r>
            <a:r>
              <a:rPr dirty="0" sz="2400" spc="-105">
                <a:solidFill>
                  <a:srgbClr val="000000"/>
                </a:solidFill>
              </a:rPr>
              <a:t> </a:t>
            </a:r>
            <a:r>
              <a:rPr dirty="0" sz="2400" spc="-165">
                <a:solidFill>
                  <a:srgbClr val="000000"/>
                </a:solidFill>
              </a:rPr>
              <a:t>Vu,</a:t>
            </a:r>
            <a:r>
              <a:rPr dirty="0" sz="2400" spc="-90">
                <a:solidFill>
                  <a:srgbClr val="000000"/>
                </a:solidFill>
              </a:rPr>
              <a:t> </a:t>
            </a:r>
            <a:r>
              <a:rPr dirty="0" sz="2400" spc="-220">
                <a:solidFill>
                  <a:srgbClr val="000000"/>
                </a:solidFill>
              </a:rPr>
              <a:t>PhD.</a:t>
            </a:r>
            <a:r>
              <a:rPr dirty="0" sz="2400" spc="-95">
                <a:solidFill>
                  <a:srgbClr val="000000"/>
                </a:solidFill>
              </a:rPr>
              <a:t> </a:t>
            </a:r>
            <a:r>
              <a:rPr dirty="0" sz="2400" spc="-165">
                <a:solidFill>
                  <a:srgbClr val="000000"/>
                </a:solidFill>
              </a:rPr>
              <a:t>Special</a:t>
            </a:r>
            <a:r>
              <a:rPr dirty="0" sz="2400" spc="-120">
                <a:solidFill>
                  <a:srgbClr val="000000"/>
                </a:solidFill>
              </a:rPr>
              <a:t> </a:t>
            </a:r>
            <a:r>
              <a:rPr dirty="0" sz="2400" spc="-110">
                <a:solidFill>
                  <a:srgbClr val="000000"/>
                </a:solidFill>
              </a:rPr>
              <a:t>thanks</a:t>
            </a:r>
            <a:r>
              <a:rPr dirty="0" sz="2400" spc="-90">
                <a:solidFill>
                  <a:srgbClr val="000000"/>
                </a:solidFill>
              </a:rPr>
              <a:t> </a:t>
            </a:r>
            <a:r>
              <a:rPr dirty="0" sz="2400">
                <a:solidFill>
                  <a:srgbClr val="000000"/>
                </a:solidFill>
              </a:rPr>
              <a:t>to</a:t>
            </a:r>
            <a:r>
              <a:rPr dirty="0" sz="2400" spc="-100">
                <a:solidFill>
                  <a:srgbClr val="000000"/>
                </a:solidFill>
              </a:rPr>
              <a:t> </a:t>
            </a:r>
            <a:r>
              <a:rPr dirty="0" sz="2400" spc="-35">
                <a:solidFill>
                  <a:srgbClr val="000000"/>
                </a:solidFill>
              </a:rPr>
              <a:t>Milkie</a:t>
            </a:r>
            <a:r>
              <a:rPr dirty="0" sz="2400" spc="-110">
                <a:solidFill>
                  <a:srgbClr val="000000"/>
                </a:solidFill>
              </a:rPr>
              <a:t> </a:t>
            </a:r>
            <a:r>
              <a:rPr dirty="0" sz="2400" spc="-165">
                <a:solidFill>
                  <a:srgbClr val="000000"/>
                </a:solidFill>
              </a:rPr>
              <a:t>Vu,</a:t>
            </a:r>
            <a:r>
              <a:rPr dirty="0" sz="2400" spc="-90">
                <a:solidFill>
                  <a:srgbClr val="000000"/>
                </a:solidFill>
              </a:rPr>
              <a:t> </a:t>
            </a:r>
            <a:r>
              <a:rPr dirty="0" sz="2400" spc="-220">
                <a:solidFill>
                  <a:srgbClr val="000000"/>
                </a:solidFill>
              </a:rPr>
              <a:t>PhD,</a:t>
            </a:r>
            <a:r>
              <a:rPr dirty="0" sz="2400" spc="-90">
                <a:solidFill>
                  <a:srgbClr val="000000"/>
                </a:solidFill>
              </a:rPr>
              <a:t> </a:t>
            </a:r>
            <a:r>
              <a:rPr dirty="0" sz="2400" spc="-114">
                <a:solidFill>
                  <a:srgbClr val="000000"/>
                </a:solidFill>
              </a:rPr>
              <a:t>Jennifer</a:t>
            </a:r>
            <a:r>
              <a:rPr dirty="0" sz="2400" spc="-80">
                <a:solidFill>
                  <a:srgbClr val="000000"/>
                </a:solidFill>
              </a:rPr>
              <a:t> </a:t>
            </a:r>
            <a:r>
              <a:rPr dirty="0" sz="2400" spc="-110">
                <a:solidFill>
                  <a:srgbClr val="000000"/>
                </a:solidFill>
              </a:rPr>
              <a:t>Makelarski,</a:t>
            </a:r>
            <a:r>
              <a:rPr dirty="0" sz="2400" spc="-130">
                <a:solidFill>
                  <a:srgbClr val="000000"/>
                </a:solidFill>
              </a:rPr>
              <a:t> </a:t>
            </a:r>
            <a:r>
              <a:rPr dirty="0" sz="2400" spc="-215">
                <a:solidFill>
                  <a:srgbClr val="000000"/>
                </a:solidFill>
              </a:rPr>
              <a:t>PhD,</a:t>
            </a:r>
            <a:r>
              <a:rPr dirty="0" sz="2400" spc="-110">
                <a:solidFill>
                  <a:srgbClr val="000000"/>
                </a:solidFill>
              </a:rPr>
              <a:t> </a:t>
            </a:r>
            <a:r>
              <a:rPr dirty="0" sz="2400" spc="-25">
                <a:solidFill>
                  <a:srgbClr val="000000"/>
                </a:solidFill>
              </a:rPr>
              <a:t>and </a:t>
            </a:r>
            <a:r>
              <a:rPr dirty="0" sz="2400" spc="-185">
                <a:solidFill>
                  <a:srgbClr val="000000"/>
                </a:solidFill>
              </a:rPr>
              <a:t>Stacy</a:t>
            </a:r>
            <a:r>
              <a:rPr dirty="0" sz="2400" spc="-140">
                <a:solidFill>
                  <a:srgbClr val="000000"/>
                </a:solidFill>
              </a:rPr>
              <a:t> </a:t>
            </a:r>
            <a:r>
              <a:rPr dirty="0" sz="2400" spc="-310">
                <a:solidFill>
                  <a:srgbClr val="000000"/>
                </a:solidFill>
              </a:rPr>
              <a:t>T</a:t>
            </a:r>
            <a:r>
              <a:rPr dirty="0" sz="2400" spc="-114">
                <a:solidFill>
                  <a:srgbClr val="000000"/>
                </a:solidFill>
              </a:rPr>
              <a:t> </a:t>
            </a:r>
            <a:r>
              <a:rPr dirty="0" sz="2400" spc="-125">
                <a:solidFill>
                  <a:srgbClr val="000000"/>
                </a:solidFill>
              </a:rPr>
              <a:t>Lindau,</a:t>
            </a:r>
            <a:r>
              <a:rPr dirty="0" sz="2400" spc="-95">
                <a:solidFill>
                  <a:srgbClr val="000000"/>
                </a:solidFill>
              </a:rPr>
              <a:t> </a:t>
            </a:r>
            <a:r>
              <a:rPr dirty="0" sz="2400" spc="-130">
                <a:solidFill>
                  <a:srgbClr val="000000"/>
                </a:solidFill>
              </a:rPr>
              <a:t>MD,</a:t>
            </a:r>
            <a:r>
              <a:rPr dirty="0" sz="2400" spc="-120">
                <a:solidFill>
                  <a:srgbClr val="000000"/>
                </a:solidFill>
              </a:rPr>
              <a:t> </a:t>
            </a:r>
            <a:r>
              <a:rPr dirty="0" sz="2400" spc="-225">
                <a:solidFill>
                  <a:srgbClr val="000000"/>
                </a:solidFill>
              </a:rPr>
              <a:t>MAPP</a:t>
            </a:r>
            <a:r>
              <a:rPr dirty="0" sz="2400" spc="-130">
                <a:solidFill>
                  <a:srgbClr val="000000"/>
                </a:solidFill>
              </a:rPr>
              <a:t> </a:t>
            </a:r>
            <a:r>
              <a:rPr dirty="0" sz="2400">
                <a:solidFill>
                  <a:srgbClr val="000000"/>
                </a:solidFill>
              </a:rPr>
              <a:t>for</a:t>
            </a:r>
            <a:r>
              <a:rPr dirty="0" sz="2400" spc="-110">
                <a:solidFill>
                  <a:srgbClr val="000000"/>
                </a:solidFill>
              </a:rPr>
              <a:t> </a:t>
            </a:r>
            <a:r>
              <a:rPr dirty="0" sz="2400" spc="-10">
                <a:solidFill>
                  <a:srgbClr val="000000"/>
                </a:solidFill>
              </a:rPr>
              <a:t>their</a:t>
            </a:r>
            <a:r>
              <a:rPr dirty="0" sz="2400" spc="-110">
                <a:solidFill>
                  <a:srgbClr val="000000"/>
                </a:solidFill>
              </a:rPr>
              <a:t> </a:t>
            </a:r>
            <a:r>
              <a:rPr dirty="0" sz="2400" spc="-65">
                <a:solidFill>
                  <a:srgbClr val="000000"/>
                </a:solidFill>
              </a:rPr>
              <a:t>support</a:t>
            </a:r>
            <a:r>
              <a:rPr dirty="0" sz="2400" spc="-105">
                <a:solidFill>
                  <a:srgbClr val="000000"/>
                </a:solidFill>
              </a:rPr>
              <a:t> </a:t>
            </a:r>
            <a:r>
              <a:rPr dirty="0" sz="2400" spc="-130">
                <a:solidFill>
                  <a:srgbClr val="000000"/>
                </a:solidFill>
              </a:rPr>
              <a:t>and</a:t>
            </a:r>
            <a:r>
              <a:rPr dirty="0" sz="2400" spc="-114">
                <a:solidFill>
                  <a:srgbClr val="000000"/>
                </a:solidFill>
              </a:rPr>
              <a:t> </a:t>
            </a:r>
            <a:r>
              <a:rPr dirty="0" sz="2400" spc="-125">
                <a:solidFill>
                  <a:srgbClr val="000000"/>
                </a:solidFill>
              </a:rPr>
              <a:t>feedback </a:t>
            </a:r>
            <a:r>
              <a:rPr dirty="0" sz="2400" spc="-90">
                <a:solidFill>
                  <a:srgbClr val="000000"/>
                </a:solidFill>
              </a:rPr>
              <a:t>on</a:t>
            </a:r>
            <a:r>
              <a:rPr dirty="0" sz="2400" spc="-114">
                <a:solidFill>
                  <a:srgbClr val="000000"/>
                </a:solidFill>
              </a:rPr>
              <a:t> </a:t>
            </a:r>
            <a:r>
              <a:rPr dirty="0" sz="2400" spc="-60">
                <a:solidFill>
                  <a:srgbClr val="000000"/>
                </a:solidFill>
              </a:rPr>
              <a:t>this</a:t>
            </a:r>
            <a:r>
              <a:rPr dirty="0" sz="2400" spc="-120">
                <a:solidFill>
                  <a:srgbClr val="000000"/>
                </a:solidFill>
              </a:rPr>
              <a:t> </a:t>
            </a:r>
            <a:r>
              <a:rPr dirty="0" sz="2400" spc="-80">
                <a:solidFill>
                  <a:srgbClr val="000000"/>
                </a:solidFill>
              </a:rPr>
              <a:t>presentation.</a:t>
            </a:r>
            <a:r>
              <a:rPr dirty="0" sz="2400" spc="-125">
                <a:solidFill>
                  <a:srgbClr val="000000"/>
                </a:solidFill>
              </a:rPr>
              <a:t> </a:t>
            </a:r>
            <a:r>
              <a:rPr dirty="0" sz="2400" spc="-50">
                <a:solidFill>
                  <a:srgbClr val="000000"/>
                </a:solidFill>
              </a:rPr>
              <a:t>I </a:t>
            </a:r>
            <a:r>
              <a:rPr dirty="0" sz="2400" spc="-70">
                <a:solidFill>
                  <a:srgbClr val="000000"/>
                </a:solidFill>
              </a:rPr>
              <a:t>would</a:t>
            </a:r>
            <a:r>
              <a:rPr dirty="0" sz="2400" spc="-114">
                <a:solidFill>
                  <a:srgbClr val="000000"/>
                </a:solidFill>
              </a:rPr>
              <a:t> </a:t>
            </a:r>
            <a:r>
              <a:rPr dirty="0" sz="2400" spc="-145">
                <a:solidFill>
                  <a:srgbClr val="000000"/>
                </a:solidFill>
              </a:rPr>
              <a:t>also</a:t>
            </a:r>
            <a:r>
              <a:rPr dirty="0" sz="2400" spc="-110">
                <a:solidFill>
                  <a:srgbClr val="000000"/>
                </a:solidFill>
              </a:rPr>
              <a:t> </a:t>
            </a:r>
            <a:r>
              <a:rPr dirty="0" sz="2400" spc="-80">
                <a:solidFill>
                  <a:srgbClr val="000000"/>
                </a:solidFill>
              </a:rPr>
              <a:t>like</a:t>
            </a:r>
            <a:r>
              <a:rPr dirty="0" sz="2400" spc="-114">
                <a:solidFill>
                  <a:srgbClr val="000000"/>
                </a:solidFill>
              </a:rPr>
              <a:t> </a:t>
            </a:r>
            <a:r>
              <a:rPr dirty="0" sz="2400">
                <a:solidFill>
                  <a:srgbClr val="000000"/>
                </a:solidFill>
              </a:rPr>
              <a:t>to</a:t>
            </a:r>
            <a:r>
              <a:rPr dirty="0" sz="2400" spc="-120">
                <a:solidFill>
                  <a:srgbClr val="000000"/>
                </a:solidFill>
              </a:rPr>
              <a:t> </a:t>
            </a:r>
            <a:r>
              <a:rPr dirty="0" sz="2400" spc="-155">
                <a:solidFill>
                  <a:srgbClr val="000000"/>
                </a:solidFill>
              </a:rPr>
              <a:t>send</a:t>
            </a:r>
            <a:r>
              <a:rPr dirty="0" sz="2400" spc="-100">
                <a:solidFill>
                  <a:srgbClr val="000000"/>
                </a:solidFill>
              </a:rPr>
              <a:t> </a:t>
            </a:r>
            <a:r>
              <a:rPr dirty="0" sz="2400" spc="-210">
                <a:solidFill>
                  <a:srgbClr val="000000"/>
                </a:solidFill>
              </a:rPr>
              <a:t>a</a:t>
            </a:r>
            <a:r>
              <a:rPr dirty="0" sz="2400" spc="-114">
                <a:solidFill>
                  <a:srgbClr val="000000"/>
                </a:solidFill>
              </a:rPr>
              <a:t> </a:t>
            </a:r>
            <a:r>
              <a:rPr dirty="0" sz="2400" spc="-60">
                <a:solidFill>
                  <a:srgbClr val="000000"/>
                </a:solidFill>
              </a:rPr>
              <a:t>note</a:t>
            </a:r>
            <a:r>
              <a:rPr dirty="0" sz="2400" spc="-105">
                <a:solidFill>
                  <a:srgbClr val="000000"/>
                </a:solidFill>
              </a:rPr>
              <a:t> </a:t>
            </a:r>
            <a:r>
              <a:rPr dirty="0" sz="2400">
                <a:solidFill>
                  <a:srgbClr val="000000"/>
                </a:solidFill>
              </a:rPr>
              <a:t>of</a:t>
            </a:r>
            <a:r>
              <a:rPr dirty="0" sz="2400" spc="-100">
                <a:solidFill>
                  <a:srgbClr val="000000"/>
                </a:solidFill>
              </a:rPr>
              <a:t> </a:t>
            </a:r>
            <a:r>
              <a:rPr dirty="0" sz="2400" spc="-80">
                <a:solidFill>
                  <a:srgbClr val="000000"/>
                </a:solidFill>
              </a:rPr>
              <a:t>appreciation</a:t>
            </a:r>
            <a:r>
              <a:rPr dirty="0" sz="2400" spc="-110">
                <a:solidFill>
                  <a:srgbClr val="000000"/>
                </a:solidFill>
              </a:rPr>
              <a:t> </a:t>
            </a:r>
            <a:r>
              <a:rPr dirty="0" sz="2400">
                <a:solidFill>
                  <a:srgbClr val="000000"/>
                </a:solidFill>
              </a:rPr>
              <a:t>to</a:t>
            </a:r>
            <a:r>
              <a:rPr dirty="0" sz="2400" spc="-125">
                <a:solidFill>
                  <a:srgbClr val="000000"/>
                </a:solidFill>
              </a:rPr>
              <a:t> </a:t>
            </a:r>
            <a:r>
              <a:rPr dirty="0" sz="2400" spc="-35">
                <a:solidFill>
                  <a:srgbClr val="000000"/>
                </a:solidFill>
              </a:rPr>
              <a:t>the</a:t>
            </a:r>
            <a:r>
              <a:rPr dirty="0" sz="2400" spc="-100">
                <a:solidFill>
                  <a:srgbClr val="000000"/>
                </a:solidFill>
              </a:rPr>
              <a:t> </a:t>
            </a:r>
            <a:r>
              <a:rPr dirty="0" sz="2400" spc="-125">
                <a:solidFill>
                  <a:srgbClr val="000000"/>
                </a:solidFill>
              </a:rPr>
              <a:t>members</a:t>
            </a:r>
            <a:r>
              <a:rPr dirty="0" sz="2400" spc="-135">
                <a:solidFill>
                  <a:srgbClr val="000000"/>
                </a:solidFill>
              </a:rPr>
              <a:t> </a:t>
            </a:r>
            <a:r>
              <a:rPr dirty="0" sz="2400">
                <a:solidFill>
                  <a:srgbClr val="000000"/>
                </a:solidFill>
              </a:rPr>
              <a:t>of</a:t>
            </a:r>
            <a:r>
              <a:rPr dirty="0" sz="2400" spc="-100">
                <a:solidFill>
                  <a:srgbClr val="000000"/>
                </a:solidFill>
              </a:rPr>
              <a:t> </a:t>
            </a:r>
            <a:r>
              <a:rPr dirty="0" sz="2400" spc="-40">
                <a:solidFill>
                  <a:srgbClr val="000000"/>
                </a:solidFill>
              </a:rPr>
              <a:t>the</a:t>
            </a:r>
            <a:r>
              <a:rPr dirty="0" sz="2400" spc="-114">
                <a:solidFill>
                  <a:srgbClr val="000000"/>
                </a:solidFill>
              </a:rPr>
              <a:t> </a:t>
            </a:r>
            <a:r>
              <a:rPr dirty="0" sz="2400" spc="-145">
                <a:solidFill>
                  <a:srgbClr val="000000"/>
                </a:solidFill>
              </a:rPr>
              <a:t>Lindau</a:t>
            </a:r>
            <a:r>
              <a:rPr dirty="0" sz="2400" spc="-95">
                <a:solidFill>
                  <a:srgbClr val="000000"/>
                </a:solidFill>
              </a:rPr>
              <a:t> </a:t>
            </a:r>
            <a:r>
              <a:rPr dirty="0" sz="2400" spc="-30">
                <a:solidFill>
                  <a:srgbClr val="000000"/>
                </a:solidFill>
              </a:rPr>
              <a:t>Lab.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10600" y="4715255"/>
            <a:ext cx="3427476" cy="214274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4211" y="2976372"/>
            <a:ext cx="6347460" cy="29718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16939" y="6200343"/>
            <a:ext cx="29673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90">
                <a:latin typeface="Arial"/>
                <a:cs typeface="Arial"/>
              </a:rPr>
              <a:t>Email: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u="sng" sz="1800" spc="-9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eshiu@bsd.uchicago.edu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13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13</a:t>
            </a:fld>
          </a:p>
        </p:txBody>
      </p:sp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1468" rIns="0" bIns="0" rtlCol="0" vert="horz">
            <a:spAutoFit/>
          </a:bodyPr>
          <a:lstStyle/>
          <a:p>
            <a:pPr marL="130175">
              <a:lnSpc>
                <a:spcPct val="100000"/>
              </a:lnSpc>
              <a:spcBef>
                <a:spcPts val="100"/>
              </a:spcBef>
            </a:pPr>
            <a:r>
              <a:rPr dirty="0" spc="-340"/>
              <a:t>References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37465" rIns="0" bIns="0" rtlCol="0" vert="horz">
            <a:spAutoFit/>
          </a:bodyPr>
          <a:lstStyle/>
          <a:p>
            <a:pPr marL="240665" marR="127635" indent="-228600">
              <a:lnSpc>
                <a:spcPts val="1510"/>
              </a:lnSpc>
              <a:spcBef>
                <a:spcPts val="295"/>
              </a:spcBef>
              <a:buChar char="•"/>
              <a:tabLst>
                <a:tab pos="240665" algn="l"/>
              </a:tabLst>
            </a:pPr>
            <a:r>
              <a:rPr dirty="0" spc="-85">
                <a:hlinkClick r:id="rId2"/>
              </a:rPr>
              <a:t>Abrams, </a:t>
            </a:r>
            <a:r>
              <a:rPr dirty="0" spc="-70">
                <a:hlinkClick r:id="rId2"/>
              </a:rPr>
              <a:t>2021,</a:t>
            </a:r>
            <a:r>
              <a:rPr dirty="0" spc="5">
                <a:hlinkClick r:id="rId2"/>
              </a:rPr>
              <a:t> </a:t>
            </a:r>
            <a:r>
              <a:rPr dirty="0" spc="-100">
                <a:hlinkClick r:id="rId2"/>
              </a:rPr>
              <a:t>The</a:t>
            </a:r>
            <a:r>
              <a:rPr dirty="0" spc="-40">
                <a:hlinkClick r:id="rId2"/>
              </a:rPr>
              <a:t> mental </a:t>
            </a:r>
            <a:r>
              <a:rPr dirty="0" spc="-35">
                <a:hlinkClick r:id="rId2"/>
              </a:rPr>
              <a:t>health </a:t>
            </a:r>
            <a:r>
              <a:rPr dirty="0" spc="-45">
                <a:hlinkClick r:id="rId2"/>
              </a:rPr>
              <a:t>impact </a:t>
            </a:r>
            <a:r>
              <a:rPr dirty="0" spc="-10">
                <a:hlinkClick r:id="rId2"/>
              </a:rPr>
              <a:t>of</a:t>
            </a:r>
            <a:r>
              <a:rPr dirty="0" spc="-40">
                <a:hlinkClick r:id="rId2"/>
              </a:rPr>
              <a:t> </a:t>
            </a:r>
            <a:r>
              <a:rPr dirty="0" spc="-30">
                <a:hlinkClick r:id="rId2"/>
              </a:rPr>
              <a:t>anti-</a:t>
            </a:r>
            <a:r>
              <a:rPr dirty="0" spc="-85">
                <a:hlinkClick r:id="rId2"/>
              </a:rPr>
              <a:t>Asian</a:t>
            </a:r>
            <a:r>
              <a:rPr dirty="0" spc="5">
                <a:hlinkClick r:id="rId2"/>
              </a:rPr>
              <a:t> </a:t>
            </a:r>
            <a:r>
              <a:rPr dirty="0" spc="-75">
                <a:hlinkClick r:id="rId2"/>
              </a:rPr>
              <a:t>racism, </a:t>
            </a:r>
            <a:r>
              <a:rPr dirty="0" spc="-190" i="1">
                <a:latin typeface="Arial"/>
                <a:cs typeface="Arial"/>
                <a:hlinkClick r:id="rId2"/>
              </a:rPr>
              <a:t>APA</a:t>
            </a:r>
            <a:r>
              <a:rPr dirty="0" spc="-30" i="1">
                <a:latin typeface="Arial"/>
                <a:cs typeface="Arial"/>
                <a:hlinkClick r:id="rId2"/>
              </a:rPr>
              <a:t> </a:t>
            </a:r>
            <a:r>
              <a:rPr dirty="0" spc="-10" i="1">
                <a:latin typeface="Arial"/>
                <a:cs typeface="Arial"/>
                <a:hlinkClick r:id="rId2"/>
              </a:rPr>
              <a:t>Monitor</a:t>
            </a:r>
            <a:r>
              <a:rPr dirty="0" spc="-40" i="1">
                <a:latin typeface="Arial"/>
                <a:cs typeface="Arial"/>
                <a:hlinkClick r:id="rId2"/>
              </a:rPr>
              <a:t> </a:t>
            </a:r>
            <a:r>
              <a:rPr dirty="0" spc="-65" i="1">
                <a:latin typeface="Arial"/>
                <a:cs typeface="Arial"/>
                <a:hlinkClick r:id="rId2"/>
              </a:rPr>
              <a:t>on </a:t>
            </a:r>
            <a:r>
              <a:rPr dirty="0" spc="-105" i="1">
                <a:latin typeface="Arial"/>
                <a:cs typeface="Arial"/>
                <a:hlinkClick r:id="rId2"/>
              </a:rPr>
              <a:t>Psychology,</a:t>
            </a:r>
            <a:r>
              <a:rPr dirty="0" spc="-25" i="1">
                <a:latin typeface="Arial"/>
                <a:cs typeface="Arial"/>
                <a:hlinkClick r:id="rId2"/>
              </a:rPr>
              <a:t> </a:t>
            </a:r>
            <a:r>
              <a:rPr dirty="0" u="sng" spc="-2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hlinkClick r:id="rId2"/>
              </a:rPr>
              <a:t>https://www.apa.org/monitor/2021/07/impact-</a:t>
            </a:r>
            <a:r>
              <a:rPr dirty="0" u="sng" spc="-3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hlinkClick r:id="rId2"/>
              </a:rPr>
              <a:t>anti-</a:t>
            </a:r>
            <a:r>
              <a:rPr dirty="0" u="sng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hlinkClick r:id="rId2"/>
              </a:rPr>
              <a:t>asian-racism</a:t>
            </a:r>
          </a:p>
          <a:p>
            <a:pPr marL="240665" indent="-227965">
              <a:lnSpc>
                <a:spcPts val="1410"/>
              </a:lnSpc>
              <a:buChar char="•"/>
              <a:tabLst>
                <a:tab pos="240665" algn="l"/>
              </a:tabLst>
            </a:pPr>
            <a:r>
              <a:rPr dirty="0" spc="-100">
                <a:hlinkClick r:id="rId3"/>
              </a:rPr>
              <a:t>The</a:t>
            </a:r>
            <a:r>
              <a:rPr dirty="0" spc="-45">
                <a:hlinkClick r:id="rId3"/>
              </a:rPr>
              <a:t> </a:t>
            </a:r>
            <a:r>
              <a:rPr dirty="0" spc="-70">
                <a:hlinkClick r:id="rId3"/>
              </a:rPr>
              <a:t>Accountable</a:t>
            </a:r>
            <a:r>
              <a:rPr dirty="0" spc="-40">
                <a:hlinkClick r:id="rId3"/>
              </a:rPr>
              <a:t> </a:t>
            </a:r>
            <a:r>
              <a:rPr dirty="0" spc="-55">
                <a:hlinkClick r:id="rId3"/>
              </a:rPr>
              <a:t>Health</a:t>
            </a:r>
            <a:r>
              <a:rPr dirty="0" spc="-35">
                <a:hlinkClick r:id="rId3"/>
              </a:rPr>
              <a:t> </a:t>
            </a:r>
            <a:r>
              <a:rPr dirty="0" spc="-65">
                <a:hlinkClick r:id="rId3"/>
              </a:rPr>
              <a:t>Communities</a:t>
            </a:r>
            <a:r>
              <a:rPr dirty="0" spc="-35">
                <a:hlinkClick r:id="rId3"/>
              </a:rPr>
              <a:t> </a:t>
            </a:r>
            <a:r>
              <a:rPr dirty="0" spc="-55">
                <a:hlinkClick r:id="rId3"/>
              </a:rPr>
              <a:t>Health-</a:t>
            </a:r>
            <a:r>
              <a:rPr dirty="0" spc="-80">
                <a:hlinkClick r:id="rId3"/>
              </a:rPr>
              <a:t>Related</a:t>
            </a:r>
            <a:r>
              <a:rPr dirty="0" spc="-25">
                <a:hlinkClick r:id="rId3"/>
              </a:rPr>
              <a:t> </a:t>
            </a:r>
            <a:r>
              <a:rPr dirty="0" spc="-95">
                <a:hlinkClick r:id="rId3"/>
              </a:rPr>
              <a:t>Social</a:t>
            </a:r>
            <a:r>
              <a:rPr dirty="0" spc="-55">
                <a:hlinkClick r:id="rId3"/>
              </a:rPr>
              <a:t> </a:t>
            </a:r>
            <a:r>
              <a:rPr dirty="0" spc="-100">
                <a:hlinkClick r:id="rId3"/>
              </a:rPr>
              <a:t>Needs</a:t>
            </a:r>
            <a:r>
              <a:rPr dirty="0" spc="-45">
                <a:hlinkClick r:id="rId3"/>
              </a:rPr>
              <a:t> </a:t>
            </a:r>
            <a:r>
              <a:rPr dirty="0" spc="-90">
                <a:hlinkClick r:id="rId3"/>
              </a:rPr>
              <a:t>Screening</a:t>
            </a:r>
            <a:r>
              <a:rPr dirty="0" spc="-45">
                <a:hlinkClick r:id="rId3"/>
              </a:rPr>
              <a:t> </a:t>
            </a:r>
            <a:r>
              <a:rPr dirty="0" spc="-85">
                <a:hlinkClick r:id="rId3"/>
              </a:rPr>
              <a:t>Tool,</a:t>
            </a:r>
            <a:r>
              <a:rPr dirty="0" spc="-55">
                <a:hlinkClick r:id="rId3"/>
              </a:rPr>
              <a:t> </a:t>
            </a:r>
            <a:r>
              <a:rPr dirty="0" spc="-155" i="1">
                <a:latin typeface="Arial"/>
                <a:cs typeface="Arial"/>
                <a:hlinkClick r:id="rId3"/>
              </a:rPr>
              <a:t>CMS</a:t>
            </a:r>
            <a:r>
              <a:rPr dirty="0" spc="-155">
                <a:hlinkClick r:id="rId3"/>
              </a:rPr>
              <a:t>,</a:t>
            </a:r>
            <a:r>
              <a:rPr dirty="0" spc="-35">
                <a:hlinkClick r:id="rId3"/>
              </a:rPr>
              <a:t> </a:t>
            </a:r>
            <a:r>
              <a:rPr dirty="0" u="sng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hlinkClick r:id="rId3"/>
              </a:rPr>
              <a:t>https://innovation.cms.gov/files/worksheets/ahcm-</a:t>
            </a:r>
          </a:p>
          <a:p>
            <a:pPr marL="240665">
              <a:lnSpc>
                <a:spcPts val="1595"/>
              </a:lnSpc>
            </a:pPr>
            <a:r>
              <a:rPr dirty="0" u="sng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hlinkClick r:id="rId3"/>
              </a:rPr>
              <a:t>screeningtool.pdf</a:t>
            </a:r>
          </a:p>
          <a:p>
            <a:pPr marL="240665" indent="-227965">
              <a:lnSpc>
                <a:spcPct val="100000"/>
              </a:lnSpc>
              <a:spcBef>
                <a:spcPts val="840"/>
              </a:spcBef>
              <a:buChar char="•"/>
              <a:tabLst>
                <a:tab pos="240665" algn="l"/>
              </a:tabLst>
            </a:pPr>
            <a:r>
              <a:rPr dirty="0" spc="-75"/>
              <a:t>Croucher</a:t>
            </a:r>
            <a:r>
              <a:rPr dirty="0" spc="-45"/>
              <a:t> </a:t>
            </a:r>
            <a:r>
              <a:rPr dirty="0" spc="-70"/>
              <a:t>2020,</a:t>
            </a:r>
            <a:r>
              <a:rPr dirty="0" spc="-45"/>
              <a:t> </a:t>
            </a:r>
            <a:r>
              <a:rPr dirty="0" u="sng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hlinkClick r:id="rId4"/>
              </a:rPr>
              <a:t>https://www.frontiersin.org/articles/10.3389/fcomm.2020.00039/full</a:t>
            </a:r>
          </a:p>
          <a:p>
            <a:pPr marL="240665" marR="332105" indent="-228600">
              <a:lnSpc>
                <a:spcPts val="1510"/>
              </a:lnSpc>
              <a:spcBef>
                <a:spcPts val="1019"/>
              </a:spcBef>
              <a:buChar char="•"/>
              <a:tabLst>
                <a:tab pos="240665" algn="l"/>
              </a:tabLst>
            </a:pPr>
            <a:r>
              <a:rPr dirty="0" spc="-85"/>
              <a:t>Hahn</a:t>
            </a:r>
            <a:r>
              <a:rPr dirty="0" spc="-50"/>
              <a:t> </a:t>
            </a:r>
            <a:r>
              <a:rPr dirty="0" spc="-70"/>
              <a:t>(2021),</a:t>
            </a:r>
            <a:r>
              <a:rPr dirty="0" spc="-15"/>
              <a:t> </a:t>
            </a:r>
            <a:r>
              <a:rPr dirty="0" spc="-95"/>
              <a:t>Experiences</a:t>
            </a:r>
            <a:r>
              <a:rPr dirty="0" spc="-40"/>
              <a:t> </a:t>
            </a:r>
            <a:r>
              <a:rPr dirty="0"/>
              <a:t>of</a:t>
            </a:r>
            <a:r>
              <a:rPr dirty="0" spc="-60"/>
              <a:t> </a:t>
            </a:r>
            <a:r>
              <a:rPr dirty="0" spc="-150"/>
              <a:t>COVID-</a:t>
            </a:r>
            <a:r>
              <a:rPr dirty="0" spc="-70"/>
              <a:t>19-</a:t>
            </a:r>
            <a:r>
              <a:rPr dirty="0" spc="-40"/>
              <a:t>related</a:t>
            </a:r>
            <a:r>
              <a:rPr dirty="0" spc="-25"/>
              <a:t> </a:t>
            </a:r>
            <a:r>
              <a:rPr dirty="0" spc="-35"/>
              <a:t>anti-</a:t>
            </a:r>
            <a:r>
              <a:rPr dirty="0" spc="-90"/>
              <a:t>Asian</a:t>
            </a:r>
            <a:r>
              <a:rPr dirty="0" spc="-45"/>
              <a:t> </a:t>
            </a:r>
            <a:r>
              <a:rPr dirty="0" spc="-40"/>
              <a:t>discrimination </a:t>
            </a:r>
            <a:r>
              <a:rPr dirty="0" spc="-70"/>
              <a:t>and</a:t>
            </a:r>
            <a:r>
              <a:rPr dirty="0" spc="-50"/>
              <a:t> </a:t>
            </a:r>
            <a:r>
              <a:rPr dirty="0" spc="-45"/>
              <a:t>affective </a:t>
            </a:r>
            <a:r>
              <a:rPr dirty="0" spc="-55"/>
              <a:t>reactions</a:t>
            </a:r>
            <a:r>
              <a:rPr dirty="0" spc="-40"/>
              <a:t> </a:t>
            </a:r>
            <a:r>
              <a:rPr dirty="0" spc="-20"/>
              <a:t>in</a:t>
            </a:r>
            <a:r>
              <a:rPr dirty="0" spc="-60"/>
              <a:t> </a:t>
            </a:r>
            <a:r>
              <a:rPr dirty="0" spc="-114"/>
              <a:t>a</a:t>
            </a:r>
            <a:r>
              <a:rPr dirty="0" spc="-40"/>
              <a:t> </a:t>
            </a:r>
            <a:r>
              <a:rPr dirty="0" spc="-20"/>
              <a:t>multiple</a:t>
            </a:r>
            <a:r>
              <a:rPr dirty="0" spc="-30"/>
              <a:t> </a:t>
            </a:r>
            <a:r>
              <a:rPr dirty="0" spc="-85"/>
              <a:t>race</a:t>
            </a:r>
            <a:r>
              <a:rPr dirty="0" spc="-70"/>
              <a:t> </a:t>
            </a:r>
            <a:r>
              <a:rPr dirty="0" spc="-75"/>
              <a:t>sample</a:t>
            </a:r>
            <a:r>
              <a:rPr dirty="0" spc="-40"/>
              <a:t> </a:t>
            </a:r>
            <a:r>
              <a:rPr dirty="0"/>
              <a:t>of</a:t>
            </a:r>
            <a:r>
              <a:rPr dirty="0" spc="-60"/>
              <a:t> </a:t>
            </a:r>
            <a:r>
              <a:rPr dirty="0" spc="-135"/>
              <a:t>U.S.</a:t>
            </a:r>
            <a:r>
              <a:rPr dirty="0" spc="-80"/>
              <a:t> </a:t>
            </a:r>
            <a:r>
              <a:rPr dirty="0" spc="-70"/>
              <a:t>young</a:t>
            </a:r>
            <a:r>
              <a:rPr dirty="0" spc="-40"/>
              <a:t> </a:t>
            </a:r>
            <a:r>
              <a:rPr dirty="0" spc="-45"/>
              <a:t>adults</a:t>
            </a:r>
            <a:r>
              <a:rPr dirty="0" spc="-25"/>
              <a:t> </a:t>
            </a:r>
            <a:r>
              <a:rPr dirty="0" spc="-25" i="1">
                <a:latin typeface="Arial"/>
                <a:cs typeface="Arial"/>
              </a:rPr>
              <a:t>BMC </a:t>
            </a:r>
            <a:r>
              <a:rPr dirty="0" spc="-80" i="1">
                <a:latin typeface="Arial"/>
                <a:cs typeface="Arial"/>
              </a:rPr>
              <a:t>Public</a:t>
            </a:r>
            <a:r>
              <a:rPr dirty="0" spc="295" i="1">
                <a:latin typeface="Arial"/>
                <a:cs typeface="Arial"/>
              </a:rPr>
              <a:t> </a:t>
            </a:r>
            <a:r>
              <a:rPr dirty="0" spc="-50" i="1">
                <a:latin typeface="Arial"/>
                <a:cs typeface="Arial"/>
              </a:rPr>
              <a:t>Health,</a:t>
            </a:r>
            <a:r>
              <a:rPr dirty="0" spc="290" i="1">
                <a:latin typeface="Arial"/>
                <a:cs typeface="Arial"/>
              </a:rPr>
              <a:t> </a:t>
            </a:r>
            <a:r>
              <a:rPr dirty="0" u="sng" spc="-4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hlinkClick r:id="rId5"/>
              </a:rPr>
              <a:t>https://bmcpublichealth.biomedcentral.com/articles/10.1186/s12889-</a:t>
            </a:r>
            <a:r>
              <a:rPr dirty="0" u="sng" spc="-7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hlinkClick r:id="rId5"/>
              </a:rPr>
              <a:t>021-</a:t>
            </a:r>
            <a:r>
              <a:rPr dirty="0" u="sng" spc="-7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hlinkClick r:id="rId5"/>
              </a:rPr>
              <a:t>11559-</a:t>
            </a:r>
            <a:r>
              <a:rPr dirty="0" u="sng" spc="-5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hlinkClick r:id="rId5"/>
              </a:rPr>
              <a:t>1</a:t>
            </a:r>
          </a:p>
          <a:p>
            <a:pPr marL="240665" indent="-227965">
              <a:lnSpc>
                <a:spcPct val="100000"/>
              </a:lnSpc>
              <a:spcBef>
                <a:spcPts val="810"/>
              </a:spcBef>
              <a:buChar char="•"/>
              <a:tabLst>
                <a:tab pos="240665" algn="l"/>
              </a:tabLst>
            </a:pPr>
            <a:r>
              <a:rPr dirty="0" spc="-105"/>
              <a:t>Kawai</a:t>
            </a:r>
            <a:r>
              <a:rPr dirty="0" spc="-60"/>
              <a:t> </a:t>
            </a:r>
            <a:r>
              <a:rPr dirty="0" spc="-229"/>
              <a:t>Y.</a:t>
            </a:r>
            <a:r>
              <a:rPr dirty="0" spc="-60"/>
              <a:t> </a:t>
            </a:r>
            <a:r>
              <a:rPr dirty="0" spc="-55"/>
              <a:t>Stereotyping</a:t>
            </a:r>
            <a:r>
              <a:rPr dirty="0" spc="-25"/>
              <a:t> </a:t>
            </a:r>
            <a:r>
              <a:rPr dirty="0" spc="-90"/>
              <a:t>Asian</a:t>
            </a:r>
            <a:r>
              <a:rPr dirty="0" spc="-60"/>
              <a:t> </a:t>
            </a:r>
            <a:r>
              <a:rPr dirty="0" spc="-75"/>
              <a:t>Americans:</a:t>
            </a:r>
            <a:r>
              <a:rPr dirty="0" spc="-40"/>
              <a:t> </a:t>
            </a:r>
            <a:r>
              <a:rPr dirty="0" spc="-20"/>
              <a:t>the</a:t>
            </a:r>
            <a:r>
              <a:rPr dirty="0" spc="-45"/>
              <a:t> dialectic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55"/>
              <a:t> </a:t>
            </a:r>
            <a:r>
              <a:rPr dirty="0" spc="-20"/>
              <a:t>the</a:t>
            </a:r>
            <a:r>
              <a:rPr dirty="0" spc="-45"/>
              <a:t> </a:t>
            </a:r>
            <a:r>
              <a:rPr dirty="0" spc="-50"/>
              <a:t>model</a:t>
            </a:r>
            <a:r>
              <a:rPr dirty="0" spc="-45"/>
              <a:t> </a:t>
            </a:r>
            <a:r>
              <a:rPr dirty="0" spc="-20"/>
              <a:t>minority</a:t>
            </a:r>
            <a:r>
              <a:rPr dirty="0" spc="-45"/>
              <a:t> </a:t>
            </a:r>
            <a:r>
              <a:rPr dirty="0" spc="-65"/>
              <a:t>and</a:t>
            </a:r>
            <a:r>
              <a:rPr dirty="0" spc="-40"/>
              <a:t> </a:t>
            </a:r>
            <a:r>
              <a:rPr dirty="0" spc="-20"/>
              <a:t>the</a:t>
            </a:r>
            <a:r>
              <a:rPr dirty="0" spc="-45"/>
              <a:t> </a:t>
            </a:r>
            <a:r>
              <a:rPr dirty="0" spc="-40"/>
              <a:t>yellow</a:t>
            </a:r>
            <a:r>
              <a:rPr dirty="0" spc="-50"/>
              <a:t> </a:t>
            </a:r>
            <a:r>
              <a:rPr dirty="0" spc="-20"/>
              <a:t>peril.</a:t>
            </a:r>
            <a:r>
              <a:rPr dirty="0"/>
              <a:t> </a:t>
            </a:r>
            <a:r>
              <a:rPr dirty="0" spc="-65" i="1">
                <a:latin typeface="Arial"/>
                <a:cs typeface="Arial"/>
              </a:rPr>
              <a:t>Howard</a:t>
            </a:r>
            <a:r>
              <a:rPr dirty="0" spc="-70" i="1">
                <a:latin typeface="Arial"/>
                <a:cs typeface="Arial"/>
              </a:rPr>
              <a:t> </a:t>
            </a:r>
            <a:r>
              <a:rPr dirty="0" spc="-254" i="1">
                <a:latin typeface="Arial"/>
                <a:cs typeface="Arial"/>
              </a:rPr>
              <a:t>J</a:t>
            </a:r>
            <a:r>
              <a:rPr dirty="0" spc="-35" i="1">
                <a:latin typeface="Arial"/>
                <a:cs typeface="Arial"/>
              </a:rPr>
              <a:t> </a:t>
            </a:r>
            <a:r>
              <a:rPr dirty="0" spc="-95" i="1">
                <a:latin typeface="Arial"/>
                <a:cs typeface="Arial"/>
              </a:rPr>
              <a:t>Commun.</a:t>
            </a:r>
            <a:r>
              <a:rPr dirty="0" spc="-55" i="1">
                <a:latin typeface="Arial"/>
                <a:cs typeface="Arial"/>
              </a:rPr>
              <a:t> </a:t>
            </a:r>
            <a:r>
              <a:rPr dirty="0" spc="-65"/>
              <a:t>2005;16(2):109-</a:t>
            </a:r>
            <a:r>
              <a:rPr dirty="0" spc="-25"/>
              <a:t>30.</a:t>
            </a:r>
          </a:p>
          <a:p>
            <a:pPr marL="240665" marR="471170" indent="-228600">
              <a:lnSpc>
                <a:spcPts val="1510"/>
              </a:lnSpc>
              <a:spcBef>
                <a:spcPts val="1035"/>
              </a:spcBef>
              <a:buChar char="•"/>
              <a:tabLst>
                <a:tab pos="240665" algn="l"/>
              </a:tabLst>
            </a:pPr>
            <a:r>
              <a:rPr dirty="0" spc="-85"/>
              <a:t>Lindau</a:t>
            </a:r>
            <a:r>
              <a:rPr dirty="0" spc="-30"/>
              <a:t> </a:t>
            </a:r>
            <a:r>
              <a:rPr dirty="0"/>
              <a:t>et</a:t>
            </a:r>
            <a:r>
              <a:rPr dirty="0" spc="-40"/>
              <a:t> </a:t>
            </a:r>
            <a:r>
              <a:rPr dirty="0" spc="-50"/>
              <a:t>al</a:t>
            </a:r>
            <a:r>
              <a:rPr dirty="0" spc="-55"/>
              <a:t> </a:t>
            </a:r>
            <a:r>
              <a:rPr dirty="0" spc="-70"/>
              <a:t>(2021),</a:t>
            </a:r>
            <a:r>
              <a:rPr dirty="0" spc="-15"/>
              <a:t> </a:t>
            </a:r>
            <a:r>
              <a:rPr dirty="0" spc="-120"/>
              <a:t>Change</a:t>
            </a:r>
            <a:r>
              <a:rPr dirty="0" spc="-35"/>
              <a:t> </a:t>
            </a:r>
            <a:r>
              <a:rPr dirty="0" spc="-20"/>
              <a:t>in</a:t>
            </a:r>
            <a:r>
              <a:rPr dirty="0" spc="-50"/>
              <a:t> </a:t>
            </a:r>
            <a:r>
              <a:rPr dirty="0" spc="-55"/>
              <a:t>Health-</a:t>
            </a:r>
            <a:r>
              <a:rPr dirty="0" spc="-80"/>
              <a:t>Related</a:t>
            </a:r>
            <a:r>
              <a:rPr dirty="0" spc="-35"/>
              <a:t> </a:t>
            </a:r>
            <a:r>
              <a:rPr dirty="0" spc="-85"/>
              <a:t>Socioeconomic </a:t>
            </a:r>
            <a:r>
              <a:rPr dirty="0" spc="-120"/>
              <a:t>Risk</a:t>
            </a:r>
            <a:r>
              <a:rPr dirty="0" spc="-65"/>
              <a:t> </a:t>
            </a:r>
            <a:r>
              <a:rPr dirty="0" spc="-90"/>
              <a:t>Factors</a:t>
            </a:r>
            <a:r>
              <a:rPr dirty="0" spc="-65"/>
              <a:t> </a:t>
            </a:r>
            <a:r>
              <a:rPr dirty="0" spc="-70"/>
              <a:t>and</a:t>
            </a:r>
            <a:r>
              <a:rPr dirty="0" spc="-50"/>
              <a:t> </a:t>
            </a:r>
            <a:r>
              <a:rPr dirty="0" spc="-30"/>
              <a:t>Mental</a:t>
            </a:r>
            <a:r>
              <a:rPr dirty="0" spc="-45"/>
              <a:t> </a:t>
            </a:r>
            <a:r>
              <a:rPr dirty="0" spc="-55"/>
              <a:t>Health</a:t>
            </a:r>
            <a:r>
              <a:rPr dirty="0" spc="-35"/>
              <a:t> </a:t>
            </a:r>
            <a:r>
              <a:rPr dirty="0" spc="-60"/>
              <a:t>During</a:t>
            </a:r>
            <a:r>
              <a:rPr dirty="0" spc="-50"/>
              <a:t> </a:t>
            </a:r>
            <a:r>
              <a:rPr dirty="0" spc="-10"/>
              <a:t>the</a:t>
            </a:r>
            <a:r>
              <a:rPr dirty="0" spc="-50"/>
              <a:t> </a:t>
            </a:r>
            <a:r>
              <a:rPr dirty="0" spc="-85"/>
              <a:t>Early</a:t>
            </a:r>
            <a:r>
              <a:rPr dirty="0" spc="-35"/>
              <a:t> </a:t>
            </a:r>
            <a:r>
              <a:rPr dirty="0" spc="-125"/>
              <a:t>Phase</a:t>
            </a:r>
            <a:r>
              <a:rPr dirty="0" spc="-45"/>
              <a:t> </a:t>
            </a:r>
            <a:r>
              <a:rPr dirty="0"/>
              <a:t>of</a:t>
            </a:r>
            <a:r>
              <a:rPr dirty="0" spc="-60"/>
              <a:t> </a:t>
            </a:r>
            <a:r>
              <a:rPr dirty="0" spc="-20"/>
              <a:t>the</a:t>
            </a:r>
            <a:r>
              <a:rPr dirty="0" spc="-45"/>
              <a:t> </a:t>
            </a:r>
            <a:r>
              <a:rPr dirty="0" spc="-80"/>
              <a:t>Covid-</a:t>
            </a:r>
            <a:r>
              <a:rPr dirty="0" spc="-75"/>
              <a:t>19</a:t>
            </a:r>
            <a:r>
              <a:rPr dirty="0" spc="-50"/>
              <a:t> </a:t>
            </a:r>
            <a:r>
              <a:rPr dirty="0" spc="-85"/>
              <a:t>Pandemic:</a:t>
            </a:r>
            <a:r>
              <a:rPr dirty="0" spc="-45"/>
              <a:t> </a:t>
            </a:r>
            <a:r>
              <a:rPr dirty="0" spc="-50"/>
              <a:t>A </a:t>
            </a:r>
            <a:r>
              <a:rPr dirty="0" spc="-45"/>
              <a:t>National</a:t>
            </a:r>
            <a:r>
              <a:rPr dirty="0" spc="-65"/>
              <a:t> </a:t>
            </a:r>
            <a:r>
              <a:rPr dirty="0" spc="-95"/>
              <a:t>Survey</a:t>
            </a:r>
            <a:r>
              <a:rPr dirty="0" spc="-60"/>
              <a:t> </a:t>
            </a:r>
            <a:r>
              <a:rPr dirty="0"/>
              <a:t>of</a:t>
            </a:r>
            <a:r>
              <a:rPr dirty="0" spc="-70"/>
              <a:t> </a:t>
            </a:r>
            <a:r>
              <a:rPr dirty="0" spc="-135"/>
              <a:t>U.S.</a:t>
            </a:r>
            <a:r>
              <a:rPr dirty="0" spc="-75"/>
              <a:t> </a:t>
            </a:r>
            <a:r>
              <a:rPr dirty="0" spc="-70"/>
              <a:t>Women. </a:t>
            </a:r>
            <a:r>
              <a:rPr dirty="0" spc="-70" i="1">
                <a:latin typeface="Arial"/>
                <a:cs typeface="Arial"/>
              </a:rPr>
              <a:t>Journal</a:t>
            </a:r>
            <a:r>
              <a:rPr dirty="0" spc="-45" i="1">
                <a:latin typeface="Arial"/>
                <a:cs typeface="Arial"/>
              </a:rPr>
              <a:t> </a:t>
            </a:r>
            <a:r>
              <a:rPr dirty="0" spc="-20" i="1">
                <a:latin typeface="Arial"/>
                <a:cs typeface="Arial"/>
              </a:rPr>
              <a:t>of</a:t>
            </a:r>
            <a:r>
              <a:rPr dirty="0" spc="-75" i="1">
                <a:latin typeface="Arial"/>
                <a:cs typeface="Arial"/>
              </a:rPr>
              <a:t> </a:t>
            </a:r>
            <a:r>
              <a:rPr dirty="0" spc="-95" i="1">
                <a:latin typeface="Arial"/>
                <a:cs typeface="Arial"/>
              </a:rPr>
              <a:t>Women’s</a:t>
            </a:r>
            <a:r>
              <a:rPr dirty="0" spc="-65" i="1">
                <a:latin typeface="Arial"/>
                <a:cs typeface="Arial"/>
              </a:rPr>
              <a:t> </a:t>
            </a:r>
            <a:r>
              <a:rPr dirty="0" spc="-55" i="1">
                <a:latin typeface="Arial"/>
                <a:cs typeface="Arial"/>
              </a:rPr>
              <a:t>Health</a:t>
            </a:r>
            <a:r>
              <a:rPr dirty="0" spc="-40" i="1">
                <a:latin typeface="Arial"/>
                <a:cs typeface="Arial"/>
              </a:rPr>
              <a:t> </a:t>
            </a:r>
            <a:r>
              <a:rPr dirty="0" spc="-65"/>
              <a:t>30(4),</a:t>
            </a:r>
            <a:r>
              <a:rPr dirty="0" spc="-40"/>
              <a:t> </a:t>
            </a:r>
            <a:r>
              <a:rPr dirty="0" spc="-75"/>
              <a:t>19</a:t>
            </a:r>
            <a:r>
              <a:rPr dirty="0" spc="-60"/>
              <a:t> </a:t>
            </a:r>
            <a:r>
              <a:rPr dirty="0" spc="-30"/>
              <a:t>April,</a:t>
            </a:r>
            <a:r>
              <a:rPr dirty="0" spc="-55"/>
              <a:t> </a:t>
            </a:r>
            <a:r>
              <a:rPr dirty="0" spc="-20"/>
              <a:t>2021</a:t>
            </a:r>
          </a:p>
          <a:p>
            <a:pPr marL="240665" indent="-227965">
              <a:lnSpc>
                <a:spcPct val="100000"/>
              </a:lnSpc>
              <a:spcBef>
                <a:spcPts val="805"/>
              </a:spcBef>
              <a:buChar char="•"/>
              <a:tabLst>
                <a:tab pos="240665" algn="l"/>
              </a:tabLst>
            </a:pPr>
            <a:r>
              <a:rPr dirty="0" spc="-30"/>
              <a:t>Model</a:t>
            </a:r>
            <a:r>
              <a:rPr dirty="0" spc="-65"/>
              <a:t> </a:t>
            </a:r>
            <a:r>
              <a:rPr dirty="0"/>
              <a:t>Minority</a:t>
            </a:r>
            <a:r>
              <a:rPr dirty="0" spc="-50"/>
              <a:t> </a:t>
            </a:r>
            <a:r>
              <a:rPr dirty="0" spc="-70"/>
              <a:t>Section,</a:t>
            </a:r>
            <a:r>
              <a:rPr dirty="0" spc="-65"/>
              <a:t> </a:t>
            </a:r>
            <a:r>
              <a:rPr dirty="0" u="sng" spc="-3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hlinkClick r:id="rId6"/>
              </a:rPr>
              <a:t>https://depts.washington.edu/sibl/Publications/Model%20Minority%20Section%20(2011).pdf</a:t>
            </a:r>
          </a:p>
          <a:p>
            <a:pPr marL="240665" indent="-227965">
              <a:lnSpc>
                <a:spcPct val="100000"/>
              </a:lnSpc>
              <a:spcBef>
                <a:spcPts val="830"/>
              </a:spcBef>
              <a:buChar char="•"/>
              <a:tabLst>
                <a:tab pos="240665" algn="l"/>
              </a:tabLst>
            </a:pPr>
            <a:r>
              <a:rPr dirty="0" spc="-80"/>
              <a:t>Ruizetal</a:t>
            </a:r>
            <a:r>
              <a:rPr dirty="0" spc="-30"/>
              <a:t> </a:t>
            </a:r>
            <a:r>
              <a:rPr dirty="0" spc="-65"/>
              <a:t>(2021),</a:t>
            </a:r>
            <a:r>
              <a:rPr dirty="0" spc="-35"/>
              <a:t> </a:t>
            </a:r>
            <a:r>
              <a:rPr dirty="0" spc="-95"/>
              <a:t>One-</a:t>
            </a:r>
            <a:r>
              <a:rPr dirty="0"/>
              <a:t>third</a:t>
            </a:r>
            <a:r>
              <a:rPr dirty="0" spc="-40"/>
              <a:t> </a:t>
            </a:r>
            <a:r>
              <a:rPr dirty="0"/>
              <a:t>of</a:t>
            </a:r>
            <a:r>
              <a:rPr dirty="0" spc="-65"/>
              <a:t> </a:t>
            </a:r>
            <a:r>
              <a:rPr dirty="0" spc="-90"/>
              <a:t>Asian</a:t>
            </a:r>
            <a:r>
              <a:rPr dirty="0" spc="-60"/>
              <a:t> </a:t>
            </a:r>
            <a:r>
              <a:rPr dirty="0" spc="-80"/>
              <a:t>Americans</a:t>
            </a:r>
            <a:r>
              <a:rPr dirty="0" spc="-55"/>
              <a:t> </a:t>
            </a:r>
            <a:r>
              <a:rPr dirty="0" spc="-45"/>
              <a:t>fear</a:t>
            </a:r>
            <a:r>
              <a:rPr dirty="0" spc="-55"/>
              <a:t> </a:t>
            </a:r>
            <a:r>
              <a:rPr dirty="0" spc="-40"/>
              <a:t>threats,</a:t>
            </a:r>
            <a:r>
              <a:rPr dirty="0" spc="-35"/>
              <a:t> </a:t>
            </a:r>
            <a:r>
              <a:rPr dirty="0" spc="-75"/>
              <a:t>physical</a:t>
            </a:r>
            <a:r>
              <a:rPr dirty="0" spc="-50"/>
              <a:t> </a:t>
            </a:r>
            <a:r>
              <a:rPr dirty="0" spc="-70"/>
              <a:t>attacks</a:t>
            </a:r>
            <a:r>
              <a:rPr dirty="0" spc="-30"/>
              <a:t> </a:t>
            </a:r>
            <a:r>
              <a:rPr dirty="0" spc="-70"/>
              <a:t>and</a:t>
            </a:r>
            <a:r>
              <a:rPr dirty="0" spc="-50"/>
              <a:t> most</a:t>
            </a:r>
            <a:r>
              <a:rPr dirty="0" spc="-75"/>
              <a:t> </a:t>
            </a:r>
            <a:r>
              <a:rPr dirty="0" spc="-130"/>
              <a:t>say</a:t>
            </a:r>
            <a:r>
              <a:rPr dirty="0" spc="-55"/>
              <a:t> </a:t>
            </a:r>
            <a:r>
              <a:rPr dirty="0" spc="-60"/>
              <a:t>violence</a:t>
            </a:r>
            <a:r>
              <a:rPr dirty="0" spc="-55"/>
              <a:t> </a:t>
            </a:r>
            <a:r>
              <a:rPr dirty="0" spc="-70"/>
              <a:t>against</a:t>
            </a:r>
            <a:r>
              <a:rPr dirty="0" spc="-35"/>
              <a:t> </a:t>
            </a:r>
            <a:r>
              <a:rPr dirty="0" spc="-30"/>
              <a:t>them</a:t>
            </a:r>
            <a:r>
              <a:rPr dirty="0" spc="-50"/>
              <a:t> </a:t>
            </a:r>
            <a:r>
              <a:rPr dirty="0" spc="-80"/>
              <a:t>is</a:t>
            </a:r>
            <a:r>
              <a:rPr dirty="0" spc="-55"/>
              <a:t> rising</a:t>
            </a:r>
            <a:r>
              <a:rPr dirty="0" spc="-25"/>
              <a:t> </a:t>
            </a:r>
            <a:r>
              <a:rPr dirty="0" spc="-130" i="1">
                <a:latin typeface="Arial"/>
                <a:cs typeface="Arial"/>
              </a:rPr>
              <a:t>Pew</a:t>
            </a:r>
            <a:r>
              <a:rPr dirty="0" spc="-65" i="1">
                <a:latin typeface="Arial"/>
                <a:cs typeface="Arial"/>
              </a:rPr>
              <a:t> </a:t>
            </a:r>
            <a:r>
              <a:rPr dirty="0" spc="-114" i="1">
                <a:latin typeface="Arial"/>
                <a:cs typeface="Arial"/>
              </a:rPr>
              <a:t>Research</a:t>
            </a:r>
            <a:r>
              <a:rPr dirty="0" spc="-75" i="1">
                <a:latin typeface="Arial"/>
                <a:cs typeface="Arial"/>
              </a:rPr>
              <a:t> </a:t>
            </a:r>
            <a:r>
              <a:rPr dirty="0" spc="-10" i="1">
                <a:latin typeface="Arial"/>
                <a:cs typeface="Arial"/>
              </a:rPr>
              <a:t>Center</a:t>
            </a:r>
          </a:p>
          <a:p>
            <a:pPr marL="240665" marR="342900" indent="-228600">
              <a:lnSpc>
                <a:spcPts val="1510"/>
              </a:lnSpc>
              <a:spcBef>
                <a:spcPts val="1035"/>
              </a:spcBef>
              <a:buChar char="•"/>
              <a:tabLst>
                <a:tab pos="240665" algn="l"/>
              </a:tabLst>
            </a:pPr>
            <a:r>
              <a:rPr dirty="0" spc="-125"/>
              <a:t>Vu</a:t>
            </a:r>
            <a:r>
              <a:rPr dirty="0" spc="-45"/>
              <a:t> </a:t>
            </a:r>
            <a:r>
              <a:rPr dirty="0"/>
              <a:t>et</a:t>
            </a:r>
            <a:r>
              <a:rPr dirty="0" spc="-30"/>
              <a:t> </a:t>
            </a:r>
            <a:r>
              <a:rPr dirty="0" spc="-50"/>
              <a:t>al </a:t>
            </a:r>
            <a:r>
              <a:rPr dirty="0" spc="-70"/>
              <a:t>(2021),</a:t>
            </a:r>
            <a:r>
              <a:rPr dirty="0" spc="-10"/>
              <a:t> </a:t>
            </a:r>
            <a:r>
              <a:rPr dirty="0" spc="-100"/>
              <a:t>Racial</a:t>
            </a:r>
            <a:r>
              <a:rPr dirty="0" spc="-45"/>
              <a:t> </a:t>
            </a:r>
            <a:r>
              <a:rPr dirty="0" spc="-80"/>
              <a:t>and</a:t>
            </a:r>
            <a:r>
              <a:rPr dirty="0" spc="-45"/>
              <a:t> </a:t>
            </a:r>
            <a:r>
              <a:rPr dirty="0" spc="-70"/>
              <a:t>Ethnic</a:t>
            </a:r>
            <a:r>
              <a:rPr dirty="0" spc="-25"/>
              <a:t> </a:t>
            </a:r>
            <a:r>
              <a:rPr dirty="0" spc="-60"/>
              <a:t>Disparities</a:t>
            </a:r>
            <a:r>
              <a:rPr dirty="0" spc="-35"/>
              <a:t> </a:t>
            </a:r>
            <a:r>
              <a:rPr dirty="0" spc="-20"/>
              <a:t>in</a:t>
            </a:r>
            <a:r>
              <a:rPr dirty="0" spc="-55"/>
              <a:t> Health-</a:t>
            </a:r>
            <a:r>
              <a:rPr dirty="0" spc="-80"/>
              <a:t>Related</a:t>
            </a:r>
            <a:r>
              <a:rPr dirty="0" spc="-35"/>
              <a:t> </a:t>
            </a:r>
            <a:r>
              <a:rPr dirty="0" spc="-85"/>
              <a:t>Socioeconomic</a:t>
            </a:r>
            <a:r>
              <a:rPr dirty="0" spc="-80"/>
              <a:t> </a:t>
            </a:r>
            <a:r>
              <a:rPr dirty="0" spc="-130"/>
              <a:t>Risks</a:t>
            </a:r>
            <a:r>
              <a:rPr dirty="0" spc="-60"/>
              <a:t> During</a:t>
            </a:r>
            <a:r>
              <a:rPr dirty="0" spc="-45"/>
              <a:t> </a:t>
            </a:r>
            <a:r>
              <a:rPr dirty="0" spc="-10"/>
              <a:t>the</a:t>
            </a:r>
            <a:r>
              <a:rPr dirty="0" spc="-35"/>
              <a:t> </a:t>
            </a:r>
            <a:r>
              <a:rPr dirty="0" spc="-85"/>
              <a:t>Early</a:t>
            </a:r>
            <a:r>
              <a:rPr dirty="0" spc="-45"/>
              <a:t> </a:t>
            </a:r>
            <a:r>
              <a:rPr dirty="0" spc="-150"/>
              <a:t>COVID-</a:t>
            </a:r>
            <a:r>
              <a:rPr dirty="0" spc="-75"/>
              <a:t>19</a:t>
            </a:r>
            <a:r>
              <a:rPr dirty="0" spc="-45"/>
              <a:t> </a:t>
            </a:r>
            <a:r>
              <a:rPr dirty="0" spc="-85"/>
              <a:t>Pandemic:</a:t>
            </a:r>
            <a:r>
              <a:rPr dirty="0" spc="-25"/>
              <a:t> </a:t>
            </a:r>
            <a:r>
              <a:rPr dirty="0" spc="-140"/>
              <a:t>A</a:t>
            </a:r>
            <a:r>
              <a:rPr dirty="0" spc="-60"/>
              <a:t> </a:t>
            </a:r>
            <a:r>
              <a:rPr dirty="0" spc="-50"/>
              <a:t>National </a:t>
            </a:r>
            <a:r>
              <a:rPr dirty="0" spc="-95"/>
              <a:t>Survey</a:t>
            </a:r>
            <a:r>
              <a:rPr dirty="0" spc="-40"/>
              <a:t> </a:t>
            </a:r>
            <a:r>
              <a:rPr dirty="0" spc="-10"/>
              <a:t>of</a:t>
            </a:r>
            <a:r>
              <a:rPr dirty="0" spc="-65"/>
              <a:t> </a:t>
            </a:r>
            <a:r>
              <a:rPr dirty="0" spc="-20"/>
              <a:t>U.S. </a:t>
            </a:r>
            <a:r>
              <a:rPr dirty="0" spc="-70"/>
              <a:t>Women,</a:t>
            </a:r>
            <a:r>
              <a:rPr dirty="0" spc="-60"/>
              <a:t> </a:t>
            </a:r>
            <a:r>
              <a:rPr dirty="0" spc="-70" i="1">
                <a:latin typeface="Arial"/>
                <a:cs typeface="Arial"/>
              </a:rPr>
              <a:t>Journal</a:t>
            </a:r>
            <a:r>
              <a:rPr dirty="0" spc="-45" i="1">
                <a:latin typeface="Arial"/>
                <a:cs typeface="Arial"/>
              </a:rPr>
              <a:t> </a:t>
            </a:r>
            <a:r>
              <a:rPr dirty="0" spc="-20" i="1">
                <a:latin typeface="Arial"/>
                <a:cs typeface="Arial"/>
              </a:rPr>
              <a:t>of</a:t>
            </a:r>
            <a:r>
              <a:rPr dirty="0" spc="-65" i="1">
                <a:latin typeface="Arial"/>
                <a:cs typeface="Arial"/>
              </a:rPr>
              <a:t> </a:t>
            </a:r>
            <a:r>
              <a:rPr dirty="0" spc="-95" i="1">
                <a:latin typeface="Arial"/>
                <a:cs typeface="Arial"/>
              </a:rPr>
              <a:t>Women’s</a:t>
            </a:r>
            <a:r>
              <a:rPr dirty="0" spc="-55" i="1">
                <a:latin typeface="Arial"/>
                <a:cs typeface="Arial"/>
              </a:rPr>
              <a:t> Health </a:t>
            </a:r>
            <a:r>
              <a:rPr dirty="0" spc="-70"/>
              <a:t>30(10),</a:t>
            </a:r>
            <a:r>
              <a:rPr dirty="0" spc="-20"/>
              <a:t> </a:t>
            </a:r>
            <a:r>
              <a:rPr dirty="0" spc="-75"/>
              <a:t>5</a:t>
            </a:r>
            <a:r>
              <a:rPr dirty="0" spc="-60"/>
              <a:t> </a:t>
            </a:r>
            <a:r>
              <a:rPr dirty="0" spc="-80"/>
              <a:t>Oct</a:t>
            </a:r>
            <a:r>
              <a:rPr dirty="0" spc="-45"/>
              <a:t> </a:t>
            </a:r>
            <a:r>
              <a:rPr dirty="0" spc="-20"/>
              <a:t>2021</a:t>
            </a:r>
          </a:p>
          <a:p>
            <a:pPr marL="240665" indent="-227965">
              <a:lnSpc>
                <a:spcPct val="100000"/>
              </a:lnSpc>
              <a:spcBef>
                <a:spcPts val="810"/>
              </a:spcBef>
              <a:buChar char="•"/>
              <a:tabLst>
                <a:tab pos="240665" algn="l"/>
              </a:tabLst>
            </a:pPr>
            <a:r>
              <a:rPr dirty="0" spc="-90"/>
              <a:t>Wong</a:t>
            </a:r>
            <a:r>
              <a:rPr dirty="0" spc="-60"/>
              <a:t> </a:t>
            </a:r>
            <a:r>
              <a:rPr dirty="0" spc="-204"/>
              <a:t>F,</a:t>
            </a:r>
            <a:r>
              <a:rPr dirty="0" spc="-55"/>
              <a:t> </a:t>
            </a:r>
            <a:r>
              <a:rPr dirty="0" spc="-80"/>
              <a:t>Halgin</a:t>
            </a:r>
            <a:r>
              <a:rPr dirty="0" spc="-40"/>
              <a:t> </a:t>
            </a:r>
            <a:r>
              <a:rPr dirty="0" spc="-145"/>
              <a:t>R.</a:t>
            </a:r>
            <a:r>
              <a:rPr dirty="0" spc="-75"/>
              <a:t> </a:t>
            </a:r>
            <a:r>
              <a:rPr dirty="0" spc="-105"/>
              <a:t>The</a:t>
            </a:r>
            <a:r>
              <a:rPr dirty="0" spc="-35"/>
              <a:t> </a:t>
            </a:r>
            <a:r>
              <a:rPr dirty="0" spc="-20"/>
              <a:t>“model</a:t>
            </a:r>
            <a:r>
              <a:rPr dirty="0" spc="-55"/>
              <a:t> </a:t>
            </a:r>
            <a:r>
              <a:rPr dirty="0"/>
              <a:t>minority”:</a:t>
            </a:r>
            <a:r>
              <a:rPr dirty="0" spc="-55"/>
              <a:t> </a:t>
            </a:r>
            <a:r>
              <a:rPr dirty="0" spc="-75"/>
              <a:t>bane</a:t>
            </a:r>
            <a:r>
              <a:rPr dirty="0" spc="-50"/>
              <a:t> </a:t>
            </a:r>
            <a:r>
              <a:rPr dirty="0" spc="-10"/>
              <a:t>or</a:t>
            </a:r>
            <a:r>
              <a:rPr dirty="0" spc="-70"/>
              <a:t> </a:t>
            </a:r>
            <a:r>
              <a:rPr dirty="0" spc="-75"/>
              <a:t>blessing</a:t>
            </a:r>
            <a:r>
              <a:rPr dirty="0" spc="-35"/>
              <a:t> </a:t>
            </a:r>
            <a:r>
              <a:rPr dirty="0"/>
              <a:t>for</a:t>
            </a:r>
            <a:r>
              <a:rPr dirty="0" spc="-75"/>
              <a:t> </a:t>
            </a:r>
            <a:r>
              <a:rPr dirty="0" spc="-90"/>
              <a:t>Asian</a:t>
            </a:r>
            <a:r>
              <a:rPr dirty="0" spc="-60"/>
              <a:t> Americans”</a:t>
            </a:r>
            <a:r>
              <a:rPr dirty="0" spc="-35"/>
              <a:t> </a:t>
            </a:r>
            <a:r>
              <a:rPr dirty="0" spc="-260" i="1">
                <a:latin typeface="Arial"/>
                <a:cs typeface="Arial"/>
              </a:rPr>
              <a:t>J</a:t>
            </a:r>
            <a:r>
              <a:rPr dirty="0" spc="-45" i="1">
                <a:latin typeface="Arial"/>
                <a:cs typeface="Arial"/>
              </a:rPr>
              <a:t> </a:t>
            </a:r>
            <a:r>
              <a:rPr dirty="0" i="1">
                <a:latin typeface="Arial"/>
                <a:cs typeface="Arial"/>
              </a:rPr>
              <a:t>Multicult</a:t>
            </a:r>
            <a:r>
              <a:rPr dirty="0" spc="-30" i="1">
                <a:latin typeface="Arial"/>
                <a:cs typeface="Arial"/>
              </a:rPr>
              <a:t> </a:t>
            </a:r>
            <a:r>
              <a:rPr dirty="0" spc="-130" i="1">
                <a:latin typeface="Arial"/>
                <a:cs typeface="Arial"/>
              </a:rPr>
              <a:t>Couns</a:t>
            </a:r>
            <a:r>
              <a:rPr dirty="0" spc="-50" i="1">
                <a:latin typeface="Arial"/>
                <a:cs typeface="Arial"/>
              </a:rPr>
              <a:t> </a:t>
            </a:r>
            <a:r>
              <a:rPr dirty="0" spc="-90" i="1">
                <a:latin typeface="Arial"/>
                <a:cs typeface="Arial"/>
              </a:rPr>
              <a:t>Devel.</a:t>
            </a:r>
            <a:r>
              <a:rPr dirty="0" spc="-75" i="1">
                <a:latin typeface="Arial"/>
                <a:cs typeface="Arial"/>
              </a:rPr>
              <a:t> </a:t>
            </a:r>
            <a:r>
              <a:rPr dirty="0" spc="-65"/>
              <a:t>2006;</a:t>
            </a:r>
            <a:r>
              <a:rPr dirty="0" spc="-35"/>
              <a:t> </a:t>
            </a:r>
            <a:r>
              <a:rPr dirty="0" spc="-65"/>
              <a:t>34(1):38-</a:t>
            </a:r>
            <a:r>
              <a:rPr dirty="0" spc="-25"/>
              <a:t>39.</a:t>
            </a:r>
          </a:p>
          <a:p>
            <a:pPr marL="240665" indent="-227965">
              <a:lnSpc>
                <a:spcPct val="100000"/>
              </a:lnSpc>
              <a:spcBef>
                <a:spcPts val="825"/>
              </a:spcBef>
              <a:buChar char="•"/>
              <a:tabLst>
                <a:tab pos="240665" algn="l"/>
              </a:tabLst>
            </a:pPr>
            <a:r>
              <a:rPr dirty="0" spc="-145"/>
              <a:t>Yi</a:t>
            </a:r>
            <a:r>
              <a:rPr dirty="0" spc="-40"/>
              <a:t> </a:t>
            </a:r>
            <a:r>
              <a:rPr dirty="0"/>
              <a:t>et</a:t>
            </a:r>
            <a:r>
              <a:rPr dirty="0" spc="-45"/>
              <a:t> </a:t>
            </a:r>
            <a:r>
              <a:rPr dirty="0" spc="-50"/>
              <a:t>al</a:t>
            </a:r>
            <a:r>
              <a:rPr dirty="0" spc="-55"/>
              <a:t> </a:t>
            </a:r>
            <a:r>
              <a:rPr dirty="0" spc="-70"/>
              <a:t>(2022),</a:t>
            </a:r>
            <a:r>
              <a:rPr dirty="0" spc="-15"/>
              <a:t> </a:t>
            </a:r>
            <a:r>
              <a:rPr dirty="0" spc="-100"/>
              <a:t>The</a:t>
            </a:r>
            <a:r>
              <a:rPr dirty="0" spc="-45"/>
              <a:t> </a:t>
            </a:r>
            <a:r>
              <a:rPr dirty="0" spc="-20"/>
              <a:t>Mutually</a:t>
            </a:r>
            <a:r>
              <a:rPr dirty="0" spc="-30"/>
              <a:t> </a:t>
            </a:r>
            <a:r>
              <a:rPr dirty="0" spc="-70"/>
              <a:t>Reinforcing</a:t>
            </a:r>
            <a:r>
              <a:rPr dirty="0" spc="-60"/>
              <a:t> </a:t>
            </a:r>
            <a:r>
              <a:rPr dirty="0" spc="-114"/>
              <a:t>Cycle</a:t>
            </a:r>
            <a:r>
              <a:rPr dirty="0" spc="-55"/>
              <a:t> </a:t>
            </a:r>
            <a:r>
              <a:rPr dirty="0"/>
              <a:t>of</a:t>
            </a:r>
            <a:r>
              <a:rPr dirty="0" spc="-55"/>
              <a:t> </a:t>
            </a:r>
            <a:r>
              <a:rPr dirty="0" spc="-80"/>
              <a:t>Poor</a:t>
            </a:r>
            <a:r>
              <a:rPr dirty="0" spc="-65"/>
              <a:t> </a:t>
            </a:r>
            <a:r>
              <a:rPr dirty="0" spc="-85"/>
              <a:t>Data</a:t>
            </a:r>
            <a:r>
              <a:rPr dirty="0" spc="-55"/>
              <a:t> </a:t>
            </a:r>
            <a:r>
              <a:rPr dirty="0" spc="-40"/>
              <a:t>Quality</a:t>
            </a:r>
            <a:r>
              <a:rPr dirty="0" spc="-50"/>
              <a:t> </a:t>
            </a:r>
            <a:r>
              <a:rPr dirty="0" spc="-80"/>
              <a:t>And</a:t>
            </a:r>
            <a:r>
              <a:rPr dirty="0" spc="-50"/>
              <a:t> </a:t>
            </a:r>
            <a:r>
              <a:rPr dirty="0" spc="-95"/>
              <a:t>Racialized</a:t>
            </a:r>
            <a:r>
              <a:rPr dirty="0" spc="-45"/>
              <a:t> </a:t>
            </a:r>
            <a:r>
              <a:rPr dirty="0" spc="-70"/>
              <a:t>Stereotypes</a:t>
            </a:r>
            <a:r>
              <a:rPr dirty="0" spc="-45"/>
              <a:t> </a:t>
            </a:r>
            <a:r>
              <a:rPr dirty="0" spc="-75"/>
              <a:t>That</a:t>
            </a:r>
            <a:r>
              <a:rPr dirty="0" spc="-35"/>
              <a:t> </a:t>
            </a:r>
            <a:r>
              <a:rPr dirty="0" spc="-130"/>
              <a:t>Shapes</a:t>
            </a:r>
            <a:r>
              <a:rPr dirty="0" spc="-50"/>
              <a:t> </a:t>
            </a:r>
            <a:r>
              <a:rPr dirty="0" spc="-90"/>
              <a:t>Asian</a:t>
            </a:r>
            <a:r>
              <a:rPr dirty="0" spc="-50"/>
              <a:t> </a:t>
            </a:r>
            <a:r>
              <a:rPr dirty="0" spc="-70"/>
              <a:t>American</a:t>
            </a:r>
            <a:r>
              <a:rPr dirty="0" spc="-60"/>
              <a:t> </a:t>
            </a:r>
            <a:r>
              <a:rPr dirty="0" spc="-45"/>
              <a:t>Health.</a:t>
            </a:r>
            <a:r>
              <a:rPr dirty="0" spc="-35"/>
              <a:t> </a:t>
            </a:r>
            <a:r>
              <a:rPr dirty="0" spc="-55" i="1">
                <a:latin typeface="Arial"/>
                <a:cs typeface="Arial"/>
              </a:rPr>
              <a:t>Health</a:t>
            </a:r>
            <a:r>
              <a:rPr dirty="0" spc="-50" i="1">
                <a:latin typeface="Arial"/>
                <a:cs typeface="Arial"/>
              </a:rPr>
              <a:t> </a:t>
            </a:r>
            <a:r>
              <a:rPr dirty="0" spc="-45" i="1">
                <a:latin typeface="Arial"/>
                <a:cs typeface="Arial"/>
              </a:rPr>
              <a:t>Affairs</a:t>
            </a:r>
            <a:r>
              <a:rPr dirty="0" spc="-60" i="1">
                <a:latin typeface="Arial"/>
                <a:cs typeface="Arial"/>
              </a:rPr>
              <a:t> </a:t>
            </a:r>
            <a:r>
              <a:rPr dirty="0" spc="-10"/>
              <a:t>41(2)</a:t>
            </a:r>
          </a:p>
          <a:p>
            <a:pPr marL="240665" indent="-227965">
              <a:lnSpc>
                <a:spcPct val="100000"/>
              </a:lnSpc>
              <a:spcBef>
                <a:spcPts val="845"/>
              </a:spcBef>
              <a:buChar char="•"/>
              <a:tabLst>
                <a:tab pos="240665" algn="l"/>
              </a:tabLst>
            </a:pPr>
            <a:r>
              <a:rPr dirty="0" spc="-75"/>
              <a:t>Image:</a:t>
            </a:r>
            <a:r>
              <a:rPr dirty="0" spc="-40"/>
              <a:t> </a:t>
            </a:r>
            <a:r>
              <a:rPr dirty="0" spc="-65"/>
              <a:t>Nicole</a:t>
            </a:r>
            <a:r>
              <a:rPr dirty="0" spc="-55"/>
              <a:t> </a:t>
            </a:r>
            <a:r>
              <a:rPr dirty="0" spc="-85"/>
              <a:t>Kim</a:t>
            </a:r>
            <a:r>
              <a:rPr dirty="0" spc="-60"/>
              <a:t> </a:t>
            </a:r>
            <a:r>
              <a:rPr dirty="0" spc="-35"/>
              <a:t>(2016).</a:t>
            </a:r>
            <a:r>
              <a:rPr dirty="0" spc="340"/>
              <a:t> </a:t>
            </a:r>
            <a:r>
              <a:rPr dirty="0" u="sng" spc="-3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hlinkClick r:id="rId7"/>
              </a:rPr>
              <a:t>https://hwchronicle.com/44771/features/a-</a:t>
            </a:r>
            <a:r>
              <a:rPr dirty="0" u="sng" spc="-6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hlinkClick r:id="rId7"/>
              </a:rPr>
              <a:t>is-</a:t>
            </a:r>
            <a:r>
              <a:rPr dirty="0" u="sng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hlinkClick r:id="rId7"/>
              </a:rPr>
              <a:t>for-asian/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3826" y="1546605"/>
            <a:ext cx="6352540" cy="27590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85">
                <a:latin typeface="Arial"/>
                <a:cs typeface="Arial"/>
              </a:rPr>
              <a:t>I</a:t>
            </a:r>
            <a:r>
              <a:rPr dirty="0" sz="2800" spc="-130">
                <a:latin typeface="Arial"/>
                <a:cs typeface="Arial"/>
              </a:rPr>
              <a:t> </a:t>
            </a:r>
            <a:r>
              <a:rPr dirty="0" sz="2800" spc="-190">
                <a:latin typeface="Arial"/>
                <a:cs typeface="Arial"/>
              </a:rPr>
              <a:t>have</a:t>
            </a:r>
            <a:r>
              <a:rPr dirty="0" sz="2800" spc="-110">
                <a:latin typeface="Arial"/>
                <a:cs typeface="Arial"/>
              </a:rPr>
              <a:t> </a:t>
            </a:r>
            <a:r>
              <a:rPr dirty="0" sz="2800" spc="-105">
                <a:latin typeface="Arial"/>
                <a:cs typeface="Arial"/>
              </a:rPr>
              <a:t>no</a:t>
            </a:r>
            <a:r>
              <a:rPr dirty="0" sz="2800" spc="-120">
                <a:latin typeface="Arial"/>
                <a:cs typeface="Arial"/>
              </a:rPr>
              <a:t> </a:t>
            </a:r>
            <a:r>
              <a:rPr dirty="0" sz="2800" spc="-95">
                <a:latin typeface="Arial"/>
                <a:cs typeface="Arial"/>
              </a:rPr>
              <a:t>conflicts</a:t>
            </a:r>
            <a:r>
              <a:rPr dirty="0" sz="2800" spc="-10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of</a:t>
            </a:r>
            <a:r>
              <a:rPr dirty="0" sz="2800" spc="-125">
                <a:latin typeface="Arial"/>
                <a:cs typeface="Arial"/>
              </a:rPr>
              <a:t> </a:t>
            </a:r>
            <a:r>
              <a:rPr dirty="0" sz="2800" spc="-75">
                <a:latin typeface="Arial"/>
                <a:cs typeface="Arial"/>
              </a:rPr>
              <a:t>interest</a:t>
            </a:r>
            <a:r>
              <a:rPr dirty="0" sz="2800" spc="-1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to</a:t>
            </a:r>
            <a:r>
              <a:rPr dirty="0" sz="2800" spc="-13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report.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75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4400" spc="-254">
                <a:solidFill>
                  <a:srgbClr val="900020"/>
                </a:solidFill>
                <a:latin typeface="Arial"/>
                <a:cs typeface="Arial"/>
              </a:rPr>
              <a:t>Funding</a:t>
            </a:r>
            <a:r>
              <a:rPr dirty="0" sz="4400" spc="-200">
                <a:solidFill>
                  <a:srgbClr val="900020"/>
                </a:solidFill>
                <a:latin typeface="Arial"/>
                <a:cs typeface="Arial"/>
              </a:rPr>
              <a:t> </a:t>
            </a:r>
            <a:r>
              <a:rPr dirty="0" sz="4400" spc="-225">
                <a:solidFill>
                  <a:srgbClr val="900020"/>
                </a:solidFill>
                <a:latin typeface="Arial"/>
                <a:cs typeface="Arial"/>
              </a:rPr>
              <a:t>Acknowledgements</a:t>
            </a:r>
            <a:endParaRPr sz="4400">
              <a:latin typeface="Arial"/>
              <a:cs typeface="Arial"/>
            </a:endParaRPr>
          </a:p>
          <a:p>
            <a:pPr marL="12700" marR="3028950">
              <a:lnSpc>
                <a:spcPts val="3030"/>
              </a:lnSpc>
              <a:spcBef>
                <a:spcPts val="2285"/>
              </a:spcBef>
            </a:pPr>
            <a:r>
              <a:rPr dirty="0" sz="2800" spc="-185">
                <a:latin typeface="Arial"/>
                <a:cs typeface="Arial"/>
              </a:rPr>
              <a:t>NIMDH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 spc="-180">
                <a:latin typeface="Arial"/>
                <a:cs typeface="Arial"/>
              </a:rPr>
              <a:t>R01MD012630 </a:t>
            </a:r>
            <a:r>
              <a:rPr dirty="0" sz="2800" spc="-195">
                <a:latin typeface="Arial"/>
                <a:cs typeface="Arial"/>
              </a:rPr>
              <a:t>NIA</a:t>
            </a:r>
            <a:r>
              <a:rPr dirty="0" sz="2800" spc="-110">
                <a:latin typeface="Arial"/>
                <a:cs typeface="Arial"/>
              </a:rPr>
              <a:t> </a:t>
            </a:r>
            <a:r>
              <a:rPr dirty="0" sz="2800" spc="-130">
                <a:latin typeface="Arial"/>
                <a:cs typeface="Arial"/>
              </a:rPr>
              <a:t>R01AG064949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693826" y="722198"/>
            <a:ext cx="254508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90"/>
              <a:t>Disclosures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10600" y="4745735"/>
            <a:ext cx="3378707" cy="211226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5695" y="5087111"/>
            <a:ext cx="4017263" cy="111709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dirty="0" spc="-50"/>
              <a:t>1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9246" y="411108"/>
            <a:ext cx="5682615" cy="5946140"/>
            <a:chOff x="3199246" y="411108"/>
            <a:chExt cx="5682615" cy="59461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99246" y="411108"/>
              <a:ext cx="5676015" cy="594608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215639" y="4847843"/>
              <a:ext cx="5659755" cy="141605"/>
            </a:xfrm>
            <a:custGeom>
              <a:avLst/>
              <a:gdLst/>
              <a:ahLst/>
              <a:cxnLst/>
              <a:rect l="l" t="t" r="r" b="b"/>
              <a:pathLst>
                <a:path w="5659755" h="141604">
                  <a:moveTo>
                    <a:pt x="3803904" y="0"/>
                  </a:moveTo>
                  <a:lnTo>
                    <a:pt x="5659501" y="380"/>
                  </a:lnTo>
                </a:path>
                <a:path w="5659755" h="141604">
                  <a:moveTo>
                    <a:pt x="0" y="141096"/>
                  </a:moveTo>
                  <a:lnTo>
                    <a:pt x="5439791" y="131063"/>
                  </a:lnTo>
                </a:path>
              </a:pathLst>
            </a:custGeom>
            <a:ln w="12192">
              <a:solidFill>
                <a:srgbClr val="9000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dirty="0" spc="-50"/>
              <a:t>1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84381" y="6477685"/>
            <a:ext cx="77470" cy="153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40"/>
              </a:lnSpc>
            </a:pPr>
            <a:r>
              <a:rPr dirty="0" sz="1200" spc="-110">
                <a:solidFill>
                  <a:srgbClr val="888888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22247"/>
            <a:ext cx="3860291" cy="381762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1489" y="5337847"/>
            <a:ext cx="5949436" cy="1203435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067555" y="311761"/>
            <a:ext cx="7780020" cy="4728210"/>
            <a:chOff x="4067555" y="311761"/>
            <a:chExt cx="7780020" cy="472821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00544" y="311761"/>
              <a:ext cx="4447032" cy="228323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67555" y="1257300"/>
              <a:ext cx="3327515" cy="332661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41684" y="3050922"/>
              <a:ext cx="4033091" cy="6741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72427" y="3797808"/>
              <a:ext cx="4966716" cy="1242059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33095" y="5307328"/>
            <a:ext cx="5492273" cy="1400175"/>
          </a:xfrm>
          <a:prstGeom prst="rect">
            <a:avLst/>
          </a:prstGeom>
        </p:spPr>
      </p:pic>
      <p:sp>
        <p:nvSpPr>
          <p:cNvPr id="11" name="object 11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2719" rIns="0" bIns="0" rtlCol="0" vert="horz">
            <a:spAutoFit/>
          </a:bodyPr>
          <a:lstStyle/>
          <a:p>
            <a:pPr marL="340360">
              <a:lnSpc>
                <a:spcPct val="100000"/>
              </a:lnSpc>
              <a:spcBef>
                <a:spcPts val="100"/>
              </a:spcBef>
            </a:pPr>
            <a:r>
              <a:rPr dirty="0" spc="-355"/>
              <a:t>Landscape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71681" y="6426809"/>
            <a:ext cx="10287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solidFill>
                  <a:srgbClr val="888888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4508" y="1155191"/>
            <a:ext cx="5575300" cy="4166870"/>
          </a:xfrm>
          <a:prstGeom prst="rect">
            <a:avLst/>
          </a:prstGeom>
          <a:ln w="12192">
            <a:solidFill>
              <a:srgbClr val="900020"/>
            </a:solidFill>
          </a:ln>
        </p:spPr>
        <p:txBody>
          <a:bodyPr wrap="square" lIns="0" tIns="219710" rIns="0" bIns="0" rtlCol="0" vert="horz">
            <a:spAutoFit/>
          </a:bodyPr>
          <a:lstStyle/>
          <a:p>
            <a:pPr marL="202565">
              <a:lnSpc>
                <a:spcPct val="100000"/>
              </a:lnSpc>
              <a:spcBef>
                <a:spcPts val="1730"/>
              </a:spcBef>
            </a:pPr>
            <a:r>
              <a:rPr dirty="0" sz="2800" spc="-114">
                <a:latin typeface="Arial"/>
                <a:cs typeface="Arial"/>
              </a:rPr>
              <a:t>Health-</a:t>
            </a:r>
            <a:r>
              <a:rPr dirty="0" sz="2800" spc="-170">
                <a:latin typeface="Arial"/>
                <a:cs typeface="Arial"/>
              </a:rPr>
              <a:t>Related</a:t>
            </a:r>
            <a:r>
              <a:rPr dirty="0" sz="2800" spc="-95">
                <a:latin typeface="Arial"/>
                <a:cs typeface="Arial"/>
              </a:rPr>
              <a:t> </a:t>
            </a:r>
            <a:r>
              <a:rPr dirty="0" sz="2800" spc="-160">
                <a:latin typeface="Arial"/>
                <a:cs typeface="Arial"/>
              </a:rPr>
              <a:t>Socioeconomic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 spc="-275">
                <a:latin typeface="Arial"/>
                <a:cs typeface="Arial"/>
              </a:rPr>
              <a:t>Risks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31279" y="1906523"/>
            <a:ext cx="5558028" cy="321106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4632" y="2110782"/>
            <a:ext cx="1150219" cy="125566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04488" y="2197658"/>
            <a:ext cx="1258824" cy="115356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30069" y="3475197"/>
            <a:ext cx="2211276" cy="142246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60917" y="3436965"/>
            <a:ext cx="1224747" cy="157190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92451" y="2026168"/>
            <a:ext cx="1469136" cy="128928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403847" y="1155191"/>
            <a:ext cx="5575300" cy="4166870"/>
          </a:xfrm>
          <a:prstGeom prst="rect">
            <a:avLst/>
          </a:prstGeom>
          <a:ln w="12192">
            <a:solidFill>
              <a:srgbClr val="900020"/>
            </a:solidFill>
          </a:ln>
        </p:spPr>
        <p:txBody>
          <a:bodyPr wrap="square" lIns="0" tIns="208915" rIns="0" bIns="0" rtlCol="0" vert="horz">
            <a:spAutoFit/>
          </a:bodyPr>
          <a:lstStyle/>
          <a:p>
            <a:pPr marL="145415">
              <a:lnSpc>
                <a:spcPct val="100000"/>
              </a:lnSpc>
              <a:spcBef>
                <a:spcPts val="1645"/>
              </a:spcBef>
            </a:pPr>
            <a:r>
              <a:rPr dirty="0" sz="2800" spc="-65">
                <a:latin typeface="Arial"/>
                <a:cs typeface="Arial"/>
              </a:rPr>
              <a:t>Model</a:t>
            </a:r>
            <a:r>
              <a:rPr dirty="0" sz="2800" spc="-13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Minority</a:t>
            </a:r>
            <a:r>
              <a:rPr dirty="0" sz="2800" spc="-105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Myth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2719" rIns="0" bIns="0" rtlCol="0" vert="horz">
            <a:spAutoFit/>
          </a:bodyPr>
          <a:lstStyle/>
          <a:p>
            <a:pPr marL="340360">
              <a:lnSpc>
                <a:spcPct val="100000"/>
              </a:lnSpc>
              <a:spcBef>
                <a:spcPts val="100"/>
              </a:spcBef>
            </a:pPr>
            <a:r>
              <a:rPr dirty="0" spc="-355"/>
              <a:t>Landscape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32638" y="6272276"/>
            <a:ext cx="161607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-50">
                <a:latin typeface="Arial"/>
                <a:cs typeface="Arial"/>
              </a:rPr>
              <a:t>Image: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Nicole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Kim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(2016) </a:t>
            </a:r>
            <a:r>
              <a:rPr dirty="0" sz="1000" spc="-55">
                <a:latin typeface="Arial"/>
                <a:cs typeface="Arial"/>
              </a:rPr>
              <a:t>Wong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et</a:t>
            </a:r>
            <a:r>
              <a:rPr dirty="0" sz="1000" spc="-40">
                <a:latin typeface="Arial"/>
                <a:cs typeface="Arial"/>
              </a:rPr>
              <a:t> al</a:t>
            </a:r>
            <a:r>
              <a:rPr dirty="0" sz="1000" spc="-50">
                <a:latin typeface="Arial"/>
                <a:cs typeface="Arial"/>
              </a:rPr>
              <a:t> 2006;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Kawai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80">
                <a:latin typeface="Arial"/>
                <a:cs typeface="Arial"/>
              </a:rPr>
              <a:t>Y</a:t>
            </a:r>
            <a:r>
              <a:rPr dirty="0" sz="1000" spc="-45">
                <a:latin typeface="Arial"/>
                <a:cs typeface="Arial"/>
              </a:rPr>
              <a:t> 2005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dirty="0" spc="-50"/>
              <a:t>6</a:t>
            </a:fld>
          </a:p>
        </p:txBody>
      </p:sp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112395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315"/>
              <a:t>Aims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7743" y="1523746"/>
            <a:ext cx="9955530" cy="250063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algn="just" marL="525780" marR="5080" indent="-513715">
              <a:lnSpc>
                <a:spcPts val="3020"/>
              </a:lnSpc>
              <a:spcBef>
                <a:spcPts val="480"/>
              </a:spcBef>
              <a:buAutoNum type="arabicPeriod"/>
              <a:tabLst>
                <a:tab pos="527685" algn="l"/>
              </a:tabLst>
            </a:pPr>
            <a:r>
              <a:rPr dirty="0" sz="2800" spc="-665">
                <a:latin typeface="Arial"/>
                <a:cs typeface="Arial"/>
              </a:rPr>
              <a:t>To</a:t>
            </a:r>
            <a:r>
              <a:rPr dirty="0" sz="2800" spc="470">
                <a:latin typeface="Arial"/>
                <a:cs typeface="Arial"/>
              </a:rPr>
              <a:t> </a:t>
            </a:r>
            <a:r>
              <a:rPr dirty="0" sz="2800" spc="-175">
                <a:latin typeface="Arial"/>
                <a:cs typeface="Arial"/>
              </a:rPr>
              <a:t>examine</a:t>
            </a:r>
            <a:r>
              <a:rPr dirty="0" sz="2800" spc="-20">
                <a:latin typeface="Arial"/>
                <a:cs typeface="Arial"/>
              </a:rPr>
              <a:t> </a:t>
            </a:r>
            <a:r>
              <a:rPr dirty="0" sz="2800" spc="-195" b="1">
                <a:solidFill>
                  <a:srgbClr val="900020"/>
                </a:solidFill>
                <a:latin typeface="Arial"/>
                <a:cs typeface="Arial"/>
              </a:rPr>
              <a:t>patterns</a:t>
            </a:r>
            <a:r>
              <a:rPr dirty="0" sz="2800" b="1">
                <a:solidFill>
                  <a:srgbClr val="900020"/>
                </a:solidFill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of</a:t>
            </a:r>
            <a:r>
              <a:rPr dirty="0" sz="2800" spc="-190">
                <a:latin typeface="Arial"/>
                <a:cs typeface="Arial"/>
              </a:rPr>
              <a:t> </a:t>
            </a:r>
            <a:r>
              <a:rPr dirty="0" sz="2800" spc="-220">
                <a:latin typeface="Arial"/>
                <a:cs typeface="Arial"/>
              </a:rPr>
              <a:t>change</a:t>
            </a:r>
            <a:r>
              <a:rPr dirty="0" sz="2800" spc="25">
                <a:latin typeface="Arial"/>
                <a:cs typeface="Arial"/>
              </a:rPr>
              <a:t> </a:t>
            </a:r>
            <a:r>
              <a:rPr dirty="0" sz="2800" spc="-50">
                <a:latin typeface="Arial"/>
                <a:cs typeface="Arial"/>
              </a:rPr>
              <a:t>in</a:t>
            </a:r>
            <a:r>
              <a:rPr dirty="0" sz="2800" spc="-145">
                <a:latin typeface="Arial"/>
                <a:cs typeface="Arial"/>
              </a:rPr>
              <a:t> </a:t>
            </a:r>
            <a:r>
              <a:rPr dirty="0" sz="2800" spc="-555">
                <a:latin typeface="Arial"/>
                <a:cs typeface="Arial"/>
              </a:rPr>
              <a:t>HRSRs</a:t>
            </a:r>
            <a:r>
              <a:rPr dirty="0" sz="2800" spc="360">
                <a:latin typeface="Arial"/>
                <a:cs typeface="Arial"/>
              </a:rPr>
              <a:t> </a:t>
            </a:r>
            <a:r>
              <a:rPr dirty="0" sz="2800" spc="-50">
                <a:latin typeface="Arial"/>
                <a:cs typeface="Arial"/>
              </a:rPr>
              <a:t>in</a:t>
            </a:r>
            <a:r>
              <a:rPr dirty="0" sz="2800" spc="-140">
                <a:latin typeface="Arial"/>
                <a:cs typeface="Arial"/>
              </a:rPr>
              <a:t> </a:t>
            </a:r>
            <a:r>
              <a:rPr dirty="0" sz="2800" spc="-40">
                <a:latin typeface="Arial"/>
                <a:cs typeface="Arial"/>
              </a:rPr>
              <a:t>the</a:t>
            </a:r>
            <a:r>
              <a:rPr dirty="0" sz="2800" spc="-145">
                <a:latin typeface="Arial"/>
                <a:cs typeface="Arial"/>
              </a:rPr>
              <a:t> </a:t>
            </a:r>
            <a:r>
              <a:rPr dirty="0" sz="2800" spc="-114">
                <a:latin typeface="Arial"/>
                <a:cs typeface="Arial"/>
              </a:rPr>
              <a:t>early</a:t>
            </a:r>
            <a:r>
              <a:rPr dirty="0" sz="2800">
                <a:latin typeface="Arial"/>
                <a:cs typeface="Arial"/>
              </a:rPr>
              <a:t> </a:t>
            </a:r>
            <a:r>
              <a:rPr dirty="0" sz="2800" spc="-150">
                <a:latin typeface="Arial"/>
                <a:cs typeface="Arial"/>
              </a:rPr>
              <a:t>pandemic</a:t>
            </a:r>
            <a:r>
              <a:rPr dirty="0" sz="2800" spc="55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by </a:t>
            </a:r>
            <a:r>
              <a:rPr dirty="0" sz="2800" spc="-25">
                <a:latin typeface="Arial"/>
                <a:cs typeface="Arial"/>
              </a:rPr>
              <a:t>	</a:t>
            </a:r>
            <a:r>
              <a:rPr dirty="0" sz="2800" spc="-204">
                <a:latin typeface="Arial"/>
                <a:cs typeface="Arial"/>
              </a:rPr>
              <a:t>race</a:t>
            </a:r>
            <a:r>
              <a:rPr dirty="0" sz="2800" spc="10">
                <a:latin typeface="Arial"/>
                <a:cs typeface="Arial"/>
              </a:rPr>
              <a:t> </a:t>
            </a:r>
            <a:r>
              <a:rPr dirty="0" sz="2800" spc="-190">
                <a:latin typeface="Arial"/>
                <a:cs typeface="Arial"/>
              </a:rPr>
              <a:t>and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 spc="-80">
                <a:latin typeface="Arial"/>
                <a:cs typeface="Arial"/>
              </a:rPr>
              <a:t>ethnicity,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with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305">
                <a:latin typeface="Arial"/>
                <a:cs typeface="Arial"/>
              </a:rPr>
              <a:t>an</a:t>
            </a:r>
            <a:r>
              <a:rPr dirty="0" sz="2800" spc="114">
                <a:latin typeface="Arial"/>
                <a:cs typeface="Arial"/>
              </a:rPr>
              <a:t> </a:t>
            </a:r>
            <a:r>
              <a:rPr dirty="0" sz="2800" spc="-190">
                <a:latin typeface="Arial"/>
                <a:cs typeface="Arial"/>
              </a:rPr>
              <a:t>emphasis</a:t>
            </a:r>
            <a:r>
              <a:rPr dirty="0" sz="2800" spc="35">
                <a:latin typeface="Arial"/>
                <a:cs typeface="Arial"/>
              </a:rPr>
              <a:t> </a:t>
            </a:r>
            <a:r>
              <a:rPr dirty="0" sz="2800" spc="-145">
                <a:latin typeface="Arial"/>
                <a:cs typeface="Arial"/>
              </a:rPr>
              <a:t>on</a:t>
            </a:r>
            <a:r>
              <a:rPr dirty="0" sz="2800">
                <a:latin typeface="Arial"/>
                <a:cs typeface="Arial"/>
              </a:rPr>
              <a:t> </a:t>
            </a:r>
            <a:r>
              <a:rPr dirty="0" sz="2800" spc="-305">
                <a:latin typeface="Arial"/>
                <a:cs typeface="Arial"/>
              </a:rPr>
              <a:t>East</a:t>
            </a:r>
            <a:r>
              <a:rPr dirty="0" sz="2800" spc="110">
                <a:latin typeface="Arial"/>
                <a:cs typeface="Arial"/>
              </a:rPr>
              <a:t> </a:t>
            </a:r>
            <a:r>
              <a:rPr dirty="0" sz="2800" spc="-190">
                <a:latin typeface="Arial"/>
                <a:cs typeface="Arial"/>
              </a:rPr>
              <a:t>and</a:t>
            </a:r>
            <a:r>
              <a:rPr dirty="0" sz="2800">
                <a:latin typeface="Arial"/>
                <a:cs typeface="Arial"/>
              </a:rPr>
              <a:t> </a:t>
            </a:r>
            <a:r>
              <a:rPr dirty="0" sz="2800" spc="-160">
                <a:latin typeface="Arial"/>
                <a:cs typeface="Arial"/>
              </a:rPr>
              <a:t>Southeast</a:t>
            </a:r>
            <a:r>
              <a:rPr dirty="0" sz="2800" spc="40">
                <a:latin typeface="Arial"/>
                <a:cs typeface="Arial"/>
              </a:rPr>
              <a:t> </a:t>
            </a:r>
            <a:r>
              <a:rPr dirty="0" sz="2800" spc="-300">
                <a:latin typeface="Arial"/>
                <a:cs typeface="Arial"/>
              </a:rPr>
              <a:t>(E/SE </a:t>
            </a:r>
            <a:r>
              <a:rPr dirty="0" sz="2800" spc="-300">
                <a:latin typeface="Arial"/>
                <a:cs typeface="Arial"/>
              </a:rPr>
              <a:t>	</a:t>
            </a:r>
            <a:r>
              <a:rPr dirty="0" sz="2800" spc="-190">
                <a:latin typeface="Arial"/>
                <a:cs typeface="Arial"/>
              </a:rPr>
              <a:t>Asian</a:t>
            </a:r>
            <a:r>
              <a:rPr dirty="0" sz="2800" spc="-8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women).</a:t>
            </a:r>
            <a:endParaRPr sz="2800">
              <a:latin typeface="Arial"/>
              <a:cs typeface="Arial"/>
            </a:endParaRPr>
          </a:p>
          <a:p>
            <a:pPr marL="527685" marR="196850" indent="-515620">
              <a:lnSpc>
                <a:spcPts val="3020"/>
              </a:lnSpc>
              <a:spcBef>
                <a:spcPts val="1019"/>
              </a:spcBef>
              <a:buAutoNum type="arabicPeriod"/>
              <a:tabLst>
                <a:tab pos="527685" algn="l"/>
              </a:tabLst>
            </a:pPr>
            <a:r>
              <a:rPr dirty="0" sz="2800" spc="-355">
                <a:latin typeface="Arial"/>
                <a:cs typeface="Arial"/>
              </a:rPr>
              <a:t>To</a:t>
            </a:r>
            <a:r>
              <a:rPr dirty="0" sz="2800" spc="-1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fill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340" b="1">
                <a:solidFill>
                  <a:srgbClr val="900020"/>
                </a:solidFill>
                <a:latin typeface="Arial"/>
                <a:cs typeface="Arial"/>
              </a:rPr>
              <a:t>gaps</a:t>
            </a:r>
            <a:r>
              <a:rPr dirty="0" sz="2800" spc="-90" b="1">
                <a:solidFill>
                  <a:srgbClr val="900020"/>
                </a:solidFill>
                <a:latin typeface="Arial"/>
                <a:cs typeface="Arial"/>
              </a:rPr>
              <a:t> </a:t>
            </a:r>
            <a:r>
              <a:rPr dirty="0" sz="2800" spc="-50">
                <a:latin typeface="Arial"/>
                <a:cs typeface="Arial"/>
              </a:rPr>
              <a:t>in</a:t>
            </a:r>
            <a:r>
              <a:rPr dirty="0" sz="2800" spc="-100">
                <a:latin typeface="Arial"/>
                <a:cs typeface="Arial"/>
              </a:rPr>
              <a:t> </a:t>
            </a:r>
            <a:r>
              <a:rPr dirty="0" sz="2800" spc="-55">
                <a:latin typeface="Arial"/>
                <a:cs typeface="Arial"/>
              </a:rPr>
              <a:t>our</a:t>
            </a:r>
            <a:r>
              <a:rPr dirty="0" sz="2800" spc="-95">
                <a:latin typeface="Arial"/>
                <a:cs typeface="Arial"/>
              </a:rPr>
              <a:t> </a:t>
            </a:r>
            <a:r>
              <a:rPr dirty="0" sz="2800" spc="-125">
                <a:latin typeface="Arial"/>
                <a:cs typeface="Arial"/>
              </a:rPr>
              <a:t>understanding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of</a:t>
            </a:r>
            <a:r>
              <a:rPr dirty="0" sz="2800" spc="-105">
                <a:latin typeface="Arial"/>
                <a:cs typeface="Arial"/>
              </a:rPr>
              <a:t> </a:t>
            </a:r>
            <a:r>
              <a:rPr dirty="0" sz="2800" spc="-140">
                <a:latin typeface="Arial"/>
                <a:cs typeface="Arial"/>
              </a:rPr>
              <a:t>pandemic-</a:t>
            </a:r>
            <a:r>
              <a:rPr dirty="0" sz="2800" spc="-95">
                <a:latin typeface="Arial"/>
                <a:cs typeface="Arial"/>
              </a:rPr>
              <a:t>related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 spc="-215">
                <a:latin typeface="Arial"/>
                <a:cs typeface="Arial"/>
              </a:rPr>
              <a:t>changes</a:t>
            </a:r>
            <a:r>
              <a:rPr dirty="0" sz="2800" spc="-95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in </a:t>
            </a:r>
            <a:r>
              <a:rPr dirty="0" sz="2800" spc="-459">
                <a:latin typeface="Arial"/>
                <a:cs typeface="Arial"/>
              </a:rPr>
              <a:t>HRSRs</a:t>
            </a:r>
            <a:r>
              <a:rPr dirty="0" sz="2800" spc="-95">
                <a:latin typeface="Arial"/>
                <a:cs typeface="Arial"/>
              </a:rPr>
              <a:t> </a:t>
            </a:r>
            <a:r>
              <a:rPr dirty="0" sz="2800" spc="-160">
                <a:latin typeface="Arial"/>
                <a:cs typeface="Arial"/>
              </a:rPr>
              <a:t>among</a:t>
            </a:r>
            <a:r>
              <a:rPr dirty="0" sz="2800" spc="-110">
                <a:latin typeface="Arial"/>
                <a:cs typeface="Arial"/>
              </a:rPr>
              <a:t> </a:t>
            </a:r>
            <a:r>
              <a:rPr dirty="0" sz="2800" spc="-325">
                <a:latin typeface="Arial"/>
                <a:cs typeface="Arial"/>
              </a:rPr>
              <a:t>E/SE</a:t>
            </a:r>
            <a:r>
              <a:rPr dirty="0" sz="2800" spc="-120">
                <a:latin typeface="Arial"/>
                <a:cs typeface="Arial"/>
              </a:rPr>
              <a:t> </a:t>
            </a:r>
            <a:r>
              <a:rPr dirty="0" sz="2800" spc="-195">
                <a:latin typeface="Arial"/>
                <a:cs typeface="Arial"/>
              </a:rPr>
              <a:t>Asian</a:t>
            </a:r>
            <a:r>
              <a:rPr dirty="0" sz="2800" spc="-95">
                <a:latin typeface="Arial"/>
                <a:cs typeface="Arial"/>
              </a:rPr>
              <a:t> </a:t>
            </a:r>
            <a:r>
              <a:rPr dirty="0" sz="2800" spc="-120">
                <a:latin typeface="Arial"/>
                <a:cs typeface="Arial"/>
              </a:rPr>
              <a:t>women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to</a:t>
            </a:r>
            <a:r>
              <a:rPr dirty="0" sz="2800" spc="-125">
                <a:latin typeface="Arial"/>
                <a:cs typeface="Arial"/>
              </a:rPr>
              <a:t> </a:t>
            </a:r>
            <a:r>
              <a:rPr dirty="0" sz="2800" spc="-150">
                <a:latin typeface="Arial"/>
                <a:cs typeface="Arial"/>
              </a:rPr>
              <a:t>ensure</a:t>
            </a:r>
            <a:r>
              <a:rPr dirty="0" sz="2800" spc="-90">
                <a:latin typeface="Arial"/>
                <a:cs typeface="Arial"/>
              </a:rPr>
              <a:t> </a:t>
            </a:r>
            <a:r>
              <a:rPr dirty="0" sz="2800" spc="-180">
                <a:latin typeface="Arial"/>
                <a:cs typeface="Arial"/>
              </a:rPr>
              <a:t>an</a:t>
            </a:r>
            <a:r>
              <a:rPr dirty="0" sz="2800" spc="-125">
                <a:latin typeface="Arial"/>
                <a:cs typeface="Arial"/>
              </a:rPr>
              <a:t> </a:t>
            </a:r>
            <a:r>
              <a:rPr dirty="0" sz="2800" spc="-85">
                <a:latin typeface="Arial"/>
                <a:cs typeface="Arial"/>
              </a:rPr>
              <a:t>equitable</a:t>
            </a:r>
            <a:r>
              <a:rPr dirty="0" sz="2800" spc="-100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and </a:t>
            </a:r>
            <a:r>
              <a:rPr dirty="0" sz="2800" spc="-75">
                <a:latin typeface="Arial"/>
                <a:cs typeface="Arial"/>
              </a:rPr>
              <a:t>informed</a:t>
            </a:r>
            <a:r>
              <a:rPr dirty="0" sz="2800" spc="-110">
                <a:latin typeface="Arial"/>
                <a:cs typeface="Arial"/>
              </a:rPr>
              <a:t> </a:t>
            </a:r>
            <a:r>
              <a:rPr dirty="0" sz="2800" spc="-145">
                <a:latin typeface="Arial"/>
                <a:cs typeface="Arial"/>
              </a:rPr>
              <a:t>approach</a:t>
            </a:r>
            <a:r>
              <a:rPr dirty="0" sz="2800" spc="-10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to</a:t>
            </a:r>
            <a:r>
              <a:rPr dirty="0" sz="2800" spc="-125">
                <a:latin typeface="Arial"/>
                <a:cs typeface="Arial"/>
              </a:rPr>
              <a:t> </a:t>
            </a:r>
            <a:r>
              <a:rPr dirty="0" sz="2800" spc="-130">
                <a:latin typeface="Arial"/>
                <a:cs typeface="Arial"/>
              </a:rPr>
              <a:t>pandemic</a:t>
            </a:r>
            <a:r>
              <a:rPr dirty="0" sz="2800" spc="-95">
                <a:latin typeface="Arial"/>
                <a:cs typeface="Arial"/>
              </a:rPr>
              <a:t> </a:t>
            </a:r>
            <a:r>
              <a:rPr dirty="0" sz="2800" spc="-145">
                <a:latin typeface="Arial"/>
                <a:cs typeface="Arial"/>
              </a:rPr>
              <a:t>management</a:t>
            </a:r>
            <a:r>
              <a:rPr dirty="0" sz="2800" spc="-110">
                <a:latin typeface="Arial"/>
                <a:cs typeface="Arial"/>
              </a:rPr>
              <a:t> </a:t>
            </a:r>
            <a:r>
              <a:rPr dirty="0" sz="2800" spc="-150">
                <a:latin typeface="Arial"/>
                <a:cs typeface="Arial"/>
              </a:rPr>
              <a:t>and</a:t>
            </a:r>
            <a:r>
              <a:rPr dirty="0" sz="2800" spc="-12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recovery.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dirty="0" spc="-50"/>
              <a:t>6</a:t>
            </a:fld>
          </a:p>
        </p:txBody>
      </p:sp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16939" y="564007"/>
            <a:ext cx="204470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40"/>
              <a:t>Methods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2640" y="1486357"/>
            <a:ext cx="10742930" cy="3009900"/>
          </a:xfrm>
          <a:prstGeom prst="rect">
            <a:avLst/>
          </a:prstGeom>
        </p:spPr>
        <p:txBody>
          <a:bodyPr wrap="square" lIns="0" tIns="60325" rIns="0" bIns="0" rtlCol="0" vert="horz">
            <a:spAutoFit/>
          </a:bodyPr>
          <a:lstStyle/>
          <a:p>
            <a:pPr marL="240029" marR="5080" indent="-227329">
              <a:lnSpc>
                <a:spcPts val="3030"/>
              </a:lnSpc>
              <a:spcBef>
                <a:spcPts val="475"/>
              </a:spcBef>
              <a:buChar char="•"/>
              <a:tabLst>
                <a:tab pos="241300" algn="l"/>
              </a:tabLst>
            </a:pPr>
            <a:r>
              <a:rPr dirty="0" sz="2800" spc="-140">
                <a:latin typeface="Arial"/>
                <a:cs typeface="Arial"/>
              </a:rPr>
              <a:t>Opinions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 spc="-165">
                <a:latin typeface="Arial"/>
                <a:cs typeface="Arial"/>
              </a:rPr>
              <a:t>4</a:t>
            </a:r>
            <a:r>
              <a:rPr dirty="0" sz="2800" spc="-95">
                <a:latin typeface="Arial"/>
                <a:cs typeface="Arial"/>
              </a:rPr>
              <a:t> </a:t>
            </a:r>
            <a:r>
              <a:rPr dirty="0" sz="2800" spc="-185">
                <a:latin typeface="Arial"/>
                <a:cs typeface="Arial"/>
              </a:rPr>
              <a:t>Good</a:t>
            </a:r>
            <a:r>
              <a:rPr dirty="0" sz="2800" spc="-85">
                <a:latin typeface="Arial"/>
                <a:cs typeface="Arial"/>
              </a:rPr>
              <a:t> </a:t>
            </a:r>
            <a:r>
              <a:rPr dirty="0" sz="2800" spc="-180">
                <a:latin typeface="Arial"/>
                <a:cs typeface="Arial"/>
              </a:rPr>
              <a:t>(Op4G):</a:t>
            </a:r>
            <a:r>
              <a:rPr dirty="0" sz="2800" spc="-85">
                <a:latin typeface="Arial"/>
                <a:cs typeface="Arial"/>
              </a:rPr>
              <a:t> national</a:t>
            </a:r>
            <a:r>
              <a:rPr dirty="0" sz="2800" spc="-145">
                <a:latin typeface="Arial"/>
                <a:cs typeface="Arial"/>
              </a:rPr>
              <a:t> </a:t>
            </a:r>
            <a:r>
              <a:rPr dirty="0" sz="2800" spc="-180">
                <a:latin typeface="Arial"/>
                <a:cs typeface="Arial"/>
              </a:rPr>
              <a:t>cross-</a:t>
            </a:r>
            <a:r>
              <a:rPr dirty="0" sz="2800" spc="-114">
                <a:latin typeface="Arial"/>
                <a:cs typeface="Arial"/>
              </a:rPr>
              <a:t>sectional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 spc="-155">
                <a:latin typeface="Arial"/>
                <a:cs typeface="Arial"/>
              </a:rPr>
              <a:t>survey</a:t>
            </a:r>
            <a:r>
              <a:rPr dirty="0" sz="2800" spc="-8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of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165">
                <a:latin typeface="Arial"/>
                <a:cs typeface="Arial"/>
              </a:rPr>
              <a:t>3200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women </a:t>
            </a:r>
            <a:r>
              <a:rPr dirty="0" sz="2800" spc="-10">
                <a:latin typeface="Arial"/>
                <a:cs typeface="Arial"/>
              </a:rPr>
              <a:t>	</a:t>
            </a:r>
            <a:r>
              <a:rPr dirty="0" sz="2800" spc="-75">
                <a:latin typeface="Arial"/>
                <a:cs typeface="Arial"/>
              </a:rPr>
              <a:t>(April</a:t>
            </a:r>
            <a:r>
              <a:rPr dirty="0" sz="2800" spc="-8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2020)</a:t>
            </a:r>
            <a:endParaRPr sz="2800">
              <a:latin typeface="Arial"/>
              <a:cs typeface="Arial"/>
            </a:endParaRPr>
          </a:p>
          <a:p>
            <a:pPr marL="240029" marR="1124585" indent="-227329">
              <a:lnSpc>
                <a:spcPts val="3020"/>
              </a:lnSpc>
              <a:spcBef>
                <a:spcPts val="990"/>
              </a:spcBef>
              <a:buChar char="•"/>
              <a:tabLst>
                <a:tab pos="241300" algn="l"/>
              </a:tabLst>
            </a:pPr>
            <a:r>
              <a:rPr dirty="0" sz="2800" spc="-450">
                <a:latin typeface="Arial"/>
                <a:cs typeface="Arial"/>
              </a:rPr>
              <a:t>HRSRs</a:t>
            </a:r>
            <a:r>
              <a:rPr dirty="0" sz="2800" spc="-95">
                <a:latin typeface="Arial"/>
                <a:cs typeface="Arial"/>
              </a:rPr>
              <a:t> </a:t>
            </a:r>
            <a:r>
              <a:rPr dirty="0" sz="2800" spc="-114">
                <a:latin typeface="Arial"/>
                <a:cs typeface="Arial"/>
              </a:rPr>
              <a:t>were </a:t>
            </a:r>
            <a:r>
              <a:rPr dirty="0" sz="2800" spc="-254">
                <a:latin typeface="Arial"/>
                <a:cs typeface="Arial"/>
              </a:rPr>
              <a:t>assessed</a:t>
            </a:r>
            <a:r>
              <a:rPr dirty="0" sz="2800" spc="-80">
                <a:latin typeface="Arial"/>
                <a:cs typeface="Arial"/>
              </a:rPr>
              <a:t> </a:t>
            </a:r>
            <a:r>
              <a:rPr dirty="0" sz="2800" spc="-155">
                <a:latin typeface="Arial"/>
                <a:cs typeface="Arial"/>
              </a:rPr>
              <a:t>using</a:t>
            </a:r>
            <a:r>
              <a:rPr dirty="0" sz="2800" spc="-90">
                <a:latin typeface="Arial"/>
                <a:cs typeface="Arial"/>
              </a:rPr>
              <a:t> </a:t>
            </a:r>
            <a:r>
              <a:rPr dirty="0" sz="2800" spc="-40">
                <a:latin typeface="Arial"/>
                <a:cs typeface="Arial"/>
              </a:rPr>
              <a:t>the</a:t>
            </a:r>
            <a:r>
              <a:rPr dirty="0" sz="2800" spc="-105">
                <a:latin typeface="Arial"/>
                <a:cs typeface="Arial"/>
              </a:rPr>
              <a:t> </a:t>
            </a:r>
            <a:r>
              <a:rPr dirty="0" sz="2800" spc="-130">
                <a:latin typeface="Arial"/>
                <a:cs typeface="Arial"/>
              </a:rPr>
              <a:t>Accountable</a:t>
            </a:r>
            <a:r>
              <a:rPr dirty="0" sz="2800" spc="-100">
                <a:latin typeface="Arial"/>
                <a:cs typeface="Arial"/>
              </a:rPr>
              <a:t> </a:t>
            </a:r>
            <a:r>
              <a:rPr dirty="0" sz="2800" spc="-120">
                <a:latin typeface="Arial"/>
                <a:cs typeface="Arial"/>
              </a:rPr>
              <a:t>Health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100">
                <a:latin typeface="Arial"/>
                <a:cs typeface="Arial"/>
              </a:rPr>
              <a:t>Communities </a:t>
            </a:r>
            <a:r>
              <a:rPr dirty="0" sz="2800" spc="-100">
                <a:latin typeface="Arial"/>
                <a:cs typeface="Arial"/>
              </a:rPr>
              <a:t>	</a:t>
            </a:r>
            <a:r>
              <a:rPr dirty="0" sz="2800" spc="-145">
                <a:latin typeface="Arial"/>
                <a:cs typeface="Arial"/>
              </a:rPr>
              <a:t>screening </a:t>
            </a:r>
            <a:r>
              <a:rPr dirty="0" sz="2800" spc="-20">
                <a:latin typeface="Arial"/>
                <a:cs typeface="Arial"/>
              </a:rPr>
              <a:t>tool.</a:t>
            </a:r>
            <a:endParaRPr sz="2800">
              <a:latin typeface="Arial"/>
              <a:cs typeface="Arial"/>
            </a:endParaRPr>
          </a:p>
          <a:p>
            <a:pPr marL="240029" marR="681990" indent="-227329">
              <a:lnSpc>
                <a:spcPts val="3020"/>
              </a:lnSpc>
              <a:spcBef>
                <a:spcPts val="1010"/>
              </a:spcBef>
              <a:buChar char="•"/>
              <a:tabLst>
                <a:tab pos="241300" algn="l"/>
              </a:tabLst>
            </a:pPr>
            <a:r>
              <a:rPr dirty="0" sz="2800" spc="-120">
                <a:latin typeface="Arial"/>
                <a:cs typeface="Arial"/>
              </a:rPr>
              <a:t>Weighted,</a:t>
            </a:r>
            <a:r>
              <a:rPr dirty="0" sz="2800" spc="-110">
                <a:latin typeface="Arial"/>
                <a:cs typeface="Arial"/>
              </a:rPr>
              <a:t> </a:t>
            </a:r>
            <a:r>
              <a:rPr dirty="0" sz="2800" spc="-65">
                <a:latin typeface="Arial"/>
                <a:cs typeface="Arial"/>
              </a:rPr>
              <a:t>multivariate</a:t>
            </a:r>
            <a:r>
              <a:rPr dirty="0" sz="2800" spc="-120">
                <a:latin typeface="Arial"/>
                <a:cs typeface="Arial"/>
              </a:rPr>
              <a:t> </a:t>
            </a:r>
            <a:r>
              <a:rPr dirty="0" sz="2800" spc="-95">
                <a:latin typeface="Arial"/>
                <a:cs typeface="Arial"/>
              </a:rPr>
              <a:t>logistic</a:t>
            </a:r>
            <a:r>
              <a:rPr dirty="0" sz="2800" spc="-110">
                <a:latin typeface="Arial"/>
                <a:cs typeface="Arial"/>
              </a:rPr>
              <a:t> </a:t>
            </a:r>
            <a:r>
              <a:rPr dirty="0" sz="2800" spc="-155">
                <a:latin typeface="Arial"/>
                <a:cs typeface="Arial"/>
              </a:rPr>
              <a:t>regression</a:t>
            </a:r>
            <a:r>
              <a:rPr dirty="0" sz="2800" spc="-95">
                <a:latin typeface="Arial"/>
                <a:cs typeface="Arial"/>
              </a:rPr>
              <a:t> </a:t>
            </a:r>
            <a:r>
              <a:rPr dirty="0" sz="2800" spc="-130">
                <a:latin typeface="Arial"/>
                <a:cs typeface="Arial"/>
              </a:rPr>
              <a:t>models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135">
                <a:latin typeface="Arial"/>
                <a:cs typeface="Arial"/>
              </a:rPr>
              <a:t>generated</a:t>
            </a:r>
            <a:r>
              <a:rPr dirty="0" sz="2800" spc="-110">
                <a:latin typeface="Arial"/>
                <a:cs typeface="Arial"/>
              </a:rPr>
              <a:t> </a:t>
            </a:r>
            <a:r>
              <a:rPr dirty="0" sz="2800" spc="-285" b="1">
                <a:latin typeface="Arial"/>
                <a:cs typeface="Arial"/>
              </a:rPr>
              <a:t>odds</a:t>
            </a:r>
            <a:r>
              <a:rPr dirty="0" sz="2800" spc="-120" b="1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of </a:t>
            </a:r>
            <a:r>
              <a:rPr dirty="0" sz="2800" spc="-25">
                <a:latin typeface="Arial"/>
                <a:cs typeface="Arial"/>
              </a:rPr>
              <a:t>	</a:t>
            </a:r>
            <a:r>
              <a:rPr dirty="0" sz="2800" spc="-450">
                <a:latin typeface="Arial"/>
                <a:cs typeface="Arial"/>
              </a:rPr>
              <a:t>HRSRs</a:t>
            </a:r>
            <a:r>
              <a:rPr dirty="0" sz="2800" spc="-105">
                <a:latin typeface="Arial"/>
                <a:cs typeface="Arial"/>
              </a:rPr>
              <a:t> </a:t>
            </a:r>
            <a:r>
              <a:rPr dirty="0" sz="2800" spc="-135">
                <a:latin typeface="Arial"/>
                <a:cs typeface="Arial"/>
              </a:rPr>
              <a:t>by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65">
                <a:latin typeface="Arial"/>
                <a:cs typeface="Arial"/>
              </a:rPr>
              <a:t>race/ethnicity</a:t>
            </a:r>
            <a:r>
              <a:rPr dirty="0" sz="2800" spc="-105">
                <a:latin typeface="Arial"/>
                <a:cs typeface="Arial"/>
              </a:rPr>
              <a:t> </a:t>
            </a:r>
            <a:r>
              <a:rPr dirty="0" sz="2800" spc="-125">
                <a:latin typeface="Arial"/>
                <a:cs typeface="Arial"/>
              </a:rPr>
              <a:t>adjusted</a:t>
            </a:r>
            <a:r>
              <a:rPr dirty="0" sz="2800" spc="-9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for</a:t>
            </a:r>
            <a:r>
              <a:rPr dirty="0" sz="2800" spc="-125">
                <a:latin typeface="Arial"/>
                <a:cs typeface="Arial"/>
              </a:rPr>
              <a:t> </a:t>
            </a:r>
            <a:r>
              <a:rPr dirty="0" sz="2800" spc="-135">
                <a:latin typeface="Arial"/>
                <a:cs typeface="Arial"/>
              </a:rPr>
              <a:t>variables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204">
                <a:latin typeface="Arial"/>
                <a:cs typeface="Arial"/>
              </a:rPr>
              <a:t>such</a:t>
            </a:r>
            <a:r>
              <a:rPr dirty="0" sz="2800" spc="-100">
                <a:latin typeface="Arial"/>
                <a:cs typeface="Arial"/>
              </a:rPr>
              <a:t> </a:t>
            </a:r>
            <a:r>
              <a:rPr dirty="0" sz="2800" spc="-270">
                <a:latin typeface="Arial"/>
                <a:cs typeface="Arial"/>
              </a:rPr>
              <a:t>as</a:t>
            </a:r>
            <a:r>
              <a:rPr dirty="0" sz="2800" spc="-10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household </a:t>
            </a:r>
            <a:r>
              <a:rPr dirty="0" sz="2800" spc="-10">
                <a:latin typeface="Arial"/>
                <a:cs typeface="Arial"/>
              </a:rPr>
              <a:t>	</a:t>
            </a:r>
            <a:r>
              <a:rPr dirty="0" sz="2800" spc="-120">
                <a:latin typeface="Arial"/>
                <a:cs typeface="Arial"/>
              </a:rPr>
              <a:t>characteristics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 spc="-150">
                <a:latin typeface="Arial"/>
                <a:cs typeface="Arial"/>
              </a:rPr>
              <a:t>and</a:t>
            </a:r>
            <a:r>
              <a:rPr dirty="0" sz="2800" spc="-85">
                <a:latin typeface="Arial"/>
                <a:cs typeface="Arial"/>
              </a:rPr>
              <a:t> </a:t>
            </a:r>
            <a:r>
              <a:rPr dirty="0" sz="2800" spc="-150">
                <a:latin typeface="Arial"/>
                <a:cs typeface="Arial"/>
              </a:rPr>
              <a:t>socio-</a:t>
            </a:r>
            <a:r>
              <a:rPr dirty="0" sz="2800" spc="-55">
                <a:latin typeface="Arial"/>
                <a:cs typeface="Arial"/>
              </a:rPr>
              <a:t>demographics.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599643" y="451866"/>
            <a:ext cx="8387080" cy="835660"/>
          </a:xfrm>
          <a:prstGeom prst="rect"/>
        </p:spPr>
        <p:txBody>
          <a:bodyPr wrap="square" lIns="0" tIns="60960" rIns="0" bIns="0" rtlCol="0" vert="horz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dirty="0" sz="2800" spc="-190"/>
              <a:t>Results:</a:t>
            </a:r>
            <a:r>
              <a:rPr dirty="0" sz="2800" spc="-100"/>
              <a:t> </a:t>
            </a:r>
            <a:r>
              <a:rPr dirty="0" sz="2800" spc="-245"/>
              <a:t>Rates</a:t>
            </a:r>
            <a:r>
              <a:rPr dirty="0" sz="2800" spc="-135"/>
              <a:t> </a:t>
            </a:r>
            <a:r>
              <a:rPr dirty="0" sz="2800"/>
              <a:t>of</a:t>
            </a:r>
            <a:r>
              <a:rPr dirty="0" sz="2800" spc="-120"/>
              <a:t> </a:t>
            </a:r>
            <a:r>
              <a:rPr dirty="0" u="sng" sz="2800" spc="-160">
                <a:uFill>
                  <a:solidFill>
                    <a:srgbClr val="900020"/>
                  </a:solidFill>
                </a:uFill>
              </a:rPr>
              <a:t>prevalence</a:t>
            </a:r>
            <a:r>
              <a:rPr dirty="0" u="sng" sz="2800" spc="-140">
                <a:uFill>
                  <a:solidFill>
                    <a:srgbClr val="900020"/>
                  </a:solidFill>
                </a:uFill>
              </a:rPr>
              <a:t> </a:t>
            </a:r>
            <a:r>
              <a:rPr dirty="0" sz="2800"/>
              <a:t>of</a:t>
            </a:r>
            <a:r>
              <a:rPr dirty="0" sz="2800" spc="-125"/>
              <a:t> </a:t>
            </a:r>
            <a:r>
              <a:rPr dirty="0" sz="2800" spc="-475"/>
              <a:t>HRSRs</a:t>
            </a:r>
            <a:r>
              <a:rPr dirty="0" sz="2800" spc="-135"/>
              <a:t> </a:t>
            </a:r>
            <a:r>
              <a:rPr dirty="0" sz="2800" spc="-70"/>
              <a:t>in</a:t>
            </a:r>
            <a:r>
              <a:rPr dirty="0" sz="2800" spc="-135"/>
              <a:t> </a:t>
            </a:r>
            <a:r>
              <a:rPr dirty="0" sz="2800" spc="-110"/>
              <a:t>pre-</a:t>
            </a:r>
            <a:r>
              <a:rPr dirty="0" sz="2800" spc="-160"/>
              <a:t>pandemic</a:t>
            </a:r>
            <a:r>
              <a:rPr dirty="0" sz="2800" spc="-120"/>
              <a:t> </a:t>
            </a:r>
            <a:r>
              <a:rPr dirty="0" sz="2800" spc="-30"/>
              <a:t>and </a:t>
            </a:r>
            <a:r>
              <a:rPr dirty="0" sz="2800" spc="-120"/>
              <a:t>early</a:t>
            </a:r>
            <a:r>
              <a:rPr dirty="0" sz="2800" spc="-140"/>
              <a:t> </a:t>
            </a:r>
            <a:r>
              <a:rPr dirty="0" sz="2800" spc="-160"/>
              <a:t>pandemic</a:t>
            </a:r>
            <a:r>
              <a:rPr dirty="0" sz="2800" spc="-130"/>
              <a:t> </a:t>
            </a:r>
            <a:r>
              <a:rPr dirty="0" sz="2800" spc="-160"/>
              <a:t>by</a:t>
            </a:r>
            <a:r>
              <a:rPr dirty="0" sz="2800" spc="-140"/>
              <a:t> </a:t>
            </a:r>
            <a:r>
              <a:rPr dirty="0" sz="2800" spc="-10"/>
              <a:t>race/ethnicity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684" y="1901951"/>
            <a:ext cx="11574780" cy="348996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0452" y="5647996"/>
            <a:ext cx="281939" cy="25290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26664" y="5628225"/>
            <a:ext cx="303275" cy="26653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2437" y="5623609"/>
            <a:ext cx="258741" cy="27726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755317" y="5602248"/>
            <a:ext cx="216020" cy="27579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792983" y="5394401"/>
            <a:ext cx="1880870" cy="4845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0135" algn="l"/>
              </a:tabLst>
            </a:pPr>
            <a:r>
              <a:rPr dirty="0" sz="1000" spc="-10">
                <a:latin typeface="Arial"/>
                <a:cs typeface="Arial"/>
              </a:rPr>
              <a:t>Prepandemic</a:t>
            </a:r>
            <a:r>
              <a:rPr dirty="0" sz="1000">
                <a:latin typeface="Arial"/>
                <a:cs typeface="Arial"/>
              </a:rPr>
              <a:t>	</a:t>
            </a:r>
            <a:r>
              <a:rPr dirty="0" sz="1000" spc="-70">
                <a:latin typeface="Arial"/>
                <a:cs typeface="Arial"/>
              </a:rPr>
              <a:t>Early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pandemic</a:t>
            </a:r>
            <a:endParaRPr sz="1000">
              <a:latin typeface="Arial"/>
              <a:cs typeface="Arial"/>
            </a:endParaRPr>
          </a:p>
          <a:p>
            <a:pPr marL="603885">
              <a:lnSpc>
                <a:spcPct val="100000"/>
              </a:lnSpc>
              <a:spcBef>
                <a:spcPts val="980"/>
              </a:spcBef>
            </a:pPr>
            <a:r>
              <a:rPr dirty="0" sz="1200" spc="-114" b="1">
                <a:latin typeface="Arial"/>
                <a:cs typeface="Arial"/>
              </a:rPr>
              <a:t>Housing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Instability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09268" y="5649569"/>
            <a:ext cx="10001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25" b="1">
                <a:latin typeface="Arial"/>
                <a:cs typeface="Arial"/>
              </a:rPr>
              <a:t>Food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spc="-75" b="1">
                <a:latin typeface="Arial"/>
                <a:cs typeface="Arial"/>
              </a:rPr>
              <a:t>Insecurity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29163" y="5625173"/>
            <a:ext cx="362692" cy="233082"/>
          </a:xfrm>
          <a:prstGeom prst="rect">
            <a:avLst/>
          </a:prstGeom>
        </p:spPr>
      </p:pic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9878568" y="143209"/>
          <a:ext cx="1791335" cy="18065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950"/>
                <a:gridCol w="1473200"/>
              </a:tblGrid>
              <a:tr h="183515">
                <a:tc gridSpan="2">
                  <a:txBody>
                    <a:bodyPr/>
                    <a:lstStyle/>
                    <a:p>
                      <a:pPr marL="440690">
                        <a:lnSpc>
                          <a:spcPts val="1295"/>
                        </a:lnSpc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Race/Ethnicity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05765">
                <a:tc>
                  <a:txBody>
                    <a:bodyPr/>
                    <a:lstStyle/>
                    <a:p>
                      <a:pPr algn="ctr" marL="12065">
                        <a:lnSpc>
                          <a:spcPts val="3075"/>
                        </a:lnSpc>
                        <a:spcBef>
                          <a:spcPts val="25"/>
                        </a:spcBef>
                      </a:pPr>
                      <a:r>
                        <a:rPr dirty="0" sz="2600" spc="-894">
                          <a:solidFill>
                            <a:srgbClr val="6FAC46"/>
                          </a:solidFill>
                          <a:latin typeface="Symbol"/>
                          <a:cs typeface="Symbol"/>
                        </a:rPr>
                        <a:t></a:t>
                      </a:r>
                      <a:endParaRPr sz="2600">
                        <a:latin typeface="Symbol"/>
                        <a:cs typeface="Symbol"/>
                      </a:endParaRPr>
                    </a:p>
                  </a:txBody>
                  <a:tcPr marL="0" marR="0" marB="0" marT="31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Non-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Hispanic</a:t>
                      </a:r>
                      <a:r>
                        <a:rPr dirty="0" sz="11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White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11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5765">
                <a:tc>
                  <a:txBody>
                    <a:bodyPr/>
                    <a:lstStyle/>
                    <a:p>
                      <a:pPr algn="ctr" marL="12065">
                        <a:lnSpc>
                          <a:spcPts val="3075"/>
                        </a:lnSpc>
                        <a:spcBef>
                          <a:spcPts val="25"/>
                        </a:spcBef>
                      </a:pPr>
                      <a:r>
                        <a:rPr dirty="0" sz="2600" spc="-894">
                          <a:solidFill>
                            <a:srgbClr val="F4AF84"/>
                          </a:solidFill>
                          <a:latin typeface="Symbol"/>
                          <a:cs typeface="Symbol"/>
                        </a:rPr>
                        <a:t></a:t>
                      </a:r>
                      <a:endParaRPr sz="2600">
                        <a:latin typeface="Symbol"/>
                        <a:cs typeface="Symbol"/>
                      </a:endParaRPr>
                    </a:p>
                  </a:txBody>
                  <a:tcPr marL="0" marR="0" marB="0" marT="31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Non-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Hispanic</a:t>
                      </a:r>
                      <a:r>
                        <a:rPr dirty="0" sz="11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Black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11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5765">
                <a:tc>
                  <a:txBody>
                    <a:bodyPr/>
                    <a:lstStyle/>
                    <a:p>
                      <a:pPr algn="ctr" marL="12065">
                        <a:lnSpc>
                          <a:spcPts val="3075"/>
                        </a:lnSpc>
                        <a:spcBef>
                          <a:spcPts val="20"/>
                        </a:spcBef>
                      </a:pPr>
                      <a:r>
                        <a:rPr dirty="0" sz="2600" spc="-894">
                          <a:solidFill>
                            <a:srgbClr val="8EA9DB"/>
                          </a:solidFill>
                          <a:latin typeface="Symbol"/>
                          <a:cs typeface="Symbol"/>
                        </a:rPr>
                        <a:t></a:t>
                      </a:r>
                      <a:endParaRPr sz="2600">
                        <a:latin typeface="Symbol"/>
                        <a:cs typeface="Symbol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Non-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Hispanic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25">
                          <a:latin typeface="Arial"/>
                          <a:cs typeface="Arial"/>
                        </a:rPr>
                        <a:t>E/SE</a:t>
                      </a:r>
                      <a:r>
                        <a:rPr dirty="0" sz="11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Asian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11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5765">
                <a:tc>
                  <a:txBody>
                    <a:bodyPr/>
                    <a:lstStyle/>
                    <a:p>
                      <a:pPr algn="ctr" marL="12065">
                        <a:lnSpc>
                          <a:spcPts val="3075"/>
                        </a:lnSpc>
                        <a:spcBef>
                          <a:spcPts val="25"/>
                        </a:spcBef>
                      </a:pPr>
                      <a:r>
                        <a:rPr dirty="0" sz="2600" spc="-894">
                          <a:solidFill>
                            <a:srgbClr val="6F2F9F"/>
                          </a:solidFill>
                          <a:latin typeface="Symbol"/>
                          <a:cs typeface="Symbol"/>
                        </a:rPr>
                        <a:t></a:t>
                      </a:r>
                      <a:endParaRPr sz="2600">
                        <a:latin typeface="Symbol"/>
                        <a:cs typeface="Symbol"/>
                      </a:endParaRPr>
                    </a:p>
                  </a:txBody>
                  <a:tcPr marL="0" marR="0" marB="0" marT="31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Hispanic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11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dirty="0" spc="-50"/>
              <a:t>6</a:t>
            </a:fld>
          </a:p>
        </p:txBody>
      </p:sp>
      <p:sp>
        <p:nvSpPr>
          <p:cNvPr id="12" name="object 12"/>
          <p:cNvSpPr txBox="1"/>
          <p:nvPr/>
        </p:nvSpPr>
        <p:spPr>
          <a:xfrm>
            <a:off x="5135371" y="5390769"/>
            <a:ext cx="1999614" cy="4870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0135" algn="l"/>
              </a:tabLst>
            </a:pPr>
            <a:r>
              <a:rPr dirty="0" sz="1000" spc="-10">
                <a:latin typeface="Arial"/>
                <a:cs typeface="Arial"/>
              </a:rPr>
              <a:t>Prepandemic</a:t>
            </a:r>
            <a:r>
              <a:rPr dirty="0" sz="1000">
                <a:latin typeface="Arial"/>
                <a:cs typeface="Arial"/>
              </a:rPr>
              <a:t>	</a:t>
            </a:r>
            <a:r>
              <a:rPr dirty="0" sz="1000" spc="-70">
                <a:latin typeface="Arial"/>
                <a:cs typeface="Arial"/>
              </a:rPr>
              <a:t>Early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pandemic</a:t>
            </a:r>
            <a:endParaRPr sz="1000">
              <a:latin typeface="Arial"/>
              <a:cs typeface="Arial"/>
            </a:endParaRPr>
          </a:p>
          <a:p>
            <a:pPr marL="334645">
              <a:lnSpc>
                <a:spcPct val="100000"/>
              </a:lnSpc>
              <a:spcBef>
                <a:spcPts val="994"/>
              </a:spcBef>
            </a:pPr>
            <a:r>
              <a:rPr dirty="0" sz="1200" spc="-90" b="1">
                <a:latin typeface="Arial"/>
                <a:cs typeface="Arial"/>
              </a:rPr>
              <a:t>Transportation</a:t>
            </a:r>
            <a:r>
              <a:rPr dirty="0" sz="1200" spc="30" b="1">
                <a:latin typeface="Arial"/>
                <a:cs typeface="Arial"/>
              </a:rPr>
              <a:t> </a:t>
            </a:r>
            <a:r>
              <a:rPr dirty="0" sz="1200" spc="-65" b="1">
                <a:latin typeface="Arial"/>
                <a:cs typeface="Arial"/>
              </a:rPr>
              <a:t>Difficulties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77506" y="5341513"/>
            <a:ext cx="1881505" cy="522605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1080770" algn="l"/>
              </a:tabLst>
            </a:pPr>
            <a:r>
              <a:rPr dirty="0" sz="1000" spc="-10">
                <a:latin typeface="Arial"/>
                <a:cs typeface="Arial"/>
              </a:rPr>
              <a:t>Prepandemic</a:t>
            </a:r>
            <a:r>
              <a:rPr dirty="0" sz="1000">
                <a:latin typeface="Arial"/>
                <a:cs typeface="Arial"/>
              </a:rPr>
              <a:t>	</a:t>
            </a:r>
            <a:r>
              <a:rPr dirty="0" sz="1000" spc="-70">
                <a:latin typeface="Arial"/>
                <a:cs typeface="Arial"/>
              </a:rPr>
              <a:t>Early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pandemic</a:t>
            </a:r>
            <a:endParaRPr sz="1000">
              <a:latin typeface="Arial"/>
              <a:cs typeface="Arial"/>
            </a:endParaRPr>
          </a:p>
          <a:p>
            <a:pPr marL="536575">
              <a:lnSpc>
                <a:spcPct val="100000"/>
              </a:lnSpc>
              <a:spcBef>
                <a:spcPts val="695"/>
              </a:spcBef>
            </a:pPr>
            <a:r>
              <a:rPr dirty="0" sz="1200" spc="-60" b="1">
                <a:latin typeface="Arial"/>
                <a:cs typeface="Arial"/>
              </a:rPr>
              <a:t>Utilities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Difficulties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819893" y="5359931"/>
            <a:ext cx="1881505" cy="489584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55"/>
              </a:spcBef>
              <a:tabLst>
                <a:tab pos="1068070" algn="l"/>
              </a:tabLst>
            </a:pPr>
            <a:r>
              <a:rPr dirty="0" sz="1000" spc="-10">
                <a:latin typeface="Arial"/>
                <a:cs typeface="Arial"/>
              </a:rPr>
              <a:t>Prepandemic</a:t>
            </a:r>
            <a:r>
              <a:rPr dirty="0" sz="1000">
                <a:latin typeface="Arial"/>
                <a:cs typeface="Arial"/>
              </a:rPr>
              <a:t>	</a:t>
            </a:r>
            <a:r>
              <a:rPr dirty="0" sz="1000" spc="-70">
                <a:latin typeface="Arial"/>
                <a:cs typeface="Arial"/>
              </a:rPr>
              <a:t>Early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pandemic</a:t>
            </a:r>
            <a:endParaRPr sz="1000">
              <a:latin typeface="Arial"/>
              <a:cs typeface="Arial"/>
            </a:endParaRPr>
          </a:p>
          <a:p>
            <a:pPr algn="ctr" marL="5715">
              <a:lnSpc>
                <a:spcPct val="100000"/>
              </a:lnSpc>
              <a:spcBef>
                <a:spcPts val="555"/>
              </a:spcBef>
            </a:pPr>
            <a:r>
              <a:rPr dirty="0" sz="1200" spc="-80" b="1">
                <a:latin typeface="Arial"/>
                <a:cs typeface="Arial"/>
              </a:rPr>
              <a:t>Interpersonal</a:t>
            </a:r>
            <a:r>
              <a:rPr dirty="0" sz="1200" spc="3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Violence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2236" y="5418582"/>
            <a:ext cx="70485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0">
                <a:latin typeface="Arial"/>
                <a:cs typeface="Arial"/>
              </a:rPr>
              <a:t>Prepandemic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40510" y="5421629"/>
            <a:ext cx="81280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70">
                <a:latin typeface="Arial"/>
                <a:cs typeface="Arial"/>
              </a:rPr>
              <a:t>Early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pandemic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0960" rIns="0" bIns="0" rtlCol="0" vert="horz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dirty="0" sz="2800" spc="-190"/>
              <a:t>Results:</a:t>
            </a:r>
            <a:r>
              <a:rPr dirty="0" sz="2800" spc="-95"/>
              <a:t> </a:t>
            </a:r>
            <a:r>
              <a:rPr dirty="0" sz="2800" spc="-245"/>
              <a:t>Rates</a:t>
            </a:r>
            <a:r>
              <a:rPr dirty="0" sz="2800" spc="-135"/>
              <a:t> </a:t>
            </a:r>
            <a:r>
              <a:rPr dirty="0" sz="2800"/>
              <a:t>of</a:t>
            </a:r>
            <a:r>
              <a:rPr dirty="0" sz="2800" spc="-120"/>
              <a:t> </a:t>
            </a:r>
            <a:r>
              <a:rPr dirty="0" u="sng" sz="2800" spc="-145">
                <a:uFill>
                  <a:solidFill>
                    <a:srgbClr val="900020"/>
                  </a:solidFill>
                </a:uFill>
              </a:rPr>
              <a:t>new</a:t>
            </a:r>
            <a:r>
              <a:rPr dirty="0" sz="2800" spc="-114"/>
              <a:t> </a:t>
            </a:r>
            <a:r>
              <a:rPr dirty="0" sz="2800" spc="-165"/>
              <a:t>and</a:t>
            </a:r>
            <a:r>
              <a:rPr dirty="0" sz="2800" spc="-135"/>
              <a:t> </a:t>
            </a:r>
            <a:r>
              <a:rPr dirty="0" u="sng" sz="2800" spc="-145">
                <a:uFill>
                  <a:solidFill>
                    <a:srgbClr val="900020"/>
                  </a:solidFill>
                </a:uFill>
              </a:rPr>
              <a:t>worsening</a:t>
            </a:r>
            <a:r>
              <a:rPr dirty="0" u="sng" sz="2800" spc="-114">
                <a:uFill>
                  <a:solidFill>
                    <a:srgbClr val="900020"/>
                  </a:solidFill>
                </a:uFill>
              </a:rPr>
              <a:t> </a:t>
            </a:r>
            <a:r>
              <a:rPr dirty="0" sz="2800" spc="-550"/>
              <a:t>HRSRS</a:t>
            </a:r>
            <a:r>
              <a:rPr dirty="0" sz="2800" spc="-125"/>
              <a:t> </a:t>
            </a:r>
            <a:r>
              <a:rPr dirty="0" sz="2800" spc="-160"/>
              <a:t>by</a:t>
            </a:r>
            <a:r>
              <a:rPr dirty="0" sz="2800" spc="-135"/>
              <a:t> </a:t>
            </a:r>
            <a:r>
              <a:rPr dirty="0" sz="2800" spc="-60"/>
              <a:t>race/ethnicity </a:t>
            </a:r>
            <a:r>
              <a:rPr dirty="0" sz="2800" spc="-70"/>
              <a:t>in</a:t>
            </a:r>
            <a:r>
              <a:rPr dirty="0" sz="2800" spc="-105"/>
              <a:t> </a:t>
            </a:r>
            <a:r>
              <a:rPr dirty="0" sz="2800" spc="-114"/>
              <a:t>pre-</a:t>
            </a:r>
            <a:r>
              <a:rPr dirty="0" sz="2800" spc="-165"/>
              <a:t>pandemic</a:t>
            </a:r>
            <a:r>
              <a:rPr dirty="0" sz="2800" spc="-90"/>
              <a:t> </a:t>
            </a:r>
            <a:r>
              <a:rPr dirty="0" sz="2800" spc="-165"/>
              <a:t>and</a:t>
            </a:r>
            <a:r>
              <a:rPr dirty="0" sz="2800" spc="-105"/>
              <a:t> </a:t>
            </a:r>
            <a:r>
              <a:rPr dirty="0" sz="2800" spc="-130"/>
              <a:t>early</a:t>
            </a:r>
            <a:r>
              <a:rPr dirty="0" sz="2800" spc="-90"/>
              <a:t> </a:t>
            </a:r>
            <a:r>
              <a:rPr dirty="0" sz="2800" spc="-10"/>
              <a:t>pandemic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1184381" y="6477685"/>
            <a:ext cx="77470" cy="153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40"/>
              </a:lnSpc>
            </a:pPr>
            <a:r>
              <a:rPr dirty="0" sz="1200" spc="-110">
                <a:solidFill>
                  <a:srgbClr val="888888"/>
                </a:solidFill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29483" y="6353649"/>
            <a:ext cx="303275" cy="26653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4005" y="6347509"/>
            <a:ext cx="258741" cy="277269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8288" y="1615186"/>
            <a:ext cx="2688590" cy="4475480"/>
            <a:chOff x="18288" y="1615186"/>
            <a:chExt cx="2688590" cy="447548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288" y="1792083"/>
              <a:ext cx="2688336" cy="428715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5467" y="4579619"/>
              <a:ext cx="195072" cy="17830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3107" y="4677156"/>
              <a:ext cx="170687" cy="16306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8451" y="4530852"/>
              <a:ext cx="126492" cy="14630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6468" y="4434840"/>
              <a:ext cx="147828" cy="19202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9530" y="1625346"/>
              <a:ext cx="0" cy="4455160"/>
            </a:xfrm>
            <a:custGeom>
              <a:avLst/>
              <a:gdLst/>
              <a:ahLst/>
              <a:cxnLst/>
              <a:rect l="l" t="t" r="r" b="b"/>
              <a:pathLst>
                <a:path w="0" h="4455160">
                  <a:moveTo>
                    <a:pt x="0" y="0"/>
                  </a:moveTo>
                  <a:lnTo>
                    <a:pt x="1" y="4455045"/>
                  </a:lnTo>
                </a:path>
              </a:pathLst>
            </a:custGeom>
            <a:ln w="1981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78739" y="5744971"/>
            <a:ext cx="2015489" cy="8451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25">
                <a:latin typeface="Arial"/>
                <a:cs typeface="Arial"/>
              </a:rPr>
              <a:t>0%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5"/>
              </a:spcBef>
            </a:pPr>
            <a:endParaRPr sz="1050">
              <a:latin typeface="Arial"/>
              <a:cs typeface="Arial"/>
            </a:endParaRPr>
          </a:p>
          <a:p>
            <a:pPr marL="55244">
              <a:lnSpc>
                <a:spcPct val="100000"/>
              </a:lnSpc>
              <a:spcBef>
                <a:spcPts val="5"/>
              </a:spcBef>
              <a:tabLst>
                <a:tab pos="1337945" algn="l"/>
              </a:tabLst>
            </a:pPr>
            <a:r>
              <a:rPr dirty="0" sz="1200" spc="-40">
                <a:latin typeface="Arial"/>
                <a:cs typeface="Arial"/>
              </a:rPr>
              <a:t>Incident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(“New”)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55">
                <a:latin typeface="Arial"/>
                <a:cs typeface="Arial"/>
              </a:rPr>
              <a:t>Worsening</a:t>
            </a:r>
            <a:endParaRPr sz="1200">
              <a:latin typeface="Arial"/>
              <a:cs typeface="Arial"/>
            </a:endParaRPr>
          </a:p>
          <a:p>
            <a:pPr marL="611505">
              <a:lnSpc>
                <a:spcPct val="100000"/>
              </a:lnSpc>
              <a:spcBef>
                <a:spcPts val="740"/>
              </a:spcBef>
            </a:pPr>
            <a:r>
              <a:rPr dirty="0" sz="1200" spc="-125" b="1">
                <a:latin typeface="Arial"/>
                <a:cs typeface="Arial"/>
              </a:rPr>
              <a:t>Food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Insecurity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3253" y="4745863"/>
            <a:ext cx="259079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80">
                <a:latin typeface="Arial"/>
                <a:cs typeface="Arial"/>
              </a:rPr>
              <a:t>20%</a:t>
            </a:r>
            <a:endParaRPr sz="10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147" y="3754882"/>
            <a:ext cx="259079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80">
                <a:latin typeface="Arial"/>
                <a:cs typeface="Arial"/>
              </a:rPr>
              <a:t>40%</a:t>
            </a:r>
            <a:endParaRPr sz="10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986" y="2740278"/>
            <a:ext cx="259079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80">
                <a:latin typeface="Arial"/>
                <a:cs typeface="Arial"/>
              </a:rPr>
              <a:t>60%</a:t>
            </a:r>
            <a:endParaRPr sz="10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5387" y="1735073"/>
            <a:ext cx="259079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80">
                <a:latin typeface="Arial"/>
                <a:cs typeface="Arial"/>
              </a:rPr>
              <a:t>80%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42744" y="1624583"/>
            <a:ext cx="2549652" cy="4465320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2485389" y="6027521"/>
            <a:ext cx="1896110" cy="569595"/>
          </a:xfrm>
          <a:prstGeom prst="rect">
            <a:avLst/>
          </a:prstGeom>
        </p:spPr>
        <p:txBody>
          <a:bodyPr wrap="square" lIns="0" tIns="1016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  <a:tabLst>
                <a:tab pos="1218565" algn="l"/>
              </a:tabLst>
            </a:pPr>
            <a:r>
              <a:rPr dirty="0" sz="1200" spc="-40">
                <a:latin typeface="Arial"/>
                <a:cs typeface="Arial"/>
              </a:rPr>
              <a:t>Incident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(“New”)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55">
                <a:latin typeface="Arial"/>
                <a:cs typeface="Arial"/>
              </a:rPr>
              <a:t>Worsening</a:t>
            </a:r>
            <a:endParaRPr sz="1200">
              <a:latin typeface="Arial"/>
              <a:cs typeface="Arial"/>
            </a:endParaRPr>
          </a:p>
          <a:p>
            <a:pPr marL="567690">
              <a:lnSpc>
                <a:spcPct val="100000"/>
              </a:lnSpc>
              <a:spcBef>
                <a:spcPts val="700"/>
              </a:spcBef>
            </a:pPr>
            <a:r>
              <a:rPr dirty="0" sz="1200" spc="-114" b="1">
                <a:latin typeface="Arial"/>
                <a:cs typeface="Arial"/>
              </a:rPr>
              <a:t>Housing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Instability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686811" y="5202935"/>
            <a:ext cx="1920239" cy="699770"/>
            <a:chOff x="2686811" y="5202935"/>
            <a:chExt cx="1920239" cy="699770"/>
          </a:xfrm>
        </p:grpSpPr>
        <p:sp>
          <p:nvSpPr>
            <p:cNvPr id="21" name="object 21"/>
            <p:cNvSpPr/>
            <p:nvPr/>
          </p:nvSpPr>
          <p:spPr>
            <a:xfrm>
              <a:off x="4366260" y="5772911"/>
              <a:ext cx="149860" cy="129539"/>
            </a:xfrm>
            <a:custGeom>
              <a:avLst/>
              <a:gdLst/>
              <a:ahLst/>
              <a:cxnLst/>
              <a:rect l="l" t="t" r="r" b="b"/>
              <a:pathLst>
                <a:path w="149860" h="129539">
                  <a:moveTo>
                    <a:pt x="74675" y="0"/>
                  </a:moveTo>
                  <a:lnTo>
                    <a:pt x="0" y="129540"/>
                  </a:lnTo>
                  <a:lnTo>
                    <a:pt x="149351" y="129540"/>
                  </a:lnTo>
                  <a:lnTo>
                    <a:pt x="74675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4457700" y="5428487"/>
              <a:ext cx="149860" cy="131445"/>
            </a:xfrm>
            <a:custGeom>
              <a:avLst/>
              <a:gdLst/>
              <a:ahLst/>
              <a:cxnLst/>
              <a:rect l="l" t="t" r="r" b="b"/>
              <a:pathLst>
                <a:path w="149860" h="131445">
                  <a:moveTo>
                    <a:pt x="74675" y="0"/>
                  </a:moveTo>
                  <a:lnTo>
                    <a:pt x="0" y="131064"/>
                  </a:lnTo>
                  <a:lnTo>
                    <a:pt x="149351" y="131064"/>
                  </a:lnTo>
                  <a:lnTo>
                    <a:pt x="74675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13531" y="5202935"/>
              <a:ext cx="149352" cy="19050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38855" y="5615939"/>
              <a:ext cx="128016" cy="14630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69691" y="5550407"/>
              <a:ext cx="169163" cy="16154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86811" y="5529071"/>
              <a:ext cx="196595" cy="179831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2209038" y="5744971"/>
            <a:ext cx="19050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95">
                <a:latin typeface="Arial"/>
                <a:cs typeface="Arial"/>
              </a:rPr>
              <a:t>0%</a:t>
            </a:r>
            <a:endParaRPr sz="10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203450" y="4745863"/>
            <a:ext cx="259079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80">
                <a:latin typeface="Arial"/>
                <a:cs typeface="Arial"/>
              </a:rPr>
              <a:t>20%</a:t>
            </a:r>
            <a:endParaRPr sz="10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190369" y="3754882"/>
            <a:ext cx="259079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80">
                <a:latin typeface="Arial"/>
                <a:cs typeface="Arial"/>
              </a:rPr>
              <a:t>40%</a:t>
            </a:r>
            <a:endParaRPr sz="10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199258" y="2740278"/>
            <a:ext cx="259079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80">
                <a:latin typeface="Arial"/>
                <a:cs typeface="Arial"/>
              </a:rPr>
              <a:t>60%</a:t>
            </a:r>
            <a:endParaRPr sz="10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205608" y="1735073"/>
            <a:ext cx="259079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80">
                <a:latin typeface="Arial"/>
                <a:cs typeface="Arial"/>
              </a:rPr>
              <a:t>80%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549908" y="2119883"/>
            <a:ext cx="3054350" cy="3782695"/>
            <a:chOff x="1549908" y="2119883"/>
            <a:chExt cx="3054350" cy="3782695"/>
          </a:xfrm>
        </p:grpSpPr>
        <p:sp>
          <p:nvSpPr>
            <p:cNvPr id="33" name="object 33"/>
            <p:cNvSpPr/>
            <p:nvPr/>
          </p:nvSpPr>
          <p:spPr>
            <a:xfrm>
              <a:off x="4008119" y="4974335"/>
              <a:ext cx="596265" cy="928369"/>
            </a:xfrm>
            <a:custGeom>
              <a:avLst/>
              <a:gdLst/>
              <a:ahLst/>
              <a:cxnLst/>
              <a:rect l="l" t="t" r="r" b="b"/>
              <a:pathLst>
                <a:path w="596264" h="928370">
                  <a:moveTo>
                    <a:pt x="595884" y="0"/>
                  </a:moveTo>
                  <a:lnTo>
                    <a:pt x="0" y="0"/>
                  </a:lnTo>
                  <a:lnTo>
                    <a:pt x="0" y="928116"/>
                  </a:lnTo>
                  <a:lnTo>
                    <a:pt x="595884" y="928116"/>
                  </a:lnTo>
                  <a:lnTo>
                    <a:pt x="595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42003" y="5111495"/>
              <a:ext cx="445008" cy="76352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549908" y="2119883"/>
              <a:ext cx="619125" cy="646430"/>
            </a:xfrm>
            <a:custGeom>
              <a:avLst/>
              <a:gdLst/>
              <a:ahLst/>
              <a:cxnLst/>
              <a:rect l="l" t="t" r="r" b="b"/>
              <a:pathLst>
                <a:path w="619125" h="646430">
                  <a:moveTo>
                    <a:pt x="618743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618743" y="646176"/>
                  </a:lnTo>
                  <a:lnTo>
                    <a:pt x="6187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84960" y="2470403"/>
              <a:ext cx="364235" cy="275844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889760" y="2171699"/>
              <a:ext cx="149860" cy="129539"/>
            </a:xfrm>
            <a:custGeom>
              <a:avLst/>
              <a:gdLst/>
              <a:ahLst/>
              <a:cxnLst/>
              <a:rect l="l" t="t" r="r" b="b"/>
              <a:pathLst>
                <a:path w="149860" h="129539">
                  <a:moveTo>
                    <a:pt x="74675" y="0"/>
                  </a:moveTo>
                  <a:lnTo>
                    <a:pt x="0" y="129539"/>
                  </a:lnTo>
                  <a:lnTo>
                    <a:pt x="149351" y="129539"/>
                  </a:lnTo>
                  <a:lnTo>
                    <a:pt x="74675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/>
          <p:cNvSpPr txBox="1"/>
          <p:nvPr/>
        </p:nvSpPr>
        <p:spPr>
          <a:xfrm>
            <a:off x="4583938" y="1781301"/>
            <a:ext cx="248920" cy="4144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604">
              <a:lnSpc>
                <a:spcPts val="1000"/>
              </a:lnSpc>
            </a:pPr>
            <a:r>
              <a:rPr dirty="0" sz="1050" spc="-114">
                <a:latin typeface="Arial"/>
                <a:cs typeface="Arial"/>
              </a:rPr>
              <a:t>80%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15"/>
              </a:spcBef>
            </a:pPr>
            <a:endParaRPr sz="1050">
              <a:latin typeface="Arial"/>
              <a:cs typeface="Arial"/>
            </a:endParaRPr>
          </a:p>
          <a:p>
            <a:pPr marL="8255">
              <a:lnSpc>
                <a:spcPct val="100000"/>
              </a:lnSpc>
            </a:pPr>
            <a:r>
              <a:rPr dirty="0" sz="1050" spc="-95">
                <a:latin typeface="Arial"/>
                <a:cs typeface="Arial"/>
              </a:rPr>
              <a:t>60%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95"/>
              </a:spcBef>
            </a:pP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dirty="0" sz="1050" spc="-75">
                <a:latin typeface="Arial"/>
                <a:cs typeface="Arial"/>
              </a:rPr>
              <a:t>40%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5"/>
              </a:spcBef>
            </a:pPr>
            <a:endParaRPr sz="105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</a:pPr>
            <a:r>
              <a:rPr dirty="0" sz="1050" spc="-110">
                <a:latin typeface="Arial"/>
                <a:cs typeface="Arial"/>
              </a:rPr>
              <a:t>20%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70"/>
              </a:spcBef>
            </a:pPr>
            <a:endParaRPr sz="1050">
              <a:latin typeface="Arial"/>
              <a:cs typeface="Arial"/>
            </a:endParaRPr>
          </a:p>
          <a:p>
            <a:pPr marL="18415">
              <a:lnSpc>
                <a:spcPct val="100000"/>
              </a:lnSpc>
            </a:pPr>
            <a:r>
              <a:rPr dirty="0" sz="1050" spc="-25">
                <a:latin typeface="Arial"/>
                <a:cs typeface="Arial"/>
              </a:rPr>
              <a:t>0%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39" name="object 3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837176" y="6352084"/>
            <a:ext cx="281939" cy="252905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4777485" y="6045504"/>
            <a:ext cx="2030730" cy="546100"/>
          </a:xfrm>
          <a:prstGeom prst="rect">
            <a:avLst/>
          </a:prstGeom>
        </p:spPr>
        <p:txBody>
          <a:bodyPr wrap="square" lIns="0" tIns="901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  <a:tabLst>
                <a:tab pos="1278255" algn="l"/>
              </a:tabLst>
            </a:pPr>
            <a:r>
              <a:rPr dirty="0" sz="1200" spc="-40">
                <a:latin typeface="Arial"/>
                <a:cs typeface="Arial"/>
              </a:rPr>
              <a:t>Incident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(“New”)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Worsening</a:t>
            </a:r>
            <a:endParaRPr sz="1200">
              <a:latin typeface="Arial"/>
              <a:cs typeface="Arial"/>
            </a:endParaRPr>
          </a:p>
          <a:p>
            <a:pPr marL="365760">
              <a:lnSpc>
                <a:spcPct val="100000"/>
              </a:lnSpc>
              <a:spcBef>
                <a:spcPts val="610"/>
              </a:spcBef>
            </a:pPr>
            <a:r>
              <a:rPr dirty="0" sz="1200" spc="-90" b="1">
                <a:latin typeface="Arial"/>
                <a:cs typeface="Arial"/>
              </a:rPr>
              <a:t>Transportation</a:t>
            </a:r>
            <a:r>
              <a:rPr dirty="0" sz="1200" spc="30" b="1">
                <a:latin typeface="Arial"/>
                <a:cs typeface="Arial"/>
              </a:rPr>
              <a:t> </a:t>
            </a:r>
            <a:r>
              <a:rPr dirty="0" sz="1200" spc="-65" b="1">
                <a:latin typeface="Arial"/>
                <a:cs typeface="Arial"/>
              </a:rPr>
              <a:t>Difficulties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4413503" y="1623060"/>
            <a:ext cx="2353310" cy="4472940"/>
            <a:chOff x="4413503" y="1623060"/>
            <a:chExt cx="2353310" cy="4472940"/>
          </a:xfrm>
        </p:grpSpPr>
        <p:pic>
          <p:nvPicPr>
            <p:cNvPr id="42" name="object 4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13503" y="1623060"/>
              <a:ext cx="2353055" cy="447294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39867" y="5495544"/>
              <a:ext cx="204215" cy="179831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45023" y="5088636"/>
              <a:ext cx="176784" cy="163067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14187" y="4913375"/>
              <a:ext cx="132587" cy="147828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85815" y="5056631"/>
              <a:ext cx="155448" cy="192024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6429755" y="1828800"/>
              <a:ext cx="155575" cy="129539"/>
            </a:xfrm>
            <a:custGeom>
              <a:avLst/>
              <a:gdLst/>
              <a:ahLst/>
              <a:cxnLst/>
              <a:rect l="l" t="t" r="r" b="b"/>
              <a:pathLst>
                <a:path w="155575" h="129539">
                  <a:moveTo>
                    <a:pt x="77724" y="0"/>
                  </a:moveTo>
                  <a:lnTo>
                    <a:pt x="0" y="129539"/>
                  </a:lnTo>
                  <a:lnTo>
                    <a:pt x="155448" y="129539"/>
                  </a:lnTo>
                  <a:lnTo>
                    <a:pt x="777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6310883" y="2610612"/>
              <a:ext cx="155575" cy="129539"/>
            </a:xfrm>
            <a:custGeom>
              <a:avLst/>
              <a:gdLst/>
              <a:ahLst/>
              <a:cxnLst/>
              <a:rect l="l" t="t" r="r" b="b"/>
              <a:pathLst>
                <a:path w="155575" h="129539">
                  <a:moveTo>
                    <a:pt x="77724" y="0"/>
                  </a:moveTo>
                  <a:lnTo>
                    <a:pt x="0" y="129539"/>
                  </a:lnTo>
                  <a:lnTo>
                    <a:pt x="155448" y="129539"/>
                  </a:lnTo>
                  <a:lnTo>
                    <a:pt x="77724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6225539" y="2764536"/>
              <a:ext cx="157480" cy="131445"/>
            </a:xfrm>
            <a:custGeom>
              <a:avLst/>
              <a:gdLst/>
              <a:ahLst/>
              <a:cxnLst/>
              <a:rect l="l" t="t" r="r" b="b"/>
              <a:pathLst>
                <a:path w="157479" h="131444">
                  <a:moveTo>
                    <a:pt x="78486" y="0"/>
                  </a:moveTo>
                  <a:lnTo>
                    <a:pt x="0" y="131063"/>
                  </a:lnTo>
                  <a:lnTo>
                    <a:pt x="156972" y="131063"/>
                  </a:lnTo>
                  <a:lnTo>
                    <a:pt x="78486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6536435" y="3328416"/>
              <a:ext cx="155575" cy="131445"/>
            </a:xfrm>
            <a:custGeom>
              <a:avLst/>
              <a:gdLst/>
              <a:ahLst/>
              <a:cxnLst/>
              <a:rect l="l" t="t" r="r" b="b"/>
              <a:pathLst>
                <a:path w="155575" h="131445">
                  <a:moveTo>
                    <a:pt x="77724" y="0"/>
                  </a:moveTo>
                  <a:lnTo>
                    <a:pt x="0" y="131063"/>
                  </a:lnTo>
                  <a:lnTo>
                    <a:pt x="155448" y="131063"/>
                  </a:lnTo>
                  <a:lnTo>
                    <a:pt x="77724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6492239" y="2583180"/>
              <a:ext cx="265430" cy="398145"/>
            </a:xfrm>
            <a:custGeom>
              <a:avLst/>
              <a:gdLst/>
              <a:ahLst/>
              <a:cxnLst/>
              <a:rect l="l" t="t" r="r" b="b"/>
              <a:pathLst>
                <a:path w="265429" h="398144">
                  <a:moveTo>
                    <a:pt x="265176" y="0"/>
                  </a:moveTo>
                  <a:lnTo>
                    <a:pt x="0" y="0"/>
                  </a:lnTo>
                  <a:lnTo>
                    <a:pt x="0" y="397763"/>
                  </a:lnTo>
                  <a:lnTo>
                    <a:pt x="265176" y="397763"/>
                  </a:lnTo>
                  <a:lnTo>
                    <a:pt x="2651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2" name="object 52"/>
          <p:cNvSpPr txBox="1"/>
          <p:nvPr/>
        </p:nvSpPr>
        <p:spPr>
          <a:xfrm>
            <a:off x="4495546" y="5756249"/>
            <a:ext cx="19050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95">
                <a:latin typeface="Arial"/>
                <a:cs typeface="Arial"/>
              </a:rPr>
              <a:t>0%</a:t>
            </a:r>
            <a:endParaRPr sz="105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490084" y="4757165"/>
            <a:ext cx="259079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80">
                <a:latin typeface="Arial"/>
                <a:cs typeface="Arial"/>
              </a:rPr>
              <a:t>20%</a:t>
            </a:r>
            <a:endParaRPr sz="105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476750" y="3766184"/>
            <a:ext cx="259079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80">
                <a:latin typeface="Arial"/>
                <a:cs typeface="Arial"/>
              </a:rPr>
              <a:t>40%</a:t>
            </a:r>
            <a:endParaRPr sz="105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485894" y="2751201"/>
            <a:ext cx="259079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80">
                <a:latin typeface="Arial"/>
                <a:cs typeface="Arial"/>
              </a:rPr>
              <a:t>60%</a:t>
            </a:r>
            <a:endParaRPr sz="105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492244" y="1746250"/>
            <a:ext cx="259079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80">
                <a:latin typeface="Arial"/>
                <a:cs typeface="Arial"/>
              </a:rPr>
              <a:t>80%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6940295" y="6115811"/>
            <a:ext cx="1386840" cy="492759"/>
            <a:chOff x="6940295" y="6115811"/>
            <a:chExt cx="1386840" cy="492759"/>
          </a:xfrm>
        </p:grpSpPr>
        <p:pic>
          <p:nvPicPr>
            <p:cNvPr id="58" name="object 5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307598" y="6374981"/>
              <a:ext cx="362692" cy="233082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6940295" y="6115811"/>
              <a:ext cx="1386840" cy="277495"/>
            </a:xfrm>
            <a:custGeom>
              <a:avLst/>
              <a:gdLst/>
              <a:ahLst/>
              <a:cxnLst/>
              <a:rect l="l" t="t" r="r" b="b"/>
              <a:pathLst>
                <a:path w="1386840" h="277495">
                  <a:moveTo>
                    <a:pt x="1386840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1386840" y="277367"/>
                  </a:lnTo>
                  <a:lnTo>
                    <a:pt x="13868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0" name="object 60"/>
          <p:cNvSpPr txBox="1"/>
          <p:nvPr/>
        </p:nvSpPr>
        <p:spPr>
          <a:xfrm>
            <a:off x="7099554" y="6076899"/>
            <a:ext cx="2143760" cy="518795"/>
          </a:xfrm>
          <a:prstGeom prst="rect">
            <a:avLst/>
          </a:prstGeom>
        </p:spPr>
        <p:txBody>
          <a:bodyPr wrap="square" lIns="0" tIns="762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1466215" algn="l"/>
              </a:tabLst>
            </a:pPr>
            <a:r>
              <a:rPr dirty="0" sz="1200" spc="-40">
                <a:latin typeface="Arial"/>
                <a:cs typeface="Arial"/>
              </a:rPr>
              <a:t>Incident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(“New”)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55">
                <a:latin typeface="Arial"/>
                <a:cs typeface="Arial"/>
              </a:rPr>
              <a:t>Worsening</a:t>
            </a:r>
            <a:endParaRPr sz="1200">
              <a:latin typeface="Arial"/>
              <a:cs typeface="Arial"/>
            </a:endParaRPr>
          </a:p>
          <a:p>
            <a:pPr marL="622300">
              <a:lnSpc>
                <a:spcPct val="100000"/>
              </a:lnSpc>
              <a:spcBef>
                <a:spcPts val="500"/>
              </a:spcBef>
            </a:pPr>
            <a:r>
              <a:rPr dirty="0" sz="1200" spc="-60" b="1">
                <a:latin typeface="Arial"/>
                <a:cs typeface="Arial"/>
              </a:rPr>
              <a:t>Utilities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Difficulties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6771131" y="1642872"/>
            <a:ext cx="2653665" cy="4476115"/>
            <a:chOff x="6771131" y="1642872"/>
            <a:chExt cx="2653665" cy="4476115"/>
          </a:xfrm>
        </p:grpSpPr>
        <p:pic>
          <p:nvPicPr>
            <p:cNvPr id="62" name="object 6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71131" y="1642872"/>
              <a:ext cx="2653283" cy="4475988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9073895" y="4849367"/>
              <a:ext cx="157480" cy="129539"/>
            </a:xfrm>
            <a:custGeom>
              <a:avLst/>
              <a:gdLst/>
              <a:ahLst/>
              <a:cxnLst/>
              <a:rect l="l" t="t" r="r" b="b"/>
              <a:pathLst>
                <a:path w="157479" h="129539">
                  <a:moveTo>
                    <a:pt x="78485" y="0"/>
                  </a:moveTo>
                  <a:lnTo>
                    <a:pt x="0" y="129539"/>
                  </a:lnTo>
                  <a:lnTo>
                    <a:pt x="156972" y="129539"/>
                  </a:lnTo>
                  <a:lnTo>
                    <a:pt x="784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4" name="object 6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613903" y="5777483"/>
              <a:ext cx="132588" cy="146303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734299" y="5686044"/>
              <a:ext cx="138683" cy="181356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455407" y="5704331"/>
              <a:ext cx="160020" cy="144780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292339" y="5765292"/>
              <a:ext cx="169164" cy="156972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7459980" y="4913375"/>
              <a:ext cx="1882139" cy="1009015"/>
            </a:xfrm>
            <a:custGeom>
              <a:avLst/>
              <a:gdLst/>
              <a:ahLst/>
              <a:cxnLst/>
              <a:rect l="l" t="t" r="r" b="b"/>
              <a:pathLst>
                <a:path w="1882140" h="1009014">
                  <a:moveTo>
                    <a:pt x="141732" y="928116"/>
                  </a:moveTo>
                  <a:lnTo>
                    <a:pt x="0" y="928116"/>
                  </a:lnTo>
                  <a:lnTo>
                    <a:pt x="0" y="1008888"/>
                  </a:lnTo>
                  <a:lnTo>
                    <a:pt x="141732" y="1008888"/>
                  </a:lnTo>
                  <a:lnTo>
                    <a:pt x="141732" y="928116"/>
                  </a:lnTo>
                  <a:close/>
                </a:path>
                <a:path w="1882140" h="1009014">
                  <a:moveTo>
                    <a:pt x="1882140" y="0"/>
                  </a:moveTo>
                  <a:lnTo>
                    <a:pt x="1181100" y="0"/>
                  </a:lnTo>
                  <a:lnTo>
                    <a:pt x="1181100" y="845820"/>
                  </a:lnTo>
                  <a:lnTo>
                    <a:pt x="1882140" y="845820"/>
                  </a:lnTo>
                  <a:lnTo>
                    <a:pt x="18821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9" name="object 69"/>
          <p:cNvSpPr txBox="1"/>
          <p:nvPr/>
        </p:nvSpPr>
        <p:spPr>
          <a:xfrm>
            <a:off x="6826377" y="5745581"/>
            <a:ext cx="19050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95">
                <a:latin typeface="Arial"/>
                <a:cs typeface="Arial"/>
              </a:rPr>
              <a:t>0%</a:t>
            </a:r>
            <a:endParaRPr sz="105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821169" y="4746497"/>
            <a:ext cx="259079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80">
                <a:latin typeface="Arial"/>
                <a:cs typeface="Arial"/>
              </a:rPr>
              <a:t>20%</a:t>
            </a:r>
            <a:endParaRPr sz="105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807834" y="3755516"/>
            <a:ext cx="259079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80">
                <a:latin typeface="Arial"/>
                <a:cs typeface="Arial"/>
              </a:rPr>
              <a:t>40%</a:t>
            </a:r>
            <a:endParaRPr sz="105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816597" y="2740228"/>
            <a:ext cx="259715" cy="1873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80">
                <a:latin typeface="Arial"/>
                <a:cs typeface="Arial"/>
              </a:rPr>
              <a:t>60%</a:t>
            </a:r>
            <a:endParaRPr sz="105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823075" y="1735582"/>
            <a:ext cx="259079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80">
                <a:latin typeface="Arial"/>
                <a:cs typeface="Arial"/>
              </a:rPr>
              <a:t>80%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8564880" y="1623060"/>
            <a:ext cx="3598545" cy="5009515"/>
            <a:chOff x="8564880" y="1623060"/>
            <a:chExt cx="3598545" cy="5009515"/>
          </a:xfrm>
        </p:grpSpPr>
        <p:pic>
          <p:nvPicPr>
            <p:cNvPr id="75" name="object 7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564880" y="5370575"/>
              <a:ext cx="263651" cy="199644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8900160" y="4879848"/>
              <a:ext cx="155575" cy="129539"/>
            </a:xfrm>
            <a:custGeom>
              <a:avLst/>
              <a:gdLst/>
              <a:ahLst/>
              <a:cxnLst/>
              <a:rect l="l" t="t" r="r" b="b"/>
              <a:pathLst>
                <a:path w="155575" h="129539">
                  <a:moveTo>
                    <a:pt x="77724" y="0"/>
                  </a:moveTo>
                  <a:lnTo>
                    <a:pt x="0" y="129539"/>
                  </a:lnTo>
                  <a:lnTo>
                    <a:pt x="155448" y="129539"/>
                  </a:lnTo>
                  <a:lnTo>
                    <a:pt x="77724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8755380" y="5126736"/>
              <a:ext cx="155575" cy="131445"/>
            </a:xfrm>
            <a:custGeom>
              <a:avLst/>
              <a:gdLst/>
              <a:ahLst/>
              <a:cxnLst/>
              <a:rect l="l" t="t" r="r" b="b"/>
              <a:pathLst>
                <a:path w="155575" h="131445">
                  <a:moveTo>
                    <a:pt x="77724" y="0"/>
                  </a:moveTo>
                  <a:lnTo>
                    <a:pt x="0" y="131063"/>
                  </a:lnTo>
                  <a:lnTo>
                    <a:pt x="155448" y="131063"/>
                  </a:lnTo>
                  <a:lnTo>
                    <a:pt x="777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8" name="object 7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419844" y="1623060"/>
              <a:ext cx="2743200" cy="4512564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9819132" y="6355080"/>
              <a:ext cx="2152015" cy="277495"/>
            </a:xfrm>
            <a:custGeom>
              <a:avLst/>
              <a:gdLst/>
              <a:ahLst/>
              <a:cxnLst/>
              <a:rect l="l" t="t" r="r" b="b"/>
              <a:pathLst>
                <a:path w="2152015" h="277495">
                  <a:moveTo>
                    <a:pt x="2151887" y="0"/>
                  </a:moveTo>
                  <a:lnTo>
                    <a:pt x="0" y="0"/>
                  </a:lnTo>
                  <a:lnTo>
                    <a:pt x="0" y="277368"/>
                  </a:lnTo>
                  <a:lnTo>
                    <a:pt x="2151887" y="277368"/>
                  </a:lnTo>
                  <a:lnTo>
                    <a:pt x="21518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0" name="object 80"/>
          <p:cNvSpPr txBox="1"/>
          <p:nvPr/>
        </p:nvSpPr>
        <p:spPr>
          <a:xfrm>
            <a:off x="9801859" y="6112865"/>
            <a:ext cx="2143760" cy="476250"/>
          </a:xfrm>
          <a:prstGeom prst="rect">
            <a:avLst/>
          </a:prstGeom>
        </p:spPr>
        <p:txBody>
          <a:bodyPr wrap="square" lIns="0" tIns="546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30"/>
              </a:spcBef>
              <a:tabLst>
                <a:tab pos="1453515" algn="l"/>
              </a:tabLst>
            </a:pPr>
            <a:r>
              <a:rPr dirty="0" sz="1200" spc="-40">
                <a:latin typeface="Arial"/>
                <a:cs typeface="Arial"/>
              </a:rPr>
              <a:t>Incident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(“New”)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45">
                <a:latin typeface="Arial"/>
                <a:cs typeface="Arial"/>
              </a:rPr>
              <a:t>Worsening</a:t>
            </a:r>
            <a:endParaRPr sz="1200">
              <a:latin typeface="Arial"/>
              <a:cs typeface="Arial"/>
            </a:endParaRPr>
          </a:p>
          <a:p>
            <a:pPr algn="ctr" marL="42545">
              <a:lnSpc>
                <a:spcPct val="100000"/>
              </a:lnSpc>
              <a:spcBef>
                <a:spcPts val="335"/>
              </a:spcBef>
            </a:pPr>
            <a:r>
              <a:rPr dirty="0" sz="1200" spc="-80" b="1">
                <a:latin typeface="Arial"/>
                <a:cs typeface="Arial"/>
              </a:rPr>
              <a:t>Interpersonal</a:t>
            </a:r>
            <a:r>
              <a:rPr dirty="0" sz="1200" spc="3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Violence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81" name="object 81"/>
          <p:cNvGrpSpPr/>
          <p:nvPr/>
        </p:nvGrpSpPr>
        <p:grpSpPr>
          <a:xfrm>
            <a:off x="9825228" y="3796284"/>
            <a:ext cx="2063750" cy="2849880"/>
            <a:chOff x="9825228" y="3796284"/>
            <a:chExt cx="2063750" cy="2849880"/>
          </a:xfrm>
        </p:grpSpPr>
        <p:pic>
          <p:nvPicPr>
            <p:cNvPr id="82" name="object 8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825228" y="6361176"/>
              <a:ext cx="291083" cy="284988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11731752" y="3796284"/>
              <a:ext cx="157480" cy="131445"/>
            </a:xfrm>
            <a:custGeom>
              <a:avLst/>
              <a:gdLst/>
              <a:ahLst/>
              <a:cxnLst/>
              <a:rect l="l" t="t" r="r" b="b"/>
              <a:pathLst>
                <a:path w="157479" h="131445">
                  <a:moveTo>
                    <a:pt x="78486" y="0"/>
                  </a:moveTo>
                  <a:lnTo>
                    <a:pt x="0" y="131064"/>
                  </a:lnTo>
                  <a:lnTo>
                    <a:pt x="156972" y="131064"/>
                  </a:lnTo>
                  <a:lnTo>
                    <a:pt x="78486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11614404" y="4544568"/>
              <a:ext cx="155575" cy="129539"/>
            </a:xfrm>
            <a:custGeom>
              <a:avLst/>
              <a:gdLst/>
              <a:ahLst/>
              <a:cxnLst/>
              <a:rect l="l" t="t" r="r" b="b"/>
              <a:pathLst>
                <a:path w="155575" h="129539">
                  <a:moveTo>
                    <a:pt x="77724" y="0"/>
                  </a:moveTo>
                  <a:lnTo>
                    <a:pt x="0" y="129539"/>
                  </a:lnTo>
                  <a:lnTo>
                    <a:pt x="155448" y="129539"/>
                  </a:lnTo>
                  <a:lnTo>
                    <a:pt x="777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11526012" y="4152900"/>
              <a:ext cx="155575" cy="131445"/>
            </a:xfrm>
            <a:custGeom>
              <a:avLst/>
              <a:gdLst/>
              <a:ahLst/>
              <a:cxnLst/>
              <a:rect l="l" t="t" r="r" b="b"/>
              <a:pathLst>
                <a:path w="155575" h="131445">
                  <a:moveTo>
                    <a:pt x="77724" y="0"/>
                  </a:moveTo>
                  <a:lnTo>
                    <a:pt x="0" y="131063"/>
                  </a:lnTo>
                  <a:lnTo>
                    <a:pt x="155448" y="131063"/>
                  </a:lnTo>
                  <a:lnTo>
                    <a:pt x="77724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11414760" y="4344924"/>
              <a:ext cx="155575" cy="129539"/>
            </a:xfrm>
            <a:custGeom>
              <a:avLst/>
              <a:gdLst/>
              <a:ahLst/>
              <a:cxnLst/>
              <a:rect l="l" t="t" r="r" b="b"/>
              <a:pathLst>
                <a:path w="155575" h="129539">
                  <a:moveTo>
                    <a:pt x="77724" y="0"/>
                  </a:moveTo>
                  <a:lnTo>
                    <a:pt x="0" y="129539"/>
                  </a:lnTo>
                  <a:lnTo>
                    <a:pt x="155448" y="129539"/>
                  </a:lnTo>
                  <a:lnTo>
                    <a:pt x="77724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7" name="object 8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349484" y="4985004"/>
              <a:ext cx="138683" cy="179831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265664" y="5151120"/>
              <a:ext cx="132588" cy="146304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128504" y="5269992"/>
              <a:ext cx="160020" cy="144780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995916" y="5372100"/>
              <a:ext cx="170688" cy="156972"/>
            </a:xfrm>
            <a:prstGeom prst="rect">
              <a:avLst/>
            </a:prstGeom>
          </p:spPr>
        </p:pic>
      </p:grpSp>
      <p:graphicFrame>
        <p:nvGraphicFramePr>
          <p:cNvPr id="91" name="object 91"/>
          <p:cNvGraphicFramePr>
            <a:graphicFrameLocks noGrp="1"/>
          </p:cNvGraphicFramePr>
          <p:nvPr/>
        </p:nvGraphicFramePr>
        <p:xfrm>
          <a:off x="9470135" y="124925"/>
          <a:ext cx="2729865" cy="16567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1820"/>
                <a:gridCol w="708024"/>
                <a:gridCol w="1346200"/>
              </a:tblGrid>
              <a:tr h="168275">
                <a:tc>
                  <a:txBody>
                    <a:bodyPr/>
                    <a:lstStyle/>
                    <a:p>
                      <a:pPr algn="ctr" marL="1905">
                        <a:lnSpc>
                          <a:spcPts val="1195"/>
                        </a:lnSpc>
                        <a:spcBef>
                          <a:spcPts val="30"/>
                        </a:spcBef>
                      </a:pPr>
                      <a:r>
                        <a:rPr dirty="0" sz="1000" spc="-25" b="1">
                          <a:latin typeface="Arial"/>
                          <a:cs typeface="Arial"/>
                        </a:rPr>
                        <a:t>New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195"/>
                        </a:lnSpc>
                        <a:spcBef>
                          <a:spcPts val="30"/>
                        </a:spcBef>
                      </a:pPr>
                      <a:r>
                        <a:rPr dirty="0" sz="1000" spc="-25" b="1">
                          <a:latin typeface="Arial"/>
                          <a:cs typeface="Arial"/>
                        </a:rPr>
                        <a:t>Worsening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1195"/>
                        </a:lnSpc>
                        <a:spcBef>
                          <a:spcPts val="30"/>
                        </a:spcBef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Race/Ethnicity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72110">
                <a:tc>
                  <a:txBody>
                    <a:bodyPr/>
                    <a:lstStyle/>
                    <a:p>
                      <a:pPr algn="ctr" marL="5715">
                        <a:lnSpc>
                          <a:spcPts val="2775"/>
                        </a:lnSpc>
                        <a:spcBef>
                          <a:spcPts val="55"/>
                        </a:spcBef>
                      </a:pPr>
                      <a:r>
                        <a:rPr dirty="0" sz="2350" spc="-595">
                          <a:solidFill>
                            <a:srgbClr val="6FAC46"/>
                          </a:solidFill>
                          <a:latin typeface="Symbol"/>
                          <a:cs typeface="Symbol"/>
                        </a:rPr>
                        <a:t></a:t>
                      </a:r>
                      <a:endParaRPr sz="2350">
                        <a:latin typeface="Symbol"/>
                        <a:cs typeface="Symbol"/>
                      </a:endParaRPr>
                    </a:p>
                  </a:txBody>
                  <a:tcPr marL="0" marR="0" marB="0" marT="69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dirty="0" sz="1000" spc="-40">
                          <a:latin typeface="Arial"/>
                          <a:cs typeface="Arial"/>
                        </a:rPr>
                        <a:t>Non-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Hispanic</a:t>
                      </a:r>
                      <a:r>
                        <a:rPr dirty="0" sz="10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White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28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2110">
                <a:tc>
                  <a:txBody>
                    <a:bodyPr/>
                    <a:lstStyle/>
                    <a:p>
                      <a:pPr algn="ctr" marL="5715">
                        <a:lnSpc>
                          <a:spcPts val="2775"/>
                        </a:lnSpc>
                        <a:spcBef>
                          <a:spcPts val="55"/>
                        </a:spcBef>
                      </a:pPr>
                      <a:r>
                        <a:rPr dirty="0" sz="2350" spc="-595">
                          <a:solidFill>
                            <a:srgbClr val="F4AF84"/>
                          </a:solidFill>
                          <a:latin typeface="Symbol"/>
                          <a:cs typeface="Symbol"/>
                        </a:rPr>
                        <a:t></a:t>
                      </a:r>
                      <a:endParaRPr sz="2350">
                        <a:latin typeface="Symbol"/>
                        <a:cs typeface="Symbol"/>
                      </a:endParaRPr>
                    </a:p>
                  </a:txBody>
                  <a:tcPr marL="0" marR="0" marB="0" marT="69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dirty="0" sz="1000" spc="-40">
                          <a:latin typeface="Arial"/>
                          <a:cs typeface="Arial"/>
                        </a:rPr>
                        <a:t>Non-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Hispanic</a:t>
                      </a:r>
                      <a:r>
                        <a:rPr dirty="0" sz="10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Black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28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2110">
                <a:tc>
                  <a:txBody>
                    <a:bodyPr/>
                    <a:lstStyle/>
                    <a:p>
                      <a:pPr algn="ctr" marL="5715">
                        <a:lnSpc>
                          <a:spcPts val="2775"/>
                        </a:lnSpc>
                        <a:spcBef>
                          <a:spcPts val="50"/>
                        </a:spcBef>
                      </a:pPr>
                      <a:r>
                        <a:rPr dirty="0" sz="2350" spc="-595">
                          <a:solidFill>
                            <a:srgbClr val="8EA9DB"/>
                          </a:solidFill>
                          <a:latin typeface="Symbol"/>
                          <a:cs typeface="Symbol"/>
                        </a:rPr>
                        <a:t></a:t>
                      </a:r>
                      <a:endParaRPr sz="2350">
                        <a:latin typeface="Symbol"/>
                        <a:cs typeface="Symbol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dirty="0" sz="1000" spc="-40">
                          <a:latin typeface="Arial"/>
                          <a:cs typeface="Arial"/>
                        </a:rPr>
                        <a:t>Non-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Hispanic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10">
                          <a:latin typeface="Arial"/>
                          <a:cs typeface="Arial"/>
                        </a:rPr>
                        <a:t>E/SE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Asian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28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2110">
                <a:tc>
                  <a:txBody>
                    <a:bodyPr/>
                    <a:lstStyle/>
                    <a:p>
                      <a:pPr algn="ctr" marL="5715">
                        <a:lnSpc>
                          <a:spcPts val="2775"/>
                        </a:lnSpc>
                        <a:spcBef>
                          <a:spcPts val="55"/>
                        </a:spcBef>
                      </a:pPr>
                      <a:r>
                        <a:rPr dirty="0" sz="2350" spc="-595">
                          <a:solidFill>
                            <a:srgbClr val="6F2F9F"/>
                          </a:solidFill>
                          <a:latin typeface="Symbol"/>
                          <a:cs typeface="Symbol"/>
                        </a:rPr>
                        <a:t></a:t>
                      </a:r>
                      <a:endParaRPr sz="2350">
                        <a:latin typeface="Symbol"/>
                        <a:cs typeface="Symbol"/>
                      </a:endParaRPr>
                    </a:p>
                  </a:txBody>
                  <a:tcPr marL="0" marR="0" marB="0" marT="69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Hispanic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28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2" name="object 92"/>
          <p:cNvSpPr/>
          <p:nvPr/>
        </p:nvSpPr>
        <p:spPr>
          <a:xfrm>
            <a:off x="10344889" y="1162870"/>
            <a:ext cx="145415" cy="156845"/>
          </a:xfrm>
          <a:custGeom>
            <a:avLst/>
            <a:gdLst/>
            <a:ahLst/>
            <a:cxnLst/>
            <a:rect l="l" t="t" r="r" b="b"/>
            <a:pathLst>
              <a:path w="145415" h="156844">
                <a:moveTo>
                  <a:pt x="72413" y="0"/>
                </a:moveTo>
                <a:lnTo>
                  <a:pt x="0" y="156556"/>
                </a:lnTo>
                <a:lnTo>
                  <a:pt x="144826" y="156556"/>
                </a:lnTo>
                <a:lnTo>
                  <a:pt x="72413" y="0"/>
                </a:lnTo>
                <a:close/>
              </a:path>
            </a:pathLst>
          </a:custGeom>
          <a:solidFill>
            <a:srgbClr val="8FAA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10356475" y="432239"/>
            <a:ext cx="133350" cy="139700"/>
          </a:xfrm>
          <a:custGeom>
            <a:avLst/>
            <a:gdLst/>
            <a:ahLst/>
            <a:cxnLst/>
            <a:rect l="l" t="t" r="r" b="b"/>
            <a:pathLst>
              <a:path w="133350" h="139700">
                <a:moveTo>
                  <a:pt x="66620" y="0"/>
                </a:moveTo>
                <a:lnTo>
                  <a:pt x="0" y="139161"/>
                </a:lnTo>
                <a:lnTo>
                  <a:pt x="133240" y="139161"/>
                </a:lnTo>
                <a:lnTo>
                  <a:pt x="66620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10356475" y="803370"/>
            <a:ext cx="127635" cy="145415"/>
          </a:xfrm>
          <a:custGeom>
            <a:avLst/>
            <a:gdLst/>
            <a:ahLst/>
            <a:cxnLst/>
            <a:rect l="l" t="t" r="r" b="b"/>
            <a:pathLst>
              <a:path w="127634" h="145415">
                <a:moveTo>
                  <a:pt x="63723" y="0"/>
                </a:moveTo>
                <a:lnTo>
                  <a:pt x="0" y="144959"/>
                </a:lnTo>
                <a:lnTo>
                  <a:pt x="127447" y="144959"/>
                </a:lnTo>
                <a:lnTo>
                  <a:pt x="63723" y="0"/>
                </a:lnTo>
                <a:close/>
              </a:path>
            </a:pathLst>
          </a:custGeom>
          <a:solidFill>
            <a:srgbClr val="F8CA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10344889" y="1539764"/>
            <a:ext cx="156845" cy="151130"/>
          </a:xfrm>
          <a:custGeom>
            <a:avLst/>
            <a:gdLst/>
            <a:ahLst/>
            <a:cxnLst/>
            <a:rect l="l" t="t" r="r" b="b"/>
            <a:pathLst>
              <a:path w="156845" h="151130">
                <a:moveTo>
                  <a:pt x="78206" y="0"/>
                </a:moveTo>
                <a:lnTo>
                  <a:pt x="0" y="150758"/>
                </a:lnTo>
                <a:lnTo>
                  <a:pt x="156412" y="150758"/>
                </a:lnTo>
                <a:lnTo>
                  <a:pt x="78206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Eva Shiu</dc:creator>
  <dc:title>PowerPoint Presentation</dc:title>
  <dcterms:created xsi:type="dcterms:W3CDTF">2026-06-17T20:12:18Z</dcterms:created>
  <dcterms:modified xsi:type="dcterms:W3CDTF">2026-06-17T20:12:18Z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2022-10-17T00:00:00Z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2026-06-17T00:00:00Z</vt:filetime>
  </property>
  <property fmtid="{D5CDD505-2E9C-101B-9397-08002B2CF9AE}" pid="5" name="Producer">
    <vt:lpwstr>Microsoft® PowerPoint® 2016</vt:lpwstr>
  </property>
</Properties>
</file>