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jpg" ContentType="image/jp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356350"/>
          </a:xfrm>
          <a:custGeom>
            <a:avLst/>
            <a:gdLst/>
            <a:ahLst/>
            <a:cxnLst/>
            <a:rect l="l" t="t" r="r" b="b"/>
            <a:pathLst>
              <a:path w="12192000" h="6356350">
                <a:moveTo>
                  <a:pt x="0" y="6356350"/>
                </a:moveTo>
                <a:lnTo>
                  <a:pt x="12192000" y="6356350"/>
                </a:lnTo>
                <a:lnTo>
                  <a:pt x="12192000" y="0"/>
                </a:lnTo>
                <a:lnTo>
                  <a:pt x="0" y="0"/>
                </a:lnTo>
                <a:lnTo>
                  <a:pt x="0" y="6356350"/>
                </a:lnTo>
                <a:close/>
              </a:path>
            </a:pathLst>
          </a:custGeom>
          <a:solidFill>
            <a:srgbClr val="3482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12192000" y="0"/>
                </a:moveTo>
                <a:lnTo>
                  <a:pt x="0" y="0"/>
                </a:lnTo>
                <a:lnTo>
                  <a:pt x="0" y="501649"/>
                </a:lnTo>
                <a:lnTo>
                  <a:pt x="12192000" y="50164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06D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0" y="0"/>
                </a:moveTo>
                <a:lnTo>
                  <a:pt x="12192000" y="0"/>
                </a:lnTo>
                <a:lnTo>
                  <a:pt x="12192000" y="501650"/>
                </a:lnTo>
                <a:lnTo>
                  <a:pt x="0" y="50165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11808371" y="0"/>
                </a:moveTo>
                <a:lnTo>
                  <a:pt x="0" y="0"/>
                </a:lnTo>
                <a:lnTo>
                  <a:pt x="0" y="6182929"/>
                </a:lnTo>
                <a:lnTo>
                  <a:pt x="11808371" y="6182929"/>
                </a:lnTo>
                <a:lnTo>
                  <a:pt x="118083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0" y="0"/>
                </a:moveTo>
                <a:lnTo>
                  <a:pt x="11808372" y="0"/>
                </a:lnTo>
                <a:lnTo>
                  <a:pt x="11808372" y="6182929"/>
                </a:lnTo>
                <a:lnTo>
                  <a:pt x="0" y="6182929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540003"/>
            <a:ext cx="10358120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369059"/>
            <a:ext cx="10071100" cy="435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820045" y="6511814"/>
            <a:ext cx="1028700" cy="304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s://sirenetwork.ucsf.edu/" TargetMode="Externa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hyperlink" Target="https://sirenetwork.ucsf.edu/" TargetMode="Externa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hyperlink" Target="https://sirenetwork.ucsf.edu/" TargetMode="Externa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hyperlink" Target="https://sirenetwork.ucsf.edu/" TargetMode="Externa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jpg"/><Relationship Id="rId3" Type="http://schemas.openxmlformats.org/officeDocument/2006/relationships/hyperlink" Target="mailto:holly.wing@ucsf.edu" TargetMode="External"/><Relationship Id="rId4" Type="http://schemas.openxmlformats.org/officeDocument/2006/relationships/hyperlink" Target="mailto:Laura.gottlieb@ucsf.edu" TargetMode="External"/><Relationship Id="rId5" Type="http://schemas.openxmlformats.org/officeDocument/2006/relationships/hyperlink" Target="https://sirenetwork.ucsf.edu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irenetwork.ucsf.edu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https://sirenetwork.ucsf.edu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hyperlink" Target="https://sirenetwork.ucsf.edu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hyperlink" Target="https://sirenetwork.ucsf.edu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hyperlink" Target="https://sirenetwork.ucsf.edu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hyperlink" Target="https://sirenetwork.ucsf.edu/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hyperlink" Target="https://sirenetwork.ucsf.edu/" TargetMode="Externa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hyperlink" Target="https://sirenetwork.ucsf.edu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82933" y="1673859"/>
            <a:ext cx="9949180" cy="1244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4000">
                <a:solidFill>
                  <a:srgbClr val="000000"/>
                </a:solidFill>
              </a:rPr>
              <a:t>Healthcare</a:t>
            </a:r>
            <a:r>
              <a:rPr dirty="0" sz="4000" spc="-145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providers’</a:t>
            </a:r>
            <a:r>
              <a:rPr dirty="0" sz="4000" spc="-275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perspectives</a:t>
            </a:r>
            <a:r>
              <a:rPr dirty="0" sz="4000" spc="-155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on</a:t>
            </a:r>
            <a:r>
              <a:rPr dirty="0" sz="4000" spc="-155">
                <a:solidFill>
                  <a:srgbClr val="000000"/>
                </a:solidFill>
              </a:rPr>
              <a:t> </a:t>
            </a:r>
            <a:r>
              <a:rPr dirty="0" sz="4000" spc="-10">
                <a:solidFill>
                  <a:srgbClr val="000000"/>
                </a:solidFill>
              </a:rPr>
              <a:t>social screening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648" y="301590"/>
            <a:ext cx="3848754" cy="993226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838200" y="3175892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52161" y="5842508"/>
            <a:ext cx="10647045" cy="9290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40970" marR="508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De</a:t>
            </a:r>
            <a:r>
              <a:rPr dirty="0" sz="1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Marchis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EH,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Brown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E,</a:t>
            </a:r>
            <a:r>
              <a:rPr dirty="0" sz="12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Aceves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BA,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Loomba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35">
                <a:solidFill>
                  <a:srgbClr val="595959"/>
                </a:solidFill>
                <a:latin typeface="Helvetica"/>
                <a:cs typeface="Helvetica"/>
              </a:rPr>
              <a:t>V,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Molina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M,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Cartier</a:t>
            </a:r>
            <a:r>
              <a:rPr dirty="0" sz="1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80">
                <a:solidFill>
                  <a:srgbClr val="595959"/>
                </a:solidFill>
                <a:latin typeface="Helvetica"/>
                <a:cs typeface="Helvetica"/>
              </a:rPr>
              <a:t>Y,</a:t>
            </a:r>
            <a:r>
              <a:rPr dirty="0" sz="1200" spc="-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Wing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H,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Gottlieb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LM.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State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Science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</a:rPr>
              <a:t>Settings.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2022.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San</a:t>
            </a:r>
            <a:r>
              <a:rPr dirty="0" sz="12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Francisco,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CA: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Interventions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Research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2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Evaluation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</a:rPr>
              <a:t>Network.</a:t>
            </a:r>
            <a:r>
              <a:rPr dirty="0" sz="1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Available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u="sng" sz="1200" spc="-10" b="1">
                <a:solidFill>
                  <a:srgbClr val="595959"/>
                </a:solidFill>
                <a:uFill>
                  <a:solidFill>
                    <a:srgbClr val="595959"/>
                  </a:solidFill>
                </a:uFill>
                <a:latin typeface="Helvetica"/>
                <a:cs typeface="Helvetica"/>
              </a:rPr>
              <a:t>online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</a:rPr>
              <a:t>.</a:t>
            </a:r>
            <a:endParaRPr sz="1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885"/>
              </a:spcBef>
            </a:pPr>
            <a:endParaRPr sz="12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3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8524" y="3437635"/>
            <a:ext cx="9413240" cy="1854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3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De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Marchis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EH,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Brown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E,</a:t>
            </a:r>
            <a:r>
              <a:rPr dirty="0" sz="2400" spc="-1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Aceves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BA,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Loomba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V,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Molina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Cartier</a:t>
            </a:r>
            <a:r>
              <a:rPr dirty="0" sz="2400" spc="-10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Y,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Wing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H,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Gottlieb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LM</a:t>
            </a:r>
            <a:endParaRPr sz="2400">
              <a:latin typeface="Helvetica"/>
              <a:cs typeface="Helvetica"/>
            </a:endParaRPr>
          </a:p>
          <a:p>
            <a:pPr marL="36830">
              <a:lnSpc>
                <a:spcPct val="100000"/>
              </a:lnSpc>
              <a:spcBef>
                <a:spcPts val="2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Summer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2022</a:t>
            </a:r>
            <a:endParaRPr sz="24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  <a:spcBef>
                <a:spcPts val="285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Read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full</a:t>
            </a:r>
            <a:r>
              <a:rPr dirty="0" sz="24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SCREEN</a:t>
            </a:r>
            <a:r>
              <a:rPr dirty="0" sz="24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report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u="sng" sz="2400" spc="-10">
                <a:solidFill>
                  <a:srgbClr val="595959"/>
                </a:solidFill>
                <a:uFill>
                  <a:solidFill>
                    <a:srgbClr val="595959"/>
                  </a:solidFill>
                </a:uFill>
                <a:latin typeface="Helvetica"/>
                <a:cs typeface="Helvetica"/>
              </a:rPr>
              <a:t>here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.</a:t>
            </a:r>
            <a:endParaRPr sz="24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120"/>
              <a:t> </a:t>
            </a:r>
            <a:r>
              <a:rPr dirty="0"/>
              <a:t>Implementation</a:t>
            </a:r>
            <a:r>
              <a:rPr dirty="0" spc="-110"/>
              <a:t> </a:t>
            </a:r>
            <a:r>
              <a:rPr dirty="0" spc="-10"/>
              <a:t>concerns/barriers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451249" y="3017995"/>
            <a:ext cx="356235" cy="424815"/>
            <a:chOff x="1451249" y="3017995"/>
            <a:chExt cx="356235" cy="42481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56943" y="3023616"/>
              <a:ext cx="344424" cy="41452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457599" y="3024345"/>
              <a:ext cx="343535" cy="412115"/>
            </a:xfrm>
            <a:custGeom>
              <a:avLst/>
              <a:gdLst/>
              <a:ahLst/>
              <a:cxnLst/>
              <a:rect l="l" t="t" r="r" b="b"/>
              <a:pathLst>
                <a:path w="343535" h="412114">
                  <a:moveTo>
                    <a:pt x="0" y="0"/>
                  </a:moveTo>
                  <a:lnTo>
                    <a:pt x="343260" y="0"/>
                  </a:lnTo>
                  <a:lnTo>
                    <a:pt x="343260" y="411656"/>
                  </a:lnTo>
                  <a:lnTo>
                    <a:pt x="0" y="41165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1436009" y="3782510"/>
            <a:ext cx="386715" cy="330200"/>
            <a:chOff x="1436009" y="3782510"/>
            <a:chExt cx="386715" cy="3302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41704" y="3788664"/>
              <a:ext cx="374903" cy="32003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442359" y="3788860"/>
              <a:ext cx="374015" cy="317500"/>
            </a:xfrm>
            <a:custGeom>
              <a:avLst/>
              <a:gdLst/>
              <a:ahLst/>
              <a:cxnLst/>
              <a:rect l="l" t="t" r="r" b="b"/>
              <a:pathLst>
                <a:path w="374014" h="317500">
                  <a:moveTo>
                    <a:pt x="0" y="0"/>
                  </a:moveTo>
                  <a:lnTo>
                    <a:pt x="373739" y="0"/>
                  </a:lnTo>
                  <a:lnTo>
                    <a:pt x="373739" y="317296"/>
                  </a:lnTo>
                  <a:lnTo>
                    <a:pt x="0" y="31729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/>
          <p:cNvGrpSpPr/>
          <p:nvPr/>
        </p:nvGrpSpPr>
        <p:grpSpPr>
          <a:xfrm>
            <a:off x="1380551" y="4539339"/>
            <a:ext cx="391160" cy="410209"/>
            <a:chOff x="1380551" y="4539339"/>
            <a:chExt cx="391160" cy="410209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6840" y="4544568"/>
              <a:ext cx="380999" cy="399288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386901" y="4545689"/>
              <a:ext cx="378460" cy="397510"/>
            </a:xfrm>
            <a:custGeom>
              <a:avLst/>
              <a:gdLst/>
              <a:ahLst/>
              <a:cxnLst/>
              <a:rect l="l" t="t" r="r" b="b"/>
              <a:pathLst>
                <a:path w="378460" h="397510">
                  <a:moveTo>
                    <a:pt x="0" y="0"/>
                  </a:moveTo>
                  <a:lnTo>
                    <a:pt x="378099" y="0"/>
                  </a:lnTo>
                  <a:lnTo>
                    <a:pt x="378099" y="397438"/>
                  </a:lnTo>
                  <a:lnTo>
                    <a:pt x="0" y="397438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/>
          <p:cNvGrpSpPr/>
          <p:nvPr/>
        </p:nvGrpSpPr>
        <p:grpSpPr>
          <a:xfrm>
            <a:off x="1423581" y="5169049"/>
            <a:ext cx="412115" cy="426720"/>
            <a:chOff x="1423581" y="5169049"/>
            <a:chExt cx="412115" cy="426720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29512" y="5172456"/>
              <a:ext cx="402336" cy="41757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429931" y="5175399"/>
              <a:ext cx="399415" cy="414020"/>
            </a:xfrm>
            <a:custGeom>
              <a:avLst/>
              <a:gdLst/>
              <a:ahLst/>
              <a:cxnLst/>
              <a:rect l="l" t="t" r="r" b="b"/>
              <a:pathLst>
                <a:path w="399414" h="414020">
                  <a:moveTo>
                    <a:pt x="0" y="0"/>
                  </a:moveTo>
                  <a:lnTo>
                    <a:pt x="398870" y="0"/>
                  </a:lnTo>
                  <a:lnTo>
                    <a:pt x="398870" y="413560"/>
                  </a:lnTo>
                  <a:lnTo>
                    <a:pt x="0" y="41356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50"/>
              </a:spcBef>
            </a:pPr>
            <a:r>
              <a:rPr dirty="0"/>
              <a:t>Providers</a:t>
            </a:r>
            <a:r>
              <a:rPr dirty="0" spc="-80"/>
              <a:t> </a:t>
            </a:r>
            <a:r>
              <a:rPr dirty="0"/>
              <a:t>raised</a:t>
            </a:r>
            <a:r>
              <a:rPr dirty="0" spc="-80"/>
              <a:t> </a:t>
            </a:r>
            <a:r>
              <a:rPr dirty="0"/>
              <a:t>important</a:t>
            </a:r>
            <a:r>
              <a:rPr dirty="0" spc="-80"/>
              <a:t> </a:t>
            </a:r>
            <a:r>
              <a:rPr dirty="0"/>
              <a:t>implementation</a:t>
            </a:r>
            <a:r>
              <a:rPr dirty="0" spc="-75"/>
              <a:t> </a:t>
            </a:r>
            <a:r>
              <a:rPr dirty="0"/>
              <a:t>concerns</a:t>
            </a:r>
            <a:r>
              <a:rPr dirty="0" spc="-80"/>
              <a:t> </a:t>
            </a:r>
            <a:r>
              <a:rPr dirty="0"/>
              <a:t>and</a:t>
            </a:r>
            <a:r>
              <a:rPr dirty="0" spc="-80"/>
              <a:t> </a:t>
            </a:r>
            <a:r>
              <a:rPr dirty="0"/>
              <a:t>noted</a:t>
            </a:r>
            <a:r>
              <a:rPr dirty="0" spc="-80"/>
              <a:t> </a:t>
            </a:r>
            <a:r>
              <a:rPr dirty="0"/>
              <a:t>multiple</a:t>
            </a:r>
            <a:r>
              <a:rPr dirty="0" spc="-75"/>
              <a:t> </a:t>
            </a:r>
            <a:r>
              <a:rPr dirty="0" spc="-10"/>
              <a:t>structural </a:t>
            </a:r>
            <a:r>
              <a:rPr dirty="0"/>
              <a:t>limitations</a:t>
            </a:r>
            <a:r>
              <a:rPr dirty="0" spc="-65"/>
              <a:t> </a:t>
            </a:r>
            <a:r>
              <a:rPr dirty="0"/>
              <a:t>related</a:t>
            </a:r>
            <a:r>
              <a:rPr dirty="0" spc="-60"/>
              <a:t> </a:t>
            </a:r>
            <a:r>
              <a:rPr dirty="0"/>
              <a:t>to</a:t>
            </a:r>
            <a:r>
              <a:rPr dirty="0" spc="-60"/>
              <a:t> </a:t>
            </a:r>
            <a:r>
              <a:rPr dirty="0"/>
              <a:t>integrating</a:t>
            </a:r>
            <a:r>
              <a:rPr dirty="0" spc="-60"/>
              <a:t> </a:t>
            </a:r>
            <a:r>
              <a:rPr dirty="0"/>
              <a:t>social</a:t>
            </a:r>
            <a:r>
              <a:rPr dirty="0" spc="-60"/>
              <a:t> </a:t>
            </a:r>
            <a:r>
              <a:rPr dirty="0"/>
              <a:t>screening</a:t>
            </a:r>
            <a:r>
              <a:rPr dirty="0" spc="-60"/>
              <a:t> </a:t>
            </a:r>
            <a:r>
              <a:rPr dirty="0"/>
              <a:t>into</a:t>
            </a:r>
            <a:r>
              <a:rPr dirty="0" spc="-60"/>
              <a:t> </a:t>
            </a:r>
            <a:r>
              <a:rPr dirty="0"/>
              <a:t>busy</a:t>
            </a:r>
            <a:r>
              <a:rPr dirty="0" spc="-60"/>
              <a:t> </a:t>
            </a:r>
            <a:r>
              <a:rPr dirty="0"/>
              <a:t>clinical</a:t>
            </a:r>
            <a:r>
              <a:rPr dirty="0" spc="-60"/>
              <a:t> </a:t>
            </a:r>
            <a:r>
              <a:rPr dirty="0" spc="-10"/>
              <a:t>settings.</a:t>
            </a:r>
          </a:p>
          <a:p>
            <a:pPr marL="1038225" marR="4091940" indent="-1026160">
              <a:lnSpc>
                <a:spcPts val="5420"/>
              </a:lnSpc>
              <a:spcBef>
                <a:spcPts val="530"/>
              </a:spcBef>
            </a:pPr>
            <a:r>
              <a:rPr dirty="0"/>
              <a:t>Concerns</a:t>
            </a:r>
            <a:r>
              <a:rPr dirty="0" spc="-55"/>
              <a:t> </a:t>
            </a:r>
            <a:r>
              <a:rPr dirty="0"/>
              <a:t>generally</a:t>
            </a:r>
            <a:r>
              <a:rPr dirty="0" spc="-50"/>
              <a:t> </a:t>
            </a:r>
            <a:r>
              <a:rPr dirty="0"/>
              <a:t>fell</a:t>
            </a:r>
            <a:r>
              <a:rPr dirty="0" spc="-50"/>
              <a:t> </a:t>
            </a:r>
            <a:r>
              <a:rPr dirty="0"/>
              <a:t>into</a:t>
            </a:r>
            <a:r>
              <a:rPr dirty="0" spc="-50"/>
              <a:t> </a:t>
            </a:r>
            <a:r>
              <a:rPr dirty="0"/>
              <a:t>four</a:t>
            </a:r>
            <a:r>
              <a:rPr dirty="0" spc="-45"/>
              <a:t> </a:t>
            </a:r>
            <a:r>
              <a:rPr dirty="0" spc="-10"/>
              <a:t>categories: Insufficient</a:t>
            </a:r>
            <a:r>
              <a:rPr dirty="0" spc="-60"/>
              <a:t> </a:t>
            </a:r>
            <a:r>
              <a:rPr dirty="0"/>
              <a:t>time</a:t>
            </a:r>
            <a:r>
              <a:rPr dirty="0" spc="-55"/>
              <a:t> </a:t>
            </a:r>
            <a:r>
              <a:rPr dirty="0"/>
              <a:t>and</a:t>
            </a:r>
            <a:r>
              <a:rPr dirty="0" spc="-55"/>
              <a:t> </a:t>
            </a:r>
            <a:r>
              <a:rPr dirty="0"/>
              <a:t>workflow</a:t>
            </a:r>
            <a:r>
              <a:rPr dirty="0" spc="-50"/>
              <a:t> </a:t>
            </a:r>
            <a:r>
              <a:rPr dirty="0" spc="-10"/>
              <a:t>disruption</a:t>
            </a:r>
          </a:p>
          <a:p>
            <a:pPr marL="1038225">
              <a:lnSpc>
                <a:spcPct val="100000"/>
              </a:lnSpc>
              <a:spcBef>
                <a:spcPts val="2360"/>
              </a:spcBef>
            </a:pPr>
            <a:r>
              <a:rPr dirty="0" spc="-10"/>
              <a:t>Providers’</a:t>
            </a:r>
            <a:r>
              <a:rPr dirty="0" spc="-140"/>
              <a:t> </a:t>
            </a:r>
            <a:r>
              <a:rPr dirty="0"/>
              <a:t>discomfort</a:t>
            </a:r>
            <a:r>
              <a:rPr dirty="0" spc="-65"/>
              <a:t> </a:t>
            </a:r>
            <a:r>
              <a:rPr dirty="0"/>
              <a:t>with</a:t>
            </a:r>
            <a:r>
              <a:rPr dirty="0" spc="-65"/>
              <a:t> </a:t>
            </a:r>
            <a:r>
              <a:rPr dirty="0" spc="-10"/>
              <a:t>screening</a:t>
            </a:r>
          </a:p>
          <a:p>
            <a:pPr>
              <a:lnSpc>
                <a:spcPct val="100000"/>
              </a:lnSpc>
              <a:spcBef>
                <a:spcPts val="355"/>
              </a:spcBef>
            </a:pPr>
          </a:p>
          <a:p>
            <a:pPr marL="1038225" indent="-635">
              <a:lnSpc>
                <a:spcPct val="100000"/>
              </a:lnSpc>
            </a:pPr>
            <a:r>
              <a:rPr dirty="0" spc="-10"/>
              <a:t>Patients’</a:t>
            </a:r>
            <a:r>
              <a:rPr dirty="0" spc="-114"/>
              <a:t> </a:t>
            </a:r>
            <a:r>
              <a:rPr dirty="0" spc="-10"/>
              <a:t>discomfort/negative</a:t>
            </a:r>
            <a:r>
              <a:rPr dirty="0" spc="-40"/>
              <a:t> </a:t>
            </a:r>
            <a:r>
              <a:rPr dirty="0"/>
              <a:t>impacts</a:t>
            </a:r>
            <a:r>
              <a:rPr dirty="0" spc="-40"/>
              <a:t> </a:t>
            </a:r>
            <a:r>
              <a:rPr dirty="0"/>
              <a:t>on</a:t>
            </a:r>
            <a:r>
              <a:rPr dirty="0" spc="-40"/>
              <a:t> </a:t>
            </a:r>
            <a:r>
              <a:rPr dirty="0" spc="-20"/>
              <a:t>provider-</a:t>
            </a:r>
            <a:r>
              <a:rPr dirty="0"/>
              <a:t>patient</a:t>
            </a:r>
            <a:r>
              <a:rPr dirty="0" spc="-35"/>
              <a:t> </a:t>
            </a:r>
            <a:r>
              <a:rPr dirty="0" spc="-10"/>
              <a:t>relationship</a:t>
            </a:r>
          </a:p>
          <a:p>
            <a:pPr marL="1038225" marR="628015">
              <a:lnSpc>
                <a:spcPts val="2180"/>
              </a:lnSpc>
              <a:spcBef>
                <a:spcPts val="2380"/>
              </a:spcBef>
            </a:pPr>
            <a:r>
              <a:rPr dirty="0" spc="-10"/>
              <a:t>Insufficient</a:t>
            </a:r>
            <a:r>
              <a:rPr dirty="0" spc="-85"/>
              <a:t> </a:t>
            </a:r>
            <a:r>
              <a:rPr dirty="0"/>
              <a:t>knowledge</a:t>
            </a:r>
            <a:r>
              <a:rPr dirty="0" spc="-85"/>
              <a:t> </a:t>
            </a:r>
            <a:r>
              <a:rPr dirty="0"/>
              <a:t>or</a:t>
            </a:r>
            <a:r>
              <a:rPr dirty="0" spc="-80"/>
              <a:t> </a:t>
            </a:r>
            <a:r>
              <a:rPr dirty="0"/>
              <a:t>resources</a:t>
            </a:r>
            <a:r>
              <a:rPr dirty="0" spc="-85"/>
              <a:t> </a:t>
            </a:r>
            <a:r>
              <a:rPr dirty="0"/>
              <a:t>to</a:t>
            </a:r>
            <a:r>
              <a:rPr dirty="0" spc="-80"/>
              <a:t> </a:t>
            </a:r>
            <a:r>
              <a:rPr dirty="0"/>
              <a:t>adequately</a:t>
            </a:r>
            <a:r>
              <a:rPr dirty="0" spc="-85"/>
              <a:t> </a:t>
            </a:r>
            <a:r>
              <a:rPr dirty="0"/>
              <a:t>address</a:t>
            </a:r>
            <a:r>
              <a:rPr dirty="0" spc="-85"/>
              <a:t> </a:t>
            </a:r>
            <a:r>
              <a:rPr dirty="0" spc="-10"/>
              <a:t>identified needs</a:t>
            </a:r>
          </a:p>
        </p:txBody>
      </p:sp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575816" y="4361688"/>
            <a:ext cx="380999" cy="384048"/>
          </a:xfrm>
          <a:prstGeom prst="rect">
            <a:avLst/>
          </a:prstGeom>
        </p:spPr>
      </p:pic>
      <p:sp>
        <p:nvSpPr>
          <p:cNvPr id="18" name="object 1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9" name="object 19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7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60"/>
              <a:t> </a:t>
            </a:r>
            <a:r>
              <a:rPr dirty="0"/>
              <a:t>Impact</a:t>
            </a:r>
            <a:r>
              <a:rPr dirty="0" spc="-60"/>
              <a:t> </a:t>
            </a:r>
            <a:r>
              <a:rPr dirty="0"/>
              <a:t>of</a:t>
            </a:r>
            <a:r>
              <a:rPr dirty="0" spc="-55"/>
              <a:t> </a:t>
            </a:r>
            <a:r>
              <a:rPr dirty="0"/>
              <a:t>program</a:t>
            </a:r>
            <a:r>
              <a:rPr dirty="0" spc="-50"/>
              <a:t> </a:t>
            </a:r>
            <a:r>
              <a:rPr dirty="0"/>
              <a:t>exposure</a:t>
            </a:r>
            <a:r>
              <a:rPr dirty="0" spc="-45"/>
              <a:t> </a:t>
            </a:r>
            <a:r>
              <a:rPr dirty="0"/>
              <a:t>on</a:t>
            </a:r>
            <a:r>
              <a:rPr dirty="0" spc="-50"/>
              <a:t> </a:t>
            </a:r>
            <a:r>
              <a:rPr dirty="0" spc="-10"/>
              <a:t>providers’</a:t>
            </a:r>
            <a:r>
              <a:rPr dirty="0" spc="-150"/>
              <a:t> </a:t>
            </a:r>
            <a:r>
              <a:rPr dirty="0" spc="-10"/>
              <a:t>concerns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141798" y="1463323"/>
            <a:ext cx="8721725" cy="4697095"/>
            <a:chOff x="3141798" y="1463323"/>
            <a:chExt cx="8721725" cy="469709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62898" y="1709695"/>
              <a:ext cx="8700465" cy="419606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148148" y="1463323"/>
              <a:ext cx="0" cy="4697095"/>
            </a:xfrm>
            <a:custGeom>
              <a:avLst/>
              <a:gdLst/>
              <a:ahLst/>
              <a:cxnLst/>
              <a:rect l="l" t="t" r="r" b="b"/>
              <a:pathLst>
                <a:path w="0" h="4697095">
                  <a:moveTo>
                    <a:pt x="0" y="0"/>
                  </a:moveTo>
                  <a:lnTo>
                    <a:pt x="1" y="4696540"/>
                  </a:lnTo>
                </a:path>
              </a:pathLst>
            </a:custGeom>
            <a:ln w="12700">
              <a:solidFill>
                <a:srgbClr val="ED7D3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422125" y="2566923"/>
            <a:ext cx="2513330" cy="2037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200" i="1">
                <a:solidFill>
                  <a:srgbClr val="F06D37"/>
                </a:solidFill>
                <a:latin typeface="Helvetica"/>
                <a:cs typeface="Helvetica"/>
              </a:rPr>
              <a:t>In</a:t>
            </a:r>
            <a:r>
              <a:rPr dirty="0" sz="2200" spc="-20" i="1">
                <a:solidFill>
                  <a:srgbClr val="F06D37"/>
                </a:solidFill>
                <a:latin typeface="Helvetica"/>
                <a:cs typeface="Helvetica"/>
              </a:rPr>
              <a:t> </a:t>
            </a:r>
            <a:r>
              <a:rPr dirty="0" sz="2200" spc="-10" i="1">
                <a:solidFill>
                  <a:srgbClr val="F06D37"/>
                </a:solidFill>
                <a:latin typeface="Helvetica"/>
                <a:cs typeface="Helvetica"/>
              </a:rPr>
              <a:t>several </a:t>
            </a:r>
            <a:r>
              <a:rPr dirty="0" sz="2200" i="1">
                <a:solidFill>
                  <a:srgbClr val="F06D37"/>
                </a:solidFill>
                <a:latin typeface="Helvetica"/>
                <a:cs typeface="Helvetica"/>
              </a:rPr>
              <a:t>intervention</a:t>
            </a:r>
            <a:r>
              <a:rPr dirty="0" sz="2200" spc="-120" i="1">
                <a:solidFill>
                  <a:srgbClr val="F06D37"/>
                </a:solidFill>
                <a:latin typeface="Helvetica"/>
                <a:cs typeface="Helvetica"/>
              </a:rPr>
              <a:t> </a:t>
            </a:r>
            <a:r>
              <a:rPr dirty="0" sz="2200" spc="-10" i="1">
                <a:solidFill>
                  <a:srgbClr val="F06D37"/>
                </a:solidFill>
                <a:latin typeface="Helvetica"/>
                <a:cs typeface="Helvetica"/>
              </a:rPr>
              <a:t>studies, </a:t>
            </a:r>
            <a:r>
              <a:rPr dirty="0" sz="2200" i="1">
                <a:solidFill>
                  <a:srgbClr val="F06D37"/>
                </a:solidFill>
                <a:latin typeface="Helvetica"/>
                <a:cs typeface="Helvetica"/>
              </a:rPr>
              <a:t>many</a:t>
            </a:r>
            <a:r>
              <a:rPr dirty="0" sz="2200" spc="-45" i="1">
                <a:solidFill>
                  <a:srgbClr val="F06D37"/>
                </a:solidFill>
                <a:latin typeface="Helvetica"/>
                <a:cs typeface="Helvetica"/>
              </a:rPr>
              <a:t> </a:t>
            </a:r>
            <a:r>
              <a:rPr dirty="0" sz="2200" spc="-10" i="1">
                <a:solidFill>
                  <a:srgbClr val="F06D37"/>
                </a:solidFill>
                <a:latin typeface="Helvetica"/>
                <a:cs typeface="Helvetica"/>
              </a:rPr>
              <a:t>provider </a:t>
            </a:r>
            <a:r>
              <a:rPr dirty="0" sz="2200" i="1">
                <a:solidFill>
                  <a:srgbClr val="F06D37"/>
                </a:solidFill>
                <a:latin typeface="Helvetica"/>
                <a:cs typeface="Helvetica"/>
              </a:rPr>
              <a:t>concerns</a:t>
            </a:r>
            <a:r>
              <a:rPr dirty="0" sz="2200" spc="-90" i="1">
                <a:solidFill>
                  <a:srgbClr val="F06D37"/>
                </a:solidFill>
                <a:latin typeface="Helvetica"/>
                <a:cs typeface="Helvetica"/>
              </a:rPr>
              <a:t> </a:t>
            </a:r>
            <a:r>
              <a:rPr dirty="0" sz="2200" spc="-10" i="1">
                <a:solidFill>
                  <a:srgbClr val="F06D37"/>
                </a:solidFill>
                <a:latin typeface="Helvetica"/>
                <a:cs typeface="Helvetica"/>
              </a:rPr>
              <a:t>abated </a:t>
            </a:r>
            <a:r>
              <a:rPr dirty="0" sz="2200" i="1">
                <a:solidFill>
                  <a:srgbClr val="F06D37"/>
                </a:solidFill>
                <a:latin typeface="Helvetica"/>
                <a:cs typeface="Helvetica"/>
              </a:rPr>
              <a:t>after</a:t>
            </a:r>
            <a:r>
              <a:rPr dirty="0" sz="2200" spc="-40" i="1">
                <a:solidFill>
                  <a:srgbClr val="F06D37"/>
                </a:solidFill>
                <a:latin typeface="Helvetica"/>
                <a:cs typeface="Helvetica"/>
              </a:rPr>
              <a:t> </a:t>
            </a:r>
            <a:r>
              <a:rPr dirty="0" sz="2200" spc="-10" i="1">
                <a:solidFill>
                  <a:srgbClr val="F06D37"/>
                </a:solidFill>
                <a:latin typeface="Helvetica"/>
                <a:cs typeface="Helvetica"/>
              </a:rPr>
              <a:t>program exposure.</a:t>
            </a:r>
            <a:endParaRPr sz="2200">
              <a:latin typeface="Helvetica"/>
              <a:cs typeface="Helvetic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9" name="object 9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3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Summary</a:t>
            </a:r>
            <a:r>
              <a:rPr dirty="0" spc="-45"/>
              <a:t> </a:t>
            </a:r>
            <a:r>
              <a:rPr dirty="0"/>
              <a:t>of</a:t>
            </a:r>
            <a:r>
              <a:rPr dirty="0" spc="-45"/>
              <a:t> </a:t>
            </a:r>
            <a:r>
              <a:rPr dirty="0"/>
              <a:t>key</a:t>
            </a:r>
            <a:r>
              <a:rPr dirty="0" spc="-40"/>
              <a:t> </a:t>
            </a:r>
            <a:r>
              <a:rPr dirty="0" spc="-10"/>
              <a:t>findings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66668" y="1291335"/>
            <a:ext cx="9627235" cy="485076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 marR="64769">
              <a:lnSpc>
                <a:spcPct val="90000"/>
              </a:lnSpc>
              <a:spcBef>
                <a:spcPts val="325"/>
              </a:spcBef>
            </a:pP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professionals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students—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e.g.</a:t>
            </a:r>
            <a:r>
              <a:rPr dirty="0" sz="19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workers,</a:t>
            </a:r>
            <a:r>
              <a:rPr dirty="0" sz="19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nurses,</a:t>
            </a:r>
            <a:r>
              <a:rPr dirty="0" sz="19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advanced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practice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providers,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physicians—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generally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believed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for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needs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was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acceptable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9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within</a:t>
            </a:r>
            <a:r>
              <a:rPr dirty="0" sz="19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their</a:t>
            </a:r>
            <a:r>
              <a:rPr dirty="0" sz="19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scope</a:t>
            </a:r>
            <a:r>
              <a:rPr dirty="0" sz="19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practice.</a:t>
            </a:r>
            <a:endParaRPr sz="19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565"/>
              </a:spcBef>
            </a:pPr>
            <a:endParaRPr sz="1900">
              <a:latin typeface="Helvetica"/>
              <a:cs typeface="Helvetica"/>
            </a:endParaRPr>
          </a:p>
          <a:p>
            <a:pPr marL="12700" marR="181610">
              <a:lnSpc>
                <a:spcPct val="90000"/>
              </a:lnSpc>
            </a:pP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Few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included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frontline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staff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(e.g.,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front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desk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registration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staff),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though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they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20">
                <a:solidFill>
                  <a:srgbClr val="595959"/>
                </a:solidFill>
                <a:latin typeface="Helvetica"/>
                <a:cs typeface="Helvetica"/>
              </a:rPr>
              <a:t>were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often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tasked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with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administering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screening.</a:t>
            </a:r>
            <a:r>
              <a:rPr dirty="0" sz="19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Frontline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staff</a:t>
            </a:r>
            <a:r>
              <a:rPr dirty="0" sz="19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perceptions</a:t>
            </a:r>
            <a:r>
              <a:rPr dirty="0" sz="19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9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screening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acceptability</a:t>
            </a:r>
            <a:r>
              <a:rPr dirty="0" sz="19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were</a:t>
            </a:r>
            <a:r>
              <a:rPr dirty="0" sz="19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mixed.</a:t>
            </a:r>
            <a:endParaRPr sz="19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545"/>
              </a:spcBef>
            </a:pPr>
            <a:endParaRPr sz="1900">
              <a:latin typeface="Helvetica"/>
              <a:cs typeface="Helvetica"/>
            </a:endParaRPr>
          </a:p>
          <a:p>
            <a:pPr marL="12700" marR="442595">
              <a:lnSpc>
                <a:spcPts val="1989"/>
              </a:lnSpc>
            </a:pP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real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world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settings,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providers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reported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that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strengthened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had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25">
                <a:solidFill>
                  <a:srgbClr val="595959"/>
                </a:solidFill>
                <a:latin typeface="Helvetica"/>
                <a:cs typeface="Helvetica"/>
              </a:rPr>
              <a:t>no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negative</a:t>
            </a:r>
            <a:r>
              <a:rPr dirty="0" sz="19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impact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19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patient-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provider</a:t>
            </a:r>
            <a:r>
              <a:rPr dirty="0" sz="19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relationships.</a:t>
            </a:r>
            <a:endParaRPr sz="19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900">
              <a:latin typeface="Helvetica"/>
              <a:cs typeface="Helvetica"/>
            </a:endParaRPr>
          </a:p>
          <a:p>
            <a:pPr marL="12700" marR="5080">
              <a:lnSpc>
                <a:spcPct val="90000"/>
              </a:lnSpc>
            </a:pP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Participating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program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reduced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many</a:t>
            </a:r>
            <a:r>
              <a:rPr dirty="0" sz="19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perceived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implementation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barriers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screening,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but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concerns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about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setting’s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capacity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meaningfully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address</a:t>
            </a:r>
            <a:r>
              <a:rPr dirty="0" sz="19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patients’</a:t>
            </a:r>
            <a:r>
              <a:rPr dirty="0" sz="1900" spc="-114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socioeconomic</a:t>
            </a:r>
            <a:r>
              <a:rPr dirty="0" sz="19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needs</a:t>
            </a:r>
            <a:r>
              <a:rPr dirty="0" sz="19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persisted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after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program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exposure.</a:t>
            </a:r>
            <a:endParaRPr sz="19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900">
              <a:latin typeface="Helvetica"/>
              <a:cs typeface="Helvetica"/>
            </a:endParaRPr>
          </a:p>
          <a:p>
            <a:pPr marL="12700" marR="145415">
              <a:lnSpc>
                <a:spcPts val="2110"/>
              </a:lnSpc>
            </a:pP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Health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professional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education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training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initiatives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appear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positively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impact</a:t>
            </a:r>
            <a:r>
              <a:rPr dirty="0" sz="19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provider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attitudes</a:t>
            </a:r>
            <a:r>
              <a:rPr dirty="0" sz="19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behaviors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around</a:t>
            </a:r>
            <a:r>
              <a:rPr dirty="0" sz="19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9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900" spc="-10">
                <a:solidFill>
                  <a:srgbClr val="595959"/>
                </a:solidFill>
                <a:latin typeface="Helvetica"/>
                <a:cs typeface="Helvetica"/>
              </a:rPr>
              <a:t>screening.</a:t>
            </a:r>
            <a:endParaRPr sz="1900">
              <a:latin typeface="Helvetica"/>
              <a:cs typeface="Helvetic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1307591"/>
            <a:ext cx="603504" cy="60350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6383" y="2386583"/>
            <a:ext cx="603504" cy="60350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6383" y="3465576"/>
            <a:ext cx="603504" cy="60350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86383" y="4544567"/>
            <a:ext cx="603504" cy="60350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86383" y="5623559"/>
            <a:ext cx="603504" cy="603504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1" name="object 11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7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63882" y="1077118"/>
            <a:ext cx="3633787" cy="4703762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513093" y="1548891"/>
            <a:ext cx="3610610" cy="18542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4000">
                <a:solidFill>
                  <a:srgbClr val="000000"/>
                </a:solidFill>
              </a:rPr>
              <a:t>Read</a:t>
            </a:r>
            <a:r>
              <a:rPr dirty="0" sz="4000" spc="-5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the</a:t>
            </a:r>
            <a:r>
              <a:rPr dirty="0" sz="4000" spc="-45">
                <a:solidFill>
                  <a:srgbClr val="000000"/>
                </a:solidFill>
              </a:rPr>
              <a:t> </a:t>
            </a:r>
            <a:r>
              <a:rPr dirty="0" sz="4000" spc="-20">
                <a:solidFill>
                  <a:srgbClr val="000000"/>
                </a:solidFill>
              </a:rPr>
              <a:t>full </a:t>
            </a:r>
            <a:r>
              <a:rPr dirty="0" sz="4000">
                <a:solidFill>
                  <a:srgbClr val="000000"/>
                </a:solidFill>
              </a:rPr>
              <a:t>SCREEN</a:t>
            </a:r>
            <a:r>
              <a:rPr dirty="0" sz="4000" spc="-40">
                <a:solidFill>
                  <a:srgbClr val="000000"/>
                </a:solidFill>
              </a:rPr>
              <a:t> </a:t>
            </a:r>
            <a:r>
              <a:rPr dirty="0" sz="4000" spc="-10">
                <a:solidFill>
                  <a:srgbClr val="000000"/>
                </a:solidFill>
              </a:rPr>
              <a:t>report </a:t>
            </a:r>
            <a:r>
              <a:rPr dirty="0" u="sng" sz="4000" spc="-1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</a:rPr>
              <a:t>here</a:t>
            </a:r>
            <a:r>
              <a:rPr dirty="0" sz="4000" spc="-10">
                <a:solidFill>
                  <a:srgbClr val="000000"/>
                </a:solidFill>
              </a:rPr>
              <a:t>.</a:t>
            </a:r>
            <a:endParaRPr sz="40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6" name="object 6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13093" y="3742435"/>
            <a:ext cx="4025900" cy="14947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80"/>
              </a:spcBef>
            </a:pPr>
            <a:r>
              <a:rPr dirty="0" sz="2400">
                <a:latin typeface="Helvetica"/>
                <a:cs typeface="Helvetica"/>
              </a:rPr>
              <a:t>Questions</a:t>
            </a:r>
            <a:r>
              <a:rPr dirty="0" sz="2400" spc="-55">
                <a:latin typeface="Helvetica"/>
                <a:cs typeface="Helvetica"/>
              </a:rPr>
              <a:t> </a:t>
            </a:r>
            <a:r>
              <a:rPr dirty="0" sz="2400">
                <a:latin typeface="Helvetica"/>
                <a:cs typeface="Helvetica"/>
              </a:rPr>
              <a:t>about</a:t>
            </a:r>
            <a:r>
              <a:rPr dirty="0" sz="2400" spc="-60">
                <a:latin typeface="Helvetica"/>
                <a:cs typeface="Helvetica"/>
              </a:rPr>
              <a:t> </a:t>
            </a:r>
            <a:r>
              <a:rPr dirty="0" sz="2400">
                <a:latin typeface="Helvetica"/>
                <a:cs typeface="Helvetica"/>
              </a:rPr>
              <a:t>this</a:t>
            </a:r>
            <a:r>
              <a:rPr dirty="0" sz="2400" spc="-55">
                <a:latin typeface="Helvetica"/>
                <a:cs typeface="Helvetica"/>
              </a:rPr>
              <a:t> </a:t>
            </a:r>
            <a:r>
              <a:rPr dirty="0" sz="2400" spc="-10">
                <a:latin typeface="Helvetica"/>
                <a:cs typeface="Helvetica"/>
              </a:rPr>
              <a:t>section? Contact:</a:t>
            </a:r>
            <a:r>
              <a:rPr dirty="0" sz="2400" spc="600">
                <a:latin typeface="Helvetica"/>
                <a:cs typeface="Helvetica"/>
              </a:rPr>
              <a:t> </a:t>
            </a:r>
            <a:r>
              <a:rPr dirty="0" u="sng" sz="2400" spc="-1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  <a:hlinkClick r:id="rId3"/>
              </a:rPr>
              <a:t>holly.wing@ucsf.edu</a:t>
            </a:r>
            <a:r>
              <a:rPr dirty="0" sz="2400" spc="-10">
                <a:solidFill>
                  <a:srgbClr val="0563C1"/>
                </a:solidFill>
                <a:latin typeface="Helvetica"/>
                <a:cs typeface="Helvetica"/>
              </a:rPr>
              <a:t> </a:t>
            </a:r>
            <a:r>
              <a:rPr dirty="0" u="sng" sz="2400" spc="-1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  <a:hlinkClick r:id="rId4"/>
              </a:rPr>
              <a:t>Laura.gottlieb@ucsf.edu</a:t>
            </a:r>
            <a:endParaRPr sz="24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508468" y="1507629"/>
            <a:ext cx="1656080" cy="4605655"/>
            <a:chOff x="508468" y="1507629"/>
            <a:chExt cx="1656080" cy="4605655"/>
          </a:xfrm>
        </p:grpSpPr>
        <p:sp>
          <p:nvSpPr>
            <p:cNvPr id="4" name="object 4"/>
            <p:cNvSpPr/>
            <p:nvPr/>
          </p:nvSpPr>
          <p:spPr>
            <a:xfrm>
              <a:off x="514818" y="1586571"/>
              <a:ext cx="1171575" cy="4520565"/>
            </a:xfrm>
            <a:custGeom>
              <a:avLst/>
              <a:gdLst/>
              <a:ahLst/>
              <a:cxnLst/>
              <a:rect l="l" t="t" r="r" b="b"/>
              <a:pathLst>
                <a:path w="1171575" h="4520565">
                  <a:moveTo>
                    <a:pt x="12692" y="0"/>
                  </a:moveTo>
                  <a:lnTo>
                    <a:pt x="51622" y="28793"/>
                  </a:lnTo>
                  <a:lnTo>
                    <a:pt x="89914" y="58128"/>
                  </a:lnTo>
                  <a:lnTo>
                    <a:pt x="127567" y="87994"/>
                  </a:lnTo>
                  <a:lnTo>
                    <a:pt x="164579" y="118384"/>
                  </a:lnTo>
                  <a:lnTo>
                    <a:pt x="200948" y="149287"/>
                  </a:lnTo>
                  <a:lnTo>
                    <a:pt x="236674" y="180695"/>
                  </a:lnTo>
                  <a:lnTo>
                    <a:pt x="271755" y="212599"/>
                  </a:lnTo>
                  <a:lnTo>
                    <a:pt x="306189" y="244989"/>
                  </a:lnTo>
                  <a:lnTo>
                    <a:pt x="339976" y="277857"/>
                  </a:lnTo>
                  <a:lnTo>
                    <a:pt x="373112" y="311192"/>
                  </a:lnTo>
                  <a:lnTo>
                    <a:pt x="405598" y="344986"/>
                  </a:lnTo>
                  <a:lnTo>
                    <a:pt x="437431" y="379231"/>
                  </a:lnTo>
                  <a:lnTo>
                    <a:pt x="468611" y="413916"/>
                  </a:lnTo>
                  <a:lnTo>
                    <a:pt x="499135" y="449032"/>
                  </a:lnTo>
                  <a:lnTo>
                    <a:pt x="529002" y="484571"/>
                  </a:lnTo>
                  <a:lnTo>
                    <a:pt x="558211" y="520524"/>
                  </a:lnTo>
                  <a:lnTo>
                    <a:pt x="586761" y="556880"/>
                  </a:lnTo>
                  <a:lnTo>
                    <a:pt x="614650" y="593632"/>
                  </a:lnTo>
                  <a:lnTo>
                    <a:pt x="641876" y="630769"/>
                  </a:lnTo>
                  <a:lnTo>
                    <a:pt x="668438" y="668283"/>
                  </a:lnTo>
                  <a:lnTo>
                    <a:pt x="694334" y="706165"/>
                  </a:lnTo>
                  <a:lnTo>
                    <a:pt x="719564" y="744405"/>
                  </a:lnTo>
                  <a:lnTo>
                    <a:pt x="744126" y="782994"/>
                  </a:lnTo>
                  <a:lnTo>
                    <a:pt x="768017" y="821924"/>
                  </a:lnTo>
                  <a:lnTo>
                    <a:pt x="791238" y="861185"/>
                  </a:lnTo>
                  <a:lnTo>
                    <a:pt x="813786" y="900768"/>
                  </a:lnTo>
                  <a:lnTo>
                    <a:pt x="835659" y="940663"/>
                  </a:lnTo>
                  <a:lnTo>
                    <a:pt x="856858" y="980862"/>
                  </a:lnTo>
                  <a:lnTo>
                    <a:pt x="877379" y="1021356"/>
                  </a:lnTo>
                  <a:lnTo>
                    <a:pt x="897222" y="1062135"/>
                  </a:lnTo>
                  <a:lnTo>
                    <a:pt x="916385" y="1103190"/>
                  </a:lnTo>
                  <a:lnTo>
                    <a:pt x="934866" y="1144513"/>
                  </a:lnTo>
                  <a:lnTo>
                    <a:pt x="952665" y="1186093"/>
                  </a:lnTo>
                  <a:lnTo>
                    <a:pt x="969780" y="1227922"/>
                  </a:lnTo>
                  <a:lnTo>
                    <a:pt x="986209" y="1269991"/>
                  </a:lnTo>
                  <a:lnTo>
                    <a:pt x="1001950" y="1312290"/>
                  </a:lnTo>
                  <a:lnTo>
                    <a:pt x="1017004" y="1354811"/>
                  </a:lnTo>
                  <a:lnTo>
                    <a:pt x="1031367" y="1397544"/>
                  </a:lnTo>
                  <a:lnTo>
                    <a:pt x="1045039" y="1440480"/>
                  </a:lnTo>
                  <a:lnTo>
                    <a:pt x="1058018" y="1483610"/>
                  </a:lnTo>
                  <a:lnTo>
                    <a:pt x="1070302" y="1526925"/>
                  </a:lnTo>
                  <a:lnTo>
                    <a:pt x="1081891" y="1570416"/>
                  </a:lnTo>
                  <a:lnTo>
                    <a:pt x="1092783" y="1614073"/>
                  </a:lnTo>
                  <a:lnTo>
                    <a:pt x="1102975" y="1657888"/>
                  </a:lnTo>
                  <a:lnTo>
                    <a:pt x="1112468" y="1701851"/>
                  </a:lnTo>
                  <a:lnTo>
                    <a:pt x="1121259" y="1745954"/>
                  </a:lnTo>
                  <a:lnTo>
                    <a:pt x="1129347" y="1790186"/>
                  </a:lnTo>
                  <a:lnTo>
                    <a:pt x="1136731" y="1834539"/>
                  </a:lnTo>
                  <a:lnTo>
                    <a:pt x="1143409" y="1879004"/>
                  </a:lnTo>
                  <a:lnTo>
                    <a:pt x="1149379" y="1923571"/>
                  </a:lnTo>
                  <a:lnTo>
                    <a:pt x="1154641" y="1968233"/>
                  </a:lnTo>
                  <a:lnTo>
                    <a:pt x="1159192" y="2012978"/>
                  </a:lnTo>
                  <a:lnTo>
                    <a:pt x="1163031" y="2057799"/>
                  </a:lnTo>
                  <a:lnTo>
                    <a:pt x="1166158" y="2102685"/>
                  </a:lnTo>
                  <a:lnTo>
                    <a:pt x="1168570" y="2147629"/>
                  </a:lnTo>
                  <a:lnTo>
                    <a:pt x="1170265" y="2192620"/>
                  </a:lnTo>
                  <a:lnTo>
                    <a:pt x="1171244" y="2237650"/>
                  </a:lnTo>
                  <a:lnTo>
                    <a:pt x="1171503" y="2282710"/>
                  </a:lnTo>
                  <a:lnTo>
                    <a:pt x="1171042" y="2327790"/>
                  </a:lnTo>
                  <a:lnTo>
                    <a:pt x="1169859" y="2372881"/>
                  </a:lnTo>
                  <a:lnTo>
                    <a:pt x="1167953" y="2417974"/>
                  </a:lnTo>
                  <a:lnTo>
                    <a:pt x="1165322" y="2463061"/>
                  </a:lnTo>
                  <a:lnTo>
                    <a:pt x="1161965" y="2508131"/>
                  </a:lnTo>
                  <a:lnTo>
                    <a:pt x="1157880" y="2553175"/>
                  </a:lnTo>
                  <a:lnTo>
                    <a:pt x="1153066" y="2598186"/>
                  </a:lnTo>
                  <a:lnTo>
                    <a:pt x="1147522" y="2643153"/>
                  </a:lnTo>
                  <a:lnTo>
                    <a:pt x="1141246" y="2688067"/>
                  </a:lnTo>
                  <a:lnTo>
                    <a:pt x="1134236" y="2732919"/>
                  </a:lnTo>
                  <a:lnTo>
                    <a:pt x="1126492" y="2777700"/>
                  </a:lnTo>
                  <a:lnTo>
                    <a:pt x="1118011" y="2822401"/>
                  </a:lnTo>
                  <a:lnTo>
                    <a:pt x="1108793" y="2867013"/>
                  </a:lnTo>
                  <a:lnTo>
                    <a:pt x="1098835" y="2911526"/>
                  </a:lnTo>
                  <a:lnTo>
                    <a:pt x="1088136" y="2955932"/>
                  </a:lnTo>
                  <a:lnTo>
                    <a:pt x="1076696" y="3000221"/>
                  </a:lnTo>
                  <a:lnTo>
                    <a:pt x="1064512" y="3044385"/>
                  </a:lnTo>
                  <a:lnTo>
                    <a:pt x="1051583" y="3088413"/>
                  </a:lnTo>
                  <a:lnTo>
                    <a:pt x="1037908" y="3132298"/>
                  </a:lnTo>
                  <a:lnTo>
                    <a:pt x="1023485" y="3176029"/>
                  </a:lnTo>
                  <a:lnTo>
                    <a:pt x="1008312" y="3219597"/>
                  </a:lnTo>
                  <a:lnTo>
                    <a:pt x="992389" y="3262995"/>
                  </a:lnTo>
                  <a:lnTo>
                    <a:pt x="975713" y="3306211"/>
                  </a:lnTo>
                  <a:lnTo>
                    <a:pt x="958284" y="3349238"/>
                  </a:lnTo>
                  <a:lnTo>
                    <a:pt x="940100" y="3392066"/>
                  </a:lnTo>
                  <a:lnTo>
                    <a:pt x="921159" y="3434686"/>
                  </a:lnTo>
                  <a:lnTo>
                    <a:pt x="901460" y="3477088"/>
                  </a:lnTo>
                  <a:lnTo>
                    <a:pt x="881002" y="3519265"/>
                  </a:lnTo>
                  <a:lnTo>
                    <a:pt x="859782" y="3561205"/>
                  </a:lnTo>
                  <a:lnTo>
                    <a:pt x="837801" y="3602902"/>
                  </a:lnTo>
                  <a:lnTo>
                    <a:pt x="815056" y="3644344"/>
                  </a:lnTo>
                  <a:lnTo>
                    <a:pt x="791545" y="3685524"/>
                  </a:lnTo>
                  <a:lnTo>
                    <a:pt x="767268" y="3726431"/>
                  </a:lnTo>
                  <a:lnTo>
                    <a:pt x="742222" y="3767058"/>
                  </a:lnTo>
                  <a:lnTo>
                    <a:pt x="716408" y="3807394"/>
                  </a:lnTo>
                  <a:lnTo>
                    <a:pt x="689822" y="3847430"/>
                  </a:lnTo>
                  <a:lnTo>
                    <a:pt x="662463" y="3887159"/>
                  </a:lnTo>
                  <a:lnTo>
                    <a:pt x="634331" y="3926569"/>
                  </a:lnTo>
                  <a:lnTo>
                    <a:pt x="605054" y="3966127"/>
                  </a:lnTo>
                  <a:lnTo>
                    <a:pt x="575106" y="4005145"/>
                  </a:lnTo>
                  <a:lnTo>
                    <a:pt x="544495" y="4043613"/>
                  </a:lnTo>
                  <a:lnTo>
                    <a:pt x="513230" y="4081524"/>
                  </a:lnTo>
                  <a:lnTo>
                    <a:pt x="481318" y="4118871"/>
                  </a:lnTo>
                  <a:lnTo>
                    <a:pt x="448767" y="4155644"/>
                  </a:lnTo>
                  <a:lnTo>
                    <a:pt x="415584" y="4191836"/>
                  </a:lnTo>
                  <a:lnTo>
                    <a:pt x="381779" y="4227439"/>
                  </a:lnTo>
                  <a:lnTo>
                    <a:pt x="347358" y="4262445"/>
                  </a:lnTo>
                  <a:lnTo>
                    <a:pt x="312330" y="4296846"/>
                  </a:lnTo>
                  <a:lnTo>
                    <a:pt x="276702" y="4330634"/>
                  </a:lnTo>
                  <a:lnTo>
                    <a:pt x="240483" y="4363800"/>
                  </a:lnTo>
                  <a:lnTo>
                    <a:pt x="203679" y="4396337"/>
                  </a:lnTo>
                  <a:lnTo>
                    <a:pt x="166300" y="4428237"/>
                  </a:lnTo>
                  <a:lnTo>
                    <a:pt x="128354" y="4459492"/>
                  </a:lnTo>
                  <a:lnTo>
                    <a:pt x="89847" y="4490093"/>
                  </a:lnTo>
                  <a:lnTo>
                    <a:pt x="50788" y="4520032"/>
                  </a:lnTo>
                  <a:lnTo>
                    <a:pt x="37803" y="4502780"/>
                  </a:lnTo>
                  <a:lnTo>
                    <a:pt x="76345" y="4473251"/>
                  </a:lnTo>
                  <a:lnTo>
                    <a:pt x="114231" y="4443183"/>
                  </a:lnTo>
                  <a:lnTo>
                    <a:pt x="151461" y="4412588"/>
                  </a:lnTo>
                  <a:lnTo>
                    <a:pt x="188032" y="4381475"/>
                  </a:lnTo>
                  <a:lnTo>
                    <a:pt x="223944" y="4349852"/>
                  </a:lnTo>
                  <a:lnTo>
                    <a:pt x="259195" y="4317729"/>
                  </a:lnTo>
                  <a:lnTo>
                    <a:pt x="293784" y="4285116"/>
                  </a:lnTo>
                  <a:lnTo>
                    <a:pt x="327709" y="4252022"/>
                  </a:lnTo>
                  <a:lnTo>
                    <a:pt x="360969" y="4218456"/>
                  </a:lnTo>
                  <a:lnTo>
                    <a:pt x="393564" y="4184427"/>
                  </a:lnTo>
                  <a:lnTo>
                    <a:pt x="425490" y="4149946"/>
                  </a:lnTo>
                  <a:lnTo>
                    <a:pt x="456748" y="4115021"/>
                  </a:lnTo>
                  <a:lnTo>
                    <a:pt x="487336" y="4079662"/>
                  </a:lnTo>
                  <a:lnTo>
                    <a:pt x="517252" y="4043879"/>
                  </a:lnTo>
                  <a:lnTo>
                    <a:pt x="546495" y="4007679"/>
                  </a:lnTo>
                  <a:lnTo>
                    <a:pt x="575065" y="3971074"/>
                  </a:lnTo>
                  <a:lnTo>
                    <a:pt x="602958" y="3934072"/>
                  </a:lnTo>
                  <a:lnTo>
                    <a:pt x="630176" y="3896683"/>
                  </a:lnTo>
                  <a:lnTo>
                    <a:pt x="656715" y="3858916"/>
                  </a:lnTo>
                  <a:lnTo>
                    <a:pt x="682574" y="3820781"/>
                  </a:lnTo>
                  <a:lnTo>
                    <a:pt x="707753" y="3782286"/>
                  </a:lnTo>
                  <a:lnTo>
                    <a:pt x="732250" y="3743441"/>
                  </a:lnTo>
                  <a:lnTo>
                    <a:pt x="756063" y="3704257"/>
                  </a:lnTo>
                  <a:lnTo>
                    <a:pt x="779192" y="3664741"/>
                  </a:lnTo>
                  <a:lnTo>
                    <a:pt x="801635" y="3624903"/>
                  </a:lnTo>
                  <a:lnTo>
                    <a:pt x="823390" y="3584754"/>
                  </a:lnTo>
                  <a:lnTo>
                    <a:pt x="844456" y="3544301"/>
                  </a:lnTo>
                  <a:lnTo>
                    <a:pt x="864833" y="3503555"/>
                  </a:lnTo>
                  <a:lnTo>
                    <a:pt x="884518" y="3462525"/>
                  </a:lnTo>
                  <a:lnTo>
                    <a:pt x="903511" y="3421220"/>
                  </a:lnTo>
                  <a:lnTo>
                    <a:pt x="921810" y="3379650"/>
                  </a:lnTo>
                  <a:lnTo>
                    <a:pt x="939413" y="3337824"/>
                  </a:lnTo>
                  <a:lnTo>
                    <a:pt x="956320" y="3295752"/>
                  </a:lnTo>
                  <a:lnTo>
                    <a:pt x="972529" y="3253442"/>
                  </a:lnTo>
                  <a:lnTo>
                    <a:pt x="988038" y="3210904"/>
                  </a:lnTo>
                  <a:lnTo>
                    <a:pt x="1002847" y="3168148"/>
                  </a:lnTo>
                  <a:lnTo>
                    <a:pt x="1016954" y="3125183"/>
                  </a:lnTo>
                  <a:lnTo>
                    <a:pt x="1030358" y="3082018"/>
                  </a:lnTo>
                  <a:lnTo>
                    <a:pt x="1043057" y="3038663"/>
                  </a:lnTo>
                  <a:lnTo>
                    <a:pt x="1055051" y="2995127"/>
                  </a:lnTo>
                  <a:lnTo>
                    <a:pt x="1066337" y="2951420"/>
                  </a:lnTo>
                  <a:lnTo>
                    <a:pt x="1076914" y="2907550"/>
                  </a:lnTo>
                  <a:lnTo>
                    <a:pt x="1086782" y="2863528"/>
                  </a:lnTo>
                  <a:lnTo>
                    <a:pt x="1095939" y="2819362"/>
                  </a:lnTo>
                  <a:lnTo>
                    <a:pt x="1104383" y="2775062"/>
                  </a:lnTo>
                  <a:lnTo>
                    <a:pt x="1112113" y="2730637"/>
                  </a:lnTo>
                  <a:lnTo>
                    <a:pt x="1119128" y="2686098"/>
                  </a:lnTo>
                  <a:lnTo>
                    <a:pt x="1125427" y="2641452"/>
                  </a:lnTo>
                  <a:lnTo>
                    <a:pt x="1131008" y="2596710"/>
                  </a:lnTo>
                  <a:lnTo>
                    <a:pt x="1135870" y="2551881"/>
                  </a:lnTo>
                  <a:lnTo>
                    <a:pt x="1140011" y="2506974"/>
                  </a:lnTo>
                  <a:lnTo>
                    <a:pt x="1143431" y="2461999"/>
                  </a:lnTo>
                  <a:lnTo>
                    <a:pt x="1146127" y="2416965"/>
                  </a:lnTo>
                  <a:lnTo>
                    <a:pt x="1148099" y="2371881"/>
                  </a:lnTo>
                  <a:lnTo>
                    <a:pt x="1149346" y="2326757"/>
                  </a:lnTo>
                  <a:lnTo>
                    <a:pt x="1149865" y="2281602"/>
                  </a:lnTo>
                  <a:lnTo>
                    <a:pt x="1149656" y="2236426"/>
                  </a:lnTo>
                  <a:lnTo>
                    <a:pt x="1148717" y="2191238"/>
                  </a:lnTo>
                  <a:lnTo>
                    <a:pt x="1147047" y="2146047"/>
                  </a:lnTo>
                  <a:lnTo>
                    <a:pt x="1144645" y="2100863"/>
                  </a:lnTo>
                  <a:lnTo>
                    <a:pt x="1141509" y="2055695"/>
                  </a:lnTo>
                  <a:lnTo>
                    <a:pt x="1137638" y="2010552"/>
                  </a:lnTo>
                  <a:lnTo>
                    <a:pt x="1133031" y="1965444"/>
                  </a:lnTo>
                  <a:lnTo>
                    <a:pt x="1127686" y="1920380"/>
                  </a:lnTo>
                  <a:lnTo>
                    <a:pt x="1121602" y="1875370"/>
                  </a:lnTo>
                  <a:lnTo>
                    <a:pt x="1114778" y="1830423"/>
                  </a:lnTo>
                  <a:lnTo>
                    <a:pt x="1107213" y="1785549"/>
                  </a:lnTo>
                  <a:lnTo>
                    <a:pt x="1098904" y="1740756"/>
                  </a:lnTo>
                  <a:lnTo>
                    <a:pt x="1089851" y="1696054"/>
                  </a:lnTo>
                  <a:lnTo>
                    <a:pt x="1080053" y="1651452"/>
                  </a:lnTo>
                  <a:lnTo>
                    <a:pt x="1069507" y="1606961"/>
                  </a:lnTo>
                  <a:lnTo>
                    <a:pt x="1058214" y="1562589"/>
                  </a:lnTo>
                  <a:lnTo>
                    <a:pt x="1046171" y="1518345"/>
                  </a:lnTo>
                  <a:lnTo>
                    <a:pt x="1033377" y="1474240"/>
                  </a:lnTo>
                  <a:lnTo>
                    <a:pt x="1019830" y="1430282"/>
                  </a:lnTo>
                  <a:lnTo>
                    <a:pt x="1005531" y="1386480"/>
                  </a:lnTo>
                  <a:lnTo>
                    <a:pt x="990476" y="1342845"/>
                  </a:lnTo>
                  <a:lnTo>
                    <a:pt x="974665" y="1299385"/>
                  </a:lnTo>
                  <a:lnTo>
                    <a:pt x="958097" y="1256111"/>
                  </a:lnTo>
                  <a:lnTo>
                    <a:pt x="940770" y="1213030"/>
                  </a:lnTo>
                  <a:lnTo>
                    <a:pt x="922683" y="1170154"/>
                  </a:lnTo>
                  <a:lnTo>
                    <a:pt x="903834" y="1127490"/>
                  </a:lnTo>
                  <a:lnTo>
                    <a:pt x="884222" y="1085049"/>
                  </a:lnTo>
                  <a:lnTo>
                    <a:pt x="863847" y="1042840"/>
                  </a:lnTo>
                  <a:lnTo>
                    <a:pt x="842706" y="1000871"/>
                  </a:lnTo>
                  <a:lnTo>
                    <a:pt x="820798" y="959154"/>
                  </a:lnTo>
                  <a:lnTo>
                    <a:pt x="798122" y="917696"/>
                  </a:lnTo>
                  <a:lnTo>
                    <a:pt x="774677" y="876508"/>
                  </a:lnTo>
                  <a:lnTo>
                    <a:pt x="750461" y="835599"/>
                  </a:lnTo>
                  <a:lnTo>
                    <a:pt x="725473" y="794977"/>
                  </a:lnTo>
                  <a:lnTo>
                    <a:pt x="699711" y="754653"/>
                  </a:lnTo>
                  <a:lnTo>
                    <a:pt x="673175" y="714636"/>
                  </a:lnTo>
                  <a:lnTo>
                    <a:pt x="645863" y="674936"/>
                  </a:lnTo>
                  <a:lnTo>
                    <a:pt x="617773" y="635560"/>
                  </a:lnTo>
                  <a:lnTo>
                    <a:pt x="588905" y="596520"/>
                  </a:lnTo>
                  <a:lnTo>
                    <a:pt x="557317" y="555357"/>
                  </a:lnTo>
                  <a:lnTo>
                    <a:pt x="524988" y="514812"/>
                  </a:lnTo>
                  <a:lnTo>
                    <a:pt x="491928" y="474897"/>
                  </a:lnTo>
                  <a:lnTo>
                    <a:pt x="458147" y="435619"/>
                  </a:lnTo>
                  <a:lnTo>
                    <a:pt x="423654" y="396988"/>
                  </a:lnTo>
                  <a:lnTo>
                    <a:pt x="388460" y="359014"/>
                  </a:lnTo>
                  <a:lnTo>
                    <a:pt x="352572" y="321706"/>
                  </a:lnTo>
                  <a:lnTo>
                    <a:pt x="316002" y="285073"/>
                  </a:lnTo>
                  <a:lnTo>
                    <a:pt x="278758" y="249126"/>
                  </a:lnTo>
                  <a:lnTo>
                    <a:pt x="240851" y="213872"/>
                  </a:lnTo>
                  <a:lnTo>
                    <a:pt x="202289" y="179323"/>
                  </a:lnTo>
                  <a:lnTo>
                    <a:pt x="163082" y="145486"/>
                  </a:lnTo>
                  <a:lnTo>
                    <a:pt x="123240" y="112372"/>
                  </a:lnTo>
                  <a:lnTo>
                    <a:pt x="82773" y="79989"/>
                  </a:lnTo>
                  <a:lnTo>
                    <a:pt x="41689" y="48348"/>
                  </a:lnTo>
                  <a:lnTo>
                    <a:pt x="0" y="17458"/>
                  </a:lnTo>
                  <a:lnTo>
                    <a:pt x="12692" y="0"/>
                  </a:lnTo>
                  <a:close/>
                </a:path>
              </a:pathLst>
            </a:custGeom>
            <a:ln w="12700">
              <a:solidFill>
                <a:srgbClr val="34415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10385" y="1513979"/>
              <a:ext cx="1043940" cy="1043940"/>
            </a:xfrm>
            <a:custGeom>
              <a:avLst/>
              <a:gdLst/>
              <a:ahLst/>
              <a:cxnLst/>
              <a:rect l="l" t="t" r="r" b="b"/>
              <a:pathLst>
                <a:path w="1043939" h="1043939">
                  <a:moveTo>
                    <a:pt x="521891" y="0"/>
                  </a:moveTo>
                  <a:lnTo>
                    <a:pt x="474388" y="2132"/>
                  </a:lnTo>
                  <a:lnTo>
                    <a:pt x="428080" y="8408"/>
                  </a:lnTo>
                  <a:lnTo>
                    <a:pt x="383151" y="18642"/>
                  </a:lnTo>
                  <a:lnTo>
                    <a:pt x="339786" y="32650"/>
                  </a:lnTo>
                  <a:lnTo>
                    <a:pt x="298168" y="50249"/>
                  </a:lnTo>
                  <a:lnTo>
                    <a:pt x="258482" y="71253"/>
                  </a:lnTo>
                  <a:lnTo>
                    <a:pt x="220912" y="95479"/>
                  </a:lnTo>
                  <a:lnTo>
                    <a:pt x="185643" y="122742"/>
                  </a:lnTo>
                  <a:lnTo>
                    <a:pt x="152858" y="152858"/>
                  </a:lnTo>
                  <a:lnTo>
                    <a:pt x="122742" y="185643"/>
                  </a:lnTo>
                  <a:lnTo>
                    <a:pt x="95479" y="220912"/>
                  </a:lnTo>
                  <a:lnTo>
                    <a:pt x="71253" y="258482"/>
                  </a:lnTo>
                  <a:lnTo>
                    <a:pt x="50249" y="298168"/>
                  </a:lnTo>
                  <a:lnTo>
                    <a:pt x="32650" y="339786"/>
                  </a:lnTo>
                  <a:lnTo>
                    <a:pt x="18642" y="383151"/>
                  </a:lnTo>
                  <a:lnTo>
                    <a:pt x="8408" y="428080"/>
                  </a:lnTo>
                  <a:lnTo>
                    <a:pt x="2132" y="474388"/>
                  </a:lnTo>
                  <a:lnTo>
                    <a:pt x="0" y="521891"/>
                  </a:lnTo>
                  <a:lnTo>
                    <a:pt x="2132" y="569393"/>
                  </a:lnTo>
                  <a:lnTo>
                    <a:pt x="8408" y="615701"/>
                  </a:lnTo>
                  <a:lnTo>
                    <a:pt x="18642" y="660630"/>
                  </a:lnTo>
                  <a:lnTo>
                    <a:pt x="32650" y="703995"/>
                  </a:lnTo>
                  <a:lnTo>
                    <a:pt x="50249" y="745613"/>
                  </a:lnTo>
                  <a:lnTo>
                    <a:pt x="71253" y="785298"/>
                  </a:lnTo>
                  <a:lnTo>
                    <a:pt x="95479" y="822868"/>
                  </a:lnTo>
                  <a:lnTo>
                    <a:pt x="122742" y="858138"/>
                  </a:lnTo>
                  <a:lnTo>
                    <a:pt x="152858" y="890923"/>
                  </a:lnTo>
                  <a:lnTo>
                    <a:pt x="185643" y="921039"/>
                  </a:lnTo>
                  <a:lnTo>
                    <a:pt x="220912" y="948302"/>
                  </a:lnTo>
                  <a:lnTo>
                    <a:pt x="258482" y="972527"/>
                  </a:lnTo>
                  <a:lnTo>
                    <a:pt x="298168" y="993532"/>
                  </a:lnTo>
                  <a:lnTo>
                    <a:pt x="339786" y="1011130"/>
                  </a:lnTo>
                  <a:lnTo>
                    <a:pt x="383151" y="1025138"/>
                  </a:lnTo>
                  <a:lnTo>
                    <a:pt x="428080" y="1035372"/>
                  </a:lnTo>
                  <a:lnTo>
                    <a:pt x="474388" y="1041648"/>
                  </a:lnTo>
                  <a:lnTo>
                    <a:pt x="521891" y="1043781"/>
                  </a:lnTo>
                  <a:lnTo>
                    <a:pt x="569393" y="1041648"/>
                  </a:lnTo>
                  <a:lnTo>
                    <a:pt x="615701" y="1035372"/>
                  </a:lnTo>
                  <a:lnTo>
                    <a:pt x="660629" y="1025138"/>
                  </a:lnTo>
                  <a:lnTo>
                    <a:pt x="703995" y="1011130"/>
                  </a:lnTo>
                  <a:lnTo>
                    <a:pt x="745612" y="993532"/>
                  </a:lnTo>
                  <a:lnTo>
                    <a:pt x="785298" y="972527"/>
                  </a:lnTo>
                  <a:lnTo>
                    <a:pt x="822868" y="948302"/>
                  </a:lnTo>
                  <a:lnTo>
                    <a:pt x="858137" y="921039"/>
                  </a:lnTo>
                  <a:lnTo>
                    <a:pt x="890922" y="890923"/>
                  </a:lnTo>
                  <a:lnTo>
                    <a:pt x="921038" y="858138"/>
                  </a:lnTo>
                  <a:lnTo>
                    <a:pt x="948301" y="822868"/>
                  </a:lnTo>
                  <a:lnTo>
                    <a:pt x="972527" y="785298"/>
                  </a:lnTo>
                  <a:lnTo>
                    <a:pt x="993531" y="745613"/>
                  </a:lnTo>
                  <a:lnTo>
                    <a:pt x="1011130" y="703995"/>
                  </a:lnTo>
                  <a:lnTo>
                    <a:pt x="1025138" y="660630"/>
                  </a:lnTo>
                  <a:lnTo>
                    <a:pt x="1035372" y="615701"/>
                  </a:lnTo>
                  <a:lnTo>
                    <a:pt x="1041648" y="569393"/>
                  </a:lnTo>
                  <a:lnTo>
                    <a:pt x="1043780" y="521891"/>
                  </a:lnTo>
                  <a:lnTo>
                    <a:pt x="1041648" y="474388"/>
                  </a:lnTo>
                  <a:lnTo>
                    <a:pt x="1035372" y="428080"/>
                  </a:lnTo>
                  <a:lnTo>
                    <a:pt x="1025138" y="383151"/>
                  </a:lnTo>
                  <a:lnTo>
                    <a:pt x="1011130" y="339786"/>
                  </a:lnTo>
                  <a:lnTo>
                    <a:pt x="993531" y="298168"/>
                  </a:lnTo>
                  <a:lnTo>
                    <a:pt x="972527" y="258482"/>
                  </a:lnTo>
                  <a:lnTo>
                    <a:pt x="948301" y="220912"/>
                  </a:lnTo>
                  <a:lnTo>
                    <a:pt x="921038" y="185643"/>
                  </a:lnTo>
                  <a:lnTo>
                    <a:pt x="890922" y="152858"/>
                  </a:lnTo>
                  <a:lnTo>
                    <a:pt x="858137" y="122742"/>
                  </a:lnTo>
                  <a:lnTo>
                    <a:pt x="822868" y="95479"/>
                  </a:lnTo>
                  <a:lnTo>
                    <a:pt x="785298" y="71253"/>
                  </a:lnTo>
                  <a:lnTo>
                    <a:pt x="745612" y="50249"/>
                  </a:lnTo>
                  <a:lnTo>
                    <a:pt x="703995" y="32650"/>
                  </a:lnTo>
                  <a:lnTo>
                    <a:pt x="660629" y="18642"/>
                  </a:lnTo>
                  <a:lnTo>
                    <a:pt x="615701" y="8408"/>
                  </a:lnTo>
                  <a:lnTo>
                    <a:pt x="569393" y="2132"/>
                  </a:lnTo>
                  <a:lnTo>
                    <a:pt x="521891" y="0"/>
                  </a:lnTo>
                  <a:close/>
                </a:path>
              </a:pathLst>
            </a:custGeom>
            <a:solidFill>
              <a:srgbClr val="34828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810385" y="1513979"/>
              <a:ext cx="1043940" cy="1043940"/>
            </a:xfrm>
            <a:custGeom>
              <a:avLst/>
              <a:gdLst/>
              <a:ahLst/>
              <a:cxnLst/>
              <a:rect l="l" t="t" r="r" b="b"/>
              <a:pathLst>
                <a:path w="1043939" h="1043939">
                  <a:moveTo>
                    <a:pt x="0" y="521890"/>
                  </a:moveTo>
                  <a:lnTo>
                    <a:pt x="2132" y="474387"/>
                  </a:lnTo>
                  <a:lnTo>
                    <a:pt x="8408" y="428080"/>
                  </a:lnTo>
                  <a:lnTo>
                    <a:pt x="18642" y="383151"/>
                  </a:lnTo>
                  <a:lnTo>
                    <a:pt x="32650" y="339785"/>
                  </a:lnTo>
                  <a:lnTo>
                    <a:pt x="50249" y="298168"/>
                  </a:lnTo>
                  <a:lnTo>
                    <a:pt x="71253" y="258482"/>
                  </a:lnTo>
                  <a:lnTo>
                    <a:pt x="95479" y="220912"/>
                  </a:lnTo>
                  <a:lnTo>
                    <a:pt x="122742" y="185643"/>
                  </a:lnTo>
                  <a:lnTo>
                    <a:pt x="152858" y="152858"/>
                  </a:lnTo>
                  <a:lnTo>
                    <a:pt x="185643" y="122742"/>
                  </a:lnTo>
                  <a:lnTo>
                    <a:pt x="220912" y="95479"/>
                  </a:lnTo>
                  <a:lnTo>
                    <a:pt x="258482" y="71253"/>
                  </a:lnTo>
                  <a:lnTo>
                    <a:pt x="298168" y="50249"/>
                  </a:lnTo>
                  <a:lnTo>
                    <a:pt x="339785" y="32650"/>
                  </a:lnTo>
                  <a:lnTo>
                    <a:pt x="383151" y="18642"/>
                  </a:lnTo>
                  <a:lnTo>
                    <a:pt x="428080" y="8408"/>
                  </a:lnTo>
                  <a:lnTo>
                    <a:pt x="474387" y="2132"/>
                  </a:lnTo>
                  <a:lnTo>
                    <a:pt x="521890" y="0"/>
                  </a:lnTo>
                  <a:lnTo>
                    <a:pt x="569393" y="2132"/>
                  </a:lnTo>
                  <a:lnTo>
                    <a:pt x="615700" y="8408"/>
                  </a:lnTo>
                  <a:lnTo>
                    <a:pt x="660629" y="18642"/>
                  </a:lnTo>
                  <a:lnTo>
                    <a:pt x="703994" y="32650"/>
                  </a:lnTo>
                  <a:lnTo>
                    <a:pt x="745612" y="50249"/>
                  </a:lnTo>
                  <a:lnTo>
                    <a:pt x="785298" y="71253"/>
                  </a:lnTo>
                  <a:lnTo>
                    <a:pt x="822868" y="95479"/>
                  </a:lnTo>
                  <a:lnTo>
                    <a:pt x="858137" y="122742"/>
                  </a:lnTo>
                  <a:lnTo>
                    <a:pt x="890922" y="152858"/>
                  </a:lnTo>
                  <a:lnTo>
                    <a:pt x="921038" y="185643"/>
                  </a:lnTo>
                  <a:lnTo>
                    <a:pt x="948301" y="220912"/>
                  </a:lnTo>
                  <a:lnTo>
                    <a:pt x="972527" y="258482"/>
                  </a:lnTo>
                  <a:lnTo>
                    <a:pt x="993531" y="298168"/>
                  </a:lnTo>
                  <a:lnTo>
                    <a:pt x="1011130" y="339785"/>
                  </a:lnTo>
                  <a:lnTo>
                    <a:pt x="1025138" y="383151"/>
                  </a:lnTo>
                  <a:lnTo>
                    <a:pt x="1035372" y="428080"/>
                  </a:lnTo>
                  <a:lnTo>
                    <a:pt x="1041648" y="474387"/>
                  </a:lnTo>
                  <a:lnTo>
                    <a:pt x="1043781" y="521890"/>
                  </a:lnTo>
                  <a:lnTo>
                    <a:pt x="1041648" y="569393"/>
                  </a:lnTo>
                  <a:lnTo>
                    <a:pt x="1035372" y="615700"/>
                  </a:lnTo>
                  <a:lnTo>
                    <a:pt x="1025138" y="660629"/>
                  </a:lnTo>
                  <a:lnTo>
                    <a:pt x="1011130" y="703994"/>
                  </a:lnTo>
                  <a:lnTo>
                    <a:pt x="993531" y="745612"/>
                  </a:lnTo>
                  <a:lnTo>
                    <a:pt x="972527" y="785298"/>
                  </a:lnTo>
                  <a:lnTo>
                    <a:pt x="948301" y="822868"/>
                  </a:lnTo>
                  <a:lnTo>
                    <a:pt x="921038" y="858137"/>
                  </a:lnTo>
                  <a:lnTo>
                    <a:pt x="890922" y="890922"/>
                  </a:lnTo>
                  <a:lnTo>
                    <a:pt x="858137" y="921038"/>
                  </a:lnTo>
                  <a:lnTo>
                    <a:pt x="822868" y="948301"/>
                  </a:lnTo>
                  <a:lnTo>
                    <a:pt x="785298" y="972527"/>
                  </a:lnTo>
                  <a:lnTo>
                    <a:pt x="745612" y="993531"/>
                  </a:lnTo>
                  <a:lnTo>
                    <a:pt x="703994" y="1011130"/>
                  </a:lnTo>
                  <a:lnTo>
                    <a:pt x="660629" y="1025138"/>
                  </a:lnTo>
                  <a:lnTo>
                    <a:pt x="615700" y="1035372"/>
                  </a:lnTo>
                  <a:lnTo>
                    <a:pt x="569393" y="1041648"/>
                  </a:lnTo>
                  <a:lnTo>
                    <a:pt x="521890" y="1043781"/>
                  </a:lnTo>
                  <a:lnTo>
                    <a:pt x="474387" y="1041648"/>
                  </a:lnTo>
                  <a:lnTo>
                    <a:pt x="428080" y="1035372"/>
                  </a:lnTo>
                  <a:lnTo>
                    <a:pt x="383151" y="1025138"/>
                  </a:lnTo>
                  <a:lnTo>
                    <a:pt x="339785" y="1011130"/>
                  </a:lnTo>
                  <a:lnTo>
                    <a:pt x="298168" y="993531"/>
                  </a:lnTo>
                  <a:lnTo>
                    <a:pt x="258482" y="972527"/>
                  </a:lnTo>
                  <a:lnTo>
                    <a:pt x="220912" y="948301"/>
                  </a:lnTo>
                  <a:lnTo>
                    <a:pt x="185643" y="921038"/>
                  </a:lnTo>
                  <a:lnTo>
                    <a:pt x="152858" y="890922"/>
                  </a:lnTo>
                  <a:lnTo>
                    <a:pt x="122742" y="858137"/>
                  </a:lnTo>
                  <a:lnTo>
                    <a:pt x="95479" y="822868"/>
                  </a:lnTo>
                  <a:lnTo>
                    <a:pt x="71253" y="785298"/>
                  </a:lnTo>
                  <a:lnTo>
                    <a:pt x="50249" y="745612"/>
                  </a:lnTo>
                  <a:lnTo>
                    <a:pt x="32650" y="703994"/>
                  </a:lnTo>
                  <a:lnTo>
                    <a:pt x="18642" y="660629"/>
                  </a:lnTo>
                  <a:lnTo>
                    <a:pt x="8408" y="615700"/>
                  </a:lnTo>
                  <a:lnTo>
                    <a:pt x="2132" y="569393"/>
                  </a:lnTo>
                  <a:lnTo>
                    <a:pt x="0" y="521890"/>
                  </a:lnTo>
                  <a:close/>
                </a:path>
              </a:pathLst>
            </a:custGeom>
            <a:ln w="12700">
              <a:solidFill>
                <a:srgbClr val="4454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113916" y="3068595"/>
              <a:ext cx="1043940" cy="1043940"/>
            </a:xfrm>
            <a:custGeom>
              <a:avLst/>
              <a:gdLst/>
              <a:ahLst/>
              <a:cxnLst/>
              <a:rect l="l" t="t" r="r" b="b"/>
              <a:pathLst>
                <a:path w="1043939" h="1043939">
                  <a:moveTo>
                    <a:pt x="521889" y="0"/>
                  </a:moveTo>
                  <a:lnTo>
                    <a:pt x="474387" y="2132"/>
                  </a:lnTo>
                  <a:lnTo>
                    <a:pt x="428079" y="8408"/>
                  </a:lnTo>
                  <a:lnTo>
                    <a:pt x="383151" y="18642"/>
                  </a:lnTo>
                  <a:lnTo>
                    <a:pt x="339785" y="32650"/>
                  </a:lnTo>
                  <a:lnTo>
                    <a:pt x="298168" y="50249"/>
                  </a:lnTo>
                  <a:lnTo>
                    <a:pt x="258482" y="71253"/>
                  </a:lnTo>
                  <a:lnTo>
                    <a:pt x="220912" y="95479"/>
                  </a:lnTo>
                  <a:lnTo>
                    <a:pt x="185643" y="122742"/>
                  </a:lnTo>
                  <a:lnTo>
                    <a:pt x="152858" y="152858"/>
                  </a:lnTo>
                  <a:lnTo>
                    <a:pt x="122742" y="185643"/>
                  </a:lnTo>
                  <a:lnTo>
                    <a:pt x="95479" y="220912"/>
                  </a:lnTo>
                  <a:lnTo>
                    <a:pt x="71253" y="258482"/>
                  </a:lnTo>
                  <a:lnTo>
                    <a:pt x="50249" y="298168"/>
                  </a:lnTo>
                  <a:lnTo>
                    <a:pt x="32650" y="339786"/>
                  </a:lnTo>
                  <a:lnTo>
                    <a:pt x="18642" y="383151"/>
                  </a:lnTo>
                  <a:lnTo>
                    <a:pt x="8408" y="428080"/>
                  </a:lnTo>
                  <a:lnTo>
                    <a:pt x="2132" y="474388"/>
                  </a:lnTo>
                  <a:lnTo>
                    <a:pt x="0" y="521891"/>
                  </a:lnTo>
                  <a:lnTo>
                    <a:pt x="2132" y="569393"/>
                  </a:lnTo>
                  <a:lnTo>
                    <a:pt x="8408" y="615701"/>
                  </a:lnTo>
                  <a:lnTo>
                    <a:pt x="18642" y="660630"/>
                  </a:lnTo>
                  <a:lnTo>
                    <a:pt x="32650" y="703995"/>
                  </a:lnTo>
                  <a:lnTo>
                    <a:pt x="50249" y="745613"/>
                  </a:lnTo>
                  <a:lnTo>
                    <a:pt x="71253" y="785298"/>
                  </a:lnTo>
                  <a:lnTo>
                    <a:pt x="95479" y="822868"/>
                  </a:lnTo>
                  <a:lnTo>
                    <a:pt x="122742" y="858138"/>
                  </a:lnTo>
                  <a:lnTo>
                    <a:pt x="152858" y="890923"/>
                  </a:lnTo>
                  <a:lnTo>
                    <a:pt x="185643" y="921039"/>
                  </a:lnTo>
                  <a:lnTo>
                    <a:pt x="220912" y="948302"/>
                  </a:lnTo>
                  <a:lnTo>
                    <a:pt x="258482" y="972527"/>
                  </a:lnTo>
                  <a:lnTo>
                    <a:pt x="298168" y="993532"/>
                  </a:lnTo>
                  <a:lnTo>
                    <a:pt x="339785" y="1011130"/>
                  </a:lnTo>
                  <a:lnTo>
                    <a:pt x="383151" y="1025138"/>
                  </a:lnTo>
                  <a:lnTo>
                    <a:pt x="428079" y="1035372"/>
                  </a:lnTo>
                  <a:lnTo>
                    <a:pt x="474387" y="1041648"/>
                  </a:lnTo>
                  <a:lnTo>
                    <a:pt x="521889" y="1043781"/>
                  </a:lnTo>
                  <a:lnTo>
                    <a:pt x="569392" y="1041648"/>
                  </a:lnTo>
                  <a:lnTo>
                    <a:pt x="615700" y="1035372"/>
                  </a:lnTo>
                  <a:lnTo>
                    <a:pt x="660629" y="1025138"/>
                  </a:lnTo>
                  <a:lnTo>
                    <a:pt x="703994" y="1011130"/>
                  </a:lnTo>
                  <a:lnTo>
                    <a:pt x="745612" y="993532"/>
                  </a:lnTo>
                  <a:lnTo>
                    <a:pt x="785298" y="972527"/>
                  </a:lnTo>
                  <a:lnTo>
                    <a:pt x="822868" y="948302"/>
                  </a:lnTo>
                  <a:lnTo>
                    <a:pt x="858137" y="921039"/>
                  </a:lnTo>
                  <a:lnTo>
                    <a:pt x="890922" y="890923"/>
                  </a:lnTo>
                  <a:lnTo>
                    <a:pt x="921039" y="858138"/>
                  </a:lnTo>
                  <a:lnTo>
                    <a:pt x="948302" y="822868"/>
                  </a:lnTo>
                  <a:lnTo>
                    <a:pt x="972527" y="785298"/>
                  </a:lnTo>
                  <a:lnTo>
                    <a:pt x="993532" y="745613"/>
                  </a:lnTo>
                  <a:lnTo>
                    <a:pt x="1011130" y="703995"/>
                  </a:lnTo>
                  <a:lnTo>
                    <a:pt x="1025138" y="660630"/>
                  </a:lnTo>
                  <a:lnTo>
                    <a:pt x="1035372" y="615701"/>
                  </a:lnTo>
                  <a:lnTo>
                    <a:pt x="1041648" y="569393"/>
                  </a:lnTo>
                  <a:lnTo>
                    <a:pt x="1043781" y="521891"/>
                  </a:lnTo>
                  <a:lnTo>
                    <a:pt x="1041648" y="474388"/>
                  </a:lnTo>
                  <a:lnTo>
                    <a:pt x="1035372" y="428080"/>
                  </a:lnTo>
                  <a:lnTo>
                    <a:pt x="1025138" y="383151"/>
                  </a:lnTo>
                  <a:lnTo>
                    <a:pt x="1011130" y="339786"/>
                  </a:lnTo>
                  <a:lnTo>
                    <a:pt x="993532" y="298168"/>
                  </a:lnTo>
                  <a:lnTo>
                    <a:pt x="972527" y="258482"/>
                  </a:lnTo>
                  <a:lnTo>
                    <a:pt x="948302" y="220912"/>
                  </a:lnTo>
                  <a:lnTo>
                    <a:pt x="921039" y="185643"/>
                  </a:lnTo>
                  <a:lnTo>
                    <a:pt x="890922" y="152858"/>
                  </a:lnTo>
                  <a:lnTo>
                    <a:pt x="858137" y="122742"/>
                  </a:lnTo>
                  <a:lnTo>
                    <a:pt x="822868" y="95479"/>
                  </a:lnTo>
                  <a:lnTo>
                    <a:pt x="785298" y="71253"/>
                  </a:lnTo>
                  <a:lnTo>
                    <a:pt x="745612" y="50249"/>
                  </a:lnTo>
                  <a:lnTo>
                    <a:pt x="703994" y="32650"/>
                  </a:lnTo>
                  <a:lnTo>
                    <a:pt x="660629" y="18642"/>
                  </a:lnTo>
                  <a:lnTo>
                    <a:pt x="615700" y="8408"/>
                  </a:lnTo>
                  <a:lnTo>
                    <a:pt x="569392" y="2132"/>
                  </a:lnTo>
                  <a:lnTo>
                    <a:pt x="521889" y="0"/>
                  </a:lnTo>
                  <a:close/>
                </a:path>
              </a:pathLst>
            </a:custGeom>
            <a:solidFill>
              <a:srgbClr val="F06D3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113916" y="3068595"/>
              <a:ext cx="1043940" cy="1043940"/>
            </a:xfrm>
            <a:custGeom>
              <a:avLst/>
              <a:gdLst/>
              <a:ahLst/>
              <a:cxnLst/>
              <a:rect l="l" t="t" r="r" b="b"/>
              <a:pathLst>
                <a:path w="1043939" h="1043939">
                  <a:moveTo>
                    <a:pt x="0" y="521890"/>
                  </a:moveTo>
                  <a:lnTo>
                    <a:pt x="2132" y="474387"/>
                  </a:lnTo>
                  <a:lnTo>
                    <a:pt x="8408" y="428080"/>
                  </a:lnTo>
                  <a:lnTo>
                    <a:pt x="18642" y="383151"/>
                  </a:lnTo>
                  <a:lnTo>
                    <a:pt x="32650" y="339785"/>
                  </a:lnTo>
                  <a:lnTo>
                    <a:pt x="50249" y="298168"/>
                  </a:lnTo>
                  <a:lnTo>
                    <a:pt x="71253" y="258482"/>
                  </a:lnTo>
                  <a:lnTo>
                    <a:pt x="95479" y="220912"/>
                  </a:lnTo>
                  <a:lnTo>
                    <a:pt x="122742" y="185643"/>
                  </a:lnTo>
                  <a:lnTo>
                    <a:pt x="152858" y="152858"/>
                  </a:lnTo>
                  <a:lnTo>
                    <a:pt x="185643" y="122742"/>
                  </a:lnTo>
                  <a:lnTo>
                    <a:pt x="220912" y="95479"/>
                  </a:lnTo>
                  <a:lnTo>
                    <a:pt x="258482" y="71253"/>
                  </a:lnTo>
                  <a:lnTo>
                    <a:pt x="298168" y="50249"/>
                  </a:lnTo>
                  <a:lnTo>
                    <a:pt x="339785" y="32650"/>
                  </a:lnTo>
                  <a:lnTo>
                    <a:pt x="383151" y="18642"/>
                  </a:lnTo>
                  <a:lnTo>
                    <a:pt x="428080" y="8408"/>
                  </a:lnTo>
                  <a:lnTo>
                    <a:pt x="474387" y="2132"/>
                  </a:lnTo>
                  <a:lnTo>
                    <a:pt x="521890" y="0"/>
                  </a:lnTo>
                  <a:lnTo>
                    <a:pt x="569393" y="2132"/>
                  </a:lnTo>
                  <a:lnTo>
                    <a:pt x="615700" y="8408"/>
                  </a:lnTo>
                  <a:lnTo>
                    <a:pt x="660629" y="18642"/>
                  </a:lnTo>
                  <a:lnTo>
                    <a:pt x="703994" y="32650"/>
                  </a:lnTo>
                  <a:lnTo>
                    <a:pt x="745612" y="50249"/>
                  </a:lnTo>
                  <a:lnTo>
                    <a:pt x="785298" y="71253"/>
                  </a:lnTo>
                  <a:lnTo>
                    <a:pt x="822868" y="95479"/>
                  </a:lnTo>
                  <a:lnTo>
                    <a:pt x="858137" y="122742"/>
                  </a:lnTo>
                  <a:lnTo>
                    <a:pt x="890922" y="152858"/>
                  </a:lnTo>
                  <a:lnTo>
                    <a:pt x="921038" y="185643"/>
                  </a:lnTo>
                  <a:lnTo>
                    <a:pt x="948301" y="220912"/>
                  </a:lnTo>
                  <a:lnTo>
                    <a:pt x="972527" y="258482"/>
                  </a:lnTo>
                  <a:lnTo>
                    <a:pt x="993531" y="298168"/>
                  </a:lnTo>
                  <a:lnTo>
                    <a:pt x="1011130" y="339785"/>
                  </a:lnTo>
                  <a:lnTo>
                    <a:pt x="1025138" y="383151"/>
                  </a:lnTo>
                  <a:lnTo>
                    <a:pt x="1035372" y="428080"/>
                  </a:lnTo>
                  <a:lnTo>
                    <a:pt x="1041648" y="474387"/>
                  </a:lnTo>
                  <a:lnTo>
                    <a:pt x="1043781" y="521890"/>
                  </a:lnTo>
                  <a:lnTo>
                    <a:pt x="1041648" y="569393"/>
                  </a:lnTo>
                  <a:lnTo>
                    <a:pt x="1035372" y="615700"/>
                  </a:lnTo>
                  <a:lnTo>
                    <a:pt x="1025138" y="660629"/>
                  </a:lnTo>
                  <a:lnTo>
                    <a:pt x="1011130" y="703994"/>
                  </a:lnTo>
                  <a:lnTo>
                    <a:pt x="993531" y="745612"/>
                  </a:lnTo>
                  <a:lnTo>
                    <a:pt x="972527" y="785298"/>
                  </a:lnTo>
                  <a:lnTo>
                    <a:pt x="948301" y="822868"/>
                  </a:lnTo>
                  <a:lnTo>
                    <a:pt x="921038" y="858137"/>
                  </a:lnTo>
                  <a:lnTo>
                    <a:pt x="890922" y="890922"/>
                  </a:lnTo>
                  <a:lnTo>
                    <a:pt x="858137" y="921038"/>
                  </a:lnTo>
                  <a:lnTo>
                    <a:pt x="822868" y="948301"/>
                  </a:lnTo>
                  <a:lnTo>
                    <a:pt x="785298" y="972527"/>
                  </a:lnTo>
                  <a:lnTo>
                    <a:pt x="745612" y="993531"/>
                  </a:lnTo>
                  <a:lnTo>
                    <a:pt x="703994" y="1011130"/>
                  </a:lnTo>
                  <a:lnTo>
                    <a:pt x="660629" y="1025138"/>
                  </a:lnTo>
                  <a:lnTo>
                    <a:pt x="615700" y="1035372"/>
                  </a:lnTo>
                  <a:lnTo>
                    <a:pt x="569393" y="1041648"/>
                  </a:lnTo>
                  <a:lnTo>
                    <a:pt x="521890" y="1043781"/>
                  </a:lnTo>
                  <a:lnTo>
                    <a:pt x="474387" y="1041648"/>
                  </a:lnTo>
                  <a:lnTo>
                    <a:pt x="428080" y="1035372"/>
                  </a:lnTo>
                  <a:lnTo>
                    <a:pt x="383151" y="1025138"/>
                  </a:lnTo>
                  <a:lnTo>
                    <a:pt x="339785" y="1011130"/>
                  </a:lnTo>
                  <a:lnTo>
                    <a:pt x="298168" y="993531"/>
                  </a:lnTo>
                  <a:lnTo>
                    <a:pt x="258482" y="972527"/>
                  </a:lnTo>
                  <a:lnTo>
                    <a:pt x="220912" y="948301"/>
                  </a:lnTo>
                  <a:lnTo>
                    <a:pt x="185643" y="921038"/>
                  </a:lnTo>
                  <a:lnTo>
                    <a:pt x="152858" y="890922"/>
                  </a:lnTo>
                  <a:lnTo>
                    <a:pt x="122742" y="858137"/>
                  </a:lnTo>
                  <a:lnTo>
                    <a:pt x="95479" y="822868"/>
                  </a:lnTo>
                  <a:lnTo>
                    <a:pt x="71253" y="785298"/>
                  </a:lnTo>
                  <a:lnTo>
                    <a:pt x="50249" y="745612"/>
                  </a:lnTo>
                  <a:lnTo>
                    <a:pt x="32650" y="703994"/>
                  </a:lnTo>
                  <a:lnTo>
                    <a:pt x="18642" y="660629"/>
                  </a:lnTo>
                  <a:lnTo>
                    <a:pt x="8408" y="615700"/>
                  </a:lnTo>
                  <a:lnTo>
                    <a:pt x="2132" y="569393"/>
                  </a:lnTo>
                  <a:lnTo>
                    <a:pt x="0" y="521890"/>
                  </a:lnTo>
                  <a:close/>
                </a:path>
              </a:pathLst>
            </a:custGeom>
            <a:ln w="12700">
              <a:solidFill>
                <a:srgbClr val="44546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810385" y="4623211"/>
              <a:ext cx="1043940" cy="1043940"/>
            </a:xfrm>
            <a:custGeom>
              <a:avLst/>
              <a:gdLst/>
              <a:ahLst/>
              <a:cxnLst/>
              <a:rect l="l" t="t" r="r" b="b"/>
              <a:pathLst>
                <a:path w="1043939" h="1043939">
                  <a:moveTo>
                    <a:pt x="521891" y="0"/>
                  </a:moveTo>
                  <a:lnTo>
                    <a:pt x="474388" y="2132"/>
                  </a:lnTo>
                  <a:lnTo>
                    <a:pt x="428080" y="8408"/>
                  </a:lnTo>
                  <a:lnTo>
                    <a:pt x="383151" y="18642"/>
                  </a:lnTo>
                  <a:lnTo>
                    <a:pt x="339786" y="32650"/>
                  </a:lnTo>
                  <a:lnTo>
                    <a:pt x="298168" y="50249"/>
                  </a:lnTo>
                  <a:lnTo>
                    <a:pt x="258482" y="71253"/>
                  </a:lnTo>
                  <a:lnTo>
                    <a:pt x="220912" y="95479"/>
                  </a:lnTo>
                  <a:lnTo>
                    <a:pt x="185643" y="122742"/>
                  </a:lnTo>
                  <a:lnTo>
                    <a:pt x="152858" y="152858"/>
                  </a:lnTo>
                  <a:lnTo>
                    <a:pt x="122742" y="185643"/>
                  </a:lnTo>
                  <a:lnTo>
                    <a:pt x="95479" y="220912"/>
                  </a:lnTo>
                  <a:lnTo>
                    <a:pt x="71253" y="258482"/>
                  </a:lnTo>
                  <a:lnTo>
                    <a:pt x="50249" y="298168"/>
                  </a:lnTo>
                  <a:lnTo>
                    <a:pt x="32650" y="339786"/>
                  </a:lnTo>
                  <a:lnTo>
                    <a:pt x="18642" y="383151"/>
                  </a:lnTo>
                  <a:lnTo>
                    <a:pt x="8408" y="428080"/>
                  </a:lnTo>
                  <a:lnTo>
                    <a:pt x="2132" y="474388"/>
                  </a:lnTo>
                  <a:lnTo>
                    <a:pt x="0" y="521891"/>
                  </a:lnTo>
                  <a:lnTo>
                    <a:pt x="2132" y="569393"/>
                  </a:lnTo>
                  <a:lnTo>
                    <a:pt x="8408" y="615701"/>
                  </a:lnTo>
                  <a:lnTo>
                    <a:pt x="18642" y="660630"/>
                  </a:lnTo>
                  <a:lnTo>
                    <a:pt x="32650" y="703995"/>
                  </a:lnTo>
                  <a:lnTo>
                    <a:pt x="50249" y="745613"/>
                  </a:lnTo>
                  <a:lnTo>
                    <a:pt x="71253" y="785299"/>
                  </a:lnTo>
                  <a:lnTo>
                    <a:pt x="95479" y="822868"/>
                  </a:lnTo>
                  <a:lnTo>
                    <a:pt x="122742" y="858138"/>
                  </a:lnTo>
                  <a:lnTo>
                    <a:pt x="152858" y="890923"/>
                  </a:lnTo>
                  <a:lnTo>
                    <a:pt x="185643" y="921039"/>
                  </a:lnTo>
                  <a:lnTo>
                    <a:pt x="220912" y="948302"/>
                  </a:lnTo>
                  <a:lnTo>
                    <a:pt x="258482" y="972528"/>
                  </a:lnTo>
                  <a:lnTo>
                    <a:pt x="298168" y="993532"/>
                  </a:lnTo>
                  <a:lnTo>
                    <a:pt x="339786" y="1011130"/>
                  </a:lnTo>
                  <a:lnTo>
                    <a:pt x="383151" y="1025139"/>
                  </a:lnTo>
                  <a:lnTo>
                    <a:pt x="428080" y="1035373"/>
                  </a:lnTo>
                  <a:lnTo>
                    <a:pt x="474388" y="1041648"/>
                  </a:lnTo>
                  <a:lnTo>
                    <a:pt x="521891" y="1043781"/>
                  </a:lnTo>
                  <a:lnTo>
                    <a:pt x="569393" y="1041648"/>
                  </a:lnTo>
                  <a:lnTo>
                    <a:pt x="615701" y="1035373"/>
                  </a:lnTo>
                  <a:lnTo>
                    <a:pt x="660629" y="1025139"/>
                  </a:lnTo>
                  <a:lnTo>
                    <a:pt x="703995" y="1011130"/>
                  </a:lnTo>
                  <a:lnTo>
                    <a:pt x="745612" y="993532"/>
                  </a:lnTo>
                  <a:lnTo>
                    <a:pt x="785298" y="972528"/>
                  </a:lnTo>
                  <a:lnTo>
                    <a:pt x="822868" y="948302"/>
                  </a:lnTo>
                  <a:lnTo>
                    <a:pt x="858137" y="921039"/>
                  </a:lnTo>
                  <a:lnTo>
                    <a:pt x="890922" y="890923"/>
                  </a:lnTo>
                  <a:lnTo>
                    <a:pt x="921038" y="858138"/>
                  </a:lnTo>
                  <a:lnTo>
                    <a:pt x="948301" y="822868"/>
                  </a:lnTo>
                  <a:lnTo>
                    <a:pt x="972527" y="785299"/>
                  </a:lnTo>
                  <a:lnTo>
                    <a:pt x="993531" y="745613"/>
                  </a:lnTo>
                  <a:lnTo>
                    <a:pt x="1011130" y="703995"/>
                  </a:lnTo>
                  <a:lnTo>
                    <a:pt x="1025138" y="660630"/>
                  </a:lnTo>
                  <a:lnTo>
                    <a:pt x="1035372" y="615701"/>
                  </a:lnTo>
                  <a:lnTo>
                    <a:pt x="1041648" y="569393"/>
                  </a:lnTo>
                  <a:lnTo>
                    <a:pt x="1043780" y="521891"/>
                  </a:lnTo>
                  <a:lnTo>
                    <a:pt x="1041648" y="474388"/>
                  </a:lnTo>
                  <a:lnTo>
                    <a:pt x="1035372" y="428080"/>
                  </a:lnTo>
                  <a:lnTo>
                    <a:pt x="1025138" y="383151"/>
                  </a:lnTo>
                  <a:lnTo>
                    <a:pt x="1011130" y="339786"/>
                  </a:lnTo>
                  <a:lnTo>
                    <a:pt x="993531" y="298168"/>
                  </a:lnTo>
                  <a:lnTo>
                    <a:pt x="972527" y="258482"/>
                  </a:lnTo>
                  <a:lnTo>
                    <a:pt x="948301" y="220912"/>
                  </a:lnTo>
                  <a:lnTo>
                    <a:pt x="921038" y="185643"/>
                  </a:lnTo>
                  <a:lnTo>
                    <a:pt x="890922" y="152858"/>
                  </a:lnTo>
                  <a:lnTo>
                    <a:pt x="858137" y="122742"/>
                  </a:lnTo>
                  <a:lnTo>
                    <a:pt x="822868" y="95479"/>
                  </a:lnTo>
                  <a:lnTo>
                    <a:pt x="785298" y="71253"/>
                  </a:lnTo>
                  <a:lnTo>
                    <a:pt x="745612" y="50249"/>
                  </a:lnTo>
                  <a:lnTo>
                    <a:pt x="703995" y="32650"/>
                  </a:lnTo>
                  <a:lnTo>
                    <a:pt x="660629" y="18642"/>
                  </a:lnTo>
                  <a:lnTo>
                    <a:pt x="615701" y="8408"/>
                  </a:lnTo>
                  <a:lnTo>
                    <a:pt x="569393" y="2132"/>
                  </a:lnTo>
                  <a:lnTo>
                    <a:pt x="521891" y="0"/>
                  </a:lnTo>
                  <a:close/>
                </a:path>
              </a:pathLst>
            </a:custGeom>
            <a:solidFill>
              <a:srgbClr val="34828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810385" y="4623211"/>
              <a:ext cx="1043940" cy="1043940"/>
            </a:xfrm>
            <a:custGeom>
              <a:avLst/>
              <a:gdLst/>
              <a:ahLst/>
              <a:cxnLst/>
              <a:rect l="l" t="t" r="r" b="b"/>
              <a:pathLst>
                <a:path w="1043939" h="1043939">
                  <a:moveTo>
                    <a:pt x="0" y="521890"/>
                  </a:moveTo>
                  <a:lnTo>
                    <a:pt x="2132" y="474387"/>
                  </a:lnTo>
                  <a:lnTo>
                    <a:pt x="8408" y="428080"/>
                  </a:lnTo>
                  <a:lnTo>
                    <a:pt x="18642" y="383151"/>
                  </a:lnTo>
                  <a:lnTo>
                    <a:pt x="32650" y="339785"/>
                  </a:lnTo>
                  <a:lnTo>
                    <a:pt x="50249" y="298168"/>
                  </a:lnTo>
                  <a:lnTo>
                    <a:pt x="71253" y="258482"/>
                  </a:lnTo>
                  <a:lnTo>
                    <a:pt x="95479" y="220912"/>
                  </a:lnTo>
                  <a:lnTo>
                    <a:pt x="122742" y="185643"/>
                  </a:lnTo>
                  <a:lnTo>
                    <a:pt x="152858" y="152858"/>
                  </a:lnTo>
                  <a:lnTo>
                    <a:pt x="185643" y="122742"/>
                  </a:lnTo>
                  <a:lnTo>
                    <a:pt x="220912" y="95479"/>
                  </a:lnTo>
                  <a:lnTo>
                    <a:pt x="258482" y="71253"/>
                  </a:lnTo>
                  <a:lnTo>
                    <a:pt x="298168" y="50249"/>
                  </a:lnTo>
                  <a:lnTo>
                    <a:pt x="339785" y="32650"/>
                  </a:lnTo>
                  <a:lnTo>
                    <a:pt x="383151" y="18642"/>
                  </a:lnTo>
                  <a:lnTo>
                    <a:pt x="428080" y="8408"/>
                  </a:lnTo>
                  <a:lnTo>
                    <a:pt x="474387" y="2132"/>
                  </a:lnTo>
                  <a:lnTo>
                    <a:pt x="521890" y="0"/>
                  </a:lnTo>
                  <a:lnTo>
                    <a:pt x="569393" y="2132"/>
                  </a:lnTo>
                  <a:lnTo>
                    <a:pt x="615700" y="8408"/>
                  </a:lnTo>
                  <a:lnTo>
                    <a:pt x="660629" y="18642"/>
                  </a:lnTo>
                  <a:lnTo>
                    <a:pt x="703994" y="32650"/>
                  </a:lnTo>
                  <a:lnTo>
                    <a:pt x="745612" y="50249"/>
                  </a:lnTo>
                  <a:lnTo>
                    <a:pt x="785298" y="71253"/>
                  </a:lnTo>
                  <a:lnTo>
                    <a:pt x="822868" y="95479"/>
                  </a:lnTo>
                  <a:lnTo>
                    <a:pt x="858137" y="122742"/>
                  </a:lnTo>
                  <a:lnTo>
                    <a:pt x="890922" y="152858"/>
                  </a:lnTo>
                  <a:lnTo>
                    <a:pt x="921038" y="185643"/>
                  </a:lnTo>
                  <a:lnTo>
                    <a:pt x="948301" y="220912"/>
                  </a:lnTo>
                  <a:lnTo>
                    <a:pt x="972527" y="258482"/>
                  </a:lnTo>
                  <a:lnTo>
                    <a:pt x="993531" y="298168"/>
                  </a:lnTo>
                  <a:lnTo>
                    <a:pt x="1011130" y="339785"/>
                  </a:lnTo>
                  <a:lnTo>
                    <a:pt x="1025138" y="383151"/>
                  </a:lnTo>
                  <a:lnTo>
                    <a:pt x="1035372" y="428080"/>
                  </a:lnTo>
                  <a:lnTo>
                    <a:pt x="1041648" y="474387"/>
                  </a:lnTo>
                  <a:lnTo>
                    <a:pt x="1043781" y="521890"/>
                  </a:lnTo>
                  <a:lnTo>
                    <a:pt x="1041648" y="569393"/>
                  </a:lnTo>
                  <a:lnTo>
                    <a:pt x="1035372" y="615700"/>
                  </a:lnTo>
                  <a:lnTo>
                    <a:pt x="1025138" y="660629"/>
                  </a:lnTo>
                  <a:lnTo>
                    <a:pt x="1011130" y="703994"/>
                  </a:lnTo>
                  <a:lnTo>
                    <a:pt x="993531" y="745612"/>
                  </a:lnTo>
                  <a:lnTo>
                    <a:pt x="972527" y="785298"/>
                  </a:lnTo>
                  <a:lnTo>
                    <a:pt x="948301" y="822868"/>
                  </a:lnTo>
                  <a:lnTo>
                    <a:pt x="921038" y="858137"/>
                  </a:lnTo>
                  <a:lnTo>
                    <a:pt x="890922" y="890922"/>
                  </a:lnTo>
                  <a:lnTo>
                    <a:pt x="858137" y="921038"/>
                  </a:lnTo>
                  <a:lnTo>
                    <a:pt x="822868" y="948301"/>
                  </a:lnTo>
                  <a:lnTo>
                    <a:pt x="785298" y="972527"/>
                  </a:lnTo>
                  <a:lnTo>
                    <a:pt x="745612" y="993531"/>
                  </a:lnTo>
                  <a:lnTo>
                    <a:pt x="703994" y="1011130"/>
                  </a:lnTo>
                  <a:lnTo>
                    <a:pt x="660629" y="1025138"/>
                  </a:lnTo>
                  <a:lnTo>
                    <a:pt x="615700" y="1035372"/>
                  </a:lnTo>
                  <a:lnTo>
                    <a:pt x="569393" y="1041648"/>
                  </a:lnTo>
                  <a:lnTo>
                    <a:pt x="521890" y="1043781"/>
                  </a:lnTo>
                  <a:lnTo>
                    <a:pt x="474387" y="1041648"/>
                  </a:lnTo>
                  <a:lnTo>
                    <a:pt x="428080" y="1035372"/>
                  </a:lnTo>
                  <a:lnTo>
                    <a:pt x="383151" y="1025138"/>
                  </a:lnTo>
                  <a:lnTo>
                    <a:pt x="339785" y="1011130"/>
                  </a:lnTo>
                  <a:lnTo>
                    <a:pt x="298168" y="993531"/>
                  </a:lnTo>
                  <a:lnTo>
                    <a:pt x="258482" y="972527"/>
                  </a:lnTo>
                  <a:lnTo>
                    <a:pt x="220912" y="948301"/>
                  </a:lnTo>
                  <a:lnTo>
                    <a:pt x="185643" y="921038"/>
                  </a:lnTo>
                  <a:lnTo>
                    <a:pt x="152858" y="890922"/>
                  </a:lnTo>
                  <a:lnTo>
                    <a:pt x="122742" y="858137"/>
                  </a:lnTo>
                  <a:lnTo>
                    <a:pt x="95479" y="822868"/>
                  </a:lnTo>
                  <a:lnTo>
                    <a:pt x="71253" y="785298"/>
                  </a:lnTo>
                  <a:lnTo>
                    <a:pt x="50249" y="745612"/>
                  </a:lnTo>
                  <a:lnTo>
                    <a:pt x="32650" y="703994"/>
                  </a:lnTo>
                  <a:lnTo>
                    <a:pt x="18642" y="660629"/>
                  </a:lnTo>
                  <a:lnTo>
                    <a:pt x="8408" y="615700"/>
                  </a:lnTo>
                  <a:lnTo>
                    <a:pt x="2132" y="569393"/>
                  </a:lnTo>
                  <a:lnTo>
                    <a:pt x="0" y="521890"/>
                  </a:lnTo>
                  <a:close/>
                </a:path>
              </a:pathLst>
            </a:custGeom>
            <a:ln w="12700">
              <a:solidFill>
                <a:srgbClr val="44546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Background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4" name="object 14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2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27112" y="1612900"/>
            <a:ext cx="8899525" cy="412813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124460">
              <a:lnSpc>
                <a:spcPct val="100499"/>
              </a:lnSpc>
              <a:spcBef>
                <a:spcPts val="85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There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is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strong,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consistent,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growing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body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evidence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documenting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impacts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factors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(e.g.,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income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education)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health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outcomes.</a:t>
            </a:r>
            <a:endParaRPr sz="2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605"/>
              </a:spcBef>
            </a:pPr>
            <a:endParaRPr sz="2200">
              <a:latin typeface="Helvetica"/>
              <a:cs typeface="Helvetica"/>
            </a:endParaRPr>
          </a:p>
          <a:p>
            <a:pPr marL="12700" marR="5080">
              <a:lnSpc>
                <a:spcPct val="100000"/>
              </a:lnSpc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200" spc="-9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organizations</a:t>
            </a:r>
            <a:r>
              <a:rPr dirty="0" sz="2200" spc="-9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are</a:t>
            </a:r>
            <a:r>
              <a:rPr dirty="0" sz="2200" spc="-9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increasingly</a:t>
            </a:r>
            <a:r>
              <a:rPr dirty="0" sz="2200" spc="-9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considering</a:t>
            </a:r>
            <a:r>
              <a:rPr dirty="0" sz="22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whether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2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systems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should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undertake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more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systematic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efforts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identify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economic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factors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for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poor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health.</a:t>
            </a:r>
            <a:endParaRPr sz="2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595"/>
              </a:spcBef>
            </a:pPr>
            <a:endParaRPr sz="2200">
              <a:latin typeface="Helvetica"/>
              <a:cs typeface="Helvetica"/>
            </a:endParaRPr>
          </a:p>
          <a:p>
            <a:pPr algn="just" marL="12700" marR="290195">
              <a:lnSpc>
                <a:spcPct val="100499"/>
              </a:lnSpc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Understanding</a:t>
            </a:r>
            <a:r>
              <a:rPr dirty="0" sz="22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providers’</a:t>
            </a:r>
            <a:r>
              <a:rPr dirty="0" sz="2200" spc="-1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perspectives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about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impact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5">
                <a:solidFill>
                  <a:srgbClr val="595959"/>
                </a:solidFill>
                <a:latin typeface="Helvetica"/>
                <a:cs typeface="Helvetica"/>
              </a:rPr>
              <a:t>of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for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risks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clinical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settings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is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critical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equitable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5">
                <a:solidFill>
                  <a:srgbClr val="595959"/>
                </a:solidFill>
                <a:latin typeface="Helvetica"/>
                <a:cs typeface="Helvetica"/>
              </a:rPr>
              <a:t>and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sustainable</a:t>
            </a:r>
            <a:r>
              <a:rPr dirty="0" sz="2200" spc="-1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implementation.</a:t>
            </a:r>
            <a:endParaRPr sz="22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Study</a:t>
            </a:r>
            <a:r>
              <a:rPr dirty="0" spc="-195"/>
              <a:t> </a:t>
            </a:r>
            <a:r>
              <a:rPr dirty="0" spc="-25"/>
              <a:t>Aim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73694" y="2014220"/>
            <a:ext cx="4360545" cy="3225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Summarize</a:t>
            </a:r>
            <a:r>
              <a:rPr dirty="0" sz="30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findings</a:t>
            </a:r>
            <a:r>
              <a:rPr dirty="0" sz="30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 spc="-20">
                <a:solidFill>
                  <a:srgbClr val="595959"/>
                </a:solidFill>
                <a:latin typeface="Helvetica"/>
                <a:cs typeface="Helvetica"/>
              </a:rPr>
              <a:t>from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3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that</a:t>
            </a:r>
            <a:r>
              <a:rPr dirty="0" sz="30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 spc="-10">
                <a:solidFill>
                  <a:srgbClr val="595959"/>
                </a:solidFill>
                <a:latin typeface="Helvetica"/>
                <a:cs typeface="Helvetica"/>
              </a:rPr>
              <a:t>examine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30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 spc="-10">
                <a:solidFill>
                  <a:srgbClr val="595959"/>
                </a:solidFill>
                <a:latin typeface="Helvetica"/>
                <a:cs typeface="Helvetica"/>
              </a:rPr>
              <a:t>providers’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perceptions</a:t>
            </a:r>
            <a:r>
              <a:rPr dirty="0" sz="3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3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 spc="-25">
                <a:solidFill>
                  <a:srgbClr val="595959"/>
                </a:solidFill>
                <a:latin typeface="Helvetica"/>
                <a:cs typeface="Helvetica"/>
              </a:rPr>
              <a:t>the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acceptability</a:t>
            </a:r>
            <a:r>
              <a:rPr dirty="0" sz="3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3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 spc="-10">
                <a:solidFill>
                  <a:srgbClr val="595959"/>
                </a:solidFill>
                <a:latin typeface="Helvetica"/>
                <a:cs typeface="Helvetica"/>
              </a:rPr>
              <a:t>identifying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patients’</a:t>
            </a:r>
            <a:r>
              <a:rPr dirty="0" sz="3000" spc="-1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3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needs</a:t>
            </a:r>
            <a:r>
              <a:rPr dirty="0" sz="3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 spc="-25">
                <a:solidFill>
                  <a:srgbClr val="595959"/>
                </a:solidFill>
                <a:latin typeface="Helvetica"/>
                <a:cs typeface="Helvetica"/>
              </a:rPr>
              <a:t>in </a:t>
            </a:r>
            <a:r>
              <a:rPr dirty="0" sz="3000">
                <a:solidFill>
                  <a:srgbClr val="595959"/>
                </a:solidFill>
                <a:latin typeface="Helvetica"/>
                <a:cs typeface="Helvetica"/>
              </a:rPr>
              <a:t>clinical</a:t>
            </a:r>
            <a:r>
              <a:rPr dirty="0" sz="30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000" spc="-10">
                <a:solidFill>
                  <a:srgbClr val="595959"/>
                </a:solidFill>
                <a:latin typeface="Helvetica"/>
                <a:cs typeface="Helvetica"/>
              </a:rPr>
              <a:t>settings.</a:t>
            </a:r>
            <a:endParaRPr sz="3000">
              <a:latin typeface="Helvetica"/>
              <a:cs typeface="Helvetic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396276" y="1737635"/>
            <a:ext cx="5010785" cy="3743325"/>
            <a:chOff x="6396276" y="1737635"/>
            <a:chExt cx="5010785" cy="3743325"/>
          </a:xfrm>
        </p:grpSpPr>
        <p:sp>
          <p:nvSpPr>
            <p:cNvPr id="6" name="object 6"/>
            <p:cNvSpPr/>
            <p:nvPr/>
          </p:nvSpPr>
          <p:spPr>
            <a:xfrm>
              <a:off x="6396276" y="1737635"/>
              <a:ext cx="3401060" cy="2865120"/>
            </a:xfrm>
            <a:custGeom>
              <a:avLst/>
              <a:gdLst/>
              <a:ahLst/>
              <a:cxnLst/>
              <a:rect l="l" t="t" r="r" b="b"/>
              <a:pathLst>
                <a:path w="3401059" h="2865120">
                  <a:moveTo>
                    <a:pt x="2684526" y="0"/>
                  </a:moveTo>
                  <a:lnTo>
                    <a:pt x="716173" y="0"/>
                  </a:lnTo>
                  <a:lnTo>
                    <a:pt x="0" y="1432342"/>
                  </a:lnTo>
                  <a:lnTo>
                    <a:pt x="716173" y="2864685"/>
                  </a:lnTo>
                  <a:lnTo>
                    <a:pt x="2684526" y="2864685"/>
                  </a:lnTo>
                  <a:lnTo>
                    <a:pt x="3400695" y="1432342"/>
                  </a:lnTo>
                  <a:lnTo>
                    <a:pt x="2684526" y="0"/>
                  </a:lnTo>
                  <a:close/>
                </a:path>
              </a:pathLst>
            </a:custGeom>
            <a:solidFill>
              <a:srgbClr val="D0CEC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69607" y="1844040"/>
              <a:ext cx="2654807" cy="2654807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474414" y="3667652"/>
              <a:ext cx="1932305" cy="1813560"/>
            </a:xfrm>
            <a:custGeom>
              <a:avLst/>
              <a:gdLst/>
              <a:ahLst/>
              <a:cxnLst/>
              <a:rect l="l" t="t" r="r" b="b"/>
              <a:pathLst>
                <a:path w="1932304" h="1813560">
                  <a:moveTo>
                    <a:pt x="1478920" y="0"/>
                  </a:moveTo>
                  <a:lnTo>
                    <a:pt x="453292" y="0"/>
                  </a:lnTo>
                  <a:lnTo>
                    <a:pt x="0" y="906584"/>
                  </a:lnTo>
                  <a:lnTo>
                    <a:pt x="453292" y="1813167"/>
                  </a:lnTo>
                  <a:lnTo>
                    <a:pt x="1478920" y="1813167"/>
                  </a:lnTo>
                  <a:lnTo>
                    <a:pt x="1932213" y="906584"/>
                  </a:lnTo>
                  <a:lnTo>
                    <a:pt x="1478920" y="0"/>
                  </a:lnTo>
                  <a:close/>
                </a:path>
              </a:pathLst>
            </a:custGeom>
            <a:solidFill>
              <a:srgbClr val="D0CEC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10030792" y="3669283"/>
            <a:ext cx="7562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0">
                <a:latin typeface="Arial"/>
                <a:cs typeface="Arial"/>
              </a:rPr>
              <a:t>perceptions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6" name="object 16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3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 rot="3720000">
            <a:off x="10756956" y="4147446"/>
            <a:ext cx="749713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90"/>
              </a:lnSpc>
            </a:pPr>
            <a:r>
              <a:rPr dirty="0" baseline="2314" sz="1800" spc="-75">
                <a:latin typeface="Arial"/>
                <a:cs typeface="Arial"/>
              </a:rPr>
              <a:t>percep</a:t>
            </a:r>
            <a:r>
              <a:rPr dirty="0" sz="1200" spc="-50">
                <a:latin typeface="Arial"/>
                <a:cs typeface="Arial"/>
              </a:rPr>
              <a:t>tions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 rot="6840000">
            <a:off x="10669222" y="4940034"/>
            <a:ext cx="748469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90"/>
              </a:lnSpc>
            </a:pPr>
            <a:r>
              <a:rPr dirty="0" baseline="2314" sz="1800" spc="-75">
                <a:latin typeface="Arial"/>
                <a:cs typeface="Arial"/>
              </a:rPr>
              <a:t>perce</a:t>
            </a:r>
            <a:r>
              <a:rPr dirty="0" sz="1200" spc="-50">
                <a:latin typeface="Arial"/>
                <a:cs typeface="Arial"/>
              </a:rPr>
              <a:t>ptions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 rot="10800000">
            <a:off x="10065906" y="5286240"/>
            <a:ext cx="746604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85"/>
              </a:lnSpc>
            </a:pPr>
            <a:r>
              <a:rPr dirty="0" sz="1200" spc="-50">
                <a:latin typeface="Arial"/>
                <a:cs typeface="Arial"/>
              </a:rPr>
              <a:t>perceptions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 rot="14520000">
            <a:off x="9404792" y="4921080"/>
            <a:ext cx="749091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200"/>
              </a:lnSpc>
            </a:pPr>
            <a:r>
              <a:rPr dirty="0" sz="1200" spc="-50">
                <a:latin typeface="Arial"/>
                <a:cs typeface="Arial"/>
              </a:rPr>
              <a:t>perc</a:t>
            </a:r>
            <a:r>
              <a:rPr dirty="0" baseline="2314" sz="1800" spc="-75">
                <a:latin typeface="Arial"/>
                <a:cs typeface="Arial"/>
              </a:rPr>
              <a:t>eptions</a:t>
            </a:r>
            <a:endParaRPr baseline="2314"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 rot="17760000">
            <a:off x="9367200" y="4172667"/>
            <a:ext cx="747226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90"/>
              </a:lnSpc>
            </a:pPr>
            <a:r>
              <a:rPr dirty="0" sz="1200" spc="-50">
                <a:latin typeface="Arial"/>
                <a:cs typeface="Arial"/>
              </a:rPr>
              <a:t>perceptions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Methods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1519" y="3429000"/>
            <a:ext cx="1039368" cy="103631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1519" y="1703832"/>
            <a:ext cx="1039368" cy="103936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023195" y="1672844"/>
            <a:ext cx="8984615" cy="291528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 marR="208279">
              <a:lnSpc>
                <a:spcPct val="90400"/>
              </a:lnSpc>
              <a:spcBef>
                <a:spcPts val="37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Updated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2021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u="sng" sz="2400" spc="-1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</a:rPr>
              <a:t>Quiñones-</a:t>
            </a:r>
            <a:r>
              <a:rPr dirty="0" u="sng" sz="240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</a:rPr>
              <a:t>Rivera</a:t>
            </a:r>
            <a:r>
              <a:rPr dirty="0" u="sng" sz="2400" spc="-6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</a:rPr>
              <a:t> </a:t>
            </a:r>
            <a:r>
              <a:rPr dirty="0" u="sng" sz="240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</a:rPr>
              <a:t>et</a:t>
            </a:r>
            <a:r>
              <a:rPr dirty="0" u="sng" sz="2400" spc="-65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</a:rPr>
              <a:t> </a:t>
            </a:r>
            <a:r>
              <a:rPr dirty="0" u="sng" sz="240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</a:rPr>
              <a:t>al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.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systematic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scoping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review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that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examined</a:t>
            </a:r>
            <a:r>
              <a:rPr dirty="0" sz="24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providers’</a:t>
            </a:r>
            <a:r>
              <a:rPr dirty="0" sz="2400" spc="-1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perspectives</a:t>
            </a:r>
            <a:r>
              <a:rPr dirty="0" sz="24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healthcare-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based</a:t>
            </a:r>
            <a:r>
              <a:rPr dirty="0" sz="24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social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referral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activities.</a:t>
            </a:r>
            <a:endParaRPr sz="240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24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2400">
              <a:latin typeface="Helvetica"/>
              <a:cs typeface="Helvetica"/>
            </a:endParaRPr>
          </a:p>
          <a:p>
            <a:pPr marL="12700" marR="5080">
              <a:lnSpc>
                <a:spcPct val="100800"/>
              </a:lnSpc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New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had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evaluate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providers’</a:t>
            </a:r>
            <a:r>
              <a:rPr dirty="0" sz="2400" spc="-1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perspectives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on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for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2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more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4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domains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(e.g.,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food,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housing,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transportation,</a:t>
            </a:r>
            <a:r>
              <a:rPr dirty="0" sz="24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isolation)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any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setting.</a:t>
            </a:r>
            <a:endParaRPr sz="2400">
              <a:latin typeface="Helvetica"/>
              <a:cs typeface="Helvetic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8" name="object 8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4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Results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1339" y="1441196"/>
            <a:ext cx="8912225" cy="72072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updated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search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identified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20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additional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that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examined providers’</a:t>
            </a:r>
            <a:r>
              <a:rPr dirty="0" sz="2400" spc="-1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perspectives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clinical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settings.</a:t>
            </a:r>
            <a:endParaRPr sz="2400">
              <a:latin typeface="Helvetica"/>
              <a:cs typeface="Helvetic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1286255"/>
            <a:ext cx="914400" cy="917448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480767" y="3038195"/>
            <a:ext cx="2058670" cy="2058670"/>
          </a:xfrm>
          <a:custGeom>
            <a:avLst/>
            <a:gdLst/>
            <a:ahLst/>
            <a:cxnLst/>
            <a:rect l="l" t="t" r="r" b="b"/>
            <a:pathLst>
              <a:path w="2058670" h="2058670">
                <a:moveTo>
                  <a:pt x="1029082" y="0"/>
                </a:moveTo>
                <a:lnTo>
                  <a:pt x="980638" y="1120"/>
                </a:lnTo>
                <a:lnTo>
                  <a:pt x="932771" y="4447"/>
                </a:lnTo>
                <a:lnTo>
                  <a:pt x="885530" y="9932"/>
                </a:lnTo>
                <a:lnTo>
                  <a:pt x="838964" y="17526"/>
                </a:lnTo>
                <a:lnTo>
                  <a:pt x="793123" y="27178"/>
                </a:lnTo>
                <a:lnTo>
                  <a:pt x="748056" y="38840"/>
                </a:lnTo>
                <a:lnTo>
                  <a:pt x="703812" y="52463"/>
                </a:lnTo>
                <a:lnTo>
                  <a:pt x="660442" y="67996"/>
                </a:lnTo>
                <a:lnTo>
                  <a:pt x="617994" y="85390"/>
                </a:lnTo>
                <a:lnTo>
                  <a:pt x="576517" y="104597"/>
                </a:lnTo>
                <a:lnTo>
                  <a:pt x="536062" y="125565"/>
                </a:lnTo>
                <a:lnTo>
                  <a:pt x="496678" y="148247"/>
                </a:lnTo>
                <a:lnTo>
                  <a:pt x="458414" y="172593"/>
                </a:lnTo>
                <a:lnTo>
                  <a:pt x="421319" y="198553"/>
                </a:lnTo>
                <a:lnTo>
                  <a:pt x="385443" y="226077"/>
                </a:lnTo>
                <a:lnTo>
                  <a:pt x="350836" y="255117"/>
                </a:lnTo>
                <a:lnTo>
                  <a:pt x="317546" y="285623"/>
                </a:lnTo>
                <a:lnTo>
                  <a:pt x="285623" y="317546"/>
                </a:lnTo>
                <a:lnTo>
                  <a:pt x="255117" y="350836"/>
                </a:lnTo>
                <a:lnTo>
                  <a:pt x="226077" y="385443"/>
                </a:lnTo>
                <a:lnTo>
                  <a:pt x="198553" y="421319"/>
                </a:lnTo>
                <a:lnTo>
                  <a:pt x="172593" y="458414"/>
                </a:lnTo>
                <a:lnTo>
                  <a:pt x="148247" y="496678"/>
                </a:lnTo>
                <a:lnTo>
                  <a:pt x="125565" y="536062"/>
                </a:lnTo>
                <a:lnTo>
                  <a:pt x="104597" y="576517"/>
                </a:lnTo>
                <a:lnTo>
                  <a:pt x="85390" y="617994"/>
                </a:lnTo>
                <a:lnTo>
                  <a:pt x="67996" y="660442"/>
                </a:lnTo>
                <a:lnTo>
                  <a:pt x="52463" y="703812"/>
                </a:lnTo>
                <a:lnTo>
                  <a:pt x="38840" y="748056"/>
                </a:lnTo>
                <a:lnTo>
                  <a:pt x="27178" y="793123"/>
                </a:lnTo>
                <a:lnTo>
                  <a:pt x="17526" y="838964"/>
                </a:lnTo>
                <a:lnTo>
                  <a:pt x="9932" y="885530"/>
                </a:lnTo>
                <a:lnTo>
                  <a:pt x="4447" y="932771"/>
                </a:lnTo>
                <a:lnTo>
                  <a:pt x="1120" y="980638"/>
                </a:lnTo>
                <a:lnTo>
                  <a:pt x="0" y="1029082"/>
                </a:lnTo>
                <a:lnTo>
                  <a:pt x="1120" y="1077525"/>
                </a:lnTo>
                <a:lnTo>
                  <a:pt x="4447" y="1125393"/>
                </a:lnTo>
                <a:lnTo>
                  <a:pt x="9932" y="1172634"/>
                </a:lnTo>
                <a:lnTo>
                  <a:pt x="17526" y="1219200"/>
                </a:lnTo>
                <a:lnTo>
                  <a:pt x="27178" y="1265041"/>
                </a:lnTo>
                <a:lnTo>
                  <a:pt x="38840" y="1310108"/>
                </a:lnTo>
                <a:lnTo>
                  <a:pt x="52463" y="1354352"/>
                </a:lnTo>
                <a:lnTo>
                  <a:pt x="67996" y="1397722"/>
                </a:lnTo>
                <a:lnTo>
                  <a:pt x="85390" y="1440170"/>
                </a:lnTo>
                <a:lnTo>
                  <a:pt x="104597" y="1481646"/>
                </a:lnTo>
                <a:lnTo>
                  <a:pt x="125565" y="1522101"/>
                </a:lnTo>
                <a:lnTo>
                  <a:pt x="148247" y="1561486"/>
                </a:lnTo>
                <a:lnTo>
                  <a:pt x="172593" y="1599750"/>
                </a:lnTo>
                <a:lnTo>
                  <a:pt x="198553" y="1636845"/>
                </a:lnTo>
                <a:lnTo>
                  <a:pt x="226077" y="1672721"/>
                </a:lnTo>
                <a:lnTo>
                  <a:pt x="255117" y="1707328"/>
                </a:lnTo>
                <a:lnTo>
                  <a:pt x="285623" y="1740618"/>
                </a:lnTo>
                <a:lnTo>
                  <a:pt x="317546" y="1772541"/>
                </a:lnTo>
                <a:lnTo>
                  <a:pt x="350836" y="1803047"/>
                </a:lnTo>
                <a:lnTo>
                  <a:pt x="385443" y="1832087"/>
                </a:lnTo>
                <a:lnTo>
                  <a:pt x="421319" y="1859612"/>
                </a:lnTo>
                <a:lnTo>
                  <a:pt x="458414" y="1885572"/>
                </a:lnTo>
                <a:lnTo>
                  <a:pt x="496678" y="1909917"/>
                </a:lnTo>
                <a:lnTo>
                  <a:pt x="536062" y="1932599"/>
                </a:lnTo>
                <a:lnTo>
                  <a:pt x="576517" y="1953568"/>
                </a:lnTo>
                <a:lnTo>
                  <a:pt x="617994" y="1972774"/>
                </a:lnTo>
                <a:lnTo>
                  <a:pt x="660442" y="1990169"/>
                </a:lnTo>
                <a:lnTo>
                  <a:pt x="703812" y="2005702"/>
                </a:lnTo>
                <a:lnTo>
                  <a:pt x="748056" y="2019324"/>
                </a:lnTo>
                <a:lnTo>
                  <a:pt x="793123" y="2030986"/>
                </a:lnTo>
                <a:lnTo>
                  <a:pt x="838964" y="2040639"/>
                </a:lnTo>
                <a:lnTo>
                  <a:pt x="885530" y="2048233"/>
                </a:lnTo>
                <a:lnTo>
                  <a:pt x="932771" y="2053718"/>
                </a:lnTo>
                <a:lnTo>
                  <a:pt x="980638" y="2057045"/>
                </a:lnTo>
                <a:lnTo>
                  <a:pt x="1029082" y="2058165"/>
                </a:lnTo>
                <a:lnTo>
                  <a:pt x="1077525" y="2057045"/>
                </a:lnTo>
                <a:lnTo>
                  <a:pt x="1125393" y="2053718"/>
                </a:lnTo>
                <a:lnTo>
                  <a:pt x="1172634" y="2048233"/>
                </a:lnTo>
                <a:lnTo>
                  <a:pt x="1219200" y="2040639"/>
                </a:lnTo>
                <a:lnTo>
                  <a:pt x="1265041" y="2030986"/>
                </a:lnTo>
                <a:lnTo>
                  <a:pt x="1310108" y="2019324"/>
                </a:lnTo>
                <a:lnTo>
                  <a:pt x="1354351" y="2005702"/>
                </a:lnTo>
                <a:lnTo>
                  <a:pt x="1397722" y="1990169"/>
                </a:lnTo>
                <a:lnTo>
                  <a:pt x="1440170" y="1972774"/>
                </a:lnTo>
                <a:lnTo>
                  <a:pt x="1481646" y="1953568"/>
                </a:lnTo>
                <a:lnTo>
                  <a:pt x="1522101" y="1932599"/>
                </a:lnTo>
                <a:lnTo>
                  <a:pt x="1561485" y="1909917"/>
                </a:lnTo>
                <a:lnTo>
                  <a:pt x="1599750" y="1885572"/>
                </a:lnTo>
                <a:lnTo>
                  <a:pt x="1636844" y="1859612"/>
                </a:lnTo>
                <a:lnTo>
                  <a:pt x="1672720" y="1832087"/>
                </a:lnTo>
                <a:lnTo>
                  <a:pt x="1707328" y="1803047"/>
                </a:lnTo>
                <a:lnTo>
                  <a:pt x="1740618" y="1772541"/>
                </a:lnTo>
                <a:lnTo>
                  <a:pt x="1772540" y="1740618"/>
                </a:lnTo>
                <a:lnTo>
                  <a:pt x="1803046" y="1707328"/>
                </a:lnTo>
                <a:lnTo>
                  <a:pt x="1832086" y="1672721"/>
                </a:lnTo>
                <a:lnTo>
                  <a:pt x="1859611" y="1636845"/>
                </a:lnTo>
                <a:lnTo>
                  <a:pt x="1885571" y="1599750"/>
                </a:lnTo>
                <a:lnTo>
                  <a:pt x="1909916" y="1561486"/>
                </a:lnTo>
                <a:lnTo>
                  <a:pt x="1932598" y="1522101"/>
                </a:lnTo>
                <a:lnTo>
                  <a:pt x="1953567" y="1481646"/>
                </a:lnTo>
                <a:lnTo>
                  <a:pt x="1972773" y="1440170"/>
                </a:lnTo>
                <a:lnTo>
                  <a:pt x="1990168" y="1397722"/>
                </a:lnTo>
                <a:lnTo>
                  <a:pt x="2005701" y="1354352"/>
                </a:lnTo>
                <a:lnTo>
                  <a:pt x="2019323" y="1310108"/>
                </a:lnTo>
                <a:lnTo>
                  <a:pt x="2030985" y="1265041"/>
                </a:lnTo>
                <a:lnTo>
                  <a:pt x="2040638" y="1219200"/>
                </a:lnTo>
                <a:lnTo>
                  <a:pt x="2048231" y="1172634"/>
                </a:lnTo>
                <a:lnTo>
                  <a:pt x="2053717" y="1125393"/>
                </a:lnTo>
                <a:lnTo>
                  <a:pt x="2057044" y="1077525"/>
                </a:lnTo>
                <a:lnTo>
                  <a:pt x="2058164" y="1029082"/>
                </a:lnTo>
                <a:lnTo>
                  <a:pt x="2057044" y="980638"/>
                </a:lnTo>
                <a:lnTo>
                  <a:pt x="2053717" y="932771"/>
                </a:lnTo>
                <a:lnTo>
                  <a:pt x="2048231" y="885530"/>
                </a:lnTo>
                <a:lnTo>
                  <a:pt x="2040638" y="838964"/>
                </a:lnTo>
                <a:lnTo>
                  <a:pt x="2030985" y="793123"/>
                </a:lnTo>
                <a:lnTo>
                  <a:pt x="2019323" y="748056"/>
                </a:lnTo>
                <a:lnTo>
                  <a:pt x="2005701" y="703812"/>
                </a:lnTo>
                <a:lnTo>
                  <a:pt x="1990168" y="660442"/>
                </a:lnTo>
                <a:lnTo>
                  <a:pt x="1972773" y="617994"/>
                </a:lnTo>
                <a:lnTo>
                  <a:pt x="1953567" y="576517"/>
                </a:lnTo>
                <a:lnTo>
                  <a:pt x="1932598" y="536062"/>
                </a:lnTo>
                <a:lnTo>
                  <a:pt x="1909916" y="496678"/>
                </a:lnTo>
                <a:lnTo>
                  <a:pt x="1885571" y="458414"/>
                </a:lnTo>
                <a:lnTo>
                  <a:pt x="1859611" y="421319"/>
                </a:lnTo>
                <a:lnTo>
                  <a:pt x="1832086" y="385443"/>
                </a:lnTo>
                <a:lnTo>
                  <a:pt x="1803046" y="350836"/>
                </a:lnTo>
                <a:lnTo>
                  <a:pt x="1772540" y="317546"/>
                </a:lnTo>
                <a:lnTo>
                  <a:pt x="1740618" y="285623"/>
                </a:lnTo>
                <a:lnTo>
                  <a:pt x="1707328" y="255117"/>
                </a:lnTo>
                <a:lnTo>
                  <a:pt x="1672720" y="226077"/>
                </a:lnTo>
                <a:lnTo>
                  <a:pt x="1636844" y="198553"/>
                </a:lnTo>
                <a:lnTo>
                  <a:pt x="1599750" y="172593"/>
                </a:lnTo>
                <a:lnTo>
                  <a:pt x="1561485" y="148247"/>
                </a:lnTo>
                <a:lnTo>
                  <a:pt x="1522101" y="125565"/>
                </a:lnTo>
                <a:lnTo>
                  <a:pt x="1481646" y="104597"/>
                </a:lnTo>
                <a:lnTo>
                  <a:pt x="1440170" y="85390"/>
                </a:lnTo>
                <a:lnTo>
                  <a:pt x="1397722" y="67996"/>
                </a:lnTo>
                <a:lnTo>
                  <a:pt x="1354351" y="52463"/>
                </a:lnTo>
                <a:lnTo>
                  <a:pt x="1310108" y="38840"/>
                </a:lnTo>
                <a:lnTo>
                  <a:pt x="1265041" y="27178"/>
                </a:lnTo>
                <a:lnTo>
                  <a:pt x="1219200" y="17526"/>
                </a:lnTo>
                <a:lnTo>
                  <a:pt x="1172634" y="9932"/>
                </a:lnTo>
                <a:lnTo>
                  <a:pt x="1125393" y="4447"/>
                </a:lnTo>
                <a:lnTo>
                  <a:pt x="1077525" y="1120"/>
                </a:lnTo>
                <a:lnTo>
                  <a:pt x="1029082" y="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817192" y="3422395"/>
            <a:ext cx="1385570" cy="120205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algn="ctr" marL="12700" marR="5080">
              <a:lnSpc>
                <a:spcPct val="75900"/>
              </a:lnSpc>
              <a:spcBef>
                <a:spcPts val="620"/>
              </a:spcBef>
            </a:pPr>
            <a:r>
              <a:rPr dirty="0" sz="1800" spc="-10">
                <a:solidFill>
                  <a:srgbClr val="FFFFFF"/>
                </a:solidFill>
                <a:latin typeface="Helvetica"/>
                <a:cs typeface="Helvetica"/>
              </a:rPr>
              <a:t>Studies </a:t>
            </a:r>
            <a:r>
              <a:rPr dirty="0" sz="1800">
                <a:solidFill>
                  <a:srgbClr val="FFFFFF"/>
                </a:solidFill>
                <a:latin typeface="Helvetica"/>
                <a:cs typeface="Helvetica"/>
              </a:rPr>
              <a:t>identified </a:t>
            </a:r>
            <a:r>
              <a:rPr dirty="0" sz="1800" spc="-25">
                <a:solidFill>
                  <a:srgbClr val="FFFFFF"/>
                </a:solidFill>
                <a:latin typeface="Helvetica"/>
                <a:cs typeface="Helvetica"/>
              </a:rPr>
              <a:t>in </a:t>
            </a:r>
            <a:r>
              <a:rPr dirty="0" sz="1800">
                <a:solidFill>
                  <a:srgbClr val="FFFFFF"/>
                </a:solidFill>
                <a:latin typeface="Helvetica"/>
                <a:cs typeface="Helvetica"/>
              </a:rPr>
              <a:t>2021</a:t>
            </a:r>
            <a:r>
              <a:rPr dirty="0" sz="1800" spc="-2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Helvetica"/>
                <a:cs typeface="Helvetica"/>
              </a:rPr>
              <a:t>scoping review</a:t>
            </a:r>
            <a:endParaRPr sz="180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 sz="1800" spc="-20">
                <a:solidFill>
                  <a:srgbClr val="FFFFFF"/>
                </a:solidFill>
                <a:latin typeface="Helvetica"/>
                <a:cs typeface="Helvetica"/>
              </a:rPr>
              <a:t>N=53</a:t>
            </a:r>
            <a:endParaRPr sz="1800">
              <a:latin typeface="Helvetica"/>
              <a:cs typeface="Helvetic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859524" y="3623877"/>
            <a:ext cx="887094" cy="887094"/>
            <a:chOff x="3859524" y="3623877"/>
            <a:chExt cx="887094" cy="887094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64287" y="3628640"/>
              <a:ext cx="877275" cy="877275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864286" y="3628639"/>
              <a:ext cx="877569" cy="877569"/>
            </a:xfrm>
            <a:custGeom>
              <a:avLst/>
              <a:gdLst/>
              <a:ahLst/>
              <a:cxnLst/>
              <a:rect l="l" t="t" r="r" b="b"/>
              <a:pathLst>
                <a:path w="877570" h="877570">
                  <a:moveTo>
                    <a:pt x="0" y="298255"/>
                  </a:moveTo>
                  <a:lnTo>
                    <a:pt x="298255" y="298255"/>
                  </a:lnTo>
                  <a:lnTo>
                    <a:pt x="298255" y="0"/>
                  </a:lnTo>
                  <a:lnTo>
                    <a:pt x="579020" y="0"/>
                  </a:lnTo>
                  <a:lnTo>
                    <a:pt x="579020" y="298255"/>
                  </a:lnTo>
                  <a:lnTo>
                    <a:pt x="877275" y="298255"/>
                  </a:lnTo>
                  <a:lnTo>
                    <a:pt x="877275" y="579020"/>
                  </a:lnTo>
                  <a:lnTo>
                    <a:pt x="579020" y="579020"/>
                  </a:lnTo>
                  <a:lnTo>
                    <a:pt x="579020" y="877275"/>
                  </a:lnTo>
                  <a:lnTo>
                    <a:pt x="298255" y="877275"/>
                  </a:lnTo>
                  <a:lnTo>
                    <a:pt x="298255" y="579020"/>
                  </a:lnTo>
                  <a:lnTo>
                    <a:pt x="0" y="579020"/>
                  </a:lnTo>
                  <a:lnTo>
                    <a:pt x="0" y="298255"/>
                  </a:lnTo>
                  <a:close/>
                </a:path>
              </a:pathLst>
            </a:custGeom>
            <a:ln w="9525">
              <a:solidFill>
                <a:srgbClr val="F8CBA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/>
          <p:nvPr/>
        </p:nvSpPr>
        <p:spPr>
          <a:xfrm>
            <a:off x="5066916" y="3038195"/>
            <a:ext cx="2058670" cy="2058670"/>
          </a:xfrm>
          <a:custGeom>
            <a:avLst/>
            <a:gdLst/>
            <a:ahLst/>
            <a:cxnLst/>
            <a:rect l="l" t="t" r="r" b="b"/>
            <a:pathLst>
              <a:path w="2058670" h="2058670">
                <a:moveTo>
                  <a:pt x="1029083" y="0"/>
                </a:moveTo>
                <a:lnTo>
                  <a:pt x="980639" y="1120"/>
                </a:lnTo>
                <a:lnTo>
                  <a:pt x="932772" y="4447"/>
                </a:lnTo>
                <a:lnTo>
                  <a:pt x="885531" y="9932"/>
                </a:lnTo>
                <a:lnTo>
                  <a:pt x="838965" y="17526"/>
                </a:lnTo>
                <a:lnTo>
                  <a:pt x="793124" y="27178"/>
                </a:lnTo>
                <a:lnTo>
                  <a:pt x="748057" y="38840"/>
                </a:lnTo>
                <a:lnTo>
                  <a:pt x="703813" y="52463"/>
                </a:lnTo>
                <a:lnTo>
                  <a:pt x="660443" y="67996"/>
                </a:lnTo>
                <a:lnTo>
                  <a:pt x="617995" y="85390"/>
                </a:lnTo>
                <a:lnTo>
                  <a:pt x="576518" y="104597"/>
                </a:lnTo>
                <a:lnTo>
                  <a:pt x="536063" y="125565"/>
                </a:lnTo>
                <a:lnTo>
                  <a:pt x="496679" y="148247"/>
                </a:lnTo>
                <a:lnTo>
                  <a:pt x="458415" y="172593"/>
                </a:lnTo>
                <a:lnTo>
                  <a:pt x="421320" y="198553"/>
                </a:lnTo>
                <a:lnTo>
                  <a:pt x="385444" y="226077"/>
                </a:lnTo>
                <a:lnTo>
                  <a:pt x="350836" y="255117"/>
                </a:lnTo>
                <a:lnTo>
                  <a:pt x="317547" y="285623"/>
                </a:lnTo>
                <a:lnTo>
                  <a:pt x="285624" y="317546"/>
                </a:lnTo>
                <a:lnTo>
                  <a:pt x="255118" y="350836"/>
                </a:lnTo>
                <a:lnTo>
                  <a:pt x="226078" y="385443"/>
                </a:lnTo>
                <a:lnTo>
                  <a:pt x="198553" y="421319"/>
                </a:lnTo>
                <a:lnTo>
                  <a:pt x="172593" y="458414"/>
                </a:lnTo>
                <a:lnTo>
                  <a:pt x="148248" y="496678"/>
                </a:lnTo>
                <a:lnTo>
                  <a:pt x="125566" y="536062"/>
                </a:lnTo>
                <a:lnTo>
                  <a:pt x="104597" y="576517"/>
                </a:lnTo>
                <a:lnTo>
                  <a:pt x="85390" y="617994"/>
                </a:lnTo>
                <a:lnTo>
                  <a:pt x="67996" y="660442"/>
                </a:lnTo>
                <a:lnTo>
                  <a:pt x="52463" y="703812"/>
                </a:lnTo>
                <a:lnTo>
                  <a:pt x="38841" y="748056"/>
                </a:lnTo>
                <a:lnTo>
                  <a:pt x="27178" y="793123"/>
                </a:lnTo>
                <a:lnTo>
                  <a:pt x="17526" y="838964"/>
                </a:lnTo>
                <a:lnTo>
                  <a:pt x="9932" y="885530"/>
                </a:lnTo>
                <a:lnTo>
                  <a:pt x="4447" y="932771"/>
                </a:lnTo>
                <a:lnTo>
                  <a:pt x="1120" y="980638"/>
                </a:lnTo>
                <a:lnTo>
                  <a:pt x="0" y="1029082"/>
                </a:lnTo>
                <a:lnTo>
                  <a:pt x="1120" y="1077525"/>
                </a:lnTo>
                <a:lnTo>
                  <a:pt x="4447" y="1125393"/>
                </a:lnTo>
                <a:lnTo>
                  <a:pt x="9932" y="1172634"/>
                </a:lnTo>
                <a:lnTo>
                  <a:pt x="17526" y="1219200"/>
                </a:lnTo>
                <a:lnTo>
                  <a:pt x="27178" y="1265041"/>
                </a:lnTo>
                <a:lnTo>
                  <a:pt x="38841" y="1310108"/>
                </a:lnTo>
                <a:lnTo>
                  <a:pt x="52463" y="1354352"/>
                </a:lnTo>
                <a:lnTo>
                  <a:pt x="67996" y="1397722"/>
                </a:lnTo>
                <a:lnTo>
                  <a:pt x="85390" y="1440170"/>
                </a:lnTo>
                <a:lnTo>
                  <a:pt x="104597" y="1481646"/>
                </a:lnTo>
                <a:lnTo>
                  <a:pt x="125566" y="1522101"/>
                </a:lnTo>
                <a:lnTo>
                  <a:pt x="148248" y="1561486"/>
                </a:lnTo>
                <a:lnTo>
                  <a:pt x="172593" y="1599750"/>
                </a:lnTo>
                <a:lnTo>
                  <a:pt x="198553" y="1636845"/>
                </a:lnTo>
                <a:lnTo>
                  <a:pt x="226078" y="1672721"/>
                </a:lnTo>
                <a:lnTo>
                  <a:pt x="255118" y="1707328"/>
                </a:lnTo>
                <a:lnTo>
                  <a:pt x="285624" y="1740618"/>
                </a:lnTo>
                <a:lnTo>
                  <a:pt x="317547" y="1772541"/>
                </a:lnTo>
                <a:lnTo>
                  <a:pt x="350836" y="1803047"/>
                </a:lnTo>
                <a:lnTo>
                  <a:pt x="385444" y="1832087"/>
                </a:lnTo>
                <a:lnTo>
                  <a:pt x="421320" y="1859612"/>
                </a:lnTo>
                <a:lnTo>
                  <a:pt x="458415" y="1885572"/>
                </a:lnTo>
                <a:lnTo>
                  <a:pt x="496679" y="1909917"/>
                </a:lnTo>
                <a:lnTo>
                  <a:pt x="536063" y="1932599"/>
                </a:lnTo>
                <a:lnTo>
                  <a:pt x="576518" y="1953568"/>
                </a:lnTo>
                <a:lnTo>
                  <a:pt x="617995" y="1972774"/>
                </a:lnTo>
                <a:lnTo>
                  <a:pt x="660443" y="1990169"/>
                </a:lnTo>
                <a:lnTo>
                  <a:pt x="703813" y="2005702"/>
                </a:lnTo>
                <a:lnTo>
                  <a:pt x="748057" y="2019324"/>
                </a:lnTo>
                <a:lnTo>
                  <a:pt x="793124" y="2030986"/>
                </a:lnTo>
                <a:lnTo>
                  <a:pt x="838965" y="2040639"/>
                </a:lnTo>
                <a:lnTo>
                  <a:pt x="885531" y="2048233"/>
                </a:lnTo>
                <a:lnTo>
                  <a:pt x="932772" y="2053718"/>
                </a:lnTo>
                <a:lnTo>
                  <a:pt x="980639" y="2057045"/>
                </a:lnTo>
                <a:lnTo>
                  <a:pt x="1029083" y="2058165"/>
                </a:lnTo>
                <a:lnTo>
                  <a:pt x="1077527" y="2057045"/>
                </a:lnTo>
                <a:lnTo>
                  <a:pt x="1125394" y="2053718"/>
                </a:lnTo>
                <a:lnTo>
                  <a:pt x="1172635" y="2048233"/>
                </a:lnTo>
                <a:lnTo>
                  <a:pt x="1219201" y="2040639"/>
                </a:lnTo>
                <a:lnTo>
                  <a:pt x="1265042" y="2030986"/>
                </a:lnTo>
                <a:lnTo>
                  <a:pt x="1310109" y="2019324"/>
                </a:lnTo>
                <a:lnTo>
                  <a:pt x="1354353" y="2005702"/>
                </a:lnTo>
                <a:lnTo>
                  <a:pt x="1397723" y="1990169"/>
                </a:lnTo>
                <a:lnTo>
                  <a:pt x="1440171" y="1972774"/>
                </a:lnTo>
                <a:lnTo>
                  <a:pt x="1481647" y="1953568"/>
                </a:lnTo>
                <a:lnTo>
                  <a:pt x="1522102" y="1932599"/>
                </a:lnTo>
                <a:lnTo>
                  <a:pt x="1561487" y="1909917"/>
                </a:lnTo>
                <a:lnTo>
                  <a:pt x="1599751" y="1885572"/>
                </a:lnTo>
                <a:lnTo>
                  <a:pt x="1636846" y="1859612"/>
                </a:lnTo>
                <a:lnTo>
                  <a:pt x="1672722" y="1832087"/>
                </a:lnTo>
                <a:lnTo>
                  <a:pt x="1707329" y="1803047"/>
                </a:lnTo>
                <a:lnTo>
                  <a:pt x="1740619" y="1772541"/>
                </a:lnTo>
                <a:lnTo>
                  <a:pt x="1772541" y="1740618"/>
                </a:lnTo>
                <a:lnTo>
                  <a:pt x="1803048" y="1707328"/>
                </a:lnTo>
                <a:lnTo>
                  <a:pt x="1832088" y="1672721"/>
                </a:lnTo>
                <a:lnTo>
                  <a:pt x="1859612" y="1636845"/>
                </a:lnTo>
                <a:lnTo>
                  <a:pt x="1885572" y="1599750"/>
                </a:lnTo>
                <a:lnTo>
                  <a:pt x="1909918" y="1561486"/>
                </a:lnTo>
                <a:lnTo>
                  <a:pt x="1932599" y="1522101"/>
                </a:lnTo>
                <a:lnTo>
                  <a:pt x="1953568" y="1481646"/>
                </a:lnTo>
                <a:lnTo>
                  <a:pt x="1972775" y="1440170"/>
                </a:lnTo>
                <a:lnTo>
                  <a:pt x="1990169" y="1397722"/>
                </a:lnTo>
                <a:lnTo>
                  <a:pt x="2005702" y="1354352"/>
                </a:lnTo>
                <a:lnTo>
                  <a:pt x="2019324" y="1310108"/>
                </a:lnTo>
                <a:lnTo>
                  <a:pt x="2030987" y="1265041"/>
                </a:lnTo>
                <a:lnTo>
                  <a:pt x="2040639" y="1219200"/>
                </a:lnTo>
                <a:lnTo>
                  <a:pt x="2048233" y="1172634"/>
                </a:lnTo>
                <a:lnTo>
                  <a:pt x="2053718" y="1125393"/>
                </a:lnTo>
                <a:lnTo>
                  <a:pt x="2057045" y="1077525"/>
                </a:lnTo>
                <a:lnTo>
                  <a:pt x="2058165" y="1029082"/>
                </a:lnTo>
                <a:lnTo>
                  <a:pt x="2057045" y="980638"/>
                </a:lnTo>
                <a:lnTo>
                  <a:pt x="2053718" y="932771"/>
                </a:lnTo>
                <a:lnTo>
                  <a:pt x="2048233" y="885530"/>
                </a:lnTo>
                <a:lnTo>
                  <a:pt x="2040639" y="838964"/>
                </a:lnTo>
                <a:lnTo>
                  <a:pt x="2030987" y="793123"/>
                </a:lnTo>
                <a:lnTo>
                  <a:pt x="2019324" y="748056"/>
                </a:lnTo>
                <a:lnTo>
                  <a:pt x="2005702" y="703812"/>
                </a:lnTo>
                <a:lnTo>
                  <a:pt x="1990169" y="660442"/>
                </a:lnTo>
                <a:lnTo>
                  <a:pt x="1972775" y="617994"/>
                </a:lnTo>
                <a:lnTo>
                  <a:pt x="1953568" y="576517"/>
                </a:lnTo>
                <a:lnTo>
                  <a:pt x="1932599" y="536062"/>
                </a:lnTo>
                <a:lnTo>
                  <a:pt x="1909918" y="496678"/>
                </a:lnTo>
                <a:lnTo>
                  <a:pt x="1885572" y="458414"/>
                </a:lnTo>
                <a:lnTo>
                  <a:pt x="1859612" y="421319"/>
                </a:lnTo>
                <a:lnTo>
                  <a:pt x="1832088" y="385443"/>
                </a:lnTo>
                <a:lnTo>
                  <a:pt x="1803048" y="350836"/>
                </a:lnTo>
                <a:lnTo>
                  <a:pt x="1772541" y="317546"/>
                </a:lnTo>
                <a:lnTo>
                  <a:pt x="1740619" y="285623"/>
                </a:lnTo>
                <a:lnTo>
                  <a:pt x="1707329" y="255117"/>
                </a:lnTo>
                <a:lnTo>
                  <a:pt x="1672722" y="226077"/>
                </a:lnTo>
                <a:lnTo>
                  <a:pt x="1636846" y="198553"/>
                </a:lnTo>
                <a:lnTo>
                  <a:pt x="1599751" y="172593"/>
                </a:lnTo>
                <a:lnTo>
                  <a:pt x="1561487" y="148247"/>
                </a:lnTo>
                <a:lnTo>
                  <a:pt x="1522102" y="125565"/>
                </a:lnTo>
                <a:lnTo>
                  <a:pt x="1481647" y="104597"/>
                </a:lnTo>
                <a:lnTo>
                  <a:pt x="1440171" y="85390"/>
                </a:lnTo>
                <a:lnTo>
                  <a:pt x="1397723" y="67996"/>
                </a:lnTo>
                <a:lnTo>
                  <a:pt x="1354353" y="52463"/>
                </a:lnTo>
                <a:lnTo>
                  <a:pt x="1310109" y="38840"/>
                </a:lnTo>
                <a:lnTo>
                  <a:pt x="1265042" y="27178"/>
                </a:lnTo>
                <a:lnTo>
                  <a:pt x="1219201" y="17526"/>
                </a:lnTo>
                <a:lnTo>
                  <a:pt x="1172635" y="9932"/>
                </a:lnTo>
                <a:lnTo>
                  <a:pt x="1125394" y="4447"/>
                </a:lnTo>
                <a:lnTo>
                  <a:pt x="1077527" y="1120"/>
                </a:lnTo>
                <a:lnTo>
                  <a:pt x="1029083" y="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5440710" y="3363467"/>
            <a:ext cx="1311275" cy="1320800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algn="ctr" marL="12065" marR="5080" indent="-635">
              <a:lnSpc>
                <a:spcPct val="73300"/>
              </a:lnSpc>
              <a:spcBef>
                <a:spcPts val="740"/>
              </a:spcBef>
            </a:pPr>
            <a:r>
              <a:rPr dirty="0" sz="2000" spc="-10">
                <a:solidFill>
                  <a:srgbClr val="FFFFFF"/>
                </a:solidFill>
                <a:latin typeface="Helvetica"/>
                <a:cs typeface="Helvetica"/>
              </a:rPr>
              <a:t>Studies </a:t>
            </a:r>
            <a:r>
              <a:rPr dirty="0" sz="2000">
                <a:solidFill>
                  <a:srgbClr val="FFFFFF"/>
                </a:solidFill>
                <a:latin typeface="Helvetica"/>
                <a:cs typeface="Helvetica"/>
              </a:rPr>
              <a:t>identified</a:t>
            </a:r>
            <a:r>
              <a:rPr dirty="0" sz="2000" spc="-85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2000" spc="-25">
                <a:solidFill>
                  <a:srgbClr val="FFFFFF"/>
                </a:solidFill>
                <a:latin typeface="Helvetica"/>
                <a:cs typeface="Helvetica"/>
              </a:rPr>
              <a:t>in </a:t>
            </a:r>
            <a:r>
              <a:rPr dirty="0" sz="2000" spc="-10">
                <a:solidFill>
                  <a:srgbClr val="FFFFFF"/>
                </a:solidFill>
                <a:latin typeface="Helvetica"/>
                <a:cs typeface="Helvetica"/>
              </a:rPr>
              <a:t>updated search</a:t>
            </a:r>
            <a:endParaRPr sz="200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dirty="0" sz="2000" spc="-20">
                <a:solidFill>
                  <a:srgbClr val="FFFFFF"/>
                </a:solidFill>
                <a:latin typeface="Helvetica"/>
                <a:cs typeface="Helvetica"/>
              </a:rPr>
              <a:t>N=20</a:t>
            </a:r>
            <a:endParaRPr sz="2000">
              <a:latin typeface="Helvetica"/>
              <a:cs typeface="Helvetica"/>
            </a:endParaRPr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50436" y="3716318"/>
            <a:ext cx="877275" cy="701918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8653064" y="3038195"/>
            <a:ext cx="2058670" cy="2058670"/>
          </a:xfrm>
          <a:custGeom>
            <a:avLst/>
            <a:gdLst/>
            <a:ahLst/>
            <a:cxnLst/>
            <a:rect l="l" t="t" r="r" b="b"/>
            <a:pathLst>
              <a:path w="2058670" h="2058670">
                <a:moveTo>
                  <a:pt x="1029082" y="0"/>
                </a:moveTo>
                <a:lnTo>
                  <a:pt x="980638" y="1120"/>
                </a:lnTo>
                <a:lnTo>
                  <a:pt x="932771" y="4447"/>
                </a:lnTo>
                <a:lnTo>
                  <a:pt x="885530" y="9932"/>
                </a:lnTo>
                <a:lnTo>
                  <a:pt x="838964" y="17526"/>
                </a:lnTo>
                <a:lnTo>
                  <a:pt x="793123" y="27178"/>
                </a:lnTo>
                <a:lnTo>
                  <a:pt x="748056" y="38840"/>
                </a:lnTo>
                <a:lnTo>
                  <a:pt x="703812" y="52463"/>
                </a:lnTo>
                <a:lnTo>
                  <a:pt x="660442" y="67996"/>
                </a:lnTo>
                <a:lnTo>
                  <a:pt x="617994" y="85390"/>
                </a:lnTo>
                <a:lnTo>
                  <a:pt x="576517" y="104597"/>
                </a:lnTo>
                <a:lnTo>
                  <a:pt x="536062" y="125565"/>
                </a:lnTo>
                <a:lnTo>
                  <a:pt x="496678" y="148247"/>
                </a:lnTo>
                <a:lnTo>
                  <a:pt x="458414" y="172593"/>
                </a:lnTo>
                <a:lnTo>
                  <a:pt x="421319" y="198553"/>
                </a:lnTo>
                <a:lnTo>
                  <a:pt x="385443" y="226077"/>
                </a:lnTo>
                <a:lnTo>
                  <a:pt x="350836" y="255117"/>
                </a:lnTo>
                <a:lnTo>
                  <a:pt x="317546" y="285623"/>
                </a:lnTo>
                <a:lnTo>
                  <a:pt x="285623" y="317546"/>
                </a:lnTo>
                <a:lnTo>
                  <a:pt x="255117" y="350836"/>
                </a:lnTo>
                <a:lnTo>
                  <a:pt x="226077" y="385443"/>
                </a:lnTo>
                <a:lnTo>
                  <a:pt x="198553" y="421319"/>
                </a:lnTo>
                <a:lnTo>
                  <a:pt x="172593" y="458414"/>
                </a:lnTo>
                <a:lnTo>
                  <a:pt x="148247" y="496678"/>
                </a:lnTo>
                <a:lnTo>
                  <a:pt x="125565" y="536062"/>
                </a:lnTo>
                <a:lnTo>
                  <a:pt x="104597" y="576517"/>
                </a:lnTo>
                <a:lnTo>
                  <a:pt x="85390" y="617994"/>
                </a:lnTo>
                <a:lnTo>
                  <a:pt x="67996" y="660442"/>
                </a:lnTo>
                <a:lnTo>
                  <a:pt x="52463" y="703812"/>
                </a:lnTo>
                <a:lnTo>
                  <a:pt x="38840" y="748056"/>
                </a:lnTo>
                <a:lnTo>
                  <a:pt x="27178" y="793123"/>
                </a:lnTo>
                <a:lnTo>
                  <a:pt x="17526" y="838964"/>
                </a:lnTo>
                <a:lnTo>
                  <a:pt x="9932" y="885530"/>
                </a:lnTo>
                <a:lnTo>
                  <a:pt x="4447" y="932771"/>
                </a:lnTo>
                <a:lnTo>
                  <a:pt x="1120" y="980638"/>
                </a:lnTo>
                <a:lnTo>
                  <a:pt x="0" y="1029082"/>
                </a:lnTo>
                <a:lnTo>
                  <a:pt x="1120" y="1077525"/>
                </a:lnTo>
                <a:lnTo>
                  <a:pt x="4447" y="1125393"/>
                </a:lnTo>
                <a:lnTo>
                  <a:pt x="9932" y="1172634"/>
                </a:lnTo>
                <a:lnTo>
                  <a:pt x="17526" y="1219200"/>
                </a:lnTo>
                <a:lnTo>
                  <a:pt x="27178" y="1265041"/>
                </a:lnTo>
                <a:lnTo>
                  <a:pt x="38840" y="1310108"/>
                </a:lnTo>
                <a:lnTo>
                  <a:pt x="52463" y="1354352"/>
                </a:lnTo>
                <a:lnTo>
                  <a:pt x="67996" y="1397722"/>
                </a:lnTo>
                <a:lnTo>
                  <a:pt x="85390" y="1440170"/>
                </a:lnTo>
                <a:lnTo>
                  <a:pt x="104597" y="1481646"/>
                </a:lnTo>
                <a:lnTo>
                  <a:pt x="125565" y="1522101"/>
                </a:lnTo>
                <a:lnTo>
                  <a:pt x="148247" y="1561486"/>
                </a:lnTo>
                <a:lnTo>
                  <a:pt x="172593" y="1599750"/>
                </a:lnTo>
                <a:lnTo>
                  <a:pt x="198553" y="1636845"/>
                </a:lnTo>
                <a:lnTo>
                  <a:pt x="226077" y="1672721"/>
                </a:lnTo>
                <a:lnTo>
                  <a:pt x="255117" y="1707328"/>
                </a:lnTo>
                <a:lnTo>
                  <a:pt x="285623" y="1740618"/>
                </a:lnTo>
                <a:lnTo>
                  <a:pt x="317546" y="1772541"/>
                </a:lnTo>
                <a:lnTo>
                  <a:pt x="350836" y="1803047"/>
                </a:lnTo>
                <a:lnTo>
                  <a:pt x="385443" y="1832087"/>
                </a:lnTo>
                <a:lnTo>
                  <a:pt x="421319" y="1859612"/>
                </a:lnTo>
                <a:lnTo>
                  <a:pt x="458414" y="1885572"/>
                </a:lnTo>
                <a:lnTo>
                  <a:pt x="496678" y="1909917"/>
                </a:lnTo>
                <a:lnTo>
                  <a:pt x="536062" y="1932599"/>
                </a:lnTo>
                <a:lnTo>
                  <a:pt x="576517" y="1953568"/>
                </a:lnTo>
                <a:lnTo>
                  <a:pt x="617994" y="1972774"/>
                </a:lnTo>
                <a:lnTo>
                  <a:pt x="660442" y="1990169"/>
                </a:lnTo>
                <a:lnTo>
                  <a:pt x="703812" y="2005702"/>
                </a:lnTo>
                <a:lnTo>
                  <a:pt x="748056" y="2019324"/>
                </a:lnTo>
                <a:lnTo>
                  <a:pt x="793123" y="2030986"/>
                </a:lnTo>
                <a:lnTo>
                  <a:pt x="838964" y="2040639"/>
                </a:lnTo>
                <a:lnTo>
                  <a:pt x="885530" y="2048233"/>
                </a:lnTo>
                <a:lnTo>
                  <a:pt x="932771" y="2053718"/>
                </a:lnTo>
                <a:lnTo>
                  <a:pt x="980638" y="2057045"/>
                </a:lnTo>
                <a:lnTo>
                  <a:pt x="1029082" y="2058165"/>
                </a:lnTo>
                <a:lnTo>
                  <a:pt x="1077525" y="2057045"/>
                </a:lnTo>
                <a:lnTo>
                  <a:pt x="1125393" y="2053718"/>
                </a:lnTo>
                <a:lnTo>
                  <a:pt x="1172634" y="2048233"/>
                </a:lnTo>
                <a:lnTo>
                  <a:pt x="1219200" y="2040639"/>
                </a:lnTo>
                <a:lnTo>
                  <a:pt x="1265041" y="2030986"/>
                </a:lnTo>
                <a:lnTo>
                  <a:pt x="1310108" y="2019324"/>
                </a:lnTo>
                <a:lnTo>
                  <a:pt x="1354351" y="2005702"/>
                </a:lnTo>
                <a:lnTo>
                  <a:pt x="1397722" y="1990169"/>
                </a:lnTo>
                <a:lnTo>
                  <a:pt x="1440170" y="1972774"/>
                </a:lnTo>
                <a:lnTo>
                  <a:pt x="1481646" y="1953568"/>
                </a:lnTo>
                <a:lnTo>
                  <a:pt x="1522101" y="1932599"/>
                </a:lnTo>
                <a:lnTo>
                  <a:pt x="1561485" y="1909917"/>
                </a:lnTo>
                <a:lnTo>
                  <a:pt x="1599750" y="1885572"/>
                </a:lnTo>
                <a:lnTo>
                  <a:pt x="1636844" y="1859612"/>
                </a:lnTo>
                <a:lnTo>
                  <a:pt x="1672720" y="1832087"/>
                </a:lnTo>
                <a:lnTo>
                  <a:pt x="1707328" y="1803047"/>
                </a:lnTo>
                <a:lnTo>
                  <a:pt x="1740618" y="1772541"/>
                </a:lnTo>
                <a:lnTo>
                  <a:pt x="1772540" y="1740618"/>
                </a:lnTo>
                <a:lnTo>
                  <a:pt x="1803046" y="1707328"/>
                </a:lnTo>
                <a:lnTo>
                  <a:pt x="1832086" y="1672721"/>
                </a:lnTo>
                <a:lnTo>
                  <a:pt x="1859611" y="1636845"/>
                </a:lnTo>
                <a:lnTo>
                  <a:pt x="1885571" y="1599750"/>
                </a:lnTo>
                <a:lnTo>
                  <a:pt x="1909916" y="1561486"/>
                </a:lnTo>
                <a:lnTo>
                  <a:pt x="1932598" y="1522101"/>
                </a:lnTo>
                <a:lnTo>
                  <a:pt x="1953567" y="1481646"/>
                </a:lnTo>
                <a:lnTo>
                  <a:pt x="1972773" y="1440170"/>
                </a:lnTo>
                <a:lnTo>
                  <a:pt x="1990168" y="1397722"/>
                </a:lnTo>
                <a:lnTo>
                  <a:pt x="2005701" y="1354352"/>
                </a:lnTo>
                <a:lnTo>
                  <a:pt x="2019323" y="1310108"/>
                </a:lnTo>
                <a:lnTo>
                  <a:pt x="2030985" y="1265041"/>
                </a:lnTo>
                <a:lnTo>
                  <a:pt x="2040638" y="1219200"/>
                </a:lnTo>
                <a:lnTo>
                  <a:pt x="2048231" y="1172634"/>
                </a:lnTo>
                <a:lnTo>
                  <a:pt x="2053717" y="1125393"/>
                </a:lnTo>
                <a:lnTo>
                  <a:pt x="2057044" y="1077525"/>
                </a:lnTo>
                <a:lnTo>
                  <a:pt x="2058164" y="1029082"/>
                </a:lnTo>
                <a:lnTo>
                  <a:pt x="2057044" y="980638"/>
                </a:lnTo>
                <a:lnTo>
                  <a:pt x="2053717" y="932771"/>
                </a:lnTo>
                <a:lnTo>
                  <a:pt x="2048231" y="885530"/>
                </a:lnTo>
                <a:lnTo>
                  <a:pt x="2040638" y="838964"/>
                </a:lnTo>
                <a:lnTo>
                  <a:pt x="2030985" y="793123"/>
                </a:lnTo>
                <a:lnTo>
                  <a:pt x="2019323" y="748056"/>
                </a:lnTo>
                <a:lnTo>
                  <a:pt x="2005701" y="703812"/>
                </a:lnTo>
                <a:lnTo>
                  <a:pt x="1990168" y="660442"/>
                </a:lnTo>
                <a:lnTo>
                  <a:pt x="1972773" y="617994"/>
                </a:lnTo>
                <a:lnTo>
                  <a:pt x="1953567" y="576517"/>
                </a:lnTo>
                <a:lnTo>
                  <a:pt x="1932598" y="536062"/>
                </a:lnTo>
                <a:lnTo>
                  <a:pt x="1909916" y="496678"/>
                </a:lnTo>
                <a:lnTo>
                  <a:pt x="1885571" y="458414"/>
                </a:lnTo>
                <a:lnTo>
                  <a:pt x="1859611" y="421319"/>
                </a:lnTo>
                <a:lnTo>
                  <a:pt x="1832086" y="385443"/>
                </a:lnTo>
                <a:lnTo>
                  <a:pt x="1803046" y="350836"/>
                </a:lnTo>
                <a:lnTo>
                  <a:pt x="1772540" y="317546"/>
                </a:lnTo>
                <a:lnTo>
                  <a:pt x="1740618" y="285623"/>
                </a:lnTo>
                <a:lnTo>
                  <a:pt x="1707328" y="255117"/>
                </a:lnTo>
                <a:lnTo>
                  <a:pt x="1672720" y="226077"/>
                </a:lnTo>
                <a:lnTo>
                  <a:pt x="1636844" y="198553"/>
                </a:lnTo>
                <a:lnTo>
                  <a:pt x="1599750" y="172593"/>
                </a:lnTo>
                <a:lnTo>
                  <a:pt x="1561485" y="148247"/>
                </a:lnTo>
                <a:lnTo>
                  <a:pt x="1522101" y="125565"/>
                </a:lnTo>
                <a:lnTo>
                  <a:pt x="1481646" y="104597"/>
                </a:lnTo>
                <a:lnTo>
                  <a:pt x="1440170" y="85390"/>
                </a:lnTo>
                <a:lnTo>
                  <a:pt x="1397722" y="67996"/>
                </a:lnTo>
                <a:lnTo>
                  <a:pt x="1354351" y="52463"/>
                </a:lnTo>
                <a:lnTo>
                  <a:pt x="1310108" y="38840"/>
                </a:lnTo>
                <a:lnTo>
                  <a:pt x="1265041" y="27178"/>
                </a:lnTo>
                <a:lnTo>
                  <a:pt x="1219200" y="17526"/>
                </a:lnTo>
                <a:lnTo>
                  <a:pt x="1172634" y="9932"/>
                </a:lnTo>
                <a:lnTo>
                  <a:pt x="1125393" y="4447"/>
                </a:lnTo>
                <a:lnTo>
                  <a:pt x="1077525" y="1120"/>
                </a:lnTo>
                <a:lnTo>
                  <a:pt x="1029082" y="0"/>
                </a:lnTo>
                <a:close/>
              </a:path>
            </a:pathLst>
          </a:custGeom>
          <a:solidFill>
            <a:srgbClr val="ED7D3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8977773" y="3589020"/>
            <a:ext cx="1409065" cy="86360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12700" marR="5080" indent="267970">
              <a:lnSpc>
                <a:spcPct val="71000"/>
              </a:lnSpc>
              <a:spcBef>
                <a:spcPts val="795"/>
              </a:spcBef>
            </a:pPr>
            <a:r>
              <a:rPr dirty="0" sz="2000" spc="-10">
                <a:solidFill>
                  <a:srgbClr val="FFFFFF"/>
                </a:solidFill>
                <a:latin typeface="Helvetica"/>
                <a:cs typeface="Helvetica"/>
              </a:rPr>
              <a:t>Studies summarized</a:t>
            </a:r>
            <a:endParaRPr sz="2000">
              <a:latin typeface="Helvetica"/>
              <a:cs typeface="Helvetica"/>
            </a:endParaRPr>
          </a:p>
          <a:p>
            <a:pPr marL="396875">
              <a:lnSpc>
                <a:spcPct val="100000"/>
              </a:lnSpc>
              <a:spcBef>
                <a:spcPts val="95"/>
              </a:spcBef>
            </a:pPr>
            <a:r>
              <a:rPr dirty="0" sz="2000" spc="-20">
                <a:solidFill>
                  <a:srgbClr val="FFFFFF"/>
                </a:solidFill>
                <a:latin typeface="Helvetica"/>
                <a:cs typeface="Helvetica"/>
              </a:rPr>
              <a:t>N=73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7" name="object 17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65"/>
              <a:t> </a:t>
            </a:r>
            <a:r>
              <a:rPr dirty="0"/>
              <a:t>Study</a:t>
            </a:r>
            <a:r>
              <a:rPr dirty="0" spc="-55"/>
              <a:t> </a:t>
            </a:r>
            <a:r>
              <a:rPr dirty="0" spc="-10"/>
              <a:t>characteristics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94400" y="2121799"/>
            <a:ext cx="5758533" cy="370243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88997" y="2137155"/>
            <a:ext cx="4441825" cy="3713479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355600" marR="829944" indent="-342900">
              <a:lnSpc>
                <a:spcPts val="2590"/>
              </a:lnSpc>
              <a:spcBef>
                <a:spcPts val="225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Physicians,</a:t>
            </a:r>
            <a:r>
              <a:rPr dirty="0" sz="22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residents,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5">
                <a:solidFill>
                  <a:srgbClr val="595959"/>
                </a:solidFill>
                <a:latin typeface="Helvetica"/>
                <a:cs typeface="Helvetica"/>
              </a:rPr>
              <a:t>and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medical</a:t>
            </a:r>
            <a:r>
              <a:rPr dirty="0" sz="22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students</a:t>
            </a:r>
            <a:endParaRPr sz="2200">
              <a:latin typeface="Helvetica"/>
              <a:cs typeface="Helvetica"/>
            </a:endParaRPr>
          </a:p>
          <a:p>
            <a:pPr marL="355600" marR="5080" indent="-342900">
              <a:lnSpc>
                <a:spcPts val="2620"/>
              </a:lnSpc>
              <a:spcBef>
                <a:spcPts val="75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Advanced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practice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providers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5">
                <a:solidFill>
                  <a:srgbClr val="595959"/>
                </a:solidFill>
                <a:latin typeface="Helvetica"/>
                <a:cs typeface="Helvetica"/>
              </a:rPr>
              <a:t>and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trainees</a:t>
            </a:r>
            <a:endParaRPr sz="2200">
              <a:latin typeface="Helvetica"/>
              <a:cs typeface="Helvetica"/>
            </a:endParaRPr>
          </a:p>
          <a:p>
            <a:pPr marL="354965" indent="-342265">
              <a:lnSpc>
                <a:spcPts val="2505"/>
              </a:lnSpc>
              <a:buFont typeface="Arial"/>
              <a:buChar char="•"/>
              <a:tabLst>
                <a:tab pos="354965" algn="l"/>
              </a:tabLst>
            </a:pP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Nurses</a:t>
            </a:r>
            <a:endParaRPr sz="2200">
              <a:latin typeface="Helvetica"/>
              <a:cs typeface="Helvetica"/>
            </a:endParaRPr>
          </a:p>
          <a:p>
            <a:pPr marL="354965" indent="-342265">
              <a:lnSpc>
                <a:spcPts val="2615"/>
              </a:lnSpc>
              <a:spcBef>
                <a:spcPts val="75"/>
              </a:spcBef>
              <a:buFont typeface="Arial"/>
              <a:buChar char="•"/>
              <a:tabLst>
                <a:tab pos="354965" algn="l"/>
              </a:tabLst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workers</a:t>
            </a:r>
            <a:endParaRPr sz="2200">
              <a:latin typeface="Helvetica"/>
              <a:cs typeface="Helvetica"/>
            </a:endParaRPr>
          </a:p>
          <a:p>
            <a:pPr marL="354965" indent="-342265">
              <a:lnSpc>
                <a:spcPts val="2615"/>
              </a:lnSpc>
              <a:buFont typeface="Arial"/>
              <a:buChar char="•"/>
              <a:tabLst>
                <a:tab pos="354965" algn="l"/>
              </a:tabLst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Community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health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workers</a:t>
            </a:r>
            <a:endParaRPr sz="2200">
              <a:latin typeface="Helvetica"/>
              <a:cs typeface="Helvetica"/>
            </a:endParaRPr>
          </a:p>
          <a:p>
            <a:pPr marL="354965" indent="-342265">
              <a:lnSpc>
                <a:spcPts val="2630"/>
              </a:lnSpc>
              <a:spcBef>
                <a:spcPts val="45"/>
              </a:spcBef>
              <a:buFont typeface="Arial"/>
              <a:buChar char="•"/>
              <a:tabLst>
                <a:tab pos="354965" algn="l"/>
              </a:tabLst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Case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managers</a:t>
            </a:r>
            <a:endParaRPr sz="2200">
              <a:latin typeface="Helvetica"/>
              <a:cs typeface="Helvetica"/>
            </a:endParaRPr>
          </a:p>
          <a:p>
            <a:pPr marL="354965" indent="-342265">
              <a:lnSpc>
                <a:spcPts val="2605"/>
              </a:lnSpc>
              <a:buFont typeface="Arial"/>
              <a:buChar char="•"/>
              <a:tabLst>
                <a:tab pos="354965" algn="l"/>
              </a:tabLst>
            </a:pP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Pharmacists</a:t>
            </a:r>
            <a:endParaRPr sz="2200">
              <a:latin typeface="Helvetica"/>
              <a:cs typeface="Helvetica"/>
            </a:endParaRPr>
          </a:p>
          <a:p>
            <a:pPr marL="355600" marR="477520" indent="-342900">
              <a:lnSpc>
                <a:spcPts val="2710"/>
              </a:lnSpc>
              <a:spcBef>
                <a:spcPts val="10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Clinic/hospital</a:t>
            </a:r>
            <a:r>
              <a:rPr dirty="0" sz="22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staff</a:t>
            </a:r>
            <a:r>
              <a:rPr dirty="0" sz="22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(including leadership/administrators)</a:t>
            </a:r>
            <a:endParaRPr sz="2200">
              <a:latin typeface="Helvetica"/>
              <a:cs typeface="Helvetic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821679" y="1524000"/>
            <a:ext cx="0" cy="4560570"/>
          </a:xfrm>
          <a:custGeom>
            <a:avLst/>
            <a:gdLst/>
            <a:ahLst/>
            <a:cxnLst/>
            <a:rect l="l" t="t" r="r" b="b"/>
            <a:pathLst>
              <a:path w="0" h="4560570">
                <a:moveTo>
                  <a:pt x="0" y="0"/>
                </a:moveTo>
                <a:lnTo>
                  <a:pt x="1" y="4560420"/>
                </a:lnTo>
              </a:path>
            </a:pathLst>
          </a:custGeom>
          <a:ln w="6350">
            <a:solidFill>
              <a:srgbClr val="ED7D3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073140" y="1347215"/>
            <a:ext cx="1857375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>
                <a:solidFill>
                  <a:srgbClr val="F06D37"/>
                </a:solidFill>
                <a:latin typeface="Helvetica"/>
                <a:cs typeface="Helvetica"/>
              </a:rPr>
              <a:t>Study</a:t>
            </a:r>
            <a:r>
              <a:rPr dirty="0" sz="2300" spc="-40">
                <a:solidFill>
                  <a:srgbClr val="F06D37"/>
                </a:solidFill>
                <a:latin typeface="Helvetica"/>
                <a:cs typeface="Helvetica"/>
              </a:rPr>
              <a:t> </a:t>
            </a:r>
            <a:r>
              <a:rPr dirty="0" sz="2300" spc="-10">
                <a:solidFill>
                  <a:srgbClr val="F06D37"/>
                </a:solidFill>
                <a:latin typeface="Helvetica"/>
                <a:cs typeface="Helvetica"/>
              </a:rPr>
              <a:t>settings</a:t>
            </a:r>
            <a:endParaRPr sz="2300">
              <a:latin typeface="Helvetica"/>
              <a:cs typeface="Helvetic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0" name="object 10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3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6939" y="1347215"/>
            <a:ext cx="2682875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>
                <a:solidFill>
                  <a:srgbClr val="F06D37"/>
                </a:solidFill>
                <a:latin typeface="Helvetica"/>
                <a:cs typeface="Helvetica"/>
              </a:rPr>
              <a:t>Provider</a:t>
            </a:r>
            <a:r>
              <a:rPr dirty="0" sz="2300" spc="-65">
                <a:solidFill>
                  <a:srgbClr val="F06D37"/>
                </a:solidFill>
                <a:latin typeface="Helvetica"/>
                <a:cs typeface="Helvetica"/>
              </a:rPr>
              <a:t> </a:t>
            </a:r>
            <a:r>
              <a:rPr dirty="0" sz="2300" spc="-10">
                <a:solidFill>
                  <a:srgbClr val="F06D37"/>
                </a:solidFill>
                <a:latin typeface="Helvetica"/>
                <a:cs typeface="Helvetica"/>
              </a:rPr>
              <a:t>populations</a:t>
            </a:r>
            <a:endParaRPr sz="23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65"/>
              <a:t> </a:t>
            </a:r>
            <a:r>
              <a:rPr dirty="0"/>
              <a:t>Study</a:t>
            </a:r>
            <a:r>
              <a:rPr dirty="0" spc="-55"/>
              <a:t> </a:t>
            </a:r>
            <a:r>
              <a:rPr dirty="0" spc="-10"/>
              <a:t>characteristics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358795" y="1573047"/>
            <a:ext cx="7388859" cy="1426210"/>
            <a:chOff x="3358795" y="1573047"/>
            <a:chExt cx="7388859" cy="1426210"/>
          </a:xfrm>
        </p:grpSpPr>
        <p:sp>
          <p:nvSpPr>
            <p:cNvPr id="5" name="object 5"/>
            <p:cNvSpPr/>
            <p:nvPr/>
          </p:nvSpPr>
          <p:spPr>
            <a:xfrm>
              <a:off x="3365145" y="1579397"/>
              <a:ext cx="7376159" cy="1413510"/>
            </a:xfrm>
            <a:custGeom>
              <a:avLst/>
              <a:gdLst/>
              <a:ahLst/>
              <a:cxnLst/>
              <a:rect l="l" t="t" r="r" b="b"/>
              <a:pathLst>
                <a:path w="7376159" h="1413510">
                  <a:moveTo>
                    <a:pt x="7140613" y="0"/>
                  </a:moveTo>
                  <a:lnTo>
                    <a:pt x="235546" y="0"/>
                  </a:lnTo>
                  <a:lnTo>
                    <a:pt x="188076" y="4785"/>
                  </a:lnTo>
                  <a:lnTo>
                    <a:pt x="143861" y="18510"/>
                  </a:lnTo>
                  <a:lnTo>
                    <a:pt x="103850" y="40227"/>
                  </a:lnTo>
                  <a:lnTo>
                    <a:pt x="68990" y="68990"/>
                  </a:lnTo>
                  <a:lnTo>
                    <a:pt x="40227" y="103850"/>
                  </a:lnTo>
                  <a:lnTo>
                    <a:pt x="18510" y="143861"/>
                  </a:lnTo>
                  <a:lnTo>
                    <a:pt x="4785" y="188076"/>
                  </a:lnTo>
                  <a:lnTo>
                    <a:pt x="0" y="235546"/>
                  </a:lnTo>
                  <a:lnTo>
                    <a:pt x="0" y="1177709"/>
                  </a:lnTo>
                  <a:lnTo>
                    <a:pt x="4785" y="1225180"/>
                  </a:lnTo>
                  <a:lnTo>
                    <a:pt x="18510" y="1269394"/>
                  </a:lnTo>
                  <a:lnTo>
                    <a:pt x="40227" y="1309406"/>
                  </a:lnTo>
                  <a:lnTo>
                    <a:pt x="68990" y="1344266"/>
                  </a:lnTo>
                  <a:lnTo>
                    <a:pt x="103850" y="1373028"/>
                  </a:lnTo>
                  <a:lnTo>
                    <a:pt x="143861" y="1394745"/>
                  </a:lnTo>
                  <a:lnTo>
                    <a:pt x="188076" y="1408470"/>
                  </a:lnTo>
                  <a:lnTo>
                    <a:pt x="235546" y="1413255"/>
                  </a:lnTo>
                  <a:lnTo>
                    <a:pt x="7140613" y="1413255"/>
                  </a:lnTo>
                  <a:lnTo>
                    <a:pt x="7188083" y="1408470"/>
                  </a:lnTo>
                  <a:lnTo>
                    <a:pt x="7232298" y="1394745"/>
                  </a:lnTo>
                  <a:lnTo>
                    <a:pt x="7272309" y="1373028"/>
                  </a:lnTo>
                  <a:lnTo>
                    <a:pt x="7307169" y="1344266"/>
                  </a:lnTo>
                  <a:lnTo>
                    <a:pt x="7335932" y="1309406"/>
                  </a:lnTo>
                  <a:lnTo>
                    <a:pt x="7357649" y="1269394"/>
                  </a:lnTo>
                  <a:lnTo>
                    <a:pt x="7371374" y="1225180"/>
                  </a:lnTo>
                  <a:lnTo>
                    <a:pt x="7376159" y="1177709"/>
                  </a:lnTo>
                  <a:lnTo>
                    <a:pt x="7376159" y="235546"/>
                  </a:lnTo>
                  <a:lnTo>
                    <a:pt x="7371374" y="188076"/>
                  </a:lnTo>
                  <a:lnTo>
                    <a:pt x="7357649" y="143861"/>
                  </a:lnTo>
                  <a:lnTo>
                    <a:pt x="7335932" y="103850"/>
                  </a:lnTo>
                  <a:lnTo>
                    <a:pt x="7307169" y="68990"/>
                  </a:lnTo>
                  <a:lnTo>
                    <a:pt x="7272309" y="40227"/>
                  </a:lnTo>
                  <a:lnTo>
                    <a:pt x="7232298" y="18510"/>
                  </a:lnTo>
                  <a:lnTo>
                    <a:pt x="7188083" y="4785"/>
                  </a:lnTo>
                  <a:lnTo>
                    <a:pt x="714061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365145" y="1579397"/>
              <a:ext cx="7376159" cy="1413510"/>
            </a:xfrm>
            <a:custGeom>
              <a:avLst/>
              <a:gdLst/>
              <a:ahLst/>
              <a:cxnLst/>
              <a:rect l="l" t="t" r="r" b="b"/>
              <a:pathLst>
                <a:path w="7376159" h="1413510">
                  <a:moveTo>
                    <a:pt x="0" y="235546"/>
                  </a:moveTo>
                  <a:lnTo>
                    <a:pt x="4785" y="188075"/>
                  </a:lnTo>
                  <a:lnTo>
                    <a:pt x="18510" y="143861"/>
                  </a:lnTo>
                  <a:lnTo>
                    <a:pt x="40227" y="103850"/>
                  </a:lnTo>
                  <a:lnTo>
                    <a:pt x="68990" y="68990"/>
                  </a:lnTo>
                  <a:lnTo>
                    <a:pt x="103850" y="40227"/>
                  </a:lnTo>
                  <a:lnTo>
                    <a:pt x="143861" y="18510"/>
                  </a:lnTo>
                  <a:lnTo>
                    <a:pt x="188075" y="4785"/>
                  </a:lnTo>
                  <a:lnTo>
                    <a:pt x="235546" y="0"/>
                  </a:lnTo>
                  <a:lnTo>
                    <a:pt x="7140613" y="0"/>
                  </a:lnTo>
                  <a:lnTo>
                    <a:pt x="7188084" y="4785"/>
                  </a:lnTo>
                  <a:lnTo>
                    <a:pt x="7232298" y="18510"/>
                  </a:lnTo>
                  <a:lnTo>
                    <a:pt x="7272309" y="40227"/>
                  </a:lnTo>
                  <a:lnTo>
                    <a:pt x="7307169" y="68990"/>
                  </a:lnTo>
                  <a:lnTo>
                    <a:pt x="7335932" y="103850"/>
                  </a:lnTo>
                  <a:lnTo>
                    <a:pt x="7357649" y="143861"/>
                  </a:lnTo>
                  <a:lnTo>
                    <a:pt x="7371374" y="188075"/>
                  </a:lnTo>
                  <a:lnTo>
                    <a:pt x="7376160" y="235546"/>
                  </a:lnTo>
                  <a:lnTo>
                    <a:pt x="7376160" y="1177709"/>
                  </a:lnTo>
                  <a:lnTo>
                    <a:pt x="7371374" y="1225179"/>
                  </a:lnTo>
                  <a:lnTo>
                    <a:pt x="7357649" y="1269394"/>
                  </a:lnTo>
                  <a:lnTo>
                    <a:pt x="7335932" y="1309405"/>
                  </a:lnTo>
                  <a:lnTo>
                    <a:pt x="7307169" y="1344265"/>
                  </a:lnTo>
                  <a:lnTo>
                    <a:pt x="7272309" y="1373028"/>
                  </a:lnTo>
                  <a:lnTo>
                    <a:pt x="7232298" y="1394745"/>
                  </a:lnTo>
                  <a:lnTo>
                    <a:pt x="7188084" y="1408470"/>
                  </a:lnTo>
                  <a:lnTo>
                    <a:pt x="7140613" y="1413256"/>
                  </a:lnTo>
                  <a:lnTo>
                    <a:pt x="235546" y="1413256"/>
                  </a:lnTo>
                  <a:lnTo>
                    <a:pt x="188075" y="1408470"/>
                  </a:lnTo>
                  <a:lnTo>
                    <a:pt x="143861" y="1394745"/>
                  </a:lnTo>
                  <a:lnTo>
                    <a:pt x="103850" y="1373028"/>
                  </a:lnTo>
                  <a:lnTo>
                    <a:pt x="68990" y="1344265"/>
                  </a:lnTo>
                  <a:lnTo>
                    <a:pt x="40227" y="1309405"/>
                  </a:lnTo>
                  <a:lnTo>
                    <a:pt x="18510" y="1269394"/>
                  </a:lnTo>
                  <a:lnTo>
                    <a:pt x="4785" y="1225179"/>
                  </a:lnTo>
                  <a:lnTo>
                    <a:pt x="0" y="1177709"/>
                  </a:lnTo>
                  <a:lnTo>
                    <a:pt x="0" y="235546"/>
                  </a:lnTo>
                  <a:close/>
                </a:path>
              </a:pathLst>
            </a:custGeom>
            <a:ln w="12700">
              <a:solidFill>
                <a:srgbClr val="70AD4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1101953" y="1635277"/>
            <a:ext cx="1395730" cy="1519555"/>
            <a:chOff x="1101953" y="1635277"/>
            <a:chExt cx="1395730" cy="1519555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1953" y="1635277"/>
              <a:ext cx="1395520" cy="130149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24583" y="2499359"/>
              <a:ext cx="652272" cy="655320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3512874" y="1700276"/>
            <a:ext cx="6865620" cy="112585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5080">
              <a:lnSpc>
                <a:spcPct val="100400"/>
              </a:lnSpc>
              <a:spcBef>
                <a:spcPts val="8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43</a:t>
            </a:r>
            <a:r>
              <a:rPr dirty="0" sz="24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4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took</a:t>
            </a:r>
            <a:r>
              <a:rPr dirty="0" sz="24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place</a:t>
            </a:r>
            <a:r>
              <a:rPr dirty="0" sz="24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400" spc="-4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400" spc="-3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context</a:t>
            </a:r>
            <a:r>
              <a:rPr dirty="0" sz="2400" spc="-3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400" spc="-3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a</a:t>
            </a:r>
            <a:r>
              <a:rPr dirty="0" sz="2400" spc="-3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 b="1">
                <a:solidFill>
                  <a:srgbClr val="595959"/>
                </a:solidFill>
                <a:latin typeface="Helvetica"/>
                <a:cs typeface="Helvetica"/>
              </a:rPr>
              <a:t>specific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400" spc="-7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400" spc="-7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initiative</a:t>
            </a:r>
            <a:r>
              <a:rPr dirty="0" sz="2400" spc="-6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2400" spc="-6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medical</a:t>
            </a:r>
            <a:r>
              <a:rPr dirty="0" sz="2400" spc="-7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 b="1">
                <a:solidFill>
                  <a:srgbClr val="595959"/>
                </a:solidFill>
                <a:latin typeface="Helvetica"/>
                <a:cs typeface="Helvetica"/>
              </a:rPr>
              <a:t>education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training</a:t>
            </a:r>
            <a:r>
              <a:rPr dirty="0" sz="2400" spc="-6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 b="1">
                <a:solidFill>
                  <a:srgbClr val="595959"/>
                </a:solidFill>
                <a:latin typeface="Helvetica"/>
                <a:cs typeface="Helvetica"/>
              </a:rPr>
              <a:t>program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.</a:t>
            </a:r>
            <a:endParaRPr sz="2400">
              <a:latin typeface="Helvetica"/>
              <a:cs typeface="Helvetic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358795" y="3660636"/>
            <a:ext cx="7388859" cy="1568450"/>
            <a:chOff x="3358795" y="3660636"/>
            <a:chExt cx="7388859" cy="1568450"/>
          </a:xfrm>
        </p:grpSpPr>
        <p:sp>
          <p:nvSpPr>
            <p:cNvPr id="12" name="object 12"/>
            <p:cNvSpPr/>
            <p:nvPr/>
          </p:nvSpPr>
          <p:spPr>
            <a:xfrm>
              <a:off x="3365145" y="3666986"/>
              <a:ext cx="7376159" cy="1555750"/>
            </a:xfrm>
            <a:custGeom>
              <a:avLst/>
              <a:gdLst/>
              <a:ahLst/>
              <a:cxnLst/>
              <a:rect l="l" t="t" r="r" b="b"/>
              <a:pathLst>
                <a:path w="7376159" h="1555750">
                  <a:moveTo>
                    <a:pt x="7116889" y="0"/>
                  </a:moveTo>
                  <a:lnTo>
                    <a:pt x="259270" y="0"/>
                  </a:lnTo>
                  <a:lnTo>
                    <a:pt x="212666" y="4177"/>
                  </a:lnTo>
                  <a:lnTo>
                    <a:pt x="168802" y="16220"/>
                  </a:lnTo>
                  <a:lnTo>
                    <a:pt x="128411" y="35398"/>
                  </a:lnTo>
                  <a:lnTo>
                    <a:pt x="92225" y="60977"/>
                  </a:lnTo>
                  <a:lnTo>
                    <a:pt x="60977" y="92226"/>
                  </a:lnTo>
                  <a:lnTo>
                    <a:pt x="35398" y="128412"/>
                  </a:lnTo>
                  <a:lnTo>
                    <a:pt x="16220" y="168803"/>
                  </a:lnTo>
                  <a:lnTo>
                    <a:pt x="4177" y="212667"/>
                  </a:lnTo>
                  <a:lnTo>
                    <a:pt x="0" y="259271"/>
                  </a:lnTo>
                  <a:lnTo>
                    <a:pt x="0" y="1296320"/>
                  </a:lnTo>
                  <a:lnTo>
                    <a:pt x="4177" y="1342925"/>
                  </a:lnTo>
                  <a:lnTo>
                    <a:pt x="16220" y="1386788"/>
                  </a:lnTo>
                  <a:lnTo>
                    <a:pt x="35398" y="1427179"/>
                  </a:lnTo>
                  <a:lnTo>
                    <a:pt x="60977" y="1463365"/>
                  </a:lnTo>
                  <a:lnTo>
                    <a:pt x="92225" y="1494614"/>
                  </a:lnTo>
                  <a:lnTo>
                    <a:pt x="128411" y="1520194"/>
                  </a:lnTo>
                  <a:lnTo>
                    <a:pt x="168802" y="1539371"/>
                  </a:lnTo>
                  <a:lnTo>
                    <a:pt x="212666" y="1551415"/>
                  </a:lnTo>
                  <a:lnTo>
                    <a:pt x="259270" y="1555592"/>
                  </a:lnTo>
                  <a:lnTo>
                    <a:pt x="7116889" y="1555592"/>
                  </a:lnTo>
                  <a:lnTo>
                    <a:pt x="7163493" y="1551415"/>
                  </a:lnTo>
                  <a:lnTo>
                    <a:pt x="7207357" y="1539371"/>
                  </a:lnTo>
                  <a:lnTo>
                    <a:pt x="7247748" y="1520194"/>
                  </a:lnTo>
                  <a:lnTo>
                    <a:pt x="7283934" y="1494614"/>
                  </a:lnTo>
                  <a:lnTo>
                    <a:pt x="7315182" y="1463365"/>
                  </a:lnTo>
                  <a:lnTo>
                    <a:pt x="7340761" y="1427179"/>
                  </a:lnTo>
                  <a:lnTo>
                    <a:pt x="7359939" y="1386788"/>
                  </a:lnTo>
                  <a:lnTo>
                    <a:pt x="7371982" y="1342925"/>
                  </a:lnTo>
                  <a:lnTo>
                    <a:pt x="7376159" y="1296320"/>
                  </a:lnTo>
                  <a:lnTo>
                    <a:pt x="7376159" y="259271"/>
                  </a:lnTo>
                  <a:lnTo>
                    <a:pt x="7371982" y="212667"/>
                  </a:lnTo>
                  <a:lnTo>
                    <a:pt x="7359939" y="168803"/>
                  </a:lnTo>
                  <a:lnTo>
                    <a:pt x="7340761" y="128412"/>
                  </a:lnTo>
                  <a:lnTo>
                    <a:pt x="7315182" y="92226"/>
                  </a:lnTo>
                  <a:lnTo>
                    <a:pt x="7283934" y="60977"/>
                  </a:lnTo>
                  <a:lnTo>
                    <a:pt x="7247748" y="35398"/>
                  </a:lnTo>
                  <a:lnTo>
                    <a:pt x="7207357" y="16220"/>
                  </a:lnTo>
                  <a:lnTo>
                    <a:pt x="7163493" y="4177"/>
                  </a:lnTo>
                  <a:lnTo>
                    <a:pt x="71168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3365145" y="3666986"/>
              <a:ext cx="7376159" cy="1555750"/>
            </a:xfrm>
            <a:custGeom>
              <a:avLst/>
              <a:gdLst/>
              <a:ahLst/>
              <a:cxnLst/>
              <a:rect l="l" t="t" r="r" b="b"/>
              <a:pathLst>
                <a:path w="7376159" h="1555750">
                  <a:moveTo>
                    <a:pt x="0" y="259272"/>
                  </a:moveTo>
                  <a:lnTo>
                    <a:pt x="4177" y="212667"/>
                  </a:lnTo>
                  <a:lnTo>
                    <a:pt x="16220" y="168803"/>
                  </a:lnTo>
                  <a:lnTo>
                    <a:pt x="35398" y="128412"/>
                  </a:lnTo>
                  <a:lnTo>
                    <a:pt x="60977" y="92226"/>
                  </a:lnTo>
                  <a:lnTo>
                    <a:pt x="92225" y="60977"/>
                  </a:lnTo>
                  <a:lnTo>
                    <a:pt x="128411" y="35398"/>
                  </a:lnTo>
                  <a:lnTo>
                    <a:pt x="168802" y="16220"/>
                  </a:lnTo>
                  <a:lnTo>
                    <a:pt x="212666" y="4177"/>
                  </a:lnTo>
                  <a:lnTo>
                    <a:pt x="259270" y="0"/>
                  </a:lnTo>
                  <a:lnTo>
                    <a:pt x="7116889" y="0"/>
                  </a:lnTo>
                  <a:lnTo>
                    <a:pt x="7163493" y="4177"/>
                  </a:lnTo>
                  <a:lnTo>
                    <a:pt x="7207357" y="16220"/>
                  </a:lnTo>
                  <a:lnTo>
                    <a:pt x="7247748" y="35398"/>
                  </a:lnTo>
                  <a:lnTo>
                    <a:pt x="7283934" y="60977"/>
                  </a:lnTo>
                  <a:lnTo>
                    <a:pt x="7315183" y="92226"/>
                  </a:lnTo>
                  <a:lnTo>
                    <a:pt x="7340762" y="128412"/>
                  </a:lnTo>
                  <a:lnTo>
                    <a:pt x="7359939" y="168803"/>
                  </a:lnTo>
                  <a:lnTo>
                    <a:pt x="7371982" y="212667"/>
                  </a:lnTo>
                  <a:lnTo>
                    <a:pt x="7376160" y="259272"/>
                  </a:lnTo>
                  <a:lnTo>
                    <a:pt x="7376160" y="1296320"/>
                  </a:lnTo>
                  <a:lnTo>
                    <a:pt x="7371982" y="1342924"/>
                  </a:lnTo>
                  <a:lnTo>
                    <a:pt x="7359939" y="1386788"/>
                  </a:lnTo>
                  <a:lnTo>
                    <a:pt x="7340762" y="1427179"/>
                  </a:lnTo>
                  <a:lnTo>
                    <a:pt x="7315183" y="1463365"/>
                  </a:lnTo>
                  <a:lnTo>
                    <a:pt x="7283934" y="1494614"/>
                  </a:lnTo>
                  <a:lnTo>
                    <a:pt x="7247748" y="1520193"/>
                  </a:lnTo>
                  <a:lnTo>
                    <a:pt x="7207357" y="1539371"/>
                  </a:lnTo>
                  <a:lnTo>
                    <a:pt x="7163493" y="1551414"/>
                  </a:lnTo>
                  <a:lnTo>
                    <a:pt x="7116889" y="1555592"/>
                  </a:lnTo>
                  <a:lnTo>
                    <a:pt x="259270" y="1555592"/>
                  </a:lnTo>
                  <a:lnTo>
                    <a:pt x="212666" y="1551414"/>
                  </a:lnTo>
                  <a:lnTo>
                    <a:pt x="168802" y="1539371"/>
                  </a:lnTo>
                  <a:lnTo>
                    <a:pt x="128411" y="1520193"/>
                  </a:lnTo>
                  <a:lnTo>
                    <a:pt x="92225" y="1494614"/>
                  </a:lnTo>
                  <a:lnTo>
                    <a:pt x="60977" y="1463365"/>
                  </a:lnTo>
                  <a:lnTo>
                    <a:pt x="35398" y="1427179"/>
                  </a:lnTo>
                  <a:lnTo>
                    <a:pt x="16220" y="1386788"/>
                  </a:lnTo>
                  <a:lnTo>
                    <a:pt x="4177" y="1342924"/>
                  </a:lnTo>
                  <a:lnTo>
                    <a:pt x="0" y="1296320"/>
                  </a:lnTo>
                  <a:lnTo>
                    <a:pt x="0" y="259272"/>
                  </a:lnTo>
                  <a:close/>
                </a:path>
              </a:pathLst>
            </a:custGeom>
            <a:ln w="12700">
              <a:solidFill>
                <a:srgbClr val="70AD4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3519823" y="3724147"/>
            <a:ext cx="6637655" cy="148272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14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30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presented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findings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from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surveys,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interviews,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focus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groups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generally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exploring providers’</a:t>
            </a:r>
            <a:r>
              <a:rPr dirty="0" sz="2400" spc="-1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perspectives</a:t>
            </a:r>
            <a:r>
              <a:rPr dirty="0" sz="24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outside</a:t>
            </a:r>
            <a:r>
              <a:rPr dirty="0" sz="2400" spc="-4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400" spc="-5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context</a:t>
            </a:r>
            <a:r>
              <a:rPr dirty="0" sz="2400" spc="-4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400" spc="-4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60" b="1">
                <a:solidFill>
                  <a:srgbClr val="595959"/>
                </a:solidFill>
                <a:latin typeface="Helvetica"/>
                <a:cs typeface="Helvetica"/>
              </a:rPr>
              <a:t>a </a:t>
            </a:r>
            <a:r>
              <a:rPr dirty="0" sz="2400" b="1">
                <a:solidFill>
                  <a:srgbClr val="595959"/>
                </a:solidFill>
                <a:latin typeface="Helvetica"/>
                <a:cs typeface="Helvetica"/>
              </a:rPr>
              <a:t>clinical</a:t>
            </a:r>
            <a:r>
              <a:rPr dirty="0" sz="2400" spc="-6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 b="1">
                <a:solidFill>
                  <a:srgbClr val="595959"/>
                </a:solidFill>
                <a:latin typeface="Helvetica"/>
                <a:cs typeface="Helvetica"/>
              </a:rPr>
              <a:t>initiative.</a:t>
            </a:r>
            <a:endParaRPr sz="2400">
              <a:latin typeface="Helvetica"/>
              <a:cs typeface="Helvetica"/>
            </a:endParaRPr>
          </a:p>
        </p:txBody>
      </p:sp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5152" y="3480815"/>
            <a:ext cx="1926336" cy="1926336"/>
          </a:xfrm>
          <a:prstGeom prst="rect">
            <a:avLst/>
          </a:prstGeom>
        </p:spPr>
      </p:pic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7" name="object 17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65"/>
              <a:t> </a:t>
            </a:r>
            <a:r>
              <a:rPr dirty="0"/>
              <a:t>Benefits</a:t>
            </a:r>
            <a:r>
              <a:rPr dirty="0" spc="-55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/>
              <a:t>social</a:t>
            </a:r>
            <a:r>
              <a:rPr dirty="0" spc="-55"/>
              <a:t> </a:t>
            </a:r>
            <a:r>
              <a:rPr dirty="0" spc="-10"/>
              <a:t>screening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14205" y="1678940"/>
            <a:ext cx="9045575" cy="723900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 marR="5080">
              <a:lnSpc>
                <a:spcPts val="2620"/>
              </a:lnSpc>
              <a:spcBef>
                <a:spcPts val="40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Providers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perceived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range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benefits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collecting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information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on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patients’</a:t>
            </a:r>
            <a:r>
              <a:rPr dirty="0" sz="2400" spc="-1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4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risks,</a:t>
            </a:r>
            <a:r>
              <a:rPr dirty="0" sz="24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including:</a:t>
            </a:r>
            <a:endParaRPr sz="2400"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49879" y="3065467"/>
            <a:ext cx="6137910" cy="548640"/>
          </a:xfrm>
          <a:prstGeom prst="rect">
            <a:avLst/>
          </a:prstGeom>
          <a:solidFill>
            <a:srgbClr val="82C341"/>
          </a:solidFill>
        </p:spPr>
        <p:txBody>
          <a:bodyPr wrap="square" lIns="0" tIns="95885" rIns="0" bIns="0" rtlCol="0" vert="horz">
            <a:spAutoFit/>
          </a:bodyPr>
          <a:lstStyle/>
          <a:p>
            <a:pPr algn="ctr" marR="157480">
              <a:lnSpc>
                <a:spcPct val="100000"/>
              </a:lnSpc>
              <a:spcBef>
                <a:spcPts val="755"/>
              </a:spcBef>
            </a:pPr>
            <a:r>
              <a:rPr dirty="0" sz="2200" spc="-85">
                <a:solidFill>
                  <a:srgbClr val="595959"/>
                </a:solidFill>
                <a:latin typeface="Arial"/>
                <a:cs typeface="Arial"/>
              </a:rPr>
              <a:t>Improving </a:t>
            </a:r>
            <a:r>
              <a:rPr dirty="0" sz="2200" spc="-140">
                <a:solidFill>
                  <a:srgbClr val="595959"/>
                </a:solidFill>
                <a:latin typeface="Arial"/>
                <a:cs typeface="Arial"/>
              </a:rPr>
              <a:t>care</a:t>
            </a:r>
            <a:r>
              <a:rPr dirty="0" sz="2200" spc="-85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Arial"/>
                <a:cs typeface="Arial"/>
              </a:rPr>
              <a:t>delivery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49878" y="3909762"/>
            <a:ext cx="6137910" cy="548640"/>
          </a:xfrm>
          <a:prstGeom prst="rect">
            <a:avLst/>
          </a:prstGeom>
          <a:solidFill>
            <a:srgbClr val="82C341"/>
          </a:solidFill>
        </p:spPr>
        <p:txBody>
          <a:bodyPr wrap="square" lIns="0" tIns="78105" rIns="0" bIns="0" rtlCol="0" vert="horz">
            <a:spAutoFit/>
          </a:bodyPr>
          <a:lstStyle/>
          <a:p>
            <a:pPr algn="ctr" marL="260350">
              <a:lnSpc>
                <a:spcPct val="100000"/>
              </a:lnSpc>
              <a:spcBef>
                <a:spcPts val="615"/>
              </a:spcBef>
            </a:pPr>
            <a:r>
              <a:rPr dirty="0" sz="2200" spc="-85">
                <a:solidFill>
                  <a:srgbClr val="595959"/>
                </a:solidFill>
                <a:latin typeface="Arial"/>
                <a:cs typeface="Arial"/>
              </a:rPr>
              <a:t>Improving</a:t>
            </a:r>
            <a:r>
              <a:rPr dirty="0" sz="2200" spc="-8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dirty="0" sz="2200" spc="-40">
                <a:solidFill>
                  <a:srgbClr val="595959"/>
                </a:solidFill>
                <a:latin typeface="Arial"/>
                <a:cs typeface="Arial"/>
              </a:rPr>
              <a:t>patient</a:t>
            </a:r>
            <a:r>
              <a:rPr dirty="0" sz="2200" spc="-8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dirty="0" sz="2200" spc="-60">
                <a:solidFill>
                  <a:srgbClr val="595959"/>
                </a:solidFill>
                <a:latin typeface="Arial"/>
                <a:cs typeface="Arial"/>
              </a:rPr>
              <a:t>health</a:t>
            </a:r>
            <a:r>
              <a:rPr dirty="0" sz="2200" spc="-85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dirty="0" sz="2200" spc="-125">
                <a:solidFill>
                  <a:srgbClr val="595959"/>
                </a:solidFill>
                <a:latin typeface="Arial"/>
                <a:cs typeface="Arial"/>
              </a:rPr>
              <a:t>and</a:t>
            </a:r>
            <a:r>
              <a:rPr dirty="0" sz="2200" spc="-9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dirty="0" sz="2200" spc="-55">
                <a:solidFill>
                  <a:srgbClr val="595959"/>
                </a:solidFill>
                <a:latin typeface="Arial"/>
                <a:cs typeface="Arial"/>
              </a:rPr>
              <a:t>well-</a:t>
            </a:r>
            <a:r>
              <a:rPr dirty="0" sz="2200" spc="-10">
                <a:solidFill>
                  <a:srgbClr val="595959"/>
                </a:solidFill>
                <a:latin typeface="Arial"/>
                <a:cs typeface="Arial"/>
              </a:rPr>
              <a:t>being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49879" y="4749703"/>
            <a:ext cx="6137910" cy="548640"/>
          </a:xfrm>
          <a:prstGeom prst="rect">
            <a:avLst/>
          </a:prstGeom>
          <a:solidFill>
            <a:srgbClr val="82C341"/>
          </a:solidFill>
        </p:spPr>
        <p:txBody>
          <a:bodyPr wrap="square" lIns="0" tIns="91440" rIns="0" bIns="0" rtlCol="0" vert="horz">
            <a:spAutoFit/>
          </a:bodyPr>
          <a:lstStyle/>
          <a:p>
            <a:pPr algn="ctr" marL="107950">
              <a:lnSpc>
                <a:spcPct val="100000"/>
              </a:lnSpc>
              <a:spcBef>
                <a:spcPts val="720"/>
              </a:spcBef>
            </a:pPr>
            <a:r>
              <a:rPr dirty="0" sz="2200" spc="-85">
                <a:solidFill>
                  <a:srgbClr val="595959"/>
                </a:solidFill>
                <a:latin typeface="Arial"/>
                <a:cs typeface="Arial"/>
              </a:rPr>
              <a:t>Facilitating </a:t>
            </a:r>
            <a:r>
              <a:rPr dirty="0" sz="2200" spc="-40">
                <a:solidFill>
                  <a:srgbClr val="595959"/>
                </a:solidFill>
                <a:latin typeface="Arial"/>
                <a:cs typeface="Arial"/>
              </a:rPr>
              <a:t>patient</a:t>
            </a:r>
            <a:r>
              <a:rPr dirty="0" sz="2200" spc="-85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Arial"/>
                <a:cs typeface="Arial"/>
              </a:rPr>
              <a:t>communication/trust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751" y="1691639"/>
            <a:ext cx="771143" cy="771143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0" name="object 10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3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Results:</a:t>
            </a:r>
            <a:r>
              <a:rPr dirty="0" spc="-185"/>
              <a:t> </a:t>
            </a:r>
            <a:r>
              <a:rPr dirty="0"/>
              <a:t>Acceptability</a:t>
            </a:r>
            <a:r>
              <a:rPr dirty="0" spc="-70"/>
              <a:t> </a:t>
            </a:r>
            <a:r>
              <a:rPr dirty="0"/>
              <a:t>of</a:t>
            </a:r>
            <a:r>
              <a:rPr dirty="0" spc="-60"/>
              <a:t> </a:t>
            </a:r>
            <a:r>
              <a:rPr dirty="0"/>
              <a:t>social</a:t>
            </a:r>
            <a:r>
              <a:rPr dirty="0" spc="-50"/>
              <a:t> </a:t>
            </a:r>
            <a:r>
              <a:rPr dirty="0" spc="-10"/>
              <a:t>screening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33171" rIns="0" bIns="0" rtlCol="0" vert="horz">
            <a:spAutoFit/>
          </a:bodyPr>
          <a:lstStyle/>
          <a:p>
            <a:pPr marL="756285" marR="197485">
              <a:lnSpc>
                <a:spcPct val="90300"/>
              </a:lnSpc>
              <a:spcBef>
                <a:spcPts val="380"/>
              </a:spcBef>
            </a:pPr>
            <a:r>
              <a:rPr dirty="0" sz="2400"/>
              <a:t>Healthcare</a:t>
            </a:r>
            <a:r>
              <a:rPr dirty="0" sz="2400" spc="-95"/>
              <a:t> </a:t>
            </a:r>
            <a:r>
              <a:rPr dirty="0" sz="2400"/>
              <a:t>professionals</a:t>
            </a:r>
            <a:r>
              <a:rPr dirty="0" sz="2400" spc="-95"/>
              <a:t> </a:t>
            </a:r>
            <a:r>
              <a:rPr dirty="0" sz="2400"/>
              <a:t>and</a:t>
            </a:r>
            <a:r>
              <a:rPr dirty="0" sz="2400" spc="-95"/>
              <a:t> </a:t>
            </a:r>
            <a:r>
              <a:rPr dirty="0" sz="2400" spc="-10"/>
              <a:t>students—</a:t>
            </a:r>
            <a:r>
              <a:rPr dirty="0" sz="2400"/>
              <a:t>including</a:t>
            </a:r>
            <a:r>
              <a:rPr dirty="0" sz="2400" spc="-90"/>
              <a:t> </a:t>
            </a:r>
            <a:r>
              <a:rPr dirty="0" sz="2400"/>
              <a:t>social</a:t>
            </a:r>
            <a:r>
              <a:rPr dirty="0" sz="2400" spc="-90"/>
              <a:t> </a:t>
            </a:r>
            <a:r>
              <a:rPr dirty="0" sz="2400" spc="-10"/>
              <a:t>workers, </a:t>
            </a:r>
            <a:r>
              <a:rPr dirty="0" sz="2400"/>
              <a:t>nurses,</a:t>
            </a:r>
            <a:r>
              <a:rPr dirty="0" sz="2400" spc="-70"/>
              <a:t> </a:t>
            </a:r>
            <a:r>
              <a:rPr dirty="0" sz="2400"/>
              <a:t>advanced</a:t>
            </a:r>
            <a:r>
              <a:rPr dirty="0" sz="2400" spc="-60"/>
              <a:t> </a:t>
            </a:r>
            <a:r>
              <a:rPr dirty="0" sz="2400"/>
              <a:t>practice</a:t>
            </a:r>
            <a:r>
              <a:rPr dirty="0" sz="2400" spc="-60"/>
              <a:t> </a:t>
            </a:r>
            <a:r>
              <a:rPr dirty="0" sz="2400"/>
              <a:t>providers,</a:t>
            </a:r>
            <a:r>
              <a:rPr dirty="0" sz="2400" spc="-70"/>
              <a:t> </a:t>
            </a:r>
            <a:r>
              <a:rPr dirty="0" sz="2400"/>
              <a:t>and</a:t>
            </a:r>
            <a:r>
              <a:rPr dirty="0" sz="2400" spc="-60"/>
              <a:t> </a:t>
            </a:r>
            <a:r>
              <a:rPr dirty="0" sz="2400" spc="-20"/>
              <a:t>physicians—</a:t>
            </a:r>
            <a:r>
              <a:rPr dirty="0" sz="2400" spc="-10"/>
              <a:t>generally </a:t>
            </a:r>
            <a:r>
              <a:rPr dirty="0" sz="2400"/>
              <a:t>reported</a:t>
            </a:r>
            <a:r>
              <a:rPr dirty="0" sz="2400" spc="-85"/>
              <a:t> </a:t>
            </a:r>
            <a:r>
              <a:rPr dirty="0" sz="2400"/>
              <a:t>believing</a:t>
            </a:r>
            <a:r>
              <a:rPr dirty="0" sz="2400" spc="-85"/>
              <a:t> </a:t>
            </a:r>
            <a:r>
              <a:rPr dirty="0" sz="2400"/>
              <a:t>that</a:t>
            </a:r>
            <a:r>
              <a:rPr dirty="0" sz="2400" spc="-90"/>
              <a:t> </a:t>
            </a:r>
            <a:r>
              <a:rPr dirty="0" sz="2400"/>
              <a:t>social</a:t>
            </a:r>
            <a:r>
              <a:rPr dirty="0" sz="2400" spc="-75"/>
              <a:t> </a:t>
            </a:r>
            <a:r>
              <a:rPr dirty="0" sz="2400"/>
              <a:t>screening</a:t>
            </a:r>
            <a:r>
              <a:rPr dirty="0" sz="2400" spc="-85"/>
              <a:t> </a:t>
            </a:r>
            <a:r>
              <a:rPr dirty="0" sz="2400"/>
              <a:t>was</a:t>
            </a:r>
            <a:r>
              <a:rPr dirty="0" sz="2400" spc="-85"/>
              <a:t> </a:t>
            </a:r>
            <a:r>
              <a:rPr dirty="0" sz="2400"/>
              <a:t>acceptable</a:t>
            </a:r>
            <a:r>
              <a:rPr dirty="0" sz="2400" spc="-85"/>
              <a:t> </a:t>
            </a:r>
            <a:r>
              <a:rPr dirty="0" sz="2400" spc="-25"/>
              <a:t>and </a:t>
            </a:r>
            <a:r>
              <a:rPr dirty="0" sz="2400"/>
              <a:t>appropriate</a:t>
            </a:r>
            <a:r>
              <a:rPr dirty="0" sz="2400" spc="-90"/>
              <a:t> </a:t>
            </a:r>
            <a:r>
              <a:rPr dirty="0" sz="2400"/>
              <a:t>in</a:t>
            </a:r>
            <a:r>
              <a:rPr dirty="0" sz="2400" spc="-90"/>
              <a:t> </a:t>
            </a:r>
            <a:r>
              <a:rPr dirty="0" sz="2400"/>
              <a:t>healthcare</a:t>
            </a:r>
            <a:r>
              <a:rPr dirty="0" sz="2400" spc="-90"/>
              <a:t> </a:t>
            </a:r>
            <a:r>
              <a:rPr dirty="0" sz="2400" spc="-10"/>
              <a:t>settings.</a:t>
            </a:r>
            <a:endParaRPr sz="2400"/>
          </a:p>
          <a:p>
            <a:pPr marL="756285" marR="5080">
              <a:lnSpc>
                <a:spcPct val="89200"/>
              </a:lnSpc>
              <a:spcBef>
                <a:spcPts val="2830"/>
              </a:spcBef>
            </a:pPr>
            <a:r>
              <a:rPr dirty="0" sz="2400"/>
              <a:t>Six</a:t>
            </a:r>
            <a:r>
              <a:rPr dirty="0" sz="2400" spc="-60"/>
              <a:t> </a:t>
            </a:r>
            <a:r>
              <a:rPr dirty="0" sz="2400"/>
              <a:t>studies</a:t>
            </a:r>
            <a:r>
              <a:rPr dirty="0" sz="2400" spc="-60"/>
              <a:t> </a:t>
            </a:r>
            <a:r>
              <a:rPr dirty="0" sz="2400"/>
              <a:t>assessed</a:t>
            </a:r>
            <a:r>
              <a:rPr dirty="0" sz="2400" spc="-60"/>
              <a:t> </a:t>
            </a:r>
            <a:r>
              <a:rPr dirty="0" sz="2400"/>
              <a:t>the</a:t>
            </a:r>
            <a:r>
              <a:rPr dirty="0" sz="2400" spc="-55"/>
              <a:t> </a:t>
            </a:r>
            <a:r>
              <a:rPr dirty="0" sz="2400"/>
              <a:t>perspectives</a:t>
            </a:r>
            <a:r>
              <a:rPr dirty="0" sz="2400" spc="-60"/>
              <a:t> </a:t>
            </a:r>
            <a:r>
              <a:rPr dirty="0" sz="2400"/>
              <a:t>of</a:t>
            </a:r>
            <a:r>
              <a:rPr dirty="0" sz="2400" spc="-60"/>
              <a:t> </a:t>
            </a:r>
            <a:r>
              <a:rPr dirty="0" sz="2400"/>
              <a:t>frontline</a:t>
            </a:r>
            <a:r>
              <a:rPr dirty="0" sz="2400" spc="-60"/>
              <a:t> </a:t>
            </a:r>
            <a:r>
              <a:rPr dirty="0" sz="2400" spc="-20"/>
              <a:t>staff—</a:t>
            </a:r>
            <a:r>
              <a:rPr dirty="0" sz="2400"/>
              <a:t>who</a:t>
            </a:r>
            <a:r>
              <a:rPr dirty="0" sz="2400" spc="-60"/>
              <a:t> </a:t>
            </a:r>
            <a:r>
              <a:rPr dirty="0" sz="2400" spc="-20"/>
              <a:t>were </a:t>
            </a:r>
            <a:r>
              <a:rPr dirty="0" sz="2400"/>
              <a:t>often</a:t>
            </a:r>
            <a:r>
              <a:rPr dirty="0" sz="2400" spc="-85"/>
              <a:t> </a:t>
            </a:r>
            <a:r>
              <a:rPr dirty="0" sz="2400"/>
              <a:t>tasked</a:t>
            </a:r>
            <a:r>
              <a:rPr dirty="0" sz="2400" spc="-85"/>
              <a:t> </a:t>
            </a:r>
            <a:r>
              <a:rPr dirty="0" sz="2400"/>
              <a:t>with</a:t>
            </a:r>
            <a:r>
              <a:rPr dirty="0" sz="2400" spc="-80"/>
              <a:t> </a:t>
            </a:r>
            <a:r>
              <a:rPr dirty="0" sz="2400"/>
              <a:t>administering</a:t>
            </a:r>
            <a:r>
              <a:rPr dirty="0" sz="2400" spc="-85"/>
              <a:t> </a:t>
            </a:r>
            <a:r>
              <a:rPr dirty="0" sz="2400"/>
              <a:t>social</a:t>
            </a:r>
            <a:r>
              <a:rPr dirty="0" sz="2400" spc="-75"/>
              <a:t> </a:t>
            </a:r>
            <a:r>
              <a:rPr dirty="0" sz="2400"/>
              <a:t>screening.</a:t>
            </a:r>
            <a:r>
              <a:rPr dirty="0" sz="2400" spc="-90"/>
              <a:t> </a:t>
            </a:r>
            <a:r>
              <a:rPr dirty="0" sz="2400"/>
              <a:t>Findings</a:t>
            </a:r>
            <a:r>
              <a:rPr dirty="0" sz="2400" spc="-80"/>
              <a:t> </a:t>
            </a:r>
            <a:r>
              <a:rPr dirty="0" sz="2400" spc="-20"/>
              <a:t>from </a:t>
            </a:r>
            <a:r>
              <a:rPr dirty="0" sz="2400"/>
              <a:t>frontline</a:t>
            </a:r>
            <a:r>
              <a:rPr dirty="0" sz="2400" spc="-80"/>
              <a:t> </a:t>
            </a:r>
            <a:r>
              <a:rPr dirty="0" sz="2400"/>
              <a:t>staff</a:t>
            </a:r>
            <a:r>
              <a:rPr dirty="0" sz="2400" spc="-80"/>
              <a:t> </a:t>
            </a:r>
            <a:r>
              <a:rPr dirty="0" sz="2400"/>
              <a:t>were</a:t>
            </a:r>
            <a:r>
              <a:rPr dirty="0" sz="2400" spc="-75"/>
              <a:t> </a:t>
            </a:r>
            <a:r>
              <a:rPr dirty="0" sz="2400"/>
              <a:t>more</a:t>
            </a:r>
            <a:r>
              <a:rPr dirty="0" sz="2400" spc="-75"/>
              <a:t> </a:t>
            </a:r>
            <a:r>
              <a:rPr dirty="0" sz="2400"/>
              <a:t>mixed,</a:t>
            </a:r>
            <a:r>
              <a:rPr dirty="0" sz="2400" spc="-80"/>
              <a:t> </a:t>
            </a:r>
            <a:r>
              <a:rPr dirty="0" sz="2400"/>
              <a:t>including</a:t>
            </a:r>
            <a:r>
              <a:rPr dirty="0" sz="2400" spc="-80"/>
              <a:t> </a:t>
            </a:r>
            <a:r>
              <a:rPr dirty="0" sz="2400"/>
              <a:t>about</a:t>
            </a:r>
            <a:r>
              <a:rPr dirty="0" sz="2400" spc="-80"/>
              <a:t> </a:t>
            </a:r>
            <a:r>
              <a:rPr dirty="0" sz="2400"/>
              <a:t>the</a:t>
            </a:r>
            <a:r>
              <a:rPr dirty="0" sz="2400" spc="-75"/>
              <a:t> </a:t>
            </a:r>
            <a:r>
              <a:rPr dirty="0" sz="2400"/>
              <a:t>acceptability</a:t>
            </a:r>
            <a:r>
              <a:rPr dirty="0" sz="2400" spc="-75"/>
              <a:t> </a:t>
            </a:r>
            <a:r>
              <a:rPr dirty="0" sz="2400" spc="-25"/>
              <a:t>of </a:t>
            </a:r>
            <a:r>
              <a:rPr dirty="0" sz="2400"/>
              <a:t>screening</a:t>
            </a:r>
            <a:r>
              <a:rPr dirty="0" sz="2400" spc="-55"/>
              <a:t> </a:t>
            </a:r>
            <a:r>
              <a:rPr dirty="0" sz="2400"/>
              <a:t>for</a:t>
            </a:r>
            <a:r>
              <a:rPr dirty="0" sz="2400" spc="-55"/>
              <a:t> </a:t>
            </a:r>
            <a:r>
              <a:rPr dirty="0" sz="2400"/>
              <a:t>select</a:t>
            </a:r>
            <a:r>
              <a:rPr dirty="0" sz="2400" spc="-60"/>
              <a:t> </a:t>
            </a:r>
            <a:r>
              <a:rPr dirty="0" sz="2400"/>
              <a:t>risks</a:t>
            </a:r>
            <a:r>
              <a:rPr dirty="0" sz="2400" spc="-50"/>
              <a:t> </a:t>
            </a:r>
            <a:r>
              <a:rPr dirty="0" sz="2400"/>
              <a:t>and</a:t>
            </a:r>
            <a:r>
              <a:rPr dirty="0" sz="2400" spc="-55"/>
              <a:t> </a:t>
            </a:r>
            <a:r>
              <a:rPr dirty="0" sz="2400"/>
              <a:t>the</a:t>
            </a:r>
            <a:r>
              <a:rPr dirty="0" sz="2400" spc="-55"/>
              <a:t> </a:t>
            </a:r>
            <a:r>
              <a:rPr dirty="0" sz="2400"/>
              <a:t>costs/benefits</a:t>
            </a:r>
            <a:r>
              <a:rPr dirty="0" sz="2400" spc="-50"/>
              <a:t> </a:t>
            </a:r>
            <a:r>
              <a:rPr dirty="0" sz="2400"/>
              <a:t>of</a:t>
            </a:r>
            <a:r>
              <a:rPr dirty="0" sz="2400" spc="-60"/>
              <a:t> </a:t>
            </a:r>
            <a:r>
              <a:rPr dirty="0" sz="2400" spc="-10"/>
              <a:t>screening.</a:t>
            </a:r>
            <a:endParaRPr sz="2400"/>
          </a:p>
          <a:p>
            <a:pPr marL="756285" marR="6350">
              <a:lnSpc>
                <a:spcPts val="2590"/>
              </a:lnSpc>
              <a:spcBef>
                <a:spcPts val="2845"/>
              </a:spcBef>
            </a:pPr>
            <a:r>
              <a:rPr dirty="0" sz="2400"/>
              <a:t>Opinions</a:t>
            </a:r>
            <a:r>
              <a:rPr dirty="0" sz="2400" spc="-75"/>
              <a:t> </a:t>
            </a:r>
            <a:r>
              <a:rPr dirty="0" sz="2400"/>
              <a:t>differed</a:t>
            </a:r>
            <a:r>
              <a:rPr dirty="0" sz="2400" spc="-75"/>
              <a:t> </a:t>
            </a:r>
            <a:r>
              <a:rPr dirty="0" sz="2400"/>
              <a:t>across</a:t>
            </a:r>
            <a:r>
              <a:rPr dirty="0" sz="2400" spc="-70"/>
              <a:t> </a:t>
            </a:r>
            <a:r>
              <a:rPr dirty="0" sz="2400"/>
              <a:t>studies</a:t>
            </a:r>
            <a:r>
              <a:rPr dirty="0" sz="2400" spc="-75"/>
              <a:t> </a:t>
            </a:r>
            <a:r>
              <a:rPr dirty="0" sz="2400"/>
              <a:t>about</a:t>
            </a:r>
            <a:r>
              <a:rPr dirty="0" sz="2400" spc="-80"/>
              <a:t> </a:t>
            </a:r>
            <a:r>
              <a:rPr dirty="0" sz="2400"/>
              <a:t>the</a:t>
            </a:r>
            <a:r>
              <a:rPr dirty="0" sz="2400" spc="-70"/>
              <a:t> </a:t>
            </a:r>
            <a:r>
              <a:rPr dirty="0" sz="2400"/>
              <a:t>optimal</a:t>
            </a:r>
            <a:r>
              <a:rPr dirty="0" sz="2400" spc="-70"/>
              <a:t> </a:t>
            </a:r>
            <a:r>
              <a:rPr dirty="0" sz="2400"/>
              <a:t>workforce</a:t>
            </a:r>
            <a:r>
              <a:rPr dirty="0" sz="2400" spc="-70"/>
              <a:t> </a:t>
            </a:r>
            <a:r>
              <a:rPr dirty="0" sz="2400" spc="-25"/>
              <a:t>to </a:t>
            </a:r>
            <a:r>
              <a:rPr dirty="0" sz="2400"/>
              <a:t>conduct</a:t>
            </a:r>
            <a:r>
              <a:rPr dirty="0" sz="2400" spc="-90"/>
              <a:t> </a:t>
            </a:r>
            <a:r>
              <a:rPr dirty="0" sz="2400"/>
              <a:t>screening</a:t>
            </a:r>
            <a:r>
              <a:rPr dirty="0" sz="2400" spc="-90"/>
              <a:t> </a:t>
            </a:r>
            <a:r>
              <a:rPr dirty="0" sz="2400"/>
              <a:t>(e.g.,</a:t>
            </a:r>
            <a:r>
              <a:rPr dirty="0" sz="2400" spc="-85"/>
              <a:t> </a:t>
            </a:r>
            <a:r>
              <a:rPr dirty="0" sz="2400"/>
              <a:t>ancillary</a:t>
            </a:r>
            <a:r>
              <a:rPr dirty="0" sz="2400" spc="-90"/>
              <a:t> </a:t>
            </a:r>
            <a:r>
              <a:rPr dirty="0" sz="2400"/>
              <a:t>staff,</a:t>
            </a:r>
            <a:r>
              <a:rPr dirty="0" sz="2400" spc="-90"/>
              <a:t> </a:t>
            </a:r>
            <a:r>
              <a:rPr dirty="0" sz="2400"/>
              <a:t>physicians,</a:t>
            </a:r>
            <a:r>
              <a:rPr dirty="0" sz="2400" spc="-85"/>
              <a:t> </a:t>
            </a:r>
            <a:r>
              <a:rPr dirty="0" sz="2400"/>
              <a:t>social</a:t>
            </a:r>
            <a:r>
              <a:rPr dirty="0" sz="2400" spc="-85"/>
              <a:t> </a:t>
            </a:r>
            <a:r>
              <a:rPr dirty="0" sz="2400" spc="-10"/>
              <a:t>workers).</a:t>
            </a:r>
            <a:endParaRPr sz="2400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87" y="1612391"/>
            <a:ext cx="771144" cy="77114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4087" y="3221735"/>
            <a:ext cx="771144" cy="77114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4087" y="4831079"/>
            <a:ext cx="771144" cy="774191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9" name="object 9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2026-06-18T00:07:01Z</dcterms:created>
  <dcterms:modified xsi:type="dcterms:W3CDTF">2026-06-18T00:07:01Z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2022-07-13T00:00:00Z</vt:filetime>
  </property>
  <property fmtid="{D5CDD505-2E9C-101B-9397-08002B2CF9AE}" pid="3" name="LastSaved">
    <vt:filetime>2026-06-18T00:00:00Z</vt:filetime>
  </property>
  <property fmtid="{D5CDD505-2E9C-101B-9397-08002B2CF9AE}" pid="4" name="Producer">
    <vt:lpwstr>macOS Version 12.3.1 (Build 21E258) Quartz PDFContext</vt:lpwstr>
  </property>
</Properties>
</file>