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356350"/>
          </a:xfrm>
          <a:custGeom>
            <a:avLst/>
            <a:gdLst/>
            <a:ahLst/>
            <a:cxnLst/>
            <a:rect l="l" t="t" r="r" b="b"/>
            <a:pathLst>
              <a:path w="12192000" h="6356350">
                <a:moveTo>
                  <a:pt x="0" y="6356350"/>
                </a:moveTo>
                <a:lnTo>
                  <a:pt x="12192000" y="6356350"/>
                </a:lnTo>
                <a:lnTo>
                  <a:pt x="12192000" y="0"/>
                </a:lnTo>
                <a:lnTo>
                  <a:pt x="0" y="0"/>
                </a:lnTo>
                <a:lnTo>
                  <a:pt x="0" y="6356350"/>
                </a:lnTo>
                <a:close/>
              </a:path>
            </a:pathLst>
          </a:custGeom>
          <a:solidFill>
            <a:srgbClr val="3F04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" y="6356350"/>
            <a:ext cx="12192000" cy="501650"/>
          </a:xfrm>
          <a:custGeom>
            <a:avLst/>
            <a:gdLst/>
            <a:ahLst/>
            <a:cxnLst/>
            <a:rect l="l" t="t" r="r" b="b"/>
            <a:pathLst>
              <a:path w="12192000" h="501650">
                <a:moveTo>
                  <a:pt x="12192000" y="0"/>
                </a:moveTo>
                <a:lnTo>
                  <a:pt x="0" y="0"/>
                </a:lnTo>
                <a:lnTo>
                  <a:pt x="0" y="501649"/>
                </a:lnTo>
                <a:lnTo>
                  <a:pt x="12192000" y="501649"/>
                </a:lnTo>
                <a:lnTo>
                  <a:pt x="12192000" y="0"/>
                </a:lnTo>
                <a:close/>
              </a:path>
            </a:pathLst>
          </a:custGeom>
          <a:solidFill>
            <a:srgbClr val="41207A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865" y="6375081"/>
            <a:ext cx="2116666" cy="46418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356350"/>
          </a:xfrm>
          <a:custGeom>
            <a:avLst/>
            <a:gdLst/>
            <a:ahLst/>
            <a:cxnLst/>
            <a:rect l="l" t="t" r="r" b="b"/>
            <a:pathLst>
              <a:path w="12192000" h="6356350">
                <a:moveTo>
                  <a:pt x="0" y="6356350"/>
                </a:moveTo>
                <a:lnTo>
                  <a:pt x="12192000" y="6356350"/>
                </a:lnTo>
                <a:lnTo>
                  <a:pt x="12192000" y="0"/>
                </a:lnTo>
                <a:lnTo>
                  <a:pt x="0" y="0"/>
                </a:lnTo>
                <a:lnTo>
                  <a:pt x="0" y="6356350"/>
                </a:lnTo>
                <a:close/>
              </a:path>
            </a:pathLst>
          </a:custGeom>
          <a:solidFill>
            <a:srgbClr val="41107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" y="6356350"/>
            <a:ext cx="12192000" cy="501650"/>
          </a:xfrm>
          <a:custGeom>
            <a:avLst/>
            <a:gdLst/>
            <a:ahLst/>
            <a:cxnLst/>
            <a:rect l="l" t="t" r="r" b="b"/>
            <a:pathLst>
              <a:path w="12192000" h="501650">
                <a:moveTo>
                  <a:pt x="12192000" y="0"/>
                </a:moveTo>
                <a:lnTo>
                  <a:pt x="0" y="0"/>
                </a:lnTo>
                <a:lnTo>
                  <a:pt x="0" y="501649"/>
                </a:lnTo>
                <a:lnTo>
                  <a:pt x="12192000" y="501649"/>
                </a:lnTo>
                <a:lnTo>
                  <a:pt x="12192000" y="0"/>
                </a:lnTo>
                <a:close/>
              </a:path>
            </a:pathLst>
          </a:custGeom>
          <a:solidFill>
            <a:srgbClr val="4120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356350"/>
          </a:xfrm>
          <a:custGeom>
            <a:avLst/>
            <a:gdLst/>
            <a:ahLst/>
            <a:cxnLst/>
            <a:rect l="l" t="t" r="r" b="b"/>
            <a:pathLst>
              <a:path w="12192000" h="6356350">
                <a:moveTo>
                  <a:pt x="0" y="6356350"/>
                </a:moveTo>
                <a:lnTo>
                  <a:pt x="12192000" y="6356350"/>
                </a:lnTo>
                <a:lnTo>
                  <a:pt x="12192000" y="0"/>
                </a:lnTo>
                <a:lnTo>
                  <a:pt x="0" y="0"/>
                </a:lnTo>
                <a:lnTo>
                  <a:pt x="0" y="6356350"/>
                </a:lnTo>
                <a:close/>
              </a:path>
            </a:pathLst>
          </a:custGeom>
          <a:solidFill>
            <a:srgbClr val="3F04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" y="6356350"/>
            <a:ext cx="12192000" cy="501650"/>
          </a:xfrm>
          <a:custGeom>
            <a:avLst/>
            <a:gdLst/>
            <a:ahLst/>
            <a:cxnLst/>
            <a:rect l="l" t="t" r="r" b="b"/>
            <a:pathLst>
              <a:path w="12192000" h="501650">
                <a:moveTo>
                  <a:pt x="12192000" y="0"/>
                </a:moveTo>
                <a:lnTo>
                  <a:pt x="0" y="0"/>
                </a:lnTo>
                <a:lnTo>
                  <a:pt x="0" y="501649"/>
                </a:lnTo>
                <a:lnTo>
                  <a:pt x="12192000" y="501649"/>
                </a:lnTo>
                <a:lnTo>
                  <a:pt x="12192000" y="0"/>
                </a:lnTo>
                <a:close/>
              </a:path>
            </a:pathLst>
          </a:custGeom>
          <a:solidFill>
            <a:srgbClr val="4120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3210" y="43179"/>
            <a:ext cx="10991850" cy="1226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45539" y="1807971"/>
            <a:ext cx="10093960" cy="4286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mailto:(arogers@g.harvard.edu" TargetMode="External"/><Relationship Id="rId4" Type="http://schemas.openxmlformats.org/officeDocument/2006/relationships/hyperlink" Target="mailto:(sar.sonia@gmail.com" TargetMode="Externa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3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g"/><Relationship Id="rId6" Type="http://schemas.openxmlformats.org/officeDocument/2006/relationships/image" Target="../media/image7.png"/><Relationship Id="rId7" Type="http://schemas.openxmlformats.org/officeDocument/2006/relationships/image" Target="../media/image8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9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10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1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hyperlink" Target="https://www.nichq.org/insight/savior-designed-equity-empowered-systems" TargetMode="External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1" Type="http://schemas.openxmlformats.org/officeDocument/2006/relationships/image" Target="../media/image20.png"/><Relationship Id="rId12" Type="http://schemas.openxmlformats.org/officeDocument/2006/relationships/hyperlink" Target="https://ciesandiego.org/data-equity/" TargetMode="Externa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1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65612" y="6446520"/>
            <a:ext cx="3661410" cy="3194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370"/>
              </a:lnSpc>
            </a:pPr>
            <a:r>
              <a:rPr dirty="0" sz="2000" spc="-275">
                <a:solidFill>
                  <a:srgbClr val="FFFFFF"/>
                </a:solidFill>
                <a:latin typeface="Arial Black"/>
                <a:cs typeface="Arial Black"/>
              </a:rPr>
              <a:t>2022</a:t>
            </a:r>
            <a:r>
              <a:rPr dirty="0" sz="2000" spc="-25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000" spc="-200">
                <a:solidFill>
                  <a:srgbClr val="FFFFFF"/>
                </a:solidFill>
                <a:latin typeface="Arial Black"/>
                <a:cs typeface="Arial Black"/>
              </a:rPr>
              <a:t>National</a:t>
            </a:r>
            <a:r>
              <a:rPr dirty="0" sz="2000" spc="-23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000" spc="-265">
                <a:solidFill>
                  <a:srgbClr val="FFFFFF"/>
                </a:solidFill>
                <a:latin typeface="Arial Black"/>
                <a:cs typeface="Arial Black"/>
              </a:rPr>
              <a:t>Research</a:t>
            </a:r>
            <a:r>
              <a:rPr dirty="0" sz="2000" spc="-24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000" spc="-204">
                <a:solidFill>
                  <a:srgbClr val="FFFFFF"/>
                </a:solidFill>
                <a:latin typeface="Arial Black"/>
                <a:cs typeface="Arial Black"/>
              </a:rPr>
              <a:t>Meeting</a:t>
            </a:r>
            <a:endParaRPr sz="20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865" y="6375081"/>
              <a:ext cx="2116666" cy="46418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1998" cy="685799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2079" y="4766462"/>
              <a:ext cx="11927840" cy="1200785"/>
            </a:xfrm>
            <a:custGeom>
              <a:avLst/>
              <a:gdLst/>
              <a:ahLst/>
              <a:cxnLst/>
              <a:rect l="l" t="t" r="r" b="b"/>
              <a:pathLst>
                <a:path w="11927840" h="1200785">
                  <a:moveTo>
                    <a:pt x="11927840" y="0"/>
                  </a:moveTo>
                  <a:lnTo>
                    <a:pt x="0" y="0"/>
                  </a:lnTo>
                  <a:lnTo>
                    <a:pt x="0" y="1200329"/>
                  </a:lnTo>
                  <a:lnTo>
                    <a:pt x="11927840" y="1200329"/>
                  </a:lnTo>
                  <a:lnTo>
                    <a:pt x="11927840" y="0"/>
                  </a:lnTo>
                  <a:close/>
                </a:path>
              </a:pathLst>
            </a:custGeom>
            <a:solidFill>
              <a:srgbClr val="241B3E">
                <a:alpha val="901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xfrm>
            <a:off x="683418" y="4772659"/>
            <a:ext cx="10828655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64135">
              <a:lnSpc>
                <a:spcPct val="100000"/>
              </a:lnSpc>
              <a:spcBef>
                <a:spcPts val="100"/>
              </a:spcBef>
            </a:pPr>
            <a:r>
              <a:rPr dirty="0" sz="3600" spc="-125"/>
              <a:t>How</a:t>
            </a:r>
            <a:r>
              <a:rPr dirty="0" sz="3600" spc="-235"/>
              <a:t> </a:t>
            </a:r>
            <a:r>
              <a:rPr dirty="0" sz="3600" spc="-40"/>
              <a:t>do</a:t>
            </a:r>
            <a:r>
              <a:rPr dirty="0" sz="3600" spc="-235"/>
              <a:t> </a:t>
            </a:r>
            <a:r>
              <a:rPr dirty="0" sz="3600" spc="-114"/>
              <a:t>we</a:t>
            </a:r>
            <a:r>
              <a:rPr dirty="0" sz="3600" spc="-235"/>
              <a:t> </a:t>
            </a:r>
            <a:r>
              <a:rPr dirty="0" sz="3600" spc="50"/>
              <a:t>put</a:t>
            </a:r>
            <a:r>
              <a:rPr dirty="0" sz="3600" spc="-240"/>
              <a:t> </a:t>
            </a:r>
            <a:r>
              <a:rPr dirty="0" sz="3600" spc="-10"/>
              <a:t>anti-</a:t>
            </a:r>
            <a:r>
              <a:rPr dirty="0" sz="3600" spc="-95"/>
              <a:t>racism</a:t>
            </a:r>
            <a:r>
              <a:rPr dirty="0" sz="3600" spc="-235"/>
              <a:t> </a:t>
            </a:r>
            <a:r>
              <a:rPr dirty="0" sz="3600"/>
              <a:t>into</a:t>
            </a:r>
            <a:r>
              <a:rPr dirty="0" sz="3600" spc="-240"/>
              <a:t> </a:t>
            </a:r>
            <a:r>
              <a:rPr dirty="0" sz="3600" spc="-60"/>
              <a:t>practice</a:t>
            </a:r>
            <a:r>
              <a:rPr dirty="0" sz="3600" spc="-240"/>
              <a:t> </a:t>
            </a:r>
            <a:r>
              <a:rPr dirty="0" sz="3600"/>
              <a:t>in</a:t>
            </a:r>
            <a:r>
              <a:rPr dirty="0" sz="3600" spc="-235"/>
              <a:t> </a:t>
            </a:r>
            <a:r>
              <a:rPr dirty="0" sz="3600" spc="-70"/>
              <a:t>tech-</a:t>
            </a:r>
            <a:r>
              <a:rPr dirty="0" sz="3600" spc="-10"/>
              <a:t>forward </a:t>
            </a:r>
            <a:r>
              <a:rPr dirty="0" sz="3600" spc="-400"/>
              <a:t>SDOH</a:t>
            </a:r>
            <a:r>
              <a:rPr dirty="0" sz="3600" spc="-245"/>
              <a:t> </a:t>
            </a:r>
            <a:r>
              <a:rPr dirty="0" sz="3600" spc="-50"/>
              <a:t>interventions,</a:t>
            </a:r>
            <a:r>
              <a:rPr dirty="0" sz="3600" spc="-245"/>
              <a:t> </a:t>
            </a:r>
            <a:r>
              <a:rPr dirty="0" sz="3600" spc="-95"/>
              <a:t>and</a:t>
            </a:r>
            <a:r>
              <a:rPr dirty="0" sz="3600" spc="-245"/>
              <a:t> </a:t>
            </a:r>
            <a:r>
              <a:rPr dirty="0" sz="3600" spc="-20"/>
              <a:t>what</a:t>
            </a:r>
            <a:r>
              <a:rPr dirty="0" sz="3600" spc="-250"/>
              <a:t> </a:t>
            </a:r>
            <a:r>
              <a:rPr dirty="0" sz="3600" spc="-160"/>
              <a:t>does</a:t>
            </a:r>
            <a:r>
              <a:rPr dirty="0" sz="3600" spc="-240"/>
              <a:t> </a:t>
            </a:r>
            <a:r>
              <a:rPr dirty="0" sz="3600" spc="140"/>
              <a:t>it</a:t>
            </a:r>
            <a:r>
              <a:rPr dirty="0" sz="3600" spc="-250"/>
              <a:t> </a:t>
            </a:r>
            <a:r>
              <a:rPr dirty="0" sz="3600" spc="-125"/>
              <a:t>mean</a:t>
            </a:r>
            <a:r>
              <a:rPr dirty="0" sz="3600" spc="-240"/>
              <a:t> </a:t>
            </a:r>
            <a:r>
              <a:rPr dirty="0" sz="3600"/>
              <a:t>for</a:t>
            </a:r>
            <a:r>
              <a:rPr dirty="0" sz="3600" spc="-245"/>
              <a:t> </a:t>
            </a:r>
            <a:r>
              <a:rPr dirty="0" sz="3600" spc="-25"/>
              <a:t>the</a:t>
            </a:r>
            <a:r>
              <a:rPr dirty="0" sz="3600" spc="-240"/>
              <a:t> </a:t>
            </a:r>
            <a:r>
              <a:rPr dirty="0" sz="3600" spc="-10"/>
              <a:t>field?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52912" y="6429755"/>
            <a:ext cx="368681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75">
                <a:solidFill>
                  <a:srgbClr val="FFFFFF"/>
                </a:solidFill>
                <a:latin typeface="Arial Black"/>
                <a:cs typeface="Arial Black"/>
              </a:rPr>
              <a:t>2022</a:t>
            </a:r>
            <a:r>
              <a:rPr dirty="0" sz="2000" spc="-25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000" spc="-200">
                <a:solidFill>
                  <a:srgbClr val="FFFFFF"/>
                </a:solidFill>
                <a:latin typeface="Arial Black"/>
                <a:cs typeface="Arial Black"/>
              </a:rPr>
              <a:t>National</a:t>
            </a:r>
            <a:r>
              <a:rPr dirty="0" sz="2000" spc="-23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000" spc="-265">
                <a:solidFill>
                  <a:srgbClr val="FFFFFF"/>
                </a:solidFill>
                <a:latin typeface="Arial Black"/>
                <a:cs typeface="Arial Black"/>
              </a:rPr>
              <a:t>Research</a:t>
            </a:r>
            <a:r>
              <a:rPr dirty="0" sz="2000" spc="-24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000" spc="-190">
                <a:solidFill>
                  <a:srgbClr val="FFFFFF"/>
                </a:solidFill>
                <a:latin typeface="Arial Black"/>
                <a:cs typeface="Arial Black"/>
              </a:rPr>
              <a:t>Meeting</a:t>
            </a:r>
            <a:endParaRPr sz="2000">
              <a:latin typeface="Arial Black"/>
              <a:cs typeface="Arial Black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865" y="6375081"/>
            <a:ext cx="2116666" cy="464180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553683" y="77724"/>
            <a:ext cx="851471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0"/>
              <a:t>Influx</a:t>
            </a:r>
            <a:r>
              <a:rPr dirty="0" spc="-204"/>
              <a:t> </a:t>
            </a:r>
            <a:r>
              <a:rPr dirty="0" spc="-10"/>
              <a:t>of</a:t>
            </a:r>
            <a:r>
              <a:rPr dirty="0" spc="-195"/>
              <a:t> Investment </a:t>
            </a:r>
            <a:r>
              <a:rPr dirty="0" spc="-245"/>
              <a:t>focused</a:t>
            </a:r>
            <a:r>
              <a:rPr dirty="0" spc="-190"/>
              <a:t> </a:t>
            </a:r>
            <a:r>
              <a:rPr dirty="0" spc="-180"/>
              <a:t>on</a:t>
            </a:r>
            <a:r>
              <a:rPr dirty="0" spc="-190"/>
              <a:t> </a:t>
            </a:r>
            <a:r>
              <a:rPr dirty="0" spc="-650"/>
              <a:t>SDOH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645259" y="1081394"/>
            <a:ext cx="2691765" cy="1355725"/>
            <a:chOff x="645259" y="1081394"/>
            <a:chExt cx="2691765" cy="1355725"/>
          </a:xfrm>
        </p:grpSpPr>
        <p:sp>
          <p:nvSpPr>
            <p:cNvPr id="6" name="object 6"/>
            <p:cNvSpPr/>
            <p:nvPr/>
          </p:nvSpPr>
          <p:spPr>
            <a:xfrm>
              <a:off x="654784" y="1090919"/>
              <a:ext cx="2672715" cy="1336675"/>
            </a:xfrm>
            <a:custGeom>
              <a:avLst/>
              <a:gdLst/>
              <a:ahLst/>
              <a:cxnLst/>
              <a:rect l="l" t="t" r="r" b="b"/>
              <a:pathLst>
                <a:path w="2672715" h="1336675">
                  <a:moveTo>
                    <a:pt x="2538979" y="0"/>
                  </a:moveTo>
                  <a:lnTo>
                    <a:pt x="133630" y="0"/>
                  </a:lnTo>
                  <a:lnTo>
                    <a:pt x="91392" y="6812"/>
                  </a:lnTo>
                  <a:lnTo>
                    <a:pt x="54710" y="25782"/>
                  </a:lnTo>
                  <a:lnTo>
                    <a:pt x="25782" y="54710"/>
                  </a:lnTo>
                  <a:lnTo>
                    <a:pt x="6812" y="91393"/>
                  </a:lnTo>
                  <a:lnTo>
                    <a:pt x="0" y="133630"/>
                  </a:lnTo>
                  <a:lnTo>
                    <a:pt x="0" y="1202674"/>
                  </a:lnTo>
                  <a:lnTo>
                    <a:pt x="6812" y="1244912"/>
                  </a:lnTo>
                  <a:lnTo>
                    <a:pt x="25782" y="1281595"/>
                  </a:lnTo>
                  <a:lnTo>
                    <a:pt x="54710" y="1310522"/>
                  </a:lnTo>
                  <a:lnTo>
                    <a:pt x="91392" y="1329492"/>
                  </a:lnTo>
                  <a:lnTo>
                    <a:pt x="133630" y="1336305"/>
                  </a:lnTo>
                  <a:lnTo>
                    <a:pt x="2538979" y="1336305"/>
                  </a:lnTo>
                  <a:lnTo>
                    <a:pt x="2581216" y="1329492"/>
                  </a:lnTo>
                  <a:lnTo>
                    <a:pt x="2617899" y="1310522"/>
                  </a:lnTo>
                  <a:lnTo>
                    <a:pt x="2646827" y="1281595"/>
                  </a:lnTo>
                  <a:lnTo>
                    <a:pt x="2665797" y="1244912"/>
                  </a:lnTo>
                  <a:lnTo>
                    <a:pt x="2672609" y="1202674"/>
                  </a:lnTo>
                  <a:lnTo>
                    <a:pt x="2672609" y="133630"/>
                  </a:lnTo>
                  <a:lnTo>
                    <a:pt x="2665797" y="91393"/>
                  </a:lnTo>
                  <a:lnTo>
                    <a:pt x="2646827" y="54710"/>
                  </a:lnTo>
                  <a:lnTo>
                    <a:pt x="2617899" y="25782"/>
                  </a:lnTo>
                  <a:lnTo>
                    <a:pt x="2581216" y="6812"/>
                  </a:lnTo>
                  <a:lnTo>
                    <a:pt x="25389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4784" y="1090919"/>
              <a:ext cx="2672715" cy="1336675"/>
            </a:xfrm>
            <a:custGeom>
              <a:avLst/>
              <a:gdLst/>
              <a:ahLst/>
              <a:cxnLst/>
              <a:rect l="l" t="t" r="r" b="b"/>
              <a:pathLst>
                <a:path w="2672715" h="1336675">
                  <a:moveTo>
                    <a:pt x="0" y="133630"/>
                  </a:moveTo>
                  <a:lnTo>
                    <a:pt x="6812" y="91392"/>
                  </a:lnTo>
                  <a:lnTo>
                    <a:pt x="25782" y="54710"/>
                  </a:lnTo>
                  <a:lnTo>
                    <a:pt x="54710" y="25782"/>
                  </a:lnTo>
                  <a:lnTo>
                    <a:pt x="91392" y="6812"/>
                  </a:lnTo>
                  <a:lnTo>
                    <a:pt x="133630" y="0"/>
                  </a:lnTo>
                  <a:lnTo>
                    <a:pt x="2538979" y="0"/>
                  </a:lnTo>
                  <a:lnTo>
                    <a:pt x="2581216" y="6812"/>
                  </a:lnTo>
                  <a:lnTo>
                    <a:pt x="2617899" y="25782"/>
                  </a:lnTo>
                  <a:lnTo>
                    <a:pt x="2646826" y="54710"/>
                  </a:lnTo>
                  <a:lnTo>
                    <a:pt x="2665797" y="91392"/>
                  </a:lnTo>
                  <a:lnTo>
                    <a:pt x="2672610" y="133630"/>
                  </a:lnTo>
                  <a:lnTo>
                    <a:pt x="2672610" y="1202674"/>
                  </a:lnTo>
                  <a:lnTo>
                    <a:pt x="2665797" y="1244911"/>
                  </a:lnTo>
                  <a:lnTo>
                    <a:pt x="2646826" y="1281595"/>
                  </a:lnTo>
                  <a:lnTo>
                    <a:pt x="2617899" y="1310522"/>
                  </a:lnTo>
                  <a:lnTo>
                    <a:pt x="2581216" y="1329492"/>
                  </a:lnTo>
                  <a:lnTo>
                    <a:pt x="2538979" y="1336305"/>
                  </a:lnTo>
                  <a:lnTo>
                    <a:pt x="133630" y="1336305"/>
                  </a:lnTo>
                  <a:lnTo>
                    <a:pt x="91392" y="1329492"/>
                  </a:lnTo>
                  <a:lnTo>
                    <a:pt x="54710" y="1310522"/>
                  </a:lnTo>
                  <a:lnTo>
                    <a:pt x="25782" y="1281595"/>
                  </a:lnTo>
                  <a:lnTo>
                    <a:pt x="6812" y="1244911"/>
                  </a:lnTo>
                  <a:lnTo>
                    <a:pt x="0" y="1202674"/>
                  </a:lnTo>
                  <a:lnTo>
                    <a:pt x="0" y="133630"/>
                  </a:lnTo>
                  <a:close/>
                </a:path>
              </a:pathLst>
            </a:custGeom>
            <a:ln w="19050">
              <a:solidFill>
                <a:srgbClr val="9B366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867075" y="1234947"/>
            <a:ext cx="2247900" cy="982980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algn="ctr" marL="12700" marR="5080">
              <a:lnSpc>
                <a:spcPct val="92700"/>
              </a:lnSpc>
              <a:spcBef>
                <a:spcPts val="290"/>
              </a:spcBef>
            </a:pPr>
            <a:r>
              <a:rPr dirty="0" sz="2200" spc="-105">
                <a:solidFill>
                  <a:srgbClr val="302453"/>
                </a:solidFill>
                <a:latin typeface="Arial"/>
                <a:cs typeface="Arial"/>
              </a:rPr>
              <a:t>Accountable</a:t>
            </a:r>
            <a:r>
              <a:rPr dirty="0" sz="2200" spc="-5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2200" spc="-80">
                <a:solidFill>
                  <a:srgbClr val="302453"/>
                </a:solidFill>
                <a:latin typeface="Arial"/>
                <a:cs typeface="Arial"/>
              </a:rPr>
              <a:t>Health </a:t>
            </a:r>
            <a:r>
              <a:rPr dirty="0" sz="2200" spc="-10">
                <a:solidFill>
                  <a:srgbClr val="302453"/>
                </a:solidFill>
                <a:latin typeface="Arial"/>
                <a:cs typeface="Arial"/>
              </a:rPr>
              <a:t>Communities Introduction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45259" y="2618145"/>
            <a:ext cx="2691765" cy="1355725"/>
            <a:chOff x="645259" y="2618145"/>
            <a:chExt cx="2691765" cy="1355725"/>
          </a:xfrm>
        </p:grpSpPr>
        <p:sp>
          <p:nvSpPr>
            <p:cNvPr id="10" name="object 10"/>
            <p:cNvSpPr/>
            <p:nvPr/>
          </p:nvSpPr>
          <p:spPr>
            <a:xfrm>
              <a:off x="654784" y="2627670"/>
              <a:ext cx="2672715" cy="1336675"/>
            </a:xfrm>
            <a:custGeom>
              <a:avLst/>
              <a:gdLst/>
              <a:ahLst/>
              <a:cxnLst/>
              <a:rect l="l" t="t" r="r" b="b"/>
              <a:pathLst>
                <a:path w="2672715" h="1336675">
                  <a:moveTo>
                    <a:pt x="2538979" y="0"/>
                  </a:moveTo>
                  <a:lnTo>
                    <a:pt x="133630" y="0"/>
                  </a:lnTo>
                  <a:lnTo>
                    <a:pt x="91392" y="6812"/>
                  </a:lnTo>
                  <a:lnTo>
                    <a:pt x="54710" y="25782"/>
                  </a:lnTo>
                  <a:lnTo>
                    <a:pt x="25782" y="54710"/>
                  </a:lnTo>
                  <a:lnTo>
                    <a:pt x="6812" y="91393"/>
                  </a:lnTo>
                  <a:lnTo>
                    <a:pt x="0" y="133630"/>
                  </a:lnTo>
                  <a:lnTo>
                    <a:pt x="0" y="1202674"/>
                  </a:lnTo>
                  <a:lnTo>
                    <a:pt x="6812" y="1244912"/>
                  </a:lnTo>
                  <a:lnTo>
                    <a:pt x="25782" y="1281595"/>
                  </a:lnTo>
                  <a:lnTo>
                    <a:pt x="54710" y="1310522"/>
                  </a:lnTo>
                  <a:lnTo>
                    <a:pt x="91392" y="1329492"/>
                  </a:lnTo>
                  <a:lnTo>
                    <a:pt x="133630" y="1336305"/>
                  </a:lnTo>
                  <a:lnTo>
                    <a:pt x="2538979" y="1336305"/>
                  </a:lnTo>
                  <a:lnTo>
                    <a:pt x="2581216" y="1329492"/>
                  </a:lnTo>
                  <a:lnTo>
                    <a:pt x="2617899" y="1310522"/>
                  </a:lnTo>
                  <a:lnTo>
                    <a:pt x="2646827" y="1281595"/>
                  </a:lnTo>
                  <a:lnTo>
                    <a:pt x="2665797" y="1244912"/>
                  </a:lnTo>
                  <a:lnTo>
                    <a:pt x="2672609" y="1202674"/>
                  </a:lnTo>
                  <a:lnTo>
                    <a:pt x="2672609" y="133630"/>
                  </a:lnTo>
                  <a:lnTo>
                    <a:pt x="2665797" y="91393"/>
                  </a:lnTo>
                  <a:lnTo>
                    <a:pt x="2646827" y="54710"/>
                  </a:lnTo>
                  <a:lnTo>
                    <a:pt x="2617899" y="25782"/>
                  </a:lnTo>
                  <a:lnTo>
                    <a:pt x="2581216" y="6812"/>
                  </a:lnTo>
                  <a:lnTo>
                    <a:pt x="25389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54784" y="2627670"/>
              <a:ext cx="2672715" cy="1336675"/>
            </a:xfrm>
            <a:custGeom>
              <a:avLst/>
              <a:gdLst/>
              <a:ahLst/>
              <a:cxnLst/>
              <a:rect l="l" t="t" r="r" b="b"/>
              <a:pathLst>
                <a:path w="2672715" h="1336675">
                  <a:moveTo>
                    <a:pt x="0" y="133630"/>
                  </a:moveTo>
                  <a:lnTo>
                    <a:pt x="6812" y="91392"/>
                  </a:lnTo>
                  <a:lnTo>
                    <a:pt x="25782" y="54710"/>
                  </a:lnTo>
                  <a:lnTo>
                    <a:pt x="54710" y="25782"/>
                  </a:lnTo>
                  <a:lnTo>
                    <a:pt x="91392" y="6812"/>
                  </a:lnTo>
                  <a:lnTo>
                    <a:pt x="133630" y="0"/>
                  </a:lnTo>
                  <a:lnTo>
                    <a:pt x="2538979" y="0"/>
                  </a:lnTo>
                  <a:lnTo>
                    <a:pt x="2581216" y="6812"/>
                  </a:lnTo>
                  <a:lnTo>
                    <a:pt x="2617899" y="25782"/>
                  </a:lnTo>
                  <a:lnTo>
                    <a:pt x="2646826" y="54710"/>
                  </a:lnTo>
                  <a:lnTo>
                    <a:pt x="2665797" y="91392"/>
                  </a:lnTo>
                  <a:lnTo>
                    <a:pt x="2672610" y="133630"/>
                  </a:lnTo>
                  <a:lnTo>
                    <a:pt x="2672610" y="1202674"/>
                  </a:lnTo>
                  <a:lnTo>
                    <a:pt x="2665797" y="1244911"/>
                  </a:lnTo>
                  <a:lnTo>
                    <a:pt x="2646826" y="1281595"/>
                  </a:lnTo>
                  <a:lnTo>
                    <a:pt x="2617899" y="1310522"/>
                  </a:lnTo>
                  <a:lnTo>
                    <a:pt x="2581216" y="1329492"/>
                  </a:lnTo>
                  <a:lnTo>
                    <a:pt x="2538979" y="1336305"/>
                  </a:lnTo>
                  <a:lnTo>
                    <a:pt x="133630" y="1336305"/>
                  </a:lnTo>
                  <a:lnTo>
                    <a:pt x="91392" y="1329492"/>
                  </a:lnTo>
                  <a:lnTo>
                    <a:pt x="54710" y="1310522"/>
                  </a:lnTo>
                  <a:lnTo>
                    <a:pt x="25782" y="1281595"/>
                  </a:lnTo>
                  <a:lnTo>
                    <a:pt x="6812" y="1244911"/>
                  </a:lnTo>
                  <a:lnTo>
                    <a:pt x="0" y="1202674"/>
                  </a:lnTo>
                  <a:lnTo>
                    <a:pt x="0" y="133630"/>
                  </a:lnTo>
                  <a:close/>
                </a:path>
              </a:pathLst>
            </a:custGeom>
            <a:ln w="19050">
              <a:solidFill>
                <a:srgbClr val="9B366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723819" y="2618740"/>
            <a:ext cx="2534920" cy="1287780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algn="ctr" marL="12065" marR="5080">
              <a:lnSpc>
                <a:spcPct val="92100"/>
              </a:lnSpc>
              <a:spcBef>
                <a:spcPts val="305"/>
              </a:spcBef>
            </a:pPr>
            <a:r>
              <a:rPr dirty="0" sz="2200" spc="-300">
                <a:solidFill>
                  <a:srgbClr val="302453"/>
                </a:solidFill>
                <a:latin typeface="Arial"/>
                <a:cs typeface="Arial"/>
              </a:rPr>
              <a:t>SDOH</a:t>
            </a:r>
            <a:r>
              <a:rPr dirty="0" sz="2200" spc="-10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2200" spc="-120">
                <a:solidFill>
                  <a:srgbClr val="302453"/>
                </a:solidFill>
                <a:latin typeface="Arial"/>
                <a:cs typeface="Arial"/>
              </a:rPr>
              <a:t>is</a:t>
            </a:r>
            <a:r>
              <a:rPr dirty="0" sz="2200" spc="-10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2200" spc="-75">
                <a:solidFill>
                  <a:srgbClr val="302453"/>
                </a:solidFill>
                <a:latin typeface="Arial"/>
                <a:cs typeface="Arial"/>
              </a:rPr>
              <a:t>between</a:t>
            </a:r>
            <a:r>
              <a:rPr dirty="0" sz="2200" spc="-10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2200" spc="-175" b="1">
                <a:solidFill>
                  <a:srgbClr val="302453"/>
                </a:solidFill>
                <a:latin typeface="Arial"/>
                <a:cs typeface="Arial"/>
              </a:rPr>
              <a:t>40% </a:t>
            </a:r>
            <a:r>
              <a:rPr dirty="0" sz="2200" spc="-95" b="1">
                <a:solidFill>
                  <a:srgbClr val="302453"/>
                </a:solidFill>
                <a:latin typeface="Arial"/>
                <a:cs typeface="Arial"/>
              </a:rPr>
              <a:t>to</a:t>
            </a:r>
            <a:r>
              <a:rPr dirty="0" sz="2200" spc="-100" b="1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2200" spc="-25" b="1">
                <a:solidFill>
                  <a:srgbClr val="302453"/>
                </a:solidFill>
                <a:latin typeface="Arial"/>
                <a:cs typeface="Arial"/>
              </a:rPr>
              <a:t>50% </a:t>
            </a:r>
            <a:r>
              <a:rPr dirty="0" sz="2200" spc="-10">
                <a:solidFill>
                  <a:srgbClr val="302453"/>
                </a:solidFill>
                <a:latin typeface="Arial"/>
                <a:cs typeface="Arial"/>
              </a:rPr>
              <a:t>Medicare/Medicaid </a:t>
            </a:r>
            <a:r>
              <a:rPr dirty="0" sz="2200" spc="-170">
                <a:solidFill>
                  <a:srgbClr val="302453"/>
                </a:solidFill>
                <a:latin typeface="Arial"/>
                <a:cs typeface="Arial"/>
              </a:rPr>
              <a:t>Cost</a:t>
            </a:r>
            <a:r>
              <a:rPr dirty="0" sz="2200" spc="-9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302453"/>
                </a:solidFill>
                <a:latin typeface="Arial"/>
                <a:cs typeface="Arial"/>
              </a:rPr>
              <a:t>Structure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21044" y="2618145"/>
            <a:ext cx="3757929" cy="1355725"/>
            <a:chOff x="3321044" y="2618145"/>
            <a:chExt cx="3757929" cy="1355725"/>
          </a:xfrm>
        </p:grpSpPr>
        <p:sp>
          <p:nvSpPr>
            <p:cNvPr id="14" name="object 14"/>
            <p:cNvSpPr/>
            <p:nvPr/>
          </p:nvSpPr>
          <p:spPr>
            <a:xfrm>
              <a:off x="3327394" y="3295822"/>
              <a:ext cx="1069340" cy="0"/>
            </a:xfrm>
            <a:custGeom>
              <a:avLst/>
              <a:gdLst/>
              <a:ahLst/>
              <a:cxnLst/>
              <a:rect l="l" t="t" r="r" b="b"/>
              <a:pathLst>
                <a:path w="1069339" h="0">
                  <a:moveTo>
                    <a:pt x="0" y="0"/>
                  </a:moveTo>
                  <a:lnTo>
                    <a:pt x="1069044" y="0"/>
                  </a:lnTo>
                </a:path>
              </a:pathLst>
            </a:custGeom>
            <a:ln w="12700">
              <a:solidFill>
                <a:srgbClr val="882F5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396439" y="2627670"/>
              <a:ext cx="2672715" cy="1336675"/>
            </a:xfrm>
            <a:custGeom>
              <a:avLst/>
              <a:gdLst/>
              <a:ahLst/>
              <a:cxnLst/>
              <a:rect l="l" t="t" r="r" b="b"/>
              <a:pathLst>
                <a:path w="2672715" h="1336675">
                  <a:moveTo>
                    <a:pt x="2538978" y="0"/>
                  </a:moveTo>
                  <a:lnTo>
                    <a:pt x="133630" y="0"/>
                  </a:lnTo>
                  <a:lnTo>
                    <a:pt x="91393" y="6812"/>
                  </a:lnTo>
                  <a:lnTo>
                    <a:pt x="54710" y="25782"/>
                  </a:lnTo>
                  <a:lnTo>
                    <a:pt x="25782" y="54710"/>
                  </a:lnTo>
                  <a:lnTo>
                    <a:pt x="6812" y="91393"/>
                  </a:lnTo>
                  <a:lnTo>
                    <a:pt x="0" y="133630"/>
                  </a:lnTo>
                  <a:lnTo>
                    <a:pt x="0" y="1202674"/>
                  </a:lnTo>
                  <a:lnTo>
                    <a:pt x="6812" y="1244912"/>
                  </a:lnTo>
                  <a:lnTo>
                    <a:pt x="25782" y="1281595"/>
                  </a:lnTo>
                  <a:lnTo>
                    <a:pt x="54710" y="1310522"/>
                  </a:lnTo>
                  <a:lnTo>
                    <a:pt x="91393" y="1329492"/>
                  </a:lnTo>
                  <a:lnTo>
                    <a:pt x="133630" y="1336305"/>
                  </a:lnTo>
                  <a:lnTo>
                    <a:pt x="2538978" y="1336305"/>
                  </a:lnTo>
                  <a:lnTo>
                    <a:pt x="2581216" y="1329492"/>
                  </a:lnTo>
                  <a:lnTo>
                    <a:pt x="2617899" y="1310522"/>
                  </a:lnTo>
                  <a:lnTo>
                    <a:pt x="2646826" y="1281595"/>
                  </a:lnTo>
                  <a:lnTo>
                    <a:pt x="2665797" y="1244912"/>
                  </a:lnTo>
                  <a:lnTo>
                    <a:pt x="2672609" y="1202674"/>
                  </a:lnTo>
                  <a:lnTo>
                    <a:pt x="2672609" y="133630"/>
                  </a:lnTo>
                  <a:lnTo>
                    <a:pt x="2665797" y="91393"/>
                  </a:lnTo>
                  <a:lnTo>
                    <a:pt x="2646826" y="54710"/>
                  </a:lnTo>
                  <a:lnTo>
                    <a:pt x="2617899" y="25782"/>
                  </a:lnTo>
                  <a:lnTo>
                    <a:pt x="2581216" y="6812"/>
                  </a:lnTo>
                  <a:lnTo>
                    <a:pt x="25389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4396439" y="2627670"/>
              <a:ext cx="2672715" cy="1336675"/>
            </a:xfrm>
            <a:custGeom>
              <a:avLst/>
              <a:gdLst/>
              <a:ahLst/>
              <a:cxnLst/>
              <a:rect l="l" t="t" r="r" b="b"/>
              <a:pathLst>
                <a:path w="2672715" h="1336675">
                  <a:moveTo>
                    <a:pt x="0" y="133630"/>
                  </a:moveTo>
                  <a:lnTo>
                    <a:pt x="6812" y="91392"/>
                  </a:lnTo>
                  <a:lnTo>
                    <a:pt x="25782" y="54710"/>
                  </a:lnTo>
                  <a:lnTo>
                    <a:pt x="54710" y="25782"/>
                  </a:lnTo>
                  <a:lnTo>
                    <a:pt x="91392" y="6812"/>
                  </a:lnTo>
                  <a:lnTo>
                    <a:pt x="133630" y="0"/>
                  </a:lnTo>
                  <a:lnTo>
                    <a:pt x="2538979" y="0"/>
                  </a:lnTo>
                  <a:lnTo>
                    <a:pt x="2581216" y="6812"/>
                  </a:lnTo>
                  <a:lnTo>
                    <a:pt x="2617899" y="25782"/>
                  </a:lnTo>
                  <a:lnTo>
                    <a:pt x="2646826" y="54710"/>
                  </a:lnTo>
                  <a:lnTo>
                    <a:pt x="2665797" y="91392"/>
                  </a:lnTo>
                  <a:lnTo>
                    <a:pt x="2672610" y="133630"/>
                  </a:lnTo>
                  <a:lnTo>
                    <a:pt x="2672610" y="1202674"/>
                  </a:lnTo>
                  <a:lnTo>
                    <a:pt x="2665797" y="1244911"/>
                  </a:lnTo>
                  <a:lnTo>
                    <a:pt x="2646826" y="1281595"/>
                  </a:lnTo>
                  <a:lnTo>
                    <a:pt x="2617899" y="1310522"/>
                  </a:lnTo>
                  <a:lnTo>
                    <a:pt x="2581216" y="1329492"/>
                  </a:lnTo>
                  <a:lnTo>
                    <a:pt x="2538979" y="1336305"/>
                  </a:lnTo>
                  <a:lnTo>
                    <a:pt x="133630" y="1336305"/>
                  </a:lnTo>
                  <a:lnTo>
                    <a:pt x="91392" y="1329492"/>
                  </a:lnTo>
                  <a:lnTo>
                    <a:pt x="54710" y="1310522"/>
                  </a:lnTo>
                  <a:lnTo>
                    <a:pt x="25782" y="1281595"/>
                  </a:lnTo>
                  <a:lnTo>
                    <a:pt x="6812" y="1244911"/>
                  </a:lnTo>
                  <a:lnTo>
                    <a:pt x="0" y="1202674"/>
                  </a:lnTo>
                  <a:lnTo>
                    <a:pt x="0" y="133630"/>
                  </a:lnTo>
                  <a:close/>
                </a:path>
              </a:pathLst>
            </a:custGeom>
            <a:ln w="19050">
              <a:solidFill>
                <a:srgbClr val="9B366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4529038" y="2771140"/>
            <a:ext cx="2407920" cy="982980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algn="just" marL="12700" marR="5080" indent="46990">
              <a:lnSpc>
                <a:spcPct val="92700"/>
              </a:lnSpc>
              <a:spcBef>
                <a:spcPts val="290"/>
              </a:spcBef>
            </a:pPr>
            <a:r>
              <a:rPr dirty="0" sz="2200" spc="-114" b="1">
                <a:solidFill>
                  <a:srgbClr val="302453"/>
                </a:solidFill>
                <a:latin typeface="Arial"/>
                <a:cs typeface="Arial"/>
              </a:rPr>
              <a:t>2.5</a:t>
            </a:r>
            <a:r>
              <a:rPr dirty="0" sz="2200" spc="-25" b="1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2200" spc="-135" b="1">
                <a:solidFill>
                  <a:srgbClr val="302453"/>
                </a:solidFill>
                <a:latin typeface="Arial"/>
                <a:cs typeface="Arial"/>
              </a:rPr>
              <a:t>billion</a:t>
            </a:r>
            <a:r>
              <a:rPr dirty="0" sz="2200" spc="5" b="1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2200" spc="-180" b="1">
                <a:solidFill>
                  <a:srgbClr val="302453"/>
                </a:solidFill>
                <a:latin typeface="Arial"/>
                <a:cs typeface="Arial"/>
              </a:rPr>
              <a:t>dollars</a:t>
            </a:r>
            <a:r>
              <a:rPr dirty="0" sz="2200" spc="25" b="1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302453"/>
                </a:solidFill>
                <a:latin typeface="Arial"/>
                <a:cs typeface="Arial"/>
              </a:rPr>
              <a:t>of </a:t>
            </a:r>
            <a:r>
              <a:rPr dirty="0" sz="2200" spc="-65">
                <a:solidFill>
                  <a:srgbClr val="302453"/>
                </a:solidFill>
                <a:latin typeface="Arial"/>
                <a:cs typeface="Arial"/>
              </a:rPr>
              <a:t>health</a:t>
            </a:r>
            <a:r>
              <a:rPr dirty="0" sz="2200" spc="-2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2200" spc="-175">
                <a:solidFill>
                  <a:srgbClr val="302453"/>
                </a:solidFill>
                <a:latin typeface="Arial"/>
                <a:cs typeface="Arial"/>
              </a:rPr>
              <a:t>systems</a:t>
            </a:r>
            <a:r>
              <a:rPr dirty="0" sz="2200" spc="2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2200" spc="-80">
                <a:solidFill>
                  <a:srgbClr val="302453"/>
                </a:solidFill>
                <a:latin typeface="Arial"/>
                <a:cs typeface="Arial"/>
              </a:rPr>
              <a:t>funds </a:t>
            </a:r>
            <a:r>
              <a:rPr dirty="0" sz="2200" spc="-110">
                <a:solidFill>
                  <a:srgbClr val="302453"/>
                </a:solidFill>
                <a:latin typeface="Arial"/>
                <a:cs typeface="Arial"/>
              </a:rPr>
              <a:t>are </a:t>
            </a:r>
            <a:r>
              <a:rPr dirty="0" sz="2200" spc="-95">
                <a:solidFill>
                  <a:srgbClr val="302453"/>
                </a:solidFill>
                <a:latin typeface="Arial"/>
                <a:cs typeface="Arial"/>
              </a:rPr>
              <a:t>invested</a:t>
            </a:r>
            <a:r>
              <a:rPr dirty="0" sz="2200" spc="-11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2200" spc="-30">
                <a:solidFill>
                  <a:srgbClr val="302453"/>
                </a:solidFill>
                <a:latin typeface="Arial"/>
                <a:cs typeface="Arial"/>
              </a:rPr>
              <a:t>in</a:t>
            </a:r>
            <a:r>
              <a:rPr dirty="0" sz="2200" spc="-10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2200" spc="-325">
                <a:solidFill>
                  <a:srgbClr val="302453"/>
                </a:solidFill>
                <a:latin typeface="Arial"/>
                <a:cs typeface="Arial"/>
              </a:rPr>
              <a:t>SDOH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062697" y="863878"/>
            <a:ext cx="3757929" cy="2438400"/>
            <a:chOff x="7062697" y="863878"/>
            <a:chExt cx="3757929" cy="2438400"/>
          </a:xfrm>
        </p:grpSpPr>
        <p:sp>
          <p:nvSpPr>
            <p:cNvPr id="19" name="object 19"/>
            <p:cNvSpPr/>
            <p:nvPr/>
          </p:nvSpPr>
          <p:spPr>
            <a:xfrm>
              <a:off x="7069047" y="1759071"/>
              <a:ext cx="1069340" cy="1537335"/>
            </a:xfrm>
            <a:custGeom>
              <a:avLst/>
              <a:gdLst/>
              <a:ahLst/>
              <a:cxnLst/>
              <a:rect l="l" t="t" r="r" b="b"/>
              <a:pathLst>
                <a:path w="1069340" h="1537335">
                  <a:moveTo>
                    <a:pt x="0" y="1536750"/>
                  </a:moveTo>
                  <a:lnTo>
                    <a:pt x="1069043" y="0"/>
                  </a:lnTo>
                </a:path>
              </a:pathLst>
            </a:custGeom>
            <a:ln w="12700">
              <a:solidFill>
                <a:srgbClr val="9B366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8138092" y="873403"/>
              <a:ext cx="2672715" cy="1771650"/>
            </a:xfrm>
            <a:custGeom>
              <a:avLst/>
              <a:gdLst/>
              <a:ahLst/>
              <a:cxnLst/>
              <a:rect l="l" t="t" r="r" b="b"/>
              <a:pathLst>
                <a:path w="2672715" h="1771650">
                  <a:moveTo>
                    <a:pt x="2495476" y="0"/>
                  </a:moveTo>
                  <a:lnTo>
                    <a:pt x="177133" y="0"/>
                  </a:lnTo>
                  <a:lnTo>
                    <a:pt x="130044" y="6327"/>
                  </a:lnTo>
                  <a:lnTo>
                    <a:pt x="87730" y="24183"/>
                  </a:lnTo>
                  <a:lnTo>
                    <a:pt x="51881" y="51881"/>
                  </a:lnTo>
                  <a:lnTo>
                    <a:pt x="24183" y="87730"/>
                  </a:lnTo>
                  <a:lnTo>
                    <a:pt x="6327" y="130044"/>
                  </a:lnTo>
                  <a:lnTo>
                    <a:pt x="0" y="177133"/>
                  </a:lnTo>
                  <a:lnTo>
                    <a:pt x="0" y="1594205"/>
                  </a:lnTo>
                  <a:lnTo>
                    <a:pt x="6327" y="1641294"/>
                  </a:lnTo>
                  <a:lnTo>
                    <a:pt x="24183" y="1683608"/>
                  </a:lnTo>
                  <a:lnTo>
                    <a:pt x="51881" y="1719457"/>
                  </a:lnTo>
                  <a:lnTo>
                    <a:pt x="87730" y="1747154"/>
                  </a:lnTo>
                  <a:lnTo>
                    <a:pt x="130044" y="1765011"/>
                  </a:lnTo>
                  <a:lnTo>
                    <a:pt x="177133" y="1771338"/>
                  </a:lnTo>
                  <a:lnTo>
                    <a:pt x="2495476" y="1771338"/>
                  </a:lnTo>
                  <a:lnTo>
                    <a:pt x="2542565" y="1765011"/>
                  </a:lnTo>
                  <a:lnTo>
                    <a:pt x="2584878" y="1747154"/>
                  </a:lnTo>
                  <a:lnTo>
                    <a:pt x="2620728" y="1719457"/>
                  </a:lnTo>
                  <a:lnTo>
                    <a:pt x="2648425" y="1683608"/>
                  </a:lnTo>
                  <a:lnTo>
                    <a:pt x="2666282" y="1641294"/>
                  </a:lnTo>
                  <a:lnTo>
                    <a:pt x="2672609" y="1594205"/>
                  </a:lnTo>
                  <a:lnTo>
                    <a:pt x="2672609" y="177133"/>
                  </a:lnTo>
                  <a:lnTo>
                    <a:pt x="2666282" y="130044"/>
                  </a:lnTo>
                  <a:lnTo>
                    <a:pt x="2648425" y="87730"/>
                  </a:lnTo>
                  <a:lnTo>
                    <a:pt x="2620728" y="51881"/>
                  </a:lnTo>
                  <a:lnTo>
                    <a:pt x="2584878" y="24183"/>
                  </a:lnTo>
                  <a:lnTo>
                    <a:pt x="2542565" y="6327"/>
                  </a:lnTo>
                  <a:lnTo>
                    <a:pt x="24954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8138092" y="873403"/>
              <a:ext cx="2672715" cy="1771650"/>
            </a:xfrm>
            <a:custGeom>
              <a:avLst/>
              <a:gdLst/>
              <a:ahLst/>
              <a:cxnLst/>
              <a:rect l="l" t="t" r="r" b="b"/>
              <a:pathLst>
                <a:path w="2672715" h="1771650">
                  <a:moveTo>
                    <a:pt x="0" y="177133"/>
                  </a:moveTo>
                  <a:lnTo>
                    <a:pt x="6327" y="130044"/>
                  </a:lnTo>
                  <a:lnTo>
                    <a:pt x="24183" y="87730"/>
                  </a:lnTo>
                  <a:lnTo>
                    <a:pt x="51881" y="51881"/>
                  </a:lnTo>
                  <a:lnTo>
                    <a:pt x="87730" y="24183"/>
                  </a:lnTo>
                  <a:lnTo>
                    <a:pt x="130044" y="6327"/>
                  </a:lnTo>
                  <a:lnTo>
                    <a:pt x="177133" y="0"/>
                  </a:lnTo>
                  <a:lnTo>
                    <a:pt x="2495476" y="0"/>
                  </a:lnTo>
                  <a:lnTo>
                    <a:pt x="2542565" y="6327"/>
                  </a:lnTo>
                  <a:lnTo>
                    <a:pt x="2584879" y="24183"/>
                  </a:lnTo>
                  <a:lnTo>
                    <a:pt x="2620728" y="51881"/>
                  </a:lnTo>
                  <a:lnTo>
                    <a:pt x="2648426" y="87730"/>
                  </a:lnTo>
                  <a:lnTo>
                    <a:pt x="2666282" y="130044"/>
                  </a:lnTo>
                  <a:lnTo>
                    <a:pt x="2672610" y="177133"/>
                  </a:lnTo>
                  <a:lnTo>
                    <a:pt x="2672610" y="1594205"/>
                  </a:lnTo>
                  <a:lnTo>
                    <a:pt x="2666282" y="1641294"/>
                  </a:lnTo>
                  <a:lnTo>
                    <a:pt x="2648426" y="1683608"/>
                  </a:lnTo>
                  <a:lnTo>
                    <a:pt x="2620728" y="1719457"/>
                  </a:lnTo>
                  <a:lnTo>
                    <a:pt x="2584879" y="1747155"/>
                  </a:lnTo>
                  <a:lnTo>
                    <a:pt x="2542565" y="1765011"/>
                  </a:lnTo>
                  <a:lnTo>
                    <a:pt x="2495476" y="1771339"/>
                  </a:lnTo>
                  <a:lnTo>
                    <a:pt x="177133" y="1771339"/>
                  </a:lnTo>
                  <a:lnTo>
                    <a:pt x="130044" y="1765011"/>
                  </a:lnTo>
                  <a:lnTo>
                    <a:pt x="87730" y="1747155"/>
                  </a:lnTo>
                  <a:lnTo>
                    <a:pt x="51881" y="1719457"/>
                  </a:lnTo>
                  <a:lnTo>
                    <a:pt x="24183" y="1683608"/>
                  </a:lnTo>
                  <a:lnTo>
                    <a:pt x="6327" y="1641294"/>
                  </a:lnTo>
                  <a:lnTo>
                    <a:pt x="0" y="1594205"/>
                  </a:lnTo>
                  <a:lnTo>
                    <a:pt x="0" y="177133"/>
                  </a:lnTo>
                  <a:close/>
                </a:path>
              </a:pathLst>
            </a:custGeom>
            <a:ln w="19050">
              <a:solidFill>
                <a:srgbClr val="9B366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8794789" y="1060196"/>
            <a:ext cx="13595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800" spc="-90" b="1">
                <a:solidFill>
                  <a:srgbClr val="302453"/>
                </a:solidFill>
                <a:uFill>
                  <a:solidFill>
                    <a:srgbClr val="302453"/>
                  </a:solidFill>
                </a:uFill>
                <a:latin typeface="Arial"/>
                <a:cs typeface="Arial"/>
              </a:rPr>
              <a:t>58</a:t>
            </a:r>
            <a:r>
              <a:rPr dirty="0" u="sng" sz="1800" spc="-95" b="1">
                <a:solidFill>
                  <a:srgbClr val="302453"/>
                </a:solidFill>
                <a:uFill>
                  <a:solidFill>
                    <a:srgbClr val="302453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60" b="1">
                <a:solidFill>
                  <a:srgbClr val="302453"/>
                </a:solidFill>
                <a:uFill>
                  <a:solidFill>
                    <a:srgbClr val="302453"/>
                  </a:solidFill>
                </a:uFill>
                <a:latin typeface="Arial"/>
                <a:cs typeface="Arial"/>
              </a:rPr>
              <a:t>Companies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261071" y="1319275"/>
            <a:ext cx="2426335" cy="1080135"/>
          </a:xfrm>
          <a:prstGeom prst="rect">
            <a:avLst/>
          </a:prstGeom>
        </p:spPr>
        <p:txBody>
          <a:bodyPr wrap="square" lIns="0" tIns="94615" rIns="0" bIns="0" rtlCol="0" vert="horz">
            <a:spAutoFit/>
          </a:bodyPr>
          <a:lstStyle/>
          <a:p>
            <a:pPr marL="181610">
              <a:lnSpc>
                <a:spcPct val="100000"/>
              </a:lnSpc>
              <a:spcBef>
                <a:spcPts val="745"/>
              </a:spcBef>
            </a:pPr>
            <a:r>
              <a:rPr dirty="0" sz="1800" spc="-80" b="1">
                <a:solidFill>
                  <a:srgbClr val="302453"/>
                </a:solidFill>
                <a:latin typeface="Arial"/>
                <a:cs typeface="Arial"/>
              </a:rPr>
              <a:t>$2.4 </a:t>
            </a:r>
            <a:r>
              <a:rPr dirty="0" sz="1800" spc="-95" b="1">
                <a:solidFill>
                  <a:srgbClr val="302453"/>
                </a:solidFill>
                <a:latin typeface="Arial"/>
                <a:cs typeface="Arial"/>
              </a:rPr>
              <a:t>billion</a:t>
            </a:r>
            <a:r>
              <a:rPr dirty="0" sz="1800" spc="-80" b="1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800" spc="-105" b="1">
                <a:solidFill>
                  <a:srgbClr val="302453"/>
                </a:solidFill>
                <a:latin typeface="Arial"/>
                <a:cs typeface="Arial"/>
              </a:rPr>
              <a:t>in</a:t>
            </a:r>
            <a:r>
              <a:rPr dirty="0" sz="1800" spc="-75" b="1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02453"/>
                </a:solidFill>
                <a:latin typeface="Arial"/>
                <a:cs typeface="Arial"/>
              </a:rPr>
              <a:t>funding</a:t>
            </a:r>
            <a:endParaRPr sz="1800">
              <a:latin typeface="Arial"/>
              <a:cs typeface="Arial"/>
            </a:endParaRPr>
          </a:p>
          <a:p>
            <a:pPr marL="12700" marR="5080" indent="146050">
              <a:lnSpc>
                <a:spcPct val="124400"/>
              </a:lnSpc>
              <a:spcBef>
                <a:spcPts val="120"/>
              </a:spcBef>
            </a:pPr>
            <a:r>
              <a:rPr dirty="0" sz="1800" spc="-85" b="1">
                <a:solidFill>
                  <a:srgbClr val="302453"/>
                </a:solidFill>
                <a:latin typeface="Arial"/>
                <a:cs typeface="Arial"/>
              </a:rPr>
              <a:t>$18.5</a:t>
            </a:r>
            <a:r>
              <a:rPr dirty="0" sz="1800" spc="-75" b="1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800" spc="-95" b="1">
                <a:solidFill>
                  <a:srgbClr val="302453"/>
                </a:solidFill>
                <a:latin typeface="Arial"/>
                <a:cs typeface="Arial"/>
              </a:rPr>
              <a:t>billion</a:t>
            </a:r>
            <a:r>
              <a:rPr dirty="0" sz="1800" spc="-70" b="1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02453"/>
                </a:solidFill>
                <a:latin typeface="Arial"/>
                <a:cs typeface="Arial"/>
              </a:rPr>
              <a:t>valuation </a:t>
            </a:r>
            <a:r>
              <a:rPr dirty="0" sz="1800" spc="-125" b="1">
                <a:solidFill>
                  <a:srgbClr val="302453"/>
                </a:solidFill>
                <a:latin typeface="Arial"/>
                <a:cs typeface="Arial"/>
              </a:rPr>
              <a:t>(mostly</a:t>
            </a:r>
            <a:r>
              <a:rPr dirty="0" sz="1800" spc="-70" b="1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800" spc="-105" b="1">
                <a:solidFill>
                  <a:srgbClr val="302453"/>
                </a:solidFill>
                <a:latin typeface="Arial"/>
                <a:cs typeface="Arial"/>
              </a:rPr>
              <a:t>in</a:t>
            </a:r>
            <a:r>
              <a:rPr dirty="0" sz="1800" spc="-70" b="1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800" spc="-204" b="1">
                <a:solidFill>
                  <a:srgbClr val="302453"/>
                </a:solidFill>
                <a:latin typeface="Arial"/>
                <a:cs typeface="Arial"/>
              </a:rPr>
              <a:t>CA,</a:t>
            </a:r>
            <a:r>
              <a:rPr dirty="0" sz="1800" spc="-70" b="1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800" spc="-225" b="1">
                <a:solidFill>
                  <a:srgbClr val="302453"/>
                </a:solidFill>
                <a:latin typeface="Arial"/>
                <a:cs typeface="Arial"/>
              </a:rPr>
              <a:t>NY,</a:t>
            </a:r>
            <a:r>
              <a:rPr dirty="0" sz="1800" spc="-65" b="1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800" spc="-70" b="1">
                <a:solidFill>
                  <a:srgbClr val="302453"/>
                </a:solidFill>
                <a:latin typeface="Arial"/>
                <a:cs typeface="Arial"/>
              </a:rPr>
              <a:t>MA, </a:t>
            </a:r>
            <a:r>
              <a:rPr dirty="0" sz="1800" spc="-110" b="1">
                <a:solidFill>
                  <a:srgbClr val="302453"/>
                </a:solidFill>
                <a:latin typeface="Arial"/>
                <a:cs typeface="Arial"/>
              </a:rPr>
              <a:t>IL)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062699" y="2835662"/>
            <a:ext cx="3757929" cy="1355725"/>
            <a:chOff x="7062699" y="2835662"/>
            <a:chExt cx="3757929" cy="1355725"/>
          </a:xfrm>
        </p:grpSpPr>
        <p:sp>
          <p:nvSpPr>
            <p:cNvPr id="25" name="object 25"/>
            <p:cNvSpPr/>
            <p:nvPr/>
          </p:nvSpPr>
          <p:spPr>
            <a:xfrm>
              <a:off x="7069049" y="3295822"/>
              <a:ext cx="1069340" cy="217804"/>
            </a:xfrm>
            <a:custGeom>
              <a:avLst/>
              <a:gdLst/>
              <a:ahLst/>
              <a:cxnLst/>
              <a:rect l="l" t="t" r="r" b="b"/>
              <a:pathLst>
                <a:path w="1069340" h="217804">
                  <a:moveTo>
                    <a:pt x="0" y="0"/>
                  </a:moveTo>
                  <a:lnTo>
                    <a:pt x="1069043" y="217516"/>
                  </a:lnTo>
                </a:path>
              </a:pathLst>
            </a:custGeom>
            <a:ln w="12699">
              <a:solidFill>
                <a:srgbClr val="9B366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8138092" y="2845187"/>
              <a:ext cx="2672715" cy="1336675"/>
            </a:xfrm>
            <a:custGeom>
              <a:avLst/>
              <a:gdLst/>
              <a:ahLst/>
              <a:cxnLst/>
              <a:rect l="l" t="t" r="r" b="b"/>
              <a:pathLst>
                <a:path w="2672715" h="1336675">
                  <a:moveTo>
                    <a:pt x="2538978" y="0"/>
                  </a:moveTo>
                  <a:lnTo>
                    <a:pt x="133630" y="0"/>
                  </a:lnTo>
                  <a:lnTo>
                    <a:pt x="91393" y="6812"/>
                  </a:lnTo>
                  <a:lnTo>
                    <a:pt x="54710" y="25782"/>
                  </a:lnTo>
                  <a:lnTo>
                    <a:pt x="25782" y="54710"/>
                  </a:lnTo>
                  <a:lnTo>
                    <a:pt x="6812" y="91393"/>
                  </a:lnTo>
                  <a:lnTo>
                    <a:pt x="0" y="133630"/>
                  </a:lnTo>
                  <a:lnTo>
                    <a:pt x="0" y="1202674"/>
                  </a:lnTo>
                  <a:lnTo>
                    <a:pt x="6812" y="1244912"/>
                  </a:lnTo>
                  <a:lnTo>
                    <a:pt x="25782" y="1281595"/>
                  </a:lnTo>
                  <a:lnTo>
                    <a:pt x="54710" y="1310522"/>
                  </a:lnTo>
                  <a:lnTo>
                    <a:pt x="91393" y="1329492"/>
                  </a:lnTo>
                  <a:lnTo>
                    <a:pt x="133630" y="1336305"/>
                  </a:lnTo>
                  <a:lnTo>
                    <a:pt x="2538978" y="1336305"/>
                  </a:lnTo>
                  <a:lnTo>
                    <a:pt x="2581216" y="1329492"/>
                  </a:lnTo>
                  <a:lnTo>
                    <a:pt x="2617899" y="1310522"/>
                  </a:lnTo>
                  <a:lnTo>
                    <a:pt x="2646826" y="1281595"/>
                  </a:lnTo>
                  <a:lnTo>
                    <a:pt x="2665797" y="1244912"/>
                  </a:lnTo>
                  <a:lnTo>
                    <a:pt x="2672609" y="1202674"/>
                  </a:lnTo>
                  <a:lnTo>
                    <a:pt x="2672609" y="133630"/>
                  </a:lnTo>
                  <a:lnTo>
                    <a:pt x="2665797" y="91393"/>
                  </a:lnTo>
                  <a:lnTo>
                    <a:pt x="2646826" y="54710"/>
                  </a:lnTo>
                  <a:lnTo>
                    <a:pt x="2617899" y="25782"/>
                  </a:lnTo>
                  <a:lnTo>
                    <a:pt x="2581216" y="6812"/>
                  </a:lnTo>
                  <a:lnTo>
                    <a:pt x="25389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8138092" y="2845187"/>
              <a:ext cx="2672715" cy="1336675"/>
            </a:xfrm>
            <a:custGeom>
              <a:avLst/>
              <a:gdLst/>
              <a:ahLst/>
              <a:cxnLst/>
              <a:rect l="l" t="t" r="r" b="b"/>
              <a:pathLst>
                <a:path w="2672715" h="1336675">
                  <a:moveTo>
                    <a:pt x="0" y="133630"/>
                  </a:moveTo>
                  <a:lnTo>
                    <a:pt x="6812" y="91392"/>
                  </a:lnTo>
                  <a:lnTo>
                    <a:pt x="25782" y="54710"/>
                  </a:lnTo>
                  <a:lnTo>
                    <a:pt x="54710" y="25782"/>
                  </a:lnTo>
                  <a:lnTo>
                    <a:pt x="91392" y="6812"/>
                  </a:lnTo>
                  <a:lnTo>
                    <a:pt x="133630" y="0"/>
                  </a:lnTo>
                  <a:lnTo>
                    <a:pt x="2538979" y="0"/>
                  </a:lnTo>
                  <a:lnTo>
                    <a:pt x="2581216" y="6812"/>
                  </a:lnTo>
                  <a:lnTo>
                    <a:pt x="2617899" y="25782"/>
                  </a:lnTo>
                  <a:lnTo>
                    <a:pt x="2646826" y="54710"/>
                  </a:lnTo>
                  <a:lnTo>
                    <a:pt x="2665797" y="91392"/>
                  </a:lnTo>
                  <a:lnTo>
                    <a:pt x="2672610" y="133630"/>
                  </a:lnTo>
                  <a:lnTo>
                    <a:pt x="2672610" y="1202674"/>
                  </a:lnTo>
                  <a:lnTo>
                    <a:pt x="2665797" y="1244911"/>
                  </a:lnTo>
                  <a:lnTo>
                    <a:pt x="2646826" y="1281595"/>
                  </a:lnTo>
                  <a:lnTo>
                    <a:pt x="2617899" y="1310522"/>
                  </a:lnTo>
                  <a:lnTo>
                    <a:pt x="2581216" y="1329492"/>
                  </a:lnTo>
                  <a:lnTo>
                    <a:pt x="2538979" y="1336305"/>
                  </a:lnTo>
                  <a:lnTo>
                    <a:pt x="133630" y="1336305"/>
                  </a:lnTo>
                  <a:lnTo>
                    <a:pt x="91392" y="1329492"/>
                  </a:lnTo>
                  <a:lnTo>
                    <a:pt x="54710" y="1310522"/>
                  </a:lnTo>
                  <a:lnTo>
                    <a:pt x="25782" y="1281595"/>
                  </a:lnTo>
                  <a:lnTo>
                    <a:pt x="6812" y="1244911"/>
                  </a:lnTo>
                  <a:lnTo>
                    <a:pt x="0" y="1202674"/>
                  </a:lnTo>
                  <a:lnTo>
                    <a:pt x="0" y="133630"/>
                  </a:lnTo>
                  <a:close/>
                </a:path>
              </a:pathLst>
            </a:custGeom>
            <a:ln w="19050">
              <a:solidFill>
                <a:srgbClr val="9B366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/>
          <p:nvPr/>
        </p:nvSpPr>
        <p:spPr>
          <a:xfrm>
            <a:off x="8210716" y="2903220"/>
            <a:ext cx="2527300" cy="1168400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algn="ctr" marL="12700" marR="5080">
              <a:lnSpc>
                <a:spcPct val="91700"/>
              </a:lnSpc>
              <a:spcBef>
                <a:spcPts val="300"/>
              </a:spcBef>
            </a:pPr>
            <a:r>
              <a:rPr dirty="0" sz="2000" spc="-110" b="1">
                <a:solidFill>
                  <a:srgbClr val="302453"/>
                </a:solidFill>
                <a:latin typeface="Arial"/>
                <a:cs typeface="Arial"/>
              </a:rPr>
              <a:t>5</a:t>
            </a:r>
            <a:r>
              <a:rPr dirty="0" sz="2000" spc="-90" b="1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2000" spc="-180" b="1">
                <a:solidFill>
                  <a:srgbClr val="302453"/>
                </a:solidFill>
                <a:latin typeface="Arial"/>
                <a:cs typeface="Arial"/>
              </a:rPr>
              <a:t>companies</a:t>
            </a:r>
            <a:r>
              <a:rPr dirty="0" sz="2000" spc="-85" b="1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2000" spc="-85">
                <a:solidFill>
                  <a:srgbClr val="302453"/>
                </a:solidFill>
                <a:latin typeface="Arial"/>
                <a:cs typeface="Arial"/>
              </a:rPr>
              <a:t>alone </a:t>
            </a:r>
            <a:r>
              <a:rPr dirty="0" sz="2000" spc="-100">
                <a:solidFill>
                  <a:srgbClr val="302453"/>
                </a:solidFill>
                <a:latin typeface="Arial"/>
                <a:cs typeface="Arial"/>
              </a:rPr>
              <a:t>have </a:t>
            </a:r>
            <a:r>
              <a:rPr dirty="0" sz="2000" spc="-165">
                <a:solidFill>
                  <a:srgbClr val="302453"/>
                </a:solidFill>
                <a:latin typeface="Arial"/>
                <a:cs typeface="Arial"/>
              </a:rPr>
              <a:t>a</a:t>
            </a:r>
            <a:r>
              <a:rPr dirty="0" sz="2000" spc="-10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2000" spc="-70" b="1">
                <a:solidFill>
                  <a:srgbClr val="302453"/>
                </a:solidFill>
                <a:latin typeface="Arial"/>
                <a:cs typeface="Arial"/>
              </a:rPr>
              <a:t>total</a:t>
            </a:r>
            <a:r>
              <a:rPr dirty="0" sz="2000" spc="-100" b="1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302453"/>
                </a:solidFill>
                <a:latin typeface="Arial"/>
                <a:cs typeface="Arial"/>
              </a:rPr>
              <a:t>valuation </a:t>
            </a:r>
            <a:r>
              <a:rPr dirty="0" sz="2000" spc="-70">
                <a:solidFill>
                  <a:srgbClr val="302453"/>
                </a:solidFill>
                <a:latin typeface="Arial"/>
                <a:cs typeface="Arial"/>
              </a:rPr>
              <a:t>between</a:t>
            </a:r>
            <a:r>
              <a:rPr dirty="0" sz="2000" spc="-9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2000" spc="-105" b="1">
                <a:solidFill>
                  <a:srgbClr val="302453"/>
                </a:solidFill>
                <a:latin typeface="Arial"/>
                <a:cs typeface="Arial"/>
              </a:rPr>
              <a:t>$100</a:t>
            </a:r>
            <a:r>
              <a:rPr dirty="0" sz="2000" spc="-90" b="1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302453"/>
                </a:solidFill>
                <a:latin typeface="Arial"/>
                <a:cs typeface="Arial"/>
              </a:rPr>
              <a:t>million </a:t>
            </a:r>
            <a:r>
              <a:rPr dirty="0" sz="2000" spc="-160" b="1">
                <a:solidFill>
                  <a:srgbClr val="302453"/>
                </a:solidFill>
                <a:latin typeface="Arial"/>
                <a:cs typeface="Arial"/>
              </a:rPr>
              <a:t>and</a:t>
            </a:r>
            <a:r>
              <a:rPr dirty="0" sz="2000" spc="-90" b="1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2000" spc="-110" b="1">
                <a:solidFill>
                  <a:srgbClr val="302453"/>
                </a:solidFill>
                <a:latin typeface="Arial"/>
                <a:cs typeface="Arial"/>
              </a:rPr>
              <a:t>$1</a:t>
            </a:r>
            <a:r>
              <a:rPr dirty="0" sz="2000" spc="-85" b="1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302453"/>
                </a:solidFill>
                <a:latin typeface="Arial"/>
                <a:cs typeface="Arial"/>
              </a:rPr>
              <a:t>billion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7062699" y="3289473"/>
            <a:ext cx="3757929" cy="2438400"/>
            <a:chOff x="7062699" y="3289473"/>
            <a:chExt cx="3757929" cy="2438400"/>
          </a:xfrm>
        </p:grpSpPr>
        <p:sp>
          <p:nvSpPr>
            <p:cNvPr id="30" name="object 30"/>
            <p:cNvSpPr/>
            <p:nvPr/>
          </p:nvSpPr>
          <p:spPr>
            <a:xfrm>
              <a:off x="7069049" y="3295823"/>
              <a:ext cx="1069340" cy="1754505"/>
            </a:xfrm>
            <a:custGeom>
              <a:avLst/>
              <a:gdLst/>
              <a:ahLst/>
              <a:cxnLst/>
              <a:rect l="l" t="t" r="r" b="b"/>
              <a:pathLst>
                <a:path w="1069340" h="1754504">
                  <a:moveTo>
                    <a:pt x="0" y="0"/>
                  </a:moveTo>
                  <a:lnTo>
                    <a:pt x="1069043" y="1754267"/>
                  </a:lnTo>
                </a:path>
              </a:pathLst>
            </a:custGeom>
            <a:ln w="12699">
              <a:solidFill>
                <a:srgbClr val="9B366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8138092" y="4381939"/>
              <a:ext cx="2672715" cy="1336675"/>
            </a:xfrm>
            <a:custGeom>
              <a:avLst/>
              <a:gdLst/>
              <a:ahLst/>
              <a:cxnLst/>
              <a:rect l="l" t="t" r="r" b="b"/>
              <a:pathLst>
                <a:path w="2672715" h="1336675">
                  <a:moveTo>
                    <a:pt x="2538978" y="0"/>
                  </a:moveTo>
                  <a:lnTo>
                    <a:pt x="133630" y="0"/>
                  </a:lnTo>
                  <a:lnTo>
                    <a:pt x="91393" y="6812"/>
                  </a:lnTo>
                  <a:lnTo>
                    <a:pt x="54710" y="25782"/>
                  </a:lnTo>
                  <a:lnTo>
                    <a:pt x="25782" y="54709"/>
                  </a:lnTo>
                  <a:lnTo>
                    <a:pt x="6812" y="91392"/>
                  </a:lnTo>
                  <a:lnTo>
                    <a:pt x="0" y="133629"/>
                  </a:lnTo>
                  <a:lnTo>
                    <a:pt x="0" y="1202673"/>
                  </a:lnTo>
                  <a:lnTo>
                    <a:pt x="6812" y="1244911"/>
                  </a:lnTo>
                  <a:lnTo>
                    <a:pt x="25782" y="1281594"/>
                  </a:lnTo>
                  <a:lnTo>
                    <a:pt x="54710" y="1310521"/>
                  </a:lnTo>
                  <a:lnTo>
                    <a:pt x="91393" y="1329491"/>
                  </a:lnTo>
                  <a:lnTo>
                    <a:pt x="133630" y="1336304"/>
                  </a:lnTo>
                  <a:lnTo>
                    <a:pt x="2538978" y="1336304"/>
                  </a:lnTo>
                  <a:lnTo>
                    <a:pt x="2581216" y="1329491"/>
                  </a:lnTo>
                  <a:lnTo>
                    <a:pt x="2617899" y="1310521"/>
                  </a:lnTo>
                  <a:lnTo>
                    <a:pt x="2646826" y="1281594"/>
                  </a:lnTo>
                  <a:lnTo>
                    <a:pt x="2665797" y="1244911"/>
                  </a:lnTo>
                  <a:lnTo>
                    <a:pt x="2672609" y="1202673"/>
                  </a:lnTo>
                  <a:lnTo>
                    <a:pt x="2672609" y="133629"/>
                  </a:lnTo>
                  <a:lnTo>
                    <a:pt x="2665797" y="91392"/>
                  </a:lnTo>
                  <a:lnTo>
                    <a:pt x="2646826" y="54709"/>
                  </a:lnTo>
                  <a:lnTo>
                    <a:pt x="2617899" y="25782"/>
                  </a:lnTo>
                  <a:lnTo>
                    <a:pt x="2581216" y="6812"/>
                  </a:lnTo>
                  <a:lnTo>
                    <a:pt x="25389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8138092" y="4381939"/>
              <a:ext cx="2672715" cy="1336675"/>
            </a:xfrm>
            <a:custGeom>
              <a:avLst/>
              <a:gdLst/>
              <a:ahLst/>
              <a:cxnLst/>
              <a:rect l="l" t="t" r="r" b="b"/>
              <a:pathLst>
                <a:path w="2672715" h="1336675">
                  <a:moveTo>
                    <a:pt x="0" y="133630"/>
                  </a:moveTo>
                  <a:lnTo>
                    <a:pt x="6812" y="91392"/>
                  </a:lnTo>
                  <a:lnTo>
                    <a:pt x="25782" y="54710"/>
                  </a:lnTo>
                  <a:lnTo>
                    <a:pt x="54710" y="25782"/>
                  </a:lnTo>
                  <a:lnTo>
                    <a:pt x="91392" y="6812"/>
                  </a:lnTo>
                  <a:lnTo>
                    <a:pt x="133630" y="0"/>
                  </a:lnTo>
                  <a:lnTo>
                    <a:pt x="2538979" y="0"/>
                  </a:lnTo>
                  <a:lnTo>
                    <a:pt x="2581216" y="6812"/>
                  </a:lnTo>
                  <a:lnTo>
                    <a:pt x="2617899" y="25782"/>
                  </a:lnTo>
                  <a:lnTo>
                    <a:pt x="2646826" y="54710"/>
                  </a:lnTo>
                  <a:lnTo>
                    <a:pt x="2665797" y="91392"/>
                  </a:lnTo>
                  <a:lnTo>
                    <a:pt x="2672610" y="133630"/>
                  </a:lnTo>
                  <a:lnTo>
                    <a:pt x="2672610" y="1202674"/>
                  </a:lnTo>
                  <a:lnTo>
                    <a:pt x="2665797" y="1244911"/>
                  </a:lnTo>
                  <a:lnTo>
                    <a:pt x="2646826" y="1281595"/>
                  </a:lnTo>
                  <a:lnTo>
                    <a:pt x="2617899" y="1310522"/>
                  </a:lnTo>
                  <a:lnTo>
                    <a:pt x="2581216" y="1329492"/>
                  </a:lnTo>
                  <a:lnTo>
                    <a:pt x="2538979" y="1336305"/>
                  </a:lnTo>
                  <a:lnTo>
                    <a:pt x="133630" y="1336305"/>
                  </a:lnTo>
                  <a:lnTo>
                    <a:pt x="91392" y="1329492"/>
                  </a:lnTo>
                  <a:lnTo>
                    <a:pt x="54710" y="1310522"/>
                  </a:lnTo>
                  <a:lnTo>
                    <a:pt x="25782" y="1281595"/>
                  </a:lnTo>
                  <a:lnTo>
                    <a:pt x="6812" y="1244911"/>
                  </a:lnTo>
                  <a:lnTo>
                    <a:pt x="0" y="1202674"/>
                  </a:lnTo>
                  <a:lnTo>
                    <a:pt x="0" y="133630"/>
                  </a:lnTo>
                  <a:close/>
                </a:path>
              </a:pathLst>
            </a:custGeom>
            <a:ln w="19050">
              <a:solidFill>
                <a:srgbClr val="9B366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 txBox="1"/>
          <p:nvPr/>
        </p:nvSpPr>
        <p:spPr>
          <a:xfrm>
            <a:off x="8315776" y="4579620"/>
            <a:ext cx="2317750" cy="891540"/>
          </a:xfrm>
          <a:prstGeom prst="rect">
            <a:avLst/>
          </a:prstGeom>
        </p:spPr>
        <p:txBody>
          <a:bodyPr wrap="square" lIns="0" tIns="41910" rIns="0" bIns="0" rtlCol="0" vert="horz">
            <a:spAutoFit/>
          </a:bodyPr>
          <a:lstStyle/>
          <a:p>
            <a:pPr algn="ctr" marL="12065" marR="5080">
              <a:lnSpc>
                <a:spcPts val="2210"/>
              </a:lnSpc>
              <a:spcBef>
                <a:spcPts val="330"/>
              </a:spcBef>
            </a:pPr>
            <a:r>
              <a:rPr dirty="0" sz="2000" spc="-110" b="1">
                <a:solidFill>
                  <a:srgbClr val="302453"/>
                </a:solidFill>
                <a:latin typeface="Arial"/>
                <a:cs typeface="Arial"/>
              </a:rPr>
              <a:t>1</a:t>
            </a:r>
            <a:r>
              <a:rPr dirty="0" sz="2000" spc="-95" b="1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2000" spc="-254" b="1">
                <a:solidFill>
                  <a:srgbClr val="302453"/>
                </a:solidFill>
                <a:latin typeface="Arial"/>
                <a:cs typeface="Arial"/>
              </a:rPr>
              <a:t>SDOH</a:t>
            </a:r>
            <a:r>
              <a:rPr dirty="0" sz="2000" spc="-90" b="1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2000" spc="-100" b="1">
                <a:solidFill>
                  <a:srgbClr val="302453"/>
                </a:solidFill>
                <a:latin typeface="Arial"/>
                <a:cs typeface="Arial"/>
              </a:rPr>
              <a:t>Technology </a:t>
            </a:r>
            <a:r>
              <a:rPr dirty="0" sz="2000" spc="-200" b="1">
                <a:solidFill>
                  <a:srgbClr val="302453"/>
                </a:solidFill>
                <a:latin typeface="Arial"/>
                <a:cs typeface="Arial"/>
              </a:rPr>
              <a:t>Company</a:t>
            </a:r>
            <a:r>
              <a:rPr dirty="0" sz="2000" spc="-90" b="1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2000" spc="-130" b="1">
                <a:solidFill>
                  <a:srgbClr val="302453"/>
                </a:solidFill>
                <a:latin typeface="Arial"/>
                <a:cs typeface="Arial"/>
              </a:rPr>
              <a:t>alone</a:t>
            </a:r>
            <a:r>
              <a:rPr dirty="0" sz="2000" spc="-85" b="1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2000" spc="-215" b="1">
                <a:solidFill>
                  <a:srgbClr val="302453"/>
                </a:solidFill>
                <a:latin typeface="Arial"/>
                <a:cs typeface="Arial"/>
              </a:rPr>
              <a:t>has</a:t>
            </a:r>
            <a:r>
              <a:rPr dirty="0" sz="2000" spc="-85" b="1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2000" spc="-50" b="1">
                <a:solidFill>
                  <a:srgbClr val="302453"/>
                </a:solidFill>
                <a:latin typeface="Arial"/>
                <a:cs typeface="Arial"/>
              </a:rPr>
              <a:t>a </a:t>
            </a:r>
            <a:r>
              <a:rPr dirty="0" sz="2000" spc="-125" b="1">
                <a:solidFill>
                  <a:srgbClr val="302453"/>
                </a:solidFill>
                <a:latin typeface="Arial"/>
                <a:cs typeface="Arial"/>
              </a:rPr>
              <a:t>valuation</a:t>
            </a:r>
            <a:r>
              <a:rPr dirty="0" sz="2000" spc="-80" b="1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2000" spc="-105" b="1">
                <a:solidFill>
                  <a:srgbClr val="302453"/>
                </a:solidFill>
                <a:latin typeface="Arial"/>
                <a:cs typeface="Arial"/>
              </a:rPr>
              <a:t>of</a:t>
            </a:r>
            <a:r>
              <a:rPr dirty="0" sz="2000" spc="-80" b="1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2000" spc="-110" b="1">
                <a:solidFill>
                  <a:srgbClr val="302453"/>
                </a:solidFill>
                <a:latin typeface="Arial"/>
                <a:cs typeface="Arial"/>
              </a:rPr>
              <a:t>$1</a:t>
            </a:r>
            <a:r>
              <a:rPr dirty="0" sz="2000" spc="-80" b="1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2000" spc="-95" b="1">
                <a:solidFill>
                  <a:srgbClr val="302453"/>
                </a:solidFill>
                <a:latin typeface="Arial"/>
                <a:cs typeface="Arial"/>
              </a:rPr>
              <a:t>billion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333390" y="6232652"/>
            <a:ext cx="34747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60">
                <a:solidFill>
                  <a:srgbClr val="FFFFFF"/>
                </a:solidFill>
                <a:latin typeface="Arial"/>
                <a:cs typeface="Arial"/>
              </a:rPr>
              <a:t>Goldberg,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85">
                <a:solidFill>
                  <a:srgbClr val="FFFFFF"/>
                </a:solidFill>
                <a:latin typeface="Arial"/>
                <a:cs typeface="Arial"/>
              </a:rPr>
              <a:t>Zachary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75">
                <a:solidFill>
                  <a:srgbClr val="FFFFFF"/>
                </a:solidFill>
                <a:latin typeface="Arial"/>
                <a:cs typeface="Arial"/>
              </a:rPr>
              <a:t>N.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65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80">
                <a:solidFill>
                  <a:srgbClr val="FFFFFF"/>
                </a:solidFill>
                <a:latin typeface="Arial"/>
                <a:cs typeface="Arial"/>
              </a:rPr>
              <a:t>Nash,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70">
                <a:solidFill>
                  <a:srgbClr val="FFFFFF"/>
                </a:solidFill>
                <a:latin typeface="Arial"/>
                <a:cs typeface="Arial"/>
              </a:rPr>
              <a:t>David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5">
                <a:solidFill>
                  <a:srgbClr val="FFFFFF"/>
                </a:solidFill>
                <a:latin typeface="Arial"/>
                <a:cs typeface="Arial"/>
              </a:rPr>
              <a:t>B.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“For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Profit,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But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333390" y="6421628"/>
            <a:ext cx="3277870" cy="388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30"/>
              </a:lnSpc>
              <a:spcBef>
                <a:spcPts val="100"/>
              </a:spcBef>
            </a:pPr>
            <a:r>
              <a:rPr dirty="0" sz="1200" spc="-70">
                <a:solidFill>
                  <a:srgbClr val="FFFFFF"/>
                </a:solidFill>
                <a:latin typeface="Arial"/>
                <a:cs typeface="Arial"/>
              </a:rPr>
              <a:t>Socially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Determined: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95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10">
                <a:solidFill>
                  <a:srgbClr val="FFFFFF"/>
                </a:solidFill>
                <a:latin typeface="Arial"/>
                <a:cs typeface="Arial"/>
              </a:rPr>
              <a:t>Rise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65">
                <a:solidFill>
                  <a:srgbClr val="FFFFFF"/>
                </a:solidFill>
                <a:latin typeface="Arial"/>
                <a:cs typeface="Arial"/>
              </a:rPr>
              <a:t>SDOH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Industry.”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30"/>
              </a:lnSpc>
            </a:pPr>
            <a:r>
              <a:rPr dirty="0" sz="1200" spc="-50" i="1">
                <a:solidFill>
                  <a:srgbClr val="FFFFFF"/>
                </a:solidFill>
                <a:latin typeface="Arial"/>
                <a:cs typeface="Arial"/>
              </a:rPr>
              <a:t>Population</a:t>
            </a:r>
            <a:r>
              <a:rPr dirty="0" sz="1200" spc="-3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45" i="1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dirty="0" sz="1200" spc="-2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0" i="1">
                <a:solidFill>
                  <a:srgbClr val="FFFFFF"/>
                </a:solidFill>
                <a:latin typeface="Arial"/>
                <a:cs typeface="Arial"/>
              </a:rPr>
              <a:t>Management.</a:t>
            </a:r>
            <a:r>
              <a:rPr dirty="0" sz="1200" spc="-2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65">
                <a:solidFill>
                  <a:srgbClr val="FFFFFF"/>
                </a:solidFill>
                <a:latin typeface="Arial"/>
                <a:cs typeface="Arial"/>
              </a:rPr>
              <a:t>14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Arial"/>
                <a:cs typeface="Arial"/>
              </a:rPr>
              <a:t>October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2021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10679" y="4352035"/>
            <a:ext cx="6129655" cy="1671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1440" indent="-88900">
              <a:lnSpc>
                <a:spcPts val="2135"/>
              </a:lnSpc>
              <a:spcBef>
                <a:spcPts val="100"/>
              </a:spcBef>
              <a:buSzPct val="94444"/>
              <a:buChar char="•"/>
              <a:tabLst>
                <a:tab pos="91440" algn="l"/>
              </a:tabLst>
            </a:pPr>
            <a:r>
              <a:rPr dirty="0" sz="1800" spc="-105">
                <a:solidFill>
                  <a:srgbClr val="FFFFFF"/>
                </a:solidFill>
                <a:latin typeface="Arial"/>
                <a:cs typeface="Arial"/>
              </a:rPr>
              <a:t>Why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5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funding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concentrated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4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few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0">
                <a:solidFill>
                  <a:srgbClr val="FFFFFF"/>
                </a:solidFill>
                <a:latin typeface="Arial"/>
                <a:cs typeface="Arial"/>
              </a:rPr>
              <a:t>companies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4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few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places?</a:t>
            </a:r>
            <a:endParaRPr sz="1800">
              <a:latin typeface="Arial"/>
              <a:cs typeface="Arial"/>
            </a:endParaRPr>
          </a:p>
          <a:p>
            <a:pPr marL="12700" marR="140335" indent="-10160">
              <a:lnSpc>
                <a:spcPts val="2210"/>
              </a:lnSpc>
              <a:spcBef>
                <a:spcPts val="5"/>
              </a:spcBef>
              <a:buSzPct val="94444"/>
              <a:buChar char="•"/>
              <a:tabLst>
                <a:tab pos="91440" algn="l"/>
              </a:tabLst>
            </a:pP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14">
                <a:solidFill>
                  <a:srgbClr val="FFFFFF"/>
                </a:solidFill>
                <a:latin typeface="Arial"/>
                <a:cs typeface="Arial"/>
              </a:rPr>
              <a:t>does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 investment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structure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65">
                <a:solidFill>
                  <a:srgbClr val="FFFFFF"/>
                </a:solidFill>
                <a:latin typeface="Arial"/>
                <a:cs typeface="Arial"/>
              </a:rPr>
              <a:t>say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about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0">
                <a:solidFill>
                  <a:srgbClr val="FFFFFF"/>
                </a:solidFill>
                <a:latin typeface="Arial"/>
                <a:cs typeface="Arial"/>
              </a:rPr>
              <a:t>SDOH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sector landscape?</a:t>
            </a:r>
            <a:endParaRPr sz="1800">
              <a:latin typeface="Arial"/>
              <a:cs typeface="Arial"/>
            </a:endParaRPr>
          </a:p>
          <a:p>
            <a:pPr marL="12700" marR="60325" indent="-10160">
              <a:lnSpc>
                <a:spcPts val="2110"/>
              </a:lnSpc>
              <a:spcBef>
                <a:spcPts val="55"/>
              </a:spcBef>
              <a:buSzPct val="94444"/>
              <a:buChar char="•"/>
              <a:tabLst>
                <a:tab pos="91440" algn="l"/>
              </a:tabLst>
            </a:pPr>
            <a:r>
              <a:rPr dirty="0" sz="1800" spc="-95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800" spc="-95">
                <a:solidFill>
                  <a:srgbClr val="FFFFFF"/>
                </a:solidFill>
                <a:latin typeface="Arial"/>
                <a:cs typeface="Arial"/>
              </a:rPr>
              <a:t>How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14">
                <a:solidFill>
                  <a:srgbClr val="FFFFFF"/>
                </a:solidFill>
                <a:latin typeface="Arial"/>
                <a:cs typeface="Arial"/>
              </a:rPr>
              <a:t>does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funding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structure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correspond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antiracism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equity?</a:t>
            </a:r>
            <a:endParaRPr sz="1800">
              <a:latin typeface="Arial"/>
              <a:cs typeface="Arial"/>
            </a:endParaRPr>
          </a:p>
          <a:p>
            <a:pPr marL="91440" indent="-88900">
              <a:lnSpc>
                <a:spcPts val="2125"/>
              </a:lnSpc>
              <a:buSzPct val="94444"/>
              <a:buChar char="•"/>
              <a:tabLst>
                <a:tab pos="91440" algn="l"/>
              </a:tabLst>
            </a:pPr>
            <a:r>
              <a:rPr dirty="0" sz="1800" spc="-95">
                <a:solidFill>
                  <a:srgbClr val="FFFFFF"/>
                </a:solidFill>
                <a:latin typeface="Arial"/>
                <a:cs typeface="Arial"/>
              </a:rPr>
              <a:t>How</a:t>
            </a:r>
            <a:r>
              <a:rPr dirty="0" sz="18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would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community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 respond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investment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structure?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865" y="6375081"/>
            <a:ext cx="2116666" cy="464180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79476" rIns="0" bIns="0" rtlCol="0" vert="horz">
            <a:spAutoFit/>
          </a:bodyPr>
          <a:lstStyle/>
          <a:p>
            <a:pPr marL="118110">
              <a:lnSpc>
                <a:spcPct val="100000"/>
              </a:lnSpc>
              <a:spcBef>
                <a:spcPts val="100"/>
              </a:spcBef>
            </a:pPr>
            <a:r>
              <a:rPr dirty="0" spc="-175"/>
              <a:t>Moving</a:t>
            </a:r>
            <a:r>
              <a:rPr dirty="0" spc="-180"/>
              <a:t> </a:t>
            </a:r>
            <a:r>
              <a:rPr dirty="0"/>
              <a:t>to</a:t>
            </a:r>
            <a:r>
              <a:rPr dirty="0" spc="-175"/>
              <a:t> </a:t>
            </a:r>
            <a:r>
              <a:rPr dirty="0" spc="-395"/>
              <a:t>a</a:t>
            </a:r>
            <a:r>
              <a:rPr dirty="0" spc="-180"/>
              <a:t> </a:t>
            </a:r>
            <a:r>
              <a:rPr dirty="0" spc="-175"/>
              <a:t>Critical</a:t>
            </a:r>
            <a:r>
              <a:rPr dirty="0" spc="-180"/>
              <a:t> </a:t>
            </a:r>
            <a:r>
              <a:rPr dirty="0" spc="-200"/>
              <a:t>(Antiracism)</a:t>
            </a:r>
            <a:r>
              <a:rPr dirty="0" spc="-185"/>
              <a:t> </a:t>
            </a:r>
            <a:r>
              <a:rPr dirty="0" spc="-425"/>
              <a:t>Lens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94869" y="3115508"/>
            <a:ext cx="2528570" cy="2087880"/>
            <a:chOff x="394869" y="3115508"/>
            <a:chExt cx="2528570" cy="2087880"/>
          </a:xfrm>
        </p:grpSpPr>
        <p:sp>
          <p:nvSpPr>
            <p:cNvPr id="5" name="object 5"/>
            <p:cNvSpPr/>
            <p:nvPr/>
          </p:nvSpPr>
          <p:spPr>
            <a:xfrm>
              <a:off x="401219" y="3121858"/>
              <a:ext cx="2515870" cy="2075180"/>
            </a:xfrm>
            <a:custGeom>
              <a:avLst/>
              <a:gdLst/>
              <a:ahLst/>
              <a:cxnLst/>
              <a:rect l="l" t="t" r="r" b="b"/>
              <a:pathLst>
                <a:path w="2515870" h="2075179">
                  <a:moveTo>
                    <a:pt x="2308049" y="0"/>
                  </a:moveTo>
                  <a:lnTo>
                    <a:pt x="207478" y="0"/>
                  </a:lnTo>
                  <a:lnTo>
                    <a:pt x="159905" y="5479"/>
                  </a:lnTo>
                  <a:lnTo>
                    <a:pt x="116234" y="21088"/>
                  </a:lnTo>
                  <a:lnTo>
                    <a:pt x="77711" y="45580"/>
                  </a:lnTo>
                  <a:lnTo>
                    <a:pt x="45580" y="77711"/>
                  </a:lnTo>
                  <a:lnTo>
                    <a:pt x="21088" y="116234"/>
                  </a:lnTo>
                  <a:lnTo>
                    <a:pt x="5479" y="159905"/>
                  </a:lnTo>
                  <a:lnTo>
                    <a:pt x="0" y="207478"/>
                  </a:lnTo>
                  <a:lnTo>
                    <a:pt x="0" y="1867305"/>
                  </a:lnTo>
                  <a:lnTo>
                    <a:pt x="5479" y="1914877"/>
                  </a:lnTo>
                  <a:lnTo>
                    <a:pt x="21088" y="1958548"/>
                  </a:lnTo>
                  <a:lnTo>
                    <a:pt x="45580" y="1997072"/>
                  </a:lnTo>
                  <a:lnTo>
                    <a:pt x="77711" y="2029202"/>
                  </a:lnTo>
                  <a:lnTo>
                    <a:pt x="116234" y="2053695"/>
                  </a:lnTo>
                  <a:lnTo>
                    <a:pt x="159905" y="2069304"/>
                  </a:lnTo>
                  <a:lnTo>
                    <a:pt x="207478" y="2074783"/>
                  </a:lnTo>
                  <a:lnTo>
                    <a:pt x="2308049" y="2074783"/>
                  </a:lnTo>
                  <a:lnTo>
                    <a:pt x="2355621" y="2069304"/>
                  </a:lnTo>
                  <a:lnTo>
                    <a:pt x="2399292" y="2053695"/>
                  </a:lnTo>
                  <a:lnTo>
                    <a:pt x="2437816" y="2029202"/>
                  </a:lnTo>
                  <a:lnTo>
                    <a:pt x="2469946" y="1997072"/>
                  </a:lnTo>
                  <a:lnTo>
                    <a:pt x="2494439" y="1958548"/>
                  </a:lnTo>
                  <a:lnTo>
                    <a:pt x="2510048" y="1914877"/>
                  </a:lnTo>
                  <a:lnTo>
                    <a:pt x="2515527" y="1867305"/>
                  </a:lnTo>
                  <a:lnTo>
                    <a:pt x="2515527" y="207478"/>
                  </a:lnTo>
                  <a:lnTo>
                    <a:pt x="2510048" y="159905"/>
                  </a:lnTo>
                  <a:lnTo>
                    <a:pt x="2494439" y="116234"/>
                  </a:lnTo>
                  <a:lnTo>
                    <a:pt x="2469946" y="77711"/>
                  </a:lnTo>
                  <a:lnTo>
                    <a:pt x="2437816" y="45580"/>
                  </a:lnTo>
                  <a:lnTo>
                    <a:pt x="2399292" y="21088"/>
                  </a:lnTo>
                  <a:lnTo>
                    <a:pt x="2355621" y="5479"/>
                  </a:lnTo>
                  <a:lnTo>
                    <a:pt x="2308049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01219" y="3121858"/>
              <a:ext cx="2515870" cy="2075180"/>
            </a:xfrm>
            <a:custGeom>
              <a:avLst/>
              <a:gdLst/>
              <a:ahLst/>
              <a:cxnLst/>
              <a:rect l="l" t="t" r="r" b="b"/>
              <a:pathLst>
                <a:path w="2515870" h="2075179">
                  <a:moveTo>
                    <a:pt x="0" y="207479"/>
                  </a:moveTo>
                  <a:lnTo>
                    <a:pt x="5479" y="159905"/>
                  </a:lnTo>
                  <a:lnTo>
                    <a:pt x="21088" y="116234"/>
                  </a:lnTo>
                  <a:lnTo>
                    <a:pt x="45580" y="77711"/>
                  </a:lnTo>
                  <a:lnTo>
                    <a:pt x="77711" y="45580"/>
                  </a:lnTo>
                  <a:lnTo>
                    <a:pt x="116234" y="21088"/>
                  </a:lnTo>
                  <a:lnTo>
                    <a:pt x="159905" y="5479"/>
                  </a:lnTo>
                  <a:lnTo>
                    <a:pt x="207478" y="0"/>
                  </a:lnTo>
                  <a:lnTo>
                    <a:pt x="2308049" y="0"/>
                  </a:lnTo>
                  <a:lnTo>
                    <a:pt x="2355622" y="5479"/>
                  </a:lnTo>
                  <a:lnTo>
                    <a:pt x="2399293" y="21088"/>
                  </a:lnTo>
                  <a:lnTo>
                    <a:pt x="2437816" y="45580"/>
                  </a:lnTo>
                  <a:lnTo>
                    <a:pt x="2469947" y="77711"/>
                  </a:lnTo>
                  <a:lnTo>
                    <a:pt x="2494439" y="116234"/>
                  </a:lnTo>
                  <a:lnTo>
                    <a:pt x="2510048" y="159905"/>
                  </a:lnTo>
                  <a:lnTo>
                    <a:pt x="2515528" y="207479"/>
                  </a:lnTo>
                  <a:lnTo>
                    <a:pt x="2515528" y="1867305"/>
                  </a:lnTo>
                  <a:lnTo>
                    <a:pt x="2510048" y="1914878"/>
                  </a:lnTo>
                  <a:lnTo>
                    <a:pt x="2494439" y="1958549"/>
                  </a:lnTo>
                  <a:lnTo>
                    <a:pt x="2469947" y="1997072"/>
                  </a:lnTo>
                  <a:lnTo>
                    <a:pt x="2437816" y="2029203"/>
                  </a:lnTo>
                  <a:lnTo>
                    <a:pt x="2399293" y="2053695"/>
                  </a:lnTo>
                  <a:lnTo>
                    <a:pt x="2355622" y="2069304"/>
                  </a:lnTo>
                  <a:lnTo>
                    <a:pt x="2308049" y="2074784"/>
                  </a:lnTo>
                  <a:lnTo>
                    <a:pt x="207478" y="2074784"/>
                  </a:lnTo>
                  <a:lnTo>
                    <a:pt x="159905" y="2069304"/>
                  </a:lnTo>
                  <a:lnTo>
                    <a:pt x="116234" y="2053695"/>
                  </a:lnTo>
                  <a:lnTo>
                    <a:pt x="77711" y="2029203"/>
                  </a:lnTo>
                  <a:lnTo>
                    <a:pt x="45580" y="1997072"/>
                  </a:lnTo>
                  <a:lnTo>
                    <a:pt x="21088" y="1958549"/>
                  </a:lnTo>
                  <a:lnTo>
                    <a:pt x="5479" y="1914878"/>
                  </a:lnTo>
                  <a:lnTo>
                    <a:pt x="0" y="1867305"/>
                  </a:lnTo>
                  <a:lnTo>
                    <a:pt x="0" y="207479"/>
                  </a:lnTo>
                  <a:close/>
                </a:path>
              </a:pathLst>
            </a:custGeom>
            <a:ln w="12700">
              <a:solidFill>
                <a:srgbClr val="AB3D7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560090" y="3242055"/>
            <a:ext cx="2117725" cy="1457960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marL="184150" marR="362585" indent="-171450">
              <a:lnSpc>
                <a:spcPct val="92100"/>
              </a:lnSpc>
              <a:spcBef>
                <a:spcPts val="280"/>
              </a:spcBef>
              <a:buChar char="•"/>
              <a:tabLst>
                <a:tab pos="184150" algn="l"/>
              </a:tabLst>
            </a:pPr>
            <a:r>
              <a:rPr dirty="0" sz="1900" spc="-120">
                <a:solidFill>
                  <a:srgbClr val="302453"/>
                </a:solidFill>
                <a:latin typeface="Arial"/>
                <a:cs typeface="Arial"/>
              </a:rPr>
              <a:t>Generalize</a:t>
            </a:r>
            <a:r>
              <a:rPr dirty="0" sz="1900" spc="-4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 spc="-20">
                <a:solidFill>
                  <a:srgbClr val="302453"/>
                </a:solidFill>
                <a:latin typeface="Arial"/>
                <a:cs typeface="Arial"/>
              </a:rPr>
              <a:t>from </a:t>
            </a:r>
            <a:r>
              <a:rPr dirty="0" sz="1900" spc="-105">
                <a:solidFill>
                  <a:srgbClr val="302453"/>
                </a:solidFill>
                <a:latin typeface="Arial"/>
                <a:cs typeface="Arial"/>
              </a:rPr>
              <a:t>sample</a:t>
            </a:r>
            <a:r>
              <a:rPr dirty="0" sz="1900" spc="-8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 spc="-25">
                <a:solidFill>
                  <a:srgbClr val="302453"/>
                </a:solidFill>
                <a:latin typeface="Arial"/>
                <a:cs typeface="Arial"/>
              </a:rPr>
              <a:t>to </a:t>
            </a:r>
            <a:r>
              <a:rPr dirty="0" sz="1900" spc="-10">
                <a:solidFill>
                  <a:srgbClr val="302453"/>
                </a:solidFill>
                <a:latin typeface="Arial"/>
                <a:cs typeface="Arial"/>
              </a:rPr>
              <a:t>population</a:t>
            </a:r>
            <a:endParaRPr sz="1900">
              <a:latin typeface="Arial"/>
              <a:cs typeface="Arial"/>
            </a:endParaRPr>
          </a:p>
          <a:p>
            <a:pPr marL="183515" indent="-170815">
              <a:lnSpc>
                <a:spcPct val="100000"/>
              </a:lnSpc>
              <a:spcBef>
                <a:spcPts val="120"/>
              </a:spcBef>
              <a:buChar char="•"/>
              <a:tabLst>
                <a:tab pos="183515" algn="l"/>
              </a:tabLst>
            </a:pPr>
            <a:r>
              <a:rPr dirty="0" sz="1900" spc="-10">
                <a:solidFill>
                  <a:srgbClr val="302453"/>
                </a:solidFill>
                <a:latin typeface="Arial"/>
                <a:cs typeface="Arial"/>
              </a:rPr>
              <a:t>Cause/effect</a:t>
            </a:r>
            <a:endParaRPr sz="1900">
              <a:latin typeface="Arial"/>
              <a:cs typeface="Arial"/>
            </a:endParaRPr>
          </a:p>
          <a:p>
            <a:pPr marL="183515" indent="-170815">
              <a:lnSpc>
                <a:spcPct val="100000"/>
              </a:lnSpc>
              <a:spcBef>
                <a:spcPts val="120"/>
              </a:spcBef>
              <a:buChar char="•"/>
              <a:tabLst>
                <a:tab pos="183515" algn="l"/>
              </a:tabLst>
            </a:pPr>
            <a:r>
              <a:rPr dirty="0" sz="1900" spc="-145">
                <a:solidFill>
                  <a:srgbClr val="302453"/>
                </a:solidFill>
                <a:latin typeface="Arial"/>
                <a:cs typeface="Arial"/>
              </a:rPr>
              <a:t>Researcher-</a:t>
            </a:r>
            <a:r>
              <a:rPr dirty="0" sz="1900" spc="-80">
                <a:solidFill>
                  <a:srgbClr val="302453"/>
                </a:solidFill>
                <a:latin typeface="Arial"/>
                <a:cs typeface="Arial"/>
              </a:rPr>
              <a:t>focused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53876" y="4745695"/>
            <a:ext cx="4091304" cy="1617980"/>
            <a:chOff x="953876" y="4745695"/>
            <a:chExt cx="4091304" cy="1617980"/>
          </a:xfrm>
        </p:grpSpPr>
        <p:sp>
          <p:nvSpPr>
            <p:cNvPr id="9" name="object 9"/>
            <p:cNvSpPr/>
            <p:nvPr/>
          </p:nvSpPr>
          <p:spPr>
            <a:xfrm>
              <a:off x="2588844" y="5554593"/>
              <a:ext cx="2456180" cy="809625"/>
            </a:xfrm>
            <a:custGeom>
              <a:avLst/>
              <a:gdLst/>
              <a:ahLst/>
              <a:cxnLst/>
              <a:rect l="l" t="t" r="r" b="b"/>
              <a:pathLst>
                <a:path w="2456179" h="809625">
                  <a:moveTo>
                    <a:pt x="2440258" y="0"/>
                  </a:moveTo>
                  <a:lnTo>
                    <a:pt x="2331662" y="56410"/>
                  </a:lnTo>
                  <a:lnTo>
                    <a:pt x="2367114" y="73782"/>
                  </a:lnTo>
                  <a:lnTo>
                    <a:pt x="2341707" y="115600"/>
                  </a:lnTo>
                  <a:lnTo>
                    <a:pt x="2314863" y="156406"/>
                  </a:lnTo>
                  <a:lnTo>
                    <a:pt x="2286614" y="196167"/>
                  </a:lnTo>
                  <a:lnTo>
                    <a:pt x="2256993" y="234848"/>
                  </a:lnTo>
                  <a:lnTo>
                    <a:pt x="2226033" y="272415"/>
                  </a:lnTo>
                  <a:lnTo>
                    <a:pt x="2193765" y="308835"/>
                  </a:lnTo>
                  <a:lnTo>
                    <a:pt x="2160221" y="344074"/>
                  </a:lnTo>
                  <a:lnTo>
                    <a:pt x="2125435" y="378097"/>
                  </a:lnTo>
                  <a:lnTo>
                    <a:pt x="2089439" y="410871"/>
                  </a:lnTo>
                  <a:lnTo>
                    <a:pt x="2052264" y="442362"/>
                  </a:lnTo>
                  <a:lnTo>
                    <a:pt x="2013944" y="472535"/>
                  </a:lnTo>
                  <a:lnTo>
                    <a:pt x="1974510" y="501357"/>
                  </a:lnTo>
                  <a:lnTo>
                    <a:pt x="1933995" y="528794"/>
                  </a:lnTo>
                  <a:lnTo>
                    <a:pt x="1893485" y="554196"/>
                  </a:lnTo>
                  <a:lnTo>
                    <a:pt x="1852433" y="578007"/>
                  </a:lnTo>
                  <a:lnTo>
                    <a:pt x="1810876" y="600234"/>
                  </a:lnTo>
                  <a:lnTo>
                    <a:pt x="1768851" y="620887"/>
                  </a:lnTo>
                  <a:lnTo>
                    <a:pt x="1726396" y="639973"/>
                  </a:lnTo>
                  <a:lnTo>
                    <a:pt x="1683548" y="657499"/>
                  </a:lnTo>
                  <a:lnTo>
                    <a:pt x="1640345" y="673474"/>
                  </a:lnTo>
                  <a:lnTo>
                    <a:pt x="1596824" y="687905"/>
                  </a:lnTo>
                  <a:lnTo>
                    <a:pt x="1553022" y="700801"/>
                  </a:lnTo>
                  <a:lnTo>
                    <a:pt x="1508976" y="712169"/>
                  </a:lnTo>
                  <a:lnTo>
                    <a:pt x="1464725" y="722017"/>
                  </a:lnTo>
                  <a:lnTo>
                    <a:pt x="1420304" y="730354"/>
                  </a:lnTo>
                  <a:lnTo>
                    <a:pt x="1375753" y="737186"/>
                  </a:lnTo>
                  <a:lnTo>
                    <a:pt x="1331108" y="742522"/>
                  </a:lnTo>
                  <a:lnTo>
                    <a:pt x="1286406" y="746370"/>
                  </a:lnTo>
                  <a:lnTo>
                    <a:pt x="1241685" y="748737"/>
                  </a:lnTo>
                  <a:lnTo>
                    <a:pt x="1196982" y="749632"/>
                  </a:lnTo>
                  <a:lnTo>
                    <a:pt x="1152334" y="749062"/>
                  </a:lnTo>
                  <a:lnTo>
                    <a:pt x="1107780" y="747036"/>
                  </a:lnTo>
                  <a:lnTo>
                    <a:pt x="1063356" y="743560"/>
                  </a:lnTo>
                  <a:lnTo>
                    <a:pt x="1019099" y="738644"/>
                  </a:lnTo>
                  <a:lnTo>
                    <a:pt x="975048" y="732295"/>
                  </a:lnTo>
                  <a:lnTo>
                    <a:pt x="931239" y="724521"/>
                  </a:lnTo>
                  <a:lnTo>
                    <a:pt x="887709" y="715329"/>
                  </a:lnTo>
                  <a:lnTo>
                    <a:pt x="844497" y="704728"/>
                  </a:lnTo>
                  <a:lnTo>
                    <a:pt x="801640" y="692725"/>
                  </a:lnTo>
                  <a:lnTo>
                    <a:pt x="759174" y="679329"/>
                  </a:lnTo>
                  <a:lnTo>
                    <a:pt x="717137" y="664548"/>
                  </a:lnTo>
                  <a:lnTo>
                    <a:pt x="675567" y="648388"/>
                  </a:lnTo>
                  <a:lnTo>
                    <a:pt x="634501" y="630858"/>
                  </a:lnTo>
                  <a:lnTo>
                    <a:pt x="593976" y="611967"/>
                  </a:lnTo>
                  <a:lnTo>
                    <a:pt x="554030" y="591721"/>
                  </a:lnTo>
                  <a:lnTo>
                    <a:pt x="514700" y="570129"/>
                  </a:lnTo>
                  <a:lnTo>
                    <a:pt x="476023" y="547199"/>
                  </a:lnTo>
                  <a:lnTo>
                    <a:pt x="438037" y="522938"/>
                  </a:lnTo>
                  <a:lnTo>
                    <a:pt x="400780" y="497355"/>
                  </a:lnTo>
                  <a:lnTo>
                    <a:pt x="364288" y="470457"/>
                  </a:lnTo>
                  <a:lnTo>
                    <a:pt x="328598" y="442252"/>
                  </a:lnTo>
                  <a:lnTo>
                    <a:pt x="293749" y="412748"/>
                  </a:lnTo>
                  <a:lnTo>
                    <a:pt x="259778" y="381953"/>
                  </a:lnTo>
                  <a:lnTo>
                    <a:pt x="226722" y="349876"/>
                  </a:lnTo>
                  <a:lnTo>
                    <a:pt x="194618" y="316522"/>
                  </a:lnTo>
                  <a:lnTo>
                    <a:pt x="163503" y="281902"/>
                  </a:lnTo>
                  <a:lnTo>
                    <a:pt x="133416" y="246022"/>
                  </a:lnTo>
                  <a:lnTo>
                    <a:pt x="104393" y="208891"/>
                  </a:lnTo>
                  <a:lnTo>
                    <a:pt x="76473" y="170515"/>
                  </a:lnTo>
                  <a:lnTo>
                    <a:pt x="49691" y="130904"/>
                  </a:lnTo>
                  <a:lnTo>
                    <a:pt x="0" y="163269"/>
                  </a:lnTo>
                  <a:lnTo>
                    <a:pt x="28823" y="205821"/>
                  </a:lnTo>
                  <a:lnTo>
                    <a:pt x="59111" y="247230"/>
                  </a:lnTo>
                  <a:lnTo>
                    <a:pt x="90827" y="287461"/>
                  </a:lnTo>
                  <a:lnTo>
                    <a:pt x="123934" y="326479"/>
                  </a:lnTo>
                  <a:lnTo>
                    <a:pt x="158396" y="364250"/>
                  </a:lnTo>
                  <a:lnTo>
                    <a:pt x="194177" y="400740"/>
                  </a:lnTo>
                  <a:lnTo>
                    <a:pt x="231242" y="435914"/>
                  </a:lnTo>
                  <a:lnTo>
                    <a:pt x="269553" y="469739"/>
                  </a:lnTo>
                  <a:lnTo>
                    <a:pt x="309074" y="502179"/>
                  </a:lnTo>
                  <a:lnTo>
                    <a:pt x="349770" y="533200"/>
                  </a:lnTo>
                  <a:lnTo>
                    <a:pt x="391603" y="562769"/>
                  </a:lnTo>
                  <a:lnTo>
                    <a:pt x="434539" y="590850"/>
                  </a:lnTo>
                  <a:lnTo>
                    <a:pt x="478541" y="617409"/>
                  </a:lnTo>
                  <a:lnTo>
                    <a:pt x="520353" y="640713"/>
                  </a:lnTo>
                  <a:lnTo>
                    <a:pt x="562608" y="662465"/>
                  </a:lnTo>
                  <a:lnTo>
                    <a:pt x="605270" y="682672"/>
                  </a:lnTo>
                  <a:lnTo>
                    <a:pt x="648305" y="701344"/>
                  </a:lnTo>
                  <a:lnTo>
                    <a:pt x="691680" y="718491"/>
                  </a:lnTo>
                  <a:lnTo>
                    <a:pt x="735361" y="734121"/>
                  </a:lnTo>
                  <a:lnTo>
                    <a:pt x="779313" y="748243"/>
                  </a:lnTo>
                  <a:lnTo>
                    <a:pt x="823503" y="760867"/>
                  </a:lnTo>
                  <a:lnTo>
                    <a:pt x="867897" y="772002"/>
                  </a:lnTo>
                  <a:lnTo>
                    <a:pt x="912460" y="781656"/>
                  </a:lnTo>
                  <a:lnTo>
                    <a:pt x="957159" y="789838"/>
                  </a:lnTo>
                  <a:lnTo>
                    <a:pt x="1001960" y="796558"/>
                  </a:lnTo>
                  <a:lnTo>
                    <a:pt x="1046828" y="801825"/>
                  </a:lnTo>
                  <a:lnTo>
                    <a:pt x="1091731" y="805648"/>
                  </a:lnTo>
                  <a:lnTo>
                    <a:pt x="1136632" y="808036"/>
                  </a:lnTo>
                  <a:lnTo>
                    <a:pt x="1181500" y="808997"/>
                  </a:lnTo>
                  <a:lnTo>
                    <a:pt x="1226300" y="808541"/>
                  </a:lnTo>
                  <a:lnTo>
                    <a:pt x="1270997" y="806678"/>
                  </a:lnTo>
                  <a:lnTo>
                    <a:pt x="1315558" y="803415"/>
                  </a:lnTo>
                  <a:lnTo>
                    <a:pt x="1359949" y="798763"/>
                  </a:lnTo>
                  <a:lnTo>
                    <a:pt x="1404136" y="792729"/>
                  </a:lnTo>
                  <a:lnTo>
                    <a:pt x="1448084" y="785324"/>
                  </a:lnTo>
                  <a:lnTo>
                    <a:pt x="1491761" y="776556"/>
                  </a:lnTo>
                  <a:lnTo>
                    <a:pt x="1535131" y="766435"/>
                  </a:lnTo>
                  <a:lnTo>
                    <a:pt x="1578161" y="754969"/>
                  </a:lnTo>
                  <a:lnTo>
                    <a:pt x="1620817" y="742167"/>
                  </a:lnTo>
                  <a:lnTo>
                    <a:pt x="1663066" y="728039"/>
                  </a:lnTo>
                  <a:lnTo>
                    <a:pt x="1704872" y="712593"/>
                  </a:lnTo>
                  <a:lnTo>
                    <a:pt x="1746202" y="695839"/>
                  </a:lnTo>
                  <a:lnTo>
                    <a:pt x="1787022" y="677786"/>
                  </a:lnTo>
                  <a:lnTo>
                    <a:pt x="1827298" y="658442"/>
                  </a:lnTo>
                  <a:lnTo>
                    <a:pt x="1866996" y="637818"/>
                  </a:lnTo>
                  <a:lnTo>
                    <a:pt x="1906082" y="615921"/>
                  </a:lnTo>
                  <a:lnTo>
                    <a:pt x="1944522" y="592761"/>
                  </a:lnTo>
                  <a:lnTo>
                    <a:pt x="1982282" y="568346"/>
                  </a:lnTo>
                  <a:lnTo>
                    <a:pt x="2019328" y="542687"/>
                  </a:lnTo>
                  <a:lnTo>
                    <a:pt x="2055626" y="515792"/>
                  </a:lnTo>
                  <a:lnTo>
                    <a:pt x="2091143" y="487670"/>
                  </a:lnTo>
                  <a:lnTo>
                    <a:pt x="2125843" y="458330"/>
                  </a:lnTo>
                  <a:lnTo>
                    <a:pt x="2159694" y="427782"/>
                  </a:lnTo>
                  <a:lnTo>
                    <a:pt x="2192661" y="396033"/>
                  </a:lnTo>
                  <a:lnTo>
                    <a:pt x="2224710" y="363094"/>
                  </a:lnTo>
                  <a:lnTo>
                    <a:pt x="2255807" y="328974"/>
                  </a:lnTo>
                  <a:lnTo>
                    <a:pt x="2285918" y="293681"/>
                  </a:lnTo>
                  <a:lnTo>
                    <a:pt x="2315010" y="257224"/>
                  </a:lnTo>
                  <a:lnTo>
                    <a:pt x="2343048" y="219613"/>
                  </a:lnTo>
                  <a:lnTo>
                    <a:pt x="2369998" y="180857"/>
                  </a:lnTo>
                  <a:lnTo>
                    <a:pt x="2395826" y="140964"/>
                  </a:lnTo>
                  <a:lnTo>
                    <a:pt x="2420499" y="99944"/>
                  </a:lnTo>
                  <a:lnTo>
                    <a:pt x="2455952" y="117317"/>
                  </a:lnTo>
                  <a:lnTo>
                    <a:pt x="2440258" y="0"/>
                  </a:lnTo>
                  <a:close/>
                </a:path>
              </a:pathLst>
            </a:custGeom>
            <a:solidFill>
              <a:srgbClr val="D2AF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960226" y="4752045"/>
              <a:ext cx="2236470" cy="889635"/>
            </a:xfrm>
            <a:custGeom>
              <a:avLst/>
              <a:gdLst/>
              <a:ahLst/>
              <a:cxnLst/>
              <a:rect l="l" t="t" r="r" b="b"/>
              <a:pathLst>
                <a:path w="2236470" h="889635">
                  <a:moveTo>
                    <a:pt x="2147103" y="0"/>
                  </a:moveTo>
                  <a:lnTo>
                    <a:pt x="88920" y="0"/>
                  </a:lnTo>
                  <a:lnTo>
                    <a:pt x="54308" y="6987"/>
                  </a:lnTo>
                  <a:lnTo>
                    <a:pt x="26044" y="26044"/>
                  </a:lnTo>
                  <a:lnTo>
                    <a:pt x="6987" y="54308"/>
                  </a:lnTo>
                  <a:lnTo>
                    <a:pt x="0" y="88920"/>
                  </a:lnTo>
                  <a:lnTo>
                    <a:pt x="0" y="800272"/>
                  </a:lnTo>
                  <a:lnTo>
                    <a:pt x="6987" y="834884"/>
                  </a:lnTo>
                  <a:lnTo>
                    <a:pt x="26044" y="863149"/>
                  </a:lnTo>
                  <a:lnTo>
                    <a:pt x="54308" y="882205"/>
                  </a:lnTo>
                  <a:lnTo>
                    <a:pt x="88920" y="889193"/>
                  </a:lnTo>
                  <a:lnTo>
                    <a:pt x="2147103" y="889193"/>
                  </a:lnTo>
                  <a:lnTo>
                    <a:pt x="2181715" y="882205"/>
                  </a:lnTo>
                  <a:lnTo>
                    <a:pt x="2209979" y="863149"/>
                  </a:lnTo>
                  <a:lnTo>
                    <a:pt x="2229035" y="834884"/>
                  </a:lnTo>
                  <a:lnTo>
                    <a:pt x="2236023" y="800272"/>
                  </a:lnTo>
                  <a:lnTo>
                    <a:pt x="2236023" y="88920"/>
                  </a:lnTo>
                  <a:lnTo>
                    <a:pt x="2229035" y="54308"/>
                  </a:lnTo>
                  <a:lnTo>
                    <a:pt x="2209979" y="26044"/>
                  </a:lnTo>
                  <a:lnTo>
                    <a:pt x="2181715" y="6987"/>
                  </a:lnTo>
                  <a:lnTo>
                    <a:pt x="2147103" y="0"/>
                  </a:lnTo>
                  <a:close/>
                </a:path>
              </a:pathLst>
            </a:custGeom>
            <a:solidFill>
              <a:srgbClr val="AB3D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960226" y="4752045"/>
              <a:ext cx="2236470" cy="889635"/>
            </a:xfrm>
            <a:custGeom>
              <a:avLst/>
              <a:gdLst/>
              <a:ahLst/>
              <a:cxnLst/>
              <a:rect l="l" t="t" r="r" b="b"/>
              <a:pathLst>
                <a:path w="2236470" h="889635">
                  <a:moveTo>
                    <a:pt x="0" y="88920"/>
                  </a:moveTo>
                  <a:lnTo>
                    <a:pt x="6987" y="54308"/>
                  </a:lnTo>
                  <a:lnTo>
                    <a:pt x="26044" y="26044"/>
                  </a:lnTo>
                  <a:lnTo>
                    <a:pt x="54308" y="6987"/>
                  </a:lnTo>
                  <a:lnTo>
                    <a:pt x="88920" y="0"/>
                  </a:lnTo>
                  <a:lnTo>
                    <a:pt x="2147104" y="0"/>
                  </a:lnTo>
                  <a:lnTo>
                    <a:pt x="2181715" y="6987"/>
                  </a:lnTo>
                  <a:lnTo>
                    <a:pt x="2209979" y="26044"/>
                  </a:lnTo>
                  <a:lnTo>
                    <a:pt x="2229036" y="54308"/>
                  </a:lnTo>
                  <a:lnTo>
                    <a:pt x="2236024" y="88920"/>
                  </a:lnTo>
                  <a:lnTo>
                    <a:pt x="2236024" y="800272"/>
                  </a:lnTo>
                  <a:lnTo>
                    <a:pt x="2229036" y="834884"/>
                  </a:lnTo>
                  <a:lnTo>
                    <a:pt x="2209979" y="863148"/>
                  </a:lnTo>
                  <a:lnTo>
                    <a:pt x="2181715" y="882205"/>
                  </a:lnTo>
                  <a:lnTo>
                    <a:pt x="2147104" y="889193"/>
                  </a:lnTo>
                  <a:lnTo>
                    <a:pt x="88920" y="889193"/>
                  </a:lnTo>
                  <a:lnTo>
                    <a:pt x="54308" y="882205"/>
                  </a:lnTo>
                  <a:lnTo>
                    <a:pt x="26044" y="863148"/>
                  </a:lnTo>
                  <a:lnTo>
                    <a:pt x="6987" y="834884"/>
                  </a:lnTo>
                  <a:lnTo>
                    <a:pt x="0" y="800272"/>
                  </a:lnTo>
                  <a:lnTo>
                    <a:pt x="0" y="8892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1058268" y="4926075"/>
            <a:ext cx="204025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05">
                <a:solidFill>
                  <a:srgbClr val="FFFFFF"/>
                </a:solidFill>
                <a:latin typeface="Arial"/>
                <a:cs typeface="Arial"/>
              </a:rPr>
              <a:t>Positivist</a:t>
            </a:r>
            <a:r>
              <a:rPr dirty="0" sz="28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15">
                <a:solidFill>
                  <a:srgbClr val="FFFFFF"/>
                </a:solidFill>
                <a:latin typeface="Arial"/>
                <a:cs typeface="Arial"/>
              </a:rPr>
              <a:t>Lens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472341" y="2944755"/>
            <a:ext cx="3159125" cy="2426970"/>
            <a:chOff x="3472341" y="2944755"/>
            <a:chExt cx="3159125" cy="2426970"/>
          </a:xfrm>
        </p:grpSpPr>
        <p:sp>
          <p:nvSpPr>
            <p:cNvPr id="14" name="object 14"/>
            <p:cNvSpPr/>
            <p:nvPr/>
          </p:nvSpPr>
          <p:spPr>
            <a:xfrm>
              <a:off x="3478691" y="2951105"/>
              <a:ext cx="3146425" cy="2414270"/>
            </a:xfrm>
            <a:custGeom>
              <a:avLst/>
              <a:gdLst/>
              <a:ahLst/>
              <a:cxnLst/>
              <a:rect l="l" t="t" r="r" b="b"/>
              <a:pathLst>
                <a:path w="3146425" h="2414270">
                  <a:moveTo>
                    <a:pt x="2904757" y="0"/>
                  </a:moveTo>
                  <a:lnTo>
                    <a:pt x="241387" y="0"/>
                  </a:lnTo>
                  <a:lnTo>
                    <a:pt x="192739" y="4904"/>
                  </a:lnTo>
                  <a:lnTo>
                    <a:pt x="147428" y="18969"/>
                  </a:lnTo>
                  <a:lnTo>
                    <a:pt x="106425" y="41225"/>
                  </a:lnTo>
                  <a:lnTo>
                    <a:pt x="70700" y="70700"/>
                  </a:lnTo>
                  <a:lnTo>
                    <a:pt x="41225" y="106425"/>
                  </a:lnTo>
                  <a:lnTo>
                    <a:pt x="18969" y="147428"/>
                  </a:lnTo>
                  <a:lnTo>
                    <a:pt x="4904" y="192739"/>
                  </a:lnTo>
                  <a:lnTo>
                    <a:pt x="0" y="241387"/>
                  </a:lnTo>
                  <a:lnTo>
                    <a:pt x="0" y="2172479"/>
                  </a:lnTo>
                  <a:lnTo>
                    <a:pt x="4904" y="2221127"/>
                  </a:lnTo>
                  <a:lnTo>
                    <a:pt x="18969" y="2266438"/>
                  </a:lnTo>
                  <a:lnTo>
                    <a:pt x="41225" y="2307441"/>
                  </a:lnTo>
                  <a:lnTo>
                    <a:pt x="70700" y="2343165"/>
                  </a:lnTo>
                  <a:lnTo>
                    <a:pt x="106425" y="2372641"/>
                  </a:lnTo>
                  <a:lnTo>
                    <a:pt x="147428" y="2394896"/>
                  </a:lnTo>
                  <a:lnTo>
                    <a:pt x="192739" y="2408962"/>
                  </a:lnTo>
                  <a:lnTo>
                    <a:pt x="241387" y="2413866"/>
                  </a:lnTo>
                  <a:lnTo>
                    <a:pt x="2904757" y="2413866"/>
                  </a:lnTo>
                  <a:lnTo>
                    <a:pt x="2953405" y="2408962"/>
                  </a:lnTo>
                  <a:lnTo>
                    <a:pt x="2998716" y="2394896"/>
                  </a:lnTo>
                  <a:lnTo>
                    <a:pt x="3039719" y="2372641"/>
                  </a:lnTo>
                  <a:lnTo>
                    <a:pt x="3075444" y="2343165"/>
                  </a:lnTo>
                  <a:lnTo>
                    <a:pt x="3104920" y="2307441"/>
                  </a:lnTo>
                  <a:lnTo>
                    <a:pt x="3127176" y="2266438"/>
                  </a:lnTo>
                  <a:lnTo>
                    <a:pt x="3141241" y="2221127"/>
                  </a:lnTo>
                  <a:lnTo>
                    <a:pt x="3146145" y="2172479"/>
                  </a:lnTo>
                  <a:lnTo>
                    <a:pt x="3146145" y="241387"/>
                  </a:lnTo>
                  <a:lnTo>
                    <a:pt x="3141241" y="192739"/>
                  </a:lnTo>
                  <a:lnTo>
                    <a:pt x="3127176" y="147428"/>
                  </a:lnTo>
                  <a:lnTo>
                    <a:pt x="3104920" y="106425"/>
                  </a:lnTo>
                  <a:lnTo>
                    <a:pt x="3075444" y="70700"/>
                  </a:lnTo>
                  <a:lnTo>
                    <a:pt x="3039719" y="41225"/>
                  </a:lnTo>
                  <a:lnTo>
                    <a:pt x="2998716" y="18969"/>
                  </a:lnTo>
                  <a:lnTo>
                    <a:pt x="2953405" y="4904"/>
                  </a:lnTo>
                  <a:lnTo>
                    <a:pt x="2904757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478691" y="2951105"/>
              <a:ext cx="3146425" cy="2414270"/>
            </a:xfrm>
            <a:custGeom>
              <a:avLst/>
              <a:gdLst/>
              <a:ahLst/>
              <a:cxnLst/>
              <a:rect l="l" t="t" r="r" b="b"/>
              <a:pathLst>
                <a:path w="3146425" h="2414270">
                  <a:moveTo>
                    <a:pt x="0" y="241387"/>
                  </a:moveTo>
                  <a:lnTo>
                    <a:pt x="4904" y="192739"/>
                  </a:lnTo>
                  <a:lnTo>
                    <a:pt x="18969" y="147428"/>
                  </a:lnTo>
                  <a:lnTo>
                    <a:pt x="41225" y="106425"/>
                  </a:lnTo>
                  <a:lnTo>
                    <a:pt x="70700" y="70700"/>
                  </a:lnTo>
                  <a:lnTo>
                    <a:pt x="106425" y="41225"/>
                  </a:lnTo>
                  <a:lnTo>
                    <a:pt x="147428" y="18969"/>
                  </a:lnTo>
                  <a:lnTo>
                    <a:pt x="192738" y="4904"/>
                  </a:lnTo>
                  <a:lnTo>
                    <a:pt x="241386" y="0"/>
                  </a:lnTo>
                  <a:lnTo>
                    <a:pt x="2904758" y="0"/>
                  </a:lnTo>
                  <a:lnTo>
                    <a:pt x="2953405" y="4904"/>
                  </a:lnTo>
                  <a:lnTo>
                    <a:pt x="2998716" y="18969"/>
                  </a:lnTo>
                  <a:lnTo>
                    <a:pt x="3039719" y="41225"/>
                  </a:lnTo>
                  <a:lnTo>
                    <a:pt x="3075444" y="70700"/>
                  </a:lnTo>
                  <a:lnTo>
                    <a:pt x="3104919" y="106425"/>
                  </a:lnTo>
                  <a:lnTo>
                    <a:pt x="3127175" y="147428"/>
                  </a:lnTo>
                  <a:lnTo>
                    <a:pt x="3141240" y="192739"/>
                  </a:lnTo>
                  <a:lnTo>
                    <a:pt x="3146145" y="241387"/>
                  </a:lnTo>
                  <a:lnTo>
                    <a:pt x="3146145" y="2172479"/>
                  </a:lnTo>
                  <a:lnTo>
                    <a:pt x="3141240" y="2221126"/>
                  </a:lnTo>
                  <a:lnTo>
                    <a:pt x="3127175" y="2266437"/>
                  </a:lnTo>
                  <a:lnTo>
                    <a:pt x="3104919" y="2307440"/>
                  </a:lnTo>
                  <a:lnTo>
                    <a:pt x="3075444" y="2343165"/>
                  </a:lnTo>
                  <a:lnTo>
                    <a:pt x="3039719" y="2372640"/>
                  </a:lnTo>
                  <a:lnTo>
                    <a:pt x="2998716" y="2394896"/>
                  </a:lnTo>
                  <a:lnTo>
                    <a:pt x="2953405" y="2408961"/>
                  </a:lnTo>
                  <a:lnTo>
                    <a:pt x="2904758" y="2413866"/>
                  </a:lnTo>
                  <a:lnTo>
                    <a:pt x="241386" y="2413866"/>
                  </a:lnTo>
                  <a:lnTo>
                    <a:pt x="192738" y="2408961"/>
                  </a:lnTo>
                  <a:lnTo>
                    <a:pt x="147428" y="2394896"/>
                  </a:lnTo>
                  <a:lnTo>
                    <a:pt x="106425" y="2372640"/>
                  </a:lnTo>
                  <a:lnTo>
                    <a:pt x="70700" y="2343165"/>
                  </a:lnTo>
                  <a:lnTo>
                    <a:pt x="41225" y="2307440"/>
                  </a:lnTo>
                  <a:lnTo>
                    <a:pt x="18969" y="2266437"/>
                  </a:lnTo>
                  <a:lnTo>
                    <a:pt x="4904" y="2221126"/>
                  </a:lnTo>
                  <a:lnTo>
                    <a:pt x="0" y="2172479"/>
                  </a:lnTo>
                  <a:lnTo>
                    <a:pt x="0" y="241387"/>
                  </a:lnTo>
                  <a:close/>
                </a:path>
              </a:pathLst>
            </a:custGeom>
            <a:ln w="12700">
              <a:solidFill>
                <a:srgbClr val="AB3D7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3645367" y="3597148"/>
            <a:ext cx="2742565" cy="1653539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84150" marR="5080" indent="-171450">
              <a:lnSpc>
                <a:spcPct val="92500"/>
              </a:lnSpc>
              <a:spcBef>
                <a:spcPts val="240"/>
              </a:spcBef>
              <a:buChar char="•"/>
              <a:tabLst>
                <a:tab pos="184150" algn="l"/>
              </a:tabLst>
            </a:pPr>
            <a:r>
              <a:rPr dirty="0" sz="1600" spc="-60">
                <a:solidFill>
                  <a:srgbClr val="302453"/>
                </a:solidFill>
                <a:latin typeface="Arial"/>
                <a:cs typeface="Arial"/>
              </a:rPr>
              <a:t>Actively</a:t>
            </a:r>
            <a:r>
              <a:rPr dirty="0" sz="1600" spc="-5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600" spc="-60">
                <a:solidFill>
                  <a:srgbClr val="302453"/>
                </a:solidFill>
                <a:latin typeface="Arial"/>
                <a:cs typeface="Arial"/>
              </a:rPr>
              <a:t>interrogates</a:t>
            </a:r>
            <a:r>
              <a:rPr dirty="0" sz="1600" spc="-5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600" spc="-85">
                <a:solidFill>
                  <a:srgbClr val="302453"/>
                </a:solidFill>
                <a:latin typeface="Arial"/>
                <a:cs typeface="Arial"/>
              </a:rPr>
              <a:t>and</a:t>
            </a:r>
            <a:r>
              <a:rPr dirty="0" sz="1600" spc="-5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600" spc="-110">
                <a:solidFill>
                  <a:srgbClr val="302453"/>
                </a:solidFill>
                <a:latin typeface="Arial"/>
                <a:cs typeface="Arial"/>
              </a:rPr>
              <a:t>seeks </a:t>
            </a:r>
            <a:r>
              <a:rPr dirty="0" sz="1600">
                <a:solidFill>
                  <a:srgbClr val="302453"/>
                </a:solidFill>
                <a:latin typeface="Arial"/>
                <a:cs typeface="Arial"/>
              </a:rPr>
              <a:t>to</a:t>
            </a:r>
            <a:r>
              <a:rPr dirty="0" sz="1600" spc="-5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600" spc="-50">
                <a:solidFill>
                  <a:srgbClr val="302453"/>
                </a:solidFill>
                <a:latin typeface="Arial"/>
                <a:cs typeface="Arial"/>
              </a:rPr>
              <a:t>transform</a:t>
            </a:r>
            <a:r>
              <a:rPr dirty="0" sz="1600" spc="-5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600" spc="-35">
                <a:solidFill>
                  <a:srgbClr val="302453"/>
                </a:solidFill>
                <a:latin typeface="Arial"/>
                <a:cs typeface="Arial"/>
              </a:rPr>
              <a:t>the</a:t>
            </a:r>
            <a:r>
              <a:rPr dirty="0" sz="1600" spc="-5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302453"/>
                </a:solidFill>
                <a:latin typeface="Arial"/>
                <a:cs typeface="Arial"/>
              </a:rPr>
              <a:t>social, </a:t>
            </a:r>
            <a:r>
              <a:rPr dirty="0" sz="1600" spc="-35">
                <a:solidFill>
                  <a:srgbClr val="302453"/>
                </a:solidFill>
                <a:latin typeface="Arial"/>
                <a:cs typeface="Arial"/>
              </a:rPr>
              <a:t>political,</a:t>
            </a:r>
            <a:r>
              <a:rPr dirty="0" sz="1600" spc="-6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600" spc="-75">
                <a:solidFill>
                  <a:srgbClr val="302453"/>
                </a:solidFill>
                <a:latin typeface="Arial"/>
                <a:cs typeface="Arial"/>
              </a:rPr>
              <a:t>economic</a:t>
            </a:r>
            <a:r>
              <a:rPr dirty="0" sz="1600" spc="-6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600" spc="-80">
                <a:solidFill>
                  <a:srgbClr val="302453"/>
                </a:solidFill>
                <a:latin typeface="Arial"/>
                <a:cs typeface="Arial"/>
              </a:rPr>
              <a:t>forces</a:t>
            </a:r>
            <a:r>
              <a:rPr dirty="0" sz="1600" spc="-6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302453"/>
                </a:solidFill>
                <a:latin typeface="Arial"/>
                <a:cs typeface="Arial"/>
              </a:rPr>
              <a:t>that </a:t>
            </a:r>
            <a:r>
              <a:rPr dirty="0" sz="1600" spc="-70">
                <a:solidFill>
                  <a:srgbClr val="302453"/>
                </a:solidFill>
                <a:latin typeface="Arial"/>
                <a:cs typeface="Arial"/>
              </a:rPr>
              <a:t>create </a:t>
            </a:r>
            <a:r>
              <a:rPr dirty="0" sz="1600" spc="-60">
                <a:solidFill>
                  <a:srgbClr val="302453"/>
                </a:solidFill>
                <a:latin typeface="Arial"/>
                <a:cs typeface="Arial"/>
              </a:rPr>
              <a:t>structures</a:t>
            </a:r>
            <a:r>
              <a:rPr dirty="0" sz="1600" spc="-7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302453"/>
                </a:solidFill>
                <a:latin typeface="Arial"/>
                <a:cs typeface="Arial"/>
              </a:rPr>
              <a:t>that</a:t>
            </a:r>
            <a:r>
              <a:rPr dirty="0" sz="1600" spc="-7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302453"/>
                </a:solidFill>
                <a:latin typeface="Arial"/>
                <a:cs typeface="Arial"/>
              </a:rPr>
              <a:t>hinder </a:t>
            </a:r>
            <a:r>
              <a:rPr dirty="0" sz="1600" spc="-35">
                <a:solidFill>
                  <a:srgbClr val="302453"/>
                </a:solidFill>
                <a:latin typeface="Arial"/>
                <a:cs typeface="Arial"/>
              </a:rPr>
              <a:t>the</a:t>
            </a:r>
            <a:r>
              <a:rPr dirty="0" sz="1600" spc="-60">
                <a:solidFill>
                  <a:srgbClr val="302453"/>
                </a:solidFill>
                <a:latin typeface="Arial"/>
                <a:cs typeface="Arial"/>
              </a:rPr>
              <a:t> affected</a:t>
            </a:r>
            <a:r>
              <a:rPr dirty="0" sz="1600" spc="-5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302453"/>
                </a:solidFill>
                <a:latin typeface="Arial"/>
                <a:cs typeface="Arial"/>
              </a:rPr>
              <a:t>population</a:t>
            </a:r>
            <a:endParaRPr sz="1600">
              <a:latin typeface="Arial"/>
              <a:cs typeface="Arial"/>
            </a:endParaRPr>
          </a:p>
          <a:p>
            <a:pPr marL="184150" marR="67310" indent="-171450">
              <a:lnSpc>
                <a:spcPts val="1800"/>
              </a:lnSpc>
              <a:spcBef>
                <a:spcPts val="235"/>
              </a:spcBef>
              <a:buChar char="•"/>
              <a:tabLst>
                <a:tab pos="184150" algn="l"/>
              </a:tabLst>
            </a:pPr>
            <a:r>
              <a:rPr dirty="0" sz="1600" spc="-70">
                <a:solidFill>
                  <a:srgbClr val="302453"/>
                </a:solidFill>
                <a:latin typeface="Arial"/>
                <a:cs typeface="Arial"/>
              </a:rPr>
              <a:t>Empowerment </a:t>
            </a:r>
            <a:r>
              <a:rPr dirty="0" sz="1600">
                <a:solidFill>
                  <a:srgbClr val="302453"/>
                </a:solidFill>
                <a:latin typeface="Arial"/>
                <a:cs typeface="Arial"/>
              </a:rPr>
              <a:t>of</a:t>
            </a:r>
            <a:r>
              <a:rPr dirty="0" sz="1600" spc="-7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600" spc="-35">
                <a:solidFill>
                  <a:srgbClr val="302453"/>
                </a:solidFill>
                <a:latin typeface="Arial"/>
                <a:cs typeface="Arial"/>
              </a:rPr>
              <a:t>the</a:t>
            </a:r>
            <a:r>
              <a:rPr dirty="0" sz="1600" spc="-7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600" spc="-50">
                <a:solidFill>
                  <a:srgbClr val="302453"/>
                </a:solidFill>
                <a:latin typeface="Arial"/>
                <a:cs typeface="Arial"/>
              </a:rPr>
              <a:t>affected </a:t>
            </a:r>
            <a:r>
              <a:rPr dirty="0" sz="1600" spc="-10">
                <a:solidFill>
                  <a:srgbClr val="302453"/>
                </a:solidFill>
                <a:latin typeface="Arial"/>
                <a:cs typeface="Arial"/>
              </a:rPr>
              <a:t>population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383892" y="1838722"/>
            <a:ext cx="7402195" cy="1675130"/>
            <a:chOff x="4383892" y="1838722"/>
            <a:chExt cx="7402195" cy="1675130"/>
          </a:xfrm>
        </p:grpSpPr>
        <p:sp>
          <p:nvSpPr>
            <p:cNvPr id="18" name="object 18"/>
            <p:cNvSpPr/>
            <p:nvPr/>
          </p:nvSpPr>
          <p:spPr>
            <a:xfrm>
              <a:off x="4390242" y="2618172"/>
              <a:ext cx="2236470" cy="889635"/>
            </a:xfrm>
            <a:custGeom>
              <a:avLst/>
              <a:gdLst/>
              <a:ahLst/>
              <a:cxnLst/>
              <a:rect l="l" t="t" r="r" b="b"/>
              <a:pathLst>
                <a:path w="2236470" h="889635">
                  <a:moveTo>
                    <a:pt x="2147103" y="0"/>
                  </a:moveTo>
                  <a:lnTo>
                    <a:pt x="88920" y="0"/>
                  </a:lnTo>
                  <a:lnTo>
                    <a:pt x="54308" y="6987"/>
                  </a:lnTo>
                  <a:lnTo>
                    <a:pt x="26044" y="26044"/>
                  </a:lnTo>
                  <a:lnTo>
                    <a:pt x="6987" y="54308"/>
                  </a:lnTo>
                  <a:lnTo>
                    <a:pt x="0" y="88920"/>
                  </a:lnTo>
                  <a:lnTo>
                    <a:pt x="0" y="800272"/>
                  </a:lnTo>
                  <a:lnTo>
                    <a:pt x="6987" y="834884"/>
                  </a:lnTo>
                  <a:lnTo>
                    <a:pt x="26044" y="863148"/>
                  </a:lnTo>
                  <a:lnTo>
                    <a:pt x="54308" y="882205"/>
                  </a:lnTo>
                  <a:lnTo>
                    <a:pt x="88920" y="889193"/>
                  </a:lnTo>
                  <a:lnTo>
                    <a:pt x="2147103" y="889193"/>
                  </a:lnTo>
                  <a:lnTo>
                    <a:pt x="2181715" y="882205"/>
                  </a:lnTo>
                  <a:lnTo>
                    <a:pt x="2209980" y="863148"/>
                  </a:lnTo>
                  <a:lnTo>
                    <a:pt x="2229036" y="834884"/>
                  </a:lnTo>
                  <a:lnTo>
                    <a:pt x="2236024" y="800272"/>
                  </a:lnTo>
                  <a:lnTo>
                    <a:pt x="2236024" y="88920"/>
                  </a:lnTo>
                  <a:lnTo>
                    <a:pt x="2229036" y="54308"/>
                  </a:lnTo>
                  <a:lnTo>
                    <a:pt x="2209980" y="26044"/>
                  </a:lnTo>
                  <a:lnTo>
                    <a:pt x="2181715" y="6987"/>
                  </a:lnTo>
                  <a:lnTo>
                    <a:pt x="2147103" y="0"/>
                  </a:lnTo>
                  <a:close/>
                </a:path>
              </a:pathLst>
            </a:custGeom>
            <a:solidFill>
              <a:srgbClr val="AB3D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4390242" y="2618172"/>
              <a:ext cx="2236470" cy="889635"/>
            </a:xfrm>
            <a:custGeom>
              <a:avLst/>
              <a:gdLst/>
              <a:ahLst/>
              <a:cxnLst/>
              <a:rect l="l" t="t" r="r" b="b"/>
              <a:pathLst>
                <a:path w="2236470" h="889635">
                  <a:moveTo>
                    <a:pt x="0" y="88920"/>
                  </a:moveTo>
                  <a:lnTo>
                    <a:pt x="6987" y="54308"/>
                  </a:lnTo>
                  <a:lnTo>
                    <a:pt x="26044" y="26044"/>
                  </a:lnTo>
                  <a:lnTo>
                    <a:pt x="54308" y="6987"/>
                  </a:lnTo>
                  <a:lnTo>
                    <a:pt x="88920" y="0"/>
                  </a:lnTo>
                  <a:lnTo>
                    <a:pt x="2147104" y="0"/>
                  </a:lnTo>
                  <a:lnTo>
                    <a:pt x="2181715" y="6987"/>
                  </a:lnTo>
                  <a:lnTo>
                    <a:pt x="2209979" y="26044"/>
                  </a:lnTo>
                  <a:lnTo>
                    <a:pt x="2229036" y="54308"/>
                  </a:lnTo>
                  <a:lnTo>
                    <a:pt x="2236024" y="88920"/>
                  </a:lnTo>
                  <a:lnTo>
                    <a:pt x="2236024" y="800272"/>
                  </a:lnTo>
                  <a:lnTo>
                    <a:pt x="2229036" y="834884"/>
                  </a:lnTo>
                  <a:lnTo>
                    <a:pt x="2209979" y="863148"/>
                  </a:lnTo>
                  <a:lnTo>
                    <a:pt x="2181715" y="882205"/>
                  </a:lnTo>
                  <a:lnTo>
                    <a:pt x="2147104" y="889193"/>
                  </a:lnTo>
                  <a:lnTo>
                    <a:pt x="88920" y="889193"/>
                  </a:lnTo>
                  <a:lnTo>
                    <a:pt x="54308" y="882205"/>
                  </a:lnTo>
                  <a:lnTo>
                    <a:pt x="26044" y="863148"/>
                  </a:lnTo>
                  <a:lnTo>
                    <a:pt x="6987" y="834884"/>
                  </a:lnTo>
                  <a:lnTo>
                    <a:pt x="0" y="800272"/>
                  </a:lnTo>
                  <a:lnTo>
                    <a:pt x="0" y="8892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7903921" y="2332152"/>
              <a:ext cx="3876040" cy="831850"/>
            </a:xfrm>
            <a:custGeom>
              <a:avLst/>
              <a:gdLst/>
              <a:ahLst/>
              <a:cxnLst/>
              <a:rect l="l" t="t" r="r" b="b"/>
              <a:pathLst>
                <a:path w="3876040" h="831850">
                  <a:moveTo>
                    <a:pt x="3875760" y="0"/>
                  </a:moveTo>
                  <a:lnTo>
                    <a:pt x="0" y="0"/>
                  </a:lnTo>
                  <a:lnTo>
                    <a:pt x="0" y="831599"/>
                  </a:lnTo>
                  <a:lnTo>
                    <a:pt x="3875760" y="831599"/>
                  </a:lnTo>
                  <a:lnTo>
                    <a:pt x="3875760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7903921" y="2332152"/>
              <a:ext cx="3876040" cy="831850"/>
            </a:xfrm>
            <a:custGeom>
              <a:avLst/>
              <a:gdLst/>
              <a:ahLst/>
              <a:cxnLst/>
              <a:rect l="l" t="t" r="r" b="b"/>
              <a:pathLst>
                <a:path w="3876040" h="831850">
                  <a:moveTo>
                    <a:pt x="0" y="0"/>
                  </a:moveTo>
                  <a:lnTo>
                    <a:pt x="3875761" y="0"/>
                  </a:lnTo>
                  <a:lnTo>
                    <a:pt x="3875761" y="831600"/>
                  </a:lnTo>
                  <a:lnTo>
                    <a:pt x="0" y="8316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AB3D7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8097709" y="1845072"/>
              <a:ext cx="2713355" cy="974725"/>
            </a:xfrm>
            <a:custGeom>
              <a:avLst/>
              <a:gdLst/>
              <a:ahLst/>
              <a:cxnLst/>
              <a:rect l="l" t="t" r="r" b="b"/>
              <a:pathLst>
                <a:path w="2713354" h="974725">
                  <a:moveTo>
                    <a:pt x="2550669" y="0"/>
                  </a:moveTo>
                  <a:lnTo>
                    <a:pt x="162364" y="0"/>
                  </a:lnTo>
                  <a:lnTo>
                    <a:pt x="119201" y="5799"/>
                  </a:lnTo>
                  <a:lnTo>
                    <a:pt x="80416" y="22167"/>
                  </a:lnTo>
                  <a:lnTo>
                    <a:pt x="47555" y="47555"/>
                  </a:lnTo>
                  <a:lnTo>
                    <a:pt x="22167" y="80416"/>
                  </a:lnTo>
                  <a:lnTo>
                    <a:pt x="5799" y="119201"/>
                  </a:lnTo>
                  <a:lnTo>
                    <a:pt x="0" y="162364"/>
                  </a:lnTo>
                  <a:lnTo>
                    <a:pt x="0" y="811796"/>
                  </a:lnTo>
                  <a:lnTo>
                    <a:pt x="5799" y="854959"/>
                  </a:lnTo>
                  <a:lnTo>
                    <a:pt x="22167" y="893744"/>
                  </a:lnTo>
                  <a:lnTo>
                    <a:pt x="47555" y="926604"/>
                  </a:lnTo>
                  <a:lnTo>
                    <a:pt x="80416" y="951992"/>
                  </a:lnTo>
                  <a:lnTo>
                    <a:pt x="119201" y="968360"/>
                  </a:lnTo>
                  <a:lnTo>
                    <a:pt x="162364" y="974159"/>
                  </a:lnTo>
                  <a:lnTo>
                    <a:pt x="2550669" y="974159"/>
                  </a:lnTo>
                  <a:lnTo>
                    <a:pt x="2593831" y="968360"/>
                  </a:lnTo>
                  <a:lnTo>
                    <a:pt x="2632617" y="951992"/>
                  </a:lnTo>
                  <a:lnTo>
                    <a:pt x="2665477" y="926604"/>
                  </a:lnTo>
                  <a:lnTo>
                    <a:pt x="2690865" y="893744"/>
                  </a:lnTo>
                  <a:lnTo>
                    <a:pt x="2707232" y="854959"/>
                  </a:lnTo>
                  <a:lnTo>
                    <a:pt x="2713032" y="811796"/>
                  </a:lnTo>
                  <a:lnTo>
                    <a:pt x="2713032" y="162364"/>
                  </a:lnTo>
                  <a:lnTo>
                    <a:pt x="2707232" y="119201"/>
                  </a:lnTo>
                  <a:lnTo>
                    <a:pt x="2690865" y="80416"/>
                  </a:lnTo>
                  <a:lnTo>
                    <a:pt x="2665477" y="47555"/>
                  </a:lnTo>
                  <a:lnTo>
                    <a:pt x="2632617" y="22167"/>
                  </a:lnTo>
                  <a:lnTo>
                    <a:pt x="2593831" y="5799"/>
                  </a:lnTo>
                  <a:lnTo>
                    <a:pt x="2550669" y="0"/>
                  </a:lnTo>
                  <a:close/>
                </a:path>
              </a:pathLst>
            </a:custGeom>
            <a:solidFill>
              <a:srgbClr val="AB3D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8097709" y="1845072"/>
              <a:ext cx="2713355" cy="974725"/>
            </a:xfrm>
            <a:custGeom>
              <a:avLst/>
              <a:gdLst/>
              <a:ahLst/>
              <a:cxnLst/>
              <a:rect l="l" t="t" r="r" b="b"/>
              <a:pathLst>
                <a:path w="2713354" h="974725">
                  <a:moveTo>
                    <a:pt x="0" y="162364"/>
                  </a:moveTo>
                  <a:lnTo>
                    <a:pt x="5799" y="119201"/>
                  </a:lnTo>
                  <a:lnTo>
                    <a:pt x="22167" y="80415"/>
                  </a:lnTo>
                  <a:lnTo>
                    <a:pt x="47555" y="47555"/>
                  </a:lnTo>
                  <a:lnTo>
                    <a:pt x="80415" y="22167"/>
                  </a:lnTo>
                  <a:lnTo>
                    <a:pt x="119200" y="5799"/>
                  </a:lnTo>
                  <a:lnTo>
                    <a:pt x="162363" y="0"/>
                  </a:lnTo>
                  <a:lnTo>
                    <a:pt x="2550668" y="0"/>
                  </a:lnTo>
                  <a:lnTo>
                    <a:pt x="2593830" y="5799"/>
                  </a:lnTo>
                  <a:lnTo>
                    <a:pt x="2632616" y="22167"/>
                  </a:lnTo>
                  <a:lnTo>
                    <a:pt x="2665476" y="47555"/>
                  </a:lnTo>
                  <a:lnTo>
                    <a:pt x="2690864" y="80415"/>
                  </a:lnTo>
                  <a:lnTo>
                    <a:pt x="2707232" y="119201"/>
                  </a:lnTo>
                  <a:lnTo>
                    <a:pt x="2713032" y="162364"/>
                  </a:lnTo>
                  <a:lnTo>
                    <a:pt x="2713032" y="811796"/>
                  </a:lnTo>
                  <a:lnTo>
                    <a:pt x="2707232" y="854958"/>
                  </a:lnTo>
                  <a:lnTo>
                    <a:pt x="2690864" y="893744"/>
                  </a:lnTo>
                  <a:lnTo>
                    <a:pt x="2665476" y="926604"/>
                  </a:lnTo>
                  <a:lnTo>
                    <a:pt x="2632616" y="951992"/>
                  </a:lnTo>
                  <a:lnTo>
                    <a:pt x="2593830" y="968360"/>
                  </a:lnTo>
                  <a:lnTo>
                    <a:pt x="2550668" y="974160"/>
                  </a:lnTo>
                  <a:lnTo>
                    <a:pt x="162363" y="974160"/>
                  </a:lnTo>
                  <a:lnTo>
                    <a:pt x="119200" y="968360"/>
                  </a:lnTo>
                  <a:lnTo>
                    <a:pt x="80415" y="951992"/>
                  </a:lnTo>
                  <a:lnTo>
                    <a:pt x="47555" y="926604"/>
                  </a:lnTo>
                  <a:lnTo>
                    <a:pt x="22167" y="893744"/>
                  </a:lnTo>
                  <a:lnTo>
                    <a:pt x="5799" y="854958"/>
                  </a:lnTo>
                  <a:lnTo>
                    <a:pt x="0" y="811796"/>
                  </a:lnTo>
                  <a:lnTo>
                    <a:pt x="0" y="16236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4631604" y="2012696"/>
            <a:ext cx="4498340" cy="1231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3300" spc="-20">
                <a:solidFill>
                  <a:srgbClr val="FFFFFF"/>
                </a:solidFill>
                <a:latin typeface="Arial"/>
                <a:cs typeface="Arial"/>
              </a:rPr>
              <a:t>Deny</a:t>
            </a:r>
            <a:endParaRPr sz="3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80"/>
              </a:spcBef>
            </a:pPr>
            <a:r>
              <a:rPr dirty="0" sz="2800" spc="-105">
                <a:solidFill>
                  <a:srgbClr val="FFFFFF"/>
                </a:solidFill>
                <a:latin typeface="Arial"/>
                <a:cs typeface="Arial"/>
              </a:rPr>
              <a:t>Critical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Arial"/>
                <a:cs typeface="Arial"/>
              </a:rPr>
              <a:t>Lens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897571" y="3335604"/>
            <a:ext cx="3888740" cy="1331595"/>
            <a:chOff x="7897571" y="3335604"/>
            <a:chExt cx="3888740" cy="1331595"/>
          </a:xfrm>
        </p:grpSpPr>
        <p:sp>
          <p:nvSpPr>
            <p:cNvPr id="26" name="object 26"/>
            <p:cNvSpPr/>
            <p:nvPr/>
          </p:nvSpPr>
          <p:spPr>
            <a:xfrm>
              <a:off x="7903921" y="3829033"/>
              <a:ext cx="3876040" cy="831850"/>
            </a:xfrm>
            <a:custGeom>
              <a:avLst/>
              <a:gdLst/>
              <a:ahLst/>
              <a:cxnLst/>
              <a:rect l="l" t="t" r="r" b="b"/>
              <a:pathLst>
                <a:path w="3876040" h="831850">
                  <a:moveTo>
                    <a:pt x="3875760" y="0"/>
                  </a:moveTo>
                  <a:lnTo>
                    <a:pt x="0" y="0"/>
                  </a:lnTo>
                  <a:lnTo>
                    <a:pt x="0" y="831599"/>
                  </a:lnTo>
                  <a:lnTo>
                    <a:pt x="3875760" y="831599"/>
                  </a:lnTo>
                  <a:lnTo>
                    <a:pt x="3875760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7903921" y="3829033"/>
              <a:ext cx="3876040" cy="831850"/>
            </a:xfrm>
            <a:custGeom>
              <a:avLst/>
              <a:gdLst/>
              <a:ahLst/>
              <a:cxnLst/>
              <a:rect l="l" t="t" r="r" b="b"/>
              <a:pathLst>
                <a:path w="3876040" h="831850">
                  <a:moveTo>
                    <a:pt x="0" y="0"/>
                  </a:moveTo>
                  <a:lnTo>
                    <a:pt x="3875761" y="0"/>
                  </a:lnTo>
                  <a:lnTo>
                    <a:pt x="3875761" y="831600"/>
                  </a:lnTo>
                  <a:lnTo>
                    <a:pt x="0" y="8316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AB3D7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8097709" y="3341954"/>
              <a:ext cx="2713355" cy="974725"/>
            </a:xfrm>
            <a:custGeom>
              <a:avLst/>
              <a:gdLst/>
              <a:ahLst/>
              <a:cxnLst/>
              <a:rect l="l" t="t" r="r" b="b"/>
              <a:pathLst>
                <a:path w="2713354" h="974725">
                  <a:moveTo>
                    <a:pt x="2550669" y="0"/>
                  </a:moveTo>
                  <a:lnTo>
                    <a:pt x="162364" y="0"/>
                  </a:lnTo>
                  <a:lnTo>
                    <a:pt x="119201" y="5799"/>
                  </a:lnTo>
                  <a:lnTo>
                    <a:pt x="80416" y="22167"/>
                  </a:lnTo>
                  <a:lnTo>
                    <a:pt x="47555" y="47555"/>
                  </a:lnTo>
                  <a:lnTo>
                    <a:pt x="22167" y="80415"/>
                  </a:lnTo>
                  <a:lnTo>
                    <a:pt x="5799" y="119201"/>
                  </a:lnTo>
                  <a:lnTo>
                    <a:pt x="0" y="162364"/>
                  </a:lnTo>
                  <a:lnTo>
                    <a:pt x="0" y="811795"/>
                  </a:lnTo>
                  <a:lnTo>
                    <a:pt x="5799" y="854958"/>
                  </a:lnTo>
                  <a:lnTo>
                    <a:pt x="22167" y="893744"/>
                  </a:lnTo>
                  <a:lnTo>
                    <a:pt x="47555" y="926604"/>
                  </a:lnTo>
                  <a:lnTo>
                    <a:pt x="80416" y="951992"/>
                  </a:lnTo>
                  <a:lnTo>
                    <a:pt x="119201" y="968360"/>
                  </a:lnTo>
                  <a:lnTo>
                    <a:pt x="162364" y="974159"/>
                  </a:lnTo>
                  <a:lnTo>
                    <a:pt x="2550669" y="974159"/>
                  </a:lnTo>
                  <a:lnTo>
                    <a:pt x="2593831" y="968360"/>
                  </a:lnTo>
                  <a:lnTo>
                    <a:pt x="2632617" y="951992"/>
                  </a:lnTo>
                  <a:lnTo>
                    <a:pt x="2665477" y="926604"/>
                  </a:lnTo>
                  <a:lnTo>
                    <a:pt x="2690865" y="893744"/>
                  </a:lnTo>
                  <a:lnTo>
                    <a:pt x="2707232" y="854958"/>
                  </a:lnTo>
                  <a:lnTo>
                    <a:pt x="2713032" y="811795"/>
                  </a:lnTo>
                  <a:lnTo>
                    <a:pt x="2713032" y="162364"/>
                  </a:lnTo>
                  <a:lnTo>
                    <a:pt x="2707232" y="119201"/>
                  </a:lnTo>
                  <a:lnTo>
                    <a:pt x="2690865" y="80415"/>
                  </a:lnTo>
                  <a:lnTo>
                    <a:pt x="2665477" y="47555"/>
                  </a:lnTo>
                  <a:lnTo>
                    <a:pt x="2632617" y="22167"/>
                  </a:lnTo>
                  <a:lnTo>
                    <a:pt x="2593831" y="5799"/>
                  </a:lnTo>
                  <a:lnTo>
                    <a:pt x="2550669" y="0"/>
                  </a:lnTo>
                  <a:close/>
                </a:path>
              </a:pathLst>
            </a:custGeom>
            <a:solidFill>
              <a:srgbClr val="AB3D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8097709" y="3341954"/>
              <a:ext cx="2713355" cy="974725"/>
            </a:xfrm>
            <a:custGeom>
              <a:avLst/>
              <a:gdLst/>
              <a:ahLst/>
              <a:cxnLst/>
              <a:rect l="l" t="t" r="r" b="b"/>
              <a:pathLst>
                <a:path w="2713354" h="974725">
                  <a:moveTo>
                    <a:pt x="0" y="162364"/>
                  </a:moveTo>
                  <a:lnTo>
                    <a:pt x="5799" y="119201"/>
                  </a:lnTo>
                  <a:lnTo>
                    <a:pt x="22167" y="80415"/>
                  </a:lnTo>
                  <a:lnTo>
                    <a:pt x="47555" y="47555"/>
                  </a:lnTo>
                  <a:lnTo>
                    <a:pt x="80415" y="22167"/>
                  </a:lnTo>
                  <a:lnTo>
                    <a:pt x="119200" y="5799"/>
                  </a:lnTo>
                  <a:lnTo>
                    <a:pt x="162363" y="0"/>
                  </a:lnTo>
                  <a:lnTo>
                    <a:pt x="2550668" y="0"/>
                  </a:lnTo>
                  <a:lnTo>
                    <a:pt x="2593830" y="5799"/>
                  </a:lnTo>
                  <a:lnTo>
                    <a:pt x="2632616" y="22167"/>
                  </a:lnTo>
                  <a:lnTo>
                    <a:pt x="2665476" y="47555"/>
                  </a:lnTo>
                  <a:lnTo>
                    <a:pt x="2690864" y="80415"/>
                  </a:lnTo>
                  <a:lnTo>
                    <a:pt x="2707232" y="119201"/>
                  </a:lnTo>
                  <a:lnTo>
                    <a:pt x="2713032" y="162364"/>
                  </a:lnTo>
                  <a:lnTo>
                    <a:pt x="2713032" y="811796"/>
                  </a:lnTo>
                  <a:lnTo>
                    <a:pt x="2707232" y="854958"/>
                  </a:lnTo>
                  <a:lnTo>
                    <a:pt x="2690864" y="893744"/>
                  </a:lnTo>
                  <a:lnTo>
                    <a:pt x="2665476" y="926604"/>
                  </a:lnTo>
                  <a:lnTo>
                    <a:pt x="2632616" y="951992"/>
                  </a:lnTo>
                  <a:lnTo>
                    <a:pt x="2593830" y="968360"/>
                  </a:lnTo>
                  <a:lnTo>
                    <a:pt x="2550668" y="974160"/>
                  </a:lnTo>
                  <a:lnTo>
                    <a:pt x="162363" y="974160"/>
                  </a:lnTo>
                  <a:lnTo>
                    <a:pt x="119200" y="968360"/>
                  </a:lnTo>
                  <a:lnTo>
                    <a:pt x="80415" y="951992"/>
                  </a:lnTo>
                  <a:lnTo>
                    <a:pt x="47555" y="926604"/>
                  </a:lnTo>
                  <a:lnTo>
                    <a:pt x="22167" y="893744"/>
                  </a:lnTo>
                  <a:lnTo>
                    <a:pt x="5799" y="854958"/>
                  </a:lnTo>
                  <a:lnTo>
                    <a:pt x="0" y="811796"/>
                  </a:lnTo>
                  <a:lnTo>
                    <a:pt x="0" y="16236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/>
          <p:nvPr/>
        </p:nvSpPr>
        <p:spPr>
          <a:xfrm>
            <a:off x="8235112" y="3509264"/>
            <a:ext cx="1482090" cy="528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 spc="-175">
                <a:solidFill>
                  <a:srgbClr val="FFFFFF"/>
                </a:solidFill>
                <a:latin typeface="Arial"/>
                <a:cs typeface="Arial"/>
              </a:rPr>
              <a:t>Distance</a:t>
            </a:r>
            <a:endParaRPr sz="33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7897571" y="4832483"/>
            <a:ext cx="3888740" cy="1331595"/>
            <a:chOff x="7897571" y="4832483"/>
            <a:chExt cx="3888740" cy="1331595"/>
          </a:xfrm>
        </p:grpSpPr>
        <p:sp>
          <p:nvSpPr>
            <p:cNvPr id="32" name="object 32"/>
            <p:cNvSpPr/>
            <p:nvPr/>
          </p:nvSpPr>
          <p:spPr>
            <a:xfrm>
              <a:off x="7903921" y="5325913"/>
              <a:ext cx="3876040" cy="831850"/>
            </a:xfrm>
            <a:custGeom>
              <a:avLst/>
              <a:gdLst/>
              <a:ahLst/>
              <a:cxnLst/>
              <a:rect l="l" t="t" r="r" b="b"/>
              <a:pathLst>
                <a:path w="3876040" h="831850">
                  <a:moveTo>
                    <a:pt x="3875760" y="0"/>
                  </a:moveTo>
                  <a:lnTo>
                    <a:pt x="0" y="0"/>
                  </a:lnTo>
                  <a:lnTo>
                    <a:pt x="0" y="831600"/>
                  </a:lnTo>
                  <a:lnTo>
                    <a:pt x="3875760" y="831600"/>
                  </a:lnTo>
                  <a:lnTo>
                    <a:pt x="3875760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7903921" y="5325913"/>
              <a:ext cx="3876040" cy="831850"/>
            </a:xfrm>
            <a:custGeom>
              <a:avLst/>
              <a:gdLst/>
              <a:ahLst/>
              <a:cxnLst/>
              <a:rect l="l" t="t" r="r" b="b"/>
              <a:pathLst>
                <a:path w="3876040" h="831850">
                  <a:moveTo>
                    <a:pt x="0" y="0"/>
                  </a:moveTo>
                  <a:lnTo>
                    <a:pt x="3875761" y="0"/>
                  </a:lnTo>
                  <a:lnTo>
                    <a:pt x="3875761" y="831600"/>
                  </a:lnTo>
                  <a:lnTo>
                    <a:pt x="0" y="8316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AB3D7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8097709" y="4838833"/>
              <a:ext cx="2713355" cy="974725"/>
            </a:xfrm>
            <a:custGeom>
              <a:avLst/>
              <a:gdLst/>
              <a:ahLst/>
              <a:cxnLst/>
              <a:rect l="l" t="t" r="r" b="b"/>
              <a:pathLst>
                <a:path w="2713354" h="974725">
                  <a:moveTo>
                    <a:pt x="2550669" y="0"/>
                  </a:moveTo>
                  <a:lnTo>
                    <a:pt x="162364" y="0"/>
                  </a:lnTo>
                  <a:lnTo>
                    <a:pt x="119201" y="5799"/>
                  </a:lnTo>
                  <a:lnTo>
                    <a:pt x="80416" y="22167"/>
                  </a:lnTo>
                  <a:lnTo>
                    <a:pt x="47555" y="47555"/>
                  </a:lnTo>
                  <a:lnTo>
                    <a:pt x="22167" y="80416"/>
                  </a:lnTo>
                  <a:lnTo>
                    <a:pt x="5799" y="119201"/>
                  </a:lnTo>
                  <a:lnTo>
                    <a:pt x="0" y="162364"/>
                  </a:lnTo>
                  <a:lnTo>
                    <a:pt x="0" y="811796"/>
                  </a:lnTo>
                  <a:lnTo>
                    <a:pt x="5799" y="854959"/>
                  </a:lnTo>
                  <a:lnTo>
                    <a:pt x="22167" y="893744"/>
                  </a:lnTo>
                  <a:lnTo>
                    <a:pt x="47555" y="926605"/>
                  </a:lnTo>
                  <a:lnTo>
                    <a:pt x="80416" y="951993"/>
                  </a:lnTo>
                  <a:lnTo>
                    <a:pt x="119201" y="968360"/>
                  </a:lnTo>
                  <a:lnTo>
                    <a:pt x="162364" y="974160"/>
                  </a:lnTo>
                  <a:lnTo>
                    <a:pt x="2550669" y="974160"/>
                  </a:lnTo>
                  <a:lnTo>
                    <a:pt x="2593831" y="968360"/>
                  </a:lnTo>
                  <a:lnTo>
                    <a:pt x="2632617" y="951993"/>
                  </a:lnTo>
                  <a:lnTo>
                    <a:pt x="2665477" y="926605"/>
                  </a:lnTo>
                  <a:lnTo>
                    <a:pt x="2690865" y="893744"/>
                  </a:lnTo>
                  <a:lnTo>
                    <a:pt x="2707232" y="854959"/>
                  </a:lnTo>
                  <a:lnTo>
                    <a:pt x="2713032" y="811796"/>
                  </a:lnTo>
                  <a:lnTo>
                    <a:pt x="2713032" y="162364"/>
                  </a:lnTo>
                  <a:lnTo>
                    <a:pt x="2707232" y="119201"/>
                  </a:lnTo>
                  <a:lnTo>
                    <a:pt x="2690865" y="80416"/>
                  </a:lnTo>
                  <a:lnTo>
                    <a:pt x="2665477" y="47555"/>
                  </a:lnTo>
                  <a:lnTo>
                    <a:pt x="2632617" y="22167"/>
                  </a:lnTo>
                  <a:lnTo>
                    <a:pt x="2593831" y="5799"/>
                  </a:lnTo>
                  <a:lnTo>
                    <a:pt x="2550669" y="0"/>
                  </a:lnTo>
                  <a:close/>
                </a:path>
              </a:pathLst>
            </a:custGeom>
            <a:solidFill>
              <a:srgbClr val="AB3D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8097709" y="4838833"/>
              <a:ext cx="2713355" cy="974725"/>
            </a:xfrm>
            <a:custGeom>
              <a:avLst/>
              <a:gdLst/>
              <a:ahLst/>
              <a:cxnLst/>
              <a:rect l="l" t="t" r="r" b="b"/>
              <a:pathLst>
                <a:path w="2713354" h="974725">
                  <a:moveTo>
                    <a:pt x="0" y="162364"/>
                  </a:moveTo>
                  <a:lnTo>
                    <a:pt x="5799" y="119201"/>
                  </a:lnTo>
                  <a:lnTo>
                    <a:pt x="22167" y="80415"/>
                  </a:lnTo>
                  <a:lnTo>
                    <a:pt x="47555" y="47555"/>
                  </a:lnTo>
                  <a:lnTo>
                    <a:pt x="80415" y="22167"/>
                  </a:lnTo>
                  <a:lnTo>
                    <a:pt x="119200" y="5799"/>
                  </a:lnTo>
                  <a:lnTo>
                    <a:pt x="162363" y="0"/>
                  </a:lnTo>
                  <a:lnTo>
                    <a:pt x="2550668" y="0"/>
                  </a:lnTo>
                  <a:lnTo>
                    <a:pt x="2593830" y="5799"/>
                  </a:lnTo>
                  <a:lnTo>
                    <a:pt x="2632616" y="22167"/>
                  </a:lnTo>
                  <a:lnTo>
                    <a:pt x="2665476" y="47555"/>
                  </a:lnTo>
                  <a:lnTo>
                    <a:pt x="2690864" y="80415"/>
                  </a:lnTo>
                  <a:lnTo>
                    <a:pt x="2707232" y="119201"/>
                  </a:lnTo>
                  <a:lnTo>
                    <a:pt x="2713032" y="162364"/>
                  </a:lnTo>
                  <a:lnTo>
                    <a:pt x="2713032" y="811796"/>
                  </a:lnTo>
                  <a:lnTo>
                    <a:pt x="2707232" y="854958"/>
                  </a:lnTo>
                  <a:lnTo>
                    <a:pt x="2690864" y="893744"/>
                  </a:lnTo>
                  <a:lnTo>
                    <a:pt x="2665476" y="926604"/>
                  </a:lnTo>
                  <a:lnTo>
                    <a:pt x="2632616" y="951992"/>
                  </a:lnTo>
                  <a:lnTo>
                    <a:pt x="2593830" y="968360"/>
                  </a:lnTo>
                  <a:lnTo>
                    <a:pt x="2550668" y="974160"/>
                  </a:lnTo>
                  <a:lnTo>
                    <a:pt x="162363" y="974160"/>
                  </a:lnTo>
                  <a:lnTo>
                    <a:pt x="119200" y="968360"/>
                  </a:lnTo>
                  <a:lnTo>
                    <a:pt x="80415" y="951992"/>
                  </a:lnTo>
                  <a:lnTo>
                    <a:pt x="47555" y="926604"/>
                  </a:lnTo>
                  <a:lnTo>
                    <a:pt x="22167" y="893744"/>
                  </a:lnTo>
                  <a:lnTo>
                    <a:pt x="5799" y="854958"/>
                  </a:lnTo>
                  <a:lnTo>
                    <a:pt x="0" y="811796"/>
                  </a:lnTo>
                  <a:lnTo>
                    <a:pt x="0" y="16236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/>
          <p:cNvSpPr txBox="1"/>
          <p:nvPr/>
        </p:nvSpPr>
        <p:spPr>
          <a:xfrm>
            <a:off x="8235112" y="5005832"/>
            <a:ext cx="1183005" cy="528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 spc="-60">
                <a:solidFill>
                  <a:srgbClr val="FFFFFF"/>
                </a:solidFill>
                <a:latin typeface="Arial"/>
                <a:cs typeface="Arial"/>
              </a:rPr>
              <a:t>Distort</a:t>
            </a:r>
            <a:endParaRPr sz="33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605409" y="2505214"/>
            <a:ext cx="1499235" cy="2868930"/>
          </a:xfrm>
          <a:custGeom>
            <a:avLst/>
            <a:gdLst/>
            <a:ahLst/>
            <a:cxnLst/>
            <a:rect l="l" t="t" r="r" b="b"/>
            <a:pathLst>
              <a:path w="1499234" h="2868929">
                <a:moveTo>
                  <a:pt x="1498930" y="0"/>
                </a:moveTo>
                <a:lnTo>
                  <a:pt x="1319161" y="66535"/>
                </a:lnTo>
                <a:lnTo>
                  <a:pt x="1360868" y="105600"/>
                </a:lnTo>
                <a:lnTo>
                  <a:pt x="0" y="1558747"/>
                </a:lnTo>
                <a:lnTo>
                  <a:pt x="19939" y="1577441"/>
                </a:lnTo>
                <a:lnTo>
                  <a:pt x="20053" y="1579194"/>
                </a:lnTo>
                <a:lnTo>
                  <a:pt x="2057" y="1599806"/>
                </a:lnTo>
                <a:lnTo>
                  <a:pt x="22669" y="1617814"/>
                </a:lnTo>
                <a:lnTo>
                  <a:pt x="22783" y="1619313"/>
                </a:lnTo>
                <a:lnTo>
                  <a:pt x="24282" y="1619211"/>
                </a:lnTo>
                <a:lnTo>
                  <a:pt x="1350962" y="2777236"/>
                </a:lnTo>
                <a:lnTo>
                  <a:pt x="1313383" y="2820289"/>
                </a:lnTo>
                <a:lnTo>
                  <a:pt x="1498930" y="2868460"/>
                </a:lnTo>
                <a:lnTo>
                  <a:pt x="1469186" y="2796032"/>
                </a:lnTo>
                <a:lnTo>
                  <a:pt x="1426133" y="2691130"/>
                </a:lnTo>
                <a:lnTo>
                  <a:pt x="1388554" y="2734183"/>
                </a:lnTo>
                <a:lnTo>
                  <a:pt x="104927" y="1613750"/>
                </a:lnTo>
                <a:lnTo>
                  <a:pt x="1329804" y="1530705"/>
                </a:lnTo>
                <a:lnTo>
                  <a:pt x="1333665" y="1587715"/>
                </a:lnTo>
                <a:lnTo>
                  <a:pt x="1498930" y="1490599"/>
                </a:lnTo>
                <a:lnTo>
                  <a:pt x="1453845" y="1471752"/>
                </a:lnTo>
                <a:lnTo>
                  <a:pt x="1322070" y="1416659"/>
                </a:lnTo>
                <a:lnTo>
                  <a:pt x="1325930" y="1473682"/>
                </a:lnTo>
                <a:lnTo>
                  <a:pt x="78765" y="1558239"/>
                </a:lnTo>
                <a:lnTo>
                  <a:pt x="1402588" y="144665"/>
                </a:lnTo>
                <a:lnTo>
                  <a:pt x="1444294" y="183730"/>
                </a:lnTo>
                <a:lnTo>
                  <a:pt x="1473733" y="84747"/>
                </a:lnTo>
                <a:lnTo>
                  <a:pt x="1498930" y="0"/>
                </a:lnTo>
                <a:close/>
              </a:path>
            </a:pathLst>
          </a:custGeom>
          <a:solidFill>
            <a:srgbClr val="AB3D7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4252912" y="6433820"/>
            <a:ext cx="3686810" cy="344805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2000" spc="-275">
                <a:solidFill>
                  <a:srgbClr val="FFFFFF"/>
                </a:solidFill>
                <a:latin typeface="Arial Black"/>
                <a:cs typeface="Arial Black"/>
              </a:rPr>
              <a:t>2022</a:t>
            </a:r>
            <a:r>
              <a:rPr dirty="0" sz="2000" spc="-25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000" spc="-200">
                <a:solidFill>
                  <a:srgbClr val="FFFFFF"/>
                </a:solidFill>
                <a:latin typeface="Arial Black"/>
                <a:cs typeface="Arial Black"/>
              </a:rPr>
              <a:t>National</a:t>
            </a:r>
            <a:r>
              <a:rPr dirty="0" sz="2000" spc="-23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000" spc="-265">
                <a:solidFill>
                  <a:srgbClr val="FFFFFF"/>
                </a:solidFill>
                <a:latin typeface="Arial Black"/>
                <a:cs typeface="Arial Black"/>
              </a:rPr>
              <a:t>Research</a:t>
            </a:r>
            <a:r>
              <a:rPr dirty="0" sz="2000" spc="-24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000" spc="-190">
                <a:solidFill>
                  <a:srgbClr val="FFFFFF"/>
                </a:solidFill>
                <a:latin typeface="Arial Black"/>
                <a:cs typeface="Arial Black"/>
              </a:rPr>
              <a:t>Meeting</a:t>
            </a:r>
            <a:endParaRPr sz="2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2069" rIns="0" bIns="0" rtlCol="0" vert="horz">
            <a:spAutoFit/>
          </a:bodyPr>
          <a:lstStyle/>
          <a:p>
            <a:pPr algn="ctr" marL="12065" marR="5080">
              <a:lnSpc>
                <a:spcPct val="90700"/>
              </a:lnSpc>
              <a:spcBef>
                <a:spcPts val="409"/>
              </a:spcBef>
            </a:pPr>
            <a:r>
              <a:rPr dirty="0" baseline="1010" sz="4125" spc="-37"/>
              <a:t>Institution</a:t>
            </a:r>
            <a:r>
              <a:rPr dirty="0" baseline="1010" sz="4125" spc="-187"/>
              <a:t> </a:t>
            </a:r>
            <a:r>
              <a:rPr dirty="0" baseline="1010" sz="4125" spc="-44"/>
              <a:t>and/or</a:t>
            </a:r>
            <a:r>
              <a:rPr dirty="0" baseline="1010" sz="4125" spc="-187"/>
              <a:t> </a:t>
            </a:r>
            <a:r>
              <a:rPr dirty="0" baseline="1010" sz="4125" spc="-104"/>
              <a:t>individual</a:t>
            </a:r>
            <a:r>
              <a:rPr dirty="0" baseline="1010" sz="4125" spc="-165"/>
              <a:t> </a:t>
            </a:r>
            <a:r>
              <a:rPr dirty="0" baseline="1010" sz="4125" spc="-135"/>
              <a:t>actively</a:t>
            </a:r>
            <a:r>
              <a:rPr dirty="0" baseline="1010" sz="4125" spc="-172"/>
              <a:t> </a:t>
            </a:r>
            <a:r>
              <a:rPr dirty="0" baseline="1010" sz="4125"/>
              <a:t>or</a:t>
            </a:r>
            <a:r>
              <a:rPr dirty="0" baseline="1010" sz="4125" spc="-187"/>
              <a:t> </a:t>
            </a:r>
            <a:r>
              <a:rPr dirty="0" baseline="1010" sz="4125" spc="-120"/>
              <a:t>inactively</a:t>
            </a:r>
            <a:r>
              <a:rPr dirty="0" baseline="1010" sz="4125" spc="-179"/>
              <a:t> </a:t>
            </a:r>
            <a:r>
              <a:rPr dirty="0" baseline="1010" sz="4125" spc="-547"/>
              <a:t>DENIES</a:t>
            </a:r>
            <a:r>
              <a:rPr dirty="0" baseline="1010" sz="4125" spc="-157"/>
              <a:t> </a:t>
            </a:r>
            <a:r>
              <a:rPr dirty="0" baseline="1010" sz="4125" spc="-240"/>
              <a:t>sy</a:t>
            </a:r>
            <a:r>
              <a:rPr dirty="0" sz="2800" spc="-160"/>
              <a:t>stemic</a:t>
            </a:r>
            <a:r>
              <a:rPr dirty="0" sz="2800" spc="-130"/>
              <a:t> </a:t>
            </a:r>
            <a:r>
              <a:rPr dirty="0" sz="2800" spc="-160"/>
              <a:t>racism</a:t>
            </a:r>
            <a:r>
              <a:rPr dirty="0" sz="2800" spc="-130"/>
              <a:t> </a:t>
            </a:r>
            <a:r>
              <a:rPr dirty="0" sz="2800" spc="-160"/>
              <a:t>is</a:t>
            </a:r>
            <a:r>
              <a:rPr dirty="0" sz="2800" spc="-130"/>
              <a:t> </a:t>
            </a:r>
            <a:r>
              <a:rPr dirty="0" sz="2800" spc="-50"/>
              <a:t>a </a:t>
            </a:r>
            <a:r>
              <a:rPr dirty="0" sz="2800" spc="-95"/>
              <a:t>significant</a:t>
            </a:r>
            <a:r>
              <a:rPr dirty="0" sz="2800" spc="-130"/>
              <a:t> </a:t>
            </a:r>
            <a:r>
              <a:rPr dirty="0" sz="2800" spc="-145"/>
              <a:t>oppressive</a:t>
            </a:r>
            <a:r>
              <a:rPr dirty="0" sz="2800" spc="-135"/>
              <a:t> </a:t>
            </a:r>
            <a:r>
              <a:rPr dirty="0" sz="2800" spc="-105"/>
              <a:t>force</a:t>
            </a:r>
            <a:r>
              <a:rPr dirty="0" sz="2800" spc="-140"/>
              <a:t> </a:t>
            </a:r>
            <a:r>
              <a:rPr dirty="0" sz="2800"/>
              <a:t>for</a:t>
            </a:r>
            <a:r>
              <a:rPr dirty="0" sz="2800" spc="-135"/>
              <a:t> marginalized</a:t>
            </a:r>
            <a:r>
              <a:rPr dirty="0" sz="2800" spc="-130"/>
              <a:t> </a:t>
            </a:r>
            <a:r>
              <a:rPr dirty="0" sz="2800" spc="-100"/>
              <a:t>communities</a:t>
            </a:r>
            <a:r>
              <a:rPr dirty="0" sz="2800" spc="-120"/>
              <a:t> </a:t>
            </a:r>
            <a:r>
              <a:rPr dirty="0" sz="2800" spc="-35"/>
              <a:t>in</a:t>
            </a:r>
            <a:r>
              <a:rPr dirty="0" sz="2800" spc="-130"/>
              <a:t> </a:t>
            </a:r>
            <a:r>
              <a:rPr dirty="0" sz="2800" spc="-75"/>
              <a:t>SDOH/social </a:t>
            </a:r>
            <a:r>
              <a:rPr dirty="0" sz="2800" spc="-180"/>
              <a:t>needs</a:t>
            </a:r>
            <a:r>
              <a:rPr dirty="0" sz="2800" spc="-114"/>
              <a:t> </a:t>
            </a:r>
            <a:r>
              <a:rPr dirty="0" sz="2800" spc="-20"/>
              <a:t>work</a:t>
            </a:r>
            <a:r>
              <a:rPr dirty="0" sz="2800" spc="-20" b="1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52912" y="6433820"/>
            <a:ext cx="3686810" cy="344805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2000" spc="-275">
                <a:solidFill>
                  <a:srgbClr val="FFFFFF"/>
                </a:solidFill>
                <a:latin typeface="Arial Black"/>
                <a:cs typeface="Arial Black"/>
              </a:rPr>
              <a:t>2022</a:t>
            </a:r>
            <a:r>
              <a:rPr dirty="0" sz="2000" spc="-25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000" spc="-200">
                <a:solidFill>
                  <a:srgbClr val="FFFFFF"/>
                </a:solidFill>
                <a:latin typeface="Arial Black"/>
                <a:cs typeface="Arial Black"/>
              </a:rPr>
              <a:t>National</a:t>
            </a:r>
            <a:r>
              <a:rPr dirty="0" sz="2000" spc="-23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000" spc="-265">
                <a:solidFill>
                  <a:srgbClr val="FFFFFF"/>
                </a:solidFill>
                <a:latin typeface="Arial Black"/>
                <a:cs typeface="Arial Black"/>
              </a:rPr>
              <a:t>Research</a:t>
            </a:r>
            <a:r>
              <a:rPr dirty="0" sz="2000" spc="-24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000" spc="-190">
                <a:solidFill>
                  <a:srgbClr val="FFFFFF"/>
                </a:solidFill>
                <a:latin typeface="Arial Black"/>
                <a:cs typeface="Arial Black"/>
              </a:rPr>
              <a:t>Meeting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1067" y="1419247"/>
            <a:ext cx="2454275" cy="1472565"/>
          </a:xfrm>
          <a:prstGeom prst="rect">
            <a:avLst/>
          </a:prstGeom>
          <a:solidFill>
            <a:srgbClr val="FFFFFF"/>
          </a:solidFill>
          <a:ln w="12700">
            <a:solidFill>
              <a:srgbClr val="AB3D74"/>
            </a:solidFill>
          </a:ln>
        </p:spPr>
        <p:txBody>
          <a:bodyPr wrap="square" lIns="0" tIns="4445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50"/>
              </a:spcBef>
            </a:pPr>
            <a:endParaRPr sz="1900">
              <a:latin typeface="Times New Roman"/>
              <a:cs typeface="Times New Roman"/>
            </a:endParaRPr>
          </a:p>
          <a:p>
            <a:pPr algn="ctr" marL="76200" marR="67945">
              <a:lnSpc>
                <a:spcPct val="92100"/>
              </a:lnSpc>
            </a:pPr>
            <a:r>
              <a:rPr dirty="0" sz="1900" spc="-70">
                <a:solidFill>
                  <a:srgbClr val="302453"/>
                </a:solidFill>
                <a:latin typeface="Arial"/>
                <a:cs typeface="Arial"/>
              </a:rPr>
              <a:t>Structural</a:t>
            </a:r>
            <a:r>
              <a:rPr dirty="0" sz="1900" spc="-7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 spc="-160">
                <a:solidFill>
                  <a:srgbClr val="302453"/>
                </a:solidFill>
                <a:latin typeface="Arial"/>
                <a:cs typeface="Arial"/>
              </a:rPr>
              <a:t>Racism</a:t>
            </a:r>
            <a:r>
              <a:rPr dirty="0" sz="1900" spc="-7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 spc="-110">
                <a:solidFill>
                  <a:srgbClr val="302453"/>
                </a:solidFill>
                <a:latin typeface="Arial"/>
                <a:cs typeface="Arial"/>
              </a:rPr>
              <a:t>is</a:t>
            </a:r>
            <a:r>
              <a:rPr dirty="0" sz="1900" spc="-7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 spc="-25">
                <a:solidFill>
                  <a:srgbClr val="302453"/>
                </a:solidFill>
                <a:latin typeface="Arial"/>
                <a:cs typeface="Arial"/>
              </a:rPr>
              <a:t>not </a:t>
            </a:r>
            <a:r>
              <a:rPr dirty="0" sz="1900" spc="-60">
                <a:solidFill>
                  <a:srgbClr val="302453"/>
                </a:solidFill>
                <a:latin typeface="Arial"/>
                <a:cs typeface="Arial"/>
              </a:rPr>
              <a:t>interrogated</a:t>
            </a:r>
            <a:r>
              <a:rPr dirty="0" sz="1900" spc="-8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 spc="-30">
                <a:solidFill>
                  <a:srgbClr val="302453"/>
                </a:solidFill>
                <a:latin typeface="Arial"/>
                <a:cs typeface="Arial"/>
              </a:rPr>
              <a:t>in</a:t>
            </a:r>
            <a:r>
              <a:rPr dirty="0" sz="1900" spc="-8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 spc="-285">
                <a:solidFill>
                  <a:srgbClr val="302453"/>
                </a:solidFill>
                <a:latin typeface="Arial"/>
                <a:cs typeface="Arial"/>
              </a:rPr>
              <a:t>SDOH </a:t>
            </a:r>
            <a:r>
              <a:rPr dirty="0" sz="1900" spc="-10">
                <a:solidFill>
                  <a:srgbClr val="302453"/>
                </a:solidFill>
                <a:latin typeface="Arial"/>
                <a:cs typeface="Arial"/>
              </a:rPr>
              <a:t>research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50660" y="1419247"/>
            <a:ext cx="2454275" cy="1472565"/>
          </a:xfrm>
          <a:prstGeom prst="rect">
            <a:avLst/>
          </a:prstGeom>
          <a:solidFill>
            <a:srgbClr val="FFFFFF"/>
          </a:solidFill>
          <a:ln w="12700">
            <a:solidFill>
              <a:srgbClr val="AB3D74"/>
            </a:solidFill>
          </a:ln>
        </p:spPr>
        <p:txBody>
          <a:bodyPr wrap="square" lIns="0" tIns="195580" rIns="0" bIns="0" rtlCol="0" vert="horz">
            <a:spAutoFit/>
          </a:bodyPr>
          <a:lstStyle/>
          <a:p>
            <a:pPr algn="ctr" marL="90805" marR="82550">
              <a:lnSpc>
                <a:spcPct val="90500"/>
              </a:lnSpc>
              <a:spcBef>
                <a:spcPts val="1540"/>
              </a:spcBef>
            </a:pPr>
            <a:r>
              <a:rPr dirty="0" sz="1900" spc="-160">
                <a:solidFill>
                  <a:srgbClr val="302453"/>
                </a:solidFill>
                <a:latin typeface="Arial"/>
                <a:cs typeface="Arial"/>
              </a:rPr>
              <a:t>Research</a:t>
            </a:r>
            <a:r>
              <a:rPr dirty="0" sz="1900" spc="-8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 spc="-130">
                <a:solidFill>
                  <a:srgbClr val="302453"/>
                </a:solidFill>
                <a:latin typeface="Arial"/>
                <a:cs typeface="Arial"/>
              </a:rPr>
              <a:t>serves</a:t>
            </a:r>
            <a:r>
              <a:rPr dirty="0" sz="1900" spc="-8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 spc="-190">
                <a:solidFill>
                  <a:srgbClr val="302453"/>
                </a:solidFill>
                <a:latin typeface="Arial"/>
                <a:cs typeface="Arial"/>
              </a:rPr>
              <a:t>as</a:t>
            </a:r>
            <a:r>
              <a:rPr dirty="0" sz="1900" spc="-7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 spc="-50">
                <a:solidFill>
                  <a:srgbClr val="302453"/>
                </a:solidFill>
                <a:latin typeface="Arial"/>
                <a:cs typeface="Arial"/>
              </a:rPr>
              <a:t>a </a:t>
            </a:r>
            <a:r>
              <a:rPr dirty="0" sz="1900" spc="-110">
                <a:solidFill>
                  <a:srgbClr val="302453"/>
                </a:solidFill>
                <a:latin typeface="Arial"/>
                <a:cs typeface="Arial"/>
              </a:rPr>
              <a:t>gatekeeper</a:t>
            </a:r>
            <a:r>
              <a:rPr dirty="0" sz="1900" spc="-6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302453"/>
                </a:solidFill>
                <a:latin typeface="Arial"/>
                <a:cs typeface="Arial"/>
              </a:rPr>
              <a:t>to</a:t>
            </a:r>
            <a:r>
              <a:rPr dirty="0" sz="1900" spc="-6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 spc="-80">
                <a:solidFill>
                  <a:srgbClr val="302453"/>
                </a:solidFill>
                <a:latin typeface="Arial"/>
                <a:cs typeface="Arial"/>
              </a:rPr>
              <a:t>establish </a:t>
            </a:r>
            <a:r>
              <a:rPr dirty="0" sz="1900" spc="-40">
                <a:solidFill>
                  <a:srgbClr val="302453"/>
                </a:solidFill>
                <a:latin typeface="Arial"/>
                <a:cs typeface="Arial"/>
              </a:rPr>
              <a:t>the</a:t>
            </a:r>
            <a:r>
              <a:rPr dirty="0" sz="1900" spc="-10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 spc="-50">
                <a:solidFill>
                  <a:srgbClr val="302453"/>
                </a:solidFill>
                <a:latin typeface="Arial"/>
                <a:cs typeface="Arial"/>
              </a:rPr>
              <a:t>type</a:t>
            </a:r>
            <a:r>
              <a:rPr dirty="0" sz="1900" spc="-10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302453"/>
                </a:solidFill>
                <a:latin typeface="Arial"/>
                <a:cs typeface="Arial"/>
              </a:rPr>
              <a:t>of</a:t>
            </a:r>
            <a:r>
              <a:rPr dirty="0" sz="1900" spc="-9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302453"/>
                </a:solidFill>
                <a:latin typeface="Arial"/>
                <a:cs typeface="Arial"/>
              </a:rPr>
              <a:t>evaluation that</a:t>
            </a:r>
            <a:r>
              <a:rPr dirty="0" sz="1900" spc="-9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 spc="-110">
                <a:solidFill>
                  <a:srgbClr val="302453"/>
                </a:solidFill>
                <a:latin typeface="Arial"/>
                <a:cs typeface="Arial"/>
              </a:rPr>
              <a:t>is</a:t>
            </a:r>
            <a:r>
              <a:rPr dirty="0" sz="1900" spc="-9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302453"/>
                </a:solidFill>
                <a:latin typeface="Arial"/>
                <a:cs typeface="Arial"/>
              </a:rPr>
              <a:t>important.</a:t>
            </a:r>
            <a:endParaRPr sz="1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1067" y="3137170"/>
            <a:ext cx="2454275" cy="1472565"/>
          </a:xfrm>
          <a:prstGeom prst="rect">
            <a:avLst/>
          </a:prstGeom>
          <a:solidFill>
            <a:srgbClr val="FFFFFF"/>
          </a:solidFill>
          <a:ln w="12700">
            <a:solidFill>
              <a:srgbClr val="AB3D74"/>
            </a:solidFill>
          </a:ln>
        </p:spPr>
        <p:txBody>
          <a:bodyPr wrap="square" lIns="0" tIns="196850" rIns="0" bIns="0" rtlCol="0" vert="horz">
            <a:spAutoFit/>
          </a:bodyPr>
          <a:lstStyle/>
          <a:p>
            <a:pPr algn="ctr" marL="102870" marR="95250" indent="635">
              <a:lnSpc>
                <a:spcPct val="90500"/>
              </a:lnSpc>
              <a:spcBef>
                <a:spcPts val="1550"/>
              </a:spcBef>
            </a:pPr>
            <a:r>
              <a:rPr dirty="0" sz="1900" spc="-160">
                <a:solidFill>
                  <a:srgbClr val="302453"/>
                </a:solidFill>
                <a:latin typeface="Arial"/>
                <a:cs typeface="Arial"/>
              </a:rPr>
              <a:t>Research</a:t>
            </a:r>
            <a:r>
              <a:rPr dirty="0" sz="1900" spc="-8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 spc="-130">
                <a:solidFill>
                  <a:srgbClr val="302453"/>
                </a:solidFill>
                <a:latin typeface="Arial"/>
                <a:cs typeface="Arial"/>
              </a:rPr>
              <a:t>serves</a:t>
            </a:r>
            <a:r>
              <a:rPr dirty="0" sz="1900" spc="-8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 spc="-190">
                <a:solidFill>
                  <a:srgbClr val="302453"/>
                </a:solidFill>
                <a:latin typeface="Arial"/>
                <a:cs typeface="Arial"/>
              </a:rPr>
              <a:t>as</a:t>
            </a:r>
            <a:r>
              <a:rPr dirty="0" sz="1900" spc="-7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 spc="-50">
                <a:solidFill>
                  <a:srgbClr val="302453"/>
                </a:solidFill>
                <a:latin typeface="Arial"/>
                <a:cs typeface="Arial"/>
              </a:rPr>
              <a:t>a </a:t>
            </a:r>
            <a:r>
              <a:rPr dirty="0" sz="1900" spc="-10">
                <a:solidFill>
                  <a:srgbClr val="302453"/>
                </a:solidFill>
                <a:latin typeface="Arial"/>
                <a:cs typeface="Arial"/>
              </a:rPr>
              <a:t>gatekeeper </a:t>
            </a:r>
            <a:r>
              <a:rPr dirty="0" sz="1900" spc="-60">
                <a:solidFill>
                  <a:srgbClr val="302453"/>
                </a:solidFill>
                <a:latin typeface="Arial"/>
                <a:cs typeface="Arial"/>
              </a:rPr>
              <a:t>determining</a:t>
            </a:r>
            <a:r>
              <a:rPr dirty="0" sz="1900" spc="-7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 spc="-55">
                <a:solidFill>
                  <a:srgbClr val="302453"/>
                </a:solidFill>
                <a:latin typeface="Arial"/>
                <a:cs typeface="Arial"/>
              </a:rPr>
              <a:t>what</a:t>
            </a:r>
            <a:r>
              <a:rPr dirty="0" sz="1900" spc="-7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 spc="-110">
                <a:solidFill>
                  <a:srgbClr val="302453"/>
                </a:solidFill>
                <a:latin typeface="Arial"/>
                <a:cs typeface="Arial"/>
              </a:rPr>
              <a:t>is</a:t>
            </a:r>
            <a:r>
              <a:rPr dirty="0" sz="1900" spc="-7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 spc="-55">
                <a:solidFill>
                  <a:srgbClr val="302453"/>
                </a:solidFill>
                <a:latin typeface="Arial"/>
                <a:cs typeface="Arial"/>
              </a:rPr>
              <a:t>an </a:t>
            </a:r>
            <a:r>
              <a:rPr dirty="0" sz="1900" spc="-60">
                <a:solidFill>
                  <a:srgbClr val="302453"/>
                </a:solidFill>
                <a:latin typeface="Arial"/>
                <a:cs typeface="Arial"/>
              </a:rPr>
              <a:t>effective</a:t>
            </a:r>
            <a:r>
              <a:rPr dirty="0" sz="1900" spc="-9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302453"/>
                </a:solidFill>
                <a:latin typeface="Arial"/>
                <a:cs typeface="Arial"/>
              </a:rPr>
              <a:t>intervention.</a:t>
            </a:r>
            <a:endParaRPr sz="1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50660" y="3137170"/>
            <a:ext cx="2454275" cy="1472565"/>
          </a:xfrm>
          <a:prstGeom prst="rect">
            <a:avLst/>
          </a:prstGeom>
          <a:solidFill>
            <a:srgbClr val="FFFFFF"/>
          </a:solidFill>
          <a:ln w="12700">
            <a:solidFill>
              <a:srgbClr val="AB3D74"/>
            </a:solidFill>
          </a:ln>
        </p:spPr>
        <p:txBody>
          <a:bodyPr wrap="square" lIns="0" tIns="18605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465"/>
              </a:spcBef>
            </a:pPr>
            <a:endParaRPr sz="1900">
              <a:latin typeface="Times New Roman"/>
              <a:cs typeface="Times New Roman"/>
            </a:endParaRPr>
          </a:p>
          <a:p>
            <a:pPr marL="722630" marR="144145" indent="-571500">
              <a:lnSpc>
                <a:spcPts val="2090"/>
              </a:lnSpc>
            </a:pPr>
            <a:r>
              <a:rPr dirty="0" sz="1900" spc="-85">
                <a:solidFill>
                  <a:srgbClr val="302453"/>
                </a:solidFill>
                <a:latin typeface="Arial"/>
                <a:cs typeface="Arial"/>
              </a:rPr>
              <a:t>Ignore</a:t>
            </a:r>
            <a:r>
              <a:rPr dirty="0" sz="1900" spc="-6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 spc="-45">
                <a:solidFill>
                  <a:srgbClr val="302453"/>
                </a:solidFill>
                <a:latin typeface="Arial"/>
                <a:cs typeface="Arial"/>
              </a:rPr>
              <a:t>positionality</a:t>
            </a:r>
            <a:r>
              <a:rPr dirty="0" sz="1900" spc="-5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 spc="-25">
                <a:solidFill>
                  <a:srgbClr val="302453"/>
                </a:solidFill>
                <a:latin typeface="Arial"/>
                <a:cs typeface="Arial"/>
              </a:rPr>
              <a:t>of </a:t>
            </a:r>
            <a:r>
              <a:rPr dirty="0" sz="1900" spc="-10">
                <a:solidFill>
                  <a:srgbClr val="302453"/>
                </a:solidFill>
                <a:latin typeface="Arial"/>
                <a:cs typeface="Arial"/>
              </a:rPr>
              <a:t>institution</a:t>
            </a:r>
            <a:endParaRPr sz="1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1067" y="4855094"/>
            <a:ext cx="2454275" cy="1472565"/>
          </a:xfrm>
          <a:prstGeom prst="rect">
            <a:avLst/>
          </a:prstGeom>
          <a:solidFill>
            <a:srgbClr val="FFFFFF"/>
          </a:solidFill>
          <a:ln w="12700">
            <a:solidFill>
              <a:srgbClr val="AB3D74"/>
            </a:solidFill>
          </a:ln>
        </p:spPr>
        <p:txBody>
          <a:bodyPr wrap="square" lIns="0" tIns="62229" rIns="0" bIns="0" rtlCol="0" vert="horz">
            <a:spAutoFit/>
          </a:bodyPr>
          <a:lstStyle/>
          <a:p>
            <a:pPr algn="ctr" marL="180340" marR="172085">
              <a:lnSpc>
                <a:spcPct val="91100"/>
              </a:lnSpc>
              <a:spcBef>
                <a:spcPts val="489"/>
              </a:spcBef>
            </a:pPr>
            <a:r>
              <a:rPr dirty="0" sz="1900" spc="-100">
                <a:solidFill>
                  <a:srgbClr val="302453"/>
                </a:solidFill>
                <a:latin typeface="Arial"/>
                <a:cs typeface="Arial"/>
              </a:rPr>
              <a:t>Failure</a:t>
            </a:r>
            <a:r>
              <a:rPr dirty="0" sz="1900" spc="-8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302453"/>
                </a:solidFill>
                <a:latin typeface="Arial"/>
                <a:cs typeface="Arial"/>
              </a:rPr>
              <a:t>to</a:t>
            </a:r>
            <a:r>
              <a:rPr dirty="0" sz="1900" spc="-8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 spc="-80">
                <a:solidFill>
                  <a:srgbClr val="302453"/>
                </a:solidFill>
                <a:latin typeface="Arial"/>
                <a:cs typeface="Arial"/>
              </a:rPr>
              <a:t>understand </a:t>
            </a:r>
            <a:r>
              <a:rPr dirty="0" sz="1900" spc="-105">
                <a:solidFill>
                  <a:srgbClr val="302453"/>
                </a:solidFill>
                <a:latin typeface="Arial"/>
                <a:cs typeface="Arial"/>
              </a:rPr>
              <a:t>and</a:t>
            </a:r>
            <a:r>
              <a:rPr dirty="0" sz="1900" spc="-60">
                <a:solidFill>
                  <a:srgbClr val="302453"/>
                </a:solidFill>
                <a:latin typeface="Arial"/>
                <a:cs typeface="Arial"/>
              </a:rPr>
              <a:t> interrogate </a:t>
            </a:r>
            <a:r>
              <a:rPr dirty="0" sz="1900" spc="-25">
                <a:solidFill>
                  <a:srgbClr val="302453"/>
                </a:solidFill>
                <a:latin typeface="Arial"/>
                <a:cs typeface="Arial"/>
              </a:rPr>
              <a:t>who </a:t>
            </a:r>
            <a:r>
              <a:rPr dirty="0" sz="1900" spc="-35">
                <a:solidFill>
                  <a:srgbClr val="302453"/>
                </a:solidFill>
                <a:latin typeface="Arial"/>
                <a:cs typeface="Arial"/>
              </a:rPr>
              <a:t>profits/benefits</a:t>
            </a:r>
            <a:r>
              <a:rPr dirty="0" sz="1900" spc="-2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 spc="-20">
                <a:solidFill>
                  <a:srgbClr val="302453"/>
                </a:solidFill>
                <a:latin typeface="Arial"/>
                <a:cs typeface="Arial"/>
              </a:rPr>
              <a:t>from </a:t>
            </a:r>
            <a:r>
              <a:rPr dirty="0" sz="1900" spc="-265">
                <a:solidFill>
                  <a:srgbClr val="302453"/>
                </a:solidFill>
                <a:latin typeface="Arial"/>
                <a:cs typeface="Arial"/>
              </a:rPr>
              <a:t>SDOH</a:t>
            </a:r>
            <a:r>
              <a:rPr dirty="0" sz="1900" spc="-9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 spc="-55">
                <a:solidFill>
                  <a:srgbClr val="302453"/>
                </a:solidFill>
                <a:latin typeface="Arial"/>
                <a:cs typeface="Arial"/>
              </a:rPr>
              <a:t>funding</a:t>
            </a:r>
            <a:r>
              <a:rPr dirty="0" sz="1900" spc="-8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 spc="-25">
                <a:solidFill>
                  <a:srgbClr val="302453"/>
                </a:solidFill>
                <a:latin typeface="Arial"/>
                <a:cs typeface="Arial"/>
              </a:rPr>
              <a:t>and </a:t>
            </a:r>
            <a:r>
              <a:rPr dirty="0" sz="1900" spc="-10">
                <a:solidFill>
                  <a:srgbClr val="302453"/>
                </a:solidFill>
                <a:latin typeface="Arial"/>
                <a:cs typeface="Arial"/>
              </a:rPr>
              <a:t>investment</a:t>
            </a:r>
            <a:endParaRPr sz="1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50660" y="4855094"/>
            <a:ext cx="2454275" cy="1472565"/>
          </a:xfrm>
          <a:prstGeom prst="rect">
            <a:avLst/>
          </a:prstGeom>
          <a:solidFill>
            <a:srgbClr val="FFFFFF"/>
          </a:solidFill>
          <a:ln w="12700">
            <a:solidFill>
              <a:srgbClr val="AB3D74"/>
            </a:solidFill>
          </a:ln>
        </p:spPr>
        <p:txBody>
          <a:bodyPr wrap="square" lIns="0" tIns="193675" rIns="0" bIns="0" rtlCol="0" vert="horz">
            <a:spAutoFit/>
          </a:bodyPr>
          <a:lstStyle/>
          <a:p>
            <a:pPr algn="ctr" marL="151765" marR="144145">
              <a:lnSpc>
                <a:spcPct val="90900"/>
              </a:lnSpc>
              <a:spcBef>
                <a:spcPts val="1525"/>
              </a:spcBef>
            </a:pPr>
            <a:r>
              <a:rPr dirty="0" sz="1900" spc="-85">
                <a:solidFill>
                  <a:srgbClr val="302453"/>
                </a:solidFill>
                <a:latin typeface="Arial"/>
                <a:cs typeface="Arial"/>
              </a:rPr>
              <a:t>Ignore</a:t>
            </a:r>
            <a:r>
              <a:rPr dirty="0" sz="1900" spc="-6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 spc="-45">
                <a:solidFill>
                  <a:srgbClr val="302453"/>
                </a:solidFill>
                <a:latin typeface="Arial"/>
                <a:cs typeface="Arial"/>
              </a:rPr>
              <a:t>positionality</a:t>
            </a:r>
            <a:r>
              <a:rPr dirty="0" sz="1900" spc="-5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 spc="-25">
                <a:solidFill>
                  <a:srgbClr val="302453"/>
                </a:solidFill>
                <a:latin typeface="Arial"/>
                <a:cs typeface="Arial"/>
              </a:rPr>
              <a:t>of </a:t>
            </a:r>
            <a:r>
              <a:rPr dirty="0" sz="1900" spc="-70">
                <a:solidFill>
                  <a:srgbClr val="302453"/>
                </a:solidFill>
                <a:latin typeface="Arial"/>
                <a:cs typeface="Arial"/>
              </a:rPr>
              <a:t>individuals</a:t>
            </a:r>
            <a:r>
              <a:rPr dirty="0" sz="1900" spc="-8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 spc="-60">
                <a:solidFill>
                  <a:srgbClr val="302453"/>
                </a:solidFill>
                <a:latin typeface="Arial"/>
                <a:cs typeface="Arial"/>
              </a:rPr>
              <a:t>who</a:t>
            </a:r>
            <a:r>
              <a:rPr dirty="0" sz="1900" spc="-7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 spc="-20">
                <a:solidFill>
                  <a:srgbClr val="302453"/>
                </a:solidFill>
                <a:latin typeface="Arial"/>
                <a:cs typeface="Arial"/>
              </a:rPr>
              <a:t>have </a:t>
            </a:r>
            <a:r>
              <a:rPr dirty="0" sz="1900" spc="-65">
                <a:solidFill>
                  <a:srgbClr val="302453"/>
                </a:solidFill>
                <a:latin typeface="Arial"/>
                <a:cs typeface="Arial"/>
              </a:rPr>
              <a:t>power</a:t>
            </a:r>
            <a:r>
              <a:rPr dirty="0" sz="1900" spc="-9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 spc="-35">
                <a:solidFill>
                  <a:srgbClr val="302453"/>
                </a:solidFill>
                <a:latin typeface="Arial"/>
                <a:cs typeface="Arial"/>
              </a:rPr>
              <a:t>in</a:t>
            </a:r>
            <a:r>
              <a:rPr dirty="0" sz="1900" spc="-9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 spc="-40">
                <a:solidFill>
                  <a:srgbClr val="302453"/>
                </a:solidFill>
                <a:latin typeface="Arial"/>
                <a:cs typeface="Arial"/>
              </a:rPr>
              <a:t>the</a:t>
            </a:r>
            <a:r>
              <a:rPr dirty="0" sz="1900" spc="-9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 spc="-275">
                <a:solidFill>
                  <a:srgbClr val="302453"/>
                </a:solidFill>
                <a:latin typeface="Arial"/>
                <a:cs typeface="Arial"/>
              </a:rPr>
              <a:t>SDOH </a:t>
            </a:r>
            <a:r>
              <a:rPr dirty="0" sz="1900" spc="-50">
                <a:solidFill>
                  <a:srgbClr val="302453"/>
                </a:solidFill>
                <a:latin typeface="Arial"/>
                <a:cs typeface="Arial"/>
              </a:rPr>
              <a:t>intervention/research</a:t>
            </a:r>
            <a:endParaRPr sz="1900"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6379295" y="1511786"/>
          <a:ext cx="5613400" cy="4703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23865"/>
              </a:tblGrid>
              <a:tr h="4381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 spc="-2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ACCOUNTABILITY</a:t>
                      </a:r>
                      <a:r>
                        <a:rPr dirty="0" sz="18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QUESTIONS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302453"/>
                      </a:solidFill>
                      <a:prstDash val="solid"/>
                    </a:lnL>
                    <a:lnR w="12700">
                      <a:solidFill>
                        <a:srgbClr val="302453"/>
                      </a:solidFill>
                      <a:prstDash val="solid"/>
                    </a:lnR>
                    <a:solidFill>
                      <a:srgbClr val="302453"/>
                    </a:solidFill>
                  </a:tcPr>
                </a:tc>
              </a:tr>
              <a:tr h="557530">
                <a:tc>
                  <a:txBody>
                    <a:bodyPr/>
                    <a:lstStyle/>
                    <a:p>
                      <a:pPr marL="66675" marR="207645">
                        <a:lnSpc>
                          <a:spcPts val="1900"/>
                        </a:lnSpc>
                        <a:spcBef>
                          <a:spcPts val="229"/>
                        </a:spcBef>
                      </a:pPr>
                      <a:r>
                        <a:rPr dirty="0" sz="1600" spc="-125">
                          <a:latin typeface="Arial"/>
                          <a:cs typeface="Arial"/>
                        </a:rPr>
                        <a:t>Does</a:t>
                      </a:r>
                      <a:r>
                        <a:rPr dirty="0" sz="16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work</a:t>
                      </a:r>
                      <a:r>
                        <a:rPr dirty="0" sz="16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6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90">
                          <a:latin typeface="Arial"/>
                          <a:cs typeface="Arial"/>
                        </a:rPr>
                        <a:t>examine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80">
                          <a:latin typeface="Arial"/>
                          <a:cs typeface="Arial"/>
                        </a:rPr>
                        <a:t>racialized</a:t>
                      </a:r>
                      <a:r>
                        <a:rPr dirty="0" sz="16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70">
                          <a:latin typeface="Arial"/>
                          <a:cs typeface="Arial"/>
                        </a:rPr>
                        <a:t>differences</a:t>
                      </a:r>
                      <a:r>
                        <a:rPr dirty="0" sz="16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6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45">
                          <a:latin typeface="Arial"/>
                          <a:cs typeface="Arial"/>
                        </a:rPr>
                        <a:t>health</a:t>
                      </a:r>
                      <a:r>
                        <a:rPr dirty="0" sz="16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outcomes </a:t>
                      </a:r>
                      <a:r>
                        <a:rPr dirty="0" sz="1600" spc="-45">
                          <a:latin typeface="Arial"/>
                          <a:cs typeface="Arial"/>
                        </a:rPr>
                        <a:t>explicitly</a:t>
                      </a:r>
                      <a:r>
                        <a:rPr dirty="0" sz="16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90">
                          <a:latin typeface="Arial"/>
                          <a:cs typeface="Arial"/>
                        </a:rPr>
                        <a:t>name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45">
                          <a:latin typeface="Arial"/>
                          <a:cs typeface="Arial"/>
                        </a:rPr>
                        <a:t>structural</a:t>
                      </a:r>
                      <a:r>
                        <a:rPr dirty="0" sz="16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90">
                          <a:latin typeface="Arial"/>
                          <a:cs typeface="Arial"/>
                        </a:rPr>
                        <a:t>racism</a:t>
                      </a:r>
                      <a:r>
                        <a:rPr dirty="0" sz="16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60"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16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3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6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driver?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302453"/>
                      </a:solidFill>
                      <a:prstDash val="solid"/>
                    </a:lnL>
                    <a:lnR w="12700">
                      <a:solidFill>
                        <a:srgbClr val="302453"/>
                      </a:solidFill>
                      <a:prstDash val="solid"/>
                    </a:lnR>
                    <a:lnB w="12700">
                      <a:solidFill>
                        <a:srgbClr val="302453"/>
                      </a:solidFill>
                      <a:prstDash val="solid"/>
                    </a:lnB>
                    <a:solidFill>
                      <a:srgbClr val="E8E8E9"/>
                    </a:solidFill>
                  </a:tcPr>
                </a:tc>
              </a:tr>
              <a:tr h="567055">
                <a:tc>
                  <a:txBody>
                    <a:bodyPr/>
                    <a:lstStyle/>
                    <a:p>
                      <a:pPr marL="66675" marR="466725">
                        <a:lnSpc>
                          <a:spcPts val="1900"/>
                        </a:lnSpc>
                        <a:spcBef>
                          <a:spcPts val="280"/>
                        </a:spcBef>
                      </a:pPr>
                      <a:r>
                        <a:rPr dirty="0" sz="1600" spc="-16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Can</a:t>
                      </a:r>
                      <a:r>
                        <a:rPr dirty="0" sz="1600" spc="-7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4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qualitative</a:t>
                      </a:r>
                      <a:r>
                        <a:rPr dirty="0" sz="1600" spc="-5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7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data</a:t>
                      </a:r>
                      <a:r>
                        <a:rPr dirty="0" sz="1600" spc="-7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600" spc="-6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600" spc="-6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lived</a:t>
                      </a:r>
                      <a:r>
                        <a:rPr dirty="0" sz="1600" spc="-6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8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experience</a:t>
                      </a:r>
                      <a:r>
                        <a:rPr dirty="0" sz="1600" spc="-6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600" spc="-6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people</a:t>
                      </a:r>
                      <a:r>
                        <a:rPr dirty="0" sz="1600" spc="-5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most </a:t>
                      </a:r>
                      <a:r>
                        <a:rPr dirty="0" sz="1600" spc="-6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impacted</a:t>
                      </a:r>
                      <a:r>
                        <a:rPr dirty="0" sz="1600" spc="-5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8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600" spc="-5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9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racism</a:t>
                      </a:r>
                      <a:r>
                        <a:rPr dirty="0" sz="1600" spc="-5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9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600" spc="-5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discrimination </a:t>
                      </a:r>
                      <a:r>
                        <a:rPr dirty="0" sz="1600" spc="-5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improve</a:t>
                      </a:r>
                      <a:r>
                        <a:rPr dirty="0" sz="1600" spc="-4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2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SDOH</a:t>
                      </a:r>
                      <a:r>
                        <a:rPr dirty="0" sz="1600" spc="-5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work?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5560">
                    <a:lnL w="12700">
                      <a:solidFill>
                        <a:srgbClr val="302453"/>
                      </a:solidFill>
                      <a:prstDash val="solid"/>
                    </a:lnL>
                    <a:lnR w="12700">
                      <a:solidFill>
                        <a:srgbClr val="302453"/>
                      </a:solidFill>
                      <a:prstDash val="solid"/>
                    </a:lnR>
                    <a:lnT w="12700">
                      <a:solidFill>
                        <a:srgbClr val="302453"/>
                      </a:solidFill>
                      <a:prstDash val="solid"/>
                    </a:lnT>
                    <a:lnB w="12700">
                      <a:solidFill>
                        <a:srgbClr val="302453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63880">
                <a:tc>
                  <a:txBody>
                    <a:bodyPr/>
                    <a:lstStyle/>
                    <a:p>
                      <a:pPr marL="66675" marR="147955">
                        <a:lnSpc>
                          <a:spcPts val="1900"/>
                        </a:lnSpc>
                        <a:spcBef>
                          <a:spcPts val="280"/>
                        </a:spcBef>
                      </a:pPr>
                      <a:r>
                        <a:rPr dirty="0" sz="1600" spc="-8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How</a:t>
                      </a:r>
                      <a:r>
                        <a:rPr dirty="0" sz="1600" spc="-5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4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might</a:t>
                      </a:r>
                      <a:r>
                        <a:rPr dirty="0" sz="1600" spc="-5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6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we</a:t>
                      </a:r>
                      <a:r>
                        <a:rPr dirty="0" sz="1600" spc="-5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2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use</a:t>
                      </a:r>
                      <a:r>
                        <a:rPr dirty="0" sz="1600" spc="-5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2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SDOH</a:t>
                      </a:r>
                      <a:r>
                        <a:rPr dirty="0" sz="1600" spc="-5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solutions,</a:t>
                      </a:r>
                      <a:r>
                        <a:rPr dirty="0" sz="1600" spc="-5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6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including</a:t>
                      </a:r>
                      <a:r>
                        <a:rPr dirty="0" sz="1600" spc="-5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6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tech-</a:t>
                      </a:r>
                      <a:r>
                        <a:rPr dirty="0" sz="1600" spc="-3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forward</a:t>
                      </a:r>
                      <a:r>
                        <a:rPr dirty="0" sz="1600" spc="-6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4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ones, </a:t>
                      </a:r>
                      <a:r>
                        <a:rPr dirty="0" sz="160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600" spc="-6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7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create</a:t>
                      </a:r>
                      <a:r>
                        <a:rPr dirty="0" sz="1600" spc="-6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8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sound</a:t>
                      </a:r>
                      <a:r>
                        <a:rPr dirty="0" sz="1600" spc="-7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measures</a:t>
                      </a:r>
                      <a:r>
                        <a:rPr dirty="0" sz="1600" spc="-6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600" spc="-6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4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structural</a:t>
                      </a:r>
                      <a:r>
                        <a:rPr dirty="0" sz="1600" spc="-7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racism?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5560">
                    <a:lnL w="12700">
                      <a:solidFill>
                        <a:srgbClr val="302453"/>
                      </a:solidFill>
                      <a:prstDash val="solid"/>
                    </a:lnL>
                    <a:lnR w="12700">
                      <a:solidFill>
                        <a:srgbClr val="302453"/>
                      </a:solidFill>
                      <a:prstDash val="solid"/>
                    </a:lnR>
                    <a:lnT w="12700">
                      <a:solidFill>
                        <a:srgbClr val="302453"/>
                      </a:solidFill>
                      <a:prstDash val="solid"/>
                    </a:lnT>
                    <a:lnB w="12700">
                      <a:solidFill>
                        <a:srgbClr val="302453"/>
                      </a:solidFill>
                      <a:prstDash val="solid"/>
                    </a:lnB>
                    <a:solidFill>
                      <a:srgbClr val="E8E8E9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91440" marR="90805">
                        <a:lnSpc>
                          <a:spcPts val="1900"/>
                        </a:lnSpc>
                        <a:spcBef>
                          <a:spcPts val="350"/>
                        </a:spcBef>
                      </a:pPr>
                      <a:r>
                        <a:rPr dirty="0" sz="1600" spc="-8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How</a:t>
                      </a:r>
                      <a:r>
                        <a:rPr dirty="0" sz="1600" spc="-6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4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might</a:t>
                      </a:r>
                      <a:r>
                        <a:rPr dirty="0" sz="1600" spc="-7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6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we</a:t>
                      </a:r>
                      <a:r>
                        <a:rPr dirty="0" sz="1600" spc="-7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4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interrogate</a:t>
                      </a:r>
                      <a:r>
                        <a:rPr dirty="0" sz="1600" spc="-6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600" spc="-7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3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positionality</a:t>
                      </a:r>
                      <a:r>
                        <a:rPr dirty="0" sz="1600" spc="-7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600" spc="-7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600" spc="-6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institution</a:t>
                      </a:r>
                      <a:r>
                        <a:rPr dirty="0" sz="1600" spc="-8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600" spc="-3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600" spc="-5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institution</a:t>
                      </a:r>
                      <a:r>
                        <a:rPr dirty="0" sz="1600" spc="-5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6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conducting</a:t>
                      </a:r>
                      <a:r>
                        <a:rPr dirty="0" sz="1600" spc="-5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3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600" spc="-4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9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research</a:t>
                      </a:r>
                      <a:r>
                        <a:rPr dirty="0" sz="1600" spc="-5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on</a:t>
                      </a:r>
                      <a:r>
                        <a:rPr dirty="0" sz="1600" spc="-6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marginalized communities?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302453"/>
                      </a:solidFill>
                      <a:prstDash val="solid"/>
                    </a:lnL>
                    <a:lnR w="12700">
                      <a:solidFill>
                        <a:srgbClr val="302453"/>
                      </a:solidFill>
                      <a:prstDash val="solid"/>
                    </a:lnR>
                    <a:lnT w="12700">
                      <a:solidFill>
                        <a:srgbClr val="302453"/>
                      </a:solidFill>
                      <a:prstDash val="solid"/>
                    </a:lnT>
                    <a:lnB w="12700">
                      <a:solidFill>
                        <a:srgbClr val="302453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87070">
                <a:tc>
                  <a:txBody>
                    <a:bodyPr/>
                    <a:lstStyle/>
                    <a:p>
                      <a:pPr marL="91440" marR="236854">
                        <a:lnSpc>
                          <a:spcPts val="1900"/>
                        </a:lnSpc>
                        <a:spcBef>
                          <a:spcPts val="350"/>
                        </a:spcBef>
                      </a:pPr>
                      <a:r>
                        <a:rPr dirty="0" sz="1600" spc="-8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How</a:t>
                      </a:r>
                      <a:r>
                        <a:rPr dirty="0" sz="1600" spc="-6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4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might</a:t>
                      </a:r>
                      <a:r>
                        <a:rPr dirty="0" sz="1600" spc="-6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6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we </a:t>
                      </a:r>
                      <a:r>
                        <a:rPr dirty="0" sz="1600" spc="-7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create</a:t>
                      </a:r>
                      <a:r>
                        <a:rPr dirty="0" sz="1600" spc="-6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7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data</a:t>
                      </a:r>
                      <a:r>
                        <a:rPr dirty="0" sz="1600" spc="-7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6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narratives </a:t>
                      </a:r>
                      <a:r>
                        <a:rPr dirty="0" sz="160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600" spc="-6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actually</a:t>
                      </a:r>
                      <a:r>
                        <a:rPr dirty="0" sz="1600" spc="-7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4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highlight</a:t>
                      </a:r>
                      <a:r>
                        <a:rPr dirty="0" sz="1600" spc="-6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600" spc="-7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need</a:t>
                      </a:r>
                      <a:r>
                        <a:rPr dirty="0" sz="1600" spc="-6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600" spc="-5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6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invest</a:t>
                      </a:r>
                      <a:r>
                        <a:rPr dirty="0" sz="1600" spc="-4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3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600" spc="-6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8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marginalized</a:t>
                      </a:r>
                      <a:r>
                        <a:rPr dirty="0" sz="1600" spc="-5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6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communities</a:t>
                      </a:r>
                      <a:r>
                        <a:rPr dirty="0" sz="1600" spc="-5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9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600" spc="-6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individuals?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302453"/>
                      </a:solidFill>
                      <a:prstDash val="solid"/>
                    </a:lnL>
                    <a:lnR w="12700">
                      <a:solidFill>
                        <a:srgbClr val="302453"/>
                      </a:solidFill>
                      <a:prstDash val="solid"/>
                    </a:lnR>
                    <a:lnT w="12700">
                      <a:solidFill>
                        <a:srgbClr val="302453"/>
                      </a:solidFill>
                      <a:prstDash val="solid"/>
                    </a:lnT>
                    <a:lnB w="12700">
                      <a:solidFill>
                        <a:srgbClr val="302453"/>
                      </a:solidFill>
                      <a:prstDash val="solid"/>
                    </a:lnB>
                    <a:solidFill>
                      <a:srgbClr val="E8E8E9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91440" marR="272415">
                        <a:lnSpc>
                          <a:spcPct val="100800"/>
                        </a:lnSpc>
                        <a:spcBef>
                          <a:spcPts val="245"/>
                        </a:spcBef>
                      </a:pPr>
                      <a:r>
                        <a:rPr dirty="0" sz="1600" spc="-8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How</a:t>
                      </a:r>
                      <a:r>
                        <a:rPr dirty="0" sz="1600" spc="-6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6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do</a:t>
                      </a:r>
                      <a:r>
                        <a:rPr dirty="0" sz="1600" spc="-7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6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we</a:t>
                      </a:r>
                      <a:r>
                        <a:rPr dirty="0" sz="1600" spc="-7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8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ensure</a:t>
                      </a:r>
                      <a:r>
                        <a:rPr dirty="0" sz="1600" spc="-7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600" spc="-6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we</a:t>
                      </a:r>
                      <a:r>
                        <a:rPr dirty="0" sz="1600" spc="-7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empower</a:t>
                      </a:r>
                      <a:r>
                        <a:rPr dirty="0" sz="1600" spc="-7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6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those</a:t>
                      </a:r>
                      <a:r>
                        <a:rPr dirty="0" sz="1600" spc="-7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without</a:t>
                      </a:r>
                      <a:r>
                        <a:rPr dirty="0" sz="1600" spc="-6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formal </a:t>
                      </a:r>
                      <a:r>
                        <a:rPr dirty="0" sz="1600" spc="-4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training</a:t>
                      </a:r>
                      <a:r>
                        <a:rPr dirty="0" sz="1600" spc="-6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4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who</a:t>
                      </a:r>
                      <a:r>
                        <a:rPr dirty="0" sz="1600" spc="-5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9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come</a:t>
                      </a:r>
                      <a:r>
                        <a:rPr dirty="0" sz="1600" spc="-5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600" spc="-5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8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marginalized</a:t>
                      </a:r>
                      <a:r>
                        <a:rPr dirty="0" sz="1600" spc="-6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communities</a:t>
                      </a:r>
                      <a:r>
                        <a:rPr dirty="0" sz="1600" spc="-5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(especially </a:t>
                      </a:r>
                      <a:r>
                        <a:rPr dirty="0" sz="1600" spc="-6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folks</a:t>
                      </a:r>
                      <a:r>
                        <a:rPr dirty="0" sz="1600" spc="-6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600" spc="-6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lived</a:t>
                      </a:r>
                      <a:r>
                        <a:rPr dirty="0" sz="1600" spc="-6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8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experience)</a:t>
                      </a:r>
                      <a:r>
                        <a:rPr dirty="0" sz="1600" spc="-5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600" spc="-5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8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600" spc="-5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1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seen</a:t>
                      </a:r>
                      <a:r>
                        <a:rPr dirty="0" sz="1600" spc="-6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9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600" spc="-5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4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utilized</a:t>
                      </a:r>
                      <a:r>
                        <a:rPr dirty="0" sz="1600" spc="-6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6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1600" spc="-6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3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inquirers </a:t>
                      </a:r>
                      <a:r>
                        <a:rPr dirty="0" sz="1600" spc="-9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600" spc="-7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9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researchers</a:t>
                      </a:r>
                      <a:r>
                        <a:rPr dirty="0" sz="1600" spc="-7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600" spc="-7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their</a:t>
                      </a:r>
                      <a:r>
                        <a:rPr dirty="0" sz="1600" spc="-6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3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own</a:t>
                      </a:r>
                      <a:r>
                        <a:rPr dirty="0" sz="1600" spc="-7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4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lived</a:t>
                      </a:r>
                      <a:r>
                        <a:rPr dirty="0" sz="1600" spc="-7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experience?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302453"/>
                      </a:solidFill>
                      <a:prstDash val="solid"/>
                    </a:lnL>
                    <a:lnR w="12700">
                      <a:solidFill>
                        <a:srgbClr val="302453"/>
                      </a:solidFill>
                      <a:prstDash val="solid"/>
                    </a:lnR>
                    <a:lnT w="12700">
                      <a:solidFill>
                        <a:srgbClr val="302453"/>
                      </a:solidFill>
                      <a:prstDash val="solid"/>
                    </a:lnT>
                    <a:lnB w="12700">
                      <a:solidFill>
                        <a:srgbClr val="302453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52912" y="6429755"/>
            <a:ext cx="206756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75">
                <a:solidFill>
                  <a:srgbClr val="FFFFFF"/>
                </a:solidFill>
                <a:latin typeface="Arial Black"/>
                <a:cs typeface="Arial Black"/>
              </a:rPr>
              <a:t>2022</a:t>
            </a:r>
            <a:r>
              <a:rPr dirty="0" sz="2000" spc="-23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000" spc="-200">
                <a:solidFill>
                  <a:srgbClr val="FFFFFF"/>
                </a:solidFill>
                <a:latin typeface="Arial Black"/>
                <a:cs typeface="Arial Black"/>
              </a:rPr>
              <a:t>National</a:t>
            </a:r>
            <a:r>
              <a:rPr dirty="0" sz="2000" spc="-22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000" spc="-335">
                <a:solidFill>
                  <a:srgbClr val="FFFFFF"/>
                </a:solidFill>
                <a:latin typeface="Arial Black"/>
                <a:cs typeface="Arial Black"/>
              </a:rPr>
              <a:t>Res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07163" y="6446520"/>
            <a:ext cx="1619885" cy="3194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370"/>
              </a:lnSpc>
            </a:pPr>
            <a:r>
              <a:rPr dirty="0" sz="2000" spc="-245">
                <a:solidFill>
                  <a:srgbClr val="FFFFFF"/>
                </a:solidFill>
                <a:latin typeface="Arial Black"/>
                <a:cs typeface="Arial Black"/>
              </a:rPr>
              <a:t>earch</a:t>
            </a:r>
            <a:r>
              <a:rPr dirty="0" sz="2000" spc="-24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000" spc="-225">
                <a:solidFill>
                  <a:srgbClr val="FFFFFF"/>
                </a:solidFill>
                <a:latin typeface="Arial Black"/>
                <a:cs typeface="Arial Black"/>
              </a:rPr>
              <a:t>Meeting</a:t>
            </a:r>
            <a:endParaRPr sz="2000">
              <a:latin typeface="Arial Black"/>
              <a:cs typeface="Arial Black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865" y="6375081"/>
            <a:ext cx="2116666" cy="46418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06230" y="1500705"/>
            <a:ext cx="2423160" cy="1454150"/>
          </a:xfrm>
          <a:prstGeom prst="rect">
            <a:avLst/>
          </a:prstGeom>
          <a:solidFill>
            <a:srgbClr val="FFFFFF"/>
          </a:solidFill>
          <a:ln w="12700">
            <a:solidFill>
              <a:srgbClr val="D17200"/>
            </a:solidFill>
          </a:ln>
        </p:spPr>
        <p:txBody>
          <a:bodyPr wrap="square" lIns="0" tIns="768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605"/>
              </a:spcBef>
            </a:pPr>
            <a:endParaRPr sz="1800">
              <a:latin typeface="Times New Roman"/>
              <a:cs typeface="Times New Roman"/>
            </a:endParaRPr>
          </a:p>
          <a:p>
            <a:pPr algn="ctr" marL="133350" marR="125730">
              <a:lnSpc>
                <a:spcPct val="90000"/>
              </a:lnSpc>
              <a:spcBef>
                <a:spcPts val="5"/>
              </a:spcBef>
            </a:pPr>
            <a:r>
              <a:rPr dirty="0" sz="1800" spc="-145">
                <a:solidFill>
                  <a:srgbClr val="302453"/>
                </a:solidFill>
                <a:latin typeface="Arial"/>
                <a:cs typeface="Arial"/>
              </a:rPr>
              <a:t>Does</a:t>
            </a:r>
            <a:r>
              <a:rPr dirty="0" sz="1800" spc="-9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02453"/>
                </a:solidFill>
                <a:latin typeface="Arial"/>
                <a:cs typeface="Arial"/>
              </a:rPr>
              <a:t>not</a:t>
            </a:r>
            <a:r>
              <a:rPr dirty="0" sz="1800" spc="-12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02453"/>
                </a:solidFill>
                <a:latin typeface="Arial"/>
                <a:cs typeface="Arial"/>
              </a:rPr>
              <a:t>empower </a:t>
            </a:r>
            <a:r>
              <a:rPr dirty="0" sz="1800" spc="-65">
                <a:solidFill>
                  <a:srgbClr val="302453"/>
                </a:solidFill>
                <a:latin typeface="Arial"/>
                <a:cs typeface="Arial"/>
              </a:rPr>
              <a:t>affected</a:t>
            </a:r>
            <a:r>
              <a:rPr dirty="0" sz="1800" spc="-4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800" spc="-65">
                <a:solidFill>
                  <a:srgbClr val="302453"/>
                </a:solidFill>
                <a:latin typeface="Arial"/>
                <a:cs typeface="Arial"/>
              </a:rPr>
              <a:t>populations</a:t>
            </a:r>
            <a:r>
              <a:rPr dirty="0" sz="1800" spc="-4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302453"/>
                </a:solidFill>
                <a:latin typeface="Arial"/>
                <a:cs typeface="Arial"/>
              </a:rPr>
              <a:t>to </a:t>
            </a:r>
            <a:r>
              <a:rPr dirty="0" sz="1800" spc="-80">
                <a:solidFill>
                  <a:srgbClr val="302453"/>
                </a:solidFill>
                <a:latin typeface="Arial"/>
                <a:cs typeface="Arial"/>
              </a:rPr>
              <a:t>set </a:t>
            </a:r>
            <a:r>
              <a:rPr dirty="0" sz="1800" spc="-100">
                <a:solidFill>
                  <a:srgbClr val="302453"/>
                </a:solidFill>
                <a:latin typeface="Arial"/>
                <a:cs typeface="Arial"/>
              </a:rPr>
              <a:t>research</a:t>
            </a:r>
            <a:r>
              <a:rPr dirty="0" sz="1800" spc="-8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02453"/>
                </a:solidFill>
                <a:latin typeface="Arial"/>
                <a:cs typeface="Arial"/>
              </a:rPr>
              <a:t>agenda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71659" y="1500705"/>
            <a:ext cx="2423160" cy="1454150"/>
          </a:xfrm>
          <a:prstGeom prst="rect">
            <a:avLst/>
          </a:prstGeom>
          <a:solidFill>
            <a:srgbClr val="FFFFFF"/>
          </a:solidFill>
          <a:ln w="12700">
            <a:solidFill>
              <a:srgbClr val="D17200"/>
            </a:solidFill>
          </a:ln>
        </p:spPr>
        <p:txBody>
          <a:bodyPr wrap="square" lIns="0" tIns="213360" rIns="0" bIns="0" rtlCol="0" vert="horz">
            <a:spAutoFit/>
          </a:bodyPr>
          <a:lstStyle/>
          <a:p>
            <a:pPr algn="ctr" marL="175260" marR="167640" indent="635">
              <a:lnSpc>
                <a:spcPct val="90700"/>
              </a:lnSpc>
              <a:spcBef>
                <a:spcPts val="1680"/>
              </a:spcBef>
            </a:pPr>
            <a:r>
              <a:rPr dirty="0" sz="1800" spc="-145">
                <a:solidFill>
                  <a:srgbClr val="302453"/>
                </a:solidFill>
                <a:latin typeface="Arial"/>
                <a:cs typeface="Arial"/>
              </a:rPr>
              <a:t>Research</a:t>
            </a:r>
            <a:r>
              <a:rPr dirty="0" sz="1800" spc="-8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800" spc="-30">
                <a:solidFill>
                  <a:srgbClr val="302453"/>
                </a:solidFill>
                <a:latin typeface="Arial"/>
                <a:cs typeface="Arial"/>
              </a:rPr>
              <a:t>deliverables </a:t>
            </a:r>
            <a:r>
              <a:rPr dirty="0" sz="1800" spc="-95">
                <a:solidFill>
                  <a:srgbClr val="302453"/>
                </a:solidFill>
                <a:latin typeface="Arial"/>
                <a:cs typeface="Arial"/>
              </a:rPr>
              <a:t>are</a:t>
            </a:r>
            <a:r>
              <a:rPr dirty="0" sz="1800" spc="-80">
                <a:solidFill>
                  <a:srgbClr val="302453"/>
                </a:solidFill>
                <a:latin typeface="Arial"/>
                <a:cs typeface="Arial"/>
              </a:rPr>
              <a:t> set by</a:t>
            </a:r>
            <a:r>
              <a:rPr dirty="0" sz="1800" spc="-7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302453"/>
                </a:solidFill>
                <a:latin typeface="Arial"/>
                <a:cs typeface="Arial"/>
              </a:rPr>
              <a:t>institutional </a:t>
            </a:r>
            <a:r>
              <a:rPr dirty="0" sz="1800" spc="-90">
                <a:solidFill>
                  <a:srgbClr val="302453"/>
                </a:solidFill>
                <a:latin typeface="Arial"/>
                <a:cs typeface="Arial"/>
              </a:rPr>
              <a:t>powers-</a:t>
            </a:r>
            <a:r>
              <a:rPr dirty="0" sz="1800" spc="-65">
                <a:solidFill>
                  <a:srgbClr val="302453"/>
                </a:solidFill>
                <a:latin typeface="Arial"/>
                <a:cs typeface="Arial"/>
              </a:rPr>
              <a:t>-</a:t>
            </a:r>
            <a:r>
              <a:rPr dirty="0" sz="1800" spc="-60">
                <a:solidFill>
                  <a:srgbClr val="302453"/>
                </a:solidFill>
                <a:latin typeface="Arial"/>
                <a:cs typeface="Arial"/>
              </a:rPr>
              <a:t>-</a:t>
            </a:r>
            <a:r>
              <a:rPr dirty="0" sz="1800">
                <a:solidFill>
                  <a:srgbClr val="302453"/>
                </a:solidFill>
                <a:latin typeface="Arial"/>
                <a:cs typeface="Arial"/>
              </a:rPr>
              <a:t>not</a:t>
            </a:r>
            <a:r>
              <a:rPr dirty="0" sz="1800" spc="-5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02453"/>
                </a:solidFill>
                <a:latin typeface="Arial"/>
                <a:cs typeface="Arial"/>
              </a:rPr>
              <a:t>affected community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99880" y="3190538"/>
            <a:ext cx="2435860" cy="1466850"/>
            <a:chOff x="699880" y="3190538"/>
            <a:chExt cx="2435860" cy="1466850"/>
          </a:xfrm>
        </p:grpSpPr>
        <p:sp>
          <p:nvSpPr>
            <p:cNvPr id="8" name="object 8"/>
            <p:cNvSpPr/>
            <p:nvPr/>
          </p:nvSpPr>
          <p:spPr>
            <a:xfrm>
              <a:off x="706230" y="3196888"/>
              <a:ext cx="2423160" cy="1454150"/>
            </a:xfrm>
            <a:custGeom>
              <a:avLst/>
              <a:gdLst/>
              <a:ahLst/>
              <a:cxnLst/>
              <a:rect l="l" t="t" r="r" b="b"/>
              <a:pathLst>
                <a:path w="2423160" h="1454150">
                  <a:moveTo>
                    <a:pt x="2423117" y="0"/>
                  </a:moveTo>
                  <a:lnTo>
                    <a:pt x="0" y="0"/>
                  </a:lnTo>
                  <a:lnTo>
                    <a:pt x="0" y="1453869"/>
                  </a:lnTo>
                  <a:lnTo>
                    <a:pt x="2423117" y="1453869"/>
                  </a:lnTo>
                  <a:lnTo>
                    <a:pt x="24231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06230" y="3196888"/>
              <a:ext cx="2423160" cy="1454150"/>
            </a:xfrm>
            <a:custGeom>
              <a:avLst/>
              <a:gdLst/>
              <a:ahLst/>
              <a:cxnLst/>
              <a:rect l="l" t="t" r="r" b="b"/>
              <a:pathLst>
                <a:path w="2423160" h="1454150">
                  <a:moveTo>
                    <a:pt x="0" y="0"/>
                  </a:moveTo>
                  <a:lnTo>
                    <a:pt x="2423117" y="0"/>
                  </a:lnTo>
                  <a:lnTo>
                    <a:pt x="2423117" y="1453870"/>
                  </a:lnTo>
                  <a:lnTo>
                    <a:pt x="0" y="145387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D172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772248" y="3120644"/>
            <a:ext cx="2292350" cy="1555750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algn="ctr" marL="12700" marR="5080" indent="-1270">
              <a:lnSpc>
                <a:spcPct val="91600"/>
              </a:lnSpc>
              <a:spcBef>
                <a:spcPts val="280"/>
              </a:spcBef>
            </a:pPr>
            <a:r>
              <a:rPr dirty="0" sz="1800" spc="-145">
                <a:solidFill>
                  <a:srgbClr val="302453"/>
                </a:solidFill>
                <a:latin typeface="Arial"/>
                <a:cs typeface="Arial"/>
              </a:rPr>
              <a:t>Does</a:t>
            </a:r>
            <a:r>
              <a:rPr dirty="0" sz="1800" spc="-9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02453"/>
                </a:solidFill>
                <a:latin typeface="Arial"/>
                <a:cs typeface="Arial"/>
              </a:rPr>
              <a:t>not</a:t>
            </a:r>
            <a:r>
              <a:rPr dirty="0" sz="1800" spc="-9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800" spc="-40">
                <a:solidFill>
                  <a:srgbClr val="302453"/>
                </a:solidFill>
                <a:latin typeface="Arial"/>
                <a:cs typeface="Arial"/>
              </a:rPr>
              <a:t>partner</a:t>
            </a:r>
            <a:r>
              <a:rPr dirty="0" sz="1800" spc="-9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302453"/>
                </a:solidFill>
                <a:latin typeface="Arial"/>
                <a:cs typeface="Arial"/>
              </a:rPr>
              <a:t>and </a:t>
            </a:r>
            <a:r>
              <a:rPr dirty="0" sz="1800" spc="-75">
                <a:solidFill>
                  <a:srgbClr val="302453"/>
                </a:solidFill>
                <a:latin typeface="Arial"/>
                <a:cs typeface="Arial"/>
              </a:rPr>
              <a:t>invest</a:t>
            </a:r>
            <a:r>
              <a:rPr dirty="0" sz="1800" spc="-7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800" spc="-30">
                <a:solidFill>
                  <a:srgbClr val="302453"/>
                </a:solidFill>
                <a:latin typeface="Arial"/>
                <a:cs typeface="Arial"/>
              </a:rPr>
              <a:t>in</a:t>
            </a:r>
            <a:r>
              <a:rPr dirty="0" sz="1800" spc="-6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800" spc="-204">
                <a:solidFill>
                  <a:srgbClr val="302453"/>
                </a:solidFill>
                <a:latin typeface="Arial"/>
                <a:cs typeface="Arial"/>
              </a:rPr>
              <a:t>BIPOC-</a:t>
            </a:r>
            <a:r>
              <a:rPr dirty="0" sz="1800" spc="-60">
                <a:solidFill>
                  <a:srgbClr val="302453"/>
                </a:solidFill>
                <a:latin typeface="Arial"/>
                <a:cs typeface="Arial"/>
              </a:rPr>
              <a:t>led</a:t>
            </a:r>
            <a:r>
              <a:rPr dirty="0" sz="1800" spc="-6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800" spc="-40">
                <a:solidFill>
                  <a:srgbClr val="302453"/>
                </a:solidFill>
                <a:latin typeface="Arial"/>
                <a:cs typeface="Arial"/>
              </a:rPr>
              <a:t>tech, </a:t>
            </a:r>
            <a:r>
              <a:rPr dirty="0" sz="1800" spc="-225">
                <a:solidFill>
                  <a:srgbClr val="302453"/>
                </a:solidFill>
                <a:latin typeface="Arial"/>
                <a:cs typeface="Arial"/>
              </a:rPr>
              <a:t>BIPOC</a:t>
            </a:r>
            <a:r>
              <a:rPr dirty="0" sz="1800" spc="-9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02453"/>
                </a:solidFill>
                <a:latin typeface="Arial"/>
                <a:cs typeface="Arial"/>
              </a:rPr>
              <a:t>community </a:t>
            </a:r>
            <a:r>
              <a:rPr dirty="0" sz="1800" spc="-90">
                <a:solidFill>
                  <a:srgbClr val="302453"/>
                </a:solidFill>
                <a:latin typeface="Arial"/>
                <a:cs typeface="Arial"/>
              </a:rPr>
              <a:t>leaders,</a:t>
            </a:r>
            <a:r>
              <a:rPr dirty="0" sz="1800" spc="-5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302453"/>
                </a:solidFill>
                <a:latin typeface="Arial"/>
                <a:cs typeface="Arial"/>
              </a:rPr>
              <a:t>and </a:t>
            </a:r>
            <a:r>
              <a:rPr dirty="0" sz="1800" spc="-20">
                <a:solidFill>
                  <a:srgbClr val="302453"/>
                </a:solidFill>
                <a:latin typeface="Arial"/>
                <a:cs typeface="Arial"/>
              </a:rPr>
              <a:t>research/evaluation </a:t>
            </a:r>
            <a:r>
              <a:rPr dirty="0" sz="1800">
                <a:solidFill>
                  <a:srgbClr val="302453"/>
                </a:solidFill>
                <a:latin typeface="Arial"/>
                <a:cs typeface="Arial"/>
              </a:rPr>
              <a:t>with</a:t>
            </a:r>
            <a:r>
              <a:rPr dirty="0" sz="1800" spc="-8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800" spc="-140">
                <a:solidFill>
                  <a:srgbClr val="302453"/>
                </a:solidFill>
                <a:latin typeface="Arial"/>
                <a:cs typeface="Arial"/>
              </a:rPr>
              <a:t>a</a:t>
            </a:r>
            <a:r>
              <a:rPr dirty="0" sz="1800" spc="-7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800" spc="-45">
                <a:solidFill>
                  <a:srgbClr val="302453"/>
                </a:solidFill>
                <a:latin typeface="Arial"/>
                <a:cs typeface="Arial"/>
              </a:rPr>
              <a:t>critical</a:t>
            </a:r>
            <a:r>
              <a:rPr dirty="0" sz="1800" spc="-8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02453"/>
                </a:solidFill>
                <a:latin typeface="Arial"/>
                <a:cs typeface="Arial"/>
              </a:rPr>
              <a:t>approach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71659" y="3196888"/>
            <a:ext cx="2423160" cy="1454150"/>
          </a:xfrm>
          <a:prstGeom prst="rect">
            <a:avLst/>
          </a:prstGeom>
          <a:solidFill>
            <a:srgbClr val="FFFFFF"/>
          </a:solidFill>
          <a:ln w="12700">
            <a:solidFill>
              <a:srgbClr val="D17200"/>
            </a:solidFill>
          </a:ln>
        </p:spPr>
        <p:txBody>
          <a:bodyPr wrap="square" lIns="0" tIns="7366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80"/>
              </a:spcBef>
            </a:pPr>
            <a:endParaRPr sz="1800">
              <a:latin typeface="Times New Roman"/>
              <a:cs typeface="Times New Roman"/>
            </a:endParaRPr>
          </a:p>
          <a:p>
            <a:pPr algn="ctr" marL="238760" marR="231140">
              <a:lnSpc>
                <a:spcPct val="90600"/>
              </a:lnSpc>
              <a:spcBef>
                <a:spcPts val="5"/>
              </a:spcBef>
            </a:pPr>
            <a:r>
              <a:rPr dirty="0" sz="1800" spc="-80">
                <a:solidFill>
                  <a:srgbClr val="302453"/>
                </a:solidFill>
                <a:latin typeface="Arial"/>
                <a:cs typeface="Arial"/>
              </a:rPr>
              <a:t>Community</a:t>
            </a:r>
            <a:r>
              <a:rPr dirty="0" sz="1800" spc="-5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800" spc="-120">
                <a:solidFill>
                  <a:srgbClr val="302453"/>
                </a:solidFill>
                <a:latin typeface="Arial"/>
                <a:cs typeface="Arial"/>
              </a:rPr>
              <a:t>does</a:t>
            </a:r>
            <a:r>
              <a:rPr dirty="0" sz="1800" spc="-5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302453"/>
                </a:solidFill>
                <a:latin typeface="Arial"/>
                <a:cs typeface="Arial"/>
              </a:rPr>
              <a:t>not </a:t>
            </a:r>
            <a:r>
              <a:rPr dirty="0" sz="1800" spc="-90">
                <a:solidFill>
                  <a:srgbClr val="302453"/>
                </a:solidFill>
                <a:latin typeface="Arial"/>
                <a:cs typeface="Arial"/>
              </a:rPr>
              <a:t>play</a:t>
            </a:r>
            <a:r>
              <a:rPr dirty="0" sz="1800" spc="-8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800" spc="-110">
                <a:solidFill>
                  <a:srgbClr val="302453"/>
                </a:solidFill>
                <a:latin typeface="Arial"/>
                <a:cs typeface="Arial"/>
              </a:rPr>
              <a:t>an</a:t>
            </a:r>
            <a:r>
              <a:rPr dirty="0" sz="1800" spc="-8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800" spc="-70">
                <a:solidFill>
                  <a:srgbClr val="302453"/>
                </a:solidFill>
                <a:latin typeface="Arial"/>
                <a:cs typeface="Arial"/>
              </a:rPr>
              <a:t>active</a:t>
            </a:r>
            <a:r>
              <a:rPr dirty="0" sz="1800" spc="-8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800" spc="-45">
                <a:solidFill>
                  <a:srgbClr val="302453"/>
                </a:solidFill>
                <a:latin typeface="Arial"/>
                <a:cs typeface="Arial"/>
              </a:rPr>
              <a:t>role</a:t>
            </a:r>
            <a:r>
              <a:rPr dirty="0" sz="1800" spc="-8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302453"/>
                </a:solidFill>
                <a:latin typeface="Arial"/>
                <a:cs typeface="Arial"/>
              </a:rPr>
              <a:t>in </a:t>
            </a:r>
            <a:r>
              <a:rPr dirty="0" sz="1800" spc="-75">
                <a:solidFill>
                  <a:srgbClr val="302453"/>
                </a:solidFill>
                <a:latin typeface="Arial"/>
                <a:cs typeface="Arial"/>
              </a:rPr>
              <a:t>data</a:t>
            </a:r>
            <a:r>
              <a:rPr dirty="0" sz="1800" spc="-8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02453"/>
                </a:solidFill>
                <a:latin typeface="Arial"/>
                <a:cs typeface="Arial"/>
              </a:rPr>
              <a:t>narrative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38944" y="4893071"/>
            <a:ext cx="2423160" cy="1454150"/>
          </a:xfrm>
          <a:prstGeom prst="rect">
            <a:avLst/>
          </a:prstGeom>
          <a:solidFill>
            <a:srgbClr val="FFFFFF"/>
          </a:solidFill>
          <a:ln w="12700">
            <a:solidFill>
              <a:srgbClr val="D17200"/>
            </a:solidFill>
          </a:ln>
        </p:spPr>
        <p:txBody>
          <a:bodyPr wrap="square" lIns="0" tIns="82550" rIns="0" bIns="0" rtlCol="0" vert="horz">
            <a:spAutoFit/>
          </a:bodyPr>
          <a:lstStyle/>
          <a:p>
            <a:pPr algn="ctr" marL="162560" marR="154940" indent="-635">
              <a:lnSpc>
                <a:spcPct val="91700"/>
              </a:lnSpc>
              <a:spcBef>
                <a:spcPts val="650"/>
              </a:spcBef>
            </a:pPr>
            <a:r>
              <a:rPr dirty="0" sz="1800" spc="-145">
                <a:solidFill>
                  <a:srgbClr val="302453"/>
                </a:solidFill>
                <a:latin typeface="Arial"/>
                <a:cs typeface="Arial"/>
              </a:rPr>
              <a:t>Research</a:t>
            </a:r>
            <a:r>
              <a:rPr dirty="0" sz="1800" spc="-8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02453"/>
                </a:solidFill>
                <a:latin typeface="Arial"/>
                <a:cs typeface="Arial"/>
              </a:rPr>
              <a:t>narratives </a:t>
            </a:r>
            <a:r>
              <a:rPr dirty="0" sz="1800" spc="-25">
                <a:solidFill>
                  <a:srgbClr val="302453"/>
                </a:solidFill>
                <a:latin typeface="Arial"/>
                <a:cs typeface="Arial"/>
              </a:rPr>
              <a:t>characterizes </a:t>
            </a:r>
            <a:r>
              <a:rPr dirty="0" sz="1800" spc="-60">
                <a:solidFill>
                  <a:srgbClr val="302453"/>
                </a:solidFill>
                <a:latin typeface="Arial"/>
                <a:cs typeface="Arial"/>
              </a:rPr>
              <a:t>community</a:t>
            </a:r>
            <a:r>
              <a:rPr dirty="0" sz="1800" spc="-7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02453"/>
                </a:solidFill>
                <a:latin typeface="Arial"/>
                <a:cs typeface="Arial"/>
              </a:rPr>
              <a:t>within</a:t>
            </a:r>
            <a:r>
              <a:rPr dirty="0" sz="1800" spc="-6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302453"/>
                </a:solidFill>
                <a:latin typeface="Arial"/>
                <a:cs typeface="Arial"/>
              </a:rPr>
              <a:t>a </a:t>
            </a:r>
            <a:r>
              <a:rPr dirty="0" sz="1800" spc="-30">
                <a:solidFill>
                  <a:srgbClr val="302453"/>
                </a:solidFill>
                <a:latin typeface="Arial"/>
                <a:cs typeface="Arial"/>
              </a:rPr>
              <a:t>deficit</a:t>
            </a:r>
            <a:r>
              <a:rPr dirty="0" sz="1800" spc="-5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800" spc="-70">
                <a:solidFill>
                  <a:srgbClr val="302453"/>
                </a:solidFill>
                <a:latin typeface="Arial"/>
                <a:cs typeface="Arial"/>
              </a:rPr>
              <a:t>frame</a:t>
            </a:r>
            <a:r>
              <a:rPr dirty="0" sz="1800" spc="-5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02453"/>
                </a:solidFill>
                <a:latin typeface="Arial"/>
                <a:cs typeface="Arial"/>
              </a:rPr>
              <a:t>if</a:t>
            </a:r>
            <a:r>
              <a:rPr dirty="0" sz="1800" spc="-50">
                <a:solidFill>
                  <a:srgbClr val="302453"/>
                </a:solidFill>
                <a:latin typeface="Arial"/>
                <a:cs typeface="Arial"/>
              </a:rPr>
              <a:t> metrics </a:t>
            </a:r>
            <a:r>
              <a:rPr dirty="0" sz="1800">
                <a:solidFill>
                  <a:srgbClr val="302453"/>
                </a:solidFill>
                <a:latin typeface="Arial"/>
                <a:cs typeface="Arial"/>
              </a:rPr>
              <a:t>of</a:t>
            </a:r>
            <a:r>
              <a:rPr dirty="0" sz="1800" spc="-10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800" spc="-155">
                <a:solidFill>
                  <a:srgbClr val="302453"/>
                </a:solidFill>
                <a:latin typeface="Arial"/>
                <a:cs typeface="Arial"/>
              </a:rPr>
              <a:t>success</a:t>
            </a:r>
            <a:r>
              <a:rPr dirty="0" sz="1800" spc="-95">
                <a:solidFill>
                  <a:srgbClr val="302453"/>
                </a:solidFill>
                <a:latin typeface="Arial"/>
                <a:cs typeface="Arial"/>
              </a:rPr>
              <a:t> are </a:t>
            </a:r>
            <a:r>
              <a:rPr dirty="0" sz="1800">
                <a:solidFill>
                  <a:srgbClr val="302453"/>
                </a:solidFill>
                <a:latin typeface="Arial"/>
                <a:cs typeface="Arial"/>
              </a:rPr>
              <a:t>not</a:t>
            </a:r>
            <a:r>
              <a:rPr dirty="0" sz="1800" spc="-9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302453"/>
                </a:solidFill>
                <a:latin typeface="Arial"/>
                <a:cs typeface="Arial"/>
              </a:rPr>
              <a:t>met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329045" y="5936005"/>
            <a:ext cx="5691505" cy="822960"/>
          </a:xfrm>
          <a:custGeom>
            <a:avLst/>
            <a:gdLst/>
            <a:ahLst/>
            <a:cxnLst/>
            <a:rect l="l" t="t" r="r" b="b"/>
            <a:pathLst>
              <a:path w="5691505" h="822959">
                <a:moveTo>
                  <a:pt x="5690993" y="0"/>
                </a:moveTo>
                <a:lnTo>
                  <a:pt x="0" y="0"/>
                </a:lnTo>
                <a:lnTo>
                  <a:pt x="0" y="822959"/>
                </a:lnTo>
                <a:lnTo>
                  <a:pt x="5690993" y="822959"/>
                </a:lnTo>
                <a:lnTo>
                  <a:pt x="56909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6322695" y="858099"/>
          <a:ext cx="5780405" cy="5894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90870"/>
              </a:tblGrid>
              <a:tr h="3314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400" spc="-18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ACCOUNTABILITY</a:t>
                      </a:r>
                      <a:r>
                        <a:rPr dirty="0" sz="1400" spc="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6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QUESTIONS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302453"/>
                      </a:solidFill>
                      <a:prstDash val="solid"/>
                    </a:lnL>
                    <a:lnR w="12700">
                      <a:solidFill>
                        <a:srgbClr val="302453"/>
                      </a:solidFill>
                      <a:prstDash val="solid"/>
                    </a:lnR>
                    <a:solidFill>
                      <a:srgbClr val="302453"/>
                    </a:solidFill>
                  </a:tcPr>
                </a:tc>
              </a:tr>
              <a:tr h="563880">
                <a:tc>
                  <a:txBody>
                    <a:bodyPr/>
                    <a:lstStyle/>
                    <a:p>
                      <a:pPr marL="66675" marR="717550">
                        <a:lnSpc>
                          <a:spcPts val="1900"/>
                        </a:lnSpc>
                        <a:spcBef>
                          <a:spcPts val="290"/>
                        </a:spcBef>
                      </a:pPr>
                      <a:r>
                        <a:rPr dirty="0" sz="1600" spc="-165">
                          <a:latin typeface="Arial"/>
                          <a:cs typeface="Arial"/>
                        </a:rPr>
                        <a:t>Can</a:t>
                      </a:r>
                      <a:r>
                        <a:rPr dirty="0" sz="16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6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80">
                          <a:latin typeface="Arial"/>
                          <a:cs typeface="Arial"/>
                        </a:rPr>
                        <a:t>perspectives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60">
                          <a:latin typeface="Arial"/>
                          <a:cs typeface="Arial"/>
                        </a:rPr>
                        <a:t>those 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most impacted</a:t>
                      </a:r>
                      <a:r>
                        <a:rPr dirty="0" sz="16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80"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90">
                          <a:latin typeface="Arial"/>
                          <a:cs typeface="Arial"/>
                        </a:rPr>
                        <a:t>racism</a:t>
                      </a:r>
                      <a:r>
                        <a:rPr dirty="0" sz="16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600" spc="-45">
                          <a:latin typeface="Arial"/>
                          <a:cs typeface="Arial"/>
                        </a:rPr>
                        <a:t>inequities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75">
                          <a:latin typeface="Arial"/>
                          <a:cs typeface="Arial"/>
                        </a:rPr>
                        <a:t>establish</a:t>
                      </a:r>
                      <a:r>
                        <a:rPr dirty="0" sz="16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45">
                          <a:latin typeface="Arial"/>
                          <a:cs typeface="Arial"/>
                        </a:rPr>
                        <a:t>how</a:t>
                      </a:r>
                      <a:r>
                        <a:rPr dirty="0" sz="16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40">
                          <a:latin typeface="Arial"/>
                          <a:cs typeface="Arial"/>
                        </a:rPr>
                        <a:t>success</a:t>
                      </a:r>
                      <a:r>
                        <a:rPr dirty="0" sz="16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9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defined</a:t>
                      </a:r>
                      <a:r>
                        <a:rPr dirty="0" sz="16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9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6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measured?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302453"/>
                      </a:solidFill>
                      <a:prstDash val="solid"/>
                    </a:lnL>
                    <a:lnR w="12700">
                      <a:solidFill>
                        <a:srgbClr val="302453"/>
                      </a:solidFill>
                      <a:prstDash val="solid"/>
                    </a:lnR>
                    <a:lnB w="12700">
                      <a:solidFill>
                        <a:srgbClr val="302453"/>
                      </a:solidFill>
                      <a:prstDash val="solid"/>
                    </a:lnB>
                    <a:solidFill>
                      <a:srgbClr val="E8E8E9"/>
                    </a:solidFill>
                  </a:tcPr>
                </a:tc>
              </a:tr>
              <a:tr h="1051560">
                <a:tc>
                  <a:txBody>
                    <a:bodyPr/>
                    <a:lstStyle/>
                    <a:p>
                      <a:pPr marL="66675" marR="223520">
                        <a:lnSpc>
                          <a:spcPct val="100400"/>
                        </a:lnSpc>
                        <a:spcBef>
                          <a:spcPts val="204"/>
                        </a:spcBef>
                      </a:pPr>
                      <a:r>
                        <a:rPr dirty="0" sz="1600" spc="-8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How</a:t>
                      </a:r>
                      <a:r>
                        <a:rPr dirty="0" sz="1600" spc="-5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4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might</a:t>
                      </a:r>
                      <a:r>
                        <a:rPr dirty="0" sz="1600" spc="-5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6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we</a:t>
                      </a:r>
                      <a:r>
                        <a:rPr dirty="0" sz="1600" spc="-6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fully</a:t>
                      </a:r>
                      <a:r>
                        <a:rPr dirty="0" sz="1600" spc="-6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invest</a:t>
                      </a:r>
                      <a:r>
                        <a:rPr dirty="0" sz="1600" spc="-5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3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600" spc="-7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8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BIPOC-</a:t>
                      </a:r>
                      <a:r>
                        <a:rPr dirty="0" sz="1600" spc="-5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led</a:t>
                      </a:r>
                      <a:r>
                        <a:rPr dirty="0" sz="1600" spc="-6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solutions,</a:t>
                      </a:r>
                      <a:r>
                        <a:rPr dirty="0" sz="1600" spc="-6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including </a:t>
                      </a:r>
                      <a:r>
                        <a:rPr dirty="0" sz="1600" spc="-7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technology?</a:t>
                      </a:r>
                      <a:r>
                        <a:rPr dirty="0" sz="1600" spc="-7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8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How</a:t>
                      </a:r>
                      <a:r>
                        <a:rPr dirty="0" sz="1600" spc="-6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4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might</a:t>
                      </a:r>
                      <a:r>
                        <a:rPr dirty="0" sz="1600" spc="-6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technology </a:t>
                      </a:r>
                      <a:r>
                        <a:rPr dirty="0" sz="1600" spc="-8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600" spc="-6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framed</a:t>
                      </a:r>
                      <a:r>
                        <a:rPr dirty="0" sz="1600" spc="-7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6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1600" spc="-6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3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600" spc="-7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tool</a:t>
                      </a:r>
                      <a:r>
                        <a:rPr dirty="0" sz="1600" spc="-7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600" spc="-6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5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BIPOC </a:t>
                      </a:r>
                      <a:r>
                        <a:rPr dirty="0" sz="1600" spc="-8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leaders</a:t>
                      </a:r>
                      <a:r>
                        <a:rPr dirty="0" sz="1600" spc="-6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600" spc="-6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6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gather</a:t>
                      </a:r>
                      <a:r>
                        <a:rPr dirty="0" sz="1600" spc="-6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7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data</a:t>
                      </a:r>
                      <a:r>
                        <a:rPr dirty="0" sz="1600" spc="-6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6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meaningful</a:t>
                      </a:r>
                      <a:r>
                        <a:rPr dirty="0" sz="1600" spc="-7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600" spc="-6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600" spc="-6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community/community needs?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302453"/>
                      </a:solidFill>
                      <a:prstDash val="solid"/>
                    </a:lnL>
                    <a:lnR w="12700">
                      <a:solidFill>
                        <a:srgbClr val="302453"/>
                      </a:solidFill>
                      <a:prstDash val="solid"/>
                    </a:lnR>
                    <a:lnT w="12700">
                      <a:solidFill>
                        <a:srgbClr val="302453"/>
                      </a:solidFill>
                      <a:prstDash val="solid"/>
                    </a:lnT>
                    <a:lnB w="12700">
                      <a:solidFill>
                        <a:srgbClr val="302453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63880">
                <a:tc>
                  <a:txBody>
                    <a:bodyPr/>
                    <a:lstStyle/>
                    <a:p>
                      <a:pPr marL="66675" marR="359410">
                        <a:lnSpc>
                          <a:spcPts val="1900"/>
                        </a:lnSpc>
                        <a:spcBef>
                          <a:spcPts val="290"/>
                        </a:spcBef>
                      </a:pPr>
                      <a:r>
                        <a:rPr dirty="0" sz="1600" spc="-114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600" spc="-6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3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600" spc="-6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4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power</a:t>
                      </a:r>
                      <a:r>
                        <a:rPr dirty="0" sz="1600" spc="-6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analysis</a:t>
                      </a:r>
                      <a:r>
                        <a:rPr dirty="0" sz="1600" spc="-6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incorporated</a:t>
                      </a:r>
                      <a:r>
                        <a:rPr dirty="0" sz="1600" spc="-7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into</a:t>
                      </a:r>
                      <a:r>
                        <a:rPr dirty="0" sz="1600" spc="-5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9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research</a:t>
                      </a:r>
                      <a:r>
                        <a:rPr dirty="0" sz="1600" spc="-7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8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600" spc="-7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6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evaluation</a:t>
                      </a:r>
                      <a:r>
                        <a:rPr dirty="0" sz="1600" spc="-6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600" spc="-22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SDOH</a:t>
                      </a:r>
                      <a:r>
                        <a:rPr dirty="0" sz="1600" spc="-8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initiatives?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302453"/>
                      </a:solidFill>
                      <a:prstDash val="solid"/>
                    </a:lnL>
                    <a:lnR w="12700">
                      <a:solidFill>
                        <a:srgbClr val="302453"/>
                      </a:solidFill>
                      <a:prstDash val="solid"/>
                    </a:lnR>
                    <a:lnT w="12700">
                      <a:solidFill>
                        <a:srgbClr val="302453"/>
                      </a:solidFill>
                      <a:prstDash val="solid"/>
                    </a:lnT>
                    <a:lnB w="12700">
                      <a:solidFill>
                        <a:srgbClr val="302453"/>
                      </a:solidFill>
                      <a:prstDash val="solid"/>
                    </a:lnB>
                    <a:solidFill>
                      <a:srgbClr val="E8E8E9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90805" marR="260350">
                        <a:lnSpc>
                          <a:spcPts val="1900"/>
                        </a:lnSpc>
                        <a:spcBef>
                          <a:spcPts val="340"/>
                        </a:spcBef>
                      </a:pPr>
                      <a:r>
                        <a:rPr dirty="0" sz="1600" spc="-8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How</a:t>
                      </a:r>
                      <a:r>
                        <a:rPr dirty="0" sz="1600" spc="-6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4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might</a:t>
                      </a:r>
                      <a:r>
                        <a:rPr dirty="0" sz="1600" spc="-7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600" spc="-6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most</a:t>
                      </a:r>
                      <a:r>
                        <a:rPr dirty="0" sz="1600" spc="-7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7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marginalized</a:t>
                      </a:r>
                      <a:r>
                        <a:rPr dirty="0" sz="1600" spc="-8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shape</a:t>
                      </a:r>
                      <a:r>
                        <a:rPr dirty="0" sz="1600" spc="-6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600" spc="-7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research/evaluation </a:t>
                      </a:r>
                      <a:r>
                        <a:rPr dirty="0" sz="1600" spc="-11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agenda</a:t>
                      </a:r>
                      <a:r>
                        <a:rPr dirty="0" sz="1600" spc="-7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9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600" spc="-6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600" spc="-6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7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deliverables</a:t>
                      </a:r>
                      <a:r>
                        <a:rPr dirty="0" sz="1600" spc="-6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600" spc="-6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9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research</a:t>
                      </a:r>
                      <a:r>
                        <a:rPr dirty="0" sz="1600" spc="-6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9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600" spc="-6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evaluation?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302453"/>
                      </a:solidFill>
                      <a:prstDash val="solid"/>
                    </a:lnL>
                    <a:lnR w="12700">
                      <a:solidFill>
                        <a:srgbClr val="302453"/>
                      </a:solidFill>
                      <a:prstDash val="solid"/>
                    </a:lnR>
                    <a:lnT w="12700">
                      <a:solidFill>
                        <a:srgbClr val="302453"/>
                      </a:solidFill>
                      <a:prstDash val="solid"/>
                    </a:lnT>
                    <a:lnB w="12700">
                      <a:solidFill>
                        <a:srgbClr val="302453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90805" marR="463550">
                        <a:lnSpc>
                          <a:spcPts val="1900"/>
                        </a:lnSpc>
                        <a:spcBef>
                          <a:spcPts val="340"/>
                        </a:spcBef>
                      </a:pPr>
                      <a:r>
                        <a:rPr dirty="0" sz="1600" spc="-8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How</a:t>
                      </a:r>
                      <a:r>
                        <a:rPr dirty="0" sz="1600" spc="-5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4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might</a:t>
                      </a:r>
                      <a:r>
                        <a:rPr dirty="0" sz="1600" spc="-6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600" spc="-5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community</a:t>
                      </a:r>
                      <a:r>
                        <a:rPr dirty="0" sz="1600" spc="-6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frame</a:t>
                      </a:r>
                      <a:r>
                        <a:rPr dirty="0" sz="1600" spc="-6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9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600" spc="-7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3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verify</a:t>
                      </a:r>
                      <a:r>
                        <a:rPr dirty="0" sz="1600" spc="-6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600" spc="-6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7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data</a:t>
                      </a:r>
                      <a:r>
                        <a:rPr dirty="0" sz="1600" spc="-6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3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narrative </a:t>
                      </a:r>
                      <a:r>
                        <a:rPr dirty="0" sz="1600" spc="-10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used</a:t>
                      </a:r>
                      <a:r>
                        <a:rPr dirty="0" sz="1600" spc="-6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3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600" spc="-6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9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research</a:t>
                      </a:r>
                      <a:r>
                        <a:rPr dirty="0" sz="1600" spc="-6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7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deliverables,</a:t>
                      </a:r>
                      <a:r>
                        <a:rPr dirty="0" sz="1600" spc="-5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6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including</a:t>
                      </a:r>
                      <a:r>
                        <a:rPr dirty="0" sz="1600" spc="-5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9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research</a:t>
                      </a:r>
                      <a:r>
                        <a:rPr dirty="0" sz="1600" spc="-6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journals?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302453"/>
                      </a:solidFill>
                      <a:prstDash val="solid"/>
                    </a:lnL>
                    <a:lnR w="12700">
                      <a:solidFill>
                        <a:srgbClr val="302453"/>
                      </a:solidFill>
                      <a:prstDash val="solid"/>
                    </a:lnR>
                    <a:lnT w="12700">
                      <a:solidFill>
                        <a:srgbClr val="302453"/>
                      </a:solidFill>
                      <a:prstDash val="solid"/>
                    </a:lnT>
                    <a:lnB w="12700">
                      <a:solidFill>
                        <a:srgbClr val="302453"/>
                      </a:solidFill>
                      <a:prstDash val="solid"/>
                    </a:lnB>
                    <a:solidFill>
                      <a:srgbClr val="E8E8E9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90805" marR="309880">
                        <a:lnSpc>
                          <a:spcPts val="1900"/>
                        </a:lnSpc>
                        <a:spcBef>
                          <a:spcPts val="340"/>
                        </a:spcBef>
                      </a:pPr>
                      <a:r>
                        <a:rPr dirty="0" sz="1600" spc="-8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How</a:t>
                      </a:r>
                      <a:r>
                        <a:rPr dirty="0" sz="1600" spc="-6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4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might</a:t>
                      </a:r>
                      <a:r>
                        <a:rPr dirty="0" sz="1600" spc="-7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6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we</a:t>
                      </a:r>
                      <a:r>
                        <a:rPr dirty="0" sz="1600" spc="-7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8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move</a:t>
                      </a:r>
                      <a:r>
                        <a:rPr dirty="0" sz="1600" spc="-7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600" spc="-7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framing</a:t>
                      </a:r>
                      <a:r>
                        <a:rPr dirty="0" sz="1600" spc="-7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600" spc="-7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community</a:t>
                      </a:r>
                      <a:r>
                        <a:rPr dirty="0" sz="1600" spc="-7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600" spc="-7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3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600" spc="-7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deficit framing?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302453"/>
                      </a:solidFill>
                      <a:prstDash val="solid"/>
                    </a:lnL>
                    <a:lnR w="12700">
                      <a:solidFill>
                        <a:srgbClr val="302453"/>
                      </a:solidFill>
                      <a:prstDash val="solid"/>
                    </a:lnR>
                    <a:lnT w="12700">
                      <a:solidFill>
                        <a:srgbClr val="302453"/>
                      </a:solidFill>
                      <a:prstDash val="solid"/>
                    </a:lnT>
                    <a:lnB w="12700">
                      <a:solidFill>
                        <a:srgbClr val="302453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90805" marR="661670">
                        <a:lnSpc>
                          <a:spcPts val="1900"/>
                        </a:lnSpc>
                        <a:spcBef>
                          <a:spcPts val="340"/>
                        </a:spcBef>
                      </a:pPr>
                      <a:r>
                        <a:rPr dirty="0" sz="1600" spc="-9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600" spc="-6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6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you </a:t>
                      </a:r>
                      <a:r>
                        <a:rPr dirty="0" sz="1600" spc="-9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using</a:t>
                      </a:r>
                      <a:r>
                        <a:rPr dirty="0" sz="1600" spc="-6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community</a:t>
                      </a:r>
                      <a:r>
                        <a:rPr dirty="0" sz="1600" spc="-6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based</a:t>
                      </a:r>
                      <a:r>
                        <a:rPr dirty="0" sz="1600" spc="-6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7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organizations</a:t>
                      </a:r>
                      <a:r>
                        <a:rPr dirty="0" sz="1600" spc="-6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6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1600" spc="-6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3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600" spc="-7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proxy</a:t>
                      </a:r>
                      <a:r>
                        <a:rPr dirty="0" sz="1600" spc="-6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600" spc="-5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community</a:t>
                      </a:r>
                      <a:r>
                        <a:rPr dirty="0" sz="1600" spc="-6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engagement?</a:t>
                      </a:r>
                      <a:r>
                        <a:rPr dirty="0" sz="1600" spc="-7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8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How</a:t>
                      </a:r>
                      <a:r>
                        <a:rPr dirty="0" sz="1600" spc="-5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8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600" spc="-6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6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you </a:t>
                      </a:r>
                      <a:r>
                        <a:rPr dirty="0" sz="1600" spc="-8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reaching</a:t>
                      </a:r>
                      <a:r>
                        <a:rPr dirty="0" sz="1600" spc="-7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600" spc="-5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most </a:t>
                      </a:r>
                      <a:r>
                        <a:rPr dirty="0" sz="1600" spc="-8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marginalized?</a:t>
                      </a:r>
                      <a:r>
                        <a:rPr dirty="0" sz="1600" spc="-5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8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How</a:t>
                      </a:r>
                      <a:r>
                        <a:rPr dirty="0" sz="1600" spc="-4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6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do</a:t>
                      </a:r>
                      <a:r>
                        <a:rPr dirty="0" sz="1600" spc="-4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6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600" spc="-5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know?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302453"/>
                      </a:solidFill>
                      <a:prstDash val="solid"/>
                    </a:lnL>
                    <a:lnR w="12700">
                      <a:solidFill>
                        <a:srgbClr val="302453"/>
                      </a:solidFill>
                      <a:prstDash val="solid"/>
                    </a:lnR>
                    <a:lnT w="12700">
                      <a:solidFill>
                        <a:srgbClr val="302453"/>
                      </a:solidFill>
                      <a:prstDash val="solid"/>
                    </a:lnT>
                    <a:lnB w="12700">
                      <a:solidFill>
                        <a:srgbClr val="302453"/>
                      </a:solidFill>
                      <a:prstDash val="solid"/>
                    </a:lnB>
                    <a:solidFill>
                      <a:srgbClr val="E8E8E9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90805" marR="285750">
                        <a:lnSpc>
                          <a:spcPts val="1900"/>
                        </a:lnSpc>
                        <a:spcBef>
                          <a:spcPts val="340"/>
                        </a:spcBef>
                      </a:pPr>
                      <a:r>
                        <a:rPr dirty="0" sz="1600" spc="-12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Do</a:t>
                      </a:r>
                      <a:r>
                        <a:rPr dirty="0" sz="1600" spc="-5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3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institutions</a:t>
                      </a:r>
                      <a:r>
                        <a:rPr dirty="0" sz="1600" spc="-6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9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600" spc="-6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8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vendors</a:t>
                      </a:r>
                      <a:r>
                        <a:rPr dirty="0" sz="1600" spc="-6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1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have</a:t>
                      </a:r>
                      <a:r>
                        <a:rPr dirty="0" sz="1600" spc="-5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mechanisms</a:t>
                      </a:r>
                      <a:r>
                        <a:rPr dirty="0" sz="1600" spc="-6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600" spc="-6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communicating </a:t>
                      </a:r>
                      <a:r>
                        <a:rPr dirty="0" sz="160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with,</a:t>
                      </a:r>
                      <a:r>
                        <a:rPr dirty="0" sz="1600" spc="-6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3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reporting</a:t>
                      </a:r>
                      <a:r>
                        <a:rPr dirty="0" sz="1600" spc="-6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to,</a:t>
                      </a:r>
                      <a:r>
                        <a:rPr dirty="0" sz="1600" spc="-6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9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600" spc="-6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soliciting</a:t>
                      </a:r>
                      <a:r>
                        <a:rPr dirty="0" sz="1600" spc="-6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ideas</a:t>
                      </a:r>
                      <a:r>
                        <a:rPr dirty="0" sz="1600" spc="-6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600" spc="-5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6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improvements</a:t>
                      </a:r>
                      <a:r>
                        <a:rPr dirty="0" sz="1600" spc="-6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from </a:t>
                      </a:r>
                      <a:r>
                        <a:rPr dirty="0" sz="1600" spc="-6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those</a:t>
                      </a:r>
                      <a:r>
                        <a:rPr dirty="0" sz="1600" spc="-5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600" spc="-5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3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600" spc="-5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2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SDOH</a:t>
                      </a:r>
                      <a:r>
                        <a:rPr dirty="0" sz="1600" spc="-5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3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intervention</a:t>
                      </a:r>
                      <a:r>
                        <a:rPr dirty="0" sz="1600" spc="-6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9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600" spc="-5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intended</a:t>
                      </a:r>
                      <a:r>
                        <a:rPr dirty="0" sz="1600" spc="-65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600" spc="-5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302453"/>
                          </a:solidFill>
                          <a:latin typeface="Arial"/>
                          <a:cs typeface="Arial"/>
                        </a:rPr>
                        <a:t>serve?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302453"/>
                      </a:solidFill>
                      <a:prstDash val="solid"/>
                    </a:lnL>
                    <a:lnR w="12700">
                      <a:solidFill>
                        <a:srgbClr val="302453"/>
                      </a:solidFill>
                      <a:prstDash val="solid"/>
                    </a:lnR>
                    <a:lnT w="12700">
                      <a:solidFill>
                        <a:srgbClr val="302453"/>
                      </a:solidFill>
                      <a:prstDash val="solid"/>
                    </a:lnT>
                    <a:lnB w="12700">
                      <a:solidFill>
                        <a:srgbClr val="302453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5" name="object 15" descr="$PPTXTitle"/>
          <p:cNvSpPr txBox="1">
            <a:spLocks noGrp="1"/>
          </p:cNvSpPr>
          <p:nvPr>
            <p:ph type="title"/>
          </p:nvPr>
        </p:nvSpPr>
        <p:spPr>
          <a:xfrm>
            <a:off x="321019" y="53550"/>
            <a:ext cx="11320780" cy="701040"/>
          </a:xfrm>
          <a:prstGeom prst="rect"/>
        </p:spPr>
        <p:txBody>
          <a:bodyPr wrap="square" lIns="0" tIns="57150" rIns="0" bIns="0" rtlCol="0" vert="horz">
            <a:spAutoFit/>
          </a:bodyPr>
          <a:lstStyle/>
          <a:p>
            <a:pPr marL="12700" marR="5080" indent="107314">
              <a:lnSpc>
                <a:spcPts val="2500"/>
              </a:lnSpc>
              <a:spcBef>
                <a:spcPts val="450"/>
              </a:spcBef>
            </a:pPr>
            <a:r>
              <a:rPr dirty="0" sz="2350" spc="-170"/>
              <a:t>The</a:t>
            </a:r>
            <a:r>
              <a:rPr dirty="0" sz="2350" spc="-95"/>
              <a:t> </a:t>
            </a:r>
            <a:r>
              <a:rPr dirty="0" sz="2350" spc="-20"/>
              <a:t>institution</a:t>
            </a:r>
            <a:r>
              <a:rPr dirty="0" sz="2350" spc="-95"/>
              <a:t> </a:t>
            </a:r>
            <a:r>
              <a:rPr dirty="0" sz="2350" spc="-25"/>
              <a:t>and/or</a:t>
            </a:r>
            <a:r>
              <a:rPr dirty="0" sz="2350" spc="-95"/>
              <a:t> </a:t>
            </a:r>
            <a:r>
              <a:rPr dirty="0" sz="2350" spc="-65"/>
              <a:t>individual</a:t>
            </a:r>
            <a:r>
              <a:rPr dirty="0" sz="2350" spc="-100"/>
              <a:t> </a:t>
            </a:r>
            <a:r>
              <a:rPr dirty="0" sz="2350" spc="-335"/>
              <a:t>DISTANCES</a:t>
            </a:r>
            <a:r>
              <a:rPr dirty="0" sz="2350" spc="-95"/>
              <a:t> </a:t>
            </a:r>
            <a:r>
              <a:rPr dirty="0" sz="2350" spc="-50"/>
              <a:t>itself/oneself</a:t>
            </a:r>
            <a:r>
              <a:rPr dirty="0" sz="2350" spc="-95"/>
              <a:t> </a:t>
            </a:r>
            <a:r>
              <a:rPr dirty="0" sz="2350" spc="-20"/>
              <a:t>from</a:t>
            </a:r>
            <a:r>
              <a:rPr dirty="0" sz="2350" spc="-95"/>
              <a:t> </a:t>
            </a:r>
            <a:r>
              <a:rPr dirty="0" sz="2350" spc="-10"/>
              <a:t>the</a:t>
            </a:r>
            <a:r>
              <a:rPr dirty="0" sz="2350" spc="-95"/>
              <a:t> </a:t>
            </a:r>
            <a:r>
              <a:rPr dirty="0" sz="2350" spc="-65"/>
              <a:t>power</a:t>
            </a:r>
            <a:r>
              <a:rPr dirty="0" sz="2350" spc="-95"/>
              <a:t> </a:t>
            </a:r>
            <a:r>
              <a:rPr dirty="0" sz="2350" spc="60"/>
              <a:t>it</a:t>
            </a:r>
            <a:r>
              <a:rPr dirty="0" sz="2350" spc="-95"/>
              <a:t> </a:t>
            </a:r>
            <a:r>
              <a:rPr dirty="0" sz="2350" spc="-180"/>
              <a:t>has</a:t>
            </a:r>
            <a:r>
              <a:rPr dirty="0" sz="2350" spc="-95"/>
              <a:t> </a:t>
            </a:r>
            <a:r>
              <a:rPr dirty="0" sz="2350" spc="-114"/>
              <a:t>and</a:t>
            </a:r>
            <a:r>
              <a:rPr dirty="0" sz="2350" spc="-95"/>
              <a:t> </a:t>
            </a:r>
            <a:r>
              <a:rPr dirty="0" sz="2350" spc="-10"/>
              <a:t>avoids </a:t>
            </a:r>
            <a:r>
              <a:rPr dirty="0" sz="2350" spc="-130"/>
              <a:t>addressing</a:t>
            </a:r>
            <a:r>
              <a:rPr dirty="0" sz="2350" spc="-85"/>
              <a:t> </a:t>
            </a:r>
            <a:r>
              <a:rPr dirty="0" sz="2350" spc="-10"/>
              <a:t>the</a:t>
            </a:r>
            <a:r>
              <a:rPr dirty="0" sz="2350" spc="-85"/>
              <a:t> </a:t>
            </a:r>
            <a:r>
              <a:rPr dirty="0" sz="2350" spc="-65"/>
              <a:t>power</a:t>
            </a:r>
            <a:r>
              <a:rPr dirty="0" sz="2350" spc="-80"/>
              <a:t> </a:t>
            </a:r>
            <a:r>
              <a:rPr dirty="0" sz="2350" spc="-110"/>
              <a:t>imbalance</a:t>
            </a:r>
            <a:r>
              <a:rPr dirty="0" sz="2350" spc="-85"/>
              <a:t> </a:t>
            </a:r>
            <a:r>
              <a:rPr dirty="0" sz="2350" spc="-75"/>
              <a:t>between</a:t>
            </a:r>
            <a:r>
              <a:rPr dirty="0" sz="2350" spc="-80"/>
              <a:t> </a:t>
            </a:r>
            <a:r>
              <a:rPr dirty="0" sz="2350" spc="-85"/>
              <a:t>those</a:t>
            </a:r>
            <a:r>
              <a:rPr dirty="0" sz="2350" spc="-80"/>
              <a:t> </a:t>
            </a:r>
            <a:r>
              <a:rPr dirty="0" sz="2350" spc="-20"/>
              <a:t>in</a:t>
            </a:r>
            <a:r>
              <a:rPr dirty="0" sz="2350" spc="-80"/>
              <a:t> </a:t>
            </a:r>
            <a:r>
              <a:rPr dirty="0" sz="2350" spc="-65"/>
              <a:t>power</a:t>
            </a:r>
            <a:r>
              <a:rPr dirty="0" sz="2350" spc="-85"/>
              <a:t> </a:t>
            </a:r>
            <a:r>
              <a:rPr dirty="0" sz="2350" spc="-120"/>
              <a:t>and</a:t>
            </a:r>
            <a:r>
              <a:rPr dirty="0" sz="2350" spc="-75"/>
              <a:t> </a:t>
            </a:r>
            <a:r>
              <a:rPr dirty="0" sz="2350" spc="-10"/>
              <a:t>the</a:t>
            </a:r>
            <a:r>
              <a:rPr dirty="0" sz="2350" spc="-85"/>
              <a:t> most </a:t>
            </a:r>
            <a:r>
              <a:rPr dirty="0" sz="2350" spc="-80"/>
              <a:t>affected</a:t>
            </a:r>
            <a:r>
              <a:rPr dirty="0" sz="2350" spc="-75"/>
              <a:t> </a:t>
            </a:r>
            <a:r>
              <a:rPr dirty="0" sz="2350" spc="-30"/>
              <a:t>community.</a:t>
            </a:r>
            <a:endParaRPr sz="235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865" y="6375081"/>
            <a:ext cx="2116666" cy="464180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0" rIns="0" bIns="0" rtlCol="0" vert="horz">
            <a:spAutoFit/>
          </a:bodyPr>
          <a:lstStyle/>
          <a:p>
            <a:pPr marL="582930" marR="5080" indent="-133350">
              <a:lnSpc>
                <a:spcPts val="3000"/>
              </a:lnSpc>
              <a:spcBef>
                <a:spcPts val="500"/>
              </a:spcBef>
            </a:pPr>
            <a:r>
              <a:rPr dirty="0" sz="2800" spc="-240"/>
              <a:t>Research</a:t>
            </a:r>
            <a:r>
              <a:rPr dirty="0" sz="2800" spc="-120"/>
              <a:t> </a:t>
            </a:r>
            <a:r>
              <a:rPr dirty="0" sz="2800" spc="-430"/>
              <a:t>DISTORTS</a:t>
            </a:r>
            <a:r>
              <a:rPr dirty="0" sz="2800" spc="-125"/>
              <a:t> </a:t>
            </a:r>
            <a:r>
              <a:rPr dirty="0" sz="2800" spc="-60"/>
              <a:t>the</a:t>
            </a:r>
            <a:r>
              <a:rPr dirty="0" sz="2800" spc="-110"/>
              <a:t> </a:t>
            </a:r>
            <a:r>
              <a:rPr dirty="0" sz="2800" spc="-170"/>
              <a:t>value</a:t>
            </a:r>
            <a:r>
              <a:rPr dirty="0" sz="2800" spc="-114"/>
              <a:t> </a:t>
            </a:r>
            <a:r>
              <a:rPr dirty="0" sz="2800" spc="-254"/>
              <a:t>case</a:t>
            </a:r>
            <a:r>
              <a:rPr dirty="0" sz="2800" spc="-110"/>
              <a:t> </a:t>
            </a:r>
            <a:r>
              <a:rPr dirty="0" sz="2800" spc="-10"/>
              <a:t>of</a:t>
            </a:r>
            <a:r>
              <a:rPr dirty="0" sz="2800" spc="-120"/>
              <a:t> </a:t>
            </a:r>
            <a:r>
              <a:rPr dirty="0" sz="2800" spc="-215"/>
              <a:t>SDOH/social</a:t>
            </a:r>
            <a:r>
              <a:rPr dirty="0" sz="2800" spc="-120"/>
              <a:t> </a:t>
            </a:r>
            <a:r>
              <a:rPr dirty="0" sz="2800" spc="-195"/>
              <a:t>needs</a:t>
            </a:r>
            <a:r>
              <a:rPr dirty="0" sz="2800" spc="-105"/>
              <a:t> </a:t>
            </a:r>
            <a:r>
              <a:rPr dirty="0" sz="2800" spc="-75"/>
              <a:t>intervention</a:t>
            </a:r>
            <a:r>
              <a:rPr dirty="0" sz="2800" spc="-120"/>
              <a:t> </a:t>
            </a:r>
            <a:r>
              <a:rPr dirty="0" sz="2800" spc="-25"/>
              <a:t>by </a:t>
            </a:r>
            <a:r>
              <a:rPr dirty="0" sz="2800" spc="-70"/>
              <a:t>prioritizing</a:t>
            </a:r>
            <a:r>
              <a:rPr dirty="0" sz="2800" spc="-114"/>
              <a:t> </a:t>
            </a:r>
            <a:r>
              <a:rPr dirty="0" sz="2800" spc="-60"/>
              <a:t>institutional</a:t>
            </a:r>
            <a:r>
              <a:rPr dirty="0" sz="2800" spc="-120"/>
              <a:t> </a:t>
            </a:r>
            <a:r>
              <a:rPr dirty="0" sz="2800" spc="-200"/>
              <a:t>needs</a:t>
            </a:r>
            <a:r>
              <a:rPr dirty="0" sz="2800" spc="-110"/>
              <a:t> </a:t>
            </a:r>
            <a:r>
              <a:rPr dirty="0" sz="2800" spc="-130"/>
              <a:t>over</a:t>
            </a:r>
            <a:r>
              <a:rPr dirty="0" sz="2800" spc="-120"/>
              <a:t> </a:t>
            </a:r>
            <a:r>
              <a:rPr dirty="0" sz="2800" spc="-60"/>
              <a:t>the</a:t>
            </a:r>
            <a:r>
              <a:rPr dirty="0" sz="2800" spc="-110"/>
              <a:t> </a:t>
            </a:r>
            <a:r>
              <a:rPr dirty="0" sz="2800" spc="-125"/>
              <a:t>most</a:t>
            </a:r>
            <a:r>
              <a:rPr dirty="0" sz="2800" spc="-110"/>
              <a:t> </a:t>
            </a:r>
            <a:r>
              <a:rPr dirty="0" sz="2800" spc="-150"/>
              <a:t>marginalized</a:t>
            </a:r>
            <a:r>
              <a:rPr dirty="0" sz="2800" spc="-120"/>
              <a:t> </a:t>
            </a:r>
            <a:r>
              <a:rPr dirty="0" sz="2800" spc="-10"/>
              <a:t>community.</a:t>
            </a:r>
            <a:endParaRPr sz="2800"/>
          </a:p>
        </p:txBody>
      </p:sp>
      <p:grpSp>
        <p:nvGrpSpPr>
          <p:cNvPr id="4" name="object 4"/>
          <p:cNvGrpSpPr/>
          <p:nvPr/>
        </p:nvGrpSpPr>
        <p:grpSpPr>
          <a:xfrm>
            <a:off x="580931" y="1419564"/>
            <a:ext cx="2438400" cy="1468120"/>
            <a:chOff x="580931" y="1419564"/>
            <a:chExt cx="2438400" cy="1468120"/>
          </a:xfrm>
        </p:grpSpPr>
        <p:sp>
          <p:nvSpPr>
            <p:cNvPr id="5" name="object 5"/>
            <p:cNvSpPr/>
            <p:nvPr/>
          </p:nvSpPr>
          <p:spPr>
            <a:xfrm>
              <a:off x="587281" y="1425914"/>
              <a:ext cx="2425700" cy="1455420"/>
            </a:xfrm>
            <a:custGeom>
              <a:avLst/>
              <a:gdLst/>
              <a:ahLst/>
              <a:cxnLst/>
              <a:rect l="l" t="t" r="r" b="b"/>
              <a:pathLst>
                <a:path w="2425700" h="1455420">
                  <a:moveTo>
                    <a:pt x="2425556" y="0"/>
                  </a:moveTo>
                  <a:lnTo>
                    <a:pt x="0" y="0"/>
                  </a:lnTo>
                  <a:lnTo>
                    <a:pt x="0" y="1455332"/>
                  </a:lnTo>
                  <a:lnTo>
                    <a:pt x="2425556" y="1455332"/>
                  </a:lnTo>
                  <a:lnTo>
                    <a:pt x="24255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7281" y="1425914"/>
              <a:ext cx="2425700" cy="1455420"/>
            </a:xfrm>
            <a:custGeom>
              <a:avLst/>
              <a:gdLst/>
              <a:ahLst/>
              <a:cxnLst/>
              <a:rect l="l" t="t" r="r" b="b"/>
              <a:pathLst>
                <a:path w="2425700" h="1455420">
                  <a:moveTo>
                    <a:pt x="0" y="0"/>
                  </a:moveTo>
                  <a:lnTo>
                    <a:pt x="2425556" y="0"/>
                  </a:lnTo>
                  <a:lnTo>
                    <a:pt x="2425556" y="1455333"/>
                  </a:lnTo>
                  <a:lnTo>
                    <a:pt x="0" y="145533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AB3D7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730782" y="1349755"/>
            <a:ext cx="2138680" cy="1555750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algn="ctr" marL="12065" marR="5080">
              <a:lnSpc>
                <a:spcPct val="91600"/>
              </a:lnSpc>
              <a:spcBef>
                <a:spcPts val="280"/>
              </a:spcBef>
            </a:pPr>
            <a:r>
              <a:rPr dirty="0" sz="1800" spc="-75">
                <a:solidFill>
                  <a:srgbClr val="302453"/>
                </a:solidFill>
                <a:latin typeface="Arial"/>
                <a:cs typeface="Arial"/>
              </a:rPr>
              <a:t>Implies</a:t>
            </a:r>
            <a:r>
              <a:rPr dirty="0" sz="1800" spc="-5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800" spc="-65">
                <a:solidFill>
                  <a:srgbClr val="302453"/>
                </a:solidFill>
                <a:latin typeface="Arial"/>
                <a:cs typeface="Arial"/>
              </a:rPr>
              <a:t>investment</a:t>
            </a:r>
            <a:r>
              <a:rPr dirty="0" sz="1800" spc="-4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302453"/>
                </a:solidFill>
                <a:latin typeface="Arial"/>
                <a:cs typeface="Arial"/>
              </a:rPr>
              <a:t>to </a:t>
            </a:r>
            <a:r>
              <a:rPr dirty="0" sz="1800" spc="-114">
                <a:solidFill>
                  <a:srgbClr val="302453"/>
                </a:solidFill>
                <a:latin typeface="Arial"/>
                <a:cs typeface="Arial"/>
              </a:rPr>
              <a:t>address</a:t>
            </a:r>
            <a:r>
              <a:rPr dirty="0" sz="1800" spc="-7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302453"/>
                </a:solidFill>
                <a:latin typeface="Arial"/>
                <a:cs typeface="Arial"/>
              </a:rPr>
              <a:t>impacts</a:t>
            </a:r>
            <a:r>
              <a:rPr dirty="0" sz="1800" spc="-7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302453"/>
                </a:solidFill>
                <a:latin typeface="Arial"/>
                <a:cs typeface="Arial"/>
              </a:rPr>
              <a:t>of </a:t>
            </a:r>
            <a:r>
              <a:rPr dirty="0" sz="1800" spc="-50">
                <a:solidFill>
                  <a:srgbClr val="302453"/>
                </a:solidFill>
                <a:latin typeface="Arial"/>
                <a:cs typeface="Arial"/>
              </a:rPr>
              <a:t>structural</a:t>
            </a:r>
            <a:r>
              <a:rPr dirty="0" sz="1800" spc="-6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800" spc="-100">
                <a:solidFill>
                  <a:srgbClr val="302453"/>
                </a:solidFill>
                <a:latin typeface="Arial"/>
                <a:cs typeface="Arial"/>
              </a:rPr>
              <a:t>racism</a:t>
            </a:r>
            <a:r>
              <a:rPr dirty="0" sz="1800" spc="-5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800" spc="-105">
                <a:solidFill>
                  <a:srgbClr val="302453"/>
                </a:solidFill>
                <a:latin typeface="Arial"/>
                <a:cs typeface="Arial"/>
              </a:rPr>
              <a:t>is</a:t>
            </a:r>
            <a:r>
              <a:rPr dirty="0" sz="1800" spc="-6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302453"/>
                </a:solidFill>
                <a:latin typeface="Arial"/>
                <a:cs typeface="Arial"/>
              </a:rPr>
              <a:t>not </a:t>
            </a:r>
            <a:r>
              <a:rPr dirty="0" sz="1800" spc="-30">
                <a:solidFill>
                  <a:srgbClr val="302453"/>
                </a:solidFill>
                <a:latin typeface="Arial"/>
                <a:cs typeface="Arial"/>
              </a:rPr>
              <a:t>worthwhile</a:t>
            </a:r>
            <a:r>
              <a:rPr dirty="0" sz="1800" spc="-7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302453"/>
                </a:solidFill>
                <a:latin typeface="Arial"/>
                <a:cs typeface="Arial"/>
              </a:rPr>
              <a:t>due</a:t>
            </a:r>
            <a:r>
              <a:rPr dirty="0" sz="1800" spc="-7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302453"/>
                </a:solidFill>
                <a:latin typeface="Arial"/>
                <a:cs typeface="Arial"/>
              </a:rPr>
              <a:t>to </a:t>
            </a:r>
            <a:r>
              <a:rPr dirty="0" sz="1800" spc="-110">
                <a:solidFill>
                  <a:srgbClr val="302453"/>
                </a:solidFill>
                <a:latin typeface="Arial"/>
                <a:cs typeface="Arial"/>
              </a:rPr>
              <a:t>INSTITUTIONAL </a:t>
            </a:r>
            <a:r>
              <a:rPr dirty="0" sz="1800" spc="-280">
                <a:solidFill>
                  <a:srgbClr val="302453"/>
                </a:solidFill>
                <a:latin typeface="Arial"/>
                <a:cs typeface="Arial"/>
              </a:rPr>
              <a:t>OBJECTIVES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55392" y="1425914"/>
            <a:ext cx="2425700" cy="1455420"/>
          </a:xfrm>
          <a:prstGeom prst="rect">
            <a:avLst/>
          </a:prstGeom>
          <a:solidFill>
            <a:srgbClr val="FFFFFF"/>
          </a:solidFill>
          <a:ln w="12700">
            <a:solidFill>
              <a:srgbClr val="AB3D74"/>
            </a:solidFill>
          </a:ln>
        </p:spPr>
        <p:txBody>
          <a:bodyPr wrap="square" lIns="0" tIns="7429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85"/>
              </a:spcBef>
            </a:pPr>
            <a:endParaRPr sz="1800">
              <a:latin typeface="Times New Roman"/>
              <a:cs typeface="Times New Roman"/>
            </a:endParaRPr>
          </a:p>
          <a:p>
            <a:pPr algn="ctr" marL="180975" marR="173355">
              <a:lnSpc>
                <a:spcPct val="90600"/>
              </a:lnSpc>
            </a:pPr>
            <a:r>
              <a:rPr dirty="0" sz="1800" spc="-155">
                <a:solidFill>
                  <a:srgbClr val="302453"/>
                </a:solidFill>
                <a:latin typeface="Arial"/>
                <a:cs typeface="Arial"/>
              </a:rPr>
              <a:t>Pushes</a:t>
            </a:r>
            <a:r>
              <a:rPr dirty="0" sz="1800" spc="-7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302453"/>
                </a:solidFill>
                <a:latin typeface="Arial"/>
                <a:cs typeface="Arial"/>
              </a:rPr>
              <a:t>heavily</a:t>
            </a:r>
            <a:r>
              <a:rPr dirty="0" sz="1800" spc="-7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800" spc="-90">
                <a:solidFill>
                  <a:srgbClr val="302453"/>
                </a:solidFill>
                <a:latin typeface="Arial"/>
                <a:cs typeface="Arial"/>
              </a:rPr>
              <a:t>against </a:t>
            </a:r>
            <a:r>
              <a:rPr dirty="0" sz="1800" spc="-10">
                <a:solidFill>
                  <a:srgbClr val="302453"/>
                </a:solidFill>
                <a:latin typeface="Arial"/>
                <a:cs typeface="Arial"/>
              </a:rPr>
              <a:t>known/assumed/ </a:t>
            </a:r>
            <a:r>
              <a:rPr dirty="0" sz="1800" spc="-45">
                <a:solidFill>
                  <a:srgbClr val="302453"/>
                </a:solidFill>
                <a:latin typeface="Arial"/>
                <a:cs typeface="Arial"/>
              </a:rPr>
              <a:t>implied</a:t>
            </a:r>
            <a:r>
              <a:rPr dirty="0" sz="1800" spc="-7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02453"/>
                </a:solidFill>
                <a:latin typeface="Arial"/>
                <a:cs typeface="Arial"/>
              </a:rPr>
              <a:t>associations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7281" y="3123803"/>
            <a:ext cx="2425700" cy="1455420"/>
          </a:xfrm>
          <a:prstGeom prst="rect">
            <a:avLst/>
          </a:prstGeom>
          <a:solidFill>
            <a:srgbClr val="FFFFFF"/>
          </a:solidFill>
          <a:ln w="12700">
            <a:solidFill>
              <a:srgbClr val="AB3D74"/>
            </a:solidFill>
          </a:ln>
        </p:spPr>
        <p:txBody>
          <a:bodyPr wrap="square" lIns="0" tIns="84455" rIns="0" bIns="0" rtlCol="0" vert="horz">
            <a:spAutoFit/>
          </a:bodyPr>
          <a:lstStyle/>
          <a:p>
            <a:pPr algn="ctr" marL="180975" marR="173355">
              <a:lnSpc>
                <a:spcPct val="91400"/>
              </a:lnSpc>
              <a:spcBef>
                <a:spcPts val="665"/>
              </a:spcBef>
            </a:pPr>
            <a:r>
              <a:rPr dirty="0" sz="1800" spc="-155">
                <a:solidFill>
                  <a:srgbClr val="302453"/>
                </a:solidFill>
                <a:latin typeface="Arial"/>
                <a:cs typeface="Arial"/>
              </a:rPr>
              <a:t>Pushes</a:t>
            </a:r>
            <a:r>
              <a:rPr dirty="0" sz="1800" spc="-7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302453"/>
                </a:solidFill>
                <a:latin typeface="Arial"/>
                <a:cs typeface="Arial"/>
              </a:rPr>
              <a:t>heavily</a:t>
            </a:r>
            <a:r>
              <a:rPr dirty="0" sz="1800" spc="-7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800" spc="-90">
                <a:solidFill>
                  <a:srgbClr val="302453"/>
                </a:solidFill>
                <a:latin typeface="Arial"/>
                <a:cs typeface="Arial"/>
              </a:rPr>
              <a:t>against </a:t>
            </a:r>
            <a:r>
              <a:rPr dirty="0" sz="1800" spc="-20">
                <a:solidFill>
                  <a:srgbClr val="302453"/>
                </a:solidFill>
                <a:latin typeface="Arial"/>
                <a:cs typeface="Arial"/>
              </a:rPr>
              <a:t>or</a:t>
            </a:r>
            <a:r>
              <a:rPr dirty="0" sz="1800" spc="-7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800" spc="-120">
                <a:solidFill>
                  <a:srgbClr val="302453"/>
                </a:solidFill>
                <a:latin typeface="Arial"/>
                <a:cs typeface="Arial"/>
              </a:rPr>
              <a:t>dismisses</a:t>
            </a:r>
            <a:r>
              <a:rPr dirty="0" sz="1800" spc="-7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302453"/>
                </a:solidFill>
                <a:latin typeface="Arial"/>
                <a:cs typeface="Arial"/>
              </a:rPr>
              <a:t>the </a:t>
            </a:r>
            <a:r>
              <a:rPr dirty="0" sz="1800" spc="-80">
                <a:solidFill>
                  <a:srgbClr val="302453"/>
                </a:solidFill>
                <a:latin typeface="Arial"/>
                <a:cs typeface="Arial"/>
              </a:rPr>
              <a:t>knowledge</a:t>
            </a:r>
            <a:r>
              <a:rPr dirty="0" sz="1800" spc="-9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02453"/>
                </a:solidFill>
                <a:latin typeface="Arial"/>
                <a:cs typeface="Arial"/>
              </a:rPr>
              <a:t>of</a:t>
            </a:r>
            <a:r>
              <a:rPr dirty="0" sz="1800" spc="-9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02453"/>
                </a:solidFill>
                <a:latin typeface="Arial"/>
                <a:cs typeface="Arial"/>
              </a:rPr>
              <a:t>lived </a:t>
            </a:r>
            <a:r>
              <a:rPr dirty="0" sz="1800" spc="-75">
                <a:solidFill>
                  <a:srgbClr val="302453"/>
                </a:solidFill>
                <a:latin typeface="Arial"/>
                <a:cs typeface="Arial"/>
              </a:rPr>
              <a:t>expertise</a:t>
            </a:r>
            <a:r>
              <a:rPr dirty="0" sz="1800" spc="-9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02453"/>
                </a:solidFill>
                <a:latin typeface="Arial"/>
                <a:cs typeface="Arial"/>
              </a:rPr>
              <a:t>of</a:t>
            </a:r>
            <a:r>
              <a:rPr dirty="0" sz="1800" spc="-8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302453"/>
                </a:solidFill>
                <a:latin typeface="Arial"/>
                <a:cs typeface="Arial"/>
              </a:rPr>
              <a:t>most </a:t>
            </a:r>
            <a:r>
              <a:rPr dirty="0" sz="1800" spc="-65">
                <a:solidFill>
                  <a:srgbClr val="302453"/>
                </a:solidFill>
                <a:latin typeface="Arial"/>
                <a:cs typeface="Arial"/>
              </a:rPr>
              <a:t>affected </a:t>
            </a:r>
            <a:r>
              <a:rPr dirty="0" sz="1800" spc="-25">
                <a:solidFill>
                  <a:srgbClr val="302453"/>
                </a:solidFill>
                <a:latin typeface="Arial"/>
                <a:cs typeface="Arial"/>
              </a:rPr>
              <a:t>communities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55392" y="3123803"/>
            <a:ext cx="2425700" cy="1455420"/>
          </a:xfrm>
          <a:prstGeom prst="rect">
            <a:avLst/>
          </a:prstGeom>
          <a:solidFill>
            <a:srgbClr val="FFFFFF"/>
          </a:solidFill>
          <a:ln w="12700">
            <a:solidFill>
              <a:srgbClr val="AB3D74"/>
            </a:solidFill>
          </a:ln>
        </p:spPr>
        <p:txBody>
          <a:bodyPr wrap="square" lIns="0" tIns="2540" rIns="0" bIns="0" rtlCol="0" vert="horz">
            <a:spAutoFit/>
          </a:bodyPr>
          <a:lstStyle/>
          <a:p>
            <a:pPr algn="ctr" marL="92075" marR="84455">
              <a:lnSpc>
                <a:spcPct val="91100"/>
              </a:lnSpc>
              <a:spcBef>
                <a:spcPts val="20"/>
              </a:spcBef>
            </a:pPr>
            <a:r>
              <a:rPr dirty="0" sz="1700" spc="-55">
                <a:solidFill>
                  <a:srgbClr val="302453"/>
                </a:solidFill>
                <a:latin typeface="Arial"/>
                <a:cs typeface="Arial"/>
              </a:rPr>
              <a:t>Prioritize </a:t>
            </a:r>
            <a:r>
              <a:rPr dirty="0" sz="1700" spc="-85">
                <a:solidFill>
                  <a:srgbClr val="302453"/>
                </a:solidFill>
                <a:latin typeface="Arial"/>
                <a:cs typeface="Arial"/>
              </a:rPr>
              <a:t>data</a:t>
            </a:r>
            <a:r>
              <a:rPr dirty="0" sz="1700" spc="-5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700" spc="-65">
                <a:solidFill>
                  <a:srgbClr val="302453"/>
                </a:solidFill>
                <a:latin typeface="Arial"/>
                <a:cs typeface="Arial"/>
              </a:rPr>
              <a:t>capture</a:t>
            </a:r>
            <a:r>
              <a:rPr dirty="0" sz="1700" spc="-5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302453"/>
                </a:solidFill>
                <a:latin typeface="Arial"/>
                <a:cs typeface="Arial"/>
              </a:rPr>
              <a:t>for </a:t>
            </a:r>
            <a:r>
              <a:rPr dirty="0" sz="1700" spc="-60">
                <a:solidFill>
                  <a:srgbClr val="302453"/>
                </a:solidFill>
                <a:latin typeface="Arial"/>
                <a:cs typeface="Arial"/>
              </a:rPr>
              <a:t>statistical</a:t>
            </a:r>
            <a:r>
              <a:rPr dirty="0" sz="1700" spc="-4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700" spc="-65">
                <a:solidFill>
                  <a:srgbClr val="302453"/>
                </a:solidFill>
                <a:latin typeface="Arial"/>
                <a:cs typeface="Arial"/>
              </a:rPr>
              <a:t>modeling</a:t>
            </a:r>
            <a:r>
              <a:rPr dirty="0" sz="1700" spc="-4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302453"/>
                </a:solidFill>
                <a:latin typeface="Arial"/>
                <a:cs typeface="Arial"/>
              </a:rPr>
              <a:t>or </a:t>
            </a:r>
            <a:r>
              <a:rPr dirty="0" sz="1700" spc="-85">
                <a:solidFill>
                  <a:srgbClr val="302453"/>
                </a:solidFill>
                <a:latin typeface="Arial"/>
                <a:cs typeface="Arial"/>
              </a:rPr>
              <a:t>machine</a:t>
            </a:r>
            <a:r>
              <a:rPr dirty="0" sz="1700" spc="-8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700" spc="-120">
                <a:solidFill>
                  <a:srgbClr val="302453"/>
                </a:solidFill>
                <a:latin typeface="Arial"/>
                <a:cs typeface="Arial"/>
              </a:rPr>
              <a:t>based</a:t>
            </a:r>
            <a:r>
              <a:rPr dirty="0" sz="1700" spc="-7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302453"/>
                </a:solidFill>
                <a:latin typeface="Arial"/>
                <a:cs typeface="Arial"/>
              </a:rPr>
              <a:t>learning </a:t>
            </a:r>
            <a:r>
              <a:rPr dirty="0" sz="1700" spc="-55">
                <a:solidFill>
                  <a:srgbClr val="302453"/>
                </a:solidFill>
                <a:latin typeface="Arial"/>
                <a:cs typeface="Arial"/>
              </a:rPr>
              <a:t>only</a:t>
            </a:r>
            <a:r>
              <a:rPr dirty="0" sz="1700" spc="-7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302453"/>
                </a:solidFill>
                <a:latin typeface="Arial"/>
                <a:cs typeface="Arial"/>
              </a:rPr>
              <a:t>to</a:t>
            </a:r>
            <a:r>
              <a:rPr dirty="0" sz="1700" spc="-6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302453"/>
                </a:solidFill>
                <a:latin typeface="Arial"/>
                <a:cs typeface="Arial"/>
              </a:rPr>
              <a:t>characterize marginalized communities</a:t>
            </a:r>
            <a:endParaRPr sz="17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7281" y="4821693"/>
            <a:ext cx="2425700" cy="1455420"/>
          </a:xfrm>
          <a:prstGeom prst="rect">
            <a:avLst/>
          </a:prstGeom>
          <a:solidFill>
            <a:srgbClr val="FFFFFF"/>
          </a:solidFill>
          <a:ln w="12700">
            <a:solidFill>
              <a:srgbClr val="AB3D74"/>
            </a:solidFill>
          </a:ln>
        </p:spPr>
        <p:txBody>
          <a:bodyPr wrap="square" lIns="0" tIns="84455" rIns="0" bIns="0" rtlCol="0" vert="horz">
            <a:spAutoFit/>
          </a:bodyPr>
          <a:lstStyle/>
          <a:p>
            <a:pPr algn="ctr" marL="104775" marR="97155">
              <a:lnSpc>
                <a:spcPct val="91400"/>
              </a:lnSpc>
              <a:spcBef>
                <a:spcPts val="665"/>
              </a:spcBef>
            </a:pPr>
            <a:r>
              <a:rPr dirty="0" sz="1800" spc="-110">
                <a:solidFill>
                  <a:srgbClr val="302453"/>
                </a:solidFill>
                <a:latin typeface="Arial"/>
                <a:cs typeface="Arial"/>
              </a:rPr>
              <a:t>No</a:t>
            </a:r>
            <a:r>
              <a:rPr dirty="0" sz="1800" spc="-8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02453"/>
                </a:solidFill>
                <a:latin typeface="Arial"/>
                <a:cs typeface="Arial"/>
              </a:rPr>
              <a:t>community </a:t>
            </a:r>
            <a:r>
              <a:rPr dirty="0" sz="1800" spc="-45">
                <a:solidFill>
                  <a:srgbClr val="302453"/>
                </a:solidFill>
                <a:latin typeface="Arial"/>
                <a:cs typeface="Arial"/>
              </a:rPr>
              <a:t>verification</a:t>
            </a:r>
            <a:r>
              <a:rPr dirty="0" sz="1800" spc="-8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02453"/>
                </a:solidFill>
                <a:latin typeface="Arial"/>
                <a:cs typeface="Arial"/>
              </a:rPr>
              <a:t>of</a:t>
            </a:r>
            <a:r>
              <a:rPr dirty="0" sz="1800" spc="-8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302453"/>
                </a:solidFill>
                <a:latin typeface="Arial"/>
                <a:cs typeface="Arial"/>
              </a:rPr>
              <a:t>data </a:t>
            </a:r>
            <a:r>
              <a:rPr dirty="0" sz="1800" spc="-60">
                <a:solidFill>
                  <a:srgbClr val="302453"/>
                </a:solidFill>
                <a:latin typeface="Arial"/>
                <a:cs typeface="Arial"/>
              </a:rPr>
              <a:t>narrative</a:t>
            </a:r>
            <a:r>
              <a:rPr dirty="0" sz="1800" spc="-9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02453"/>
                </a:solidFill>
                <a:latin typeface="Arial"/>
                <a:cs typeface="Arial"/>
              </a:rPr>
              <a:t>that</a:t>
            </a:r>
            <a:r>
              <a:rPr dirty="0" sz="1800" spc="-8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800" spc="-105">
                <a:solidFill>
                  <a:srgbClr val="302453"/>
                </a:solidFill>
                <a:latin typeface="Arial"/>
                <a:cs typeface="Arial"/>
              </a:rPr>
              <a:t>is</a:t>
            </a:r>
            <a:r>
              <a:rPr dirty="0" sz="1800" spc="-8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800" spc="-65">
                <a:solidFill>
                  <a:srgbClr val="302453"/>
                </a:solidFill>
                <a:latin typeface="Arial"/>
                <a:cs typeface="Arial"/>
              </a:rPr>
              <a:t>created </a:t>
            </a:r>
            <a:r>
              <a:rPr dirty="0" sz="1800" spc="-100">
                <a:solidFill>
                  <a:srgbClr val="302453"/>
                </a:solidFill>
                <a:latin typeface="Arial"/>
                <a:cs typeface="Arial"/>
              </a:rPr>
              <a:t>and</a:t>
            </a:r>
            <a:r>
              <a:rPr dirty="0" sz="1800" spc="-8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800" spc="-145">
                <a:solidFill>
                  <a:srgbClr val="302453"/>
                </a:solidFill>
                <a:latin typeface="Arial"/>
                <a:cs typeface="Arial"/>
              </a:rPr>
              <a:t>seeks</a:t>
            </a:r>
            <a:r>
              <a:rPr dirty="0" sz="1800" spc="-7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02453"/>
                </a:solidFill>
                <a:latin typeface="Arial"/>
                <a:cs typeface="Arial"/>
              </a:rPr>
              <a:t>to</a:t>
            </a:r>
            <a:r>
              <a:rPr dirty="0" sz="1800" spc="-8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302453"/>
                </a:solidFill>
                <a:latin typeface="Arial"/>
                <a:cs typeface="Arial"/>
              </a:rPr>
              <a:t>be </a:t>
            </a:r>
            <a:r>
              <a:rPr dirty="0" sz="1800" spc="-10">
                <a:solidFill>
                  <a:srgbClr val="302453"/>
                </a:solidFill>
                <a:latin typeface="Arial"/>
                <a:cs typeface="Arial"/>
              </a:rPr>
              <a:t>published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55392" y="4821693"/>
            <a:ext cx="2425700" cy="1455420"/>
          </a:xfrm>
          <a:prstGeom prst="rect">
            <a:avLst/>
          </a:prstGeom>
          <a:solidFill>
            <a:srgbClr val="FFFFFF"/>
          </a:solidFill>
          <a:ln w="12700">
            <a:solidFill>
              <a:srgbClr val="AB3D74"/>
            </a:solidFill>
          </a:ln>
        </p:spPr>
        <p:txBody>
          <a:bodyPr wrap="square" lIns="0" tIns="84455" rIns="0" bIns="0" rtlCol="0" vert="horz">
            <a:spAutoFit/>
          </a:bodyPr>
          <a:lstStyle/>
          <a:p>
            <a:pPr algn="ctr" marL="131445" marR="123825" indent="635">
              <a:lnSpc>
                <a:spcPct val="91400"/>
              </a:lnSpc>
              <a:spcBef>
                <a:spcPts val="665"/>
              </a:spcBef>
            </a:pPr>
            <a:r>
              <a:rPr dirty="0" sz="1800" spc="-145">
                <a:solidFill>
                  <a:srgbClr val="302453"/>
                </a:solidFill>
                <a:latin typeface="Arial"/>
                <a:cs typeface="Arial"/>
              </a:rPr>
              <a:t>Research</a:t>
            </a:r>
            <a:r>
              <a:rPr dirty="0" sz="1800" spc="-7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800" spc="-100">
                <a:solidFill>
                  <a:srgbClr val="302453"/>
                </a:solidFill>
                <a:latin typeface="Arial"/>
                <a:cs typeface="Arial"/>
              </a:rPr>
              <a:t>is</a:t>
            </a:r>
            <a:r>
              <a:rPr dirty="0" sz="1800" spc="-7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800" spc="-114">
                <a:solidFill>
                  <a:srgbClr val="302453"/>
                </a:solidFill>
                <a:latin typeface="Arial"/>
                <a:cs typeface="Arial"/>
              </a:rPr>
              <a:t>used</a:t>
            </a:r>
            <a:r>
              <a:rPr dirty="0" sz="1800" spc="-7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302453"/>
                </a:solidFill>
                <a:latin typeface="Arial"/>
                <a:cs typeface="Arial"/>
              </a:rPr>
              <a:t>for </a:t>
            </a:r>
            <a:r>
              <a:rPr dirty="0" sz="1800" spc="-55">
                <a:solidFill>
                  <a:srgbClr val="302453"/>
                </a:solidFill>
                <a:latin typeface="Arial"/>
                <a:cs typeface="Arial"/>
              </a:rPr>
              <a:t>publication</a:t>
            </a:r>
            <a:r>
              <a:rPr dirty="0" sz="1800" spc="-5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302453"/>
                </a:solidFill>
                <a:latin typeface="Arial"/>
                <a:cs typeface="Arial"/>
              </a:rPr>
              <a:t>only.</a:t>
            </a:r>
            <a:r>
              <a:rPr dirty="0" sz="1800" spc="-5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02453"/>
                </a:solidFill>
                <a:latin typeface="Arial"/>
                <a:cs typeface="Arial"/>
              </a:rPr>
              <a:t>There </a:t>
            </a:r>
            <a:r>
              <a:rPr dirty="0" sz="1800" spc="-90">
                <a:solidFill>
                  <a:srgbClr val="302453"/>
                </a:solidFill>
                <a:latin typeface="Arial"/>
                <a:cs typeface="Arial"/>
              </a:rPr>
              <a:t>are</a:t>
            </a:r>
            <a:r>
              <a:rPr dirty="0" sz="1800" spc="-8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800" spc="-70">
                <a:solidFill>
                  <a:srgbClr val="302453"/>
                </a:solidFill>
                <a:latin typeface="Arial"/>
                <a:cs typeface="Arial"/>
              </a:rPr>
              <a:t>no</a:t>
            </a:r>
            <a:r>
              <a:rPr dirty="0" sz="1800" spc="-7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02453"/>
                </a:solidFill>
                <a:latin typeface="Arial"/>
                <a:cs typeface="Arial"/>
              </a:rPr>
              <a:t>research </a:t>
            </a:r>
            <a:r>
              <a:rPr dirty="0" sz="1800" spc="-70">
                <a:solidFill>
                  <a:srgbClr val="302453"/>
                </a:solidFill>
                <a:latin typeface="Arial"/>
                <a:cs typeface="Arial"/>
              </a:rPr>
              <a:t>products</a:t>
            </a:r>
            <a:r>
              <a:rPr dirty="0" sz="1800" spc="-5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800" spc="-85">
                <a:solidFill>
                  <a:srgbClr val="302453"/>
                </a:solidFill>
                <a:latin typeface="Arial"/>
                <a:cs typeface="Arial"/>
              </a:rPr>
              <a:t>developed</a:t>
            </a:r>
            <a:r>
              <a:rPr dirty="0" sz="1800" spc="-4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302453"/>
                </a:solidFill>
                <a:latin typeface="Arial"/>
                <a:cs typeface="Arial"/>
              </a:rPr>
              <a:t>for </a:t>
            </a:r>
            <a:r>
              <a:rPr dirty="0" sz="1800" spc="-60">
                <a:solidFill>
                  <a:srgbClr val="302453"/>
                </a:solidFill>
                <a:latin typeface="Arial"/>
                <a:cs typeface="Arial"/>
              </a:rPr>
              <a:t>community</a:t>
            </a:r>
            <a:r>
              <a:rPr dirty="0" sz="1800" spc="-4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302453"/>
                </a:solidFill>
                <a:latin typeface="Arial"/>
                <a:cs typeface="Arial"/>
              </a:rPr>
              <a:t>use.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115830" y="5618784"/>
            <a:ext cx="5798820" cy="747395"/>
          </a:xfrm>
          <a:custGeom>
            <a:avLst/>
            <a:gdLst/>
            <a:ahLst/>
            <a:cxnLst/>
            <a:rect l="l" t="t" r="r" b="b"/>
            <a:pathLst>
              <a:path w="5798820" h="747395">
                <a:moveTo>
                  <a:pt x="5798507" y="0"/>
                </a:moveTo>
                <a:lnTo>
                  <a:pt x="0" y="0"/>
                </a:lnTo>
                <a:lnTo>
                  <a:pt x="0" y="747163"/>
                </a:lnTo>
                <a:lnTo>
                  <a:pt x="5798507" y="747163"/>
                </a:lnTo>
                <a:lnTo>
                  <a:pt x="57985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6109480" y="1413070"/>
          <a:ext cx="5887720" cy="49447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98820"/>
              </a:tblGrid>
              <a:tr h="3790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2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ACCOUNTABILITY</a:t>
                      </a:r>
                      <a:r>
                        <a:rPr dirty="0" sz="18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QUESTIONS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302453"/>
                      </a:solidFill>
                      <a:prstDash val="solid"/>
                    </a:lnL>
                    <a:lnR w="12700">
                      <a:solidFill>
                        <a:srgbClr val="302453"/>
                      </a:solidFill>
                      <a:prstDash val="solid"/>
                    </a:lnR>
                    <a:solidFill>
                      <a:srgbClr val="302453"/>
                    </a:solidFill>
                  </a:tcPr>
                </a:tc>
              </a:tr>
              <a:tr h="557530">
                <a:tc>
                  <a:txBody>
                    <a:bodyPr/>
                    <a:lstStyle/>
                    <a:p>
                      <a:pPr marL="66675" marR="292735">
                        <a:lnSpc>
                          <a:spcPts val="1900"/>
                        </a:lnSpc>
                        <a:spcBef>
                          <a:spcPts val="225"/>
                        </a:spcBef>
                      </a:pPr>
                      <a:r>
                        <a:rPr dirty="0" sz="1600" spc="-125">
                          <a:latin typeface="Arial"/>
                          <a:cs typeface="Arial"/>
                        </a:rPr>
                        <a:t>Does</a:t>
                      </a:r>
                      <a:r>
                        <a:rPr dirty="0" sz="16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6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75">
                          <a:latin typeface="Arial"/>
                          <a:cs typeface="Arial"/>
                        </a:rPr>
                        <a:t>data</a:t>
                      </a:r>
                      <a:r>
                        <a:rPr dirty="0" sz="16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45">
                          <a:latin typeface="Arial"/>
                          <a:cs typeface="Arial"/>
                        </a:rPr>
                        <a:t>collection</a:t>
                      </a:r>
                      <a:r>
                        <a:rPr dirty="0" sz="16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0">
                          <a:latin typeface="Arial"/>
                          <a:cs typeface="Arial"/>
                        </a:rPr>
                        <a:t>process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80">
                          <a:latin typeface="Arial"/>
                          <a:cs typeface="Arial"/>
                        </a:rPr>
                        <a:t>deepen</a:t>
                      </a:r>
                      <a:r>
                        <a:rPr dirty="0" sz="1600" spc="-70">
                          <a:latin typeface="Arial"/>
                          <a:cs typeface="Arial"/>
                        </a:rPr>
                        <a:t> existing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85">
                          <a:latin typeface="Arial"/>
                          <a:cs typeface="Arial"/>
                        </a:rPr>
                        <a:t>harms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14">
                          <a:latin typeface="Arial"/>
                          <a:cs typeface="Arial"/>
                        </a:rPr>
                        <a:t>caused</a:t>
                      </a:r>
                      <a:r>
                        <a:rPr dirty="0" sz="16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by </a:t>
                      </a:r>
                      <a:r>
                        <a:rPr dirty="0" sz="1600" spc="-75">
                          <a:latin typeface="Arial"/>
                          <a:cs typeface="Arial"/>
                        </a:rPr>
                        <a:t>data</a:t>
                      </a:r>
                      <a:r>
                        <a:rPr dirty="0" sz="16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70">
                          <a:latin typeface="Arial"/>
                          <a:cs typeface="Arial"/>
                        </a:rPr>
                        <a:t>surveillance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9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6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80">
                          <a:latin typeface="Arial"/>
                          <a:cs typeface="Arial"/>
                        </a:rPr>
                        <a:t>social</a:t>
                      </a:r>
                      <a:r>
                        <a:rPr dirty="0" sz="16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80">
                          <a:latin typeface="Arial"/>
                          <a:cs typeface="Arial"/>
                        </a:rPr>
                        <a:t>service</a:t>
                      </a:r>
                      <a:r>
                        <a:rPr dirty="0" sz="16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algorithms?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302453"/>
                      </a:solidFill>
                      <a:prstDash val="solid"/>
                    </a:lnL>
                    <a:lnR w="12700">
                      <a:solidFill>
                        <a:srgbClr val="302453"/>
                      </a:solidFill>
                      <a:prstDash val="solid"/>
                    </a:lnR>
                    <a:lnB w="12700">
                      <a:solidFill>
                        <a:srgbClr val="302453"/>
                      </a:solidFill>
                      <a:prstDash val="solid"/>
                    </a:lnB>
                    <a:solidFill>
                      <a:srgbClr val="E8E8E9"/>
                    </a:solidFill>
                  </a:tcPr>
                </a:tc>
              </a:tr>
              <a:tr h="563880">
                <a:tc>
                  <a:txBody>
                    <a:bodyPr/>
                    <a:lstStyle/>
                    <a:p>
                      <a:pPr marL="66675" marR="546735">
                        <a:lnSpc>
                          <a:spcPts val="1900"/>
                        </a:lnSpc>
                        <a:spcBef>
                          <a:spcPts val="270"/>
                        </a:spcBef>
                      </a:pPr>
                      <a:r>
                        <a:rPr dirty="0" sz="1600" spc="-80">
                          <a:latin typeface="Arial"/>
                          <a:cs typeface="Arial"/>
                        </a:rPr>
                        <a:t>How</a:t>
                      </a:r>
                      <a:r>
                        <a:rPr dirty="0" sz="16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95">
                          <a:latin typeface="Arial"/>
                          <a:cs typeface="Arial"/>
                        </a:rPr>
                        <a:t>does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35">
                          <a:latin typeface="Arial"/>
                          <a:cs typeface="Arial"/>
                        </a:rPr>
                        <a:t>this</a:t>
                      </a:r>
                      <a:r>
                        <a:rPr dirty="0" sz="16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0">
                          <a:latin typeface="Arial"/>
                          <a:cs typeface="Arial"/>
                        </a:rPr>
                        <a:t>process</a:t>
                      </a:r>
                      <a:r>
                        <a:rPr dirty="0" sz="16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45">
                          <a:latin typeface="Arial"/>
                          <a:cs typeface="Arial"/>
                        </a:rPr>
                        <a:t>honor </a:t>
                      </a:r>
                      <a:r>
                        <a:rPr dirty="0" sz="1600" spc="-70">
                          <a:latin typeface="Arial"/>
                          <a:cs typeface="Arial"/>
                        </a:rPr>
                        <a:t>existing</a:t>
                      </a:r>
                      <a:r>
                        <a:rPr dirty="0" sz="1600" spc="-55">
                          <a:latin typeface="Arial"/>
                          <a:cs typeface="Arial"/>
                        </a:rPr>
                        <a:t> community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definitions</a:t>
                      </a:r>
                      <a:r>
                        <a:rPr dirty="0" sz="16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600" spc="-140">
                          <a:latin typeface="Arial"/>
                          <a:cs typeface="Arial"/>
                        </a:rPr>
                        <a:t>success</a:t>
                      </a:r>
                      <a:r>
                        <a:rPr dirty="0" sz="16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9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75">
                          <a:latin typeface="Arial"/>
                          <a:cs typeface="Arial"/>
                        </a:rPr>
                        <a:t>data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(oral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5">
                          <a:latin typeface="Arial"/>
                          <a:cs typeface="Arial"/>
                        </a:rPr>
                        <a:t>histories, 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qualitative</a:t>
                      </a:r>
                      <a:r>
                        <a:rPr dirty="0" sz="16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data,</a:t>
                      </a:r>
                      <a:r>
                        <a:rPr dirty="0" sz="16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etc.)?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302453"/>
                      </a:solidFill>
                      <a:prstDash val="solid"/>
                    </a:lnL>
                    <a:lnR w="12700">
                      <a:solidFill>
                        <a:srgbClr val="302453"/>
                      </a:solidFill>
                      <a:prstDash val="solid"/>
                    </a:lnR>
                    <a:lnT w="12700">
                      <a:solidFill>
                        <a:srgbClr val="302453"/>
                      </a:solidFill>
                      <a:prstDash val="solid"/>
                    </a:lnT>
                    <a:lnB w="12700">
                      <a:solidFill>
                        <a:srgbClr val="302453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807720">
                <a:tc>
                  <a:txBody>
                    <a:bodyPr/>
                    <a:lstStyle/>
                    <a:p>
                      <a:pPr marL="66675" marR="829310">
                        <a:lnSpc>
                          <a:spcPct val="99400"/>
                        </a:lnSpc>
                        <a:spcBef>
                          <a:spcPts val="200"/>
                        </a:spcBef>
                      </a:pPr>
                      <a:r>
                        <a:rPr dirty="0" sz="1600" spc="-65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6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what</a:t>
                      </a:r>
                      <a:r>
                        <a:rPr dirty="0" sz="16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14">
                          <a:latin typeface="Arial"/>
                          <a:cs typeface="Arial"/>
                        </a:rPr>
                        <a:t>ways</a:t>
                      </a:r>
                      <a:r>
                        <a:rPr dirty="0" sz="16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85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600" spc="-55">
                          <a:latin typeface="Arial"/>
                          <a:cs typeface="Arial"/>
                        </a:rPr>
                        <a:t> community</a:t>
                      </a:r>
                      <a:r>
                        <a:rPr dirty="0" sz="16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narratives</a:t>
                      </a:r>
                      <a:r>
                        <a:rPr dirty="0" sz="16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centered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600" spc="-60">
                          <a:latin typeface="Arial"/>
                          <a:cs typeface="Arial"/>
                        </a:rPr>
                        <a:t>design/evaluation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70">
                          <a:latin typeface="Arial"/>
                          <a:cs typeface="Arial"/>
                        </a:rPr>
                        <a:t>these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85">
                          <a:latin typeface="Arial"/>
                          <a:cs typeface="Arial"/>
                        </a:rPr>
                        <a:t>programs,</a:t>
                      </a:r>
                      <a:r>
                        <a:rPr dirty="0" sz="16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rather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than</a:t>
                      </a:r>
                      <a:r>
                        <a:rPr dirty="0" sz="16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dominant 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healthcare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institution</a:t>
                      </a:r>
                      <a:r>
                        <a:rPr dirty="0" sz="16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narratives?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302453"/>
                      </a:solidFill>
                      <a:prstDash val="solid"/>
                    </a:lnL>
                    <a:lnR w="12700">
                      <a:solidFill>
                        <a:srgbClr val="302453"/>
                      </a:solidFill>
                      <a:prstDash val="solid"/>
                    </a:lnR>
                    <a:lnT w="12700">
                      <a:solidFill>
                        <a:srgbClr val="302453"/>
                      </a:solidFill>
                      <a:prstDash val="solid"/>
                    </a:lnT>
                    <a:lnB w="12700">
                      <a:solidFill>
                        <a:srgbClr val="302453"/>
                      </a:solidFill>
                      <a:prstDash val="solid"/>
                    </a:lnB>
                    <a:solidFill>
                      <a:srgbClr val="E8E8E9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90805" marR="265430">
                        <a:lnSpc>
                          <a:spcPct val="100800"/>
                        </a:lnSpc>
                        <a:spcBef>
                          <a:spcPts val="245"/>
                        </a:spcBef>
                      </a:pPr>
                      <a:r>
                        <a:rPr dirty="0" sz="1600" spc="-75">
                          <a:latin typeface="Arial"/>
                          <a:cs typeface="Arial"/>
                        </a:rPr>
                        <a:t>When</a:t>
                      </a:r>
                      <a:r>
                        <a:rPr dirty="0" sz="16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40">
                          <a:latin typeface="Arial"/>
                          <a:cs typeface="Arial"/>
                        </a:rPr>
                        <a:t>success</a:t>
                      </a:r>
                      <a:r>
                        <a:rPr dirty="0" sz="16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defined</a:t>
                      </a:r>
                      <a:r>
                        <a:rPr dirty="0" sz="1600" spc="-80">
                          <a:latin typeface="Arial"/>
                          <a:cs typeface="Arial"/>
                        </a:rPr>
                        <a:t> by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6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institution</a:t>
                      </a:r>
                      <a:r>
                        <a:rPr dirty="0" sz="16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9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6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6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45">
                          <a:latin typeface="Arial"/>
                          <a:cs typeface="Arial"/>
                        </a:rPr>
                        <a:t>met,</a:t>
                      </a:r>
                      <a:r>
                        <a:rPr dirty="0" sz="16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45">
                          <a:latin typeface="Arial"/>
                          <a:cs typeface="Arial"/>
                        </a:rPr>
                        <a:t>how</a:t>
                      </a:r>
                      <a:r>
                        <a:rPr dirty="0" sz="16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60">
                          <a:latin typeface="Arial"/>
                          <a:cs typeface="Arial"/>
                        </a:rPr>
                        <a:t>do</a:t>
                      </a:r>
                      <a:r>
                        <a:rPr dirty="0" sz="16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we </a:t>
                      </a:r>
                      <a:r>
                        <a:rPr dirty="0" sz="1600" spc="-85">
                          <a:latin typeface="Arial"/>
                          <a:cs typeface="Arial"/>
                        </a:rPr>
                        <a:t>ensure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6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60">
                          <a:latin typeface="Arial"/>
                          <a:cs typeface="Arial"/>
                        </a:rPr>
                        <a:t>evaluation</a:t>
                      </a:r>
                      <a:r>
                        <a:rPr dirty="0" sz="16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9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6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6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5">
                          <a:latin typeface="Arial"/>
                          <a:cs typeface="Arial"/>
                        </a:rPr>
                        <a:t>used</a:t>
                      </a:r>
                      <a:r>
                        <a:rPr dirty="0" sz="16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6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35">
                          <a:latin typeface="Arial"/>
                          <a:cs typeface="Arial"/>
                        </a:rPr>
                        <a:t>unintentionally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60">
                          <a:latin typeface="Arial"/>
                          <a:cs typeface="Arial"/>
                        </a:rPr>
                        <a:t>harm</a:t>
                      </a:r>
                      <a:r>
                        <a:rPr dirty="0" sz="16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community</a:t>
                      </a:r>
                      <a:r>
                        <a:rPr dirty="0" sz="16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(i.e.</a:t>
                      </a:r>
                      <a:r>
                        <a:rPr dirty="0" sz="16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70">
                          <a:latin typeface="Arial"/>
                          <a:cs typeface="Arial"/>
                        </a:rPr>
                        <a:t>investing</a:t>
                      </a:r>
                      <a:r>
                        <a:rPr dirty="0" sz="16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6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5">
                          <a:latin typeface="Arial"/>
                          <a:cs typeface="Arial"/>
                        </a:rPr>
                        <a:t>solutions</a:t>
                      </a:r>
                      <a:r>
                        <a:rPr dirty="0" sz="16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5">
                          <a:latin typeface="Arial"/>
                          <a:cs typeface="Arial"/>
                        </a:rPr>
                        <a:t>address</a:t>
                      </a:r>
                      <a:r>
                        <a:rPr dirty="0" sz="16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structural racism)?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302453"/>
                      </a:solidFill>
                      <a:prstDash val="solid"/>
                    </a:lnL>
                    <a:lnR w="12700">
                      <a:solidFill>
                        <a:srgbClr val="302453"/>
                      </a:solidFill>
                      <a:prstDash val="solid"/>
                    </a:lnR>
                    <a:lnT w="12700">
                      <a:solidFill>
                        <a:srgbClr val="302453"/>
                      </a:solidFill>
                      <a:prstDash val="solid"/>
                    </a:lnT>
                    <a:lnB w="12700">
                      <a:solidFill>
                        <a:srgbClr val="302453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90805" marR="146685">
                        <a:lnSpc>
                          <a:spcPts val="1900"/>
                        </a:lnSpc>
                        <a:spcBef>
                          <a:spcPts val="340"/>
                        </a:spcBef>
                      </a:pPr>
                      <a:r>
                        <a:rPr dirty="0" sz="1600" spc="-90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6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90">
                          <a:latin typeface="Arial"/>
                          <a:cs typeface="Arial"/>
                        </a:rPr>
                        <a:t>research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60">
                          <a:latin typeface="Arial"/>
                          <a:cs typeface="Arial"/>
                        </a:rPr>
                        <a:t>products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5">
                          <a:latin typeface="Arial"/>
                          <a:cs typeface="Arial"/>
                        </a:rPr>
                        <a:t>accessible</a:t>
                      </a:r>
                      <a:r>
                        <a:rPr dirty="0" sz="16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6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6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community? </a:t>
                      </a:r>
                      <a:r>
                        <a:rPr dirty="0" sz="1600" spc="-80">
                          <a:latin typeface="Arial"/>
                          <a:cs typeface="Arial"/>
                        </a:rPr>
                        <a:t>How</a:t>
                      </a:r>
                      <a:r>
                        <a:rPr dirty="0" sz="16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can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6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community, 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particularly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6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most </a:t>
                      </a:r>
                      <a:r>
                        <a:rPr dirty="0" sz="1600" spc="-75">
                          <a:latin typeface="Arial"/>
                          <a:cs typeface="Arial"/>
                        </a:rPr>
                        <a:t>marginalized,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20">
                          <a:latin typeface="Arial"/>
                          <a:cs typeface="Arial"/>
                        </a:rPr>
                        <a:t>use</a:t>
                      </a:r>
                      <a:r>
                        <a:rPr dirty="0" sz="16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6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product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60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6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research?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302453"/>
                      </a:solidFill>
                      <a:prstDash val="solid"/>
                    </a:lnL>
                    <a:lnR w="12700">
                      <a:solidFill>
                        <a:srgbClr val="302453"/>
                      </a:solidFill>
                      <a:prstDash val="solid"/>
                    </a:lnR>
                    <a:lnT w="12700">
                      <a:solidFill>
                        <a:srgbClr val="302453"/>
                      </a:solidFill>
                      <a:prstDash val="solid"/>
                    </a:lnT>
                    <a:lnB w="12700">
                      <a:solidFill>
                        <a:srgbClr val="302453"/>
                      </a:solidFill>
                      <a:prstDash val="solid"/>
                    </a:lnB>
                    <a:solidFill>
                      <a:srgbClr val="E8E8E9"/>
                    </a:solidFill>
                  </a:tcPr>
                </a:tc>
              </a:tr>
              <a:tr h="746760">
                <a:tc>
                  <a:txBody>
                    <a:bodyPr/>
                    <a:lstStyle/>
                    <a:p>
                      <a:pPr marL="90805" marR="448309">
                        <a:lnSpc>
                          <a:spcPts val="1900"/>
                        </a:lnSpc>
                        <a:spcBef>
                          <a:spcPts val="340"/>
                        </a:spcBef>
                      </a:pPr>
                      <a:r>
                        <a:rPr dirty="0" sz="1600" spc="-80">
                          <a:latin typeface="Arial"/>
                          <a:cs typeface="Arial"/>
                        </a:rPr>
                        <a:t>How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95">
                          <a:latin typeface="Arial"/>
                          <a:cs typeface="Arial"/>
                        </a:rPr>
                        <a:t>does</a:t>
                      </a:r>
                      <a:r>
                        <a:rPr dirty="0" sz="16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25">
                          <a:latin typeface="Arial"/>
                          <a:cs typeface="Arial"/>
                        </a:rPr>
                        <a:t>SDOH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35">
                          <a:latin typeface="Arial"/>
                          <a:cs typeface="Arial"/>
                        </a:rPr>
                        <a:t>intervention,</a:t>
                      </a:r>
                      <a:r>
                        <a:rPr dirty="0" sz="16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60">
                          <a:latin typeface="Arial"/>
                          <a:cs typeface="Arial"/>
                        </a:rPr>
                        <a:t>evaluation,</a:t>
                      </a:r>
                      <a:r>
                        <a:rPr dirty="0" sz="16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90">
                          <a:latin typeface="Arial"/>
                          <a:cs typeface="Arial"/>
                        </a:rPr>
                        <a:t>research</a:t>
                      </a:r>
                      <a:r>
                        <a:rPr dirty="0" sz="16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facilitate </a:t>
                      </a:r>
                      <a:r>
                        <a:rPr dirty="0" sz="1600" spc="-114">
                          <a:latin typeface="Arial"/>
                          <a:cs typeface="Arial"/>
                        </a:rPr>
                        <a:t>agency</a:t>
                      </a:r>
                      <a:r>
                        <a:rPr dirty="0" sz="16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60">
                          <a:latin typeface="Arial"/>
                          <a:cs typeface="Arial"/>
                        </a:rPr>
                        <a:t>those </a:t>
                      </a:r>
                      <a:r>
                        <a:rPr dirty="0" sz="1600" spc="-70">
                          <a:latin typeface="Arial"/>
                          <a:cs typeface="Arial"/>
                        </a:rPr>
                        <a:t>being</a:t>
                      </a:r>
                      <a:r>
                        <a:rPr dirty="0" sz="16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5">
                          <a:latin typeface="Arial"/>
                          <a:cs typeface="Arial"/>
                        </a:rPr>
                        <a:t>studied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(the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 most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marginalized)?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302453"/>
                      </a:solidFill>
                      <a:prstDash val="solid"/>
                    </a:lnL>
                    <a:lnR w="12700">
                      <a:solidFill>
                        <a:srgbClr val="302453"/>
                      </a:solidFill>
                      <a:prstDash val="solid"/>
                    </a:lnR>
                    <a:lnT w="12700">
                      <a:solidFill>
                        <a:srgbClr val="302453"/>
                      </a:solidFill>
                      <a:prstDash val="solid"/>
                    </a:lnT>
                    <a:lnB w="12700">
                      <a:solidFill>
                        <a:srgbClr val="302453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5" name="object 15"/>
          <p:cNvSpPr txBox="1"/>
          <p:nvPr/>
        </p:nvSpPr>
        <p:spPr>
          <a:xfrm>
            <a:off x="4252912" y="6433820"/>
            <a:ext cx="3686810" cy="344805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2000" spc="-275">
                <a:solidFill>
                  <a:srgbClr val="FFFFFF"/>
                </a:solidFill>
                <a:latin typeface="Arial Black"/>
                <a:cs typeface="Arial Black"/>
              </a:rPr>
              <a:t>2022</a:t>
            </a:r>
            <a:r>
              <a:rPr dirty="0" sz="2000" spc="-25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000" spc="-200">
                <a:solidFill>
                  <a:srgbClr val="FFFFFF"/>
                </a:solidFill>
                <a:latin typeface="Arial Black"/>
                <a:cs typeface="Arial Black"/>
              </a:rPr>
              <a:t>National</a:t>
            </a:r>
            <a:r>
              <a:rPr dirty="0" sz="2000" spc="-23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000" spc="-265">
                <a:solidFill>
                  <a:srgbClr val="FFFFFF"/>
                </a:solidFill>
                <a:latin typeface="Arial Black"/>
                <a:cs typeface="Arial Black"/>
              </a:rPr>
              <a:t>Research</a:t>
            </a:r>
            <a:r>
              <a:rPr dirty="0" sz="2000" spc="-24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000" spc="-190">
                <a:solidFill>
                  <a:srgbClr val="FFFFFF"/>
                </a:solidFill>
                <a:latin typeface="Arial Black"/>
                <a:cs typeface="Arial Black"/>
              </a:rPr>
              <a:t>Meeting</a:t>
            </a:r>
            <a:endParaRPr sz="2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865" y="6375081"/>
            <a:ext cx="2116666" cy="464180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80644" rIns="0" bIns="0" rtlCol="0" vert="horz">
            <a:spAutoFit/>
          </a:bodyPr>
          <a:lstStyle/>
          <a:p>
            <a:pPr marL="2823210">
              <a:lnSpc>
                <a:spcPct val="100000"/>
              </a:lnSpc>
              <a:spcBef>
                <a:spcPts val="100"/>
              </a:spcBef>
            </a:pPr>
            <a:r>
              <a:rPr dirty="0" spc="-590"/>
              <a:t>DISCUSSION</a:t>
            </a:r>
            <a:r>
              <a:rPr dirty="0" spc="-220"/>
              <a:t> </a:t>
            </a:r>
            <a:r>
              <a:rPr dirty="0" spc="-610"/>
              <a:t>QUESTIONS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252912" y="6433820"/>
            <a:ext cx="3686810" cy="344805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2000" spc="-275">
                <a:solidFill>
                  <a:srgbClr val="FFFFFF"/>
                </a:solidFill>
                <a:latin typeface="Arial Black"/>
                <a:cs typeface="Arial Black"/>
              </a:rPr>
              <a:t>2022</a:t>
            </a:r>
            <a:r>
              <a:rPr dirty="0" sz="2000" spc="-25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000" spc="-200">
                <a:solidFill>
                  <a:srgbClr val="FFFFFF"/>
                </a:solidFill>
                <a:latin typeface="Arial Black"/>
                <a:cs typeface="Arial Black"/>
              </a:rPr>
              <a:t>National</a:t>
            </a:r>
            <a:r>
              <a:rPr dirty="0" sz="2000" spc="-23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000" spc="-265">
                <a:solidFill>
                  <a:srgbClr val="FFFFFF"/>
                </a:solidFill>
                <a:latin typeface="Arial Black"/>
                <a:cs typeface="Arial Black"/>
              </a:rPr>
              <a:t>Research</a:t>
            </a:r>
            <a:r>
              <a:rPr dirty="0" sz="2000" spc="-24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000" spc="-190">
                <a:solidFill>
                  <a:srgbClr val="FFFFFF"/>
                </a:solidFill>
                <a:latin typeface="Arial Black"/>
                <a:cs typeface="Arial Black"/>
              </a:rPr>
              <a:t>Meeting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55244" rIns="0" bIns="0" rtlCol="0" vert="horz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434"/>
              </a:spcBef>
              <a:buChar char="•"/>
              <a:tabLst>
                <a:tab pos="241300" algn="l"/>
              </a:tabLst>
            </a:pPr>
            <a:r>
              <a:rPr dirty="0"/>
              <a:t>What</a:t>
            </a:r>
            <a:r>
              <a:rPr dirty="0" spc="-60"/>
              <a:t> </a:t>
            </a:r>
            <a:r>
              <a:rPr dirty="0"/>
              <a:t>narratives</a:t>
            </a:r>
            <a:r>
              <a:rPr dirty="0" spc="-55"/>
              <a:t> </a:t>
            </a:r>
            <a:r>
              <a:rPr dirty="0"/>
              <a:t>or</a:t>
            </a:r>
            <a:r>
              <a:rPr dirty="0" spc="-45"/>
              <a:t> </a:t>
            </a:r>
            <a:r>
              <a:rPr dirty="0"/>
              <a:t>tactics</a:t>
            </a:r>
            <a:r>
              <a:rPr dirty="0" spc="-55"/>
              <a:t> </a:t>
            </a:r>
            <a:r>
              <a:rPr dirty="0"/>
              <a:t>does</a:t>
            </a:r>
            <a:r>
              <a:rPr dirty="0" spc="-50"/>
              <a:t> </a:t>
            </a:r>
            <a:r>
              <a:rPr dirty="0"/>
              <a:t>your</a:t>
            </a:r>
            <a:r>
              <a:rPr dirty="0" spc="-50"/>
              <a:t> </a:t>
            </a:r>
            <a:r>
              <a:rPr dirty="0"/>
              <a:t>organization</a:t>
            </a:r>
            <a:r>
              <a:rPr dirty="0" spc="-50"/>
              <a:t> </a:t>
            </a:r>
            <a:r>
              <a:rPr dirty="0"/>
              <a:t>deploy</a:t>
            </a:r>
            <a:r>
              <a:rPr dirty="0" spc="-50"/>
              <a:t> </a:t>
            </a:r>
            <a:r>
              <a:rPr dirty="0"/>
              <a:t>in</a:t>
            </a:r>
            <a:r>
              <a:rPr dirty="0" spc="-50"/>
              <a:t> </a:t>
            </a:r>
            <a:r>
              <a:rPr dirty="0" spc="-25"/>
              <a:t>the </a:t>
            </a:r>
            <a:r>
              <a:rPr dirty="0"/>
              <a:t>context</a:t>
            </a:r>
            <a:r>
              <a:rPr dirty="0" spc="-65"/>
              <a:t> </a:t>
            </a:r>
            <a:r>
              <a:rPr dirty="0"/>
              <a:t>of</a:t>
            </a:r>
            <a:r>
              <a:rPr dirty="0" spc="-60"/>
              <a:t> </a:t>
            </a:r>
            <a:r>
              <a:rPr dirty="0"/>
              <a:t>SDOH</a:t>
            </a:r>
            <a:r>
              <a:rPr dirty="0" spc="-50"/>
              <a:t> </a:t>
            </a:r>
            <a:r>
              <a:rPr dirty="0"/>
              <a:t>evaluation</a:t>
            </a:r>
            <a:r>
              <a:rPr dirty="0" spc="-50"/>
              <a:t> </a:t>
            </a:r>
            <a:r>
              <a:rPr dirty="0"/>
              <a:t>and</a:t>
            </a:r>
            <a:r>
              <a:rPr dirty="0" spc="-50"/>
              <a:t> </a:t>
            </a:r>
            <a:r>
              <a:rPr dirty="0"/>
              <a:t>research</a:t>
            </a:r>
            <a:r>
              <a:rPr dirty="0" spc="-50"/>
              <a:t> </a:t>
            </a:r>
            <a:r>
              <a:rPr dirty="0"/>
              <a:t>that</a:t>
            </a:r>
            <a:r>
              <a:rPr dirty="0" spc="-60"/>
              <a:t> </a:t>
            </a:r>
            <a:r>
              <a:rPr dirty="0"/>
              <a:t>can</a:t>
            </a:r>
            <a:r>
              <a:rPr dirty="0" spc="-55"/>
              <a:t> </a:t>
            </a:r>
            <a:r>
              <a:rPr dirty="0"/>
              <a:t>be</a:t>
            </a:r>
            <a:r>
              <a:rPr dirty="0" spc="-50"/>
              <a:t> </a:t>
            </a:r>
            <a:r>
              <a:rPr dirty="0"/>
              <a:t>used</a:t>
            </a:r>
            <a:r>
              <a:rPr dirty="0" spc="-50"/>
              <a:t> </a:t>
            </a:r>
            <a:r>
              <a:rPr dirty="0" spc="-25"/>
              <a:t>to </a:t>
            </a:r>
            <a:r>
              <a:rPr dirty="0" spc="-10"/>
              <a:t>DISTORT</a:t>
            </a:r>
            <a:r>
              <a:rPr dirty="0" spc="-120"/>
              <a:t> </a:t>
            </a:r>
            <a:r>
              <a:rPr dirty="0"/>
              <a:t>research</a:t>
            </a:r>
            <a:r>
              <a:rPr dirty="0" spc="-70"/>
              <a:t> </a:t>
            </a:r>
            <a:r>
              <a:rPr dirty="0"/>
              <a:t>aims</a:t>
            </a:r>
            <a:r>
              <a:rPr dirty="0" spc="-75"/>
              <a:t> </a:t>
            </a:r>
            <a:r>
              <a:rPr dirty="0"/>
              <a:t>to</a:t>
            </a:r>
            <a:r>
              <a:rPr dirty="0" spc="-65"/>
              <a:t> </a:t>
            </a:r>
            <a:r>
              <a:rPr dirty="0"/>
              <a:t>institutional</a:t>
            </a:r>
            <a:r>
              <a:rPr dirty="0" spc="-70"/>
              <a:t> </a:t>
            </a:r>
            <a:r>
              <a:rPr dirty="0"/>
              <a:t>priorities</a:t>
            </a:r>
            <a:r>
              <a:rPr dirty="0" spc="-75"/>
              <a:t> </a:t>
            </a:r>
            <a:r>
              <a:rPr dirty="0" spc="-20"/>
              <a:t>over </a:t>
            </a:r>
            <a:r>
              <a:rPr dirty="0"/>
              <a:t>community</a:t>
            </a:r>
            <a:r>
              <a:rPr dirty="0" spc="-70"/>
              <a:t> </a:t>
            </a:r>
            <a:r>
              <a:rPr dirty="0"/>
              <a:t>priorities?</a:t>
            </a:r>
            <a:r>
              <a:rPr dirty="0" spc="-65"/>
              <a:t> </a:t>
            </a:r>
            <a:r>
              <a:rPr dirty="0"/>
              <a:t>What</a:t>
            </a:r>
            <a:r>
              <a:rPr dirty="0" spc="-70"/>
              <a:t> </a:t>
            </a:r>
            <a:r>
              <a:rPr dirty="0"/>
              <a:t>is</a:t>
            </a:r>
            <a:r>
              <a:rPr dirty="0" spc="-70"/>
              <a:t> </a:t>
            </a:r>
            <a:r>
              <a:rPr dirty="0"/>
              <a:t>your</a:t>
            </a:r>
            <a:r>
              <a:rPr dirty="0" spc="-60"/>
              <a:t> </a:t>
            </a:r>
            <a:r>
              <a:rPr dirty="0"/>
              <a:t>role/relationship</a:t>
            </a:r>
            <a:r>
              <a:rPr dirty="0" spc="-65"/>
              <a:t> </a:t>
            </a:r>
            <a:r>
              <a:rPr dirty="0"/>
              <a:t>to</a:t>
            </a:r>
            <a:r>
              <a:rPr dirty="0" spc="-60"/>
              <a:t> </a:t>
            </a:r>
            <a:r>
              <a:rPr dirty="0" spc="-10"/>
              <a:t>those </a:t>
            </a:r>
            <a:r>
              <a:rPr dirty="0"/>
              <a:t>tactics</a:t>
            </a:r>
            <a:r>
              <a:rPr dirty="0" spc="-45"/>
              <a:t> </a:t>
            </a:r>
            <a:r>
              <a:rPr dirty="0"/>
              <a:t>and</a:t>
            </a:r>
            <a:r>
              <a:rPr dirty="0" spc="-40"/>
              <a:t> </a:t>
            </a:r>
            <a:r>
              <a:rPr dirty="0"/>
              <a:t>narratives,</a:t>
            </a:r>
            <a:r>
              <a:rPr dirty="0" spc="-50"/>
              <a:t> </a:t>
            </a:r>
            <a:r>
              <a:rPr dirty="0"/>
              <a:t>and</a:t>
            </a:r>
            <a:r>
              <a:rPr dirty="0" spc="-35"/>
              <a:t> </a:t>
            </a:r>
            <a:r>
              <a:rPr dirty="0"/>
              <a:t>why</a:t>
            </a:r>
            <a:r>
              <a:rPr dirty="0" spc="-45"/>
              <a:t> </a:t>
            </a:r>
            <a:r>
              <a:rPr dirty="0"/>
              <a:t>are</a:t>
            </a:r>
            <a:r>
              <a:rPr dirty="0" spc="-40"/>
              <a:t> </a:t>
            </a:r>
            <a:r>
              <a:rPr dirty="0"/>
              <a:t>they</a:t>
            </a:r>
            <a:r>
              <a:rPr dirty="0" spc="-40"/>
              <a:t> </a:t>
            </a:r>
            <a:r>
              <a:rPr dirty="0" spc="-10"/>
              <a:t>effective?</a:t>
            </a:r>
          </a:p>
          <a:p>
            <a:pPr marL="241300" marR="474980" indent="-228600">
              <a:lnSpc>
                <a:spcPct val="90000"/>
              </a:lnSpc>
              <a:spcBef>
                <a:spcPts val="2975"/>
              </a:spcBef>
              <a:buChar char="•"/>
              <a:tabLst>
                <a:tab pos="241300" algn="l"/>
              </a:tabLst>
            </a:pPr>
            <a:r>
              <a:rPr dirty="0"/>
              <a:t>How</a:t>
            </a:r>
            <a:r>
              <a:rPr dirty="0" spc="-75"/>
              <a:t> </a:t>
            </a:r>
            <a:r>
              <a:rPr dirty="0"/>
              <a:t>are</a:t>
            </a:r>
            <a:r>
              <a:rPr dirty="0" spc="-70"/>
              <a:t> </a:t>
            </a:r>
            <a:r>
              <a:rPr dirty="0"/>
              <a:t>you</a:t>
            </a:r>
            <a:r>
              <a:rPr dirty="0" spc="-70"/>
              <a:t> </a:t>
            </a:r>
            <a:r>
              <a:rPr dirty="0"/>
              <a:t>individually</a:t>
            </a:r>
            <a:r>
              <a:rPr dirty="0" spc="-75"/>
              <a:t> </a:t>
            </a:r>
            <a:r>
              <a:rPr dirty="0"/>
              <a:t>interrogating</a:t>
            </a:r>
            <a:r>
              <a:rPr dirty="0" spc="-75"/>
              <a:t> </a:t>
            </a:r>
            <a:r>
              <a:rPr dirty="0"/>
              <a:t>your</a:t>
            </a:r>
            <a:r>
              <a:rPr dirty="0" spc="-70"/>
              <a:t> </a:t>
            </a:r>
            <a:r>
              <a:rPr dirty="0"/>
              <a:t>positionality</a:t>
            </a:r>
            <a:r>
              <a:rPr dirty="0" spc="-75"/>
              <a:t> </a:t>
            </a:r>
            <a:r>
              <a:rPr dirty="0" spc="-25"/>
              <a:t>and </a:t>
            </a:r>
            <a:r>
              <a:rPr dirty="0"/>
              <a:t>seeking</a:t>
            </a:r>
            <a:r>
              <a:rPr dirty="0" spc="-55"/>
              <a:t> </a:t>
            </a:r>
            <a:r>
              <a:rPr dirty="0"/>
              <a:t>to</a:t>
            </a:r>
            <a:r>
              <a:rPr dirty="0" spc="-50"/>
              <a:t> </a:t>
            </a:r>
            <a:r>
              <a:rPr dirty="0"/>
              <a:t>push</a:t>
            </a:r>
            <a:r>
              <a:rPr dirty="0" spc="-55"/>
              <a:t> </a:t>
            </a:r>
            <a:r>
              <a:rPr dirty="0"/>
              <a:t>back</a:t>
            </a:r>
            <a:r>
              <a:rPr dirty="0" spc="-55"/>
              <a:t> </a:t>
            </a:r>
            <a:r>
              <a:rPr dirty="0"/>
              <a:t>against</a:t>
            </a:r>
            <a:r>
              <a:rPr dirty="0" spc="-65"/>
              <a:t> </a:t>
            </a:r>
            <a:r>
              <a:rPr dirty="0"/>
              <a:t>those</a:t>
            </a:r>
            <a:r>
              <a:rPr dirty="0" spc="-50"/>
              <a:t> </a:t>
            </a:r>
            <a:r>
              <a:rPr dirty="0"/>
              <a:t>narratives</a:t>
            </a:r>
            <a:r>
              <a:rPr dirty="0" spc="-60"/>
              <a:t> </a:t>
            </a:r>
            <a:r>
              <a:rPr dirty="0"/>
              <a:t>and</a:t>
            </a:r>
            <a:r>
              <a:rPr dirty="0" spc="-50"/>
              <a:t> </a:t>
            </a:r>
            <a:r>
              <a:rPr dirty="0" spc="-10"/>
              <a:t>tactics? </a:t>
            </a:r>
            <a:r>
              <a:rPr dirty="0"/>
              <a:t>What</a:t>
            </a:r>
            <a:r>
              <a:rPr dirty="0" spc="-55"/>
              <a:t> </a:t>
            </a:r>
            <a:r>
              <a:rPr dirty="0"/>
              <a:t>are</a:t>
            </a:r>
            <a:r>
              <a:rPr dirty="0" spc="-45"/>
              <a:t> </a:t>
            </a:r>
            <a:r>
              <a:rPr dirty="0"/>
              <a:t>some</a:t>
            </a:r>
            <a:r>
              <a:rPr dirty="0" spc="-40"/>
              <a:t> </a:t>
            </a:r>
            <a:r>
              <a:rPr dirty="0"/>
              <a:t>of</a:t>
            </a:r>
            <a:r>
              <a:rPr dirty="0" spc="-55"/>
              <a:t> </a:t>
            </a:r>
            <a:r>
              <a:rPr dirty="0"/>
              <a:t>the</a:t>
            </a:r>
            <a:r>
              <a:rPr dirty="0" spc="-40"/>
              <a:t> </a:t>
            </a:r>
            <a:r>
              <a:rPr dirty="0"/>
              <a:t>shifts</a:t>
            </a:r>
            <a:r>
              <a:rPr dirty="0" spc="-50"/>
              <a:t> </a:t>
            </a:r>
            <a:r>
              <a:rPr dirty="0"/>
              <a:t>you</a:t>
            </a:r>
            <a:r>
              <a:rPr dirty="0" spc="-45"/>
              <a:t> </a:t>
            </a:r>
            <a:r>
              <a:rPr dirty="0"/>
              <a:t>are</a:t>
            </a:r>
            <a:r>
              <a:rPr dirty="0" spc="-40"/>
              <a:t> </a:t>
            </a:r>
            <a:r>
              <a:rPr dirty="0"/>
              <a:t>leading</a:t>
            </a:r>
            <a:r>
              <a:rPr dirty="0" spc="-45"/>
              <a:t> </a:t>
            </a:r>
            <a:r>
              <a:rPr dirty="0"/>
              <a:t>internally</a:t>
            </a:r>
            <a:r>
              <a:rPr dirty="0" spc="-50"/>
              <a:t> </a:t>
            </a:r>
            <a:r>
              <a:rPr dirty="0" spc="-25"/>
              <a:t>to </a:t>
            </a:r>
            <a:r>
              <a:rPr dirty="0"/>
              <a:t>ensure</a:t>
            </a:r>
            <a:r>
              <a:rPr dirty="0" spc="-70"/>
              <a:t> </a:t>
            </a:r>
            <a:r>
              <a:rPr dirty="0"/>
              <a:t>shared</a:t>
            </a:r>
            <a:r>
              <a:rPr dirty="0" spc="-65"/>
              <a:t> </a:t>
            </a:r>
            <a:r>
              <a:rPr dirty="0"/>
              <a:t>power</a:t>
            </a:r>
            <a:r>
              <a:rPr dirty="0" spc="-70"/>
              <a:t> </a:t>
            </a:r>
            <a:r>
              <a:rPr dirty="0"/>
              <a:t>with</a:t>
            </a:r>
            <a:r>
              <a:rPr dirty="0" spc="-65"/>
              <a:t> </a:t>
            </a:r>
            <a:r>
              <a:rPr dirty="0"/>
              <a:t>community</a:t>
            </a:r>
            <a:r>
              <a:rPr dirty="0" spc="-75"/>
              <a:t> </a:t>
            </a:r>
            <a:r>
              <a:rPr dirty="0"/>
              <a:t>re:</a:t>
            </a:r>
            <a:r>
              <a:rPr dirty="0" spc="-75"/>
              <a:t> </a:t>
            </a:r>
            <a:r>
              <a:rPr dirty="0"/>
              <a:t>evaluation</a:t>
            </a:r>
            <a:r>
              <a:rPr dirty="0" spc="-65"/>
              <a:t> </a:t>
            </a:r>
            <a:r>
              <a:rPr dirty="0" spc="-25"/>
              <a:t>and </a:t>
            </a:r>
            <a:r>
              <a:rPr dirty="0" spc="-10"/>
              <a:t>research?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865" y="1102260"/>
            <a:ext cx="5159375" cy="5737225"/>
            <a:chOff x="33865" y="1102260"/>
            <a:chExt cx="5159375" cy="57372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865" y="6375081"/>
              <a:ext cx="2116666" cy="46418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30593" y="1108610"/>
              <a:ext cx="3864610" cy="821055"/>
            </a:xfrm>
            <a:custGeom>
              <a:avLst/>
              <a:gdLst/>
              <a:ahLst/>
              <a:cxnLst/>
              <a:rect l="l" t="t" r="r" b="b"/>
              <a:pathLst>
                <a:path w="3864610" h="821055">
                  <a:moveTo>
                    <a:pt x="3782308" y="0"/>
                  </a:moveTo>
                  <a:lnTo>
                    <a:pt x="82080" y="0"/>
                  </a:lnTo>
                  <a:lnTo>
                    <a:pt x="50130" y="6450"/>
                  </a:lnTo>
                  <a:lnTo>
                    <a:pt x="24040" y="24040"/>
                  </a:lnTo>
                  <a:lnTo>
                    <a:pt x="6450" y="50130"/>
                  </a:lnTo>
                  <a:lnTo>
                    <a:pt x="0" y="82080"/>
                  </a:lnTo>
                  <a:lnTo>
                    <a:pt x="0" y="738719"/>
                  </a:lnTo>
                  <a:lnTo>
                    <a:pt x="6450" y="770668"/>
                  </a:lnTo>
                  <a:lnTo>
                    <a:pt x="24040" y="796758"/>
                  </a:lnTo>
                  <a:lnTo>
                    <a:pt x="50130" y="814349"/>
                  </a:lnTo>
                  <a:lnTo>
                    <a:pt x="82080" y="820799"/>
                  </a:lnTo>
                  <a:lnTo>
                    <a:pt x="3782308" y="820799"/>
                  </a:lnTo>
                  <a:lnTo>
                    <a:pt x="3814257" y="814349"/>
                  </a:lnTo>
                  <a:lnTo>
                    <a:pt x="3840347" y="796758"/>
                  </a:lnTo>
                  <a:lnTo>
                    <a:pt x="3857938" y="770668"/>
                  </a:lnTo>
                  <a:lnTo>
                    <a:pt x="3864388" y="738719"/>
                  </a:lnTo>
                  <a:lnTo>
                    <a:pt x="3864388" y="82080"/>
                  </a:lnTo>
                  <a:lnTo>
                    <a:pt x="3857938" y="50130"/>
                  </a:lnTo>
                  <a:lnTo>
                    <a:pt x="3840347" y="24040"/>
                  </a:lnTo>
                  <a:lnTo>
                    <a:pt x="3814257" y="6450"/>
                  </a:lnTo>
                  <a:lnTo>
                    <a:pt x="3782308" y="0"/>
                  </a:lnTo>
                  <a:close/>
                </a:path>
              </a:pathLst>
            </a:custGeom>
            <a:solidFill>
              <a:srgbClr val="AB3D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30593" y="1108610"/>
              <a:ext cx="3864610" cy="821055"/>
            </a:xfrm>
            <a:custGeom>
              <a:avLst/>
              <a:gdLst/>
              <a:ahLst/>
              <a:cxnLst/>
              <a:rect l="l" t="t" r="r" b="b"/>
              <a:pathLst>
                <a:path w="3864610" h="821055">
                  <a:moveTo>
                    <a:pt x="0" y="82080"/>
                  </a:moveTo>
                  <a:lnTo>
                    <a:pt x="6450" y="50131"/>
                  </a:lnTo>
                  <a:lnTo>
                    <a:pt x="24040" y="24040"/>
                  </a:lnTo>
                  <a:lnTo>
                    <a:pt x="50130" y="6450"/>
                  </a:lnTo>
                  <a:lnTo>
                    <a:pt x="82080" y="0"/>
                  </a:lnTo>
                  <a:lnTo>
                    <a:pt x="3782308" y="0"/>
                  </a:lnTo>
                  <a:lnTo>
                    <a:pt x="3814257" y="6450"/>
                  </a:lnTo>
                  <a:lnTo>
                    <a:pt x="3840347" y="24040"/>
                  </a:lnTo>
                  <a:lnTo>
                    <a:pt x="3857937" y="50131"/>
                  </a:lnTo>
                  <a:lnTo>
                    <a:pt x="3864388" y="82080"/>
                  </a:lnTo>
                  <a:lnTo>
                    <a:pt x="3864388" y="738719"/>
                  </a:lnTo>
                  <a:lnTo>
                    <a:pt x="3857937" y="770668"/>
                  </a:lnTo>
                  <a:lnTo>
                    <a:pt x="3840347" y="796759"/>
                  </a:lnTo>
                  <a:lnTo>
                    <a:pt x="3814257" y="814349"/>
                  </a:lnTo>
                  <a:lnTo>
                    <a:pt x="3782308" y="820800"/>
                  </a:lnTo>
                  <a:lnTo>
                    <a:pt x="82080" y="820800"/>
                  </a:lnTo>
                  <a:lnTo>
                    <a:pt x="50130" y="814349"/>
                  </a:lnTo>
                  <a:lnTo>
                    <a:pt x="24040" y="796759"/>
                  </a:lnTo>
                  <a:lnTo>
                    <a:pt x="6450" y="770668"/>
                  </a:lnTo>
                  <a:lnTo>
                    <a:pt x="0" y="738719"/>
                  </a:lnTo>
                  <a:lnTo>
                    <a:pt x="0" y="8208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322095" y="1655810"/>
              <a:ext cx="3864610" cy="4788535"/>
            </a:xfrm>
            <a:custGeom>
              <a:avLst/>
              <a:gdLst/>
              <a:ahLst/>
              <a:cxnLst/>
              <a:rect l="l" t="t" r="r" b="b"/>
              <a:pathLst>
                <a:path w="3864610" h="4788535">
                  <a:moveTo>
                    <a:pt x="3477948" y="0"/>
                  </a:moveTo>
                  <a:lnTo>
                    <a:pt x="386438" y="0"/>
                  </a:lnTo>
                  <a:lnTo>
                    <a:pt x="337964" y="3010"/>
                  </a:lnTo>
                  <a:lnTo>
                    <a:pt x="291287" y="11802"/>
                  </a:lnTo>
                  <a:lnTo>
                    <a:pt x="246768" y="26011"/>
                  </a:lnTo>
                  <a:lnTo>
                    <a:pt x="204771" y="45277"/>
                  </a:lnTo>
                  <a:lnTo>
                    <a:pt x="165657" y="69236"/>
                  </a:lnTo>
                  <a:lnTo>
                    <a:pt x="129789" y="97528"/>
                  </a:lnTo>
                  <a:lnTo>
                    <a:pt x="97528" y="129789"/>
                  </a:lnTo>
                  <a:lnTo>
                    <a:pt x="69236" y="165657"/>
                  </a:lnTo>
                  <a:lnTo>
                    <a:pt x="45277" y="204771"/>
                  </a:lnTo>
                  <a:lnTo>
                    <a:pt x="26011" y="246768"/>
                  </a:lnTo>
                  <a:lnTo>
                    <a:pt x="11802" y="291287"/>
                  </a:lnTo>
                  <a:lnTo>
                    <a:pt x="3010" y="337964"/>
                  </a:lnTo>
                  <a:lnTo>
                    <a:pt x="0" y="386438"/>
                  </a:lnTo>
                  <a:lnTo>
                    <a:pt x="0" y="4401561"/>
                  </a:lnTo>
                  <a:lnTo>
                    <a:pt x="3010" y="4450035"/>
                  </a:lnTo>
                  <a:lnTo>
                    <a:pt x="11802" y="4496712"/>
                  </a:lnTo>
                  <a:lnTo>
                    <a:pt x="26011" y="4541231"/>
                  </a:lnTo>
                  <a:lnTo>
                    <a:pt x="45277" y="4583228"/>
                  </a:lnTo>
                  <a:lnTo>
                    <a:pt x="69236" y="4622342"/>
                  </a:lnTo>
                  <a:lnTo>
                    <a:pt x="97528" y="4658210"/>
                  </a:lnTo>
                  <a:lnTo>
                    <a:pt x="129789" y="4690471"/>
                  </a:lnTo>
                  <a:lnTo>
                    <a:pt x="165657" y="4718763"/>
                  </a:lnTo>
                  <a:lnTo>
                    <a:pt x="204771" y="4742722"/>
                  </a:lnTo>
                  <a:lnTo>
                    <a:pt x="246768" y="4761988"/>
                  </a:lnTo>
                  <a:lnTo>
                    <a:pt x="291287" y="4776197"/>
                  </a:lnTo>
                  <a:lnTo>
                    <a:pt x="337964" y="4784989"/>
                  </a:lnTo>
                  <a:lnTo>
                    <a:pt x="386438" y="4787999"/>
                  </a:lnTo>
                  <a:lnTo>
                    <a:pt x="3477948" y="4787999"/>
                  </a:lnTo>
                  <a:lnTo>
                    <a:pt x="3526422" y="4784989"/>
                  </a:lnTo>
                  <a:lnTo>
                    <a:pt x="3573099" y="4776197"/>
                  </a:lnTo>
                  <a:lnTo>
                    <a:pt x="3617618" y="4761988"/>
                  </a:lnTo>
                  <a:lnTo>
                    <a:pt x="3659615" y="4742722"/>
                  </a:lnTo>
                  <a:lnTo>
                    <a:pt x="3698729" y="4718763"/>
                  </a:lnTo>
                  <a:lnTo>
                    <a:pt x="3734598" y="4690471"/>
                  </a:lnTo>
                  <a:lnTo>
                    <a:pt x="3766859" y="4658210"/>
                  </a:lnTo>
                  <a:lnTo>
                    <a:pt x="3795150" y="4622342"/>
                  </a:lnTo>
                  <a:lnTo>
                    <a:pt x="3819110" y="4583228"/>
                  </a:lnTo>
                  <a:lnTo>
                    <a:pt x="3838375" y="4541231"/>
                  </a:lnTo>
                  <a:lnTo>
                    <a:pt x="3852585" y="4496712"/>
                  </a:lnTo>
                  <a:lnTo>
                    <a:pt x="3861376" y="4450035"/>
                  </a:lnTo>
                  <a:lnTo>
                    <a:pt x="3864387" y="4401561"/>
                  </a:lnTo>
                  <a:lnTo>
                    <a:pt x="3864387" y="386438"/>
                  </a:lnTo>
                  <a:lnTo>
                    <a:pt x="3861376" y="337964"/>
                  </a:lnTo>
                  <a:lnTo>
                    <a:pt x="3852585" y="291287"/>
                  </a:lnTo>
                  <a:lnTo>
                    <a:pt x="3838375" y="246768"/>
                  </a:lnTo>
                  <a:lnTo>
                    <a:pt x="3819110" y="204771"/>
                  </a:lnTo>
                  <a:lnTo>
                    <a:pt x="3795150" y="165657"/>
                  </a:lnTo>
                  <a:lnTo>
                    <a:pt x="3766859" y="129789"/>
                  </a:lnTo>
                  <a:lnTo>
                    <a:pt x="3734598" y="97528"/>
                  </a:lnTo>
                  <a:lnTo>
                    <a:pt x="3698729" y="69236"/>
                  </a:lnTo>
                  <a:lnTo>
                    <a:pt x="3659615" y="45277"/>
                  </a:lnTo>
                  <a:lnTo>
                    <a:pt x="3617618" y="26011"/>
                  </a:lnTo>
                  <a:lnTo>
                    <a:pt x="3573099" y="11802"/>
                  </a:lnTo>
                  <a:lnTo>
                    <a:pt x="3526422" y="3010"/>
                  </a:lnTo>
                  <a:lnTo>
                    <a:pt x="3477948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322095" y="1655810"/>
              <a:ext cx="3864610" cy="4788535"/>
            </a:xfrm>
            <a:custGeom>
              <a:avLst/>
              <a:gdLst/>
              <a:ahLst/>
              <a:cxnLst/>
              <a:rect l="l" t="t" r="r" b="b"/>
              <a:pathLst>
                <a:path w="3864610" h="4788535">
                  <a:moveTo>
                    <a:pt x="0" y="386438"/>
                  </a:moveTo>
                  <a:lnTo>
                    <a:pt x="3010" y="337964"/>
                  </a:lnTo>
                  <a:lnTo>
                    <a:pt x="11802" y="291287"/>
                  </a:lnTo>
                  <a:lnTo>
                    <a:pt x="26011" y="246768"/>
                  </a:lnTo>
                  <a:lnTo>
                    <a:pt x="45277" y="204771"/>
                  </a:lnTo>
                  <a:lnTo>
                    <a:pt x="69236" y="165657"/>
                  </a:lnTo>
                  <a:lnTo>
                    <a:pt x="97528" y="129789"/>
                  </a:lnTo>
                  <a:lnTo>
                    <a:pt x="129789" y="97528"/>
                  </a:lnTo>
                  <a:lnTo>
                    <a:pt x="165657" y="69236"/>
                  </a:lnTo>
                  <a:lnTo>
                    <a:pt x="204771" y="45277"/>
                  </a:lnTo>
                  <a:lnTo>
                    <a:pt x="246769" y="26011"/>
                  </a:lnTo>
                  <a:lnTo>
                    <a:pt x="291287" y="11802"/>
                  </a:lnTo>
                  <a:lnTo>
                    <a:pt x="337964" y="3010"/>
                  </a:lnTo>
                  <a:lnTo>
                    <a:pt x="386438" y="0"/>
                  </a:lnTo>
                  <a:lnTo>
                    <a:pt x="3477949" y="0"/>
                  </a:lnTo>
                  <a:lnTo>
                    <a:pt x="3526423" y="3010"/>
                  </a:lnTo>
                  <a:lnTo>
                    <a:pt x="3573100" y="11802"/>
                  </a:lnTo>
                  <a:lnTo>
                    <a:pt x="3617618" y="26011"/>
                  </a:lnTo>
                  <a:lnTo>
                    <a:pt x="3659615" y="45277"/>
                  </a:lnTo>
                  <a:lnTo>
                    <a:pt x="3698729" y="69236"/>
                  </a:lnTo>
                  <a:lnTo>
                    <a:pt x="3734598" y="97528"/>
                  </a:lnTo>
                  <a:lnTo>
                    <a:pt x="3766859" y="129789"/>
                  </a:lnTo>
                  <a:lnTo>
                    <a:pt x="3795150" y="165657"/>
                  </a:lnTo>
                  <a:lnTo>
                    <a:pt x="3819110" y="204771"/>
                  </a:lnTo>
                  <a:lnTo>
                    <a:pt x="3838376" y="246768"/>
                  </a:lnTo>
                  <a:lnTo>
                    <a:pt x="3852585" y="291287"/>
                  </a:lnTo>
                  <a:lnTo>
                    <a:pt x="3861377" y="337964"/>
                  </a:lnTo>
                  <a:lnTo>
                    <a:pt x="3864388" y="386438"/>
                  </a:lnTo>
                  <a:lnTo>
                    <a:pt x="3864388" y="4401562"/>
                  </a:lnTo>
                  <a:lnTo>
                    <a:pt x="3861377" y="4450036"/>
                  </a:lnTo>
                  <a:lnTo>
                    <a:pt x="3852585" y="4496713"/>
                  </a:lnTo>
                  <a:lnTo>
                    <a:pt x="3838376" y="4541231"/>
                  </a:lnTo>
                  <a:lnTo>
                    <a:pt x="3819110" y="4583228"/>
                  </a:lnTo>
                  <a:lnTo>
                    <a:pt x="3795150" y="4622342"/>
                  </a:lnTo>
                  <a:lnTo>
                    <a:pt x="3766859" y="4658211"/>
                  </a:lnTo>
                  <a:lnTo>
                    <a:pt x="3734598" y="4690471"/>
                  </a:lnTo>
                  <a:lnTo>
                    <a:pt x="3698729" y="4718763"/>
                  </a:lnTo>
                  <a:lnTo>
                    <a:pt x="3659615" y="4742722"/>
                  </a:lnTo>
                  <a:lnTo>
                    <a:pt x="3617618" y="4761988"/>
                  </a:lnTo>
                  <a:lnTo>
                    <a:pt x="3573100" y="4776197"/>
                  </a:lnTo>
                  <a:lnTo>
                    <a:pt x="3526423" y="4784989"/>
                  </a:lnTo>
                  <a:lnTo>
                    <a:pt x="3477949" y="4788000"/>
                  </a:lnTo>
                  <a:lnTo>
                    <a:pt x="386438" y="4788000"/>
                  </a:lnTo>
                  <a:lnTo>
                    <a:pt x="337964" y="4784989"/>
                  </a:lnTo>
                  <a:lnTo>
                    <a:pt x="291287" y="4776197"/>
                  </a:lnTo>
                  <a:lnTo>
                    <a:pt x="246769" y="4761988"/>
                  </a:lnTo>
                  <a:lnTo>
                    <a:pt x="204771" y="4742722"/>
                  </a:lnTo>
                  <a:lnTo>
                    <a:pt x="165657" y="4718763"/>
                  </a:lnTo>
                  <a:lnTo>
                    <a:pt x="129789" y="4690471"/>
                  </a:lnTo>
                  <a:lnTo>
                    <a:pt x="97528" y="4658211"/>
                  </a:lnTo>
                  <a:lnTo>
                    <a:pt x="69236" y="4622342"/>
                  </a:lnTo>
                  <a:lnTo>
                    <a:pt x="45277" y="4583228"/>
                  </a:lnTo>
                  <a:lnTo>
                    <a:pt x="26011" y="4541231"/>
                  </a:lnTo>
                  <a:lnTo>
                    <a:pt x="11802" y="4496713"/>
                  </a:lnTo>
                  <a:lnTo>
                    <a:pt x="3010" y="4450036"/>
                  </a:lnTo>
                  <a:lnTo>
                    <a:pt x="0" y="4401562"/>
                  </a:lnTo>
                  <a:lnTo>
                    <a:pt x="0" y="386438"/>
                  </a:lnTo>
                  <a:close/>
                </a:path>
              </a:pathLst>
            </a:custGeom>
            <a:ln w="12700">
              <a:solidFill>
                <a:srgbClr val="AB3D7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xfrm>
            <a:off x="279699" y="287019"/>
            <a:ext cx="11489690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215"/>
              <a:t>Our</a:t>
            </a:r>
            <a:r>
              <a:rPr dirty="0" sz="4000" spc="-204"/>
              <a:t> </a:t>
            </a:r>
            <a:r>
              <a:rPr dirty="0" sz="4000" spc="-285"/>
              <a:t>Call</a:t>
            </a:r>
            <a:r>
              <a:rPr dirty="0" sz="4000" spc="-190"/>
              <a:t> </a:t>
            </a:r>
            <a:r>
              <a:rPr dirty="0" sz="4000" spc="-515"/>
              <a:t>To</a:t>
            </a:r>
            <a:r>
              <a:rPr dirty="0" sz="4000" spc="-190"/>
              <a:t> </a:t>
            </a:r>
            <a:r>
              <a:rPr dirty="0" sz="4000" spc="-450"/>
              <a:t>DISMANTLE</a:t>
            </a:r>
            <a:r>
              <a:rPr dirty="0" sz="4000" spc="-200"/>
              <a:t> </a:t>
            </a:r>
            <a:r>
              <a:rPr dirty="0" sz="4000" spc="-165"/>
              <a:t>Unjust,</a:t>
            </a:r>
            <a:r>
              <a:rPr dirty="0" sz="4000" spc="-195"/>
              <a:t> </a:t>
            </a:r>
            <a:r>
              <a:rPr dirty="0" sz="4000" spc="-150"/>
              <a:t>Structural</a:t>
            </a:r>
            <a:r>
              <a:rPr dirty="0" sz="4000" spc="-195"/>
              <a:t> </a:t>
            </a:r>
            <a:r>
              <a:rPr dirty="0" sz="4000" spc="-295"/>
              <a:t>Racist</a:t>
            </a:r>
            <a:r>
              <a:rPr dirty="0" sz="4000" spc="-195"/>
              <a:t> </a:t>
            </a:r>
            <a:r>
              <a:rPr dirty="0" sz="4000" spc="-370"/>
              <a:t>Systems</a:t>
            </a:r>
            <a:endParaRPr sz="4000"/>
          </a:p>
        </p:txBody>
      </p:sp>
      <p:sp>
        <p:nvSpPr>
          <p:cNvPr id="9" name="object 9"/>
          <p:cNvSpPr txBox="1"/>
          <p:nvPr/>
        </p:nvSpPr>
        <p:spPr>
          <a:xfrm>
            <a:off x="1557707" y="1836927"/>
            <a:ext cx="3295015" cy="138493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900" spc="-10">
                <a:solidFill>
                  <a:srgbClr val="302453"/>
                </a:solidFill>
                <a:latin typeface="Arial"/>
                <a:cs typeface="Arial"/>
              </a:rPr>
              <a:t>Rationale</a:t>
            </a:r>
            <a:endParaRPr sz="1900">
              <a:latin typeface="Arial"/>
              <a:cs typeface="Arial"/>
            </a:endParaRPr>
          </a:p>
          <a:p>
            <a:pPr marL="184150" marR="5080" indent="-171450">
              <a:lnSpc>
                <a:spcPct val="86300"/>
              </a:lnSpc>
              <a:spcBef>
                <a:spcPts val="430"/>
              </a:spcBef>
              <a:buChar char="•"/>
              <a:tabLst>
                <a:tab pos="184150" algn="l"/>
              </a:tabLst>
            </a:pPr>
            <a:r>
              <a:rPr dirty="0" sz="1900">
                <a:solidFill>
                  <a:srgbClr val="302453"/>
                </a:solidFill>
                <a:latin typeface="Arial"/>
                <a:cs typeface="Arial"/>
              </a:rPr>
              <a:t>Feedback</a:t>
            </a:r>
            <a:r>
              <a:rPr dirty="0" sz="1900" spc="-7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302453"/>
                </a:solidFill>
                <a:latin typeface="Arial"/>
                <a:cs typeface="Arial"/>
              </a:rPr>
              <a:t>from</a:t>
            </a:r>
            <a:r>
              <a:rPr dirty="0" sz="1900" spc="-7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302453"/>
                </a:solidFill>
                <a:latin typeface="Arial"/>
                <a:cs typeface="Arial"/>
              </a:rPr>
              <a:t>community </a:t>
            </a:r>
            <a:r>
              <a:rPr dirty="0" sz="1900">
                <a:solidFill>
                  <a:srgbClr val="302453"/>
                </a:solidFill>
                <a:latin typeface="Arial"/>
                <a:cs typeface="Arial"/>
              </a:rPr>
              <a:t>based</a:t>
            </a:r>
            <a:r>
              <a:rPr dirty="0" sz="1900" spc="-6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302453"/>
                </a:solidFill>
                <a:latin typeface="Arial"/>
                <a:cs typeface="Arial"/>
              </a:rPr>
              <a:t>leaders</a:t>
            </a:r>
            <a:r>
              <a:rPr dirty="0" sz="1900" spc="-6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302453"/>
                </a:solidFill>
                <a:latin typeface="Arial"/>
                <a:cs typeface="Arial"/>
              </a:rPr>
              <a:t>that</a:t>
            </a:r>
            <a:r>
              <a:rPr dirty="0" sz="1900" spc="-6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302453"/>
                </a:solidFill>
                <a:latin typeface="Arial"/>
                <a:cs typeface="Arial"/>
              </a:rPr>
              <a:t>current </a:t>
            </a:r>
            <a:r>
              <a:rPr dirty="0" sz="1900">
                <a:solidFill>
                  <a:srgbClr val="302453"/>
                </a:solidFill>
                <a:latin typeface="Arial"/>
                <a:cs typeface="Arial"/>
              </a:rPr>
              <a:t>health</a:t>
            </a:r>
            <a:r>
              <a:rPr dirty="0" sz="1900" spc="-5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302453"/>
                </a:solidFill>
                <a:latin typeface="Arial"/>
                <a:cs typeface="Arial"/>
              </a:rPr>
              <a:t>equity</a:t>
            </a:r>
            <a:r>
              <a:rPr dirty="0" sz="1900" spc="-5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302453"/>
                </a:solidFill>
                <a:latin typeface="Arial"/>
                <a:cs typeface="Arial"/>
              </a:rPr>
              <a:t>frames</a:t>
            </a:r>
            <a:r>
              <a:rPr dirty="0" sz="1900" spc="-5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302453"/>
                </a:solidFill>
                <a:latin typeface="Arial"/>
                <a:cs typeface="Arial"/>
              </a:rPr>
              <a:t>do</a:t>
            </a:r>
            <a:r>
              <a:rPr dirty="0" sz="1900" spc="-5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 spc="-25">
                <a:solidFill>
                  <a:srgbClr val="302453"/>
                </a:solidFill>
                <a:latin typeface="Arial"/>
                <a:cs typeface="Arial"/>
              </a:rPr>
              <a:t>not </a:t>
            </a:r>
            <a:r>
              <a:rPr dirty="0" sz="1900">
                <a:solidFill>
                  <a:srgbClr val="302453"/>
                </a:solidFill>
                <a:latin typeface="Arial"/>
                <a:cs typeface="Arial"/>
              </a:rPr>
              <a:t>enable</a:t>
            </a:r>
            <a:r>
              <a:rPr dirty="0" sz="1900" spc="-5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302453"/>
                </a:solidFill>
                <a:latin typeface="Arial"/>
                <a:cs typeface="Arial"/>
              </a:rPr>
              <a:t>actual</a:t>
            </a:r>
            <a:r>
              <a:rPr dirty="0" sz="1900" spc="-5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 spc="-20">
                <a:solidFill>
                  <a:srgbClr val="302453"/>
                </a:solidFill>
                <a:latin typeface="Arial"/>
                <a:cs typeface="Arial"/>
              </a:rPr>
              <a:t>power-</a:t>
            </a:r>
            <a:r>
              <a:rPr dirty="0" sz="1900" spc="-10">
                <a:solidFill>
                  <a:srgbClr val="302453"/>
                </a:solidFill>
                <a:latin typeface="Arial"/>
                <a:cs typeface="Arial"/>
              </a:rPr>
              <a:t>sharing.</a:t>
            </a:r>
            <a:endParaRPr sz="1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57707" y="3491992"/>
            <a:ext cx="3321685" cy="2600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>
                <a:solidFill>
                  <a:srgbClr val="302453"/>
                </a:solidFill>
                <a:latin typeface="Arial"/>
                <a:cs typeface="Arial"/>
              </a:rPr>
              <a:t>The</a:t>
            </a:r>
            <a:r>
              <a:rPr dirty="0" sz="1900" spc="-5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 spc="-20">
                <a:solidFill>
                  <a:srgbClr val="302453"/>
                </a:solidFill>
                <a:latin typeface="Arial"/>
                <a:cs typeface="Arial"/>
              </a:rPr>
              <a:t>Work</a:t>
            </a:r>
            <a:endParaRPr sz="1900">
              <a:latin typeface="Arial"/>
              <a:cs typeface="Arial"/>
            </a:endParaRPr>
          </a:p>
          <a:p>
            <a:pPr marL="184150" marR="5080" indent="-171450">
              <a:lnSpc>
                <a:spcPct val="86100"/>
              </a:lnSpc>
              <a:spcBef>
                <a:spcPts val="340"/>
              </a:spcBef>
              <a:buChar char="•"/>
              <a:tabLst>
                <a:tab pos="184150" algn="l"/>
              </a:tabLst>
            </a:pPr>
            <a:r>
              <a:rPr dirty="0" sz="1900">
                <a:solidFill>
                  <a:srgbClr val="302453"/>
                </a:solidFill>
                <a:latin typeface="Arial"/>
                <a:cs typeface="Arial"/>
              </a:rPr>
              <a:t>This</a:t>
            </a:r>
            <a:r>
              <a:rPr dirty="0" sz="1900" spc="-5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302453"/>
                </a:solidFill>
                <a:latin typeface="Arial"/>
                <a:cs typeface="Arial"/>
              </a:rPr>
              <a:t>network</a:t>
            </a:r>
            <a:r>
              <a:rPr dirty="0" sz="1900" spc="-5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302453"/>
                </a:solidFill>
                <a:latin typeface="Arial"/>
                <a:cs typeface="Arial"/>
              </a:rPr>
              <a:t>seeks</a:t>
            </a:r>
            <a:r>
              <a:rPr dirty="0" sz="1900" spc="-5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 spc="-25">
                <a:solidFill>
                  <a:srgbClr val="302453"/>
                </a:solidFill>
                <a:latin typeface="Arial"/>
                <a:cs typeface="Arial"/>
              </a:rPr>
              <a:t>to </a:t>
            </a:r>
            <a:r>
              <a:rPr dirty="0" sz="1900">
                <a:solidFill>
                  <a:srgbClr val="302453"/>
                </a:solidFill>
                <a:latin typeface="Arial"/>
                <a:cs typeface="Arial"/>
              </a:rPr>
              <a:t>develop</a:t>
            </a:r>
            <a:r>
              <a:rPr dirty="0" sz="1900" spc="-7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302453"/>
                </a:solidFill>
                <a:latin typeface="Arial"/>
                <a:cs typeface="Arial"/>
              </a:rPr>
              <a:t>actual</a:t>
            </a:r>
            <a:r>
              <a:rPr dirty="0" sz="1900" spc="-7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302453"/>
                </a:solidFill>
                <a:latin typeface="Arial"/>
                <a:cs typeface="Arial"/>
              </a:rPr>
              <a:t>standards </a:t>
            </a:r>
            <a:r>
              <a:rPr dirty="0" sz="1900">
                <a:solidFill>
                  <a:srgbClr val="302453"/>
                </a:solidFill>
                <a:latin typeface="Arial"/>
                <a:cs typeface="Arial"/>
              </a:rPr>
              <a:t>around</a:t>
            </a:r>
            <a:r>
              <a:rPr dirty="0" sz="1900" spc="-8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302453"/>
                </a:solidFill>
                <a:latin typeface="Arial"/>
                <a:cs typeface="Arial"/>
              </a:rPr>
              <a:t>healthcare accountability</a:t>
            </a:r>
            <a:r>
              <a:rPr dirty="0" sz="1900" spc="-5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302453"/>
                </a:solidFill>
                <a:latin typeface="Arial"/>
                <a:cs typeface="Arial"/>
              </a:rPr>
              <a:t>by</a:t>
            </a:r>
            <a:r>
              <a:rPr dirty="0" sz="1900" spc="-4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302453"/>
                </a:solidFill>
                <a:latin typeface="Arial"/>
                <a:cs typeface="Arial"/>
              </a:rPr>
              <a:t>engaging</a:t>
            </a:r>
            <a:r>
              <a:rPr dirty="0" sz="1900" spc="-4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 spc="-25">
                <a:solidFill>
                  <a:srgbClr val="302453"/>
                </a:solidFill>
                <a:latin typeface="Arial"/>
                <a:cs typeface="Arial"/>
              </a:rPr>
              <a:t>in </a:t>
            </a:r>
            <a:r>
              <a:rPr dirty="0" sz="1900">
                <a:solidFill>
                  <a:srgbClr val="302453"/>
                </a:solidFill>
                <a:latin typeface="Arial"/>
                <a:cs typeface="Arial"/>
              </a:rPr>
              <a:t>political</a:t>
            </a:r>
            <a:r>
              <a:rPr dirty="0" sz="1900" spc="-10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302453"/>
                </a:solidFill>
                <a:latin typeface="Arial"/>
                <a:cs typeface="Arial"/>
              </a:rPr>
              <a:t>education</a:t>
            </a:r>
            <a:r>
              <a:rPr dirty="0" sz="1900" spc="-10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 spc="-20">
                <a:solidFill>
                  <a:srgbClr val="302453"/>
                </a:solidFill>
                <a:latin typeface="Arial"/>
                <a:cs typeface="Arial"/>
              </a:rPr>
              <a:t>with </a:t>
            </a:r>
            <a:r>
              <a:rPr dirty="0" sz="1900">
                <a:solidFill>
                  <a:srgbClr val="302453"/>
                </a:solidFill>
                <a:latin typeface="Arial"/>
                <a:cs typeface="Arial"/>
              </a:rPr>
              <a:t>healthcare</a:t>
            </a:r>
            <a:r>
              <a:rPr dirty="0" sz="1900" spc="-10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302453"/>
                </a:solidFill>
                <a:latin typeface="Arial"/>
                <a:cs typeface="Arial"/>
              </a:rPr>
              <a:t>leaders</a:t>
            </a:r>
            <a:r>
              <a:rPr dirty="0" sz="1900" spc="-10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 spc="-25">
                <a:solidFill>
                  <a:srgbClr val="302453"/>
                </a:solidFill>
                <a:latin typeface="Arial"/>
                <a:cs typeface="Arial"/>
              </a:rPr>
              <a:t>and </a:t>
            </a:r>
            <a:r>
              <a:rPr dirty="0" sz="1900">
                <a:solidFill>
                  <a:srgbClr val="302453"/>
                </a:solidFill>
                <a:latin typeface="Arial"/>
                <a:cs typeface="Arial"/>
              </a:rPr>
              <a:t>centering</a:t>
            </a:r>
            <a:r>
              <a:rPr dirty="0" sz="1900" spc="-114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302453"/>
                </a:solidFill>
                <a:latin typeface="Arial"/>
                <a:cs typeface="Arial"/>
              </a:rPr>
              <a:t>community</a:t>
            </a:r>
            <a:r>
              <a:rPr dirty="0" sz="1900" spc="-11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302453"/>
                </a:solidFill>
                <a:latin typeface="Arial"/>
                <a:cs typeface="Arial"/>
              </a:rPr>
              <a:t>leader </a:t>
            </a:r>
            <a:r>
              <a:rPr dirty="0" sz="1900">
                <a:solidFill>
                  <a:srgbClr val="302453"/>
                </a:solidFill>
                <a:latin typeface="Arial"/>
                <a:cs typeface="Arial"/>
              </a:rPr>
              <a:t>expertise,</a:t>
            </a:r>
            <a:r>
              <a:rPr dirty="0" sz="1900" spc="-9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302453"/>
                </a:solidFill>
                <a:latin typeface="Arial"/>
                <a:cs typeface="Arial"/>
              </a:rPr>
              <a:t>then</a:t>
            </a:r>
            <a:r>
              <a:rPr dirty="0" sz="1900" spc="-9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302453"/>
                </a:solidFill>
                <a:latin typeface="Arial"/>
                <a:cs typeface="Arial"/>
              </a:rPr>
              <a:t>executing</a:t>
            </a:r>
            <a:r>
              <a:rPr dirty="0" sz="1900" spc="-9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 spc="-25">
                <a:solidFill>
                  <a:srgbClr val="302453"/>
                </a:solidFill>
                <a:latin typeface="Arial"/>
                <a:cs typeface="Arial"/>
              </a:rPr>
              <a:t>on </a:t>
            </a:r>
            <a:r>
              <a:rPr dirty="0" sz="1900">
                <a:solidFill>
                  <a:srgbClr val="302453"/>
                </a:solidFill>
                <a:latin typeface="Arial"/>
                <a:cs typeface="Arial"/>
              </a:rPr>
              <a:t>actual</a:t>
            </a:r>
            <a:r>
              <a:rPr dirty="0" sz="1900" spc="-5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 spc="-20">
                <a:solidFill>
                  <a:srgbClr val="302453"/>
                </a:solidFill>
                <a:latin typeface="Arial"/>
                <a:cs typeface="Arial"/>
              </a:rPr>
              <a:t>power-</a:t>
            </a:r>
            <a:r>
              <a:rPr dirty="0" sz="1900">
                <a:solidFill>
                  <a:srgbClr val="302453"/>
                </a:solidFill>
                <a:latin typeface="Arial"/>
                <a:cs typeface="Arial"/>
              </a:rPr>
              <a:t>shifting</a:t>
            </a:r>
            <a:r>
              <a:rPr dirty="0" sz="1900" spc="-4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302453"/>
                </a:solidFill>
                <a:latin typeface="Arial"/>
                <a:cs typeface="Arial"/>
              </a:rPr>
              <a:t>projects</a:t>
            </a:r>
            <a:endParaRPr sz="19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726545" y="1167442"/>
            <a:ext cx="1750695" cy="429895"/>
          </a:xfrm>
          <a:custGeom>
            <a:avLst/>
            <a:gdLst/>
            <a:ahLst/>
            <a:cxnLst/>
            <a:rect l="l" t="t" r="r" b="b"/>
            <a:pathLst>
              <a:path w="1750695" h="429894">
                <a:moveTo>
                  <a:pt x="1535717" y="0"/>
                </a:moveTo>
                <a:lnTo>
                  <a:pt x="1535717" y="85906"/>
                </a:lnTo>
                <a:lnTo>
                  <a:pt x="0" y="85906"/>
                </a:lnTo>
                <a:lnTo>
                  <a:pt x="0" y="343630"/>
                </a:lnTo>
                <a:lnTo>
                  <a:pt x="1535717" y="343630"/>
                </a:lnTo>
                <a:lnTo>
                  <a:pt x="1535717" y="429538"/>
                </a:lnTo>
                <a:lnTo>
                  <a:pt x="1750484" y="214769"/>
                </a:lnTo>
                <a:lnTo>
                  <a:pt x="1535717" y="0"/>
                </a:lnTo>
                <a:close/>
              </a:path>
            </a:pathLst>
          </a:custGeom>
          <a:solidFill>
            <a:srgbClr val="D2AFB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2" name="object 12"/>
          <p:cNvGrpSpPr/>
          <p:nvPr/>
        </p:nvGrpSpPr>
        <p:grpSpPr>
          <a:xfrm>
            <a:off x="6731942" y="1102260"/>
            <a:ext cx="3877310" cy="833755"/>
            <a:chOff x="6731942" y="1102260"/>
            <a:chExt cx="3877310" cy="833755"/>
          </a:xfrm>
        </p:grpSpPr>
        <p:sp>
          <p:nvSpPr>
            <p:cNvPr id="13" name="object 13"/>
            <p:cNvSpPr/>
            <p:nvPr/>
          </p:nvSpPr>
          <p:spPr>
            <a:xfrm>
              <a:off x="6738292" y="1108610"/>
              <a:ext cx="3864610" cy="821055"/>
            </a:xfrm>
            <a:custGeom>
              <a:avLst/>
              <a:gdLst/>
              <a:ahLst/>
              <a:cxnLst/>
              <a:rect l="l" t="t" r="r" b="b"/>
              <a:pathLst>
                <a:path w="3864609" h="821055">
                  <a:moveTo>
                    <a:pt x="3782307" y="0"/>
                  </a:moveTo>
                  <a:lnTo>
                    <a:pt x="82080" y="0"/>
                  </a:lnTo>
                  <a:lnTo>
                    <a:pt x="50130" y="6450"/>
                  </a:lnTo>
                  <a:lnTo>
                    <a:pt x="24040" y="24040"/>
                  </a:lnTo>
                  <a:lnTo>
                    <a:pt x="6450" y="50130"/>
                  </a:lnTo>
                  <a:lnTo>
                    <a:pt x="0" y="82080"/>
                  </a:lnTo>
                  <a:lnTo>
                    <a:pt x="0" y="738719"/>
                  </a:lnTo>
                  <a:lnTo>
                    <a:pt x="6450" y="770668"/>
                  </a:lnTo>
                  <a:lnTo>
                    <a:pt x="24040" y="796758"/>
                  </a:lnTo>
                  <a:lnTo>
                    <a:pt x="50130" y="814349"/>
                  </a:lnTo>
                  <a:lnTo>
                    <a:pt x="82080" y="820799"/>
                  </a:lnTo>
                  <a:lnTo>
                    <a:pt x="3782307" y="820799"/>
                  </a:lnTo>
                  <a:lnTo>
                    <a:pt x="3814256" y="814349"/>
                  </a:lnTo>
                  <a:lnTo>
                    <a:pt x="3840346" y="796758"/>
                  </a:lnTo>
                  <a:lnTo>
                    <a:pt x="3857937" y="770668"/>
                  </a:lnTo>
                  <a:lnTo>
                    <a:pt x="3864387" y="738719"/>
                  </a:lnTo>
                  <a:lnTo>
                    <a:pt x="3864387" y="82080"/>
                  </a:lnTo>
                  <a:lnTo>
                    <a:pt x="3857937" y="50130"/>
                  </a:lnTo>
                  <a:lnTo>
                    <a:pt x="3840346" y="24040"/>
                  </a:lnTo>
                  <a:lnTo>
                    <a:pt x="3814256" y="6450"/>
                  </a:lnTo>
                  <a:lnTo>
                    <a:pt x="3782307" y="0"/>
                  </a:lnTo>
                  <a:close/>
                </a:path>
              </a:pathLst>
            </a:custGeom>
            <a:solidFill>
              <a:srgbClr val="AB3D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738292" y="1108610"/>
              <a:ext cx="3864610" cy="821055"/>
            </a:xfrm>
            <a:custGeom>
              <a:avLst/>
              <a:gdLst/>
              <a:ahLst/>
              <a:cxnLst/>
              <a:rect l="l" t="t" r="r" b="b"/>
              <a:pathLst>
                <a:path w="3864609" h="821055">
                  <a:moveTo>
                    <a:pt x="0" y="82080"/>
                  </a:moveTo>
                  <a:lnTo>
                    <a:pt x="6450" y="50131"/>
                  </a:lnTo>
                  <a:lnTo>
                    <a:pt x="24040" y="24040"/>
                  </a:lnTo>
                  <a:lnTo>
                    <a:pt x="50130" y="6450"/>
                  </a:lnTo>
                  <a:lnTo>
                    <a:pt x="82080" y="0"/>
                  </a:lnTo>
                  <a:lnTo>
                    <a:pt x="3782308" y="0"/>
                  </a:lnTo>
                  <a:lnTo>
                    <a:pt x="3814257" y="6450"/>
                  </a:lnTo>
                  <a:lnTo>
                    <a:pt x="3840347" y="24040"/>
                  </a:lnTo>
                  <a:lnTo>
                    <a:pt x="3857937" y="50131"/>
                  </a:lnTo>
                  <a:lnTo>
                    <a:pt x="3864388" y="82080"/>
                  </a:lnTo>
                  <a:lnTo>
                    <a:pt x="3864388" y="738719"/>
                  </a:lnTo>
                  <a:lnTo>
                    <a:pt x="3857937" y="770668"/>
                  </a:lnTo>
                  <a:lnTo>
                    <a:pt x="3840347" y="796759"/>
                  </a:lnTo>
                  <a:lnTo>
                    <a:pt x="3814257" y="814349"/>
                  </a:lnTo>
                  <a:lnTo>
                    <a:pt x="3782308" y="820800"/>
                  </a:lnTo>
                  <a:lnTo>
                    <a:pt x="82080" y="820800"/>
                  </a:lnTo>
                  <a:lnTo>
                    <a:pt x="50130" y="814349"/>
                  </a:lnTo>
                  <a:lnTo>
                    <a:pt x="24040" y="796759"/>
                  </a:lnTo>
                  <a:lnTo>
                    <a:pt x="6450" y="770668"/>
                  </a:lnTo>
                  <a:lnTo>
                    <a:pt x="0" y="738719"/>
                  </a:lnTo>
                  <a:lnTo>
                    <a:pt x="0" y="8208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674358" y="1201420"/>
            <a:ext cx="869505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19825" algn="l"/>
              </a:tabLst>
            </a:pPr>
            <a:r>
              <a:rPr dirty="0" sz="2200" spc="-190" b="1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r>
              <a:rPr dirty="0" sz="22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FFFFFF"/>
                </a:solidFill>
                <a:latin typeface="Arial"/>
                <a:cs typeface="Arial"/>
              </a:rPr>
              <a:t>Network</a:t>
            </a: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200" spc="-130" b="1">
                <a:solidFill>
                  <a:srgbClr val="FFFFFF"/>
                </a:solidFill>
                <a:latin typeface="Arial"/>
                <a:cs typeface="Arial"/>
              </a:rPr>
              <a:t>Want</a:t>
            </a:r>
            <a:r>
              <a:rPr dirty="0" sz="22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95" b="1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2200" spc="-155" b="1">
                <a:solidFill>
                  <a:srgbClr val="FFFFFF"/>
                </a:solidFill>
                <a:latin typeface="Arial"/>
                <a:cs typeface="Arial"/>
              </a:rPr>
              <a:t>Get</a:t>
            </a:r>
            <a:r>
              <a:rPr dirty="0" sz="22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35" b="1">
                <a:solidFill>
                  <a:srgbClr val="FFFFFF"/>
                </a:solidFill>
                <a:latin typeface="Arial"/>
                <a:cs typeface="Arial"/>
              </a:rPr>
              <a:t>Involved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523443" y="1649460"/>
            <a:ext cx="3877310" cy="4801235"/>
            <a:chOff x="7523443" y="1649460"/>
            <a:chExt cx="3877310" cy="4801235"/>
          </a:xfrm>
        </p:grpSpPr>
        <p:sp>
          <p:nvSpPr>
            <p:cNvPr id="17" name="object 17"/>
            <p:cNvSpPr/>
            <p:nvPr/>
          </p:nvSpPr>
          <p:spPr>
            <a:xfrm>
              <a:off x="7529793" y="1655810"/>
              <a:ext cx="3864610" cy="4788535"/>
            </a:xfrm>
            <a:custGeom>
              <a:avLst/>
              <a:gdLst/>
              <a:ahLst/>
              <a:cxnLst/>
              <a:rect l="l" t="t" r="r" b="b"/>
              <a:pathLst>
                <a:path w="3864609" h="4788535">
                  <a:moveTo>
                    <a:pt x="3477948" y="0"/>
                  </a:moveTo>
                  <a:lnTo>
                    <a:pt x="386438" y="0"/>
                  </a:lnTo>
                  <a:lnTo>
                    <a:pt x="337964" y="3010"/>
                  </a:lnTo>
                  <a:lnTo>
                    <a:pt x="291287" y="11802"/>
                  </a:lnTo>
                  <a:lnTo>
                    <a:pt x="246768" y="26011"/>
                  </a:lnTo>
                  <a:lnTo>
                    <a:pt x="204771" y="45277"/>
                  </a:lnTo>
                  <a:lnTo>
                    <a:pt x="165657" y="69236"/>
                  </a:lnTo>
                  <a:lnTo>
                    <a:pt x="129789" y="97528"/>
                  </a:lnTo>
                  <a:lnTo>
                    <a:pt x="97528" y="129789"/>
                  </a:lnTo>
                  <a:lnTo>
                    <a:pt x="69236" y="165657"/>
                  </a:lnTo>
                  <a:lnTo>
                    <a:pt x="45277" y="204771"/>
                  </a:lnTo>
                  <a:lnTo>
                    <a:pt x="26011" y="246768"/>
                  </a:lnTo>
                  <a:lnTo>
                    <a:pt x="11802" y="291287"/>
                  </a:lnTo>
                  <a:lnTo>
                    <a:pt x="3010" y="337964"/>
                  </a:lnTo>
                  <a:lnTo>
                    <a:pt x="0" y="386438"/>
                  </a:lnTo>
                  <a:lnTo>
                    <a:pt x="0" y="4401561"/>
                  </a:lnTo>
                  <a:lnTo>
                    <a:pt x="3010" y="4450035"/>
                  </a:lnTo>
                  <a:lnTo>
                    <a:pt x="11802" y="4496712"/>
                  </a:lnTo>
                  <a:lnTo>
                    <a:pt x="26011" y="4541231"/>
                  </a:lnTo>
                  <a:lnTo>
                    <a:pt x="45277" y="4583228"/>
                  </a:lnTo>
                  <a:lnTo>
                    <a:pt x="69236" y="4622342"/>
                  </a:lnTo>
                  <a:lnTo>
                    <a:pt x="97528" y="4658210"/>
                  </a:lnTo>
                  <a:lnTo>
                    <a:pt x="129789" y="4690471"/>
                  </a:lnTo>
                  <a:lnTo>
                    <a:pt x="165657" y="4718763"/>
                  </a:lnTo>
                  <a:lnTo>
                    <a:pt x="204771" y="4742722"/>
                  </a:lnTo>
                  <a:lnTo>
                    <a:pt x="246768" y="4761988"/>
                  </a:lnTo>
                  <a:lnTo>
                    <a:pt x="291287" y="4776197"/>
                  </a:lnTo>
                  <a:lnTo>
                    <a:pt x="337964" y="4784989"/>
                  </a:lnTo>
                  <a:lnTo>
                    <a:pt x="386438" y="4787999"/>
                  </a:lnTo>
                  <a:lnTo>
                    <a:pt x="3477948" y="4787999"/>
                  </a:lnTo>
                  <a:lnTo>
                    <a:pt x="3526422" y="4784989"/>
                  </a:lnTo>
                  <a:lnTo>
                    <a:pt x="3573099" y="4776197"/>
                  </a:lnTo>
                  <a:lnTo>
                    <a:pt x="3617618" y="4761988"/>
                  </a:lnTo>
                  <a:lnTo>
                    <a:pt x="3659615" y="4742722"/>
                  </a:lnTo>
                  <a:lnTo>
                    <a:pt x="3698729" y="4718763"/>
                  </a:lnTo>
                  <a:lnTo>
                    <a:pt x="3734598" y="4690471"/>
                  </a:lnTo>
                  <a:lnTo>
                    <a:pt x="3766859" y="4658210"/>
                  </a:lnTo>
                  <a:lnTo>
                    <a:pt x="3795150" y="4622342"/>
                  </a:lnTo>
                  <a:lnTo>
                    <a:pt x="3819110" y="4583228"/>
                  </a:lnTo>
                  <a:lnTo>
                    <a:pt x="3838375" y="4541231"/>
                  </a:lnTo>
                  <a:lnTo>
                    <a:pt x="3852585" y="4496712"/>
                  </a:lnTo>
                  <a:lnTo>
                    <a:pt x="3861376" y="4450035"/>
                  </a:lnTo>
                  <a:lnTo>
                    <a:pt x="3864387" y="4401561"/>
                  </a:lnTo>
                  <a:lnTo>
                    <a:pt x="3864387" y="386438"/>
                  </a:lnTo>
                  <a:lnTo>
                    <a:pt x="3861376" y="337964"/>
                  </a:lnTo>
                  <a:lnTo>
                    <a:pt x="3852585" y="291287"/>
                  </a:lnTo>
                  <a:lnTo>
                    <a:pt x="3838375" y="246768"/>
                  </a:lnTo>
                  <a:lnTo>
                    <a:pt x="3819110" y="204771"/>
                  </a:lnTo>
                  <a:lnTo>
                    <a:pt x="3795150" y="165657"/>
                  </a:lnTo>
                  <a:lnTo>
                    <a:pt x="3766859" y="129789"/>
                  </a:lnTo>
                  <a:lnTo>
                    <a:pt x="3734598" y="97528"/>
                  </a:lnTo>
                  <a:lnTo>
                    <a:pt x="3698729" y="69236"/>
                  </a:lnTo>
                  <a:lnTo>
                    <a:pt x="3659615" y="45277"/>
                  </a:lnTo>
                  <a:lnTo>
                    <a:pt x="3617618" y="26011"/>
                  </a:lnTo>
                  <a:lnTo>
                    <a:pt x="3573099" y="11802"/>
                  </a:lnTo>
                  <a:lnTo>
                    <a:pt x="3526422" y="3010"/>
                  </a:lnTo>
                  <a:lnTo>
                    <a:pt x="3477948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7529793" y="1655810"/>
              <a:ext cx="3864610" cy="4788535"/>
            </a:xfrm>
            <a:custGeom>
              <a:avLst/>
              <a:gdLst/>
              <a:ahLst/>
              <a:cxnLst/>
              <a:rect l="l" t="t" r="r" b="b"/>
              <a:pathLst>
                <a:path w="3864609" h="4788535">
                  <a:moveTo>
                    <a:pt x="0" y="386438"/>
                  </a:moveTo>
                  <a:lnTo>
                    <a:pt x="3010" y="337964"/>
                  </a:lnTo>
                  <a:lnTo>
                    <a:pt x="11802" y="291287"/>
                  </a:lnTo>
                  <a:lnTo>
                    <a:pt x="26011" y="246768"/>
                  </a:lnTo>
                  <a:lnTo>
                    <a:pt x="45277" y="204771"/>
                  </a:lnTo>
                  <a:lnTo>
                    <a:pt x="69236" y="165657"/>
                  </a:lnTo>
                  <a:lnTo>
                    <a:pt x="97528" y="129789"/>
                  </a:lnTo>
                  <a:lnTo>
                    <a:pt x="129789" y="97528"/>
                  </a:lnTo>
                  <a:lnTo>
                    <a:pt x="165657" y="69236"/>
                  </a:lnTo>
                  <a:lnTo>
                    <a:pt x="204771" y="45277"/>
                  </a:lnTo>
                  <a:lnTo>
                    <a:pt x="246769" y="26011"/>
                  </a:lnTo>
                  <a:lnTo>
                    <a:pt x="291287" y="11802"/>
                  </a:lnTo>
                  <a:lnTo>
                    <a:pt x="337964" y="3010"/>
                  </a:lnTo>
                  <a:lnTo>
                    <a:pt x="386438" y="0"/>
                  </a:lnTo>
                  <a:lnTo>
                    <a:pt x="3477949" y="0"/>
                  </a:lnTo>
                  <a:lnTo>
                    <a:pt x="3526423" y="3010"/>
                  </a:lnTo>
                  <a:lnTo>
                    <a:pt x="3573100" y="11802"/>
                  </a:lnTo>
                  <a:lnTo>
                    <a:pt x="3617618" y="26011"/>
                  </a:lnTo>
                  <a:lnTo>
                    <a:pt x="3659615" y="45277"/>
                  </a:lnTo>
                  <a:lnTo>
                    <a:pt x="3698729" y="69236"/>
                  </a:lnTo>
                  <a:lnTo>
                    <a:pt x="3734598" y="97528"/>
                  </a:lnTo>
                  <a:lnTo>
                    <a:pt x="3766859" y="129789"/>
                  </a:lnTo>
                  <a:lnTo>
                    <a:pt x="3795150" y="165657"/>
                  </a:lnTo>
                  <a:lnTo>
                    <a:pt x="3819110" y="204771"/>
                  </a:lnTo>
                  <a:lnTo>
                    <a:pt x="3838376" y="246768"/>
                  </a:lnTo>
                  <a:lnTo>
                    <a:pt x="3852585" y="291287"/>
                  </a:lnTo>
                  <a:lnTo>
                    <a:pt x="3861377" y="337964"/>
                  </a:lnTo>
                  <a:lnTo>
                    <a:pt x="3864388" y="386438"/>
                  </a:lnTo>
                  <a:lnTo>
                    <a:pt x="3864388" y="4401562"/>
                  </a:lnTo>
                  <a:lnTo>
                    <a:pt x="3861377" y="4450036"/>
                  </a:lnTo>
                  <a:lnTo>
                    <a:pt x="3852585" y="4496713"/>
                  </a:lnTo>
                  <a:lnTo>
                    <a:pt x="3838376" y="4541231"/>
                  </a:lnTo>
                  <a:lnTo>
                    <a:pt x="3819110" y="4583228"/>
                  </a:lnTo>
                  <a:lnTo>
                    <a:pt x="3795150" y="4622342"/>
                  </a:lnTo>
                  <a:lnTo>
                    <a:pt x="3766859" y="4658211"/>
                  </a:lnTo>
                  <a:lnTo>
                    <a:pt x="3734598" y="4690471"/>
                  </a:lnTo>
                  <a:lnTo>
                    <a:pt x="3698729" y="4718763"/>
                  </a:lnTo>
                  <a:lnTo>
                    <a:pt x="3659615" y="4742722"/>
                  </a:lnTo>
                  <a:lnTo>
                    <a:pt x="3617618" y="4761988"/>
                  </a:lnTo>
                  <a:lnTo>
                    <a:pt x="3573100" y="4776197"/>
                  </a:lnTo>
                  <a:lnTo>
                    <a:pt x="3526423" y="4784989"/>
                  </a:lnTo>
                  <a:lnTo>
                    <a:pt x="3477949" y="4788000"/>
                  </a:lnTo>
                  <a:lnTo>
                    <a:pt x="386438" y="4788000"/>
                  </a:lnTo>
                  <a:lnTo>
                    <a:pt x="337964" y="4784989"/>
                  </a:lnTo>
                  <a:lnTo>
                    <a:pt x="291287" y="4776197"/>
                  </a:lnTo>
                  <a:lnTo>
                    <a:pt x="246769" y="4761988"/>
                  </a:lnTo>
                  <a:lnTo>
                    <a:pt x="204771" y="4742722"/>
                  </a:lnTo>
                  <a:lnTo>
                    <a:pt x="165657" y="4718763"/>
                  </a:lnTo>
                  <a:lnTo>
                    <a:pt x="129789" y="4690471"/>
                  </a:lnTo>
                  <a:lnTo>
                    <a:pt x="97528" y="4658211"/>
                  </a:lnTo>
                  <a:lnTo>
                    <a:pt x="69236" y="4622342"/>
                  </a:lnTo>
                  <a:lnTo>
                    <a:pt x="45277" y="4583228"/>
                  </a:lnTo>
                  <a:lnTo>
                    <a:pt x="26011" y="4541231"/>
                  </a:lnTo>
                  <a:lnTo>
                    <a:pt x="11802" y="4496713"/>
                  </a:lnTo>
                  <a:lnTo>
                    <a:pt x="3010" y="4450036"/>
                  </a:lnTo>
                  <a:lnTo>
                    <a:pt x="0" y="4401562"/>
                  </a:lnTo>
                  <a:lnTo>
                    <a:pt x="0" y="386438"/>
                  </a:lnTo>
                  <a:close/>
                </a:path>
              </a:pathLst>
            </a:custGeom>
            <a:ln w="12700">
              <a:solidFill>
                <a:srgbClr val="AB3D7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7765405" y="1852167"/>
            <a:ext cx="3362960" cy="1562100"/>
          </a:xfrm>
          <a:prstGeom prst="rect">
            <a:avLst/>
          </a:prstGeom>
        </p:spPr>
        <p:txBody>
          <a:bodyPr wrap="square" lIns="0" tIns="52705" rIns="0" bIns="0" rtlCol="0" vert="horz">
            <a:spAutoFit/>
          </a:bodyPr>
          <a:lstStyle/>
          <a:p>
            <a:pPr marL="184150" marR="5080" indent="-171450">
              <a:lnSpc>
                <a:spcPct val="86100"/>
              </a:lnSpc>
              <a:spcBef>
                <a:spcPts val="415"/>
              </a:spcBef>
              <a:buChar char="•"/>
              <a:tabLst>
                <a:tab pos="184150" algn="l"/>
              </a:tabLst>
            </a:pPr>
            <a:r>
              <a:rPr dirty="0" sz="1900">
                <a:solidFill>
                  <a:srgbClr val="302453"/>
                </a:solidFill>
                <a:latin typeface="Arial"/>
                <a:cs typeface="Arial"/>
              </a:rPr>
              <a:t>We</a:t>
            </a:r>
            <a:r>
              <a:rPr dirty="0" sz="1900" spc="-4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302453"/>
                </a:solidFill>
                <a:latin typeface="Arial"/>
                <a:cs typeface="Arial"/>
              </a:rPr>
              <a:t>would</a:t>
            </a:r>
            <a:r>
              <a:rPr dirty="0" sz="1900" spc="-4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302453"/>
                </a:solidFill>
                <a:latin typeface="Arial"/>
                <a:cs typeface="Arial"/>
              </a:rPr>
              <a:t>love</a:t>
            </a:r>
            <a:r>
              <a:rPr dirty="0" sz="1900" spc="-4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302453"/>
                </a:solidFill>
                <a:latin typeface="Arial"/>
                <a:cs typeface="Arial"/>
              </a:rPr>
              <a:t>to</a:t>
            </a:r>
            <a:r>
              <a:rPr dirty="0" sz="1900" spc="-4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302453"/>
                </a:solidFill>
                <a:latin typeface="Arial"/>
                <a:cs typeface="Arial"/>
              </a:rPr>
              <a:t>invite</a:t>
            </a:r>
            <a:r>
              <a:rPr dirty="0" sz="1900" spc="-4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302453"/>
                </a:solidFill>
                <a:latin typeface="Arial"/>
                <a:cs typeface="Arial"/>
              </a:rPr>
              <a:t>in</a:t>
            </a:r>
            <a:r>
              <a:rPr dirty="0" sz="1900" spc="-4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 spc="-20">
                <a:solidFill>
                  <a:srgbClr val="302453"/>
                </a:solidFill>
                <a:latin typeface="Arial"/>
                <a:cs typeface="Arial"/>
              </a:rPr>
              <a:t>this </a:t>
            </a:r>
            <a:r>
              <a:rPr dirty="0" sz="1900">
                <a:solidFill>
                  <a:srgbClr val="302453"/>
                </a:solidFill>
                <a:latin typeface="Arial"/>
                <a:cs typeface="Arial"/>
              </a:rPr>
              <a:t>group</a:t>
            </a:r>
            <a:r>
              <a:rPr dirty="0" sz="1900" spc="-6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302453"/>
                </a:solidFill>
                <a:latin typeface="Arial"/>
                <a:cs typeface="Arial"/>
              </a:rPr>
              <a:t>and</a:t>
            </a:r>
            <a:r>
              <a:rPr dirty="0" sz="1900" spc="-6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302453"/>
                </a:solidFill>
                <a:latin typeface="Arial"/>
                <a:cs typeface="Arial"/>
              </a:rPr>
              <a:t>other</a:t>
            </a:r>
            <a:r>
              <a:rPr dirty="0" sz="1900" spc="-7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302453"/>
                </a:solidFill>
                <a:latin typeface="Arial"/>
                <a:cs typeface="Arial"/>
              </a:rPr>
              <a:t>institutions</a:t>
            </a:r>
            <a:r>
              <a:rPr dirty="0" sz="1900" spc="-6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 spc="-25">
                <a:solidFill>
                  <a:srgbClr val="302453"/>
                </a:solidFill>
                <a:latin typeface="Arial"/>
                <a:cs typeface="Arial"/>
              </a:rPr>
              <a:t>in </a:t>
            </a:r>
            <a:r>
              <a:rPr dirty="0" sz="1900">
                <a:solidFill>
                  <a:srgbClr val="302453"/>
                </a:solidFill>
                <a:latin typeface="Arial"/>
                <a:cs typeface="Arial"/>
              </a:rPr>
              <a:t>the</a:t>
            </a:r>
            <a:r>
              <a:rPr dirty="0" sz="1900" spc="-3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302453"/>
                </a:solidFill>
                <a:latin typeface="Arial"/>
                <a:cs typeface="Arial"/>
              </a:rPr>
              <a:t>sector</a:t>
            </a:r>
            <a:r>
              <a:rPr dirty="0" sz="1900" spc="-3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302453"/>
                </a:solidFill>
                <a:latin typeface="Arial"/>
                <a:cs typeface="Arial"/>
              </a:rPr>
              <a:t>to</a:t>
            </a:r>
            <a:r>
              <a:rPr dirty="0" sz="1900" spc="-3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302453"/>
                </a:solidFill>
                <a:latin typeface="Arial"/>
                <a:cs typeface="Arial"/>
              </a:rPr>
              <a:t>investigating </a:t>
            </a:r>
            <a:r>
              <a:rPr dirty="0" sz="1900">
                <a:solidFill>
                  <a:srgbClr val="302453"/>
                </a:solidFill>
                <a:latin typeface="Arial"/>
                <a:cs typeface="Arial"/>
              </a:rPr>
              <a:t>their</a:t>
            </a:r>
            <a:r>
              <a:rPr dirty="0" sz="1900" spc="-5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302453"/>
                </a:solidFill>
                <a:latin typeface="Arial"/>
                <a:cs typeface="Arial"/>
              </a:rPr>
              <a:t>own</a:t>
            </a:r>
            <a:r>
              <a:rPr dirty="0" sz="1900" spc="-5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302453"/>
                </a:solidFill>
                <a:latin typeface="Arial"/>
                <a:cs typeface="Arial"/>
              </a:rPr>
              <a:t>roles</a:t>
            </a:r>
            <a:r>
              <a:rPr dirty="0" sz="1900" spc="-5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302453"/>
                </a:solidFill>
                <a:latin typeface="Arial"/>
                <a:cs typeface="Arial"/>
              </a:rPr>
              <a:t>and</a:t>
            </a:r>
            <a:r>
              <a:rPr dirty="0" sz="1900" spc="-5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 spc="-25">
                <a:solidFill>
                  <a:srgbClr val="302453"/>
                </a:solidFill>
                <a:latin typeface="Arial"/>
                <a:cs typeface="Arial"/>
              </a:rPr>
              <a:t>co-</a:t>
            </a:r>
            <a:r>
              <a:rPr dirty="0" sz="1900" spc="-10">
                <a:solidFill>
                  <a:srgbClr val="302453"/>
                </a:solidFill>
                <a:latin typeface="Arial"/>
                <a:cs typeface="Arial"/>
              </a:rPr>
              <a:t>developing</a:t>
            </a:r>
            <a:r>
              <a:rPr dirty="0" sz="1900" spc="-4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302453"/>
                </a:solidFill>
                <a:latin typeface="Arial"/>
                <a:cs typeface="Arial"/>
              </a:rPr>
              <a:t>accountability standards.</a:t>
            </a:r>
            <a:endParaRPr sz="19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52912" y="6433820"/>
            <a:ext cx="3686810" cy="344805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2000" spc="-275">
                <a:solidFill>
                  <a:srgbClr val="FFFFFF"/>
                </a:solidFill>
                <a:latin typeface="Arial Black"/>
                <a:cs typeface="Arial Black"/>
              </a:rPr>
              <a:t>2022</a:t>
            </a:r>
            <a:r>
              <a:rPr dirty="0" sz="2000" spc="-25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000" spc="-200">
                <a:solidFill>
                  <a:srgbClr val="FFFFFF"/>
                </a:solidFill>
                <a:latin typeface="Arial Black"/>
                <a:cs typeface="Arial Black"/>
              </a:rPr>
              <a:t>National</a:t>
            </a:r>
            <a:r>
              <a:rPr dirty="0" sz="2000" spc="-23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000" spc="-265">
                <a:solidFill>
                  <a:srgbClr val="FFFFFF"/>
                </a:solidFill>
                <a:latin typeface="Arial Black"/>
                <a:cs typeface="Arial Black"/>
              </a:rPr>
              <a:t>Research</a:t>
            </a:r>
            <a:r>
              <a:rPr dirty="0" sz="2000" spc="-24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000" spc="-190">
                <a:solidFill>
                  <a:srgbClr val="FFFFFF"/>
                </a:solidFill>
                <a:latin typeface="Arial Black"/>
                <a:cs typeface="Arial Black"/>
              </a:rPr>
              <a:t>Meeting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765405" y="3696208"/>
            <a:ext cx="2799080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3515" indent="-170815">
              <a:lnSpc>
                <a:spcPct val="100000"/>
              </a:lnSpc>
              <a:spcBef>
                <a:spcPts val="100"/>
              </a:spcBef>
              <a:buChar char="•"/>
              <a:tabLst>
                <a:tab pos="183515" algn="l"/>
              </a:tabLst>
            </a:pPr>
            <a:r>
              <a:rPr dirty="0" sz="1900">
                <a:solidFill>
                  <a:srgbClr val="302453"/>
                </a:solidFill>
                <a:latin typeface="Arial"/>
                <a:cs typeface="Arial"/>
              </a:rPr>
              <a:t>Convening</a:t>
            </a:r>
            <a:r>
              <a:rPr dirty="0" sz="1900" spc="-7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302453"/>
                </a:solidFill>
                <a:latin typeface="Arial"/>
                <a:cs typeface="Arial"/>
              </a:rPr>
              <a:t>in</a:t>
            </a:r>
            <a:r>
              <a:rPr dirty="0" sz="1900" spc="-7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302453"/>
                </a:solidFill>
                <a:latin typeface="Arial"/>
                <a:cs typeface="Arial"/>
              </a:rPr>
              <a:t>early</a:t>
            </a:r>
            <a:r>
              <a:rPr dirty="0" sz="1900" spc="-6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 spc="-20">
                <a:solidFill>
                  <a:srgbClr val="302453"/>
                </a:solidFill>
                <a:latin typeface="Arial"/>
                <a:cs typeface="Arial"/>
              </a:rPr>
              <a:t>2023</a:t>
            </a:r>
            <a:endParaRPr sz="1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765405" y="4278376"/>
            <a:ext cx="3190875" cy="1318260"/>
          </a:xfrm>
          <a:prstGeom prst="rect">
            <a:avLst/>
          </a:prstGeom>
        </p:spPr>
        <p:txBody>
          <a:bodyPr wrap="square" lIns="0" tIns="51435" rIns="0" bIns="0" rtlCol="0" vert="horz">
            <a:spAutoFit/>
          </a:bodyPr>
          <a:lstStyle/>
          <a:p>
            <a:pPr marL="184150" marR="5080" indent="-171450">
              <a:lnSpc>
                <a:spcPct val="86600"/>
              </a:lnSpc>
              <a:spcBef>
                <a:spcPts val="405"/>
              </a:spcBef>
              <a:buChar char="•"/>
              <a:tabLst>
                <a:tab pos="184150" algn="l"/>
              </a:tabLst>
            </a:pPr>
            <a:r>
              <a:rPr dirty="0" sz="1900" spc="-20">
                <a:solidFill>
                  <a:srgbClr val="302453"/>
                </a:solidFill>
                <a:latin typeface="Arial"/>
                <a:cs typeface="Arial"/>
              </a:rPr>
              <a:t>Email</a:t>
            </a:r>
            <a:r>
              <a:rPr dirty="0" sz="1900" spc="-114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302453"/>
                </a:solidFill>
                <a:latin typeface="Arial"/>
                <a:cs typeface="Arial"/>
              </a:rPr>
              <a:t>Artair</a:t>
            </a:r>
            <a:r>
              <a:rPr dirty="0" sz="1900" spc="-10">
                <a:solidFill>
                  <a:srgbClr val="302453"/>
                </a:solidFill>
                <a:latin typeface="Arial"/>
                <a:cs typeface="Arial"/>
              </a:rPr>
              <a:t> Rogers </a:t>
            </a:r>
            <a:r>
              <a:rPr dirty="0" sz="1900" spc="-10">
                <a:solidFill>
                  <a:srgbClr val="302453"/>
                </a:solidFill>
                <a:latin typeface="Arial"/>
                <a:cs typeface="Arial"/>
                <a:hlinkClick r:id="rId3"/>
              </a:rPr>
              <a:t>(</a:t>
            </a:r>
            <a:r>
              <a:rPr dirty="0" u="sng" sz="1900" spc="-10">
                <a:solidFill>
                  <a:srgbClr val="302453"/>
                </a:solidFill>
                <a:uFill>
                  <a:solidFill>
                    <a:srgbClr val="302453"/>
                  </a:solidFill>
                </a:uFill>
                <a:latin typeface="Arial"/>
                <a:cs typeface="Arial"/>
                <a:hlinkClick r:id="rId3"/>
              </a:rPr>
              <a:t>arogers@g.harvard.edu</a:t>
            </a:r>
            <a:r>
              <a:rPr dirty="0" sz="1900" spc="-10">
                <a:solidFill>
                  <a:srgbClr val="302453"/>
                </a:solidFill>
                <a:latin typeface="Arial"/>
                <a:cs typeface="Arial"/>
                <a:hlinkClick r:id="rId3"/>
              </a:rPr>
              <a:t>)</a:t>
            </a:r>
            <a:r>
              <a:rPr dirty="0" sz="1900" spc="-5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 spc="-25">
                <a:solidFill>
                  <a:srgbClr val="302453"/>
                </a:solidFill>
                <a:latin typeface="Arial"/>
                <a:cs typeface="Arial"/>
              </a:rPr>
              <a:t>or </a:t>
            </a:r>
            <a:r>
              <a:rPr dirty="0" sz="1900">
                <a:solidFill>
                  <a:srgbClr val="302453"/>
                </a:solidFill>
                <a:latin typeface="Arial"/>
                <a:cs typeface="Arial"/>
              </a:rPr>
              <a:t>Sonia</a:t>
            </a:r>
            <a:r>
              <a:rPr dirty="0" sz="1900" spc="-5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302453"/>
                </a:solidFill>
                <a:latin typeface="Arial"/>
                <a:cs typeface="Arial"/>
              </a:rPr>
              <a:t>Sarkar </a:t>
            </a:r>
            <a:r>
              <a:rPr dirty="0" sz="1900" spc="-20">
                <a:solidFill>
                  <a:srgbClr val="302453"/>
                </a:solidFill>
                <a:latin typeface="Arial"/>
                <a:cs typeface="Arial"/>
                <a:hlinkClick r:id="rId4"/>
              </a:rPr>
              <a:t>(</a:t>
            </a:r>
            <a:r>
              <a:rPr dirty="0" u="sng" sz="1900" spc="-20">
                <a:solidFill>
                  <a:srgbClr val="302453"/>
                </a:solidFill>
                <a:uFill>
                  <a:solidFill>
                    <a:srgbClr val="302453"/>
                  </a:solidFill>
                </a:uFill>
                <a:latin typeface="Arial"/>
                <a:cs typeface="Arial"/>
                <a:hlinkClick r:id="rId4"/>
              </a:rPr>
              <a:t>sar.sonia@gmail.com</a:t>
            </a:r>
            <a:r>
              <a:rPr dirty="0" sz="1900" spc="-20">
                <a:solidFill>
                  <a:srgbClr val="302453"/>
                </a:solidFill>
                <a:latin typeface="Arial"/>
                <a:cs typeface="Arial"/>
                <a:hlinkClick r:id="rId4"/>
              </a:rPr>
              <a:t>)</a:t>
            </a:r>
            <a:r>
              <a:rPr dirty="0" sz="1900" spc="60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 spc="-25">
                <a:solidFill>
                  <a:srgbClr val="302453"/>
                </a:solidFill>
                <a:latin typeface="Arial"/>
                <a:cs typeface="Arial"/>
              </a:rPr>
              <a:t>for </a:t>
            </a:r>
            <a:r>
              <a:rPr dirty="0" sz="1900">
                <a:solidFill>
                  <a:srgbClr val="302453"/>
                </a:solidFill>
                <a:latin typeface="Arial"/>
                <a:cs typeface="Arial"/>
              </a:rPr>
              <a:t>more</a:t>
            </a:r>
            <a:r>
              <a:rPr dirty="0" sz="1900" spc="-65">
                <a:solidFill>
                  <a:srgbClr val="302453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302453"/>
                </a:solidFill>
                <a:latin typeface="Arial"/>
                <a:cs typeface="Arial"/>
              </a:rPr>
              <a:t>information.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52912" y="6429755"/>
            <a:ext cx="368681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75">
                <a:solidFill>
                  <a:srgbClr val="FFFFFF"/>
                </a:solidFill>
                <a:latin typeface="Arial Black"/>
                <a:cs typeface="Arial Black"/>
              </a:rPr>
              <a:t>2022</a:t>
            </a:r>
            <a:r>
              <a:rPr dirty="0" sz="2000" spc="-25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000" spc="-200">
                <a:solidFill>
                  <a:srgbClr val="FFFFFF"/>
                </a:solidFill>
                <a:latin typeface="Arial Black"/>
                <a:cs typeface="Arial Black"/>
              </a:rPr>
              <a:t>National</a:t>
            </a:r>
            <a:r>
              <a:rPr dirty="0" sz="2000" spc="-23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000" spc="-265">
                <a:solidFill>
                  <a:srgbClr val="FFFFFF"/>
                </a:solidFill>
                <a:latin typeface="Arial Black"/>
                <a:cs typeface="Arial Black"/>
              </a:rPr>
              <a:t>Research</a:t>
            </a:r>
            <a:r>
              <a:rPr dirty="0" sz="2000" spc="-24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000" spc="-190">
                <a:solidFill>
                  <a:srgbClr val="FFFFFF"/>
                </a:solidFill>
                <a:latin typeface="Arial Black"/>
                <a:cs typeface="Arial Black"/>
              </a:rPr>
              <a:t>Meeting</a:t>
            </a:r>
            <a:endParaRPr sz="2000">
              <a:latin typeface="Arial Black"/>
              <a:cs typeface="Arial Black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865" y="6375081"/>
            <a:ext cx="2116666" cy="46418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" y="140676"/>
            <a:ext cx="1097280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356350"/>
            </a:xfrm>
            <a:custGeom>
              <a:avLst/>
              <a:gdLst/>
              <a:ahLst/>
              <a:cxnLst/>
              <a:rect l="l" t="t" r="r" b="b"/>
              <a:pathLst>
                <a:path w="12192000" h="6356350">
                  <a:moveTo>
                    <a:pt x="0" y="6356350"/>
                  </a:moveTo>
                  <a:lnTo>
                    <a:pt x="12192000" y="635635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6356350"/>
                  </a:lnTo>
                  <a:close/>
                </a:path>
              </a:pathLst>
            </a:custGeom>
            <a:solidFill>
              <a:srgbClr val="241B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" y="6356350"/>
              <a:ext cx="12192000" cy="501650"/>
            </a:xfrm>
            <a:custGeom>
              <a:avLst/>
              <a:gdLst/>
              <a:ahLst/>
              <a:cxnLst/>
              <a:rect l="l" t="t" r="r" b="b"/>
              <a:pathLst>
                <a:path w="12192000" h="501650">
                  <a:moveTo>
                    <a:pt x="12192000" y="0"/>
                  </a:moveTo>
                  <a:lnTo>
                    <a:pt x="0" y="0"/>
                  </a:lnTo>
                  <a:lnTo>
                    <a:pt x="0" y="501649"/>
                  </a:lnTo>
                  <a:lnTo>
                    <a:pt x="12192000" y="50164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41207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4252912" y="6429755"/>
            <a:ext cx="368681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75">
                <a:solidFill>
                  <a:srgbClr val="FFFFFF"/>
                </a:solidFill>
                <a:latin typeface="Arial Black"/>
                <a:cs typeface="Arial Black"/>
              </a:rPr>
              <a:t>2022</a:t>
            </a:r>
            <a:r>
              <a:rPr dirty="0" sz="2000" spc="-25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000" spc="-200">
                <a:solidFill>
                  <a:srgbClr val="FFFFFF"/>
                </a:solidFill>
                <a:latin typeface="Arial Black"/>
                <a:cs typeface="Arial Black"/>
              </a:rPr>
              <a:t>National</a:t>
            </a:r>
            <a:r>
              <a:rPr dirty="0" sz="2000" spc="-23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000" spc="-265">
                <a:solidFill>
                  <a:srgbClr val="FFFFFF"/>
                </a:solidFill>
                <a:latin typeface="Arial Black"/>
                <a:cs typeface="Arial Black"/>
              </a:rPr>
              <a:t>Research</a:t>
            </a:r>
            <a:r>
              <a:rPr dirty="0" sz="2000" spc="-24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000" spc="-190">
                <a:solidFill>
                  <a:srgbClr val="FFFFFF"/>
                </a:solidFill>
                <a:latin typeface="Arial Black"/>
                <a:cs typeface="Arial Black"/>
              </a:rPr>
              <a:t>Meeting</a:t>
            </a:r>
            <a:endParaRPr sz="2000">
              <a:latin typeface="Arial Black"/>
              <a:cs typeface="Arial Black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865" y="6375081"/>
            <a:ext cx="2116666" cy="464180"/>
          </a:xfrm>
          <a:prstGeom prst="rect">
            <a:avLst/>
          </a:prstGeom>
        </p:spPr>
      </p:pic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37388" rIns="0" bIns="0" rtlCol="0" vert="horz">
            <a:spAutoFit/>
          </a:bodyPr>
          <a:lstStyle/>
          <a:p>
            <a:pPr marL="962660">
              <a:lnSpc>
                <a:spcPct val="100000"/>
              </a:lnSpc>
              <a:spcBef>
                <a:spcPts val="100"/>
              </a:spcBef>
            </a:pPr>
            <a:r>
              <a:rPr dirty="0" spc="-254"/>
              <a:t>Agreements</a:t>
            </a:r>
            <a:r>
              <a:rPr dirty="0" spc="-210"/>
              <a:t> </a:t>
            </a:r>
            <a:r>
              <a:rPr dirty="0" spc="-45"/>
              <a:t>for</a:t>
            </a:r>
            <a:r>
              <a:rPr dirty="0" spc="-210"/>
              <a:t> </a:t>
            </a:r>
            <a:r>
              <a:rPr dirty="0" spc="-395"/>
              <a:t>a</a:t>
            </a:r>
            <a:r>
              <a:rPr dirty="0" spc="-200"/>
              <a:t> </a:t>
            </a:r>
            <a:r>
              <a:rPr dirty="0" spc="-315"/>
              <a:t>safe</a:t>
            </a:r>
            <a:r>
              <a:rPr dirty="0" spc="-204"/>
              <a:t> </a:t>
            </a:r>
            <a:r>
              <a:rPr dirty="0" spc="-254"/>
              <a:t>and</a:t>
            </a:r>
            <a:r>
              <a:rPr dirty="0" spc="-204"/>
              <a:t> </a:t>
            </a:r>
            <a:r>
              <a:rPr dirty="0" spc="-265"/>
              <a:t>brave</a:t>
            </a:r>
            <a:r>
              <a:rPr dirty="0" spc="-200"/>
              <a:t> </a:t>
            </a:r>
            <a:r>
              <a:rPr dirty="0" spc="-110"/>
              <a:t>meeting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12390" y="1451415"/>
            <a:ext cx="2364740" cy="1419225"/>
          </a:xfrm>
          <a:prstGeom prst="rect">
            <a:avLst/>
          </a:prstGeom>
          <a:solidFill>
            <a:srgbClr val="D29B06"/>
          </a:solidFill>
        </p:spPr>
        <p:txBody>
          <a:bodyPr wrap="square" lIns="0" tIns="3365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65"/>
              </a:spcBef>
            </a:pPr>
            <a:endParaRPr sz="1800">
              <a:latin typeface="Times New Roman"/>
              <a:cs typeface="Times New Roman"/>
            </a:endParaRPr>
          </a:p>
          <a:p>
            <a:pPr marL="198755" marR="191135" indent="255270">
              <a:lnSpc>
                <a:spcPct val="95000"/>
              </a:lnSpc>
            </a:pP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Practice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active, 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judgement-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free,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empathetic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listening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13306" y="1451415"/>
            <a:ext cx="2364740" cy="1419225"/>
          </a:xfrm>
          <a:prstGeom prst="rect">
            <a:avLst/>
          </a:prstGeom>
          <a:solidFill>
            <a:srgbClr val="AB3D74"/>
          </a:solidFill>
        </p:spPr>
        <p:txBody>
          <a:bodyPr wrap="square" lIns="0" tIns="3365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65"/>
              </a:spcBef>
            </a:pPr>
            <a:endParaRPr sz="1800">
              <a:latin typeface="Times New Roman"/>
              <a:cs typeface="Times New Roman"/>
            </a:endParaRPr>
          </a:p>
          <a:p>
            <a:pPr algn="ctr" marL="191770" marR="184150">
              <a:lnSpc>
                <a:spcPct val="95000"/>
              </a:lnSpc>
            </a:pPr>
            <a:r>
              <a:rPr dirty="0" sz="1800" spc="-100">
                <a:solidFill>
                  <a:srgbClr val="FFFFFF"/>
                </a:solidFill>
                <a:latin typeface="Arial"/>
                <a:cs typeface="Arial"/>
              </a:rPr>
              <a:t>Respect</a:t>
            </a:r>
            <a:r>
              <a:rPr dirty="0" sz="18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9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dirty="0" sz="18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other’s 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differences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backgrounds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14223" y="1451415"/>
            <a:ext cx="2364740" cy="1419225"/>
          </a:xfrm>
          <a:prstGeom prst="rect">
            <a:avLst/>
          </a:prstGeom>
          <a:solidFill>
            <a:srgbClr val="145272"/>
          </a:solidFill>
        </p:spPr>
        <p:txBody>
          <a:bodyPr wrap="square" lIns="0" tIns="3365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65"/>
              </a:spcBef>
            </a:pPr>
            <a:endParaRPr sz="1800">
              <a:latin typeface="Times New Roman"/>
              <a:cs typeface="Times New Roman"/>
            </a:endParaRPr>
          </a:p>
          <a:p>
            <a:pPr algn="ctr" marL="90170" marR="82550">
              <a:lnSpc>
                <a:spcPct val="95000"/>
              </a:lnSpc>
            </a:pPr>
            <a:r>
              <a:rPr dirty="0" sz="1800" spc="-114">
                <a:solidFill>
                  <a:srgbClr val="FFFFFF"/>
                </a:solidFill>
                <a:latin typeface="Arial"/>
                <a:cs typeface="Arial"/>
              </a:rPr>
              <a:t>Agree</a:t>
            </a:r>
            <a:r>
              <a:rPr dirty="0" sz="18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8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disagree</a:t>
            </a:r>
            <a:r>
              <a:rPr dirty="0" sz="18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4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dirty="0" sz="18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but </a:t>
            </a:r>
            <a:r>
              <a:rPr dirty="0" sz="1800" spc="-105">
                <a:solidFill>
                  <a:srgbClr val="FFFFFF"/>
                </a:solidFill>
                <a:latin typeface="Arial"/>
                <a:cs typeface="Arial"/>
              </a:rPr>
              <a:t>seek</a:t>
            </a:r>
            <a:r>
              <a:rPr dirty="0" sz="1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understanding. </a:t>
            </a:r>
            <a:r>
              <a:rPr dirty="0" sz="1800" spc="-204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dirty="0" sz="18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dirty="0" sz="18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here</a:t>
            </a:r>
            <a:r>
              <a:rPr dirty="0" sz="18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8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learn!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15140" y="1451415"/>
            <a:ext cx="2364740" cy="1419225"/>
          </a:xfrm>
          <a:prstGeom prst="rect">
            <a:avLst/>
          </a:prstGeom>
          <a:solidFill>
            <a:srgbClr val="89B88C"/>
          </a:solidFill>
        </p:spPr>
        <p:txBody>
          <a:bodyPr wrap="square" lIns="0" tIns="3365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65"/>
              </a:spcBef>
            </a:pPr>
            <a:endParaRPr sz="1800">
              <a:latin typeface="Times New Roman"/>
              <a:cs typeface="Times New Roman"/>
            </a:endParaRPr>
          </a:p>
          <a:p>
            <a:pPr algn="ctr" marL="195580" marR="187960">
              <a:lnSpc>
                <a:spcPct val="95000"/>
              </a:lnSpc>
            </a:pP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Honor</a:t>
            </a:r>
            <a:r>
              <a:rPr dirty="0" sz="1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8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difference 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between</a:t>
            </a:r>
            <a:r>
              <a:rPr dirty="0" sz="18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unsafe</a:t>
            </a:r>
            <a:r>
              <a:rPr dirty="0" sz="18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uncomfortable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12390" y="3106544"/>
            <a:ext cx="2364740" cy="1419225"/>
          </a:xfrm>
          <a:prstGeom prst="rect">
            <a:avLst/>
          </a:prstGeom>
          <a:solidFill>
            <a:srgbClr val="2D9B95"/>
          </a:solidFill>
        </p:spPr>
        <p:txBody>
          <a:bodyPr wrap="square" lIns="0" tIns="37465" rIns="0" bIns="0" rtlCol="0" vert="horz">
            <a:spAutoFit/>
          </a:bodyPr>
          <a:lstStyle/>
          <a:p>
            <a:pPr algn="ctr" marL="78105" marR="70485">
              <a:lnSpc>
                <a:spcPct val="95000"/>
              </a:lnSpc>
              <a:spcBef>
                <a:spcPts val="295"/>
              </a:spcBef>
            </a:pPr>
            <a:r>
              <a:rPr dirty="0" sz="1800" spc="-135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curious</a:t>
            </a:r>
            <a:r>
              <a:rPr dirty="0" sz="18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about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intentions</a:t>
            </a:r>
            <a:r>
              <a:rPr dirty="0" sz="18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but 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recognize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impact 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18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dirty="0" sz="18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important</a:t>
            </a:r>
            <a:r>
              <a:rPr dirty="0" sz="18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than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intentions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13306" y="3106544"/>
            <a:ext cx="2364740" cy="1419225"/>
          </a:xfrm>
          <a:prstGeom prst="rect">
            <a:avLst/>
          </a:prstGeom>
          <a:solidFill>
            <a:srgbClr val="D29B06"/>
          </a:solidFill>
        </p:spPr>
        <p:txBody>
          <a:bodyPr wrap="square" lIns="0" tIns="3365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65"/>
              </a:spcBef>
            </a:pPr>
            <a:endParaRPr sz="1800">
              <a:latin typeface="Times New Roman"/>
              <a:cs typeface="Times New Roman"/>
            </a:endParaRPr>
          </a:p>
          <a:p>
            <a:pPr algn="ctr" marL="138430" marR="130810">
              <a:lnSpc>
                <a:spcPct val="95000"/>
              </a:lnSpc>
            </a:pPr>
            <a:r>
              <a:rPr dirty="0" sz="1800" spc="-90">
                <a:solidFill>
                  <a:srgbClr val="FFFFFF"/>
                </a:solidFill>
                <a:latin typeface="Arial"/>
                <a:cs typeface="Arial"/>
              </a:rPr>
              <a:t>Welcome</a:t>
            </a:r>
            <a:r>
              <a:rPr dirty="0" sz="18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being</a:t>
            </a:r>
            <a:r>
              <a:rPr dirty="0" sz="18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called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35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dirty="0" sz="1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gift</a:t>
            </a:r>
            <a:r>
              <a:rPr dirty="0" sz="1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invitation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learn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14223" y="3106544"/>
            <a:ext cx="2364740" cy="1419225"/>
          </a:xfrm>
          <a:prstGeom prst="rect">
            <a:avLst/>
          </a:prstGeom>
          <a:solidFill>
            <a:srgbClr val="AB3D74"/>
          </a:solidFill>
        </p:spPr>
        <p:txBody>
          <a:bodyPr wrap="square" lIns="0" tIns="3365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65"/>
              </a:spcBef>
            </a:pPr>
            <a:endParaRPr sz="1800">
              <a:latin typeface="Times New Roman"/>
              <a:cs typeface="Times New Roman"/>
            </a:endParaRPr>
          </a:p>
          <a:p>
            <a:pPr algn="ctr" marL="375920" marR="368300">
              <a:lnSpc>
                <a:spcPct val="95000"/>
              </a:lnSpc>
            </a:pPr>
            <a:r>
              <a:rPr dirty="0" sz="1800" spc="-135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dirty="0" sz="1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mindful</a:t>
            </a:r>
            <a:r>
              <a:rPr dirty="0" sz="1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positionality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power</a:t>
            </a:r>
            <a:r>
              <a:rPr dirty="0" sz="1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dynamics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815140" y="3106544"/>
            <a:ext cx="2364740" cy="1419225"/>
          </a:xfrm>
          <a:prstGeom prst="rect">
            <a:avLst/>
          </a:prstGeom>
          <a:solidFill>
            <a:srgbClr val="145272"/>
          </a:solidFill>
        </p:spPr>
        <p:txBody>
          <a:bodyPr wrap="square" lIns="0" tIns="37465" rIns="0" bIns="0" rtlCol="0" vert="horz">
            <a:spAutoFit/>
          </a:bodyPr>
          <a:lstStyle/>
          <a:p>
            <a:pPr algn="ctr" marL="207645" marR="200025" indent="-635">
              <a:lnSpc>
                <a:spcPct val="95000"/>
              </a:lnSpc>
              <a:spcBef>
                <a:spcPts val="295"/>
              </a:spcBef>
            </a:pP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Acknowledge 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judgments</a:t>
            </a:r>
            <a:r>
              <a:rPr dirty="0" sz="18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assumptions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(including</a:t>
            </a:r>
            <a:r>
              <a:rPr dirty="0" sz="18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dirty="0" sz="18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own</a:t>
            </a:r>
            <a:r>
              <a:rPr dirty="0" sz="1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dirty="0" sz="1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dirty="0" sz="18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dirty="0" sz="1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biases)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12847" y="4761673"/>
            <a:ext cx="2364740" cy="1419225"/>
          </a:xfrm>
          <a:prstGeom prst="rect">
            <a:avLst/>
          </a:prstGeom>
          <a:solidFill>
            <a:srgbClr val="89B88C"/>
          </a:solidFill>
        </p:spPr>
        <p:txBody>
          <a:bodyPr wrap="square" lIns="0" tIns="166370" rIns="0" bIns="0" rtlCol="0" vert="horz">
            <a:spAutoFit/>
          </a:bodyPr>
          <a:lstStyle/>
          <a:p>
            <a:pPr algn="ctr" marL="96520" marR="89535">
              <a:lnSpc>
                <a:spcPct val="95600"/>
              </a:lnSpc>
              <a:spcBef>
                <a:spcPts val="1310"/>
              </a:spcBef>
            </a:pPr>
            <a:r>
              <a:rPr dirty="0" sz="1800" spc="-14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dirty="0" sz="18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inclusive</a:t>
            </a:r>
            <a:r>
              <a:rPr dirty="0" sz="18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language 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8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avoid</a:t>
            </a:r>
            <a:r>
              <a:rPr dirty="0" sz="18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using 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derogatory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stigmatizing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language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13764" y="4761673"/>
            <a:ext cx="2364740" cy="1419225"/>
          </a:xfrm>
          <a:prstGeom prst="rect">
            <a:avLst/>
          </a:prstGeom>
          <a:solidFill>
            <a:srgbClr val="2D9B95"/>
          </a:solidFill>
        </p:spPr>
        <p:txBody>
          <a:bodyPr wrap="square" lIns="0" tIns="3302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60"/>
              </a:spcBef>
            </a:pPr>
            <a:endParaRPr sz="1800">
              <a:latin typeface="Times New Roman"/>
              <a:cs typeface="Times New Roman"/>
            </a:endParaRPr>
          </a:p>
          <a:p>
            <a:pPr algn="ctr" marL="147955" marR="140335" indent="-635">
              <a:lnSpc>
                <a:spcPct val="95000"/>
              </a:lnSpc>
              <a:spcBef>
                <a:spcPts val="5"/>
              </a:spcBef>
            </a:pPr>
            <a:r>
              <a:rPr dirty="0" sz="1800" spc="-125">
                <a:solidFill>
                  <a:srgbClr val="FFFFFF"/>
                </a:solidFill>
                <a:latin typeface="Arial"/>
                <a:cs typeface="Arial"/>
              </a:rPr>
              <a:t>Release</a:t>
            </a:r>
            <a:r>
              <a:rPr dirty="0" sz="18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control, 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privilege,</a:t>
            </a: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notions of</a:t>
            </a:r>
            <a:r>
              <a:rPr dirty="0" sz="18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being</a:t>
            </a:r>
            <a:r>
              <a:rPr dirty="0" sz="1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right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514681" y="4761673"/>
            <a:ext cx="2364740" cy="1419225"/>
          </a:xfrm>
          <a:prstGeom prst="rect">
            <a:avLst/>
          </a:prstGeom>
          <a:solidFill>
            <a:srgbClr val="D29B06"/>
          </a:solidFill>
        </p:spPr>
        <p:txBody>
          <a:bodyPr wrap="square" lIns="0" tIns="166370" rIns="0" bIns="0" rtlCol="0" vert="horz">
            <a:spAutoFit/>
          </a:bodyPr>
          <a:lstStyle/>
          <a:p>
            <a:pPr algn="ctr" marL="88265" marR="80645">
              <a:lnSpc>
                <a:spcPct val="95600"/>
              </a:lnSpc>
              <a:spcBef>
                <a:spcPts val="1310"/>
              </a:spcBef>
            </a:pP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Accept</a:t>
            </a:r>
            <a:r>
              <a:rPr dirty="0" sz="18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things</a:t>
            </a:r>
            <a:r>
              <a:rPr dirty="0" sz="18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may 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remain</a:t>
            </a:r>
            <a:r>
              <a:rPr dirty="0" sz="18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unresolved;</a:t>
            </a: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we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might</a:t>
            </a:r>
            <a:r>
              <a:rPr dirty="0" sz="1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dirty="0" sz="18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feel</a:t>
            </a:r>
            <a:r>
              <a:rPr dirty="0" sz="1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sense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8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closure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434046" y="6331993"/>
            <a:ext cx="2680970" cy="520065"/>
          </a:xfrm>
          <a:prstGeom prst="rect">
            <a:avLst/>
          </a:prstGeom>
        </p:spPr>
        <p:txBody>
          <a:bodyPr wrap="square" lIns="0" tIns="31114" rIns="0" bIns="0" rtlCol="0" vert="horz">
            <a:spAutoFit/>
          </a:bodyPr>
          <a:lstStyle/>
          <a:p>
            <a:pPr algn="just" marL="12700" marR="5080" indent="34925">
              <a:lnSpc>
                <a:spcPct val="90400"/>
              </a:lnSpc>
              <a:spcBef>
                <a:spcPts val="244"/>
              </a:spcBef>
            </a:pPr>
            <a:r>
              <a:rPr dirty="0" sz="1150" spc="-120" i="1">
                <a:solidFill>
                  <a:srgbClr val="FFFFFF"/>
                </a:solidFill>
                <a:latin typeface="Arial"/>
                <a:cs typeface="Arial"/>
              </a:rPr>
              <a:t>Agreements</a:t>
            </a:r>
            <a:r>
              <a:rPr dirty="0" sz="1150" spc="6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50" spc="-90" i="1">
                <a:solidFill>
                  <a:srgbClr val="FFFFFF"/>
                </a:solidFill>
                <a:latin typeface="Arial"/>
                <a:cs typeface="Arial"/>
              </a:rPr>
              <a:t>adapted</a:t>
            </a:r>
            <a:r>
              <a:rPr dirty="0" sz="1150" spc="6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50" spc="-80" i="1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dirty="0" sz="1150" spc="3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50" spc="-120" i="1">
                <a:solidFill>
                  <a:srgbClr val="FFFFFF"/>
                </a:solidFill>
                <a:latin typeface="Arial"/>
                <a:cs typeface="Arial"/>
              </a:rPr>
              <a:t>Sharon</a:t>
            </a:r>
            <a:r>
              <a:rPr dirty="0" sz="1150" spc="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50" spc="-55" i="1">
                <a:solidFill>
                  <a:srgbClr val="FFFFFF"/>
                </a:solidFill>
                <a:latin typeface="Arial"/>
                <a:cs typeface="Arial"/>
              </a:rPr>
              <a:t>Washington </a:t>
            </a:r>
            <a:r>
              <a:rPr dirty="0" sz="1150" spc="-85" i="1">
                <a:solidFill>
                  <a:srgbClr val="FFFFFF"/>
                </a:solidFill>
                <a:latin typeface="Arial"/>
                <a:cs typeface="Arial"/>
              </a:rPr>
              <a:t>Consulting</a:t>
            </a:r>
            <a:r>
              <a:rPr dirty="0" sz="115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50" spc="-135" i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150" spc="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50" spc="-105" i="1">
                <a:solidFill>
                  <a:srgbClr val="FFFFFF"/>
                </a:solidFill>
                <a:latin typeface="Arial"/>
                <a:cs typeface="Arial"/>
              </a:rPr>
              <a:t>those</a:t>
            </a:r>
            <a:r>
              <a:rPr dirty="0" sz="1150" spc="2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50" spc="-145" i="1">
                <a:solidFill>
                  <a:srgbClr val="FFFFFF"/>
                </a:solidFill>
                <a:latin typeface="Arial"/>
                <a:cs typeface="Arial"/>
              </a:rPr>
              <a:t>used</a:t>
            </a:r>
            <a:r>
              <a:rPr dirty="0" sz="1150" spc="6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50" spc="-90" i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150" spc="2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50" spc="-100" i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150" spc="6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50" spc="-270" i="1">
                <a:solidFill>
                  <a:srgbClr val="FFFFFF"/>
                </a:solidFill>
                <a:latin typeface="Arial"/>
                <a:cs typeface="Arial"/>
              </a:rPr>
              <a:t>AHRQ</a:t>
            </a:r>
            <a:r>
              <a:rPr dirty="0" sz="1150" spc="19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50" spc="-10" i="1">
                <a:solidFill>
                  <a:srgbClr val="FFFFFF"/>
                </a:solidFill>
                <a:latin typeface="Arial"/>
                <a:cs typeface="Arial"/>
              </a:rPr>
              <a:t>Health </a:t>
            </a:r>
            <a:r>
              <a:rPr dirty="0" sz="1150" spc="-70" i="1">
                <a:solidFill>
                  <a:srgbClr val="FFFFFF"/>
                </a:solidFill>
                <a:latin typeface="Arial"/>
                <a:cs typeface="Arial"/>
              </a:rPr>
              <a:t>Equity</a:t>
            </a:r>
            <a:r>
              <a:rPr dirty="0" sz="1150" spc="-9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50" spc="-80" i="1">
                <a:solidFill>
                  <a:srgbClr val="FFFFFF"/>
                </a:solidFill>
                <a:latin typeface="Arial"/>
                <a:cs typeface="Arial"/>
              </a:rPr>
              <a:t>Summit, </a:t>
            </a:r>
            <a:r>
              <a:rPr dirty="0" sz="1150" spc="-125" i="1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dirty="0" sz="1150" spc="-9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50" spc="-50" i="1">
                <a:solidFill>
                  <a:srgbClr val="FFFFFF"/>
                </a:solidFill>
                <a:latin typeface="Arial"/>
                <a:cs typeface="Arial"/>
              </a:rPr>
              <a:t>well</a:t>
            </a:r>
            <a:r>
              <a:rPr dirty="0" sz="1150" spc="-8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50" spc="-125" i="1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dirty="0" sz="1150" spc="-9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50" spc="-50" i="1">
                <a:solidFill>
                  <a:srgbClr val="FFFFFF"/>
                </a:solidFill>
                <a:latin typeface="Arial"/>
                <a:cs typeface="Arial"/>
              </a:rPr>
              <a:t>internal</a:t>
            </a:r>
            <a:r>
              <a:rPr dirty="0" sz="1150" spc="-8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50" spc="-65" i="1">
                <a:solidFill>
                  <a:srgbClr val="FFFFFF"/>
                </a:solidFill>
                <a:latin typeface="Arial"/>
                <a:cs typeface="Arial"/>
              </a:rPr>
              <a:t>development</a:t>
            </a:r>
            <a:endParaRPr sz="1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356350"/>
            </a:xfrm>
            <a:custGeom>
              <a:avLst/>
              <a:gdLst/>
              <a:ahLst/>
              <a:cxnLst/>
              <a:rect l="l" t="t" r="r" b="b"/>
              <a:pathLst>
                <a:path w="12192000" h="6356350">
                  <a:moveTo>
                    <a:pt x="0" y="6356350"/>
                  </a:moveTo>
                  <a:lnTo>
                    <a:pt x="12192000" y="635635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6356350"/>
                  </a:lnTo>
                  <a:close/>
                </a:path>
              </a:pathLst>
            </a:custGeom>
            <a:solidFill>
              <a:srgbClr val="241B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" y="6356350"/>
              <a:ext cx="12192000" cy="501650"/>
            </a:xfrm>
            <a:custGeom>
              <a:avLst/>
              <a:gdLst/>
              <a:ahLst/>
              <a:cxnLst/>
              <a:rect l="l" t="t" r="r" b="b"/>
              <a:pathLst>
                <a:path w="12192000" h="501650">
                  <a:moveTo>
                    <a:pt x="12192000" y="0"/>
                  </a:moveTo>
                  <a:lnTo>
                    <a:pt x="0" y="0"/>
                  </a:lnTo>
                  <a:lnTo>
                    <a:pt x="0" y="501649"/>
                  </a:lnTo>
                  <a:lnTo>
                    <a:pt x="12192000" y="50164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41207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4252912" y="6429755"/>
            <a:ext cx="368681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75">
                <a:solidFill>
                  <a:srgbClr val="FFFFFF"/>
                </a:solidFill>
                <a:latin typeface="Arial Black"/>
                <a:cs typeface="Arial Black"/>
              </a:rPr>
              <a:t>2022</a:t>
            </a:r>
            <a:r>
              <a:rPr dirty="0" sz="2000" spc="-25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000" spc="-200">
                <a:solidFill>
                  <a:srgbClr val="FFFFFF"/>
                </a:solidFill>
                <a:latin typeface="Arial Black"/>
                <a:cs typeface="Arial Black"/>
              </a:rPr>
              <a:t>National</a:t>
            </a:r>
            <a:r>
              <a:rPr dirty="0" sz="2000" spc="-23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000" spc="-265">
                <a:solidFill>
                  <a:srgbClr val="FFFFFF"/>
                </a:solidFill>
                <a:latin typeface="Arial Black"/>
                <a:cs typeface="Arial Black"/>
              </a:rPr>
              <a:t>Research</a:t>
            </a:r>
            <a:r>
              <a:rPr dirty="0" sz="2000" spc="-24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000" spc="-190">
                <a:solidFill>
                  <a:srgbClr val="FFFFFF"/>
                </a:solidFill>
                <a:latin typeface="Arial Black"/>
                <a:cs typeface="Arial Black"/>
              </a:rPr>
              <a:t>Meeting</a:t>
            </a:r>
            <a:endParaRPr sz="2000">
              <a:latin typeface="Arial Black"/>
              <a:cs typeface="Arial Black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865" y="6375081"/>
            <a:ext cx="2116666" cy="464180"/>
          </a:xfrm>
          <a:prstGeom prst="rect">
            <a:avLst/>
          </a:prstGeom>
        </p:spPr>
      </p:pic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xfrm>
            <a:off x="1126664" y="601980"/>
            <a:ext cx="700214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70">
                <a:solidFill>
                  <a:srgbClr val="FFAD4A"/>
                </a:solidFill>
              </a:rPr>
              <a:t>3</a:t>
            </a:r>
            <a:r>
              <a:rPr dirty="0" spc="-335">
                <a:solidFill>
                  <a:srgbClr val="FFAD4A"/>
                </a:solidFill>
              </a:rPr>
              <a:t> </a:t>
            </a:r>
            <a:r>
              <a:rPr dirty="0" spc="-375">
                <a:solidFill>
                  <a:srgbClr val="FFAD4A"/>
                </a:solidFill>
              </a:rPr>
              <a:t>Ways</a:t>
            </a:r>
            <a:r>
              <a:rPr dirty="0" spc="-335">
                <a:solidFill>
                  <a:srgbClr val="FFAD4A"/>
                </a:solidFill>
              </a:rPr>
              <a:t> </a:t>
            </a:r>
            <a:r>
              <a:rPr dirty="0" spc="90">
                <a:solidFill>
                  <a:srgbClr val="FFAD4A"/>
                </a:solidFill>
              </a:rPr>
              <a:t>to</a:t>
            </a:r>
            <a:r>
              <a:rPr dirty="0" spc="-330">
                <a:solidFill>
                  <a:srgbClr val="FFAD4A"/>
                </a:solidFill>
              </a:rPr>
              <a:t> </a:t>
            </a:r>
            <a:r>
              <a:rPr dirty="0" spc="-285">
                <a:solidFill>
                  <a:srgbClr val="FFAD4A"/>
                </a:solidFill>
              </a:rPr>
              <a:t>Engage</a:t>
            </a:r>
            <a:r>
              <a:rPr dirty="0" spc="-325">
                <a:solidFill>
                  <a:srgbClr val="FFAD4A"/>
                </a:solidFill>
              </a:rPr>
              <a:t> </a:t>
            </a:r>
            <a:r>
              <a:rPr dirty="0">
                <a:solidFill>
                  <a:srgbClr val="FFAD4A"/>
                </a:solidFill>
              </a:rPr>
              <a:t>in</a:t>
            </a:r>
            <a:r>
              <a:rPr dirty="0" spc="-330">
                <a:solidFill>
                  <a:srgbClr val="FFAD4A"/>
                </a:solidFill>
              </a:rPr>
              <a:t> </a:t>
            </a:r>
            <a:r>
              <a:rPr dirty="0" spc="-40">
                <a:solidFill>
                  <a:srgbClr val="FFAD4A"/>
                </a:solidFill>
              </a:rPr>
              <a:t>the</a:t>
            </a:r>
            <a:r>
              <a:rPr dirty="0" spc="-325">
                <a:solidFill>
                  <a:srgbClr val="FFAD4A"/>
                </a:solidFill>
              </a:rPr>
              <a:t> </a:t>
            </a:r>
            <a:r>
              <a:rPr dirty="0" spc="-150">
                <a:solidFill>
                  <a:srgbClr val="FFAD4A"/>
                </a:solidFill>
              </a:rPr>
              <a:t>Room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4553711" y="1993392"/>
            <a:ext cx="3959860" cy="2487295"/>
            <a:chOff x="4553711" y="1993392"/>
            <a:chExt cx="3959860" cy="248729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53711" y="1993392"/>
              <a:ext cx="3959351" cy="248716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788169" y="3630593"/>
              <a:ext cx="1188085" cy="640715"/>
            </a:xfrm>
            <a:custGeom>
              <a:avLst/>
              <a:gdLst/>
              <a:ahLst/>
              <a:cxnLst/>
              <a:rect l="l" t="t" r="r" b="b"/>
              <a:pathLst>
                <a:path w="1188085" h="640714">
                  <a:moveTo>
                    <a:pt x="1187669" y="0"/>
                  </a:moveTo>
                  <a:lnTo>
                    <a:pt x="0" y="0"/>
                  </a:lnTo>
                  <a:lnTo>
                    <a:pt x="0" y="640092"/>
                  </a:lnTo>
                  <a:lnTo>
                    <a:pt x="1187669" y="640092"/>
                  </a:lnTo>
                  <a:lnTo>
                    <a:pt x="1187669" y="0"/>
                  </a:lnTo>
                  <a:close/>
                </a:path>
              </a:pathLst>
            </a:custGeom>
            <a:solidFill>
              <a:srgbClr val="1817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788169" y="3630593"/>
              <a:ext cx="1188085" cy="640715"/>
            </a:xfrm>
            <a:custGeom>
              <a:avLst/>
              <a:gdLst/>
              <a:ahLst/>
              <a:cxnLst/>
              <a:rect l="l" t="t" r="r" b="b"/>
              <a:pathLst>
                <a:path w="1188085" h="640714">
                  <a:moveTo>
                    <a:pt x="0" y="0"/>
                  </a:moveTo>
                  <a:lnTo>
                    <a:pt x="1187669" y="0"/>
                  </a:lnTo>
                  <a:lnTo>
                    <a:pt x="1187669" y="640092"/>
                  </a:lnTo>
                  <a:lnTo>
                    <a:pt x="0" y="64009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18122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218467" y="3672258"/>
              <a:ext cx="1099185" cy="629920"/>
            </a:xfrm>
            <a:custGeom>
              <a:avLst/>
              <a:gdLst/>
              <a:ahLst/>
              <a:cxnLst/>
              <a:rect l="l" t="t" r="r" b="b"/>
              <a:pathLst>
                <a:path w="1099184" h="629920">
                  <a:moveTo>
                    <a:pt x="1098913" y="0"/>
                  </a:moveTo>
                  <a:lnTo>
                    <a:pt x="0" y="0"/>
                  </a:lnTo>
                  <a:lnTo>
                    <a:pt x="0" y="629582"/>
                  </a:lnTo>
                  <a:lnTo>
                    <a:pt x="1098913" y="629582"/>
                  </a:lnTo>
                  <a:lnTo>
                    <a:pt x="1098913" y="0"/>
                  </a:lnTo>
                  <a:close/>
                </a:path>
              </a:pathLst>
            </a:custGeom>
            <a:solidFill>
              <a:srgbClr val="1817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218467" y="3672258"/>
              <a:ext cx="1099185" cy="629920"/>
            </a:xfrm>
            <a:custGeom>
              <a:avLst/>
              <a:gdLst/>
              <a:ahLst/>
              <a:cxnLst/>
              <a:rect l="l" t="t" r="r" b="b"/>
              <a:pathLst>
                <a:path w="1099184" h="629920">
                  <a:moveTo>
                    <a:pt x="0" y="0"/>
                  </a:moveTo>
                  <a:lnTo>
                    <a:pt x="1098914" y="0"/>
                  </a:lnTo>
                  <a:lnTo>
                    <a:pt x="1098914" y="629582"/>
                  </a:lnTo>
                  <a:lnTo>
                    <a:pt x="0" y="62958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18122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853439" y="2206751"/>
            <a:ext cx="3289300" cy="3633470"/>
            <a:chOff x="853439" y="2206751"/>
            <a:chExt cx="3289300" cy="3633470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3439" y="2206751"/>
              <a:ext cx="3288791" cy="363321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7924" y="2401600"/>
              <a:ext cx="2700930" cy="3044952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1634378" y="1453387"/>
            <a:ext cx="5823585" cy="763270"/>
          </a:xfrm>
          <a:prstGeom prst="rect">
            <a:avLst/>
          </a:prstGeom>
        </p:spPr>
        <p:txBody>
          <a:bodyPr wrap="square" lIns="0" tIns="107315" rIns="0" bIns="0" rtlCol="0" vert="horz">
            <a:spAutoFit/>
          </a:bodyPr>
          <a:lstStyle/>
          <a:p>
            <a:pPr marL="4058920">
              <a:lnSpc>
                <a:spcPct val="100000"/>
              </a:lnSpc>
              <a:spcBef>
                <a:spcPts val="845"/>
              </a:spcBef>
            </a:pP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2.</a:t>
            </a:r>
            <a:r>
              <a:rPr dirty="0" sz="18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Emoji</a:t>
            </a:r>
            <a:r>
              <a:rPr dirty="0" sz="18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Reactions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1.</a:t>
            </a:r>
            <a:r>
              <a:rPr dirty="0" sz="18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Chat</a:t>
            </a:r>
            <a:r>
              <a:rPr dirty="0" sz="1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Window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926480" y="3475427"/>
            <a:ext cx="1717895" cy="1397220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9395658" y="2943859"/>
            <a:ext cx="22669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90">
                <a:solidFill>
                  <a:srgbClr val="F9AD4A"/>
                </a:solidFill>
                <a:latin typeface="Arial"/>
                <a:cs typeface="Arial"/>
              </a:rPr>
              <a:t>…and</a:t>
            </a:r>
            <a:r>
              <a:rPr dirty="0" sz="2400" spc="-170">
                <a:solidFill>
                  <a:srgbClr val="F9AD4A"/>
                </a:solidFill>
                <a:latin typeface="Arial"/>
                <a:cs typeface="Arial"/>
              </a:rPr>
              <a:t> </a:t>
            </a:r>
            <a:r>
              <a:rPr dirty="0" sz="2400" spc="-50">
                <a:solidFill>
                  <a:srgbClr val="F9AD4A"/>
                </a:solidFill>
                <a:latin typeface="Arial"/>
                <a:cs typeface="Arial"/>
              </a:rPr>
              <a:t>on</a:t>
            </a:r>
            <a:r>
              <a:rPr dirty="0" sz="2400" spc="-170">
                <a:solidFill>
                  <a:srgbClr val="F9AD4A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9AD4A"/>
                </a:solidFill>
                <a:latin typeface="Arial"/>
                <a:cs typeface="Arial"/>
              </a:rPr>
              <a:t>Twitter!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818851" y="4888484"/>
            <a:ext cx="1913255" cy="6172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800"/>
              </a:lnSpc>
              <a:spcBef>
                <a:spcPts val="100"/>
              </a:spcBef>
            </a:pPr>
            <a:r>
              <a:rPr dirty="0" sz="1800" spc="-100">
                <a:solidFill>
                  <a:srgbClr val="FFFFFF"/>
                </a:solidFill>
                <a:latin typeface="Arial"/>
                <a:cs typeface="Arial"/>
              </a:rPr>
              <a:t>#SIRENRacialEquity </a:t>
            </a:r>
            <a:r>
              <a:rPr dirty="0" sz="1800" spc="-120">
                <a:solidFill>
                  <a:srgbClr val="FFFFFF"/>
                </a:solidFill>
                <a:latin typeface="Arial"/>
                <a:cs typeface="Arial"/>
              </a:rPr>
              <a:t>@SIREN_UCSF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39115" y="132796"/>
            <a:ext cx="9314180" cy="339090"/>
          </a:xfrm>
          <a:prstGeom prst="rect">
            <a:avLst/>
          </a:prstGeom>
          <a:solidFill>
            <a:srgbClr val="241B3E"/>
          </a:solidFill>
          <a:ln w="9525">
            <a:solidFill>
              <a:srgbClr val="FFFFFF"/>
            </a:solidFill>
          </a:ln>
        </p:spPr>
        <p:txBody>
          <a:bodyPr wrap="square" lIns="0" tIns="32384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54"/>
              </a:spcBef>
            </a:pPr>
            <a:r>
              <a:rPr dirty="0" sz="1600" spc="-160">
                <a:solidFill>
                  <a:srgbClr val="FFFFFF"/>
                </a:solidFill>
                <a:latin typeface="Arial Black"/>
                <a:cs typeface="Arial Black"/>
              </a:rPr>
              <a:t>Reminder:</a:t>
            </a:r>
            <a:r>
              <a:rPr dirty="0" sz="1600" spc="-17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95">
                <a:solidFill>
                  <a:srgbClr val="FFFFFF"/>
                </a:solidFill>
                <a:latin typeface="Arial Black"/>
                <a:cs typeface="Arial Black"/>
              </a:rPr>
              <a:t>This</a:t>
            </a:r>
            <a:r>
              <a:rPr dirty="0" sz="1600" spc="-17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204">
                <a:solidFill>
                  <a:srgbClr val="FFFFFF"/>
                </a:solidFill>
                <a:latin typeface="Arial Black"/>
                <a:cs typeface="Arial Black"/>
              </a:rPr>
              <a:t>session</a:t>
            </a:r>
            <a:r>
              <a:rPr dirty="0" sz="1600" spc="-18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75">
                <a:solidFill>
                  <a:srgbClr val="FFFFFF"/>
                </a:solidFill>
                <a:latin typeface="Arial Black"/>
                <a:cs typeface="Arial Black"/>
              </a:rPr>
              <a:t>is</a:t>
            </a:r>
            <a:r>
              <a:rPr dirty="0" sz="1600" spc="-17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65">
                <a:solidFill>
                  <a:srgbClr val="FFFFFF"/>
                </a:solidFill>
                <a:latin typeface="Arial Black"/>
                <a:cs typeface="Arial Black"/>
              </a:rPr>
              <a:t>being</a:t>
            </a:r>
            <a:r>
              <a:rPr dirty="0" sz="1600" spc="-17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55">
                <a:solidFill>
                  <a:srgbClr val="FFFFFF"/>
                </a:solidFill>
                <a:latin typeface="Arial Black"/>
                <a:cs typeface="Arial Black"/>
              </a:rPr>
              <a:t>recorded.</a:t>
            </a:r>
            <a:r>
              <a:rPr dirty="0" sz="1600" spc="-17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90">
                <a:solidFill>
                  <a:srgbClr val="FFFFFF"/>
                </a:solidFill>
                <a:latin typeface="Arial Black"/>
                <a:cs typeface="Arial Black"/>
              </a:rPr>
              <a:t>Recordings</a:t>
            </a:r>
            <a:r>
              <a:rPr dirty="0" sz="1600" spc="-170">
                <a:solidFill>
                  <a:srgbClr val="FFFFFF"/>
                </a:solidFill>
                <a:latin typeface="Arial Black"/>
                <a:cs typeface="Arial Black"/>
              </a:rPr>
              <a:t> and</a:t>
            </a:r>
            <a:r>
              <a:rPr dirty="0" sz="1600" spc="-17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80">
                <a:solidFill>
                  <a:srgbClr val="FFFFFF"/>
                </a:solidFill>
                <a:latin typeface="Arial Black"/>
                <a:cs typeface="Arial Black"/>
              </a:rPr>
              <a:t>slides</a:t>
            </a:r>
            <a:r>
              <a:rPr dirty="0" sz="1600" spc="-17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25">
                <a:solidFill>
                  <a:srgbClr val="FFFFFF"/>
                </a:solidFill>
                <a:latin typeface="Arial Black"/>
                <a:cs typeface="Arial Black"/>
              </a:rPr>
              <a:t>will</a:t>
            </a:r>
            <a:r>
              <a:rPr dirty="0" sz="1600" spc="-17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90">
                <a:solidFill>
                  <a:srgbClr val="FFFFFF"/>
                </a:solidFill>
                <a:latin typeface="Arial Black"/>
                <a:cs typeface="Arial Black"/>
              </a:rPr>
              <a:t>be</a:t>
            </a:r>
            <a:r>
              <a:rPr dirty="0" sz="1600" spc="-17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55">
                <a:solidFill>
                  <a:srgbClr val="FFFFFF"/>
                </a:solidFill>
                <a:latin typeface="Arial Black"/>
                <a:cs typeface="Arial Black"/>
              </a:rPr>
              <a:t>available</a:t>
            </a:r>
            <a:r>
              <a:rPr dirty="0" sz="1600" spc="-17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35">
                <a:solidFill>
                  <a:srgbClr val="FFFFFF"/>
                </a:solidFill>
                <a:latin typeface="Arial Black"/>
                <a:cs typeface="Arial Black"/>
              </a:rPr>
              <a:t>after</a:t>
            </a:r>
            <a:r>
              <a:rPr dirty="0" sz="1600" spc="-160">
                <a:solidFill>
                  <a:srgbClr val="FFFFFF"/>
                </a:solidFill>
                <a:latin typeface="Arial Black"/>
                <a:cs typeface="Arial Black"/>
              </a:rPr>
              <a:t> the</a:t>
            </a:r>
            <a:r>
              <a:rPr dirty="0" sz="1600" spc="-17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 Black"/>
                <a:cs typeface="Arial Black"/>
              </a:rPr>
              <a:t>meeting.</a:t>
            </a:r>
            <a:endParaRPr sz="1600">
              <a:latin typeface="Arial Black"/>
              <a:cs typeface="Arial Black"/>
            </a:endParaRPr>
          </a:p>
        </p:txBody>
      </p:sp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18176" y="5288279"/>
            <a:ext cx="2718816" cy="1005839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4243497" y="4662931"/>
            <a:ext cx="4670425" cy="594360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1395095">
              <a:lnSpc>
                <a:spcPct val="100000"/>
              </a:lnSpc>
              <a:spcBef>
                <a:spcPts val="459"/>
              </a:spcBef>
            </a:pP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3.</a:t>
            </a:r>
            <a:r>
              <a:rPr dirty="0" sz="1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Audio</a:t>
            </a:r>
            <a:r>
              <a:rPr dirty="0" sz="1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Video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dirty="0" sz="1400" spc="-125">
                <a:solidFill>
                  <a:srgbClr val="FFFFFF"/>
                </a:solidFill>
                <a:latin typeface="Arial"/>
                <a:cs typeface="Arial"/>
              </a:rPr>
              <a:t>(We</a:t>
            </a:r>
            <a:r>
              <a:rPr dirty="0" sz="14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encourage</a:t>
            </a:r>
            <a:r>
              <a:rPr dirty="0" sz="14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dirty="0" sz="14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4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keep</a:t>
            </a:r>
            <a:r>
              <a:rPr dirty="0" sz="14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dirty="0" sz="14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camera</a:t>
            </a:r>
            <a:r>
              <a:rPr dirty="0" sz="14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14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during</a:t>
            </a:r>
            <a:r>
              <a:rPr dirty="0" sz="14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4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session)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865" y="6375081"/>
            <a:ext cx="2116666" cy="464180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3820" rIns="0" bIns="0" rtlCol="0" vert="horz">
            <a:spAutoFit/>
          </a:bodyPr>
          <a:lstStyle/>
          <a:p>
            <a:pPr marL="59055">
              <a:lnSpc>
                <a:spcPct val="100000"/>
              </a:lnSpc>
              <a:spcBef>
                <a:spcPts val="100"/>
              </a:spcBef>
            </a:pPr>
            <a:r>
              <a:rPr dirty="0" spc="-210"/>
              <a:t>Perception</a:t>
            </a:r>
            <a:r>
              <a:rPr dirty="0" spc="-225"/>
              <a:t> </a:t>
            </a:r>
            <a:r>
              <a:rPr dirty="0" spc="-10"/>
              <a:t>of</a:t>
            </a:r>
            <a:r>
              <a:rPr dirty="0" spc="-225"/>
              <a:t> </a:t>
            </a:r>
            <a:r>
              <a:rPr dirty="0" spc="-825"/>
              <a:t>T</a:t>
            </a:r>
            <a:r>
              <a:rPr dirty="0" spc="-315"/>
              <a:t>e</a:t>
            </a:r>
            <a:r>
              <a:rPr dirty="0" spc="-310"/>
              <a:t>c</a:t>
            </a:r>
            <a:r>
              <a:rPr dirty="0" spc="-315"/>
              <a:t>h</a:t>
            </a:r>
            <a:r>
              <a:rPr dirty="0" spc="-220"/>
              <a:t> </a:t>
            </a:r>
            <a:r>
              <a:rPr dirty="0" spc="-240"/>
              <a:t>Forward</a:t>
            </a:r>
            <a:r>
              <a:rPr dirty="0" spc="-225"/>
              <a:t> </a:t>
            </a:r>
            <a:r>
              <a:rPr dirty="0" spc="-630"/>
              <a:t>SDOH</a:t>
            </a:r>
            <a:r>
              <a:rPr dirty="0" spc="-220"/>
              <a:t> </a:t>
            </a:r>
            <a:r>
              <a:rPr dirty="0" spc="-165"/>
              <a:t>Solutions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06360" y="3424076"/>
            <a:ext cx="125095" cy="3975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095"/>
              </a:lnSpc>
            </a:pPr>
            <a:r>
              <a:rPr dirty="0" sz="2800" spc="-5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9534" y="934289"/>
            <a:ext cx="9120520" cy="514530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432517" y="6176136"/>
            <a:ext cx="3324225" cy="675640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10"/>
              </a:spcBef>
            </a:pPr>
            <a:r>
              <a:rPr dirty="0" sz="1400" spc="140">
                <a:solidFill>
                  <a:srgbClr val="FFFFFF"/>
                </a:solidFill>
                <a:latin typeface="Arial"/>
                <a:cs typeface="Arial"/>
              </a:rPr>
              <a:t>*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0">
                <a:solidFill>
                  <a:srgbClr val="FFFFFF"/>
                </a:solidFill>
                <a:latin typeface="Arial"/>
                <a:cs typeface="Arial"/>
              </a:rPr>
              <a:t>Special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5">
                <a:solidFill>
                  <a:srgbClr val="FFFFFF"/>
                </a:solidFill>
                <a:latin typeface="Arial"/>
                <a:cs typeface="Arial"/>
              </a:rPr>
              <a:t>Thanks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55">
                <a:solidFill>
                  <a:srgbClr val="FFFFFF"/>
                </a:solidFill>
                <a:latin typeface="Arial"/>
                <a:cs typeface="Arial"/>
              </a:rPr>
              <a:t>Rey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75">
                <a:solidFill>
                  <a:srgbClr val="FFFFFF"/>
                </a:solidFill>
                <a:latin typeface="Arial"/>
                <a:cs typeface="Arial"/>
              </a:rPr>
              <a:t>Faustino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75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Stacey </a:t>
            </a:r>
            <a:r>
              <a:rPr dirty="0" sz="1400" spc="-100">
                <a:solidFill>
                  <a:srgbClr val="FFFFFF"/>
                </a:solidFill>
                <a:latin typeface="Arial"/>
                <a:cs typeface="Arial"/>
              </a:rPr>
              <a:t>Thomas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partnership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on 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work.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85">
                <a:solidFill>
                  <a:srgbClr val="FFFFFF"/>
                </a:solidFill>
                <a:latin typeface="Arial"/>
                <a:cs typeface="Arial"/>
              </a:rPr>
              <a:t>Exercise </a:t>
            </a:r>
            <a:r>
              <a:rPr dirty="0" sz="1400" spc="-60">
                <a:solidFill>
                  <a:srgbClr val="FFFFFF"/>
                </a:solidFill>
                <a:latin typeface="Arial"/>
                <a:cs typeface="Arial"/>
              </a:rPr>
              <a:t>adapted 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dirty="0" sz="1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14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70">
                <a:solidFill>
                  <a:srgbClr val="FFFFFF"/>
                </a:solidFill>
                <a:latin typeface="Arial"/>
                <a:cs typeface="Arial"/>
              </a:rPr>
              <a:t>Count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framework.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52912" y="6433820"/>
            <a:ext cx="3686810" cy="344805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2000" spc="-275">
                <a:solidFill>
                  <a:srgbClr val="FFFFFF"/>
                </a:solidFill>
                <a:latin typeface="Arial Black"/>
                <a:cs typeface="Arial Black"/>
              </a:rPr>
              <a:t>2022</a:t>
            </a:r>
            <a:r>
              <a:rPr dirty="0" sz="2000" spc="-25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000" spc="-200">
                <a:solidFill>
                  <a:srgbClr val="FFFFFF"/>
                </a:solidFill>
                <a:latin typeface="Arial Black"/>
                <a:cs typeface="Arial Black"/>
              </a:rPr>
              <a:t>National</a:t>
            </a:r>
            <a:r>
              <a:rPr dirty="0" sz="2000" spc="-23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000" spc="-265">
                <a:solidFill>
                  <a:srgbClr val="FFFFFF"/>
                </a:solidFill>
                <a:latin typeface="Arial Black"/>
                <a:cs typeface="Arial Black"/>
              </a:rPr>
              <a:t>Research</a:t>
            </a:r>
            <a:r>
              <a:rPr dirty="0" sz="2000" spc="-24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000" spc="-190">
                <a:solidFill>
                  <a:srgbClr val="FFFFFF"/>
                </a:solidFill>
                <a:latin typeface="Arial Black"/>
                <a:cs typeface="Arial Black"/>
              </a:rPr>
              <a:t>Meeting</a:t>
            </a:r>
            <a:endParaRPr sz="2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865" y="6375081"/>
            <a:ext cx="2116666" cy="464180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9685">
              <a:lnSpc>
                <a:spcPct val="100000"/>
              </a:lnSpc>
              <a:spcBef>
                <a:spcPts val="100"/>
              </a:spcBef>
            </a:pPr>
            <a:r>
              <a:rPr dirty="0" spc="-210"/>
              <a:t>Perception</a:t>
            </a:r>
            <a:r>
              <a:rPr dirty="0" spc="-225"/>
              <a:t> </a:t>
            </a:r>
            <a:r>
              <a:rPr dirty="0" spc="-10"/>
              <a:t>of</a:t>
            </a:r>
            <a:r>
              <a:rPr dirty="0" spc="-245"/>
              <a:t> </a:t>
            </a:r>
            <a:r>
              <a:rPr dirty="0" spc="-790"/>
              <a:t>T</a:t>
            </a:r>
            <a:r>
              <a:rPr dirty="0" spc="-280"/>
              <a:t>e</a:t>
            </a:r>
            <a:r>
              <a:rPr dirty="0" spc="-275"/>
              <a:t>c</a:t>
            </a:r>
            <a:r>
              <a:rPr dirty="0" spc="-290"/>
              <a:t>h</a:t>
            </a:r>
            <a:r>
              <a:rPr dirty="0" spc="-280"/>
              <a:t>-</a:t>
            </a:r>
            <a:r>
              <a:rPr dirty="0" spc="-229"/>
              <a:t>Forward</a:t>
            </a:r>
            <a:r>
              <a:rPr dirty="0" spc="-225"/>
              <a:t> </a:t>
            </a:r>
            <a:r>
              <a:rPr dirty="0" spc="-630"/>
              <a:t>SDOH</a:t>
            </a:r>
            <a:r>
              <a:rPr dirty="0" spc="-220"/>
              <a:t> </a:t>
            </a:r>
            <a:r>
              <a:rPr dirty="0" spc="-170"/>
              <a:t>Solutions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4204" y="852352"/>
            <a:ext cx="9426461" cy="515329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432517" y="6176136"/>
            <a:ext cx="3324225" cy="675640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10"/>
              </a:spcBef>
            </a:pPr>
            <a:r>
              <a:rPr dirty="0" sz="1400" spc="140">
                <a:solidFill>
                  <a:srgbClr val="FFFFFF"/>
                </a:solidFill>
                <a:latin typeface="Arial"/>
                <a:cs typeface="Arial"/>
              </a:rPr>
              <a:t>*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0">
                <a:solidFill>
                  <a:srgbClr val="FFFFFF"/>
                </a:solidFill>
                <a:latin typeface="Arial"/>
                <a:cs typeface="Arial"/>
              </a:rPr>
              <a:t>Special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5">
                <a:solidFill>
                  <a:srgbClr val="FFFFFF"/>
                </a:solidFill>
                <a:latin typeface="Arial"/>
                <a:cs typeface="Arial"/>
              </a:rPr>
              <a:t>Thanks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55">
                <a:solidFill>
                  <a:srgbClr val="FFFFFF"/>
                </a:solidFill>
                <a:latin typeface="Arial"/>
                <a:cs typeface="Arial"/>
              </a:rPr>
              <a:t>Rey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75">
                <a:solidFill>
                  <a:srgbClr val="FFFFFF"/>
                </a:solidFill>
                <a:latin typeface="Arial"/>
                <a:cs typeface="Arial"/>
              </a:rPr>
              <a:t>Faustino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75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Stacey </a:t>
            </a:r>
            <a:r>
              <a:rPr dirty="0" sz="1400" spc="-100">
                <a:solidFill>
                  <a:srgbClr val="FFFFFF"/>
                </a:solidFill>
                <a:latin typeface="Arial"/>
                <a:cs typeface="Arial"/>
              </a:rPr>
              <a:t>Thomas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partnership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on 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work.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85">
                <a:solidFill>
                  <a:srgbClr val="FFFFFF"/>
                </a:solidFill>
                <a:latin typeface="Arial"/>
                <a:cs typeface="Arial"/>
              </a:rPr>
              <a:t>Exercise </a:t>
            </a:r>
            <a:r>
              <a:rPr dirty="0" sz="1400" spc="-60">
                <a:solidFill>
                  <a:srgbClr val="FFFFFF"/>
                </a:solidFill>
                <a:latin typeface="Arial"/>
                <a:cs typeface="Arial"/>
              </a:rPr>
              <a:t>adapted 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dirty="0" sz="1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14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70">
                <a:solidFill>
                  <a:srgbClr val="FFFFFF"/>
                </a:solidFill>
                <a:latin typeface="Arial"/>
                <a:cs typeface="Arial"/>
              </a:rPr>
              <a:t>Count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framework.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52912" y="6433820"/>
            <a:ext cx="3686810" cy="344805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2000" spc="-275">
                <a:solidFill>
                  <a:srgbClr val="FFFFFF"/>
                </a:solidFill>
                <a:latin typeface="Arial Black"/>
                <a:cs typeface="Arial Black"/>
              </a:rPr>
              <a:t>2022</a:t>
            </a:r>
            <a:r>
              <a:rPr dirty="0" sz="2000" spc="-25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000" spc="-200">
                <a:solidFill>
                  <a:srgbClr val="FFFFFF"/>
                </a:solidFill>
                <a:latin typeface="Arial Black"/>
                <a:cs typeface="Arial Black"/>
              </a:rPr>
              <a:t>National</a:t>
            </a:r>
            <a:r>
              <a:rPr dirty="0" sz="2000" spc="-23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000" spc="-265">
                <a:solidFill>
                  <a:srgbClr val="FFFFFF"/>
                </a:solidFill>
                <a:latin typeface="Arial Black"/>
                <a:cs typeface="Arial Black"/>
              </a:rPr>
              <a:t>Research</a:t>
            </a:r>
            <a:r>
              <a:rPr dirty="0" sz="2000" spc="-24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000" spc="-190">
                <a:solidFill>
                  <a:srgbClr val="FFFFFF"/>
                </a:solidFill>
                <a:latin typeface="Arial Black"/>
                <a:cs typeface="Arial Black"/>
              </a:rPr>
              <a:t>Meeting</a:t>
            </a:r>
            <a:endParaRPr sz="2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52912" y="6429755"/>
            <a:ext cx="368681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75">
                <a:solidFill>
                  <a:srgbClr val="FFFFFF"/>
                </a:solidFill>
                <a:latin typeface="Arial Black"/>
                <a:cs typeface="Arial Black"/>
              </a:rPr>
              <a:t>2022</a:t>
            </a:r>
            <a:r>
              <a:rPr dirty="0" sz="2000" spc="-25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000" spc="-200">
                <a:solidFill>
                  <a:srgbClr val="FFFFFF"/>
                </a:solidFill>
                <a:latin typeface="Arial Black"/>
                <a:cs typeface="Arial Black"/>
              </a:rPr>
              <a:t>National</a:t>
            </a:r>
            <a:r>
              <a:rPr dirty="0" sz="2000" spc="-23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000" spc="-265">
                <a:solidFill>
                  <a:srgbClr val="FFFFFF"/>
                </a:solidFill>
                <a:latin typeface="Arial Black"/>
                <a:cs typeface="Arial Black"/>
              </a:rPr>
              <a:t>Research</a:t>
            </a:r>
            <a:r>
              <a:rPr dirty="0" sz="2000" spc="-24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000" spc="-190">
                <a:solidFill>
                  <a:srgbClr val="FFFFFF"/>
                </a:solidFill>
                <a:latin typeface="Arial Black"/>
                <a:cs typeface="Arial Black"/>
              </a:rPr>
              <a:t>Meeting</a:t>
            </a:r>
            <a:endParaRPr sz="2000">
              <a:latin typeface="Arial Black"/>
              <a:cs typeface="Arial Black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865" y="6375081"/>
            <a:ext cx="2116666" cy="46418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4689" y="863309"/>
            <a:ext cx="9047190" cy="5285171"/>
          </a:xfrm>
          <a:prstGeom prst="rect">
            <a:avLst/>
          </a:prstGeom>
        </p:spPr>
      </p:pic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12395">
              <a:lnSpc>
                <a:spcPct val="100000"/>
              </a:lnSpc>
              <a:spcBef>
                <a:spcPts val="100"/>
              </a:spcBef>
            </a:pPr>
            <a:r>
              <a:rPr dirty="0" spc="-210"/>
              <a:t>Perception</a:t>
            </a:r>
            <a:r>
              <a:rPr dirty="0" spc="-225"/>
              <a:t> </a:t>
            </a:r>
            <a:r>
              <a:rPr dirty="0" spc="-10"/>
              <a:t>of</a:t>
            </a:r>
            <a:r>
              <a:rPr dirty="0" spc="-245"/>
              <a:t> </a:t>
            </a:r>
            <a:r>
              <a:rPr dirty="0" spc="-790"/>
              <a:t>T</a:t>
            </a:r>
            <a:r>
              <a:rPr dirty="0" spc="-280"/>
              <a:t>e</a:t>
            </a:r>
            <a:r>
              <a:rPr dirty="0" spc="-275"/>
              <a:t>c</a:t>
            </a:r>
            <a:r>
              <a:rPr dirty="0" spc="-290"/>
              <a:t>h</a:t>
            </a:r>
            <a:r>
              <a:rPr dirty="0" spc="-280"/>
              <a:t>-</a:t>
            </a:r>
            <a:r>
              <a:rPr dirty="0" spc="-229"/>
              <a:t>Forward</a:t>
            </a:r>
            <a:r>
              <a:rPr dirty="0" spc="-225"/>
              <a:t> </a:t>
            </a:r>
            <a:r>
              <a:rPr dirty="0" spc="-630"/>
              <a:t>SDOH</a:t>
            </a:r>
            <a:r>
              <a:rPr dirty="0" spc="-220"/>
              <a:t> </a:t>
            </a:r>
            <a:r>
              <a:rPr dirty="0" spc="-170"/>
              <a:t>Solutions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131892" y="6185916"/>
            <a:ext cx="37877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140">
                <a:solidFill>
                  <a:srgbClr val="FFFFFF"/>
                </a:solidFill>
                <a:latin typeface="Arial"/>
                <a:cs typeface="Arial"/>
              </a:rPr>
              <a:t>*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0">
                <a:solidFill>
                  <a:srgbClr val="FFFFFF"/>
                </a:solidFill>
                <a:latin typeface="Arial"/>
                <a:cs typeface="Arial"/>
              </a:rPr>
              <a:t>Special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5">
                <a:solidFill>
                  <a:srgbClr val="FFFFFF"/>
                </a:solidFill>
                <a:latin typeface="Arial"/>
                <a:cs typeface="Arial"/>
              </a:rPr>
              <a:t>Thanks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55">
                <a:solidFill>
                  <a:srgbClr val="FFFFFF"/>
                </a:solidFill>
                <a:latin typeface="Arial"/>
                <a:cs typeface="Arial"/>
              </a:rPr>
              <a:t>Rey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75">
                <a:solidFill>
                  <a:srgbClr val="FFFFFF"/>
                </a:solidFill>
                <a:latin typeface="Arial"/>
                <a:cs typeface="Arial"/>
              </a:rPr>
              <a:t>Faustino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75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10">
                <a:solidFill>
                  <a:srgbClr val="FFFFFF"/>
                </a:solidFill>
                <a:latin typeface="Arial"/>
                <a:cs typeface="Arial"/>
              </a:rPr>
              <a:t>Stacey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Thomas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31892" y="6402323"/>
            <a:ext cx="3741420" cy="45529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75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partnership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work.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10">
                <a:solidFill>
                  <a:srgbClr val="FFFFFF"/>
                </a:solidFill>
                <a:latin typeface="Arial"/>
                <a:cs typeface="Arial"/>
              </a:rPr>
              <a:t>Exercise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60">
                <a:solidFill>
                  <a:srgbClr val="FFFFFF"/>
                </a:solidFill>
                <a:latin typeface="Arial"/>
                <a:cs typeface="Arial"/>
              </a:rPr>
              <a:t>adapted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dirty="0" sz="1400" spc="-114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dirty="0" sz="14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dirty="0" sz="1400" spc="-70">
                <a:solidFill>
                  <a:srgbClr val="FFFFFF"/>
                </a:solidFill>
                <a:latin typeface="Arial"/>
                <a:cs typeface="Arial"/>
              </a:rPr>
              <a:t> Count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framework.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95680"/>
          </a:xfrm>
          <a:custGeom>
            <a:avLst/>
            <a:gdLst/>
            <a:ahLst/>
            <a:cxnLst/>
            <a:rect l="l" t="t" r="r" b="b"/>
            <a:pathLst>
              <a:path w="12192000" h="995680">
                <a:moveTo>
                  <a:pt x="12191998" y="995081"/>
                </a:moveTo>
                <a:lnTo>
                  <a:pt x="0" y="995081"/>
                </a:lnTo>
                <a:lnTo>
                  <a:pt x="0" y="0"/>
                </a:lnTo>
                <a:lnTo>
                  <a:pt x="12191998" y="0"/>
                </a:lnTo>
                <a:lnTo>
                  <a:pt x="12191998" y="995081"/>
                </a:lnTo>
                <a:close/>
              </a:path>
            </a:pathLst>
          </a:custGeom>
          <a:solidFill>
            <a:srgbClr val="0C578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2120567" y="3860552"/>
            <a:ext cx="3358515" cy="1783080"/>
            <a:chOff x="2120567" y="3860552"/>
            <a:chExt cx="3358515" cy="1783080"/>
          </a:xfrm>
        </p:grpSpPr>
        <p:sp>
          <p:nvSpPr>
            <p:cNvPr id="4" name="object 4"/>
            <p:cNvSpPr/>
            <p:nvPr/>
          </p:nvSpPr>
          <p:spPr>
            <a:xfrm>
              <a:off x="2134854" y="3874839"/>
              <a:ext cx="3329940" cy="1754505"/>
            </a:xfrm>
            <a:custGeom>
              <a:avLst/>
              <a:gdLst/>
              <a:ahLst/>
              <a:cxnLst/>
              <a:rect l="l" t="t" r="r" b="b"/>
              <a:pathLst>
                <a:path w="3329940" h="1754504">
                  <a:moveTo>
                    <a:pt x="0" y="1754171"/>
                  </a:moveTo>
                  <a:lnTo>
                    <a:pt x="3329472" y="0"/>
                  </a:lnTo>
                </a:path>
              </a:pathLst>
            </a:custGeom>
            <a:ln w="28575">
              <a:solidFill>
                <a:srgbClr val="0C578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535850" y="4883989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301751" y="0"/>
                  </a:moveTo>
                  <a:lnTo>
                    <a:pt x="254262" y="3759"/>
                  </a:lnTo>
                  <a:lnTo>
                    <a:pt x="208370" y="14812"/>
                  </a:lnTo>
                  <a:lnTo>
                    <a:pt x="164885" y="32824"/>
                  </a:lnTo>
                  <a:lnTo>
                    <a:pt x="124618" y="57458"/>
                  </a:lnTo>
                  <a:lnTo>
                    <a:pt x="88380" y="88380"/>
                  </a:lnTo>
                  <a:lnTo>
                    <a:pt x="57458" y="124618"/>
                  </a:lnTo>
                  <a:lnTo>
                    <a:pt x="32824" y="164884"/>
                  </a:lnTo>
                  <a:lnTo>
                    <a:pt x="14812" y="208369"/>
                  </a:lnTo>
                  <a:lnTo>
                    <a:pt x="3759" y="254262"/>
                  </a:lnTo>
                  <a:lnTo>
                    <a:pt x="0" y="301751"/>
                  </a:lnTo>
                  <a:lnTo>
                    <a:pt x="3759" y="349241"/>
                  </a:lnTo>
                  <a:lnTo>
                    <a:pt x="14812" y="395132"/>
                  </a:lnTo>
                  <a:lnTo>
                    <a:pt x="32824" y="438617"/>
                  </a:lnTo>
                  <a:lnTo>
                    <a:pt x="57458" y="478883"/>
                  </a:lnTo>
                  <a:lnTo>
                    <a:pt x="88380" y="515122"/>
                  </a:lnTo>
                  <a:lnTo>
                    <a:pt x="124618" y="546044"/>
                  </a:lnTo>
                  <a:lnTo>
                    <a:pt x="164885" y="570679"/>
                  </a:lnTo>
                  <a:lnTo>
                    <a:pt x="208370" y="588691"/>
                  </a:lnTo>
                  <a:lnTo>
                    <a:pt x="254262" y="599744"/>
                  </a:lnTo>
                  <a:lnTo>
                    <a:pt x="301751" y="603504"/>
                  </a:lnTo>
                  <a:lnTo>
                    <a:pt x="349241" y="599744"/>
                  </a:lnTo>
                  <a:lnTo>
                    <a:pt x="395133" y="588691"/>
                  </a:lnTo>
                  <a:lnTo>
                    <a:pt x="438618" y="570679"/>
                  </a:lnTo>
                  <a:lnTo>
                    <a:pt x="478885" y="546044"/>
                  </a:lnTo>
                  <a:lnTo>
                    <a:pt x="515123" y="515122"/>
                  </a:lnTo>
                  <a:lnTo>
                    <a:pt x="546045" y="478884"/>
                  </a:lnTo>
                  <a:lnTo>
                    <a:pt x="570679" y="438617"/>
                  </a:lnTo>
                  <a:lnTo>
                    <a:pt x="588691" y="395133"/>
                  </a:lnTo>
                  <a:lnTo>
                    <a:pt x="599744" y="349241"/>
                  </a:lnTo>
                  <a:lnTo>
                    <a:pt x="603503" y="301751"/>
                  </a:lnTo>
                  <a:lnTo>
                    <a:pt x="599744" y="254262"/>
                  </a:lnTo>
                  <a:lnTo>
                    <a:pt x="588691" y="208370"/>
                  </a:lnTo>
                  <a:lnTo>
                    <a:pt x="570679" y="164885"/>
                  </a:lnTo>
                  <a:lnTo>
                    <a:pt x="546045" y="124618"/>
                  </a:lnTo>
                  <a:lnTo>
                    <a:pt x="515123" y="88380"/>
                  </a:lnTo>
                  <a:lnTo>
                    <a:pt x="478885" y="57458"/>
                  </a:lnTo>
                  <a:lnTo>
                    <a:pt x="438618" y="32824"/>
                  </a:lnTo>
                  <a:lnTo>
                    <a:pt x="395133" y="14812"/>
                  </a:lnTo>
                  <a:lnTo>
                    <a:pt x="349241" y="3759"/>
                  </a:lnTo>
                  <a:lnTo>
                    <a:pt x="301751" y="0"/>
                  </a:lnTo>
                  <a:close/>
                </a:path>
              </a:pathLst>
            </a:custGeom>
            <a:solidFill>
              <a:srgbClr val="7F7BB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34620" y="5070760"/>
              <a:ext cx="405964" cy="248245"/>
            </a:xfrm>
            <a:prstGeom prst="rect">
              <a:avLst/>
            </a:prstGeom>
          </p:spPr>
        </p:pic>
      </p:grp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xfrm>
            <a:off x="3636390" y="19812"/>
            <a:ext cx="5983605" cy="1007110"/>
          </a:xfrm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851535" marR="5080" indent="-839469">
              <a:lnSpc>
                <a:spcPct val="101299"/>
              </a:lnSpc>
              <a:spcBef>
                <a:spcPts val="50"/>
              </a:spcBef>
            </a:pPr>
            <a:r>
              <a:rPr dirty="0" sz="3200" spc="60" b="1">
                <a:latin typeface="Arial"/>
                <a:cs typeface="Arial"/>
              </a:rPr>
              <a:t>Landscape</a:t>
            </a:r>
            <a:r>
              <a:rPr dirty="0" sz="3200" spc="-9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of</a:t>
            </a:r>
            <a:r>
              <a:rPr dirty="0" sz="3200" spc="-90" b="1">
                <a:latin typeface="Arial"/>
                <a:cs typeface="Arial"/>
              </a:rPr>
              <a:t> </a:t>
            </a:r>
            <a:r>
              <a:rPr dirty="0" sz="3200" spc="-60" b="1">
                <a:latin typeface="Arial"/>
                <a:cs typeface="Arial"/>
              </a:rPr>
              <a:t>System</a:t>
            </a:r>
            <a:r>
              <a:rPr dirty="0" sz="3200" spc="-9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Design</a:t>
            </a:r>
            <a:r>
              <a:rPr dirty="0" sz="3200" spc="-95" b="1">
                <a:latin typeface="Arial"/>
                <a:cs typeface="Arial"/>
              </a:rPr>
              <a:t> </a:t>
            </a:r>
            <a:r>
              <a:rPr dirty="0" sz="3200" spc="-50" b="1">
                <a:latin typeface="Arial"/>
                <a:cs typeface="Arial"/>
              </a:rPr>
              <a:t>– Institutional</a:t>
            </a:r>
            <a:r>
              <a:rPr dirty="0" sz="3200" spc="-100" b="1">
                <a:latin typeface="Arial"/>
                <a:cs typeface="Arial"/>
              </a:rPr>
              <a:t> </a:t>
            </a:r>
            <a:r>
              <a:rPr dirty="0" sz="3200" spc="-10" b="1">
                <a:latin typeface="Arial"/>
                <a:cs typeface="Arial"/>
              </a:rPr>
              <a:t>Reflection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34636" y="5465572"/>
            <a:ext cx="69532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R="5080" indent="116205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solidFill>
                  <a:srgbClr val="5C5C5C"/>
                </a:solidFill>
                <a:latin typeface="Arial"/>
                <a:cs typeface="Arial"/>
              </a:rPr>
              <a:t>Passive </a:t>
            </a:r>
            <a:r>
              <a:rPr dirty="0" sz="1000" i="1">
                <a:solidFill>
                  <a:srgbClr val="5C5C5C"/>
                </a:solidFill>
                <a:latin typeface="Arial"/>
                <a:cs typeface="Arial"/>
              </a:rPr>
              <a:t>Ignores</a:t>
            </a:r>
            <a:r>
              <a:rPr dirty="0" sz="1000" spc="14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1000" spc="45" i="1">
                <a:solidFill>
                  <a:srgbClr val="5C5C5C"/>
                </a:solidFill>
                <a:latin typeface="Arial"/>
                <a:cs typeface="Arial"/>
              </a:rPr>
              <a:t>the </a:t>
            </a:r>
            <a:r>
              <a:rPr dirty="0" sz="1000" spc="-10" i="1">
                <a:solidFill>
                  <a:srgbClr val="5C5C5C"/>
                </a:solidFill>
                <a:latin typeface="Arial"/>
                <a:cs typeface="Arial"/>
              </a:rPr>
              <a:t>Oppressed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493661" y="4488541"/>
            <a:ext cx="603885" cy="603885"/>
            <a:chOff x="3493661" y="4488541"/>
            <a:chExt cx="603885" cy="603885"/>
          </a:xfrm>
        </p:grpSpPr>
        <p:sp>
          <p:nvSpPr>
            <p:cNvPr id="10" name="object 10"/>
            <p:cNvSpPr/>
            <p:nvPr/>
          </p:nvSpPr>
          <p:spPr>
            <a:xfrm>
              <a:off x="3493661" y="4488541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301751" y="0"/>
                  </a:moveTo>
                  <a:lnTo>
                    <a:pt x="254262" y="3759"/>
                  </a:lnTo>
                  <a:lnTo>
                    <a:pt x="208370" y="14812"/>
                  </a:lnTo>
                  <a:lnTo>
                    <a:pt x="164885" y="32824"/>
                  </a:lnTo>
                  <a:lnTo>
                    <a:pt x="124618" y="57458"/>
                  </a:lnTo>
                  <a:lnTo>
                    <a:pt x="88380" y="88380"/>
                  </a:lnTo>
                  <a:lnTo>
                    <a:pt x="57458" y="124618"/>
                  </a:lnTo>
                  <a:lnTo>
                    <a:pt x="32824" y="164885"/>
                  </a:lnTo>
                  <a:lnTo>
                    <a:pt x="14812" y="208370"/>
                  </a:lnTo>
                  <a:lnTo>
                    <a:pt x="3759" y="254262"/>
                  </a:lnTo>
                  <a:lnTo>
                    <a:pt x="0" y="301752"/>
                  </a:lnTo>
                  <a:lnTo>
                    <a:pt x="3759" y="349241"/>
                  </a:lnTo>
                  <a:lnTo>
                    <a:pt x="14812" y="395133"/>
                  </a:lnTo>
                  <a:lnTo>
                    <a:pt x="32824" y="438618"/>
                  </a:lnTo>
                  <a:lnTo>
                    <a:pt x="57458" y="478885"/>
                  </a:lnTo>
                  <a:lnTo>
                    <a:pt x="88380" y="515123"/>
                  </a:lnTo>
                  <a:lnTo>
                    <a:pt x="124618" y="546045"/>
                  </a:lnTo>
                  <a:lnTo>
                    <a:pt x="164885" y="570679"/>
                  </a:lnTo>
                  <a:lnTo>
                    <a:pt x="208370" y="588691"/>
                  </a:lnTo>
                  <a:lnTo>
                    <a:pt x="254262" y="599744"/>
                  </a:lnTo>
                  <a:lnTo>
                    <a:pt x="301751" y="603504"/>
                  </a:lnTo>
                  <a:lnTo>
                    <a:pt x="349241" y="599744"/>
                  </a:lnTo>
                  <a:lnTo>
                    <a:pt x="395133" y="588691"/>
                  </a:lnTo>
                  <a:lnTo>
                    <a:pt x="438618" y="570679"/>
                  </a:lnTo>
                  <a:lnTo>
                    <a:pt x="478885" y="546045"/>
                  </a:lnTo>
                  <a:lnTo>
                    <a:pt x="515123" y="515123"/>
                  </a:lnTo>
                  <a:lnTo>
                    <a:pt x="546045" y="478885"/>
                  </a:lnTo>
                  <a:lnTo>
                    <a:pt x="570679" y="438618"/>
                  </a:lnTo>
                  <a:lnTo>
                    <a:pt x="588691" y="395133"/>
                  </a:lnTo>
                  <a:lnTo>
                    <a:pt x="599744" y="349241"/>
                  </a:lnTo>
                  <a:lnTo>
                    <a:pt x="603503" y="301752"/>
                  </a:lnTo>
                  <a:lnTo>
                    <a:pt x="599744" y="254262"/>
                  </a:lnTo>
                  <a:lnTo>
                    <a:pt x="588691" y="208370"/>
                  </a:lnTo>
                  <a:lnTo>
                    <a:pt x="570679" y="164885"/>
                  </a:lnTo>
                  <a:lnTo>
                    <a:pt x="546045" y="124618"/>
                  </a:lnTo>
                  <a:lnTo>
                    <a:pt x="515123" y="88380"/>
                  </a:lnTo>
                  <a:lnTo>
                    <a:pt x="478885" y="57458"/>
                  </a:lnTo>
                  <a:lnTo>
                    <a:pt x="438618" y="32824"/>
                  </a:lnTo>
                  <a:lnTo>
                    <a:pt x="395133" y="14812"/>
                  </a:lnTo>
                  <a:lnTo>
                    <a:pt x="349241" y="3759"/>
                  </a:lnTo>
                  <a:lnTo>
                    <a:pt x="301751" y="0"/>
                  </a:lnTo>
                  <a:close/>
                </a:path>
              </a:pathLst>
            </a:custGeom>
            <a:solidFill>
              <a:srgbClr val="716DA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98817" y="4544673"/>
              <a:ext cx="393191" cy="393192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3081831" y="3969004"/>
            <a:ext cx="1439545" cy="4527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R="5080">
              <a:lnSpc>
                <a:spcPct val="100299"/>
              </a:lnSpc>
              <a:spcBef>
                <a:spcPts val="95"/>
              </a:spcBef>
            </a:pPr>
            <a:r>
              <a:rPr dirty="0" sz="1000" spc="-10" b="1">
                <a:solidFill>
                  <a:srgbClr val="5C5C5C"/>
                </a:solidFill>
                <a:latin typeface="Arial"/>
                <a:cs typeface="Arial"/>
              </a:rPr>
              <a:t>Savior-Designed</a:t>
            </a:r>
            <a:r>
              <a:rPr dirty="0" sz="1000" spc="500" b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C5C5C"/>
                </a:solidFill>
                <a:latin typeface="Arial"/>
                <a:cs typeface="Arial"/>
              </a:rPr>
              <a:t>Exploits</a:t>
            </a:r>
            <a:r>
              <a:rPr dirty="0" sz="90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900" spc="55" i="1">
                <a:solidFill>
                  <a:srgbClr val="5C5C5C"/>
                </a:solidFill>
                <a:latin typeface="Arial"/>
                <a:cs typeface="Arial"/>
              </a:rPr>
              <a:t>the</a:t>
            </a:r>
            <a:r>
              <a:rPr dirty="0" sz="90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900" spc="10" i="1">
                <a:solidFill>
                  <a:srgbClr val="5C5C5C"/>
                </a:solidFill>
                <a:latin typeface="Arial"/>
                <a:cs typeface="Arial"/>
              </a:rPr>
              <a:t>Oppressed</a:t>
            </a:r>
            <a:r>
              <a:rPr dirty="0" sz="90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900" spc="-25" i="1">
                <a:solidFill>
                  <a:srgbClr val="5C5C5C"/>
                </a:solidFill>
                <a:latin typeface="Arial"/>
                <a:cs typeface="Arial"/>
              </a:rPr>
              <a:t>for </a:t>
            </a:r>
            <a:r>
              <a:rPr dirty="0" sz="900" spc="20" i="1">
                <a:solidFill>
                  <a:srgbClr val="5C5C5C"/>
                </a:solidFill>
                <a:latin typeface="Arial"/>
                <a:cs typeface="Arial"/>
              </a:rPr>
              <a:t>Secondary</a:t>
            </a:r>
            <a:r>
              <a:rPr dirty="0" sz="900" spc="22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900" spc="30" i="1">
                <a:solidFill>
                  <a:srgbClr val="5C5C5C"/>
                </a:solidFill>
                <a:latin typeface="Arial"/>
                <a:cs typeface="Arial"/>
              </a:rPr>
              <a:t>Gain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464327" y="3573087"/>
            <a:ext cx="603885" cy="603885"/>
            <a:chOff x="5464327" y="3573087"/>
            <a:chExt cx="603885" cy="603885"/>
          </a:xfrm>
        </p:grpSpPr>
        <p:sp>
          <p:nvSpPr>
            <p:cNvPr id="14" name="object 14"/>
            <p:cNvSpPr/>
            <p:nvPr/>
          </p:nvSpPr>
          <p:spPr>
            <a:xfrm>
              <a:off x="5464327" y="3573087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301751" y="0"/>
                  </a:moveTo>
                  <a:lnTo>
                    <a:pt x="254262" y="3759"/>
                  </a:lnTo>
                  <a:lnTo>
                    <a:pt x="208370" y="14812"/>
                  </a:lnTo>
                  <a:lnTo>
                    <a:pt x="164885" y="32824"/>
                  </a:lnTo>
                  <a:lnTo>
                    <a:pt x="124618" y="57458"/>
                  </a:lnTo>
                  <a:lnTo>
                    <a:pt x="88380" y="88380"/>
                  </a:lnTo>
                  <a:lnTo>
                    <a:pt x="57458" y="124618"/>
                  </a:lnTo>
                  <a:lnTo>
                    <a:pt x="32824" y="164885"/>
                  </a:lnTo>
                  <a:lnTo>
                    <a:pt x="14812" y="208370"/>
                  </a:lnTo>
                  <a:lnTo>
                    <a:pt x="3759" y="254262"/>
                  </a:lnTo>
                  <a:lnTo>
                    <a:pt x="0" y="301751"/>
                  </a:lnTo>
                  <a:lnTo>
                    <a:pt x="3759" y="349241"/>
                  </a:lnTo>
                  <a:lnTo>
                    <a:pt x="14812" y="395133"/>
                  </a:lnTo>
                  <a:lnTo>
                    <a:pt x="32824" y="438618"/>
                  </a:lnTo>
                  <a:lnTo>
                    <a:pt x="57458" y="478885"/>
                  </a:lnTo>
                  <a:lnTo>
                    <a:pt x="88380" y="515123"/>
                  </a:lnTo>
                  <a:lnTo>
                    <a:pt x="124618" y="546045"/>
                  </a:lnTo>
                  <a:lnTo>
                    <a:pt x="164884" y="570679"/>
                  </a:lnTo>
                  <a:lnTo>
                    <a:pt x="208369" y="588691"/>
                  </a:lnTo>
                  <a:lnTo>
                    <a:pt x="254262" y="599744"/>
                  </a:lnTo>
                  <a:lnTo>
                    <a:pt x="301751" y="603503"/>
                  </a:lnTo>
                  <a:lnTo>
                    <a:pt x="349241" y="599744"/>
                  </a:lnTo>
                  <a:lnTo>
                    <a:pt x="395132" y="588691"/>
                  </a:lnTo>
                  <a:lnTo>
                    <a:pt x="438617" y="570679"/>
                  </a:lnTo>
                  <a:lnTo>
                    <a:pt x="478883" y="546045"/>
                  </a:lnTo>
                  <a:lnTo>
                    <a:pt x="515122" y="515123"/>
                  </a:lnTo>
                  <a:lnTo>
                    <a:pt x="546043" y="478885"/>
                  </a:lnTo>
                  <a:lnTo>
                    <a:pt x="570678" y="438618"/>
                  </a:lnTo>
                  <a:lnTo>
                    <a:pt x="588691" y="395133"/>
                  </a:lnTo>
                  <a:lnTo>
                    <a:pt x="599744" y="349241"/>
                  </a:lnTo>
                  <a:lnTo>
                    <a:pt x="603503" y="301751"/>
                  </a:lnTo>
                  <a:lnTo>
                    <a:pt x="599744" y="254262"/>
                  </a:lnTo>
                  <a:lnTo>
                    <a:pt x="588691" y="208370"/>
                  </a:lnTo>
                  <a:lnTo>
                    <a:pt x="570678" y="164885"/>
                  </a:lnTo>
                  <a:lnTo>
                    <a:pt x="546043" y="124618"/>
                  </a:lnTo>
                  <a:lnTo>
                    <a:pt x="515122" y="88380"/>
                  </a:lnTo>
                  <a:lnTo>
                    <a:pt x="478884" y="57458"/>
                  </a:lnTo>
                  <a:lnTo>
                    <a:pt x="438617" y="32824"/>
                  </a:lnTo>
                  <a:lnTo>
                    <a:pt x="395133" y="14812"/>
                  </a:lnTo>
                  <a:lnTo>
                    <a:pt x="349241" y="3759"/>
                  </a:lnTo>
                  <a:lnTo>
                    <a:pt x="301751" y="0"/>
                  </a:lnTo>
                  <a:close/>
                </a:path>
              </a:pathLst>
            </a:custGeom>
            <a:solidFill>
              <a:srgbClr val="59549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68638" y="3677512"/>
              <a:ext cx="393191" cy="393191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5136968" y="4215892"/>
            <a:ext cx="1250315" cy="5810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R="5080" indent="-1270">
              <a:lnSpc>
                <a:spcPct val="97900"/>
              </a:lnSpc>
              <a:spcBef>
                <a:spcPts val="125"/>
              </a:spcBef>
            </a:pPr>
            <a:r>
              <a:rPr dirty="0" sz="1000" b="1">
                <a:solidFill>
                  <a:srgbClr val="5C5C5C"/>
                </a:solidFill>
                <a:latin typeface="Arial"/>
                <a:cs typeface="Arial"/>
              </a:rPr>
              <a:t>Ally-</a:t>
            </a:r>
            <a:r>
              <a:rPr dirty="0" sz="1000" spc="-10" b="1">
                <a:solidFill>
                  <a:srgbClr val="5C5C5C"/>
                </a:solidFill>
                <a:latin typeface="Arial"/>
                <a:cs typeface="Arial"/>
              </a:rPr>
              <a:t>Designed</a:t>
            </a:r>
            <a:r>
              <a:rPr dirty="0" sz="1000" spc="500" b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900" spc="-20" i="1">
                <a:solidFill>
                  <a:srgbClr val="5C5C5C"/>
                </a:solidFill>
                <a:latin typeface="Arial"/>
                <a:cs typeface="Arial"/>
              </a:rPr>
              <a:t>Listens</a:t>
            </a:r>
            <a:r>
              <a:rPr dirty="0" sz="900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900" spc="65" i="1">
                <a:solidFill>
                  <a:srgbClr val="5C5C5C"/>
                </a:solidFill>
                <a:latin typeface="Arial"/>
                <a:cs typeface="Arial"/>
              </a:rPr>
              <a:t>to</a:t>
            </a:r>
            <a:r>
              <a:rPr dirty="0" sz="900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900" spc="60" i="1">
                <a:solidFill>
                  <a:srgbClr val="5C5C5C"/>
                </a:solidFill>
                <a:latin typeface="Arial"/>
                <a:cs typeface="Arial"/>
              </a:rPr>
              <a:t>Feedback</a:t>
            </a:r>
            <a:r>
              <a:rPr dirty="0" sz="900" spc="-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900" spc="40" i="1">
                <a:solidFill>
                  <a:srgbClr val="5C5C5C"/>
                </a:solidFill>
                <a:latin typeface="Arial"/>
                <a:cs typeface="Arial"/>
              </a:rPr>
              <a:t>to </a:t>
            </a:r>
            <a:r>
              <a:rPr dirty="0" sz="900" i="1">
                <a:solidFill>
                  <a:srgbClr val="5C5C5C"/>
                </a:solidFill>
                <a:latin typeface="Arial"/>
                <a:cs typeface="Arial"/>
              </a:rPr>
              <a:t>Support</a:t>
            </a:r>
            <a:r>
              <a:rPr dirty="0" sz="900" spc="190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5C5C5C"/>
                </a:solidFill>
                <a:latin typeface="Arial"/>
                <a:cs typeface="Arial"/>
              </a:rPr>
              <a:t>Institutional </a:t>
            </a:r>
            <a:r>
              <a:rPr dirty="0" sz="900" i="1">
                <a:solidFill>
                  <a:srgbClr val="5C5C5C"/>
                </a:solidFill>
                <a:latin typeface="Arial"/>
                <a:cs typeface="Arial"/>
              </a:rPr>
              <a:t>Goals</a:t>
            </a:r>
            <a:r>
              <a:rPr dirty="0" sz="900" spc="70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900" spc="85" i="1">
                <a:solidFill>
                  <a:srgbClr val="5C5C5C"/>
                </a:solidFill>
                <a:latin typeface="Arial"/>
                <a:cs typeface="Arial"/>
              </a:rPr>
              <a:t>and</a:t>
            </a:r>
            <a:r>
              <a:rPr dirty="0" sz="90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5C5C5C"/>
                </a:solidFill>
                <a:latin typeface="Arial"/>
                <a:cs typeface="Arial"/>
              </a:rPr>
              <a:t>Objectives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218733" y="2261646"/>
            <a:ext cx="767080" cy="767080"/>
            <a:chOff x="7218733" y="2261646"/>
            <a:chExt cx="767080" cy="767080"/>
          </a:xfrm>
        </p:grpSpPr>
        <p:sp>
          <p:nvSpPr>
            <p:cNvPr id="18" name="object 18"/>
            <p:cNvSpPr/>
            <p:nvPr/>
          </p:nvSpPr>
          <p:spPr>
            <a:xfrm>
              <a:off x="7218733" y="2261646"/>
              <a:ext cx="767080" cy="767080"/>
            </a:xfrm>
            <a:custGeom>
              <a:avLst/>
              <a:gdLst/>
              <a:ahLst/>
              <a:cxnLst/>
              <a:rect l="l" t="t" r="r" b="b"/>
              <a:pathLst>
                <a:path w="767079" h="767080">
                  <a:moveTo>
                    <a:pt x="383256" y="0"/>
                  </a:moveTo>
                  <a:lnTo>
                    <a:pt x="332880" y="3323"/>
                  </a:lnTo>
                  <a:lnTo>
                    <a:pt x="283793" y="13130"/>
                  </a:lnTo>
                  <a:lnTo>
                    <a:pt x="236591" y="29174"/>
                  </a:lnTo>
                  <a:lnTo>
                    <a:pt x="191870" y="51206"/>
                  </a:lnTo>
                  <a:lnTo>
                    <a:pt x="150225" y="78982"/>
                  </a:lnTo>
                  <a:lnTo>
                    <a:pt x="112254" y="112254"/>
                  </a:lnTo>
                  <a:lnTo>
                    <a:pt x="78982" y="150225"/>
                  </a:lnTo>
                  <a:lnTo>
                    <a:pt x="51206" y="191870"/>
                  </a:lnTo>
                  <a:lnTo>
                    <a:pt x="29174" y="236591"/>
                  </a:lnTo>
                  <a:lnTo>
                    <a:pt x="13130" y="283793"/>
                  </a:lnTo>
                  <a:lnTo>
                    <a:pt x="3323" y="332880"/>
                  </a:lnTo>
                  <a:lnTo>
                    <a:pt x="0" y="383256"/>
                  </a:lnTo>
                  <a:lnTo>
                    <a:pt x="3323" y="433633"/>
                  </a:lnTo>
                  <a:lnTo>
                    <a:pt x="13130" y="482720"/>
                  </a:lnTo>
                  <a:lnTo>
                    <a:pt x="29174" y="529922"/>
                  </a:lnTo>
                  <a:lnTo>
                    <a:pt x="51206" y="574643"/>
                  </a:lnTo>
                  <a:lnTo>
                    <a:pt x="78982" y="616288"/>
                  </a:lnTo>
                  <a:lnTo>
                    <a:pt x="112254" y="654260"/>
                  </a:lnTo>
                  <a:lnTo>
                    <a:pt x="150225" y="687531"/>
                  </a:lnTo>
                  <a:lnTo>
                    <a:pt x="191870" y="715306"/>
                  </a:lnTo>
                  <a:lnTo>
                    <a:pt x="236591" y="737339"/>
                  </a:lnTo>
                  <a:lnTo>
                    <a:pt x="283793" y="753382"/>
                  </a:lnTo>
                  <a:lnTo>
                    <a:pt x="332880" y="763189"/>
                  </a:lnTo>
                  <a:lnTo>
                    <a:pt x="383256" y="766513"/>
                  </a:lnTo>
                  <a:lnTo>
                    <a:pt x="433633" y="763189"/>
                  </a:lnTo>
                  <a:lnTo>
                    <a:pt x="482720" y="753382"/>
                  </a:lnTo>
                  <a:lnTo>
                    <a:pt x="529922" y="737339"/>
                  </a:lnTo>
                  <a:lnTo>
                    <a:pt x="574643" y="715306"/>
                  </a:lnTo>
                  <a:lnTo>
                    <a:pt x="616288" y="687531"/>
                  </a:lnTo>
                  <a:lnTo>
                    <a:pt x="654260" y="654260"/>
                  </a:lnTo>
                  <a:lnTo>
                    <a:pt x="687531" y="616288"/>
                  </a:lnTo>
                  <a:lnTo>
                    <a:pt x="715306" y="574644"/>
                  </a:lnTo>
                  <a:lnTo>
                    <a:pt x="737339" y="529923"/>
                  </a:lnTo>
                  <a:lnTo>
                    <a:pt x="753382" y="482720"/>
                  </a:lnTo>
                  <a:lnTo>
                    <a:pt x="763189" y="433633"/>
                  </a:lnTo>
                  <a:lnTo>
                    <a:pt x="766513" y="383256"/>
                  </a:lnTo>
                  <a:lnTo>
                    <a:pt x="763189" y="332880"/>
                  </a:lnTo>
                  <a:lnTo>
                    <a:pt x="753382" y="283793"/>
                  </a:lnTo>
                  <a:lnTo>
                    <a:pt x="737339" y="236591"/>
                  </a:lnTo>
                  <a:lnTo>
                    <a:pt x="715306" y="191870"/>
                  </a:lnTo>
                  <a:lnTo>
                    <a:pt x="687531" y="150225"/>
                  </a:lnTo>
                  <a:lnTo>
                    <a:pt x="654260" y="112254"/>
                  </a:lnTo>
                  <a:lnTo>
                    <a:pt x="616288" y="78982"/>
                  </a:lnTo>
                  <a:lnTo>
                    <a:pt x="574644" y="51206"/>
                  </a:lnTo>
                  <a:lnTo>
                    <a:pt x="529923" y="29174"/>
                  </a:lnTo>
                  <a:lnTo>
                    <a:pt x="482720" y="13130"/>
                  </a:lnTo>
                  <a:lnTo>
                    <a:pt x="433633" y="3323"/>
                  </a:lnTo>
                  <a:lnTo>
                    <a:pt x="383256" y="0"/>
                  </a:lnTo>
                  <a:close/>
                </a:path>
              </a:pathLst>
            </a:custGeom>
            <a:solidFill>
              <a:srgbClr val="49439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52292" y="2402931"/>
              <a:ext cx="499393" cy="499394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6569219" y="1484884"/>
            <a:ext cx="2113915" cy="721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5715">
              <a:lnSpc>
                <a:spcPct val="100000"/>
              </a:lnSpc>
              <a:spcBef>
                <a:spcPts val="100"/>
              </a:spcBef>
            </a:pPr>
            <a:r>
              <a:rPr dirty="0" sz="1000" spc="-25" b="1">
                <a:solidFill>
                  <a:srgbClr val="5C5C5C"/>
                </a:solidFill>
                <a:latin typeface="Arial"/>
                <a:cs typeface="Arial"/>
              </a:rPr>
              <a:t>Equity</a:t>
            </a:r>
            <a:r>
              <a:rPr dirty="0" sz="1000" spc="-30" b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5C5C5C"/>
                </a:solidFill>
                <a:latin typeface="Arial"/>
                <a:cs typeface="Arial"/>
              </a:rPr>
              <a:t>Empowered</a:t>
            </a:r>
            <a:endParaRPr sz="1000">
              <a:latin typeface="Arial"/>
              <a:cs typeface="Arial"/>
            </a:endParaRPr>
          </a:p>
          <a:p>
            <a:pPr algn="ctr" marR="5080">
              <a:lnSpc>
                <a:spcPct val="98500"/>
              </a:lnSpc>
              <a:spcBef>
                <a:spcPts val="20"/>
              </a:spcBef>
            </a:pPr>
            <a:r>
              <a:rPr dirty="0" sz="900" spc="10" i="1">
                <a:solidFill>
                  <a:srgbClr val="5C5C5C"/>
                </a:solidFill>
                <a:latin typeface="Arial"/>
                <a:cs typeface="Arial"/>
              </a:rPr>
              <a:t>Supporting</a:t>
            </a:r>
            <a:r>
              <a:rPr dirty="0" sz="900" spc="9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900" spc="50" i="1">
                <a:solidFill>
                  <a:srgbClr val="5C5C5C"/>
                </a:solidFill>
                <a:latin typeface="Arial"/>
                <a:cs typeface="Arial"/>
              </a:rPr>
              <a:t>Client/Community</a:t>
            </a:r>
            <a:r>
              <a:rPr dirty="0" sz="900" spc="120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900" spc="70" i="1">
                <a:solidFill>
                  <a:srgbClr val="5C5C5C"/>
                </a:solidFill>
                <a:latin typeface="Arial"/>
                <a:cs typeface="Arial"/>
              </a:rPr>
              <a:t>Named </a:t>
            </a:r>
            <a:r>
              <a:rPr dirty="0" sz="900" i="1">
                <a:solidFill>
                  <a:srgbClr val="5C5C5C"/>
                </a:solidFill>
                <a:latin typeface="Arial"/>
                <a:cs typeface="Arial"/>
              </a:rPr>
              <a:t>Goals</a:t>
            </a:r>
            <a:r>
              <a:rPr dirty="0" sz="900" spc="70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900" spc="85" i="1">
                <a:solidFill>
                  <a:srgbClr val="5C5C5C"/>
                </a:solidFill>
                <a:latin typeface="Arial"/>
                <a:cs typeface="Arial"/>
              </a:rPr>
              <a:t>and</a:t>
            </a:r>
            <a:r>
              <a:rPr dirty="0" sz="90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5C5C5C"/>
                </a:solidFill>
                <a:latin typeface="Arial"/>
                <a:cs typeface="Arial"/>
              </a:rPr>
              <a:t>Objectives, </a:t>
            </a:r>
            <a:r>
              <a:rPr dirty="0" sz="900" spc="50" i="1">
                <a:solidFill>
                  <a:srgbClr val="5C5C5C"/>
                </a:solidFill>
                <a:latin typeface="Arial"/>
                <a:cs typeface="Arial"/>
              </a:rPr>
              <a:t>Names/Acknowledges</a:t>
            </a:r>
            <a:r>
              <a:rPr dirty="0" sz="900" spc="5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5C5C5C"/>
                </a:solidFill>
                <a:latin typeface="Arial"/>
                <a:cs typeface="Arial"/>
              </a:rPr>
              <a:t>Systemic Barriers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9765117" y="1055499"/>
            <a:ext cx="685165" cy="687705"/>
            <a:chOff x="9765117" y="1055499"/>
            <a:chExt cx="685165" cy="687705"/>
          </a:xfrm>
        </p:grpSpPr>
        <p:sp>
          <p:nvSpPr>
            <p:cNvPr id="22" name="object 22"/>
            <p:cNvSpPr/>
            <p:nvPr/>
          </p:nvSpPr>
          <p:spPr>
            <a:xfrm>
              <a:off x="9765117" y="1055499"/>
              <a:ext cx="685165" cy="687705"/>
            </a:xfrm>
            <a:custGeom>
              <a:avLst/>
              <a:gdLst/>
              <a:ahLst/>
              <a:cxnLst/>
              <a:rect l="l" t="t" r="r" b="b"/>
              <a:pathLst>
                <a:path w="685165" h="687705">
                  <a:moveTo>
                    <a:pt x="342492" y="0"/>
                  </a:moveTo>
                  <a:lnTo>
                    <a:pt x="288591" y="4282"/>
                  </a:lnTo>
                  <a:lnTo>
                    <a:pt x="236503" y="16874"/>
                  </a:lnTo>
                  <a:lnTo>
                    <a:pt x="187147" y="37393"/>
                  </a:lnTo>
                  <a:lnTo>
                    <a:pt x="141444" y="65456"/>
                  </a:lnTo>
                  <a:lnTo>
                    <a:pt x="100313" y="100683"/>
                  </a:lnTo>
                  <a:lnTo>
                    <a:pt x="65216" y="141964"/>
                  </a:lnTo>
                  <a:lnTo>
                    <a:pt x="37256" y="187835"/>
                  </a:lnTo>
                  <a:lnTo>
                    <a:pt x="16812" y="237373"/>
                  </a:lnTo>
                  <a:lnTo>
                    <a:pt x="4266" y="289653"/>
                  </a:lnTo>
                  <a:lnTo>
                    <a:pt x="0" y="343753"/>
                  </a:lnTo>
                  <a:lnTo>
                    <a:pt x="4266" y="397853"/>
                  </a:lnTo>
                  <a:lnTo>
                    <a:pt x="16812" y="450133"/>
                  </a:lnTo>
                  <a:lnTo>
                    <a:pt x="37256" y="499670"/>
                  </a:lnTo>
                  <a:lnTo>
                    <a:pt x="65216" y="545541"/>
                  </a:lnTo>
                  <a:lnTo>
                    <a:pt x="100313" y="586823"/>
                  </a:lnTo>
                  <a:lnTo>
                    <a:pt x="141443" y="622049"/>
                  </a:lnTo>
                  <a:lnTo>
                    <a:pt x="187147" y="650113"/>
                  </a:lnTo>
                  <a:lnTo>
                    <a:pt x="236502" y="670632"/>
                  </a:lnTo>
                  <a:lnTo>
                    <a:pt x="288591" y="683224"/>
                  </a:lnTo>
                  <a:lnTo>
                    <a:pt x="342492" y="687506"/>
                  </a:lnTo>
                  <a:lnTo>
                    <a:pt x="396393" y="683224"/>
                  </a:lnTo>
                  <a:lnTo>
                    <a:pt x="448480" y="670632"/>
                  </a:lnTo>
                  <a:lnTo>
                    <a:pt x="497836" y="650113"/>
                  </a:lnTo>
                  <a:lnTo>
                    <a:pt x="543539" y="622049"/>
                  </a:lnTo>
                  <a:lnTo>
                    <a:pt x="584669" y="586823"/>
                  </a:lnTo>
                  <a:lnTo>
                    <a:pt x="619766" y="545542"/>
                  </a:lnTo>
                  <a:lnTo>
                    <a:pt x="647727" y="499670"/>
                  </a:lnTo>
                  <a:lnTo>
                    <a:pt x="668171" y="450133"/>
                  </a:lnTo>
                  <a:lnTo>
                    <a:pt x="680716" y="397853"/>
                  </a:lnTo>
                  <a:lnTo>
                    <a:pt x="684983" y="343753"/>
                  </a:lnTo>
                  <a:lnTo>
                    <a:pt x="680716" y="289653"/>
                  </a:lnTo>
                  <a:lnTo>
                    <a:pt x="668171" y="237373"/>
                  </a:lnTo>
                  <a:lnTo>
                    <a:pt x="647727" y="187836"/>
                  </a:lnTo>
                  <a:lnTo>
                    <a:pt x="619766" y="141965"/>
                  </a:lnTo>
                  <a:lnTo>
                    <a:pt x="584669" y="100683"/>
                  </a:lnTo>
                  <a:lnTo>
                    <a:pt x="543539" y="65456"/>
                  </a:lnTo>
                  <a:lnTo>
                    <a:pt x="497836" y="37393"/>
                  </a:lnTo>
                  <a:lnTo>
                    <a:pt x="448481" y="16874"/>
                  </a:lnTo>
                  <a:lnTo>
                    <a:pt x="396393" y="4282"/>
                  </a:lnTo>
                  <a:lnTo>
                    <a:pt x="342492" y="0"/>
                  </a:lnTo>
                  <a:close/>
                </a:path>
              </a:pathLst>
            </a:custGeom>
            <a:solidFill>
              <a:srgbClr val="3C368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893984" y="1183257"/>
              <a:ext cx="444484" cy="448539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9475106" y="1771396"/>
            <a:ext cx="1287780" cy="5416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R="5080">
              <a:lnSpc>
                <a:spcPct val="99500"/>
              </a:lnSpc>
              <a:spcBef>
                <a:spcPts val="105"/>
              </a:spcBef>
            </a:pPr>
            <a:r>
              <a:rPr dirty="0" sz="1000" spc="-10" b="1">
                <a:solidFill>
                  <a:srgbClr val="5C5C5C"/>
                </a:solidFill>
                <a:latin typeface="Arial"/>
                <a:cs typeface="Arial"/>
              </a:rPr>
              <a:t>Liberatory</a:t>
            </a:r>
            <a:r>
              <a:rPr dirty="0" sz="1000" spc="-30" b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1000" spc="-20" b="1">
                <a:solidFill>
                  <a:srgbClr val="5C5C5C"/>
                </a:solidFill>
                <a:latin typeface="Arial"/>
                <a:cs typeface="Arial"/>
              </a:rPr>
              <a:t>Model </a:t>
            </a:r>
            <a:r>
              <a:rPr dirty="0" sz="800" i="1">
                <a:solidFill>
                  <a:srgbClr val="262626"/>
                </a:solidFill>
                <a:latin typeface="Arial"/>
                <a:cs typeface="Arial"/>
              </a:rPr>
              <a:t>Eliminating</a:t>
            </a:r>
            <a:r>
              <a:rPr dirty="0" sz="800" spc="185" i="1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800" spc="-10" i="1">
                <a:solidFill>
                  <a:srgbClr val="262626"/>
                </a:solidFill>
                <a:latin typeface="Arial"/>
                <a:cs typeface="Arial"/>
              </a:rPr>
              <a:t>Systemic Barriers,</a:t>
            </a:r>
            <a:r>
              <a:rPr dirty="0" sz="800" spc="25" i="1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800" spc="-10" i="1">
                <a:solidFill>
                  <a:srgbClr val="262626"/>
                </a:solidFill>
                <a:latin typeface="Arial"/>
                <a:cs typeface="Arial"/>
              </a:rPr>
              <a:t>Seeks</a:t>
            </a:r>
            <a:r>
              <a:rPr dirty="0" sz="800" spc="20" i="1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262626"/>
                </a:solidFill>
                <a:latin typeface="Arial"/>
                <a:cs typeface="Arial"/>
              </a:rPr>
              <a:t>Justice</a:t>
            </a:r>
            <a:r>
              <a:rPr dirty="0" sz="800" spc="25" i="1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800" spc="45" i="1">
                <a:solidFill>
                  <a:srgbClr val="262626"/>
                </a:solidFill>
                <a:latin typeface="Arial"/>
                <a:cs typeface="Arial"/>
              </a:rPr>
              <a:t>and </a:t>
            </a:r>
            <a:r>
              <a:rPr dirty="0" sz="800" spc="-10" i="1">
                <a:solidFill>
                  <a:srgbClr val="262626"/>
                </a:solidFill>
                <a:latin typeface="Arial"/>
                <a:cs typeface="Arial"/>
              </a:rPr>
              <a:t>Reparations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531350" y="5327258"/>
            <a:ext cx="603885" cy="603885"/>
            <a:chOff x="1531350" y="5327258"/>
            <a:chExt cx="603885" cy="603885"/>
          </a:xfrm>
        </p:grpSpPr>
        <p:sp>
          <p:nvSpPr>
            <p:cNvPr id="26" name="object 26"/>
            <p:cNvSpPr/>
            <p:nvPr/>
          </p:nvSpPr>
          <p:spPr>
            <a:xfrm>
              <a:off x="1531350" y="532725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301751" y="0"/>
                  </a:moveTo>
                  <a:lnTo>
                    <a:pt x="254262" y="3759"/>
                  </a:lnTo>
                  <a:lnTo>
                    <a:pt x="208371" y="14812"/>
                  </a:lnTo>
                  <a:lnTo>
                    <a:pt x="164886" y="32824"/>
                  </a:lnTo>
                  <a:lnTo>
                    <a:pt x="124620" y="57458"/>
                  </a:lnTo>
                  <a:lnTo>
                    <a:pt x="88381" y="88380"/>
                  </a:lnTo>
                  <a:lnTo>
                    <a:pt x="57459" y="124618"/>
                  </a:lnTo>
                  <a:lnTo>
                    <a:pt x="32824" y="164885"/>
                  </a:lnTo>
                  <a:lnTo>
                    <a:pt x="14812" y="208370"/>
                  </a:lnTo>
                  <a:lnTo>
                    <a:pt x="3759" y="254262"/>
                  </a:lnTo>
                  <a:lnTo>
                    <a:pt x="0" y="301751"/>
                  </a:lnTo>
                  <a:lnTo>
                    <a:pt x="3759" y="349241"/>
                  </a:lnTo>
                  <a:lnTo>
                    <a:pt x="14812" y="395133"/>
                  </a:lnTo>
                  <a:lnTo>
                    <a:pt x="32824" y="438617"/>
                  </a:lnTo>
                  <a:lnTo>
                    <a:pt x="57459" y="478884"/>
                  </a:lnTo>
                  <a:lnTo>
                    <a:pt x="88381" y="515122"/>
                  </a:lnTo>
                  <a:lnTo>
                    <a:pt x="124619" y="546044"/>
                  </a:lnTo>
                  <a:lnTo>
                    <a:pt x="164886" y="570679"/>
                  </a:lnTo>
                  <a:lnTo>
                    <a:pt x="208370" y="588691"/>
                  </a:lnTo>
                  <a:lnTo>
                    <a:pt x="254262" y="599744"/>
                  </a:lnTo>
                  <a:lnTo>
                    <a:pt x="301751" y="603503"/>
                  </a:lnTo>
                  <a:lnTo>
                    <a:pt x="349241" y="599744"/>
                  </a:lnTo>
                  <a:lnTo>
                    <a:pt x="395133" y="588691"/>
                  </a:lnTo>
                  <a:lnTo>
                    <a:pt x="438618" y="570679"/>
                  </a:lnTo>
                  <a:lnTo>
                    <a:pt x="478885" y="546044"/>
                  </a:lnTo>
                  <a:lnTo>
                    <a:pt x="515123" y="515122"/>
                  </a:lnTo>
                  <a:lnTo>
                    <a:pt x="546045" y="478884"/>
                  </a:lnTo>
                  <a:lnTo>
                    <a:pt x="570679" y="438618"/>
                  </a:lnTo>
                  <a:lnTo>
                    <a:pt x="588691" y="395133"/>
                  </a:lnTo>
                  <a:lnTo>
                    <a:pt x="599744" y="349241"/>
                  </a:lnTo>
                  <a:lnTo>
                    <a:pt x="603504" y="301751"/>
                  </a:lnTo>
                  <a:lnTo>
                    <a:pt x="599744" y="254262"/>
                  </a:lnTo>
                  <a:lnTo>
                    <a:pt x="588691" y="208370"/>
                  </a:lnTo>
                  <a:lnTo>
                    <a:pt x="570679" y="164885"/>
                  </a:lnTo>
                  <a:lnTo>
                    <a:pt x="546045" y="124618"/>
                  </a:lnTo>
                  <a:lnTo>
                    <a:pt x="515123" y="88380"/>
                  </a:lnTo>
                  <a:lnTo>
                    <a:pt x="478885" y="57458"/>
                  </a:lnTo>
                  <a:lnTo>
                    <a:pt x="438618" y="32824"/>
                  </a:lnTo>
                  <a:lnTo>
                    <a:pt x="395133" y="14812"/>
                  </a:lnTo>
                  <a:lnTo>
                    <a:pt x="349241" y="3759"/>
                  </a:lnTo>
                  <a:lnTo>
                    <a:pt x="301751" y="0"/>
                  </a:lnTo>
                  <a:close/>
                </a:path>
              </a:pathLst>
            </a:custGeom>
            <a:solidFill>
              <a:srgbClr val="9996C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69223" y="5457192"/>
              <a:ext cx="309308" cy="332473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1500033" y="4654804"/>
            <a:ext cx="661670" cy="6083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20955" marR="5080" indent="-21590">
              <a:lnSpc>
                <a:spcPct val="100899"/>
              </a:lnSpc>
              <a:spcBef>
                <a:spcPts val="90"/>
              </a:spcBef>
            </a:pPr>
            <a:r>
              <a:rPr dirty="0" sz="1000" spc="-10" b="1">
                <a:solidFill>
                  <a:srgbClr val="5C5C5C"/>
                </a:solidFill>
                <a:latin typeface="Arial"/>
                <a:cs typeface="Arial"/>
              </a:rPr>
              <a:t>Predatory-Designed </a:t>
            </a:r>
            <a:r>
              <a:rPr dirty="0" sz="900" spc="-10" i="1">
                <a:solidFill>
                  <a:srgbClr val="5C5C5C"/>
                </a:solidFill>
                <a:latin typeface="Arial"/>
                <a:cs typeface="Arial"/>
              </a:rPr>
              <a:t>Profits</a:t>
            </a:r>
            <a:r>
              <a:rPr dirty="0" sz="900" spc="-1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900" spc="-20" i="1">
                <a:solidFill>
                  <a:srgbClr val="5C5C5C"/>
                </a:solidFill>
                <a:latin typeface="Arial"/>
                <a:cs typeface="Arial"/>
              </a:rPr>
              <a:t>from </a:t>
            </a:r>
            <a:r>
              <a:rPr dirty="0" sz="900" spc="-10" i="1">
                <a:solidFill>
                  <a:srgbClr val="5C5C5C"/>
                </a:solidFill>
                <a:latin typeface="Arial"/>
                <a:cs typeface="Arial"/>
              </a:rPr>
              <a:t>Oppressed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389116" y="1459330"/>
            <a:ext cx="9455785" cy="4483100"/>
            <a:chOff x="1389116" y="1459330"/>
            <a:chExt cx="9455785" cy="4483100"/>
          </a:xfrm>
        </p:grpSpPr>
        <p:sp>
          <p:nvSpPr>
            <p:cNvPr id="30" name="object 30"/>
            <p:cNvSpPr/>
            <p:nvPr/>
          </p:nvSpPr>
          <p:spPr>
            <a:xfrm>
              <a:off x="1397181" y="1465680"/>
              <a:ext cx="0" cy="4470400"/>
            </a:xfrm>
            <a:custGeom>
              <a:avLst/>
              <a:gdLst/>
              <a:ahLst/>
              <a:cxnLst/>
              <a:rect l="l" t="t" r="r" b="b"/>
              <a:pathLst>
                <a:path w="0" h="4470400">
                  <a:moveTo>
                    <a:pt x="0" y="0"/>
                  </a:moveTo>
                  <a:lnTo>
                    <a:pt x="1" y="4470400"/>
                  </a:lnTo>
                </a:path>
              </a:pathLst>
            </a:custGeom>
            <a:ln w="12700">
              <a:solidFill>
                <a:srgbClr val="237DB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392291" y="5934948"/>
              <a:ext cx="9449435" cy="1270"/>
            </a:xfrm>
            <a:custGeom>
              <a:avLst/>
              <a:gdLst/>
              <a:ahLst/>
              <a:cxnLst/>
              <a:rect l="l" t="t" r="r" b="b"/>
              <a:pathLst>
                <a:path w="9449435" h="1270">
                  <a:moveTo>
                    <a:pt x="9449411" y="1132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9456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/>
          <p:cNvSpPr txBox="1"/>
          <p:nvPr/>
        </p:nvSpPr>
        <p:spPr>
          <a:xfrm>
            <a:off x="10840355" y="4053332"/>
            <a:ext cx="770890" cy="38544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>
              <a:lnSpc>
                <a:spcPts val="1390"/>
              </a:lnSpc>
              <a:spcBef>
                <a:spcPts val="185"/>
              </a:spcBef>
            </a:pPr>
            <a:r>
              <a:rPr dirty="0" sz="1200" spc="-20" b="1">
                <a:solidFill>
                  <a:srgbClr val="0C5783"/>
                </a:solidFill>
                <a:latin typeface="Arial"/>
                <a:cs typeface="Arial"/>
              </a:rPr>
              <a:t>Harm </a:t>
            </a:r>
            <a:r>
              <a:rPr dirty="0" sz="1200" spc="-10" b="1">
                <a:solidFill>
                  <a:srgbClr val="0C5783"/>
                </a:solidFill>
                <a:latin typeface="Arial"/>
                <a:cs typeface="Arial"/>
              </a:rPr>
              <a:t>Reduction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868406" y="5495035"/>
            <a:ext cx="803275" cy="38544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>
              <a:lnSpc>
                <a:spcPts val="1390"/>
              </a:lnSpc>
              <a:spcBef>
                <a:spcPts val="185"/>
              </a:spcBef>
            </a:pPr>
            <a:r>
              <a:rPr dirty="0" sz="1200" spc="-10" b="1">
                <a:solidFill>
                  <a:srgbClr val="0C5783"/>
                </a:solidFill>
                <a:latin typeface="Arial"/>
                <a:cs typeface="Arial"/>
              </a:rPr>
              <a:t>Intentional </a:t>
            </a:r>
            <a:r>
              <a:rPr dirty="0" sz="1200" spc="-20" b="1">
                <a:solidFill>
                  <a:srgbClr val="0C5783"/>
                </a:solidFill>
                <a:latin typeface="Arial"/>
                <a:cs typeface="Arial"/>
              </a:rPr>
              <a:t>Harm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853661" y="1474723"/>
            <a:ext cx="987425" cy="38544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>
              <a:lnSpc>
                <a:spcPts val="1390"/>
              </a:lnSpc>
              <a:spcBef>
                <a:spcPts val="185"/>
              </a:spcBef>
            </a:pPr>
            <a:r>
              <a:rPr dirty="0" sz="1200" spc="-10" b="1">
                <a:solidFill>
                  <a:srgbClr val="0C5783"/>
                </a:solidFill>
                <a:latin typeface="Arial"/>
                <a:cs typeface="Arial"/>
              </a:rPr>
              <a:t>Anti-Racism Commitment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30694" y="5495035"/>
            <a:ext cx="7188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35" b="1">
                <a:solidFill>
                  <a:srgbClr val="0C5783"/>
                </a:solidFill>
                <a:latin typeface="Arial"/>
                <a:cs typeface="Arial"/>
              </a:rPr>
              <a:t>Institution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00677" y="1304035"/>
            <a:ext cx="882650" cy="38544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65405">
              <a:lnSpc>
                <a:spcPts val="1390"/>
              </a:lnSpc>
              <a:spcBef>
                <a:spcPts val="185"/>
              </a:spcBef>
            </a:pPr>
            <a:r>
              <a:rPr dirty="0" sz="1200" spc="40" b="1">
                <a:solidFill>
                  <a:srgbClr val="0C5783"/>
                </a:solidFill>
                <a:latin typeface="Arial"/>
                <a:cs typeface="Arial"/>
              </a:rPr>
              <a:t>Impacted </a:t>
            </a:r>
            <a:r>
              <a:rPr dirty="0" sz="1200" spc="-10" b="1">
                <a:solidFill>
                  <a:srgbClr val="0C5783"/>
                </a:solidFill>
                <a:latin typeface="Arial"/>
                <a:cs typeface="Arial"/>
              </a:rPr>
              <a:t>Community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429523" y="1421043"/>
            <a:ext cx="9407525" cy="4514215"/>
            <a:chOff x="1429523" y="1421043"/>
            <a:chExt cx="9407525" cy="4514215"/>
          </a:xfrm>
        </p:grpSpPr>
        <p:sp>
          <p:nvSpPr>
            <p:cNvPr id="38" name="object 38"/>
            <p:cNvSpPr/>
            <p:nvPr/>
          </p:nvSpPr>
          <p:spPr>
            <a:xfrm>
              <a:off x="10826958" y="1484406"/>
              <a:ext cx="3810" cy="4444365"/>
            </a:xfrm>
            <a:custGeom>
              <a:avLst/>
              <a:gdLst/>
              <a:ahLst/>
              <a:cxnLst/>
              <a:rect l="l" t="t" r="r" b="b"/>
              <a:pathLst>
                <a:path w="3809" h="4444365">
                  <a:moveTo>
                    <a:pt x="0" y="0"/>
                  </a:moveTo>
                  <a:lnTo>
                    <a:pt x="3696" y="4443999"/>
                  </a:lnTo>
                </a:path>
              </a:pathLst>
            </a:custGeom>
            <a:ln w="12700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1448573" y="3039088"/>
              <a:ext cx="5810885" cy="2870835"/>
            </a:xfrm>
            <a:custGeom>
              <a:avLst/>
              <a:gdLst/>
              <a:ahLst/>
              <a:cxnLst/>
              <a:rect l="l" t="t" r="r" b="b"/>
              <a:pathLst>
                <a:path w="5810884" h="2870835">
                  <a:moveTo>
                    <a:pt x="0" y="1627624"/>
                  </a:moveTo>
                  <a:lnTo>
                    <a:pt x="19612" y="1586918"/>
                  </a:lnTo>
                  <a:lnTo>
                    <a:pt x="39922" y="1546650"/>
                  </a:lnTo>
                  <a:lnTo>
                    <a:pt x="60922" y="1506823"/>
                  </a:lnTo>
                  <a:lnTo>
                    <a:pt x="82604" y="1467439"/>
                  </a:lnTo>
                  <a:lnTo>
                    <a:pt x="104958" y="1428502"/>
                  </a:lnTo>
                  <a:lnTo>
                    <a:pt x="127975" y="1390015"/>
                  </a:lnTo>
                  <a:lnTo>
                    <a:pt x="151649" y="1351981"/>
                  </a:lnTo>
                  <a:lnTo>
                    <a:pt x="175968" y="1314403"/>
                  </a:lnTo>
                  <a:lnTo>
                    <a:pt x="200926" y="1277284"/>
                  </a:lnTo>
                  <a:lnTo>
                    <a:pt x="226514" y="1240628"/>
                  </a:lnTo>
                  <a:lnTo>
                    <a:pt x="252722" y="1204437"/>
                  </a:lnTo>
                  <a:lnTo>
                    <a:pt x="279543" y="1168715"/>
                  </a:lnTo>
                  <a:lnTo>
                    <a:pt x="306968" y="1133465"/>
                  </a:lnTo>
                  <a:lnTo>
                    <a:pt x="334987" y="1098690"/>
                  </a:lnTo>
                  <a:lnTo>
                    <a:pt x="363593" y="1064393"/>
                  </a:lnTo>
                  <a:lnTo>
                    <a:pt x="392777" y="1030577"/>
                  </a:lnTo>
                  <a:lnTo>
                    <a:pt x="422530" y="997246"/>
                  </a:lnTo>
                  <a:lnTo>
                    <a:pt x="452844" y="964402"/>
                  </a:lnTo>
                  <a:lnTo>
                    <a:pt x="483711" y="932049"/>
                  </a:lnTo>
                  <a:lnTo>
                    <a:pt x="515120" y="900190"/>
                  </a:lnTo>
                  <a:lnTo>
                    <a:pt x="547065" y="868827"/>
                  </a:lnTo>
                  <a:lnTo>
                    <a:pt x="579535" y="837965"/>
                  </a:lnTo>
                  <a:lnTo>
                    <a:pt x="612524" y="807606"/>
                  </a:lnTo>
                  <a:lnTo>
                    <a:pt x="646021" y="777753"/>
                  </a:lnTo>
                  <a:lnTo>
                    <a:pt x="680019" y="748410"/>
                  </a:lnTo>
                  <a:lnTo>
                    <a:pt x="714509" y="719579"/>
                  </a:lnTo>
                  <a:lnTo>
                    <a:pt x="749482" y="691264"/>
                  </a:lnTo>
                  <a:lnTo>
                    <a:pt x="784930" y="663468"/>
                  </a:lnTo>
                  <a:lnTo>
                    <a:pt x="820844" y="636194"/>
                  </a:lnTo>
                  <a:lnTo>
                    <a:pt x="857215" y="609445"/>
                  </a:lnTo>
                  <a:lnTo>
                    <a:pt x="894035" y="583225"/>
                  </a:lnTo>
                  <a:lnTo>
                    <a:pt x="931296" y="557535"/>
                  </a:lnTo>
                  <a:lnTo>
                    <a:pt x="968988" y="532381"/>
                  </a:lnTo>
                  <a:lnTo>
                    <a:pt x="1007103" y="507764"/>
                  </a:lnTo>
                  <a:lnTo>
                    <a:pt x="1045632" y="483688"/>
                  </a:lnTo>
                  <a:lnTo>
                    <a:pt x="1084568" y="460156"/>
                  </a:lnTo>
                  <a:lnTo>
                    <a:pt x="1123900" y="437171"/>
                  </a:lnTo>
                  <a:lnTo>
                    <a:pt x="1163622" y="414736"/>
                  </a:lnTo>
                  <a:lnTo>
                    <a:pt x="1203723" y="392855"/>
                  </a:lnTo>
                  <a:lnTo>
                    <a:pt x="1244196" y="371530"/>
                  </a:lnTo>
                  <a:lnTo>
                    <a:pt x="1285031" y="350765"/>
                  </a:lnTo>
                  <a:lnTo>
                    <a:pt x="1326221" y="330562"/>
                  </a:lnTo>
                  <a:lnTo>
                    <a:pt x="1367756" y="310926"/>
                  </a:lnTo>
                  <a:lnTo>
                    <a:pt x="1409629" y="291858"/>
                  </a:lnTo>
                  <a:lnTo>
                    <a:pt x="1451830" y="273363"/>
                  </a:lnTo>
                  <a:lnTo>
                    <a:pt x="1494350" y="255443"/>
                  </a:lnTo>
                  <a:lnTo>
                    <a:pt x="1537182" y="238102"/>
                  </a:lnTo>
                  <a:lnTo>
                    <a:pt x="1580317" y="221342"/>
                  </a:lnTo>
                  <a:lnTo>
                    <a:pt x="1623745" y="205167"/>
                  </a:lnTo>
                  <a:lnTo>
                    <a:pt x="1667459" y="189580"/>
                  </a:lnTo>
                  <a:lnTo>
                    <a:pt x="1711450" y="174583"/>
                  </a:lnTo>
                  <a:lnTo>
                    <a:pt x="1755709" y="160181"/>
                  </a:lnTo>
                  <a:lnTo>
                    <a:pt x="1800227" y="146377"/>
                  </a:lnTo>
                  <a:lnTo>
                    <a:pt x="1844997" y="133172"/>
                  </a:lnTo>
                  <a:lnTo>
                    <a:pt x="1890009" y="120571"/>
                  </a:lnTo>
                  <a:lnTo>
                    <a:pt x="1935254" y="108577"/>
                  </a:lnTo>
                  <a:lnTo>
                    <a:pt x="1980725" y="97193"/>
                  </a:lnTo>
                  <a:lnTo>
                    <a:pt x="2026413" y="86421"/>
                  </a:lnTo>
                  <a:lnTo>
                    <a:pt x="2072308" y="76266"/>
                  </a:lnTo>
                  <a:lnTo>
                    <a:pt x="2118403" y="66730"/>
                  </a:lnTo>
                  <a:lnTo>
                    <a:pt x="2164688" y="57816"/>
                  </a:lnTo>
                  <a:lnTo>
                    <a:pt x="2211156" y="49528"/>
                  </a:lnTo>
                  <a:lnTo>
                    <a:pt x="2257797" y="41868"/>
                  </a:lnTo>
                  <a:lnTo>
                    <a:pt x="2304603" y="34841"/>
                  </a:lnTo>
                  <a:lnTo>
                    <a:pt x="2351566" y="28448"/>
                  </a:lnTo>
                  <a:lnTo>
                    <a:pt x="2398676" y="22693"/>
                  </a:lnTo>
                  <a:lnTo>
                    <a:pt x="2445926" y="17579"/>
                  </a:lnTo>
                  <a:lnTo>
                    <a:pt x="2493306" y="13110"/>
                  </a:lnTo>
                  <a:lnTo>
                    <a:pt x="2540808" y="9288"/>
                  </a:lnTo>
                  <a:lnTo>
                    <a:pt x="2588423" y="6116"/>
                  </a:lnTo>
                  <a:lnTo>
                    <a:pt x="2636143" y="3599"/>
                  </a:lnTo>
                  <a:lnTo>
                    <a:pt x="2683960" y="1738"/>
                  </a:lnTo>
                  <a:lnTo>
                    <a:pt x="2731863" y="537"/>
                  </a:lnTo>
                  <a:lnTo>
                    <a:pt x="2779846" y="0"/>
                  </a:lnTo>
                  <a:lnTo>
                    <a:pt x="2827899" y="128"/>
                  </a:lnTo>
                  <a:lnTo>
                    <a:pt x="2876014" y="926"/>
                  </a:lnTo>
                  <a:lnTo>
                    <a:pt x="2924182" y="2397"/>
                  </a:lnTo>
                  <a:lnTo>
                    <a:pt x="2972394" y="4543"/>
                  </a:lnTo>
                  <a:lnTo>
                    <a:pt x="3020642" y="7368"/>
                  </a:lnTo>
                  <a:lnTo>
                    <a:pt x="3068918" y="10875"/>
                  </a:lnTo>
                  <a:lnTo>
                    <a:pt x="3117212" y="15067"/>
                  </a:lnTo>
                  <a:lnTo>
                    <a:pt x="3165517" y="19947"/>
                  </a:lnTo>
                  <a:lnTo>
                    <a:pt x="3213822" y="25519"/>
                  </a:lnTo>
                  <a:lnTo>
                    <a:pt x="3262121" y="31785"/>
                  </a:lnTo>
                  <a:lnTo>
                    <a:pt x="3310404" y="38748"/>
                  </a:lnTo>
                  <a:lnTo>
                    <a:pt x="3358663" y="46413"/>
                  </a:lnTo>
                  <a:lnTo>
                    <a:pt x="3406889" y="54781"/>
                  </a:lnTo>
                  <a:lnTo>
                    <a:pt x="3455074" y="63856"/>
                  </a:lnTo>
                  <a:lnTo>
                    <a:pt x="3503208" y="73642"/>
                  </a:lnTo>
                  <a:lnTo>
                    <a:pt x="3551283" y="84141"/>
                  </a:lnTo>
                  <a:lnTo>
                    <a:pt x="3599292" y="95356"/>
                  </a:lnTo>
                  <a:lnTo>
                    <a:pt x="3647224" y="107291"/>
                  </a:lnTo>
                  <a:lnTo>
                    <a:pt x="3695072" y="119948"/>
                  </a:lnTo>
                  <a:lnTo>
                    <a:pt x="3742827" y="133332"/>
                  </a:lnTo>
                  <a:lnTo>
                    <a:pt x="3790480" y="147444"/>
                  </a:lnTo>
                  <a:lnTo>
                    <a:pt x="3838022" y="162288"/>
                  </a:lnTo>
                  <a:lnTo>
                    <a:pt x="3885446" y="177868"/>
                  </a:lnTo>
                  <a:lnTo>
                    <a:pt x="3932742" y="194186"/>
                  </a:lnTo>
                  <a:lnTo>
                    <a:pt x="3981923" y="212000"/>
                  </a:lnTo>
                  <a:lnTo>
                    <a:pt x="4030587" y="230501"/>
                  </a:lnTo>
                  <a:lnTo>
                    <a:pt x="4078730" y="249681"/>
                  </a:lnTo>
                  <a:lnTo>
                    <a:pt x="4126346" y="269531"/>
                  </a:lnTo>
                  <a:lnTo>
                    <a:pt x="4173428" y="290042"/>
                  </a:lnTo>
                  <a:lnTo>
                    <a:pt x="4219971" y="311207"/>
                  </a:lnTo>
                  <a:lnTo>
                    <a:pt x="4265970" y="333016"/>
                  </a:lnTo>
                  <a:lnTo>
                    <a:pt x="4311417" y="355463"/>
                  </a:lnTo>
                  <a:lnTo>
                    <a:pt x="4356308" y="378537"/>
                  </a:lnTo>
                  <a:lnTo>
                    <a:pt x="4400636" y="402231"/>
                  </a:lnTo>
                  <a:lnTo>
                    <a:pt x="4444397" y="426537"/>
                  </a:lnTo>
                  <a:lnTo>
                    <a:pt x="4487583" y="451445"/>
                  </a:lnTo>
                  <a:lnTo>
                    <a:pt x="4530189" y="476948"/>
                  </a:lnTo>
                  <a:lnTo>
                    <a:pt x="4572209" y="503038"/>
                  </a:lnTo>
                  <a:lnTo>
                    <a:pt x="4613637" y="529705"/>
                  </a:lnTo>
                  <a:lnTo>
                    <a:pt x="4654469" y="556942"/>
                  </a:lnTo>
                  <a:lnTo>
                    <a:pt x="4694696" y="584740"/>
                  </a:lnTo>
                  <a:lnTo>
                    <a:pt x="4734315" y="613091"/>
                  </a:lnTo>
                  <a:lnTo>
                    <a:pt x="4773319" y="641986"/>
                  </a:lnTo>
                  <a:lnTo>
                    <a:pt x="4811702" y="671417"/>
                  </a:lnTo>
                  <a:lnTo>
                    <a:pt x="4849458" y="701376"/>
                  </a:lnTo>
                  <a:lnTo>
                    <a:pt x="4886582" y="731854"/>
                  </a:lnTo>
                  <a:lnTo>
                    <a:pt x="4923067" y="762842"/>
                  </a:lnTo>
                  <a:lnTo>
                    <a:pt x="4958908" y="794334"/>
                  </a:lnTo>
                  <a:lnTo>
                    <a:pt x="4994100" y="826319"/>
                  </a:lnTo>
                  <a:lnTo>
                    <a:pt x="5028635" y="858790"/>
                  </a:lnTo>
                  <a:lnTo>
                    <a:pt x="5062509" y="891738"/>
                  </a:lnTo>
                  <a:lnTo>
                    <a:pt x="5095715" y="925155"/>
                  </a:lnTo>
                  <a:lnTo>
                    <a:pt x="5128248" y="959033"/>
                  </a:lnTo>
                  <a:lnTo>
                    <a:pt x="5160102" y="993363"/>
                  </a:lnTo>
                  <a:lnTo>
                    <a:pt x="5191271" y="1028137"/>
                  </a:lnTo>
                  <a:lnTo>
                    <a:pt x="5221749" y="1063346"/>
                  </a:lnTo>
                  <a:lnTo>
                    <a:pt x="5251531" y="1098982"/>
                  </a:lnTo>
                  <a:lnTo>
                    <a:pt x="5280610" y="1135037"/>
                  </a:lnTo>
                  <a:lnTo>
                    <a:pt x="5308980" y="1171502"/>
                  </a:lnTo>
                  <a:lnTo>
                    <a:pt x="5336636" y="1208369"/>
                  </a:lnTo>
                  <a:lnTo>
                    <a:pt x="5363573" y="1245630"/>
                  </a:lnTo>
                  <a:lnTo>
                    <a:pt x="5389783" y="1283275"/>
                  </a:lnTo>
                  <a:lnTo>
                    <a:pt x="5415262" y="1321298"/>
                  </a:lnTo>
                  <a:lnTo>
                    <a:pt x="5440004" y="1359689"/>
                  </a:lnTo>
                  <a:lnTo>
                    <a:pt x="5464002" y="1398439"/>
                  </a:lnTo>
                  <a:lnTo>
                    <a:pt x="5487250" y="1437542"/>
                  </a:lnTo>
                  <a:lnTo>
                    <a:pt x="5509744" y="1476987"/>
                  </a:lnTo>
                  <a:lnTo>
                    <a:pt x="5531477" y="1516768"/>
                  </a:lnTo>
                  <a:lnTo>
                    <a:pt x="5552443" y="1556874"/>
                  </a:lnTo>
                  <a:lnTo>
                    <a:pt x="5572637" y="1597299"/>
                  </a:lnTo>
                  <a:lnTo>
                    <a:pt x="5592052" y="1638034"/>
                  </a:lnTo>
                  <a:lnTo>
                    <a:pt x="5610684" y="1679070"/>
                  </a:lnTo>
                  <a:lnTo>
                    <a:pt x="5628525" y="1720399"/>
                  </a:lnTo>
                  <a:lnTo>
                    <a:pt x="5645570" y="1762012"/>
                  </a:lnTo>
                  <a:lnTo>
                    <a:pt x="5661814" y="1803902"/>
                  </a:lnTo>
                  <a:lnTo>
                    <a:pt x="5677250" y="1846059"/>
                  </a:lnTo>
                  <a:lnTo>
                    <a:pt x="5691872" y="1888476"/>
                  </a:lnTo>
                  <a:lnTo>
                    <a:pt x="5705676" y="1931144"/>
                  </a:lnTo>
                  <a:lnTo>
                    <a:pt x="5718654" y="1974055"/>
                  </a:lnTo>
                  <a:lnTo>
                    <a:pt x="5730802" y="2017199"/>
                  </a:lnTo>
                  <a:lnTo>
                    <a:pt x="5742113" y="2060570"/>
                  </a:lnTo>
                  <a:lnTo>
                    <a:pt x="5752581" y="2104158"/>
                  </a:lnTo>
                  <a:lnTo>
                    <a:pt x="5762201" y="2147955"/>
                  </a:lnTo>
                  <a:lnTo>
                    <a:pt x="5770967" y="2191953"/>
                  </a:lnTo>
                  <a:lnTo>
                    <a:pt x="5778872" y="2236144"/>
                  </a:lnTo>
                  <a:lnTo>
                    <a:pt x="5785912" y="2280518"/>
                  </a:lnTo>
                  <a:lnTo>
                    <a:pt x="5792080" y="2325068"/>
                  </a:lnTo>
                  <a:lnTo>
                    <a:pt x="5797371" y="2369785"/>
                  </a:lnTo>
                  <a:lnTo>
                    <a:pt x="5801778" y="2414662"/>
                  </a:lnTo>
                  <a:lnTo>
                    <a:pt x="5805296" y="2459688"/>
                  </a:lnTo>
                  <a:lnTo>
                    <a:pt x="5807919" y="2504857"/>
                  </a:lnTo>
                  <a:lnTo>
                    <a:pt x="5809641" y="2550159"/>
                  </a:lnTo>
                  <a:lnTo>
                    <a:pt x="5810456" y="2595587"/>
                  </a:lnTo>
                  <a:lnTo>
                    <a:pt x="5810359" y="2641131"/>
                  </a:lnTo>
                  <a:lnTo>
                    <a:pt x="5809343" y="2686784"/>
                  </a:lnTo>
                  <a:lnTo>
                    <a:pt x="5807403" y="2732537"/>
                  </a:lnTo>
                  <a:lnTo>
                    <a:pt x="5804533" y="2778383"/>
                  </a:lnTo>
                  <a:lnTo>
                    <a:pt x="5800727" y="2824311"/>
                  </a:lnTo>
                  <a:lnTo>
                    <a:pt x="5795979" y="2870315"/>
                  </a:lnTo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8670523" y="4176422"/>
              <a:ext cx="766445" cy="0"/>
            </a:xfrm>
            <a:custGeom>
              <a:avLst/>
              <a:gdLst/>
              <a:ahLst/>
              <a:cxnLst/>
              <a:rect l="l" t="t" r="r" b="b"/>
              <a:pathLst>
                <a:path w="766445" h="0">
                  <a:moveTo>
                    <a:pt x="0" y="0"/>
                  </a:moveTo>
                  <a:lnTo>
                    <a:pt x="766188" y="1"/>
                  </a:lnTo>
                </a:path>
              </a:pathLst>
            </a:custGeom>
            <a:ln w="2857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5975497" y="2551814"/>
              <a:ext cx="1322705" cy="1161415"/>
            </a:xfrm>
            <a:custGeom>
              <a:avLst/>
              <a:gdLst/>
              <a:ahLst/>
              <a:cxnLst/>
              <a:rect l="l" t="t" r="r" b="b"/>
              <a:pathLst>
                <a:path w="1322704" h="1161414">
                  <a:moveTo>
                    <a:pt x="0" y="1158949"/>
                  </a:moveTo>
                  <a:lnTo>
                    <a:pt x="48272" y="1160968"/>
                  </a:lnTo>
                  <a:lnTo>
                    <a:pt x="95111" y="1161150"/>
                  </a:lnTo>
                  <a:lnTo>
                    <a:pt x="139085" y="1157656"/>
                  </a:lnTo>
                  <a:lnTo>
                    <a:pt x="178760" y="1148648"/>
                  </a:lnTo>
                  <a:lnTo>
                    <a:pt x="239481" y="1106741"/>
                  </a:lnTo>
                  <a:lnTo>
                    <a:pt x="257663" y="1070166"/>
                  </a:lnTo>
                  <a:lnTo>
                    <a:pt x="265814" y="1020726"/>
                  </a:lnTo>
                  <a:lnTo>
                    <a:pt x="264123" y="989648"/>
                  </a:lnTo>
                  <a:lnTo>
                    <a:pt x="257074" y="950431"/>
                  </a:lnTo>
                  <a:lnTo>
                    <a:pt x="245453" y="904354"/>
                  </a:lnTo>
                  <a:lnTo>
                    <a:pt x="230044" y="852695"/>
                  </a:lnTo>
                  <a:lnTo>
                    <a:pt x="211633" y="796734"/>
                  </a:lnTo>
                  <a:lnTo>
                    <a:pt x="191007" y="737750"/>
                  </a:lnTo>
                  <a:lnTo>
                    <a:pt x="168949" y="677021"/>
                  </a:lnTo>
                  <a:lnTo>
                    <a:pt x="146247" y="615827"/>
                  </a:lnTo>
                  <a:lnTo>
                    <a:pt x="123686" y="555446"/>
                  </a:lnTo>
                  <a:lnTo>
                    <a:pt x="102051" y="497159"/>
                  </a:lnTo>
                  <a:lnTo>
                    <a:pt x="82127" y="442243"/>
                  </a:lnTo>
                  <a:lnTo>
                    <a:pt x="64701" y="391978"/>
                  </a:lnTo>
                  <a:lnTo>
                    <a:pt x="50559" y="347643"/>
                  </a:lnTo>
                  <a:lnTo>
                    <a:pt x="40484" y="310516"/>
                  </a:lnTo>
                  <a:lnTo>
                    <a:pt x="35264" y="281878"/>
                  </a:lnTo>
                  <a:lnTo>
                    <a:pt x="35684" y="263006"/>
                  </a:lnTo>
                  <a:lnTo>
                    <a:pt x="42530" y="255181"/>
                  </a:lnTo>
                  <a:lnTo>
                    <a:pt x="54890" y="259454"/>
                  </a:lnTo>
                  <a:lnTo>
                    <a:pt x="96354" y="299797"/>
                  </a:lnTo>
                  <a:lnTo>
                    <a:pt x="124108" y="333253"/>
                  </a:lnTo>
                  <a:lnTo>
                    <a:pt x="155645" y="373822"/>
                  </a:lnTo>
                  <a:lnTo>
                    <a:pt x="190289" y="420198"/>
                  </a:lnTo>
                  <a:lnTo>
                    <a:pt x="227368" y="471074"/>
                  </a:lnTo>
                  <a:lnTo>
                    <a:pt x="266205" y="525144"/>
                  </a:lnTo>
                  <a:lnTo>
                    <a:pt x="306128" y="581100"/>
                  </a:lnTo>
                  <a:lnTo>
                    <a:pt x="346462" y="637636"/>
                  </a:lnTo>
                  <a:lnTo>
                    <a:pt x="386532" y="693445"/>
                  </a:lnTo>
                  <a:lnTo>
                    <a:pt x="425664" y="747220"/>
                  </a:lnTo>
                  <a:lnTo>
                    <a:pt x="463185" y="797655"/>
                  </a:lnTo>
                  <a:lnTo>
                    <a:pt x="498418" y="843442"/>
                  </a:lnTo>
                  <a:lnTo>
                    <a:pt x="530691" y="883275"/>
                  </a:lnTo>
                  <a:lnTo>
                    <a:pt x="559329" y="915847"/>
                  </a:lnTo>
                  <a:lnTo>
                    <a:pt x="603001" y="953981"/>
                  </a:lnTo>
                  <a:lnTo>
                    <a:pt x="616688" y="956930"/>
                  </a:lnTo>
                  <a:lnTo>
                    <a:pt x="624489" y="947770"/>
                  </a:lnTo>
                  <a:lnTo>
                    <a:pt x="627030" y="927329"/>
                  </a:lnTo>
                  <a:lnTo>
                    <a:pt x="624909" y="896934"/>
                  </a:lnTo>
                  <a:lnTo>
                    <a:pt x="618727" y="857908"/>
                  </a:lnTo>
                  <a:lnTo>
                    <a:pt x="609084" y="811579"/>
                  </a:lnTo>
                  <a:lnTo>
                    <a:pt x="596579" y="759270"/>
                  </a:lnTo>
                  <a:lnTo>
                    <a:pt x="581812" y="702308"/>
                  </a:lnTo>
                  <a:lnTo>
                    <a:pt x="565383" y="642017"/>
                  </a:lnTo>
                  <a:lnTo>
                    <a:pt x="547893" y="579724"/>
                  </a:lnTo>
                  <a:lnTo>
                    <a:pt x="529940" y="516753"/>
                  </a:lnTo>
                  <a:lnTo>
                    <a:pt x="512126" y="454431"/>
                  </a:lnTo>
                  <a:lnTo>
                    <a:pt x="495049" y="394081"/>
                  </a:lnTo>
                  <a:lnTo>
                    <a:pt x="479311" y="337031"/>
                  </a:lnTo>
                  <a:lnTo>
                    <a:pt x="465510" y="284604"/>
                  </a:lnTo>
                  <a:lnTo>
                    <a:pt x="454246" y="238127"/>
                  </a:lnTo>
                  <a:lnTo>
                    <a:pt x="446120" y="198925"/>
                  </a:lnTo>
                  <a:lnTo>
                    <a:pt x="441680" y="147647"/>
                  </a:lnTo>
                  <a:lnTo>
                    <a:pt x="446567" y="138223"/>
                  </a:lnTo>
                  <a:lnTo>
                    <a:pt x="492493" y="183632"/>
                  </a:lnTo>
                  <a:lnTo>
                    <a:pt x="516006" y="219520"/>
                  </a:lnTo>
                  <a:lnTo>
                    <a:pt x="542637" y="263185"/>
                  </a:lnTo>
                  <a:lnTo>
                    <a:pt x="571794" y="313069"/>
                  </a:lnTo>
                  <a:lnTo>
                    <a:pt x="602888" y="367613"/>
                  </a:lnTo>
                  <a:lnTo>
                    <a:pt x="635327" y="425258"/>
                  </a:lnTo>
                  <a:lnTo>
                    <a:pt x="668521" y="484445"/>
                  </a:lnTo>
                  <a:lnTo>
                    <a:pt x="701879" y="543616"/>
                  </a:lnTo>
                  <a:lnTo>
                    <a:pt x="734810" y="601212"/>
                  </a:lnTo>
                  <a:lnTo>
                    <a:pt x="766724" y="655673"/>
                  </a:lnTo>
                  <a:lnTo>
                    <a:pt x="797030" y="705442"/>
                  </a:lnTo>
                  <a:lnTo>
                    <a:pt x="825138" y="748960"/>
                  </a:lnTo>
                  <a:lnTo>
                    <a:pt x="850456" y="784667"/>
                  </a:lnTo>
                  <a:lnTo>
                    <a:pt x="890361" y="826415"/>
                  </a:lnTo>
                  <a:lnTo>
                    <a:pt x="903767" y="829339"/>
                  </a:lnTo>
                  <a:lnTo>
                    <a:pt x="912387" y="818798"/>
                  </a:lnTo>
                  <a:lnTo>
                    <a:pt x="916747" y="795880"/>
                  </a:lnTo>
                  <a:lnTo>
                    <a:pt x="917377" y="762122"/>
                  </a:lnTo>
                  <a:lnTo>
                    <a:pt x="914808" y="719061"/>
                  </a:lnTo>
                  <a:lnTo>
                    <a:pt x="909569" y="668232"/>
                  </a:lnTo>
                  <a:lnTo>
                    <a:pt x="902192" y="611174"/>
                  </a:lnTo>
                  <a:lnTo>
                    <a:pt x="893206" y="549424"/>
                  </a:lnTo>
                  <a:lnTo>
                    <a:pt x="883144" y="484517"/>
                  </a:lnTo>
                  <a:lnTo>
                    <a:pt x="872534" y="417992"/>
                  </a:lnTo>
                  <a:lnTo>
                    <a:pt x="861908" y="351384"/>
                  </a:lnTo>
                  <a:lnTo>
                    <a:pt x="851796" y="286232"/>
                  </a:lnTo>
                  <a:lnTo>
                    <a:pt x="842728" y="224071"/>
                  </a:lnTo>
                  <a:lnTo>
                    <a:pt x="835236" y="166439"/>
                  </a:lnTo>
                  <a:lnTo>
                    <a:pt x="829850" y="114872"/>
                  </a:lnTo>
                  <a:lnTo>
                    <a:pt x="827099" y="70908"/>
                  </a:lnTo>
                  <a:lnTo>
                    <a:pt x="827516" y="36083"/>
                  </a:lnTo>
                  <a:lnTo>
                    <a:pt x="831630" y="11935"/>
                  </a:lnTo>
                  <a:lnTo>
                    <a:pt x="839972" y="0"/>
                  </a:lnTo>
                  <a:lnTo>
                    <a:pt x="853653" y="926"/>
                  </a:lnTo>
                  <a:lnTo>
                    <a:pt x="893827" y="37591"/>
                  </a:lnTo>
                  <a:lnTo>
                    <a:pt x="919163" y="70318"/>
                  </a:lnTo>
                  <a:lnTo>
                    <a:pt x="947227" y="110632"/>
                  </a:lnTo>
                  <a:lnTo>
                    <a:pt x="977444" y="157027"/>
                  </a:lnTo>
                  <a:lnTo>
                    <a:pt x="1009233" y="207998"/>
                  </a:lnTo>
                  <a:lnTo>
                    <a:pt x="1042018" y="262037"/>
                  </a:lnTo>
                  <a:lnTo>
                    <a:pt x="1075221" y="317639"/>
                  </a:lnTo>
                  <a:lnTo>
                    <a:pt x="1108263" y="373297"/>
                  </a:lnTo>
                  <a:lnTo>
                    <a:pt x="1140568" y="427505"/>
                  </a:lnTo>
                  <a:lnTo>
                    <a:pt x="1171556" y="478757"/>
                  </a:lnTo>
                  <a:lnTo>
                    <a:pt x="1200651" y="525546"/>
                  </a:lnTo>
                  <a:lnTo>
                    <a:pt x="1227275" y="566366"/>
                  </a:lnTo>
                  <a:lnTo>
                    <a:pt x="1250849" y="599712"/>
                  </a:lnTo>
                  <a:lnTo>
                    <a:pt x="1286539" y="637953"/>
                  </a:lnTo>
                  <a:lnTo>
                    <a:pt x="1305257" y="640605"/>
                  </a:lnTo>
                  <a:lnTo>
                    <a:pt x="1316565" y="623662"/>
                  </a:lnTo>
                  <a:lnTo>
                    <a:pt x="1321770" y="591238"/>
                  </a:lnTo>
                  <a:lnTo>
                    <a:pt x="1322179" y="547448"/>
                  </a:lnTo>
                  <a:lnTo>
                    <a:pt x="1319101" y="496406"/>
                  </a:lnTo>
                  <a:lnTo>
                    <a:pt x="1313843" y="442228"/>
                  </a:lnTo>
                  <a:lnTo>
                    <a:pt x="1307714" y="389028"/>
                  </a:lnTo>
                  <a:lnTo>
                    <a:pt x="1302020" y="340921"/>
                  </a:lnTo>
                  <a:lnTo>
                    <a:pt x="1298070" y="302022"/>
                  </a:lnTo>
                  <a:lnTo>
                    <a:pt x="1297172" y="276446"/>
                  </a:lnTo>
                  <a:lnTo>
                    <a:pt x="1299830" y="248577"/>
                  </a:lnTo>
                  <a:lnTo>
                    <a:pt x="1302488" y="246874"/>
                  </a:lnTo>
                  <a:lnTo>
                    <a:pt x="1305146" y="262615"/>
                  </a:lnTo>
                  <a:lnTo>
                    <a:pt x="1307804" y="287079"/>
                  </a:lnTo>
                </a:path>
              </a:pathLst>
            </a:custGeom>
            <a:ln w="28575">
              <a:solidFill>
                <a:srgbClr val="063E5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8695015" y="3934543"/>
              <a:ext cx="655320" cy="0"/>
            </a:xfrm>
            <a:custGeom>
              <a:avLst/>
              <a:gdLst/>
              <a:ahLst/>
              <a:cxnLst/>
              <a:rect l="l" t="t" r="r" b="b"/>
              <a:pathLst>
                <a:path w="655320" h="0">
                  <a:moveTo>
                    <a:pt x="0" y="0"/>
                  </a:moveTo>
                  <a:lnTo>
                    <a:pt x="654850" y="1"/>
                  </a:lnTo>
                </a:path>
              </a:pathLst>
            </a:custGeom>
            <a:ln w="28575">
              <a:solidFill>
                <a:srgbClr val="0C578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8604714" y="4423628"/>
              <a:ext cx="939165" cy="553085"/>
            </a:xfrm>
            <a:custGeom>
              <a:avLst/>
              <a:gdLst/>
              <a:ahLst/>
              <a:cxnLst/>
              <a:rect l="l" t="t" r="r" b="b"/>
              <a:pathLst>
                <a:path w="939165" h="553085">
                  <a:moveTo>
                    <a:pt x="0" y="465477"/>
                  </a:moveTo>
                  <a:lnTo>
                    <a:pt x="32151" y="497257"/>
                  </a:lnTo>
                  <a:lnTo>
                    <a:pt x="64368" y="525079"/>
                  </a:lnTo>
                  <a:lnTo>
                    <a:pt x="96713" y="544988"/>
                  </a:lnTo>
                  <a:lnTo>
                    <a:pt x="129251" y="553025"/>
                  </a:lnTo>
                  <a:lnTo>
                    <a:pt x="162046" y="545233"/>
                  </a:lnTo>
                  <a:lnTo>
                    <a:pt x="195164" y="517655"/>
                  </a:lnTo>
                  <a:lnTo>
                    <a:pt x="230507" y="452355"/>
                  </a:lnTo>
                  <a:lnTo>
                    <a:pt x="249280" y="404006"/>
                  </a:lnTo>
                  <a:lnTo>
                    <a:pt x="268405" y="348911"/>
                  </a:lnTo>
                  <a:lnTo>
                    <a:pt x="287594" y="289859"/>
                  </a:lnTo>
                  <a:lnTo>
                    <a:pt x="306560" y="229639"/>
                  </a:lnTo>
                  <a:lnTo>
                    <a:pt x="325016" y="171040"/>
                  </a:lnTo>
                  <a:lnTo>
                    <a:pt x="342676" y="116853"/>
                  </a:lnTo>
                  <a:lnTo>
                    <a:pt x="359250" y="69866"/>
                  </a:lnTo>
                  <a:lnTo>
                    <a:pt x="374454" y="32868"/>
                  </a:lnTo>
                  <a:lnTo>
                    <a:pt x="399598" y="0"/>
                  </a:lnTo>
                  <a:lnTo>
                    <a:pt x="408823" y="10186"/>
                  </a:lnTo>
                  <a:lnTo>
                    <a:pt x="420692" y="80618"/>
                  </a:lnTo>
                  <a:lnTo>
                    <a:pt x="424168" y="133749"/>
                  </a:lnTo>
                  <a:lnTo>
                    <a:pt x="426560" y="194081"/>
                  </a:lnTo>
                  <a:lnTo>
                    <a:pt x="428283" y="258056"/>
                  </a:lnTo>
                  <a:lnTo>
                    <a:pt x="429754" y="322116"/>
                  </a:lnTo>
                  <a:lnTo>
                    <a:pt x="431390" y="382704"/>
                  </a:lnTo>
                  <a:lnTo>
                    <a:pt x="433605" y="436262"/>
                  </a:lnTo>
                  <a:lnTo>
                    <a:pt x="436817" y="479234"/>
                  </a:lnTo>
                  <a:lnTo>
                    <a:pt x="441440" y="508062"/>
                  </a:lnTo>
                  <a:lnTo>
                    <a:pt x="447892" y="519188"/>
                  </a:lnTo>
                  <a:lnTo>
                    <a:pt x="457049" y="508753"/>
                  </a:lnTo>
                  <a:lnTo>
                    <a:pt x="480058" y="431537"/>
                  </a:lnTo>
                  <a:lnTo>
                    <a:pt x="493161" y="373684"/>
                  </a:lnTo>
                  <a:lnTo>
                    <a:pt x="506829" y="308954"/>
                  </a:lnTo>
                  <a:lnTo>
                    <a:pt x="520687" y="241810"/>
                  </a:lnTo>
                  <a:lnTo>
                    <a:pt x="534360" y="176717"/>
                  </a:lnTo>
                  <a:lnTo>
                    <a:pt x="547474" y="118140"/>
                  </a:lnTo>
                  <a:lnTo>
                    <a:pt x="559654" y="70542"/>
                  </a:lnTo>
                  <a:lnTo>
                    <a:pt x="570525" y="38388"/>
                  </a:lnTo>
                  <a:lnTo>
                    <a:pt x="579711" y="26142"/>
                  </a:lnTo>
                  <a:lnTo>
                    <a:pt x="586919" y="36479"/>
                  </a:lnTo>
                  <a:lnTo>
                    <a:pt x="596476" y="111147"/>
                  </a:lnTo>
                  <a:lnTo>
                    <a:pt x="599627" y="166912"/>
                  </a:lnTo>
                  <a:lnTo>
                    <a:pt x="602226" y="229252"/>
                  </a:lnTo>
                  <a:lnTo>
                    <a:pt x="604676" y="293885"/>
                  </a:lnTo>
                  <a:lnTo>
                    <a:pt x="607377" y="356525"/>
                  </a:lnTo>
                  <a:lnTo>
                    <a:pt x="610731" y="412890"/>
                  </a:lnTo>
                  <a:lnTo>
                    <a:pt x="615138" y="458696"/>
                  </a:lnTo>
                  <a:lnTo>
                    <a:pt x="621000" y="489659"/>
                  </a:lnTo>
                  <a:lnTo>
                    <a:pt x="628717" y="501497"/>
                  </a:lnTo>
                  <a:lnTo>
                    <a:pt x="638457" y="491573"/>
                  </a:lnTo>
                  <a:lnTo>
                    <a:pt x="662680" y="419560"/>
                  </a:lnTo>
                  <a:lnTo>
                    <a:pt x="676481" y="365773"/>
                  </a:lnTo>
                  <a:lnTo>
                    <a:pt x="690956" y="305666"/>
                  </a:lnTo>
                  <a:lnTo>
                    <a:pt x="705762" y="243390"/>
                  </a:lnTo>
                  <a:lnTo>
                    <a:pt x="720558" y="183096"/>
                  </a:lnTo>
                  <a:lnTo>
                    <a:pt x="735006" y="128935"/>
                  </a:lnTo>
                  <a:lnTo>
                    <a:pt x="748762" y="85058"/>
                  </a:lnTo>
                  <a:lnTo>
                    <a:pt x="761488" y="55616"/>
                  </a:lnTo>
                  <a:lnTo>
                    <a:pt x="772841" y="44759"/>
                  </a:lnTo>
                  <a:lnTo>
                    <a:pt x="783996" y="56243"/>
                  </a:lnTo>
                  <a:lnTo>
                    <a:pt x="803928" y="135037"/>
                  </a:lnTo>
                  <a:lnTo>
                    <a:pt x="812936" y="192833"/>
                  </a:lnTo>
                  <a:lnTo>
                    <a:pt x="821462" y="256553"/>
                  </a:lnTo>
                  <a:lnTo>
                    <a:pt x="829620" y="321441"/>
                  </a:lnTo>
                  <a:lnTo>
                    <a:pt x="837527" y="382740"/>
                  </a:lnTo>
                  <a:lnTo>
                    <a:pt x="845299" y="435693"/>
                  </a:lnTo>
                  <a:lnTo>
                    <a:pt x="853052" y="475544"/>
                  </a:lnTo>
                  <a:lnTo>
                    <a:pt x="860902" y="497536"/>
                  </a:lnTo>
                  <a:lnTo>
                    <a:pt x="874492" y="495972"/>
                  </a:lnTo>
                  <a:lnTo>
                    <a:pt x="888322" y="462065"/>
                  </a:lnTo>
                  <a:lnTo>
                    <a:pt x="901668" y="409381"/>
                  </a:lnTo>
                  <a:lnTo>
                    <a:pt x="913810" y="351483"/>
                  </a:lnTo>
                  <a:lnTo>
                    <a:pt x="924025" y="301935"/>
                  </a:lnTo>
                  <a:lnTo>
                    <a:pt x="931591" y="274303"/>
                  </a:lnTo>
                  <a:lnTo>
                    <a:pt x="937611" y="268991"/>
                  </a:lnTo>
                  <a:lnTo>
                    <a:pt x="938754" y="284817"/>
                  </a:lnTo>
                  <a:lnTo>
                    <a:pt x="936645" y="314735"/>
                  </a:lnTo>
                  <a:lnTo>
                    <a:pt x="932911" y="351698"/>
                  </a:lnTo>
                </a:path>
              </a:pathLst>
            </a:custGeom>
            <a:ln w="12699">
              <a:solidFill>
                <a:srgbClr val="063E5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8034439" y="1421053"/>
              <a:ext cx="1727200" cy="4371975"/>
            </a:xfrm>
            <a:custGeom>
              <a:avLst/>
              <a:gdLst/>
              <a:ahLst/>
              <a:cxnLst/>
              <a:rect l="l" t="t" r="r" b="b"/>
              <a:pathLst>
                <a:path w="1727200" h="4371975">
                  <a:moveTo>
                    <a:pt x="51041" y="1179893"/>
                  </a:moveTo>
                  <a:lnTo>
                    <a:pt x="50736" y="1175004"/>
                  </a:lnTo>
                  <a:lnTo>
                    <a:pt x="50647" y="1173543"/>
                  </a:lnTo>
                  <a:lnTo>
                    <a:pt x="40322" y="1174178"/>
                  </a:lnTo>
                  <a:lnTo>
                    <a:pt x="0" y="1175004"/>
                  </a:lnTo>
                  <a:lnTo>
                    <a:pt x="101" y="1179893"/>
                  </a:lnTo>
                  <a:lnTo>
                    <a:pt x="139" y="1181354"/>
                  </a:lnTo>
                  <a:lnTo>
                    <a:pt x="40640" y="1180515"/>
                  </a:lnTo>
                  <a:lnTo>
                    <a:pt x="51041" y="1179893"/>
                  </a:lnTo>
                  <a:close/>
                </a:path>
                <a:path w="1727200" h="4371975">
                  <a:moveTo>
                    <a:pt x="120751" y="1174102"/>
                  </a:moveTo>
                  <a:lnTo>
                    <a:pt x="120129" y="1167777"/>
                  </a:lnTo>
                  <a:lnTo>
                    <a:pt x="80568" y="1171740"/>
                  </a:lnTo>
                  <a:lnTo>
                    <a:pt x="69672" y="1172400"/>
                  </a:lnTo>
                  <a:lnTo>
                    <a:pt x="70015" y="1178064"/>
                  </a:lnTo>
                  <a:lnTo>
                    <a:pt x="70053" y="1178737"/>
                  </a:lnTo>
                  <a:lnTo>
                    <a:pt x="81140" y="1178064"/>
                  </a:lnTo>
                  <a:lnTo>
                    <a:pt x="120751" y="1174102"/>
                  </a:lnTo>
                  <a:close/>
                </a:path>
                <a:path w="1727200" h="4371975">
                  <a:moveTo>
                    <a:pt x="190017" y="1163447"/>
                  </a:moveTo>
                  <a:lnTo>
                    <a:pt x="188912" y="1157198"/>
                  </a:lnTo>
                  <a:lnTo>
                    <a:pt x="160502" y="1162215"/>
                  </a:lnTo>
                  <a:lnTo>
                    <a:pt x="138874" y="1165199"/>
                  </a:lnTo>
                  <a:lnTo>
                    <a:pt x="139750" y="1171498"/>
                  </a:lnTo>
                  <a:lnTo>
                    <a:pt x="161556" y="1168476"/>
                  </a:lnTo>
                  <a:lnTo>
                    <a:pt x="190017" y="1163447"/>
                  </a:lnTo>
                  <a:close/>
                </a:path>
                <a:path w="1727200" h="4371975">
                  <a:moveTo>
                    <a:pt x="258470" y="1148524"/>
                  </a:moveTo>
                  <a:lnTo>
                    <a:pt x="256921" y="1142365"/>
                  </a:lnTo>
                  <a:lnTo>
                    <a:pt x="239191" y="1146835"/>
                  </a:lnTo>
                  <a:lnTo>
                    <a:pt x="207505" y="1153629"/>
                  </a:lnTo>
                  <a:lnTo>
                    <a:pt x="208838" y="1159840"/>
                  </a:lnTo>
                  <a:lnTo>
                    <a:pt x="240690" y="1153007"/>
                  </a:lnTo>
                  <a:lnTo>
                    <a:pt x="258470" y="1148524"/>
                  </a:lnTo>
                  <a:close/>
                </a:path>
                <a:path w="1727200" h="4371975">
                  <a:moveTo>
                    <a:pt x="325882" y="1129474"/>
                  </a:moveTo>
                  <a:lnTo>
                    <a:pt x="323913" y="1123442"/>
                  </a:lnTo>
                  <a:lnTo>
                    <a:pt x="316001" y="1126045"/>
                  </a:lnTo>
                  <a:lnTo>
                    <a:pt x="277876" y="1137094"/>
                  </a:lnTo>
                  <a:lnTo>
                    <a:pt x="275386" y="1137716"/>
                  </a:lnTo>
                  <a:lnTo>
                    <a:pt x="276948" y="1143876"/>
                  </a:lnTo>
                  <a:lnTo>
                    <a:pt x="279590" y="1143203"/>
                  </a:lnTo>
                  <a:lnTo>
                    <a:pt x="317919" y="1132090"/>
                  </a:lnTo>
                  <a:lnTo>
                    <a:pt x="325882" y="1129474"/>
                  </a:lnTo>
                  <a:close/>
                </a:path>
                <a:path w="1727200" h="4371975">
                  <a:moveTo>
                    <a:pt x="391922" y="1106385"/>
                  </a:moveTo>
                  <a:lnTo>
                    <a:pt x="389724" y="1100429"/>
                  </a:lnTo>
                  <a:lnTo>
                    <a:pt x="353491" y="1113739"/>
                  </a:lnTo>
                  <a:lnTo>
                    <a:pt x="342011" y="1117498"/>
                  </a:lnTo>
                  <a:lnTo>
                    <a:pt x="343992" y="1123530"/>
                  </a:lnTo>
                  <a:lnTo>
                    <a:pt x="355625" y="1119720"/>
                  </a:lnTo>
                  <a:lnTo>
                    <a:pt x="391922" y="1106385"/>
                  </a:lnTo>
                  <a:close/>
                </a:path>
                <a:path w="1727200" h="4371975">
                  <a:moveTo>
                    <a:pt x="456412" y="1079030"/>
                  </a:moveTo>
                  <a:lnTo>
                    <a:pt x="453809" y="1073226"/>
                  </a:lnTo>
                  <a:lnTo>
                    <a:pt x="426275" y="1085583"/>
                  </a:lnTo>
                  <a:lnTo>
                    <a:pt x="407276" y="1093304"/>
                  </a:lnTo>
                  <a:lnTo>
                    <a:pt x="409676" y="1099185"/>
                  </a:lnTo>
                  <a:lnTo>
                    <a:pt x="428815" y="1091399"/>
                  </a:lnTo>
                  <a:lnTo>
                    <a:pt x="456412" y="1079030"/>
                  </a:lnTo>
                  <a:close/>
                </a:path>
                <a:path w="1727200" h="4371975">
                  <a:moveTo>
                    <a:pt x="518896" y="1047445"/>
                  </a:moveTo>
                  <a:lnTo>
                    <a:pt x="515988" y="1041806"/>
                  </a:lnTo>
                  <a:lnTo>
                    <a:pt x="470801" y="1065009"/>
                  </a:lnTo>
                  <a:lnTo>
                    <a:pt x="473697" y="1070648"/>
                  </a:lnTo>
                  <a:lnTo>
                    <a:pt x="518896" y="1047445"/>
                  </a:lnTo>
                  <a:close/>
                </a:path>
                <a:path w="1727200" h="4371975">
                  <a:moveTo>
                    <a:pt x="579488" y="1012190"/>
                  </a:moveTo>
                  <a:lnTo>
                    <a:pt x="576084" y="1006830"/>
                  </a:lnTo>
                  <a:lnTo>
                    <a:pt x="560781" y="1016546"/>
                  </a:lnTo>
                  <a:lnTo>
                    <a:pt x="532676" y="1032967"/>
                  </a:lnTo>
                  <a:lnTo>
                    <a:pt x="535876" y="1038453"/>
                  </a:lnTo>
                  <a:lnTo>
                    <a:pt x="564134" y="1021943"/>
                  </a:lnTo>
                  <a:lnTo>
                    <a:pt x="579488" y="1012190"/>
                  </a:lnTo>
                  <a:close/>
                </a:path>
                <a:path w="1727200" h="4371975">
                  <a:moveTo>
                    <a:pt x="637209" y="972464"/>
                  </a:moveTo>
                  <a:lnTo>
                    <a:pt x="633399" y="967384"/>
                  </a:lnTo>
                  <a:lnTo>
                    <a:pt x="621233" y="976515"/>
                  </a:lnTo>
                  <a:lnTo>
                    <a:pt x="592048" y="996670"/>
                  </a:lnTo>
                  <a:lnTo>
                    <a:pt x="595655" y="1001890"/>
                  </a:lnTo>
                  <a:lnTo>
                    <a:pt x="624992" y="981633"/>
                  </a:lnTo>
                  <a:lnTo>
                    <a:pt x="637209" y="972464"/>
                  </a:lnTo>
                  <a:close/>
                </a:path>
                <a:path w="1727200" h="4371975">
                  <a:moveTo>
                    <a:pt x="691591" y="928255"/>
                  </a:moveTo>
                  <a:lnTo>
                    <a:pt x="687362" y="923518"/>
                  </a:lnTo>
                  <a:lnTo>
                    <a:pt x="676313" y="933386"/>
                  </a:lnTo>
                  <a:lnTo>
                    <a:pt x="649490" y="955319"/>
                  </a:lnTo>
                  <a:lnTo>
                    <a:pt x="648639" y="955954"/>
                  </a:lnTo>
                  <a:lnTo>
                    <a:pt x="652449" y="961021"/>
                  </a:lnTo>
                  <a:lnTo>
                    <a:pt x="653453" y="960272"/>
                  </a:lnTo>
                  <a:lnTo>
                    <a:pt x="680491" y="938161"/>
                  </a:lnTo>
                  <a:lnTo>
                    <a:pt x="691591" y="928255"/>
                  </a:lnTo>
                  <a:close/>
                </a:path>
                <a:path w="1727200" h="4371975">
                  <a:moveTo>
                    <a:pt x="729145" y="4370375"/>
                  </a:moveTo>
                  <a:lnTo>
                    <a:pt x="728903" y="4365269"/>
                  </a:lnTo>
                  <a:lnTo>
                    <a:pt x="728840" y="4364037"/>
                  </a:lnTo>
                  <a:lnTo>
                    <a:pt x="703465" y="4365269"/>
                  </a:lnTo>
                  <a:lnTo>
                    <a:pt x="703719" y="4370375"/>
                  </a:lnTo>
                  <a:lnTo>
                    <a:pt x="703770" y="4371606"/>
                  </a:lnTo>
                  <a:lnTo>
                    <a:pt x="729145" y="4370375"/>
                  </a:lnTo>
                  <a:close/>
                </a:path>
                <a:path w="1727200" h="4371975">
                  <a:moveTo>
                    <a:pt x="741743" y="879259"/>
                  </a:moveTo>
                  <a:lnTo>
                    <a:pt x="737095" y="874941"/>
                  </a:lnTo>
                  <a:lnTo>
                    <a:pt x="725385" y="887564"/>
                  </a:lnTo>
                  <a:lnTo>
                    <a:pt x="701636" y="910780"/>
                  </a:lnTo>
                  <a:lnTo>
                    <a:pt x="705802" y="915568"/>
                  </a:lnTo>
                  <a:lnTo>
                    <a:pt x="706031" y="915365"/>
                  </a:lnTo>
                  <a:lnTo>
                    <a:pt x="729983" y="891933"/>
                  </a:lnTo>
                  <a:lnTo>
                    <a:pt x="741743" y="879259"/>
                  </a:lnTo>
                  <a:close/>
                </a:path>
                <a:path w="1727200" h="4371975">
                  <a:moveTo>
                    <a:pt x="754621" y="4367187"/>
                  </a:moveTo>
                  <a:lnTo>
                    <a:pt x="753732" y="4360900"/>
                  </a:lnTo>
                  <a:lnTo>
                    <a:pt x="747445" y="4361802"/>
                  </a:lnTo>
                  <a:lnTo>
                    <a:pt x="748334" y="4368089"/>
                  </a:lnTo>
                  <a:lnTo>
                    <a:pt x="754621" y="4367187"/>
                  </a:lnTo>
                  <a:close/>
                </a:path>
                <a:path w="1727200" h="4371975">
                  <a:moveTo>
                    <a:pt x="786422" y="825207"/>
                  </a:moveTo>
                  <a:lnTo>
                    <a:pt x="781342" y="821397"/>
                  </a:lnTo>
                  <a:lnTo>
                    <a:pt x="767918" y="839343"/>
                  </a:lnTo>
                  <a:lnTo>
                    <a:pt x="749808" y="860983"/>
                  </a:lnTo>
                  <a:lnTo>
                    <a:pt x="754672" y="865060"/>
                  </a:lnTo>
                  <a:lnTo>
                    <a:pt x="772845" y="843356"/>
                  </a:lnTo>
                  <a:lnTo>
                    <a:pt x="786422" y="825207"/>
                  </a:lnTo>
                  <a:close/>
                </a:path>
                <a:path w="1727200" h="4371975">
                  <a:moveTo>
                    <a:pt x="798499" y="4357408"/>
                  </a:moveTo>
                  <a:lnTo>
                    <a:pt x="796518" y="4351274"/>
                  </a:lnTo>
                  <a:lnTo>
                    <a:pt x="791514" y="4352874"/>
                  </a:lnTo>
                  <a:lnTo>
                    <a:pt x="772160" y="4357408"/>
                  </a:lnTo>
                  <a:lnTo>
                    <a:pt x="773595" y="4363593"/>
                  </a:lnTo>
                  <a:lnTo>
                    <a:pt x="793394" y="4358957"/>
                  </a:lnTo>
                  <a:lnTo>
                    <a:pt x="798182" y="4357408"/>
                  </a:lnTo>
                  <a:lnTo>
                    <a:pt x="798499" y="4357408"/>
                  </a:lnTo>
                  <a:close/>
                </a:path>
                <a:path w="1727200" h="4371975">
                  <a:moveTo>
                    <a:pt x="822858" y="4349343"/>
                  </a:moveTo>
                  <a:lnTo>
                    <a:pt x="820508" y="4343717"/>
                  </a:lnTo>
                  <a:lnTo>
                    <a:pt x="820420" y="4343489"/>
                  </a:lnTo>
                  <a:lnTo>
                    <a:pt x="819835" y="4343717"/>
                  </a:lnTo>
                  <a:lnTo>
                    <a:pt x="814628" y="4345406"/>
                  </a:lnTo>
                  <a:lnTo>
                    <a:pt x="816597" y="4351439"/>
                  </a:lnTo>
                  <a:lnTo>
                    <a:pt x="822198" y="4349623"/>
                  </a:lnTo>
                  <a:lnTo>
                    <a:pt x="822858" y="4349343"/>
                  </a:lnTo>
                  <a:close/>
                </a:path>
                <a:path w="1727200" h="4371975">
                  <a:moveTo>
                    <a:pt x="823937" y="765657"/>
                  </a:moveTo>
                  <a:lnTo>
                    <a:pt x="818235" y="762863"/>
                  </a:lnTo>
                  <a:lnTo>
                    <a:pt x="817740" y="763905"/>
                  </a:lnTo>
                  <a:lnTo>
                    <a:pt x="803071" y="789419"/>
                  </a:lnTo>
                  <a:lnTo>
                    <a:pt x="792149" y="805942"/>
                  </a:lnTo>
                  <a:lnTo>
                    <a:pt x="797445" y="809447"/>
                  </a:lnTo>
                  <a:lnTo>
                    <a:pt x="808431" y="792835"/>
                  </a:lnTo>
                  <a:lnTo>
                    <a:pt x="823290" y="766978"/>
                  </a:lnTo>
                  <a:lnTo>
                    <a:pt x="823937" y="765657"/>
                  </a:lnTo>
                  <a:close/>
                </a:path>
                <a:path w="1727200" h="4371975">
                  <a:moveTo>
                    <a:pt x="851001" y="700862"/>
                  </a:moveTo>
                  <a:lnTo>
                    <a:pt x="844956" y="698957"/>
                  </a:lnTo>
                  <a:lnTo>
                    <a:pt x="840828" y="712038"/>
                  </a:lnTo>
                  <a:lnTo>
                    <a:pt x="830338" y="738098"/>
                  </a:lnTo>
                  <a:lnTo>
                    <a:pt x="826604" y="745756"/>
                  </a:lnTo>
                  <a:lnTo>
                    <a:pt x="832307" y="748538"/>
                  </a:lnTo>
                  <a:lnTo>
                    <a:pt x="836091" y="740778"/>
                  </a:lnTo>
                  <a:lnTo>
                    <a:pt x="846759" y="714298"/>
                  </a:lnTo>
                  <a:lnTo>
                    <a:pt x="851001" y="700862"/>
                  </a:lnTo>
                  <a:close/>
                </a:path>
                <a:path w="1727200" h="4371975">
                  <a:moveTo>
                    <a:pt x="863625" y="4331093"/>
                  </a:moveTo>
                  <a:lnTo>
                    <a:pt x="860729" y="4325442"/>
                  </a:lnTo>
                  <a:lnTo>
                    <a:pt x="847229" y="4332338"/>
                  </a:lnTo>
                  <a:lnTo>
                    <a:pt x="838009" y="4336173"/>
                  </a:lnTo>
                  <a:lnTo>
                    <a:pt x="840447" y="4342028"/>
                  </a:lnTo>
                  <a:lnTo>
                    <a:pt x="850036" y="4338040"/>
                  </a:lnTo>
                  <a:lnTo>
                    <a:pt x="863625" y="4331093"/>
                  </a:lnTo>
                  <a:close/>
                </a:path>
                <a:path w="1727200" h="4371975">
                  <a:moveTo>
                    <a:pt x="865162" y="631786"/>
                  </a:moveTo>
                  <a:lnTo>
                    <a:pt x="858812" y="631494"/>
                  </a:lnTo>
                  <a:lnTo>
                    <a:pt x="858761" y="632968"/>
                  </a:lnTo>
                  <a:lnTo>
                    <a:pt x="855103" y="659434"/>
                  </a:lnTo>
                  <a:lnTo>
                    <a:pt x="850201" y="680923"/>
                  </a:lnTo>
                  <a:lnTo>
                    <a:pt x="856399" y="682332"/>
                  </a:lnTo>
                  <a:lnTo>
                    <a:pt x="861326" y="660704"/>
                  </a:lnTo>
                  <a:lnTo>
                    <a:pt x="865073" y="633691"/>
                  </a:lnTo>
                  <a:lnTo>
                    <a:pt x="865162" y="631786"/>
                  </a:lnTo>
                  <a:close/>
                </a:path>
                <a:path w="1727200" h="4371975">
                  <a:moveTo>
                    <a:pt x="867562" y="580136"/>
                  </a:moveTo>
                  <a:lnTo>
                    <a:pt x="861212" y="580136"/>
                  </a:lnTo>
                  <a:lnTo>
                    <a:pt x="859701" y="612457"/>
                  </a:lnTo>
                  <a:lnTo>
                    <a:pt x="866051" y="612762"/>
                  </a:lnTo>
                  <a:lnTo>
                    <a:pt x="867562" y="580275"/>
                  </a:lnTo>
                  <a:lnTo>
                    <a:pt x="867562" y="580136"/>
                  </a:lnTo>
                  <a:close/>
                </a:path>
                <a:path w="1727200" h="4371975">
                  <a:moveTo>
                    <a:pt x="870026" y="562457"/>
                  </a:moveTo>
                  <a:lnTo>
                    <a:pt x="863727" y="561581"/>
                  </a:lnTo>
                  <a:lnTo>
                    <a:pt x="861237" y="579551"/>
                  </a:lnTo>
                  <a:lnTo>
                    <a:pt x="861225" y="579983"/>
                  </a:lnTo>
                  <a:lnTo>
                    <a:pt x="867587" y="579983"/>
                  </a:lnTo>
                  <a:lnTo>
                    <a:pt x="870026" y="562457"/>
                  </a:lnTo>
                  <a:close/>
                </a:path>
                <a:path w="1727200" h="4371975">
                  <a:moveTo>
                    <a:pt x="886040" y="4318660"/>
                  </a:moveTo>
                  <a:lnTo>
                    <a:pt x="882713" y="4313250"/>
                  </a:lnTo>
                  <a:lnTo>
                    <a:pt x="877303" y="4316577"/>
                  </a:lnTo>
                  <a:lnTo>
                    <a:pt x="880630" y="4321988"/>
                  </a:lnTo>
                  <a:lnTo>
                    <a:pt x="886040" y="4318660"/>
                  </a:lnTo>
                  <a:close/>
                </a:path>
                <a:path w="1727200" h="4371975">
                  <a:moveTo>
                    <a:pt x="887653" y="495833"/>
                  </a:moveTo>
                  <a:lnTo>
                    <a:pt x="881761" y="493458"/>
                  </a:lnTo>
                  <a:lnTo>
                    <a:pt x="879551" y="498944"/>
                  </a:lnTo>
                  <a:lnTo>
                    <a:pt x="871118" y="525653"/>
                  </a:lnTo>
                  <a:lnTo>
                    <a:pt x="867244" y="542594"/>
                  </a:lnTo>
                  <a:lnTo>
                    <a:pt x="873442" y="544004"/>
                  </a:lnTo>
                  <a:lnTo>
                    <a:pt x="877214" y="527443"/>
                  </a:lnTo>
                  <a:lnTo>
                    <a:pt x="877277" y="527189"/>
                  </a:lnTo>
                  <a:lnTo>
                    <a:pt x="885494" y="501205"/>
                  </a:lnTo>
                  <a:lnTo>
                    <a:pt x="885571" y="500964"/>
                  </a:lnTo>
                  <a:lnTo>
                    <a:pt x="887653" y="495833"/>
                  </a:lnTo>
                  <a:close/>
                </a:path>
                <a:path w="1727200" h="4371975">
                  <a:moveTo>
                    <a:pt x="917740" y="433387"/>
                  </a:moveTo>
                  <a:lnTo>
                    <a:pt x="912241" y="430225"/>
                  </a:lnTo>
                  <a:lnTo>
                    <a:pt x="903020" y="446265"/>
                  </a:lnTo>
                  <a:lnTo>
                    <a:pt x="890219" y="472465"/>
                  </a:lnTo>
                  <a:lnTo>
                    <a:pt x="888873" y="475792"/>
                  </a:lnTo>
                  <a:lnTo>
                    <a:pt x="894765" y="478155"/>
                  </a:lnTo>
                  <a:lnTo>
                    <a:pt x="895972" y="475145"/>
                  </a:lnTo>
                  <a:lnTo>
                    <a:pt x="896061" y="474941"/>
                  </a:lnTo>
                  <a:lnTo>
                    <a:pt x="908583" y="449338"/>
                  </a:lnTo>
                  <a:lnTo>
                    <a:pt x="908672" y="449148"/>
                  </a:lnTo>
                  <a:lnTo>
                    <a:pt x="917740" y="433387"/>
                  </a:lnTo>
                  <a:close/>
                </a:path>
                <a:path w="1727200" h="4371975">
                  <a:moveTo>
                    <a:pt x="922972" y="4293552"/>
                  </a:moveTo>
                  <a:lnTo>
                    <a:pt x="919238" y="4288421"/>
                  </a:lnTo>
                  <a:lnTo>
                    <a:pt x="898715" y="4303382"/>
                  </a:lnTo>
                  <a:lnTo>
                    <a:pt x="902449" y="4308513"/>
                  </a:lnTo>
                  <a:lnTo>
                    <a:pt x="922972" y="4293552"/>
                  </a:lnTo>
                  <a:close/>
                </a:path>
                <a:path w="1727200" h="4371975">
                  <a:moveTo>
                    <a:pt x="942568" y="4277004"/>
                  </a:moveTo>
                  <a:lnTo>
                    <a:pt x="938428" y="4272191"/>
                  </a:lnTo>
                  <a:lnTo>
                    <a:pt x="933615" y="4276344"/>
                  </a:lnTo>
                  <a:lnTo>
                    <a:pt x="937768" y="4281144"/>
                  </a:lnTo>
                  <a:lnTo>
                    <a:pt x="942568" y="4277004"/>
                  </a:lnTo>
                  <a:close/>
                </a:path>
                <a:path w="1727200" h="4371975">
                  <a:moveTo>
                    <a:pt x="956805" y="376021"/>
                  </a:moveTo>
                  <a:lnTo>
                    <a:pt x="951725" y="372224"/>
                  </a:lnTo>
                  <a:lnTo>
                    <a:pt x="934732" y="394931"/>
                  </a:lnTo>
                  <a:lnTo>
                    <a:pt x="922248" y="413804"/>
                  </a:lnTo>
                  <a:lnTo>
                    <a:pt x="927544" y="417309"/>
                  </a:lnTo>
                  <a:lnTo>
                    <a:pt x="939876" y="398653"/>
                  </a:lnTo>
                  <a:lnTo>
                    <a:pt x="956805" y="376021"/>
                  </a:lnTo>
                  <a:close/>
                </a:path>
                <a:path w="1727200" h="4371975">
                  <a:moveTo>
                    <a:pt x="973670" y="4244556"/>
                  </a:moveTo>
                  <a:lnTo>
                    <a:pt x="968756" y="4240542"/>
                  </a:lnTo>
                  <a:lnTo>
                    <a:pt x="962228" y="4248582"/>
                  </a:lnTo>
                  <a:lnTo>
                    <a:pt x="951903" y="4259135"/>
                  </a:lnTo>
                  <a:lnTo>
                    <a:pt x="956449" y="4263580"/>
                  </a:lnTo>
                  <a:lnTo>
                    <a:pt x="966863" y="4252912"/>
                  </a:lnTo>
                  <a:lnTo>
                    <a:pt x="973670" y="4244556"/>
                  </a:lnTo>
                  <a:close/>
                </a:path>
                <a:path w="1727200" h="4371975">
                  <a:moveTo>
                    <a:pt x="989190" y="4224083"/>
                  </a:moveTo>
                  <a:lnTo>
                    <a:pt x="983894" y="4220578"/>
                  </a:lnTo>
                  <a:lnTo>
                    <a:pt x="980389" y="4225874"/>
                  </a:lnTo>
                  <a:lnTo>
                    <a:pt x="985685" y="4229379"/>
                  </a:lnTo>
                  <a:lnTo>
                    <a:pt x="989190" y="4224083"/>
                  </a:lnTo>
                  <a:close/>
                </a:path>
                <a:path w="1727200" h="4371975">
                  <a:moveTo>
                    <a:pt x="1002639" y="324015"/>
                  </a:moveTo>
                  <a:lnTo>
                    <a:pt x="998207" y="319481"/>
                  </a:lnTo>
                  <a:lnTo>
                    <a:pt x="996327" y="321310"/>
                  </a:lnTo>
                  <a:lnTo>
                    <a:pt x="974039" y="345325"/>
                  </a:lnTo>
                  <a:lnTo>
                    <a:pt x="963942" y="357378"/>
                  </a:lnTo>
                  <a:lnTo>
                    <a:pt x="968806" y="361454"/>
                  </a:lnTo>
                  <a:lnTo>
                    <a:pt x="978852" y="349465"/>
                  </a:lnTo>
                  <a:lnTo>
                    <a:pt x="1000937" y="325678"/>
                  </a:lnTo>
                  <a:lnTo>
                    <a:pt x="1002639" y="324015"/>
                  </a:lnTo>
                  <a:close/>
                </a:path>
                <a:path w="1727200" h="4371975">
                  <a:moveTo>
                    <a:pt x="1011313" y="4184802"/>
                  </a:moveTo>
                  <a:lnTo>
                    <a:pt x="1005370" y="4182580"/>
                  </a:lnTo>
                  <a:lnTo>
                    <a:pt x="1004912" y="4183875"/>
                  </a:lnTo>
                  <a:lnTo>
                    <a:pt x="994067" y="4204893"/>
                  </a:lnTo>
                  <a:lnTo>
                    <a:pt x="999705" y="4207802"/>
                  </a:lnTo>
                  <a:lnTo>
                    <a:pt x="1010640" y="4186618"/>
                  </a:lnTo>
                  <a:lnTo>
                    <a:pt x="1011313" y="4184802"/>
                  </a:lnTo>
                  <a:close/>
                </a:path>
                <a:path w="1727200" h="4371975">
                  <a:moveTo>
                    <a:pt x="1019987" y="4160494"/>
                  </a:moveTo>
                  <a:lnTo>
                    <a:pt x="1013802" y="4159085"/>
                  </a:lnTo>
                  <a:lnTo>
                    <a:pt x="1013472" y="4160494"/>
                  </a:lnTo>
                  <a:lnTo>
                    <a:pt x="1013383" y="4161028"/>
                  </a:lnTo>
                  <a:lnTo>
                    <a:pt x="1012012" y="4164723"/>
                  </a:lnTo>
                  <a:lnTo>
                    <a:pt x="1017955" y="4166946"/>
                  </a:lnTo>
                  <a:lnTo>
                    <a:pt x="1019403" y="4163047"/>
                  </a:lnTo>
                  <a:lnTo>
                    <a:pt x="1019771" y="4161434"/>
                  </a:lnTo>
                  <a:lnTo>
                    <a:pt x="1019860" y="4161028"/>
                  </a:lnTo>
                  <a:lnTo>
                    <a:pt x="1019987" y="4160494"/>
                  </a:lnTo>
                  <a:close/>
                </a:path>
                <a:path w="1727200" h="4371975">
                  <a:moveTo>
                    <a:pt x="1026629" y="4116197"/>
                  </a:moveTo>
                  <a:lnTo>
                    <a:pt x="1020292" y="4115701"/>
                  </a:lnTo>
                  <a:lnTo>
                    <a:pt x="1018616" y="4137876"/>
                  </a:lnTo>
                  <a:lnTo>
                    <a:pt x="1018019" y="4140517"/>
                  </a:lnTo>
                  <a:lnTo>
                    <a:pt x="1024204" y="4141914"/>
                  </a:lnTo>
                  <a:lnTo>
                    <a:pt x="1024864" y="4139057"/>
                  </a:lnTo>
                  <a:lnTo>
                    <a:pt x="1026629" y="4116197"/>
                  </a:lnTo>
                  <a:close/>
                </a:path>
                <a:path w="1727200" h="4371975">
                  <a:moveTo>
                    <a:pt x="1028547" y="4091343"/>
                  </a:moveTo>
                  <a:lnTo>
                    <a:pt x="1022388" y="4089933"/>
                  </a:lnTo>
                  <a:lnTo>
                    <a:pt x="1022235" y="4090619"/>
                  </a:lnTo>
                  <a:lnTo>
                    <a:pt x="1021765" y="4096715"/>
                  </a:lnTo>
                  <a:lnTo>
                    <a:pt x="1028090" y="4097197"/>
                  </a:lnTo>
                  <a:lnTo>
                    <a:pt x="1028509" y="4091800"/>
                  </a:lnTo>
                  <a:lnTo>
                    <a:pt x="1028547" y="4091343"/>
                  </a:lnTo>
                  <a:close/>
                </a:path>
                <a:path w="1727200" h="4371975">
                  <a:moveTo>
                    <a:pt x="1040955" y="4049191"/>
                  </a:moveTo>
                  <a:lnTo>
                    <a:pt x="1034999" y="4046969"/>
                  </a:lnTo>
                  <a:lnTo>
                    <a:pt x="1027684" y="4066629"/>
                  </a:lnTo>
                  <a:lnTo>
                    <a:pt x="1026604" y="4071353"/>
                  </a:lnTo>
                  <a:lnTo>
                    <a:pt x="1032802" y="4072763"/>
                  </a:lnTo>
                  <a:lnTo>
                    <a:pt x="1033741" y="4068648"/>
                  </a:lnTo>
                  <a:lnTo>
                    <a:pt x="1033830" y="4068241"/>
                  </a:lnTo>
                  <a:lnTo>
                    <a:pt x="1034453" y="4066629"/>
                  </a:lnTo>
                  <a:lnTo>
                    <a:pt x="1040955" y="4049191"/>
                  </a:lnTo>
                  <a:close/>
                </a:path>
                <a:path w="1727200" h="4371975">
                  <a:moveTo>
                    <a:pt x="1052004" y="4026776"/>
                  </a:moveTo>
                  <a:lnTo>
                    <a:pt x="1046365" y="4023855"/>
                  </a:lnTo>
                  <a:lnTo>
                    <a:pt x="1043457" y="4029506"/>
                  </a:lnTo>
                  <a:lnTo>
                    <a:pt x="1049096" y="4032415"/>
                  </a:lnTo>
                  <a:lnTo>
                    <a:pt x="1052004" y="4026776"/>
                  </a:lnTo>
                  <a:close/>
                </a:path>
                <a:path w="1727200" h="4371975">
                  <a:moveTo>
                    <a:pt x="1053719" y="276821"/>
                  </a:moveTo>
                  <a:lnTo>
                    <a:pt x="1049693" y="271907"/>
                  </a:lnTo>
                  <a:lnTo>
                    <a:pt x="1045819" y="275082"/>
                  </a:lnTo>
                  <a:lnTo>
                    <a:pt x="1020292" y="297878"/>
                  </a:lnTo>
                  <a:lnTo>
                    <a:pt x="1011821" y="306158"/>
                  </a:lnTo>
                  <a:lnTo>
                    <a:pt x="1016254" y="310692"/>
                  </a:lnTo>
                  <a:lnTo>
                    <a:pt x="1024674" y="302463"/>
                  </a:lnTo>
                  <a:lnTo>
                    <a:pt x="1049997" y="279857"/>
                  </a:lnTo>
                  <a:lnTo>
                    <a:pt x="1053719" y="276821"/>
                  </a:lnTo>
                  <a:close/>
                </a:path>
                <a:path w="1727200" h="4371975">
                  <a:moveTo>
                    <a:pt x="1076934" y="3990860"/>
                  </a:moveTo>
                  <a:lnTo>
                    <a:pt x="1072007" y="3986847"/>
                  </a:lnTo>
                  <a:lnTo>
                    <a:pt x="1062964" y="3997947"/>
                  </a:lnTo>
                  <a:lnTo>
                    <a:pt x="1056678" y="4007459"/>
                  </a:lnTo>
                  <a:lnTo>
                    <a:pt x="1061974" y="4010964"/>
                  </a:lnTo>
                  <a:lnTo>
                    <a:pt x="1068171" y="4001592"/>
                  </a:lnTo>
                  <a:lnTo>
                    <a:pt x="1076934" y="3990860"/>
                  </a:lnTo>
                  <a:close/>
                </a:path>
                <a:path w="1727200" h="4371975">
                  <a:moveTo>
                    <a:pt x="1093724" y="3972242"/>
                  </a:moveTo>
                  <a:lnTo>
                    <a:pt x="1089088" y="3967696"/>
                  </a:lnTo>
                  <a:lnTo>
                    <a:pt x="1084643" y="3972242"/>
                  </a:lnTo>
                  <a:lnTo>
                    <a:pt x="1089190" y="3976674"/>
                  </a:lnTo>
                  <a:lnTo>
                    <a:pt x="1093533" y="3972242"/>
                  </a:lnTo>
                  <a:lnTo>
                    <a:pt x="1093724" y="3972242"/>
                  </a:lnTo>
                  <a:close/>
                </a:path>
                <a:path w="1727200" h="4371975">
                  <a:moveTo>
                    <a:pt x="1108710" y="234213"/>
                  </a:moveTo>
                  <a:lnTo>
                    <a:pt x="1105103" y="228993"/>
                  </a:lnTo>
                  <a:lnTo>
                    <a:pt x="1101318" y="231609"/>
                  </a:lnTo>
                  <a:lnTo>
                    <a:pt x="1072857" y="252971"/>
                  </a:lnTo>
                  <a:lnTo>
                    <a:pt x="1064450" y="259854"/>
                  </a:lnTo>
                  <a:lnTo>
                    <a:pt x="1068463" y="264769"/>
                  </a:lnTo>
                  <a:lnTo>
                    <a:pt x="1076833" y="257924"/>
                  </a:lnTo>
                  <a:lnTo>
                    <a:pt x="1105077" y="236728"/>
                  </a:lnTo>
                  <a:lnTo>
                    <a:pt x="1108710" y="234213"/>
                  </a:lnTo>
                  <a:close/>
                </a:path>
                <a:path w="1727200" h="4371975">
                  <a:moveTo>
                    <a:pt x="1126058" y="3942575"/>
                  </a:moveTo>
                  <a:lnTo>
                    <a:pt x="1122311" y="3937444"/>
                  </a:lnTo>
                  <a:lnTo>
                    <a:pt x="1121549" y="3938003"/>
                  </a:lnTo>
                  <a:lnTo>
                    <a:pt x="1102829" y="3954132"/>
                  </a:lnTo>
                  <a:lnTo>
                    <a:pt x="1106970" y="3958945"/>
                  </a:lnTo>
                  <a:lnTo>
                    <a:pt x="1125601" y="3942892"/>
                  </a:lnTo>
                  <a:lnTo>
                    <a:pt x="1126058" y="3942575"/>
                  </a:lnTo>
                  <a:close/>
                </a:path>
                <a:path w="1727200" h="4371975">
                  <a:moveTo>
                    <a:pt x="1146581" y="3927614"/>
                  </a:moveTo>
                  <a:lnTo>
                    <a:pt x="1142834" y="3922484"/>
                  </a:lnTo>
                  <a:lnTo>
                    <a:pt x="1137704" y="3926217"/>
                  </a:lnTo>
                  <a:lnTo>
                    <a:pt x="1141450" y="3931348"/>
                  </a:lnTo>
                  <a:lnTo>
                    <a:pt x="1146581" y="3927614"/>
                  </a:lnTo>
                  <a:close/>
                </a:path>
                <a:path w="1727200" h="4371975">
                  <a:moveTo>
                    <a:pt x="1166837" y="195935"/>
                  </a:moveTo>
                  <a:lnTo>
                    <a:pt x="1163637" y="190449"/>
                  </a:lnTo>
                  <a:lnTo>
                    <a:pt x="1162177" y="191300"/>
                  </a:lnTo>
                  <a:lnTo>
                    <a:pt x="1131112" y="211035"/>
                  </a:lnTo>
                  <a:lnTo>
                    <a:pt x="1120787" y="218160"/>
                  </a:lnTo>
                  <a:lnTo>
                    <a:pt x="1124394" y="223393"/>
                  </a:lnTo>
                  <a:lnTo>
                    <a:pt x="1134668" y="216293"/>
                  </a:lnTo>
                  <a:lnTo>
                    <a:pt x="1165529" y="196697"/>
                  </a:lnTo>
                  <a:lnTo>
                    <a:pt x="1166837" y="195935"/>
                  </a:lnTo>
                  <a:close/>
                </a:path>
                <a:path w="1727200" h="4371975">
                  <a:moveTo>
                    <a:pt x="1184338" y="3905275"/>
                  </a:moveTo>
                  <a:lnTo>
                    <a:pt x="1181481" y="3899598"/>
                  </a:lnTo>
                  <a:lnTo>
                    <a:pt x="1170393" y="3905275"/>
                  </a:lnTo>
                  <a:lnTo>
                    <a:pt x="1159154" y="3912184"/>
                  </a:lnTo>
                  <a:lnTo>
                    <a:pt x="1162481" y="3917594"/>
                  </a:lnTo>
                  <a:lnTo>
                    <a:pt x="1173416" y="3910876"/>
                  </a:lnTo>
                  <a:lnTo>
                    <a:pt x="1184338" y="3905275"/>
                  </a:lnTo>
                  <a:close/>
                </a:path>
                <a:path w="1727200" h="4371975">
                  <a:moveTo>
                    <a:pt x="1207020" y="3894366"/>
                  </a:moveTo>
                  <a:lnTo>
                    <a:pt x="1204582" y="3888498"/>
                  </a:lnTo>
                  <a:lnTo>
                    <a:pt x="1198727" y="3890937"/>
                  </a:lnTo>
                  <a:lnTo>
                    <a:pt x="1201166" y="3896804"/>
                  </a:lnTo>
                  <a:lnTo>
                    <a:pt x="1207020" y="3894366"/>
                  </a:lnTo>
                  <a:close/>
                </a:path>
                <a:path w="1727200" h="4371975">
                  <a:moveTo>
                    <a:pt x="1227899" y="162420"/>
                  </a:moveTo>
                  <a:lnTo>
                    <a:pt x="1224991" y="156768"/>
                  </a:lnTo>
                  <a:lnTo>
                    <a:pt x="1194447" y="172453"/>
                  </a:lnTo>
                  <a:lnTo>
                    <a:pt x="1180084" y="180848"/>
                  </a:lnTo>
                  <a:lnTo>
                    <a:pt x="1183284" y="186321"/>
                  </a:lnTo>
                  <a:lnTo>
                    <a:pt x="1197444" y="178066"/>
                  </a:lnTo>
                  <a:lnTo>
                    <a:pt x="1227899" y="162420"/>
                  </a:lnTo>
                  <a:close/>
                </a:path>
                <a:path w="1727200" h="4371975">
                  <a:moveTo>
                    <a:pt x="1248460" y="3879088"/>
                  </a:moveTo>
                  <a:lnTo>
                    <a:pt x="1246492" y="3873055"/>
                  </a:lnTo>
                  <a:lnTo>
                    <a:pt x="1224902" y="3880053"/>
                  </a:lnTo>
                  <a:lnTo>
                    <a:pt x="1222171" y="3881183"/>
                  </a:lnTo>
                  <a:lnTo>
                    <a:pt x="1224610" y="3887051"/>
                  </a:lnTo>
                  <a:lnTo>
                    <a:pt x="1226997" y="3886047"/>
                  </a:lnTo>
                  <a:lnTo>
                    <a:pt x="1248460" y="3879088"/>
                  </a:lnTo>
                  <a:close/>
                </a:path>
                <a:path w="1727200" h="4371975">
                  <a:moveTo>
                    <a:pt x="1290523" y="131927"/>
                  </a:moveTo>
                  <a:lnTo>
                    <a:pt x="1287932" y="126136"/>
                  </a:lnTo>
                  <a:lnTo>
                    <a:pt x="1262138" y="137693"/>
                  </a:lnTo>
                  <a:lnTo>
                    <a:pt x="1241945" y="148069"/>
                  </a:lnTo>
                  <a:lnTo>
                    <a:pt x="1244841" y="153720"/>
                  </a:lnTo>
                  <a:lnTo>
                    <a:pt x="1264818" y="143459"/>
                  </a:lnTo>
                  <a:lnTo>
                    <a:pt x="1290523" y="131927"/>
                  </a:lnTo>
                  <a:close/>
                </a:path>
                <a:path w="1727200" h="4371975">
                  <a:moveTo>
                    <a:pt x="1343469" y="3861244"/>
                  </a:moveTo>
                  <a:lnTo>
                    <a:pt x="1263142" y="3832860"/>
                  </a:lnTo>
                  <a:lnTo>
                    <a:pt x="1267460" y="3867454"/>
                  </a:lnTo>
                  <a:lnTo>
                    <a:pt x="1267548" y="3868204"/>
                  </a:lnTo>
                  <a:lnTo>
                    <a:pt x="1265415" y="3868585"/>
                  </a:lnTo>
                  <a:lnTo>
                    <a:pt x="1266482" y="3874516"/>
                  </a:lnTo>
                  <a:lnTo>
                    <a:pt x="1266545" y="3874833"/>
                  </a:lnTo>
                  <a:lnTo>
                    <a:pt x="1268336" y="3874516"/>
                  </a:lnTo>
                  <a:lnTo>
                    <a:pt x="1272565" y="3908475"/>
                  </a:lnTo>
                  <a:lnTo>
                    <a:pt x="1334135" y="3867454"/>
                  </a:lnTo>
                  <a:lnTo>
                    <a:pt x="1343469" y="3861244"/>
                  </a:lnTo>
                  <a:close/>
                </a:path>
                <a:path w="1727200" h="4371975">
                  <a:moveTo>
                    <a:pt x="1355128" y="106006"/>
                  </a:moveTo>
                  <a:lnTo>
                    <a:pt x="1352943" y="100037"/>
                  </a:lnTo>
                  <a:lnTo>
                    <a:pt x="1333690" y="107111"/>
                  </a:lnTo>
                  <a:lnTo>
                    <a:pt x="1305534" y="118579"/>
                  </a:lnTo>
                  <a:lnTo>
                    <a:pt x="1307922" y="124460"/>
                  </a:lnTo>
                  <a:lnTo>
                    <a:pt x="1336040" y="113017"/>
                  </a:lnTo>
                  <a:lnTo>
                    <a:pt x="1355128" y="106006"/>
                  </a:lnTo>
                  <a:close/>
                </a:path>
                <a:path w="1727200" h="4371975">
                  <a:moveTo>
                    <a:pt x="1421193" y="84048"/>
                  </a:moveTo>
                  <a:lnTo>
                    <a:pt x="1419415" y="77952"/>
                  </a:lnTo>
                  <a:lnTo>
                    <a:pt x="1408391" y="81153"/>
                  </a:lnTo>
                  <a:lnTo>
                    <a:pt x="1370926" y="93446"/>
                  </a:lnTo>
                  <a:lnTo>
                    <a:pt x="1372908" y="99479"/>
                  </a:lnTo>
                  <a:lnTo>
                    <a:pt x="1410322" y="87198"/>
                  </a:lnTo>
                  <a:lnTo>
                    <a:pt x="1421193" y="84048"/>
                  </a:lnTo>
                  <a:close/>
                </a:path>
                <a:path w="1727200" h="4371975">
                  <a:moveTo>
                    <a:pt x="1488452" y="66116"/>
                  </a:moveTo>
                  <a:lnTo>
                    <a:pt x="1487195" y="60236"/>
                  </a:lnTo>
                  <a:lnTo>
                    <a:pt x="1487119" y="59918"/>
                  </a:lnTo>
                  <a:lnTo>
                    <a:pt x="1485620" y="60236"/>
                  </a:lnTo>
                  <a:lnTo>
                    <a:pt x="1446733" y="70040"/>
                  </a:lnTo>
                  <a:lnTo>
                    <a:pt x="1437716" y="72656"/>
                  </a:lnTo>
                  <a:lnTo>
                    <a:pt x="1439481" y="78752"/>
                  </a:lnTo>
                  <a:lnTo>
                    <a:pt x="1448447" y="76149"/>
                  </a:lnTo>
                  <a:lnTo>
                    <a:pt x="1487119" y="66408"/>
                  </a:lnTo>
                  <a:lnTo>
                    <a:pt x="1488452" y="66116"/>
                  </a:lnTo>
                  <a:close/>
                </a:path>
                <a:path w="1727200" h="4371975">
                  <a:moveTo>
                    <a:pt x="1556854" y="52616"/>
                  </a:moveTo>
                  <a:lnTo>
                    <a:pt x="1555750" y="46367"/>
                  </a:lnTo>
                  <a:lnTo>
                    <a:pt x="1524990" y="51790"/>
                  </a:lnTo>
                  <a:lnTo>
                    <a:pt x="1505750" y="55918"/>
                  </a:lnTo>
                  <a:lnTo>
                    <a:pt x="1507083" y="62128"/>
                  </a:lnTo>
                  <a:lnTo>
                    <a:pt x="1526273" y="58013"/>
                  </a:lnTo>
                  <a:lnTo>
                    <a:pt x="1556854" y="52616"/>
                  </a:lnTo>
                  <a:close/>
                </a:path>
                <a:path w="1727200" h="4371975">
                  <a:moveTo>
                    <a:pt x="1625841" y="43497"/>
                  </a:moveTo>
                  <a:lnTo>
                    <a:pt x="1625219" y="37185"/>
                  </a:lnTo>
                  <a:lnTo>
                    <a:pt x="1604848" y="39217"/>
                  </a:lnTo>
                  <a:lnTo>
                    <a:pt x="1573936" y="43497"/>
                  </a:lnTo>
                  <a:lnTo>
                    <a:pt x="1574698" y="43497"/>
                  </a:lnTo>
                  <a:lnTo>
                    <a:pt x="1575549" y="49682"/>
                  </a:lnTo>
                  <a:lnTo>
                    <a:pt x="1605661" y="45516"/>
                  </a:lnTo>
                  <a:lnTo>
                    <a:pt x="1625841" y="43497"/>
                  </a:lnTo>
                  <a:close/>
                </a:path>
                <a:path w="1727200" h="4371975">
                  <a:moveTo>
                    <a:pt x="1726717" y="35280"/>
                  </a:moveTo>
                  <a:lnTo>
                    <a:pt x="1724748" y="34391"/>
                  </a:lnTo>
                  <a:lnTo>
                    <a:pt x="1648599" y="0"/>
                  </a:lnTo>
                  <a:lnTo>
                    <a:pt x="1649971" y="34963"/>
                  </a:lnTo>
                  <a:lnTo>
                    <a:pt x="1649984" y="35280"/>
                  </a:lnTo>
                  <a:lnTo>
                    <a:pt x="1644167" y="35280"/>
                  </a:lnTo>
                  <a:lnTo>
                    <a:pt x="1644713" y="40741"/>
                  </a:lnTo>
                  <a:lnTo>
                    <a:pt x="1644789" y="41567"/>
                  </a:lnTo>
                  <a:lnTo>
                    <a:pt x="1650225" y="41313"/>
                  </a:lnTo>
                  <a:lnTo>
                    <a:pt x="1651596" y="76136"/>
                  </a:lnTo>
                  <a:lnTo>
                    <a:pt x="1725853" y="35280"/>
                  </a:lnTo>
                  <a:lnTo>
                    <a:pt x="1726717" y="35280"/>
                  </a:lnTo>
                  <a:close/>
                </a:path>
              </a:pathLst>
            </a:custGeom>
            <a:solidFill>
              <a:srgbClr val="0C578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5" name="object 45"/>
          <p:cNvSpPr txBox="1"/>
          <p:nvPr/>
        </p:nvSpPr>
        <p:spPr>
          <a:xfrm>
            <a:off x="9115430" y="6025388"/>
            <a:ext cx="16935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Arial"/>
                <a:cs typeface="Arial"/>
              </a:rPr>
              <a:t>Community</a:t>
            </a:r>
            <a:r>
              <a:rPr dirty="0" sz="1200" spc="10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Autonomy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089387" y="5950494"/>
            <a:ext cx="3124835" cy="584200"/>
          </a:xfrm>
          <a:prstGeom prst="rect">
            <a:avLst/>
          </a:prstGeom>
        </p:spPr>
        <p:txBody>
          <a:bodyPr wrap="square" lIns="0" tIns="87630" rIns="0" bIns="0" rtlCol="0" vert="horz">
            <a:spAutoFit/>
          </a:bodyPr>
          <a:lstStyle/>
          <a:p>
            <a:pPr marL="1425575">
              <a:lnSpc>
                <a:spcPct val="100000"/>
              </a:lnSpc>
              <a:spcBef>
                <a:spcPts val="690"/>
              </a:spcBef>
            </a:pPr>
            <a:r>
              <a:rPr dirty="0" sz="1200" b="1">
                <a:latin typeface="Arial"/>
                <a:cs typeface="Arial"/>
              </a:rPr>
              <a:t>Customer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Agency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dirty="0" sz="1400" b="1">
                <a:latin typeface="Arial"/>
                <a:cs typeface="Arial"/>
              </a:rPr>
              <a:t>X</a:t>
            </a:r>
            <a:r>
              <a:rPr dirty="0" sz="1400" spc="25" b="1">
                <a:latin typeface="Arial"/>
                <a:cs typeface="Arial"/>
              </a:rPr>
              <a:t> </a:t>
            </a:r>
            <a:r>
              <a:rPr dirty="0" sz="1400" spc="55" b="1">
                <a:latin typeface="Arial"/>
                <a:cs typeface="Arial"/>
              </a:rPr>
              <a:t>Impact</a:t>
            </a:r>
            <a:r>
              <a:rPr dirty="0" sz="1400" spc="3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on</a:t>
            </a:r>
            <a:r>
              <a:rPr dirty="0" sz="1400" spc="2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Oppressed</a:t>
            </a:r>
            <a:r>
              <a:rPr dirty="0" sz="1400" spc="3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Community</a:t>
            </a:r>
            <a:endParaRPr sz="14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33404" y="2346913"/>
            <a:ext cx="242570" cy="2277745"/>
          </a:xfrm>
          <a:prstGeom prst="rect">
            <a:avLst/>
          </a:prstGeom>
        </p:spPr>
        <p:txBody>
          <a:bodyPr wrap="square" lIns="0" tIns="1333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00" b="1">
                <a:solidFill>
                  <a:srgbClr val="0C5783"/>
                </a:solidFill>
                <a:latin typeface="Arial"/>
                <a:cs typeface="Arial"/>
              </a:rPr>
              <a:t>Y</a:t>
            </a:r>
            <a:r>
              <a:rPr dirty="0" baseline="-12345" sz="1350" b="1">
                <a:solidFill>
                  <a:srgbClr val="0C5783"/>
                </a:solidFill>
                <a:latin typeface="Arial"/>
                <a:cs typeface="Arial"/>
              </a:rPr>
              <a:t>1</a:t>
            </a:r>
            <a:r>
              <a:rPr dirty="0" baseline="-12345" sz="1350" spc="37" b="1">
                <a:solidFill>
                  <a:srgbClr val="0C5783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C5783"/>
                </a:solidFill>
                <a:latin typeface="Arial"/>
                <a:cs typeface="Arial"/>
              </a:rPr>
              <a:t>Beneficiary</a:t>
            </a:r>
            <a:r>
              <a:rPr dirty="0" sz="1300" spc="50" b="1">
                <a:solidFill>
                  <a:srgbClr val="0C5783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C5783"/>
                </a:solidFill>
                <a:latin typeface="Arial"/>
                <a:cs typeface="Arial"/>
              </a:rPr>
              <a:t>of</a:t>
            </a:r>
            <a:r>
              <a:rPr dirty="0" sz="1300" spc="45" b="1">
                <a:solidFill>
                  <a:srgbClr val="0C5783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C5783"/>
                </a:solidFill>
                <a:latin typeface="Arial"/>
                <a:cs typeface="Arial"/>
              </a:rPr>
              <a:t>the</a:t>
            </a:r>
            <a:r>
              <a:rPr dirty="0" sz="1300" spc="50" b="1">
                <a:solidFill>
                  <a:srgbClr val="0C5783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0C5783"/>
                </a:solidFill>
                <a:latin typeface="Arial"/>
                <a:cs typeface="Arial"/>
              </a:rPr>
              <a:t>System</a:t>
            </a:r>
            <a:endParaRPr sz="13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1889432" y="2541523"/>
            <a:ext cx="242570" cy="2310130"/>
          </a:xfrm>
          <a:prstGeom prst="rect">
            <a:avLst/>
          </a:prstGeom>
        </p:spPr>
        <p:txBody>
          <a:bodyPr wrap="square" lIns="0" tIns="1333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00" b="1">
                <a:solidFill>
                  <a:srgbClr val="0C5783"/>
                </a:solidFill>
                <a:latin typeface="Arial"/>
                <a:cs typeface="Arial"/>
              </a:rPr>
              <a:t>Y</a:t>
            </a:r>
            <a:r>
              <a:rPr dirty="0" baseline="-12345" sz="1350" b="1">
                <a:solidFill>
                  <a:srgbClr val="0C5783"/>
                </a:solidFill>
                <a:latin typeface="Arial"/>
                <a:cs typeface="Arial"/>
              </a:rPr>
              <a:t>2</a:t>
            </a:r>
            <a:r>
              <a:rPr dirty="0" baseline="-12345" sz="1350" spc="142" b="1">
                <a:solidFill>
                  <a:srgbClr val="0C5783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C5783"/>
                </a:solidFill>
                <a:latin typeface="Arial"/>
                <a:cs typeface="Arial"/>
              </a:rPr>
              <a:t>Strategy to Address</a:t>
            </a:r>
            <a:r>
              <a:rPr dirty="0" sz="1300" spc="-10" b="1">
                <a:solidFill>
                  <a:srgbClr val="0C5783"/>
                </a:solidFill>
                <a:latin typeface="Arial"/>
                <a:cs typeface="Arial"/>
              </a:rPr>
              <a:t> </a:t>
            </a:r>
            <a:r>
              <a:rPr dirty="0" sz="1300" spc="-20" b="1">
                <a:solidFill>
                  <a:srgbClr val="0C5783"/>
                </a:solidFill>
                <a:latin typeface="Arial"/>
                <a:cs typeface="Arial"/>
              </a:rPr>
              <a:t>Harm</a:t>
            </a:r>
            <a:endParaRPr sz="13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406556" y="6439408"/>
            <a:ext cx="374332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i="1">
                <a:solidFill>
                  <a:srgbClr val="0A466B"/>
                </a:solidFill>
                <a:latin typeface="Arial"/>
                <a:cs typeface="Arial"/>
              </a:rPr>
              <a:t>System</a:t>
            </a:r>
            <a:r>
              <a:rPr dirty="0" sz="700" spc="150" i="1">
                <a:solidFill>
                  <a:srgbClr val="0A466B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A466B"/>
                </a:solidFill>
                <a:latin typeface="Arial"/>
                <a:cs typeface="Arial"/>
              </a:rPr>
              <a:t>types</a:t>
            </a:r>
            <a:r>
              <a:rPr dirty="0" sz="700" spc="140" i="1">
                <a:solidFill>
                  <a:srgbClr val="0A466B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A466B"/>
                </a:solidFill>
                <a:latin typeface="Arial"/>
                <a:cs typeface="Arial"/>
              </a:rPr>
              <a:t>partially</a:t>
            </a:r>
            <a:r>
              <a:rPr dirty="0" sz="700" spc="140" i="1">
                <a:solidFill>
                  <a:srgbClr val="0A466B"/>
                </a:solidFill>
                <a:latin typeface="Arial"/>
                <a:cs typeface="Arial"/>
              </a:rPr>
              <a:t> </a:t>
            </a:r>
            <a:r>
              <a:rPr dirty="0" sz="700" spc="70" i="1">
                <a:solidFill>
                  <a:srgbClr val="0A466B"/>
                </a:solidFill>
                <a:latin typeface="Arial"/>
                <a:cs typeface="Arial"/>
              </a:rPr>
              <a:t>adapted</a:t>
            </a:r>
            <a:r>
              <a:rPr dirty="0" sz="700" spc="135" i="1">
                <a:solidFill>
                  <a:srgbClr val="0A466B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A466B"/>
                </a:solidFill>
                <a:latin typeface="Arial"/>
                <a:cs typeface="Arial"/>
              </a:rPr>
              <a:t>from</a:t>
            </a:r>
            <a:r>
              <a:rPr dirty="0" sz="700" spc="150" i="1">
                <a:solidFill>
                  <a:srgbClr val="0A466B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A466B"/>
                </a:solidFill>
                <a:latin typeface="Arial"/>
                <a:cs typeface="Arial"/>
              </a:rPr>
              <a:t>the</a:t>
            </a:r>
            <a:r>
              <a:rPr dirty="0" sz="700" spc="135" i="1">
                <a:solidFill>
                  <a:srgbClr val="0A466B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A466B"/>
                </a:solidFill>
                <a:latin typeface="Arial"/>
                <a:cs typeface="Arial"/>
              </a:rPr>
              <a:t>National</a:t>
            </a:r>
            <a:r>
              <a:rPr dirty="0" sz="700" spc="130" i="1">
                <a:solidFill>
                  <a:srgbClr val="0A466B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A466B"/>
                </a:solidFill>
                <a:latin typeface="Arial"/>
                <a:cs typeface="Arial"/>
              </a:rPr>
              <a:t>Institute</a:t>
            </a:r>
            <a:r>
              <a:rPr dirty="0" sz="700" spc="135" i="1">
                <a:solidFill>
                  <a:srgbClr val="0A466B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A466B"/>
                </a:solidFill>
                <a:latin typeface="Arial"/>
                <a:cs typeface="Arial"/>
              </a:rPr>
              <a:t>for</a:t>
            </a:r>
            <a:r>
              <a:rPr dirty="0" sz="700" spc="140" i="1">
                <a:solidFill>
                  <a:srgbClr val="0A466B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A466B"/>
                </a:solidFill>
                <a:latin typeface="Arial"/>
                <a:cs typeface="Arial"/>
              </a:rPr>
              <a:t>Children’s</a:t>
            </a:r>
            <a:r>
              <a:rPr dirty="0" sz="700" spc="140" i="1">
                <a:solidFill>
                  <a:srgbClr val="0A466B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A466B"/>
                </a:solidFill>
                <a:latin typeface="Arial"/>
                <a:cs typeface="Arial"/>
              </a:rPr>
              <a:t>Health</a:t>
            </a:r>
            <a:r>
              <a:rPr dirty="0" sz="700" spc="135" i="1">
                <a:solidFill>
                  <a:srgbClr val="0A466B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A466B"/>
                </a:solidFill>
                <a:latin typeface="Arial"/>
                <a:cs typeface="Arial"/>
              </a:rPr>
              <a:t>Quality.</a:t>
            </a:r>
            <a:endParaRPr sz="7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68697" y="6539992"/>
            <a:ext cx="12006580" cy="2209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ts val="770"/>
              </a:lnSpc>
              <a:spcBef>
                <a:spcPts val="100"/>
              </a:spcBef>
              <a:tabLst>
                <a:tab pos="8751570" algn="l"/>
              </a:tabLst>
            </a:pPr>
            <a:r>
              <a:rPr dirty="0" baseline="7936" sz="1050">
                <a:solidFill>
                  <a:srgbClr val="0C5783"/>
                </a:solidFill>
                <a:latin typeface="Arial"/>
                <a:cs typeface="Arial"/>
              </a:rPr>
              <a:t>Chow,</a:t>
            </a:r>
            <a:r>
              <a:rPr dirty="0" baseline="7936" sz="1050" spc="-22">
                <a:solidFill>
                  <a:srgbClr val="0C5783"/>
                </a:solidFill>
                <a:latin typeface="Arial"/>
                <a:cs typeface="Arial"/>
              </a:rPr>
              <a:t> </a:t>
            </a:r>
            <a:r>
              <a:rPr dirty="0" baseline="7936" sz="1050">
                <a:solidFill>
                  <a:srgbClr val="0C5783"/>
                </a:solidFill>
                <a:latin typeface="Arial"/>
                <a:cs typeface="Arial"/>
              </a:rPr>
              <a:t>R.M.</a:t>
            </a:r>
            <a:r>
              <a:rPr dirty="0" baseline="7936" sz="1050" spc="-15">
                <a:solidFill>
                  <a:srgbClr val="0C5783"/>
                </a:solidFill>
                <a:latin typeface="Arial"/>
                <a:cs typeface="Arial"/>
              </a:rPr>
              <a:t> </a:t>
            </a:r>
            <a:r>
              <a:rPr dirty="0" baseline="7936" sz="1050">
                <a:solidFill>
                  <a:srgbClr val="0C5783"/>
                </a:solidFill>
                <a:latin typeface="Arial"/>
                <a:cs typeface="Arial"/>
              </a:rPr>
              <a:t>.</a:t>
            </a:r>
            <a:r>
              <a:rPr dirty="0" baseline="7936" sz="1050" spc="-15">
                <a:solidFill>
                  <a:srgbClr val="0C5783"/>
                </a:solidFill>
                <a:latin typeface="Arial"/>
                <a:cs typeface="Arial"/>
              </a:rPr>
              <a:t> </a:t>
            </a:r>
            <a:r>
              <a:rPr dirty="0" baseline="7936" sz="1050">
                <a:solidFill>
                  <a:srgbClr val="0C5783"/>
                </a:solidFill>
                <a:latin typeface="Arial"/>
                <a:cs typeface="Arial"/>
              </a:rPr>
              <a:t>Phillips,</a:t>
            </a:r>
            <a:r>
              <a:rPr dirty="0" baseline="7936" sz="1050" spc="-15">
                <a:solidFill>
                  <a:srgbClr val="0C5783"/>
                </a:solidFill>
                <a:latin typeface="Arial"/>
                <a:cs typeface="Arial"/>
              </a:rPr>
              <a:t> </a:t>
            </a:r>
            <a:r>
              <a:rPr dirty="0" baseline="7936" sz="1050">
                <a:solidFill>
                  <a:srgbClr val="0C5783"/>
                </a:solidFill>
                <a:latin typeface="Arial"/>
                <a:cs typeface="Arial"/>
              </a:rPr>
              <a:t>L.</a:t>
            </a:r>
            <a:r>
              <a:rPr dirty="0" baseline="7936" sz="1050" spc="-15">
                <a:solidFill>
                  <a:srgbClr val="0C5783"/>
                </a:solidFill>
                <a:latin typeface="Arial"/>
                <a:cs typeface="Arial"/>
              </a:rPr>
              <a:t> </a:t>
            </a:r>
            <a:r>
              <a:rPr dirty="0" baseline="7936" sz="1050">
                <a:solidFill>
                  <a:srgbClr val="0C5783"/>
                </a:solidFill>
                <a:latin typeface="Arial"/>
                <a:cs typeface="Arial"/>
              </a:rPr>
              <a:t>Lowery,</a:t>
            </a:r>
            <a:r>
              <a:rPr dirty="0" baseline="7936" sz="1050" spc="-22">
                <a:solidFill>
                  <a:srgbClr val="0C5783"/>
                </a:solidFill>
                <a:latin typeface="Arial"/>
                <a:cs typeface="Arial"/>
              </a:rPr>
              <a:t> </a:t>
            </a:r>
            <a:r>
              <a:rPr dirty="0" baseline="7936" sz="1050">
                <a:solidFill>
                  <a:srgbClr val="0C5783"/>
                </a:solidFill>
                <a:latin typeface="Arial"/>
                <a:cs typeface="Arial"/>
              </a:rPr>
              <a:t>B.S..</a:t>
            </a:r>
            <a:r>
              <a:rPr dirty="0" baseline="7936" sz="1050" spc="-15">
                <a:solidFill>
                  <a:srgbClr val="0C5783"/>
                </a:solidFill>
                <a:latin typeface="Arial"/>
                <a:cs typeface="Arial"/>
              </a:rPr>
              <a:t> </a:t>
            </a:r>
            <a:r>
              <a:rPr dirty="0" baseline="7936" sz="1050">
                <a:solidFill>
                  <a:srgbClr val="0C5783"/>
                </a:solidFill>
                <a:latin typeface="Arial"/>
                <a:cs typeface="Arial"/>
              </a:rPr>
              <a:t>Unzueta,</a:t>
            </a:r>
            <a:r>
              <a:rPr dirty="0" baseline="7936" sz="1050" spc="-15">
                <a:solidFill>
                  <a:srgbClr val="0C5783"/>
                </a:solidFill>
                <a:latin typeface="Arial"/>
                <a:cs typeface="Arial"/>
              </a:rPr>
              <a:t> </a:t>
            </a:r>
            <a:r>
              <a:rPr dirty="0" baseline="7936" sz="1050">
                <a:solidFill>
                  <a:srgbClr val="0C5783"/>
                </a:solidFill>
                <a:latin typeface="Arial"/>
                <a:cs typeface="Arial"/>
              </a:rPr>
              <a:t>M.M..</a:t>
            </a:r>
            <a:r>
              <a:rPr dirty="0" baseline="7936" sz="1050" spc="-15">
                <a:solidFill>
                  <a:srgbClr val="0C5783"/>
                </a:solidFill>
                <a:latin typeface="Arial"/>
                <a:cs typeface="Arial"/>
              </a:rPr>
              <a:t> </a:t>
            </a:r>
            <a:r>
              <a:rPr dirty="0" baseline="7936" sz="1050" i="1">
                <a:solidFill>
                  <a:srgbClr val="0C5783"/>
                </a:solidFill>
                <a:latin typeface="Arial"/>
                <a:cs typeface="Arial"/>
              </a:rPr>
              <a:t>Fighting</a:t>
            </a:r>
            <a:r>
              <a:rPr dirty="0" baseline="7936" sz="1050" spc="-30" i="1">
                <a:solidFill>
                  <a:srgbClr val="0C5783"/>
                </a:solidFill>
                <a:latin typeface="Arial"/>
                <a:cs typeface="Arial"/>
              </a:rPr>
              <a:t> </a:t>
            </a:r>
            <a:r>
              <a:rPr dirty="0" baseline="7936" sz="1050" i="1">
                <a:solidFill>
                  <a:srgbClr val="0C5783"/>
                </a:solidFill>
                <a:latin typeface="Arial"/>
                <a:cs typeface="Arial"/>
              </a:rPr>
              <a:t>Backlash</a:t>
            </a:r>
            <a:r>
              <a:rPr dirty="0" baseline="7936" sz="1050" spc="-30" i="1">
                <a:solidFill>
                  <a:srgbClr val="0C5783"/>
                </a:solidFill>
                <a:latin typeface="Arial"/>
                <a:cs typeface="Arial"/>
              </a:rPr>
              <a:t> </a:t>
            </a:r>
            <a:r>
              <a:rPr dirty="0" baseline="7936" sz="1050" i="1">
                <a:solidFill>
                  <a:srgbClr val="0C5783"/>
                </a:solidFill>
                <a:latin typeface="Arial"/>
                <a:cs typeface="Arial"/>
              </a:rPr>
              <a:t>to</a:t>
            </a:r>
            <a:r>
              <a:rPr dirty="0" baseline="7936" sz="1050" spc="-30" i="1">
                <a:solidFill>
                  <a:srgbClr val="0C5783"/>
                </a:solidFill>
                <a:latin typeface="Arial"/>
                <a:cs typeface="Arial"/>
              </a:rPr>
              <a:t> </a:t>
            </a:r>
            <a:r>
              <a:rPr dirty="0" baseline="7936" sz="1050" i="1">
                <a:solidFill>
                  <a:srgbClr val="0C5783"/>
                </a:solidFill>
                <a:latin typeface="Arial"/>
                <a:cs typeface="Arial"/>
              </a:rPr>
              <a:t>Racial</a:t>
            </a:r>
            <a:r>
              <a:rPr dirty="0" baseline="7936" sz="1050" spc="-30" i="1">
                <a:solidFill>
                  <a:srgbClr val="0C5783"/>
                </a:solidFill>
                <a:latin typeface="Arial"/>
                <a:cs typeface="Arial"/>
              </a:rPr>
              <a:t> </a:t>
            </a:r>
            <a:r>
              <a:rPr dirty="0" baseline="7936" sz="1050" i="1">
                <a:solidFill>
                  <a:srgbClr val="0C5783"/>
                </a:solidFill>
                <a:latin typeface="Arial"/>
                <a:cs typeface="Arial"/>
              </a:rPr>
              <a:t>Equity</a:t>
            </a:r>
            <a:r>
              <a:rPr dirty="0" baseline="7936" sz="1050" spc="-22" i="1">
                <a:solidFill>
                  <a:srgbClr val="0C5783"/>
                </a:solidFill>
                <a:latin typeface="Arial"/>
                <a:cs typeface="Arial"/>
              </a:rPr>
              <a:t> </a:t>
            </a:r>
            <a:r>
              <a:rPr dirty="0" baseline="7936" sz="1050" i="1">
                <a:solidFill>
                  <a:srgbClr val="0C5783"/>
                </a:solidFill>
                <a:latin typeface="Arial"/>
                <a:cs typeface="Arial"/>
              </a:rPr>
              <a:t>Efforts:</a:t>
            </a:r>
            <a:r>
              <a:rPr dirty="0" baseline="7936" sz="1050" spc="-15" i="1">
                <a:solidFill>
                  <a:srgbClr val="0C5783"/>
                </a:solidFill>
                <a:latin typeface="Arial"/>
                <a:cs typeface="Arial"/>
              </a:rPr>
              <a:t> Understanding</a:t>
            </a:r>
            <a:r>
              <a:rPr dirty="0" baseline="7936" sz="1050" spc="-30" i="1">
                <a:solidFill>
                  <a:srgbClr val="0C5783"/>
                </a:solidFill>
                <a:latin typeface="Arial"/>
                <a:cs typeface="Arial"/>
              </a:rPr>
              <a:t> </a:t>
            </a:r>
            <a:r>
              <a:rPr dirty="0" baseline="7936" sz="1050" i="1">
                <a:solidFill>
                  <a:srgbClr val="0C5783"/>
                </a:solidFill>
                <a:latin typeface="Arial"/>
                <a:cs typeface="Arial"/>
              </a:rPr>
              <a:t>the</a:t>
            </a:r>
            <a:r>
              <a:rPr dirty="0" baseline="7936" sz="1050" spc="-30" i="1">
                <a:solidFill>
                  <a:srgbClr val="0C5783"/>
                </a:solidFill>
                <a:latin typeface="Arial"/>
                <a:cs typeface="Arial"/>
              </a:rPr>
              <a:t> </a:t>
            </a:r>
            <a:r>
              <a:rPr dirty="0" baseline="7936" sz="1050" i="1">
                <a:solidFill>
                  <a:srgbClr val="0C5783"/>
                </a:solidFill>
                <a:latin typeface="Arial"/>
                <a:cs typeface="Arial"/>
              </a:rPr>
              <a:t>Real</a:t>
            </a:r>
            <a:r>
              <a:rPr dirty="0" baseline="7936" sz="1050" spc="-30" i="1">
                <a:solidFill>
                  <a:srgbClr val="0C5783"/>
                </a:solidFill>
                <a:latin typeface="Arial"/>
                <a:cs typeface="Arial"/>
              </a:rPr>
              <a:t> </a:t>
            </a:r>
            <a:r>
              <a:rPr dirty="0" baseline="7936" sz="1050" i="1">
                <a:solidFill>
                  <a:srgbClr val="0C5783"/>
                </a:solidFill>
                <a:latin typeface="Arial"/>
                <a:cs typeface="Arial"/>
              </a:rPr>
              <a:t>Reasons</a:t>
            </a:r>
            <a:r>
              <a:rPr dirty="0" baseline="7936" sz="1050" spc="-22" i="1">
                <a:solidFill>
                  <a:srgbClr val="0C5783"/>
                </a:solidFill>
                <a:latin typeface="Arial"/>
                <a:cs typeface="Arial"/>
              </a:rPr>
              <a:t> </a:t>
            </a:r>
            <a:r>
              <a:rPr dirty="0" baseline="7936" sz="1050" i="1">
                <a:solidFill>
                  <a:srgbClr val="0C5783"/>
                </a:solidFill>
                <a:latin typeface="Arial"/>
                <a:cs typeface="Arial"/>
              </a:rPr>
              <a:t>Why</a:t>
            </a:r>
            <a:r>
              <a:rPr dirty="0" baseline="7936" sz="1050" spc="-22" i="1">
                <a:solidFill>
                  <a:srgbClr val="0C5783"/>
                </a:solidFill>
                <a:latin typeface="Arial"/>
                <a:cs typeface="Arial"/>
              </a:rPr>
              <a:t> </a:t>
            </a:r>
            <a:r>
              <a:rPr dirty="0" baseline="7936" sz="1050" i="1">
                <a:solidFill>
                  <a:srgbClr val="0C5783"/>
                </a:solidFill>
                <a:latin typeface="Arial"/>
                <a:cs typeface="Arial"/>
              </a:rPr>
              <a:t>Diversity</a:t>
            </a:r>
            <a:r>
              <a:rPr dirty="0" baseline="7936" sz="1050" spc="-30" i="1">
                <a:solidFill>
                  <a:srgbClr val="0C5783"/>
                </a:solidFill>
                <a:latin typeface="Arial"/>
                <a:cs typeface="Arial"/>
              </a:rPr>
              <a:t> </a:t>
            </a:r>
            <a:r>
              <a:rPr dirty="0" baseline="7936" sz="1050" i="1">
                <a:solidFill>
                  <a:srgbClr val="0C5783"/>
                </a:solidFill>
                <a:latin typeface="Arial"/>
                <a:cs typeface="Arial"/>
              </a:rPr>
              <a:t>Initiatives</a:t>
            </a:r>
            <a:r>
              <a:rPr dirty="0" baseline="7936" sz="1050" spc="-22" i="1">
                <a:solidFill>
                  <a:srgbClr val="0C5783"/>
                </a:solidFill>
                <a:latin typeface="Arial"/>
                <a:cs typeface="Arial"/>
              </a:rPr>
              <a:t> </a:t>
            </a:r>
            <a:r>
              <a:rPr dirty="0" baseline="7936" sz="1050" i="1">
                <a:solidFill>
                  <a:srgbClr val="0C5783"/>
                </a:solidFill>
                <a:latin typeface="Arial"/>
                <a:cs typeface="Arial"/>
              </a:rPr>
              <a:t>Provoke</a:t>
            </a:r>
            <a:r>
              <a:rPr dirty="0" baseline="7936" sz="1050" spc="-30" i="1">
                <a:solidFill>
                  <a:srgbClr val="0C5783"/>
                </a:solidFill>
                <a:latin typeface="Arial"/>
                <a:cs typeface="Arial"/>
              </a:rPr>
              <a:t> </a:t>
            </a:r>
            <a:r>
              <a:rPr dirty="0" baseline="7936" sz="1050" i="1">
                <a:solidFill>
                  <a:srgbClr val="0C5783"/>
                </a:solidFill>
                <a:latin typeface="Arial"/>
                <a:cs typeface="Arial"/>
              </a:rPr>
              <a:t>Opposition</a:t>
            </a:r>
            <a:r>
              <a:rPr dirty="0" baseline="7936" sz="1050" spc="-30" i="1">
                <a:solidFill>
                  <a:srgbClr val="0C5783"/>
                </a:solidFill>
                <a:latin typeface="Arial"/>
                <a:cs typeface="Arial"/>
              </a:rPr>
              <a:t> </a:t>
            </a:r>
            <a:r>
              <a:rPr dirty="0" baseline="7936" sz="1050" i="1">
                <a:solidFill>
                  <a:srgbClr val="0C5783"/>
                </a:solidFill>
                <a:latin typeface="Arial"/>
                <a:cs typeface="Arial"/>
              </a:rPr>
              <a:t>Can</a:t>
            </a:r>
            <a:r>
              <a:rPr dirty="0" baseline="7936" sz="1050" spc="-30" i="1">
                <a:solidFill>
                  <a:srgbClr val="0C5783"/>
                </a:solidFill>
                <a:latin typeface="Arial"/>
                <a:cs typeface="Arial"/>
              </a:rPr>
              <a:t> </a:t>
            </a:r>
            <a:r>
              <a:rPr dirty="0" baseline="7936" sz="1050" i="1">
                <a:solidFill>
                  <a:srgbClr val="0C5783"/>
                </a:solidFill>
                <a:latin typeface="Arial"/>
                <a:cs typeface="Arial"/>
              </a:rPr>
              <a:t>Help</a:t>
            </a:r>
            <a:r>
              <a:rPr dirty="0" baseline="7936" sz="1050" spc="-30" i="1">
                <a:solidFill>
                  <a:srgbClr val="0C5783"/>
                </a:solidFill>
                <a:latin typeface="Arial"/>
                <a:cs typeface="Arial"/>
              </a:rPr>
              <a:t> </a:t>
            </a:r>
            <a:r>
              <a:rPr dirty="0" baseline="7936" sz="1050" i="1">
                <a:solidFill>
                  <a:srgbClr val="0C5783"/>
                </a:solidFill>
                <a:latin typeface="Arial"/>
                <a:cs typeface="Arial"/>
              </a:rPr>
              <a:t>You</a:t>
            </a:r>
            <a:r>
              <a:rPr dirty="0" baseline="7936" sz="1050" spc="-30" i="1">
                <a:solidFill>
                  <a:srgbClr val="0C5783"/>
                </a:solidFill>
                <a:latin typeface="Arial"/>
                <a:cs typeface="Arial"/>
              </a:rPr>
              <a:t> </a:t>
            </a:r>
            <a:r>
              <a:rPr dirty="0" baseline="7936" sz="1050" i="1">
                <a:solidFill>
                  <a:srgbClr val="0C5783"/>
                </a:solidFill>
                <a:latin typeface="Arial"/>
                <a:cs typeface="Arial"/>
              </a:rPr>
              <a:t>Lead</a:t>
            </a:r>
            <a:r>
              <a:rPr dirty="0" baseline="7936" sz="1050" spc="-22" i="1">
                <a:solidFill>
                  <a:srgbClr val="0C5783"/>
                </a:solidFill>
                <a:latin typeface="Arial"/>
                <a:cs typeface="Arial"/>
              </a:rPr>
              <a:t> </a:t>
            </a:r>
            <a:r>
              <a:rPr dirty="0" baseline="7936" sz="1050" i="1">
                <a:solidFill>
                  <a:srgbClr val="0C5783"/>
                </a:solidFill>
                <a:latin typeface="Arial"/>
                <a:cs typeface="Arial"/>
              </a:rPr>
              <a:t>Employees</a:t>
            </a:r>
            <a:r>
              <a:rPr dirty="0" baseline="7936" sz="1050" spc="-30" i="1">
                <a:solidFill>
                  <a:srgbClr val="0C5783"/>
                </a:solidFill>
                <a:latin typeface="Arial"/>
                <a:cs typeface="Arial"/>
              </a:rPr>
              <a:t> </a:t>
            </a:r>
            <a:r>
              <a:rPr dirty="0" baseline="7936" sz="1050" spc="-15" i="1">
                <a:solidFill>
                  <a:srgbClr val="0C5783"/>
                </a:solidFill>
                <a:latin typeface="Arial"/>
                <a:cs typeface="Arial"/>
              </a:rPr>
              <a:t>Through</a:t>
            </a:r>
            <a:r>
              <a:rPr dirty="0" baseline="7936" sz="1050" i="1">
                <a:solidFill>
                  <a:srgbClr val="0C5783"/>
                </a:solidFill>
                <a:latin typeface="Arial"/>
                <a:cs typeface="Arial"/>
              </a:rPr>
              <a:t>	</a:t>
            </a:r>
            <a:r>
              <a:rPr dirty="0" u="sng" sz="700" i="1">
                <a:solidFill>
                  <a:srgbClr val="0A466B"/>
                </a:solidFill>
                <a:uFill>
                  <a:solidFill>
                    <a:srgbClr val="0A466B"/>
                  </a:solidFill>
                </a:uFill>
                <a:latin typeface="Arial"/>
                <a:cs typeface="Arial"/>
                <a:hlinkClick r:id="rId8"/>
              </a:rPr>
              <a:t>https://www.nichq.org/insight/savior-designed-equity-</a:t>
            </a:r>
            <a:r>
              <a:rPr dirty="0" u="sng" sz="700" spc="50" i="1">
                <a:solidFill>
                  <a:srgbClr val="0A466B"/>
                </a:solidFill>
                <a:uFill>
                  <a:solidFill>
                    <a:srgbClr val="0A466B"/>
                  </a:solidFill>
                </a:uFill>
                <a:latin typeface="Arial"/>
                <a:cs typeface="Arial"/>
                <a:hlinkClick r:id="rId8"/>
              </a:rPr>
              <a:t>empowered-</a:t>
            </a:r>
            <a:r>
              <a:rPr dirty="0" u="sng" sz="700" spc="-10" i="1">
                <a:solidFill>
                  <a:srgbClr val="0A466B"/>
                </a:solidFill>
                <a:uFill>
                  <a:solidFill>
                    <a:srgbClr val="0A466B"/>
                  </a:solidFill>
                </a:uFill>
                <a:latin typeface="Arial"/>
                <a:cs typeface="Arial"/>
                <a:hlinkClick r:id="rId8"/>
              </a:rPr>
              <a:t>systems</a:t>
            </a:r>
            <a:endParaRPr sz="700">
              <a:latin typeface="Arial"/>
              <a:cs typeface="Arial"/>
            </a:endParaRPr>
          </a:p>
          <a:p>
            <a:pPr marL="38100">
              <a:lnSpc>
                <a:spcPts val="770"/>
              </a:lnSpc>
            </a:pPr>
            <a:r>
              <a:rPr dirty="0" sz="700" i="1">
                <a:solidFill>
                  <a:srgbClr val="0C5783"/>
                </a:solidFill>
                <a:latin typeface="Arial"/>
                <a:cs typeface="Arial"/>
              </a:rPr>
              <a:t>Cultural </a:t>
            </a:r>
            <a:r>
              <a:rPr dirty="0" sz="700" spc="-10" i="1">
                <a:solidFill>
                  <a:srgbClr val="0C5783"/>
                </a:solidFill>
                <a:latin typeface="Arial"/>
                <a:cs typeface="Arial"/>
              </a:rPr>
              <a:t>Transformation</a:t>
            </a:r>
            <a:r>
              <a:rPr dirty="0" sz="700" spc="5" i="1">
                <a:solidFill>
                  <a:srgbClr val="0C5783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0C5783"/>
                </a:solidFill>
                <a:latin typeface="Arial"/>
                <a:cs typeface="Arial"/>
              </a:rPr>
              <a:t>.</a:t>
            </a:r>
            <a:r>
              <a:rPr dirty="0" sz="700" spc="15">
                <a:solidFill>
                  <a:srgbClr val="0C5783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0C5783"/>
                </a:solidFill>
                <a:latin typeface="Arial"/>
                <a:cs typeface="Arial"/>
              </a:rPr>
              <a:t>MIT</a:t>
            </a:r>
            <a:r>
              <a:rPr dirty="0" sz="700" spc="5">
                <a:solidFill>
                  <a:srgbClr val="0C5783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0C5783"/>
                </a:solidFill>
                <a:latin typeface="Arial"/>
                <a:cs typeface="Arial"/>
              </a:rPr>
              <a:t>Sloan</a:t>
            </a:r>
            <a:r>
              <a:rPr dirty="0" sz="700" spc="5">
                <a:solidFill>
                  <a:srgbClr val="0C5783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0C5783"/>
                </a:solidFill>
                <a:latin typeface="Arial"/>
                <a:cs typeface="Arial"/>
              </a:rPr>
              <a:t>Management</a:t>
            </a:r>
            <a:r>
              <a:rPr dirty="0" sz="700" spc="15">
                <a:solidFill>
                  <a:srgbClr val="0C5783"/>
                </a:solidFill>
                <a:latin typeface="Arial"/>
                <a:cs typeface="Arial"/>
              </a:rPr>
              <a:t> </a:t>
            </a:r>
            <a:r>
              <a:rPr dirty="0" sz="700" spc="-10">
                <a:solidFill>
                  <a:srgbClr val="0C5783"/>
                </a:solidFill>
                <a:latin typeface="Arial"/>
                <a:cs typeface="Arial"/>
              </a:rPr>
              <a:t>Review(Summer</a:t>
            </a:r>
            <a:r>
              <a:rPr dirty="0" sz="700" spc="10">
                <a:solidFill>
                  <a:srgbClr val="0C5783"/>
                </a:solidFill>
                <a:latin typeface="Arial"/>
                <a:cs typeface="Arial"/>
              </a:rPr>
              <a:t> </a:t>
            </a:r>
            <a:r>
              <a:rPr dirty="0" sz="700" spc="-10">
                <a:solidFill>
                  <a:srgbClr val="0C5783"/>
                </a:solidFill>
                <a:latin typeface="Arial"/>
                <a:cs typeface="Arial"/>
              </a:rPr>
              <a:t>2021)</a:t>
            </a:r>
            <a:endParaRPr sz="7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582588" y="6019291"/>
            <a:ext cx="87756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latin typeface="Arial"/>
                <a:cs typeface="Arial"/>
              </a:rPr>
              <a:t>Exploitation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558626" y="3636415"/>
            <a:ext cx="2211705" cy="2252980"/>
          </a:xfrm>
          <a:prstGeom prst="rect">
            <a:avLst/>
          </a:prstGeom>
          <a:ln w="12700">
            <a:solidFill>
              <a:srgbClr val="666666"/>
            </a:solidFill>
          </a:ln>
        </p:spPr>
        <p:txBody>
          <a:bodyPr wrap="square" lIns="0" tIns="88265" rIns="0" bIns="0" rtlCol="0" vert="horz">
            <a:spAutoFit/>
          </a:bodyPr>
          <a:lstStyle/>
          <a:p>
            <a:pPr marL="1031875" marR="46990" indent="5080">
              <a:lnSpc>
                <a:spcPct val="153300"/>
              </a:lnSpc>
              <a:spcBef>
                <a:spcPts val="695"/>
              </a:spcBef>
            </a:pPr>
            <a:r>
              <a:rPr dirty="0" sz="1200" spc="-20" b="1">
                <a:latin typeface="Arial"/>
                <a:cs typeface="Arial"/>
              </a:rPr>
              <a:t>Linear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Pathway </a:t>
            </a:r>
            <a:r>
              <a:rPr dirty="0" sz="1200" spc="-40" b="1">
                <a:latin typeface="Arial"/>
                <a:cs typeface="Arial"/>
              </a:rPr>
              <a:t>Limiting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Barrier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95"/>
              </a:spcBef>
            </a:pPr>
            <a:endParaRPr sz="1200">
              <a:latin typeface="Arial"/>
              <a:cs typeface="Arial"/>
            </a:endParaRPr>
          </a:p>
          <a:p>
            <a:pPr algn="ctr" marL="1119505" marR="200660">
              <a:lnSpc>
                <a:spcPts val="1390"/>
              </a:lnSpc>
            </a:pPr>
            <a:r>
              <a:rPr dirty="0" sz="1200" spc="-10" b="1">
                <a:latin typeface="Arial"/>
                <a:cs typeface="Arial"/>
              </a:rPr>
              <a:t>Anti-</a:t>
            </a:r>
            <a:r>
              <a:rPr dirty="0" sz="1200" spc="-20" b="1">
                <a:latin typeface="Arial"/>
                <a:cs typeface="Arial"/>
              </a:rPr>
              <a:t>Racism </a:t>
            </a:r>
            <a:r>
              <a:rPr dirty="0" sz="1200" spc="-10" b="1">
                <a:latin typeface="Arial"/>
                <a:cs typeface="Arial"/>
              </a:rPr>
              <a:t>Process</a:t>
            </a:r>
            <a:endParaRPr sz="1200">
              <a:latin typeface="Arial"/>
              <a:cs typeface="Arial"/>
            </a:endParaRPr>
          </a:p>
          <a:p>
            <a:pPr algn="ctr" marL="902335" marR="19050" indent="-1905">
              <a:lnSpc>
                <a:spcPct val="96800"/>
              </a:lnSpc>
              <a:spcBef>
                <a:spcPts val="1160"/>
              </a:spcBef>
            </a:pPr>
            <a:r>
              <a:rPr dirty="0" sz="1100" b="1">
                <a:latin typeface="Arial"/>
                <a:cs typeface="Arial"/>
              </a:rPr>
              <a:t>Call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spc="-50" b="1">
                <a:latin typeface="Arial"/>
                <a:cs typeface="Arial"/>
              </a:rPr>
              <a:t>for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Advocacy: </a:t>
            </a:r>
            <a:r>
              <a:rPr dirty="0" sz="1100" b="1">
                <a:latin typeface="Arial"/>
                <a:cs typeface="Arial"/>
              </a:rPr>
              <a:t>Need</a:t>
            </a:r>
            <a:r>
              <a:rPr dirty="0" sz="1100" spc="8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Massive Overhaul/ </a:t>
            </a:r>
            <a:r>
              <a:rPr dirty="0" sz="1100" spc="-20" b="1">
                <a:latin typeface="Arial"/>
                <a:cs typeface="Arial"/>
              </a:rPr>
              <a:t>Revamping</a:t>
            </a:r>
            <a:r>
              <a:rPr dirty="0" sz="1100" spc="-10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of </a:t>
            </a:r>
            <a:r>
              <a:rPr dirty="0" sz="1100" spc="-35" b="1">
                <a:latin typeface="Arial"/>
                <a:cs typeface="Arial"/>
              </a:rPr>
              <a:t>Oppressive</a:t>
            </a:r>
            <a:r>
              <a:rPr dirty="0" sz="1100" spc="20" b="1">
                <a:latin typeface="Arial"/>
                <a:cs typeface="Arial"/>
              </a:rPr>
              <a:t> </a:t>
            </a:r>
            <a:r>
              <a:rPr dirty="0" sz="1100" spc="-70" b="1">
                <a:latin typeface="Arial"/>
                <a:cs typeface="Arial"/>
              </a:rPr>
              <a:t>Systems</a:t>
            </a:r>
            <a:endParaRPr sz="11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9405318" y="2855467"/>
            <a:ext cx="2367915" cy="82041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605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0C5783"/>
                </a:solidFill>
                <a:latin typeface="Arial"/>
                <a:cs typeface="Arial"/>
              </a:rPr>
              <a:t>Do</a:t>
            </a:r>
            <a:r>
              <a:rPr dirty="0" sz="1200" spc="15" b="1">
                <a:solidFill>
                  <a:srgbClr val="0C5783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C5783"/>
                </a:solidFill>
                <a:latin typeface="Arial"/>
                <a:cs typeface="Arial"/>
              </a:rPr>
              <a:t>No</a:t>
            </a:r>
            <a:r>
              <a:rPr dirty="0" sz="1200" spc="15" b="1">
                <a:solidFill>
                  <a:srgbClr val="0C5783"/>
                </a:solidFill>
                <a:latin typeface="Arial"/>
                <a:cs typeface="Arial"/>
              </a:rPr>
              <a:t> </a:t>
            </a:r>
            <a:r>
              <a:rPr dirty="0" sz="1200" spc="-20" b="1">
                <a:solidFill>
                  <a:srgbClr val="0C5783"/>
                </a:solidFill>
                <a:latin typeface="Arial"/>
                <a:cs typeface="Arial"/>
              </a:rPr>
              <a:t>Harm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dirty="0" sz="1300" spc="-10" b="1">
                <a:latin typeface="Arial"/>
                <a:cs typeface="Arial"/>
              </a:rPr>
              <a:t>Legend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154653" y="99146"/>
            <a:ext cx="3281045" cy="828675"/>
            <a:chOff x="154653" y="99146"/>
            <a:chExt cx="3281045" cy="828675"/>
          </a:xfrm>
        </p:grpSpPr>
        <p:pic>
          <p:nvPicPr>
            <p:cNvPr id="55" name="object 5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4653" y="99146"/>
              <a:ext cx="1669223" cy="821488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92379" y="105804"/>
              <a:ext cx="1642864" cy="821432"/>
            </a:xfrm>
            <a:prstGeom prst="rect">
              <a:avLst/>
            </a:prstGeom>
          </p:spPr>
        </p:pic>
      </p:grpSp>
      <p:pic>
        <p:nvPicPr>
          <p:cNvPr id="57" name="object 5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155903" y="74876"/>
            <a:ext cx="1811549" cy="770144"/>
          </a:xfrm>
          <a:prstGeom prst="rect">
            <a:avLst/>
          </a:prstGeom>
        </p:spPr>
      </p:pic>
      <p:sp>
        <p:nvSpPr>
          <p:cNvPr id="58" name="object 58"/>
          <p:cNvSpPr txBox="1"/>
          <p:nvPr/>
        </p:nvSpPr>
        <p:spPr>
          <a:xfrm>
            <a:off x="155261" y="6416040"/>
            <a:ext cx="3121660" cy="101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10">
                <a:solidFill>
                  <a:srgbClr val="0A466B"/>
                </a:solidFill>
                <a:latin typeface="Arial"/>
                <a:cs typeface="Arial"/>
              </a:rPr>
              <a:t>The</a:t>
            </a:r>
            <a:r>
              <a:rPr dirty="0" sz="500" spc="60">
                <a:solidFill>
                  <a:srgbClr val="0A466B"/>
                </a:solidFill>
                <a:latin typeface="Arial"/>
                <a:cs typeface="Arial"/>
              </a:rPr>
              <a:t> </a:t>
            </a:r>
            <a:r>
              <a:rPr dirty="0" sz="500" spc="10">
                <a:solidFill>
                  <a:srgbClr val="0A466B"/>
                </a:solidFill>
                <a:latin typeface="Arial"/>
                <a:cs typeface="Arial"/>
              </a:rPr>
              <a:t>CIE</a:t>
            </a:r>
            <a:r>
              <a:rPr dirty="0" sz="500" spc="60">
                <a:solidFill>
                  <a:srgbClr val="0A466B"/>
                </a:solidFill>
                <a:latin typeface="Arial"/>
                <a:cs typeface="Arial"/>
              </a:rPr>
              <a:t> </a:t>
            </a:r>
            <a:r>
              <a:rPr dirty="0" sz="500" spc="10">
                <a:solidFill>
                  <a:srgbClr val="0A466B"/>
                </a:solidFill>
                <a:latin typeface="Arial"/>
                <a:cs typeface="Arial"/>
              </a:rPr>
              <a:t>Data</a:t>
            </a:r>
            <a:r>
              <a:rPr dirty="0" sz="500" spc="60">
                <a:solidFill>
                  <a:srgbClr val="0A466B"/>
                </a:solidFill>
                <a:latin typeface="Arial"/>
                <a:cs typeface="Arial"/>
              </a:rPr>
              <a:t> </a:t>
            </a:r>
            <a:r>
              <a:rPr dirty="0" sz="500" spc="10">
                <a:solidFill>
                  <a:srgbClr val="0A466B"/>
                </a:solidFill>
                <a:latin typeface="Arial"/>
                <a:cs typeface="Arial"/>
              </a:rPr>
              <a:t>Equity</a:t>
            </a:r>
            <a:r>
              <a:rPr dirty="0" sz="500" spc="55">
                <a:solidFill>
                  <a:srgbClr val="0A466B"/>
                </a:solidFill>
                <a:latin typeface="Arial"/>
                <a:cs typeface="Arial"/>
              </a:rPr>
              <a:t> </a:t>
            </a:r>
            <a:r>
              <a:rPr dirty="0" sz="500" spc="10">
                <a:solidFill>
                  <a:srgbClr val="0A466B"/>
                </a:solidFill>
                <a:latin typeface="Arial"/>
                <a:cs typeface="Arial"/>
              </a:rPr>
              <a:t>Framework.”</a:t>
            </a:r>
            <a:r>
              <a:rPr dirty="0" sz="500" spc="45">
                <a:solidFill>
                  <a:srgbClr val="0A466B"/>
                </a:solidFill>
                <a:latin typeface="Arial"/>
                <a:cs typeface="Arial"/>
              </a:rPr>
              <a:t> </a:t>
            </a:r>
            <a:r>
              <a:rPr dirty="0" sz="500" spc="10" i="1">
                <a:solidFill>
                  <a:srgbClr val="0A466B"/>
                </a:solidFill>
                <a:latin typeface="Arial"/>
                <a:cs typeface="Arial"/>
              </a:rPr>
              <a:t>CIE</a:t>
            </a:r>
            <a:r>
              <a:rPr dirty="0" sz="500" spc="55" i="1">
                <a:solidFill>
                  <a:srgbClr val="0A466B"/>
                </a:solidFill>
                <a:latin typeface="Arial"/>
                <a:cs typeface="Arial"/>
              </a:rPr>
              <a:t> </a:t>
            </a:r>
            <a:r>
              <a:rPr dirty="0" sz="500" spc="10" i="1">
                <a:solidFill>
                  <a:srgbClr val="0A466B"/>
                </a:solidFill>
                <a:latin typeface="Arial"/>
                <a:cs typeface="Arial"/>
              </a:rPr>
              <a:t>San</a:t>
            </a:r>
            <a:r>
              <a:rPr dirty="0" sz="500" spc="65" i="1">
                <a:solidFill>
                  <a:srgbClr val="0A466B"/>
                </a:solidFill>
                <a:latin typeface="Arial"/>
                <a:cs typeface="Arial"/>
              </a:rPr>
              <a:t> </a:t>
            </a:r>
            <a:r>
              <a:rPr dirty="0" sz="500" spc="10" i="1">
                <a:solidFill>
                  <a:srgbClr val="0A466B"/>
                </a:solidFill>
                <a:latin typeface="Arial"/>
                <a:cs typeface="Arial"/>
              </a:rPr>
              <a:t>Diego,</a:t>
            </a:r>
            <a:r>
              <a:rPr dirty="0" sz="500" spc="55" i="1">
                <a:solidFill>
                  <a:srgbClr val="0A466B"/>
                </a:solidFill>
                <a:latin typeface="Arial"/>
                <a:cs typeface="Arial"/>
              </a:rPr>
              <a:t> </a:t>
            </a:r>
            <a:r>
              <a:rPr dirty="0" sz="500" spc="10">
                <a:solidFill>
                  <a:srgbClr val="0A466B"/>
                </a:solidFill>
                <a:latin typeface="Arial"/>
                <a:cs typeface="Arial"/>
              </a:rPr>
              <a:t>16</a:t>
            </a:r>
            <a:r>
              <a:rPr dirty="0" sz="500" spc="60">
                <a:solidFill>
                  <a:srgbClr val="0A466B"/>
                </a:solidFill>
                <a:latin typeface="Arial"/>
                <a:cs typeface="Arial"/>
              </a:rPr>
              <a:t> </a:t>
            </a:r>
            <a:r>
              <a:rPr dirty="0" sz="500" spc="10">
                <a:solidFill>
                  <a:srgbClr val="0A466B"/>
                </a:solidFill>
                <a:latin typeface="Arial"/>
                <a:cs typeface="Arial"/>
              </a:rPr>
              <a:t>March</a:t>
            </a:r>
            <a:r>
              <a:rPr dirty="0" sz="500" spc="65">
                <a:solidFill>
                  <a:srgbClr val="0A466B"/>
                </a:solidFill>
                <a:latin typeface="Arial"/>
                <a:cs typeface="Arial"/>
              </a:rPr>
              <a:t> </a:t>
            </a:r>
            <a:r>
              <a:rPr dirty="0" sz="500" spc="10">
                <a:solidFill>
                  <a:srgbClr val="0A466B"/>
                </a:solidFill>
                <a:latin typeface="Arial"/>
                <a:cs typeface="Arial"/>
              </a:rPr>
              <a:t>2022,</a:t>
            </a:r>
            <a:r>
              <a:rPr dirty="0" sz="500" spc="50">
                <a:solidFill>
                  <a:srgbClr val="0A466B"/>
                </a:solidFill>
                <a:latin typeface="Arial"/>
                <a:cs typeface="Arial"/>
              </a:rPr>
              <a:t> </a:t>
            </a:r>
            <a:r>
              <a:rPr dirty="0" sz="500" spc="10">
                <a:solidFill>
                  <a:srgbClr val="0A466B"/>
                </a:solidFill>
                <a:latin typeface="Arial"/>
                <a:cs typeface="Arial"/>
                <a:hlinkClick r:id="rId12"/>
              </a:rPr>
              <a:t>https://ciesandiego.org/data-</a:t>
            </a:r>
            <a:r>
              <a:rPr dirty="0" sz="500" spc="-10">
                <a:solidFill>
                  <a:srgbClr val="0A466B"/>
                </a:solidFill>
                <a:latin typeface="Arial"/>
                <a:cs typeface="Arial"/>
                <a:hlinkClick r:id="rId12"/>
              </a:rPr>
              <a:t>equity/.</a:t>
            </a:r>
            <a:endParaRPr sz="50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2404643" y="2043505"/>
            <a:ext cx="3440429" cy="1268095"/>
          </a:xfrm>
          <a:custGeom>
            <a:avLst/>
            <a:gdLst/>
            <a:ahLst/>
            <a:cxnLst/>
            <a:rect l="l" t="t" r="r" b="b"/>
            <a:pathLst>
              <a:path w="3440429" h="1268095">
                <a:moveTo>
                  <a:pt x="432955" y="1182420"/>
                </a:moveTo>
                <a:lnTo>
                  <a:pt x="401040" y="1196594"/>
                </a:lnTo>
                <a:lnTo>
                  <a:pt x="5803" y="305790"/>
                </a:lnTo>
                <a:lnTo>
                  <a:pt x="0" y="308368"/>
                </a:lnTo>
                <a:lnTo>
                  <a:pt x="395236" y="1199172"/>
                </a:lnTo>
                <a:lnTo>
                  <a:pt x="363308" y="1213332"/>
                </a:lnTo>
                <a:lnTo>
                  <a:pt x="429044" y="1267536"/>
                </a:lnTo>
                <a:lnTo>
                  <a:pt x="431533" y="1213332"/>
                </a:lnTo>
                <a:lnTo>
                  <a:pt x="431647" y="1210779"/>
                </a:lnTo>
                <a:lnTo>
                  <a:pt x="432955" y="1182420"/>
                </a:lnTo>
                <a:close/>
              </a:path>
              <a:path w="3440429" h="1268095">
                <a:moveTo>
                  <a:pt x="1730616" y="908456"/>
                </a:moveTo>
                <a:lnTo>
                  <a:pt x="1695691" y="908456"/>
                </a:lnTo>
                <a:lnTo>
                  <a:pt x="1695691" y="0"/>
                </a:lnTo>
                <a:lnTo>
                  <a:pt x="1689341" y="0"/>
                </a:lnTo>
                <a:lnTo>
                  <a:pt x="1689341" y="908456"/>
                </a:lnTo>
                <a:lnTo>
                  <a:pt x="1654416" y="908456"/>
                </a:lnTo>
                <a:lnTo>
                  <a:pt x="1692516" y="984656"/>
                </a:lnTo>
                <a:lnTo>
                  <a:pt x="1724266" y="921156"/>
                </a:lnTo>
                <a:lnTo>
                  <a:pt x="1730616" y="908456"/>
                </a:lnTo>
                <a:close/>
              </a:path>
              <a:path w="3440429" h="1268095">
                <a:moveTo>
                  <a:pt x="3440201" y="301980"/>
                </a:moveTo>
                <a:lnTo>
                  <a:pt x="3434384" y="299427"/>
                </a:lnTo>
                <a:lnTo>
                  <a:pt x="3061271" y="1150632"/>
                </a:lnTo>
                <a:lnTo>
                  <a:pt x="3029293" y="1136611"/>
                </a:lnTo>
                <a:lnTo>
                  <a:pt x="3033598" y="1221689"/>
                </a:lnTo>
                <a:lnTo>
                  <a:pt x="3099079" y="1167193"/>
                </a:lnTo>
                <a:lnTo>
                  <a:pt x="3093631" y="1164805"/>
                </a:lnTo>
                <a:lnTo>
                  <a:pt x="3067088" y="1153185"/>
                </a:lnTo>
                <a:lnTo>
                  <a:pt x="3440201" y="30198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 txBox="1"/>
          <p:nvPr/>
        </p:nvSpPr>
        <p:spPr>
          <a:xfrm>
            <a:off x="5205845" y="2016131"/>
            <a:ext cx="1099185" cy="313690"/>
          </a:xfrm>
          <a:prstGeom prst="rect">
            <a:avLst/>
          </a:prstGeom>
          <a:ln w="9525">
            <a:solidFill>
              <a:srgbClr val="C00000"/>
            </a:solidFill>
          </a:ln>
        </p:spPr>
        <p:txBody>
          <a:bodyPr wrap="square" lIns="0" tIns="46355" rIns="0" bIns="0" rtlCol="0" vert="horz">
            <a:spAutoFit/>
          </a:bodyPr>
          <a:lstStyle/>
          <a:p>
            <a:pPr marL="287020">
              <a:lnSpc>
                <a:spcPct val="100000"/>
              </a:lnSpc>
              <a:spcBef>
                <a:spcPts val="365"/>
              </a:spcBef>
            </a:pPr>
            <a:r>
              <a:rPr dirty="0" sz="1400" spc="-10" b="1">
                <a:solidFill>
                  <a:srgbClr val="C00000"/>
                </a:solidFill>
                <a:latin typeface="Arial"/>
                <a:cs typeface="Arial"/>
              </a:rPr>
              <a:t>Distort</a:t>
            </a:r>
            <a:endParaRPr sz="14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733866" y="2048689"/>
            <a:ext cx="1099185" cy="313690"/>
          </a:xfrm>
          <a:prstGeom prst="rect">
            <a:avLst/>
          </a:prstGeom>
          <a:ln w="9525">
            <a:solidFill>
              <a:srgbClr val="C00000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325120">
              <a:lnSpc>
                <a:spcPct val="100000"/>
              </a:lnSpc>
              <a:spcBef>
                <a:spcPts val="345"/>
              </a:spcBef>
            </a:pPr>
            <a:r>
              <a:rPr dirty="0" sz="1400" spc="-20" b="1">
                <a:solidFill>
                  <a:srgbClr val="C00000"/>
                </a:solidFill>
                <a:latin typeface="Arial"/>
                <a:cs typeface="Arial"/>
              </a:rPr>
              <a:t>Deny</a:t>
            </a:r>
            <a:endParaRPr sz="14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547712" y="1702912"/>
            <a:ext cx="1099185" cy="313690"/>
          </a:xfrm>
          <a:prstGeom prst="rect">
            <a:avLst/>
          </a:prstGeom>
          <a:ln w="9525">
            <a:solidFill>
              <a:srgbClr val="C00000"/>
            </a:solidFill>
          </a:ln>
        </p:spPr>
        <p:txBody>
          <a:bodyPr wrap="square" lIns="0" tIns="45719" rIns="0" bIns="0" rtlCol="0" vert="horz">
            <a:spAutoFit/>
          </a:bodyPr>
          <a:lstStyle/>
          <a:p>
            <a:pPr marL="173990">
              <a:lnSpc>
                <a:spcPct val="100000"/>
              </a:lnSpc>
              <a:spcBef>
                <a:spcPts val="359"/>
              </a:spcBef>
            </a:pPr>
            <a:r>
              <a:rPr dirty="0" sz="1400" spc="-10" b="1">
                <a:solidFill>
                  <a:srgbClr val="C00000"/>
                </a:solidFill>
                <a:latin typeface="Arial"/>
                <a:cs typeface="Arial"/>
              </a:rPr>
              <a:t>Distance</a:t>
            </a:r>
            <a:endParaRPr sz="14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207741" y="1077467"/>
            <a:ext cx="1266190" cy="45529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 indent="120650">
              <a:lnSpc>
                <a:spcPct val="101400"/>
              </a:lnSpc>
              <a:spcBef>
                <a:spcPts val="75"/>
              </a:spcBef>
            </a:pPr>
            <a:r>
              <a:rPr dirty="0" sz="1400" spc="-10" b="1">
                <a:solidFill>
                  <a:srgbClr val="3E6644"/>
                </a:solidFill>
                <a:latin typeface="Arial"/>
                <a:cs typeface="Arial"/>
              </a:rPr>
              <a:t>Dismantling </a:t>
            </a:r>
            <a:r>
              <a:rPr dirty="0" sz="1400" spc="-70" b="1">
                <a:solidFill>
                  <a:srgbClr val="3E6644"/>
                </a:solidFill>
                <a:latin typeface="Arial"/>
                <a:cs typeface="Arial"/>
              </a:rPr>
              <a:t>Unjust</a:t>
            </a:r>
            <a:r>
              <a:rPr dirty="0" sz="1400" spc="15" b="1">
                <a:solidFill>
                  <a:srgbClr val="3E6644"/>
                </a:solidFill>
                <a:latin typeface="Arial"/>
                <a:cs typeface="Arial"/>
              </a:rPr>
              <a:t> </a:t>
            </a:r>
            <a:r>
              <a:rPr dirty="0" sz="1400" spc="-55" b="1">
                <a:solidFill>
                  <a:srgbClr val="3E6644"/>
                </a:solidFill>
                <a:latin typeface="Arial"/>
                <a:cs typeface="Arial"/>
              </a:rPr>
              <a:t>Systems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865" y="6375081"/>
            <a:ext cx="2116666" cy="464180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383975" y="164083"/>
            <a:ext cx="9001760" cy="1071245"/>
          </a:xfrm>
          <a:prstGeom prst="rect"/>
        </p:spPr>
        <p:txBody>
          <a:bodyPr wrap="square" lIns="0" tIns="72390" rIns="0" bIns="0" rtlCol="0" vert="horz">
            <a:spAutoFit/>
          </a:bodyPr>
          <a:lstStyle/>
          <a:p>
            <a:pPr marL="12700" marR="5080">
              <a:lnSpc>
                <a:spcPts val="3910"/>
              </a:lnSpc>
              <a:spcBef>
                <a:spcPts val="570"/>
              </a:spcBef>
            </a:pPr>
            <a:r>
              <a:rPr dirty="0" sz="3600" spc="-160"/>
              <a:t>Positivist</a:t>
            </a:r>
            <a:r>
              <a:rPr dirty="0" sz="3600" spc="-195"/>
              <a:t> View</a:t>
            </a:r>
            <a:r>
              <a:rPr dirty="0" sz="3600" spc="-185"/>
              <a:t> </a:t>
            </a:r>
            <a:r>
              <a:rPr dirty="0" sz="3600" spc="-20"/>
              <a:t>of</a:t>
            </a:r>
            <a:r>
              <a:rPr dirty="0" sz="3600" spc="-190"/>
              <a:t> </a:t>
            </a:r>
            <a:r>
              <a:rPr dirty="0" sz="3600" spc="-155"/>
              <a:t>Investment</a:t>
            </a:r>
            <a:r>
              <a:rPr dirty="0" sz="3600" spc="-180"/>
              <a:t> </a:t>
            </a:r>
            <a:r>
              <a:rPr dirty="0" sz="3600" spc="-80"/>
              <a:t>in</a:t>
            </a:r>
            <a:r>
              <a:rPr dirty="0" sz="3600" spc="-185"/>
              <a:t> </a:t>
            </a:r>
            <a:r>
              <a:rPr dirty="0" sz="3600" spc="-225"/>
              <a:t>Addressing</a:t>
            </a:r>
            <a:r>
              <a:rPr dirty="0" sz="3600" spc="-185"/>
              <a:t> </a:t>
            </a:r>
            <a:r>
              <a:rPr dirty="0" sz="3600" spc="-270"/>
              <a:t>Social </a:t>
            </a:r>
            <a:r>
              <a:rPr dirty="0" sz="3600" spc="-220"/>
              <a:t>Needs/Social</a:t>
            </a:r>
            <a:r>
              <a:rPr dirty="0" sz="3600" spc="-180"/>
              <a:t> </a:t>
            </a:r>
            <a:r>
              <a:rPr dirty="0" sz="3600" spc="-155"/>
              <a:t>Determinants</a:t>
            </a:r>
            <a:r>
              <a:rPr dirty="0" sz="3600" spc="-190"/>
              <a:t> </a:t>
            </a:r>
            <a:r>
              <a:rPr dirty="0" sz="3600" spc="-20"/>
              <a:t>of</a:t>
            </a:r>
            <a:r>
              <a:rPr dirty="0" sz="3600" spc="-185"/>
              <a:t> </a:t>
            </a:r>
            <a:r>
              <a:rPr dirty="0" sz="3600" spc="-10"/>
              <a:t>Health</a:t>
            </a:r>
            <a:endParaRPr sz="36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5235" y="1543629"/>
            <a:ext cx="6187421" cy="477794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252912" y="1706371"/>
            <a:ext cx="7488555" cy="50539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95245" marR="13335">
              <a:lnSpc>
                <a:spcPct val="100000"/>
              </a:lnSpc>
              <a:spcBef>
                <a:spcPts val="100"/>
              </a:spcBef>
            </a:pPr>
            <a:r>
              <a:rPr dirty="0" sz="1800" spc="-105">
                <a:solidFill>
                  <a:srgbClr val="FFFFFF"/>
                </a:solidFill>
                <a:latin typeface="Arial"/>
                <a:cs typeface="Arial"/>
              </a:rPr>
              <a:t>Findings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found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community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 investment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food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 security </a:t>
            </a:r>
            <a:r>
              <a:rPr dirty="0" sz="1800" spc="-114">
                <a:solidFill>
                  <a:srgbClr val="FFFFFF"/>
                </a:solidFill>
                <a:latin typeface="Arial"/>
                <a:cs typeface="Arial"/>
              </a:rPr>
              <a:t>does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yield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4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statistically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significant </a:t>
            </a: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association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90">
                <a:solidFill>
                  <a:srgbClr val="FFFFFF"/>
                </a:solidFill>
                <a:latin typeface="Arial"/>
                <a:cs typeface="Arial"/>
              </a:rPr>
              <a:t>adherence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diabetes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hypertension.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2595245">
              <a:lnSpc>
                <a:spcPts val="2125"/>
              </a:lnSpc>
            </a:pPr>
            <a:r>
              <a:rPr dirty="0" u="sng" sz="18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Implications:</a:t>
            </a:r>
            <a:r>
              <a:rPr dirty="0" u="sng" sz="1800" spc="5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 marL="2673985" indent="-88900">
              <a:lnSpc>
                <a:spcPts val="2125"/>
              </a:lnSpc>
              <a:buSzPct val="94444"/>
              <a:buChar char="•"/>
              <a:tabLst>
                <a:tab pos="2673985" algn="l"/>
              </a:tabLst>
            </a:pP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Community 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benefit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14">
                <a:solidFill>
                  <a:srgbClr val="FFFFFF"/>
                </a:solidFill>
                <a:latin typeface="Arial"/>
                <a:cs typeface="Arial"/>
              </a:rPr>
              <a:t>does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yield </a:t>
            </a:r>
            <a:r>
              <a:rPr dirty="0" sz="1800" spc="-204">
                <a:solidFill>
                  <a:srgbClr val="FFFFFF"/>
                </a:solidFill>
                <a:latin typeface="Arial"/>
                <a:cs typeface="Arial"/>
              </a:rPr>
              <a:t>ROI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desired</a:t>
            </a:r>
            <a:endParaRPr sz="1800">
              <a:latin typeface="Arial"/>
              <a:cs typeface="Arial"/>
            </a:endParaRPr>
          </a:p>
          <a:p>
            <a:pPr marL="2595245" marR="163195">
              <a:lnSpc>
                <a:spcPct val="101099"/>
              </a:lnSpc>
              <a:spcBef>
                <a:spcPts val="25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within</a:t>
            </a: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dictated</a:t>
            </a: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18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researchers/healthcare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leadership.</a:t>
            </a:r>
            <a:endParaRPr sz="1800">
              <a:latin typeface="Arial"/>
              <a:cs typeface="Arial"/>
            </a:endParaRPr>
          </a:p>
          <a:p>
            <a:pPr marL="2673985" indent="-88900">
              <a:lnSpc>
                <a:spcPts val="2110"/>
              </a:lnSpc>
              <a:buSzPct val="94444"/>
              <a:buChar char="•"/>
              <a:tabLst>
                <a:tab pos="2673985" algn="l"/>
              </a:tabLst>
            </a:pPr>
            <a:r>
              <a:rPr dirty="0" sz="1800" spc="-145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investment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food 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insecurity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5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questioned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due</a:t>
            </a:r>
            <a:endParaRPr sz="1800">
              <a:latin typeface="Arial"/>
              <a:cs typeface="Arial"/>
            </a:endParaRPr>
          </a:p>
          <a:p>
            <a:pPr marL="2595245">
              <a:lnSpc>
                <a:spcPct val="100000"/>
              </a:lnSpc>
              <a:spcBef>
                <a:spcPts val="45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0">
                <a:solidFill>
                  <a:srgbClr val="FFFFFF"/>
                </a:solidFill>
                <a:latin typeface="Arial"/>
                <a:cs typeface="Arial"/>
              </a:rPr>
              <a:t>lack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statistical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association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800">
              <a:latin typeface="Arial"/>
              <a:cs typeface="Arial"/>
            </a:endParaRPr>
          </a:p>
          <a:p>
            <a:pPr marL="2595245">
              <a:lnSpc>
                <a:spcPct val="100000"/>
              </a:lnSpc>
            </a:pPr>
            <a:r>
              <a:rPr dirty="0" u="sng" sz="1800" spc="-5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Other</a:t>
            </a:r>
            <a:r>
              <a:rPr dirty="0" u="sng" sz="1800" spc="-9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thoughts:</a:t>
            </a:r>
            <a:r>
              <a:rPr dirty="0" u="sng" sz="1800" spc="5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 marL="2595245" marR="158750" indent="-10160">
              <a:lnSpc>
                <a:spcPts val="2110"/>
              </a:lnSpc>
              <a:spcBef>
                <a:spcPts val="140"/>
              </a:spcBef>
              <a:buSzPct val="94444"/>
              <a:buChar char="•"/>
              <a:tabLst>
                <a:tab pos="2673985" algn="l"/>
              </a:tabLst>
            </a:pP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Who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set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diabetes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95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hypertension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 medication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metric</a:t>
            </a:r>
            <a:r>
              <a:rPr dirty="0" sz="18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8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55">
                <a:solidFill>
                  <a:srgbClr val="FFFFFF"/>
                </a:solidFill>
                <a:latin typeface="Arial"/>
                <a:cs typeface="Arial"/>
              </a:rPr>
              <a:t>success?</a:t>
            </a: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Why?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35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spc="-275">
                <a:solidFill>
                  <a:srgbClr val="FFFFFF"/>
                </a:solidFill>
                <a:latin typeface="Arial Black"/>
                <a:cs typeface="Arial Black"/>
              </a:rPr>
              <a:t>2022</a:t>
            </a:r>
            <a:r>
              <a:rPr dirty="0" sz="2000" spc="-25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000" spc="-200">
                <a:solidFill>
                  <a:srgbClr val="FFFFFF"/>
                </a:solidFill>
                <a:latin typeface="Arial Black"/>
                <a:cs typeface="Arial Black"/>
              </a:rPr>
              <a:t>National</a:t>
            </a:r>
            <a:r>
              <a:rPr dirty="0" sz="2000" spc="-23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000" spc="-265">
                <a:solidFill>
                  <a:srgbClr val="FFFFFF"/>
                </a:solidFill>
                <a:latin typeface="Arial Black"/>
                <a:cs typeface="Arial Black"/>
              </a:rPr>
              <a:t>Research</a:t>
            </a:r>
            <a:r>
              <a:rPr dirty="0" sz="2000" spc="-24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000" spc="-70">
                <a:solidFill>
                  <a:srgbClr val="FFFFFF"/>
                </a:solidFill>
                <a:latin typeface="Arial Black"/>
                <a:cs typeface="Arial Black"/>
              </a:rPr>
              <a:t>Meeting</a:t>
            </a:r>
            <a:endParaRPr sz="2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2026-06-18T02:34:13Z</dcterms:created>
  <dcterms:modified xsi:type="dcterms:W3CDTF">2026-06-18T02:34:13Z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2022-10-24T00:00:00Z</vt:filetime>
  </property>
  <property fmtid="{D5CDD505-2E9C-101B-9397-08002B2CF9AE}" pid="3" name="LastSaved">
    <vt:filetime>2026-06-18T00:00:00Z</vt:filetime>
  </property>
  <property fmtid="{D5CDD505-2E9C-101B-9397-08002B2CF9AE}" pid="4" name="Producer">
    <vt:lpwstr>macOS Version 12.6 (Build 21G115) Quartz PDFContext</vt:lpwstr>
  </property>
</Properties>
</file>