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png" ContentType="image/pn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8B032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8B032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8B032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8B032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8100" y="1263649"/>
            <a:ext cx="1885314" cy="925830"/>
          </a:xfrm>
          <a:custGeom>
            <a:avLst/>
            <a:gdLst/>
            <a:ahLst/>
            <a:cxnLst/>
            <a:rect l="l" t="t" r="r" b="b"/>
            <a:pathLst>
              <a:path w="1885314" h="925830">
                <a:moveTo>
                  <a:pt x="1884972" y="0"/>
                </a:moveTo>
                <a:lnTo>
                  <a:pt x="0" y="0"/>
                </a:lnTo>
                <a:lnTo>
                  <a:pt x="0" y="115570"/>
                </a:lnTo>
                <a:lnTo>
                  <a:pt x="0" y="810260"/>
                </a:lnTo>
                <a:lnTo>
                  <a:pt x="0" y="925830"/>
                </a:lnTo>
                <a:lnTo>
                  <a:pt x="1884972" y="925830"/>
                </a:lnTo>
                <a:lnTo>
                  <a:pt x="1884972" y="810590"/>
                </a:lnTo>
                <a:lnTo>
                  <a:pt x="1884972" y="810260"/>
                </a:lnTo>
                <a:lnTo>
                  <a:pt x="1884972" y="116103"/>
                </a:lnTo>
                <a:lnTo>
                  <a:pt x="1769224" y="116103"/>
                </a:lnTo>
                <a:lnTo>
                  <a:pt x="1769224" y="810260"/>
                </a:lnTo>
                <a:lnTo>
                  <a:pt x="115747" y="810260"/>
                </a:lnTo>
                <a:lnTo>
                  <a:pt x="115747" y="115570"/>
                </a:lnTo>
                <a:lnTo>
                  <a:pt x="1884972" y="115570"/>
                </a:lnTo>
                <a:lnTo>
                  <a:pt x="1884972" y="0"/>
                </a:lnTo>
                <a:close/>
              </a:path>
            </a:pathLst>
          </a:custGeom>
          <a:solidFill>
            <a:srgbClr val="8B03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951761" y="1257649"/>
            <a:ext cx="1898014" cy="939165"/>
          </a:xfrm>
          <a:custGeom>
            <a:avLst/>
            <a:gdLst/>
            <a:ahLst/>
            <a:cxnLst/>
            <a:rect l="l" t="t" r="r" b="b"/>
            <a:pathLst>
              <a:path w="1898014" h="939164">
                <a:moveTo>
                  <a:pt x="1894828" y="0"/>
                </a:moveTo>
                <a:lnTo>
                  <a:pt x="2843" y="0"/>
                </a:lnTo>
                <a:lnTo>
                  <a:pt x="0" y="2842"/>
                </a:lnTo>
                <a:lnTo>
                  <a:pt x="0" y="935836"/>
                </a:lnTo>
                <a:lnTo>
                  <a:pt x="2843" y="938678"/>
                </a:lnTo>
                <a:lnTo>
                  <a:pt x="1894828" y="938678"/>
                </a:lnTo>
                <a:lnTo>
                  <a:pt x="1897672" y="935836"/>
                </a:lnTo>
                <a:lnTo>
                  <a:pt x="1897672" y="934445"/>
                </a:lnTo>
                <a:lnTo>
                  <a:pt x="5180" y="934445"/>
                </a:lnTo>
                <a:lnTo>
                  <a:pt x="4233" y="933498"/>
                </a:lnTo>
                <a:lnTo>
                  <a:pt x="4233" y="5180"/>
                </a:lnTo>
                <a:lnTo>
                  <a:pt x="5180" y="4232"/>
                </a:lnTo>
                <a:lnTo>
                  <a:pt x="1897672" y="4232"/>
                </a:lnTo>
                <a:lnTo>
                  <a:pt x="1897672" y="2842"/>
                </a:lnTo>
                <a:lnTo>
                  <a:pt x="1894828" y="0"/>
                </a:lnTo>
                <a:close/>
              </a:path>
              <a:path w="1898014" h="939164">
                <a:moveTo>
                  <a:pt x="1897672" y="4232"/>
                </a:moveTo>
                <a:lnTo>
                  <a:pt x="1892490" y="4232"/>
                </a:lnTo>
                <a:lnTo>
                  <a:pt x="1893438" y="5180"/>
                </a:lnTo>
                <a:lnTo>
                  <a:pt x="1893438" y="933498"/>
                </a:lnTo>
                <a:lnTo>
                  <a:pt x="1892490" y="934445"/>
                </a:lnTo>
                <a:lnTo>
                  <a:pt x="1897672" y="934445"/>
                </a:lnTo>
                <a:lnTo>
                  <a:pt x="1897672" y="4232"/>
                </a:lnTo>
                <a:close/>
              </a:path>
              <a:path w="1898014" h="939164">
                <a:moveTo>
                  <a:pt x="1889205" y="8467"/>
                </a:moveTo>
                <a:lnTo>
                  <a:pt x="8466" y="8467"/>
                </a:lnTo>
                <a:lnTo>
                  <a:pt x="8466" y="930211"/>
                </a:lnTo>
                <a:lnTo>
                  <a:pt x="1889205" y="930211"/>
                </a:lnTo>
                <a:lnTo>
                  <a:pt x="1889205" y="925978"/>
                </a:lnTo>
                <a:lnTo>
                  <a:pt x="12700" y="925978"/>
                </a:lnTo>
                <a:lnTo>
                  <a:pt x="12700" y="12700"/>
                </a:lnTo>
                <a:lnTo>
                  <a:pt x="1889205" y="12700"/>
                </a:lnTo>
                <a:lnTo>
                  <a:pt x="1889205" y="8467"/>
                </a:lnTo>
                <a:close/>
              </a:path>
              <a:path w="1898014" h="939164">
                <a:moveTo>
                  <a:pt x="1889205" y="12700"/>
                </a:moveTo>
                <a:lnTo>
                  <a:pt x="1884972" y="12700"/>
                </a:lnTo>
                <a:lnTo>
                  <a:pt x="1884972" y="925978"/>
                </a:lnTo>
                <a:lnTo>
                  <a:pt x="1889205" y="925978"/>
                </a:lnTo>
                <a:lnTo>
                  <a:pt x="1889205" y="12700"/>
                </a:lnTo>
                <a:close/>
              </a:path>
              <a:path w="1898014" h="939164">
                <a:moveTo>
                  <a:pt x="1779082" y="115746"/>
                </a:moveTo>
                <a:lnTo>
                  <a:pt x="118590" y="115746"/>
                </a:lnTo>
                <a:lnTo>
                  <a:pt x="115747" y="118590"/>
                </a:lnTo>
                <a:lnTo>
                  <a:pt x="115747" y="820088"/>
                </a:lnTo>
                <a:lnTo>
                  <a:pt x="118590" y="822930"/>
                </a:lnTo>
                <a:lnTo>
                  <a:pt x="1779082" y="822930"/>
                </a:lnTo>
                <a:lnTo>
                  <a:pt x="1781924" y="820088"/>
                </a:lnTo>
                <a:lnTo>
                  <a:pt x="1781924" y="818697"/>
                </a:lnTo>
                <a:lnTo>
                  <a:pt x="120928" y="818697"/>
                </a:lnTo>
                <a:lnTo>
                  <a:pt x="119980" y="817750"/>
                </a:lnTo>
                <a:lnTo>
                  <a:pt x="119980" y="120928"/>
                </a:lnTo>
                <a:lnTo>
                  <a:pt x="120928" y="119980"/>
                </a:lnTo>
                <a:lnTo>
                  <a:pt x="1781924" y="119980"/>
                </a:lnTo>
                <a:lnTo>
                  <a:pt x="1781924" y="118590"/>
                </a:lnTo>
                <a:lnTo>
                  <a:pt x="1779082" y="115746"/>
                </a:lnTo>
                <a:close/>
              </a:path>
              <a:path w="1898014" h="939164">
                <a:moveTo>
                  <a:pt x="1781924" y="119980"/>
                </a:moveTo>
                <a:lnTo>
                  <a:pt x="1776744" y="119980"/>
                </a:lnTo>
                <a:lnTo>
                  <a:pt x="1777691" y="120928"/>
                </a:lnTo>
                <a:lnTo>
                  <a:pt x="1777691" y="817750"/>
                </a:lnTo>
                <a:lnTo>
                  <a:pt x="1776744" y="818697"/>
                </a:lnTo>
                <a:lnTo>
                  <a:pt x="1781924" y="818697"/>
                </a:lnTo>
                <a:lnTo>
                  <a:pt x="1781924" y="119980"/>
                </a:lnTo>
                <a:close/>
              </a:path>
              <a:path w="1898014" h="939164">
                <a:moveTo>
                  <a:pt x="1773458" y="124213"/>
                </a:moveTo>
                <a:lnTo>
                  <a:pt x="124213" y="124213"/>
                </a:lnTo>
                <a:lnTo>
                  <a:pt x="124213" y="814464"/>
                </a:lnTo>
                <a:lnTo>
                  <a:pt x="1773458" y="814464"/>
                </a:lnTo>
                <a:lnTo>
                  <a:pt x="1773458" y="810230"/>
                </a:lnTo>
                <a:lnTo>
                  <a:pt x="128447" y="810230"/>
                </a:lnTo>
                <a:lnTo>
                  <a:pt x="128447" y="128446"/>
                </a:lnTo>
                <a:lnTo>
                  <a:pt x="1773458" y="128446"/>
                </a:lnTo>
                <a:lnTo>
                  <a:pt x="1773458" y="124213"/>
                </a:lnTo>
                <a:close/>
              </a:path>
              <a:path w="1898014" h="939164">
                <a:moveTo>
                  <a:pt x="1773458" y="128446"/>
                </a:moveTo>
                <a:lnTo>
                  <a:pt x="1769224" y="128446"/>
                </a:lnTo>
                <a:lnTo>
                  <a:pt x="1769224" y="810230"/>
                </a:lnTo>
                <a:lnTo>
                  <a:pt x="1773458" y="810230"/>
                </a:lnTo>
                <a:lnTo>
                  <a:pt x="1773458" y="128446"/>
                </a:lnTo>
                <a:close/>
              </a:path>
            </a:pathLst>
          </a:custGeom>
          <a:solidFill>
            <a:srgbClr val="F465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958100" y="2522219"/>
            <a:ext cx="1885314" cy="943610"/>
          </a:xfrm>
          <a:custGeom>
            <a:avLst/>
            <a:gdLst/>
            <a:ahLst/>
            <a:cxnLst/>
            <a:rect l="l" t="t" r="r" b="b"/>
            <a:pathLst>
              <a:path w="1885314" h="943610">
                <a:moveTo>
                  <a:pt x="1884972" y="0"/>
                </a:moveTo>
                <a:lnTo>
                  <a:pt x="0" y="0"/>
                </a:lnTo>
                <a:lnTo>
                  <a:pt x="0" y="118110"/>
                </a:lnTo>
                <a:lnTo>
                  <a:pt x="0" y="825500"/>
                </a:lnTo>
                <a:lnTo>
                  <a:pt x="0" y="943610"/>
                </a:lnTo>
                <a:lnTo>
                  <a:pt x="1884972" y="943610"/>
                </a:lnTo>
                <a:lnTo>
                  <a:pt x="1884972" y="825500"/>
                </a:lnTo>
                <a:lnTo>
                  <a:pt x="117932" y="825500"/>
                </a:lnTo>
                <a:lnTo>
                  <a:pt x="117932" y="118110"/>
                </a:lnTo>
                <a:lnTo>
                  <a:pt x="1767052" y="118110"/>
                </a:lnTo>
                <a:lnTo>
                  <a:pt x="1767052" y="825246"/>
                </a:lnTo>
                <a:lnTo>
                  <a:pt x="1884972" y="825246"/>
                </a:lnTo>
                <a:lnTo>
                  <a:pt x="1884972" y="118110"/>
                </a:lnTo>
                <a:lnTo>
                  <a:pt x="1884972" y="117652"/>
                </a:lnTo>
                <a:lnTo>
                  <a:pt x="1884972" y="0"/>
                </a:lnTo>
                <a:close/>
              </a:path>
            </a:pathLst>
          </a:custGeom>
          <a:solidFill>
            <a:srgbClr val="8B03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958111" y="2521934"/>
            <a:ext cx="1885314" cy="943610"/>
          </a:xfrm>
          <a:custGeom>
            <a:avLst/>
            <a:gdLst/>
            <a:ahLst/>
            <a:cxnLst/>
            <a:rect l="l" t="t" r="r" b="b"/>
            <a:pathLst>
              <a:path w="1885314" h="943610">
                <a:moveTo>
                  <a:pt x="0" y="0"/>
                </a:moveTo>
                <a:lnTo>
                  <a:pt x="1884972" y="0"/>
                </a:lnTo>
                <a:lnTo>
                  <a:pt x="1884972" y="943451"/>
                </a:lnTo>
                <a:lnTo>
                  <a:pt x="0" y="943451"/>
                </a:lnTo>
                <a:lnTo>
                  <a:pt x="0" y="0"/>
                </a:lnTo>
                <a:close/>
              </a:path>
              <a:path w="1885314" h="943610">
                <a:moveTo>
                  <a:pt x="117932" y="117932"/>
                </a:moveTo>
                <a:lnTo>
                  <a:pt x="117932" y="825520"/>
                </a:lnTo>
                <a:lnTo>
                  <a:pt x="1767042" y="825520"/>
                </a:lnTo>
                <a:lnTo>
                  <a:pt x="1767042" y="117932"/>
                </a:lnTo>
                <a:lnTo>
                  <a:pt x="117932" y="117932"/>
                </a:lnTo>
                <a:close/>
              </a:path>
            </a:pathLst>
          </a:custGeom>
          <a:ln w="12700">
            <a:solidFill>
              <a:srgbClr val="F465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5778" y="146811"/>
            <a:ext cx="8812443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8B032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23216" y="1453606"/>
            <a:ext cx="5357495" cy="3126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95798" y="4799710"/>
            <a:ext cx="21018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B03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98546" y="336803"/>
            <a:ext cx="7715250" cy="246697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</a:pP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Impact</a:t>
            </a:r>
            <a:r>
              <a:rPr dirty="0" sz="3200" spc="-3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3200" spc="-3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experiences</a:t>
            </a:r>
            <a:r>
              <a:rPr dirty="0" sz="3200" spc="-3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3200" spc="-3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discrimination</a:t>
            </a:r>
            <a:r>
              <a:rPr dirty="0" sz="3200" spc="-40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" b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dirty="0" sz="3200" spc="-10" b="0">
                <a:solidFill>
                  <a:srgbClr val="FFFFFF"/>
                </a:solidFill>
                <a:latin typeface="Arial"/>
                <a:cs typeface="Arial"/>
              </a:rPr>
              <a:t>self-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efficacy</a:t>
            </a:r>
            <a:r>
              <a:rPr dirty="0" sz="3200" spc="-2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among</a:t>
            </a:r>
            <a:r>
              <a:rPr dirty="0" sz="3200" spc="-2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parents</a:t>
            </a:r>
            <a:r>
              <a:rPr dirty="0" sz="3200" spc="-2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3200" spc="-2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 b="0">
                <a:solidFill>
                  <a:srgbClr val="FFFFFF"/>
                </a:solidFill>
                <a:latin typeface="Arial"/>
                <a:cs typeface="Arial"/>
              </a:rPr>
              <a:t>other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dirty="0" sz="3200" spc="-4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caregivers</a:t>
            </a:r>
            <a:r>
              <a:rPr dirty="0" sz="3200" spc="-40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3200" spc="-40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hospitalized</a:t>
            </a:r>
            <a:r>
              <a:rPr dirty="0" sz="3200" spc="-50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 b="0">
                <a:solidFill>
                  <a:srgbClr val="FFFFFF"/>
                </a:solidFill>
                <a:latin typeface="Arial"/>
                <a:cs typeface="Arial"/>
              </a:rPr>
              <a:t>children: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possible</a:t>
            </a:r>
            <a:r>
              <a:rPr dirty="0" sz="3200" spc="-6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implications</a:t>
            </a:r>
            <a:r>
              <a:rPr dirty="0" sz="3200" spc="-5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3200" spc="-5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downstream</a:t>
            </a:r>
            <a:r>
              <a:rPr dirty="0" sz="3200" spc="-5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 b="0">
                <a:solidFill>
                  <a:srgbClr val="FFFFFF"/>
                </a:solidFill>
                <a:latin typeface="Arial"/>
                <a:cs typeface="Arial"/>
              </a:rPr>
              <a:t>food </a:t>
            </a:r>
            <a:r>
              <a:rPr dirty="0" sz="3200" b="0">
                <a:solidFill>
                  <a:srgbClr val="FFFFFF"/>
                </a:solidFill>
                <a:latin typeface="Arial"/>
                <a:cs typeface="Arial"/>
              </a:rPr>
              <a:t>insecurity</a:t>
            </a:r>
            <a:r>
              <a:rPr dirty="0" sz="3200" spc="-55" b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 b="0">
                <a:solidFill>
                  <a:srgbClr val="FFFFFF"/>
                </a:solidFill>
                <a:latin typeface="Arial"/>
                <a:cs typeface="Arial"/>
              </a:rPr>
              <a:t>interventions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1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898546" y="3221227"/>
            <a:ext cx="6299835" cy="105156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225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Nate</a:t>
            </a:r>
            <a:r>
              <a:rPr dirty="0" sz="1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Glasser,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MD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MPP,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Fellow/Clinical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Instructor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Internal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Medicine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Pediatrics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20"/>
              </a:lnSpc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University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Chicago,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Section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General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Internal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Medicine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650"/>
              </a:lnSpc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SIREN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National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Meeting,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Sept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15,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64959" y="130555"/>
            <a:ext cx="428307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latin typeface="Arial"/>
                <a:cs typeface="Arial"/>
              </a:rPr>
              <a:t>Results:</a:t>
            </a:r>
            <a:r>
              <a:rPr dirty="0" sz="2400" spc="-95" b="0">
                <a:latin typeface="Arial"/>
                <a:cs typeface="Arial"/>
              </a:rPr>
              <a:t> </a:t>
            </a:r>
            <a:r>
              <a:rPr dirty="0" sz="2400" b="0">
                <a:latin typeface="Arial"/>
                <a:cs typeface="Arial"/>
              </a:rPr>
              <a:t>baseline,</a:t>
            </a:r>
            <a:r>
              <a:rPr dirty="0" sz="2400" spc="-95" b="0">
                <a:latin typeface="Arial"/>
                <a:cs typeface="Arial"/>
              </a:rPr>
              <a:t> </a:t>
            </a:r>
            <a:r>
              <a:rPr dirty="0" sz="2400" spc="-10" b="0">
                <a:latin typeface="Arial"/>
                <a:cs typeface="Arial"/>
              </a:rPr>
              <a:t>demographic </a:t>
            </a:r>
            <a:r>
              <a:rPr dirty="0" sz="2400" b="0">
                <a:latin typeface="Arial"/>
                <a:cs typeface="Arial"/>
              </a:rPr>
              <a:t>characteristics</a:t>
            </a:r>
            <a:r>
              <a:rPr dirty="0" sz="2400" spc="-70" b="0">
                <a:latin typeface="Arial"/>
                <a:cs typeface="Arial"/>
              </a:rPr>
              <a:t> </a:t>
            </a:r>
            <a:r>
              <a:rPr dirty="0" sz="2400" b="0">
                <a:latin typeface="Arial"/>
                <a:cs typeface="Arial"/>
              </a:rPr>
              <a:t>of</a:t>
            </a:r>
            <a:r>
              <a:rPr dirty="0" sz="2400" spc="-70" b="0">
                <a:latin typeface="Arial"/>
                <a:cs typeface="Arial"/>
              </a:rPr>
              <a:t> </a:t>
            </a:r>
            <a:r>
              <a:rPr dirty="0" sz="2400" spc="-10" b="0">
                <a:latin typeface="Arial"/>
                <a:cs typeface="Arial"/>
              </a:rPr>
              <a:t>sample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2002" y="862075"/>
            <a:ext cx="3937635" cy="382333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1200" spc="-20">
                <a:latin typeface="Arial"/>
                <a:cs typeface="Arial"/>
              </a:rPr>
              <a:t>Age: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260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Average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35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(SD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9.0)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200" spc="-10">
                <a:latin typeface="Arial"/>
                <a:cs typeface="Arial"/>
              </a:rPr>
              <a:t>Education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70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20%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college</a:t>
            </a:r>
            <a:r>
              <a:rPr dirty="0" sz="1200" spc="-20">
                <a:latin typeface="Arial"/>
                <a:cs typeface="Arial"/>
              </a:rPr>
              <a:t> grad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265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41%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some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college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technical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school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40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28%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grads</a:t>
            </a:r>
            <a:endParaRPr sz="1200">
              <a:latin typeface="Arial"/>
              <a:cs typeface="Arial"/>
            </a:endParaRPr>
          </a:p>
          <a:p>
            <a:pPr marL="12700" marR="2404110" indent="304165">
              <a:lnSpc>
                <a:spcPct val="111700"/>
              </a:lnSpc>
              <a:spcBef>
                <a:spcPts val="95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11%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less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than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HS </a:t>
            </a:r>
            <a:r>
              <a:rPr dirty="0" sz="1200" spc="-10">
                <a:latin typeface="Arial"/>
                <a:cs typeface="Arial"/>
              </a:rPr>
              <a:t>Gender:</a:t>
            </a:r>
            <a:endParaRPr sz="1200">
              <a:latin typeface="Arial"/>
              <a:cs typeface="Arial"/>
            </a:endParaRPr>
          </a:p>
          <a:p>
            <a:pPr marL="12700" marR="788670" indent="304165">
              <a:lnSpc>
                <a:spcPct val="110000"/>
              </a:lnSpc>
              <a:spcBef>
                <a:spcPts val="120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94%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identified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female,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rest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20">
                <a:latin typeface="Arial"/>
                <a:cs typeface="Arial"/>
              </a:rPr>
              <a:t> male </a:t>
            </a:r>
            <a:r>
              <a:rPr dirty="0" sz="1200" spc="-10">
                <a:latin typeface="Arial"/>
                <a:cs typeface="Arial"/>
              </a:rPr>
              <a:t>Race:</a:t>
            </a:r>
            <a:endParaRPr sz="1200">
              <a:latin typeface="Arial"/>
              <a:cs typeface="Arial"/>
            </a:endParaRPr>
          </a:p>
          <a:p>
            <a:pPr marL="12700" marR="679450" indent="304165">
              <a:lnSpc>
                <a:spcPct val="118300"/>
              </a:lnSpc>
              <a:spcBef>
                <a:spcPts val="5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80%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sample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Black/African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American Employment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65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55%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employed</a:t>
            </a:r>
            <a:endParaRPr sz="1200">
              <a:latin typeface="Arial"/>
              <a:cs typeface="Arial"/>
            </a:endParaRPr>
          </a:p>
          <a:p>
            <a:pPr marL="12700" marR="2440305" indent="304165">
              <a:lnSpc>
                <a:spcPct val="111700"/>
              </a:lnSpc>
              <a:spcBef>
                <a:spcPts val="70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43%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unemployed </a:t>
            </a:r>
            <a:r>
              <a:rPr dirty="0" sz="1200">
                <a:latin typeface="Arial"/>
                <a:cs typeface="Arial"/>
              </a:rPr>
              <a:t>Relationship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status</a:t>
            </a:r>
            <a:endParaRPr sz="1200">
              <a:latin typeface="Arial"/>
              <a:cs typeface="Arial"/>
            </a:endParaRPr>
          </a:p>
          <a:p>
            <a:pPr marL="183515" marR="5080" indent="-171450">
              <a:lnSpc>
                <a:spcPct val="111700"/>
              </a:lnSpc>
              <a:spcBef>
                <a:spcPts val="100"/>
              </a:spcBef>
              <a:buFont typeface="Courier New"/>
              <a:buChar char="o"/>
              <a:tabLst>
                <a:tab pos="183515" algn="l"/>
              </a:tabLst>
            </a:pPr>
            <a:r>
              <a:rPr dirty="0" sz="1200">
                <a:latin typeface="Arial"/>
                <a:cs typeface="Arial"/>
              </a:rPr>
              <a:t>53%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described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themselves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partnered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(either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married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-10">
                <a:latin typeface="Arial"/>
                <a:cs typeface="Arial"/>
              </a:rPr>
              <a:t> relationship)</a:t>
            </a:r>
            <a:endParaRPr sz="120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184150" algn="l"/>
              </a:tabLst>
            </a:pPr>
            <a:r>
              <a:rPr dirty="0" sz="1200">
                <a:latin typeface="Arial"/>
                <a:cs typeface="Arial"/>
              </a:rPr>
              <a:t>47%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un-partnered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8255" y="448055"/>
            <a:ext cx="1770888" cy="38191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198" y="415649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5" h="0">
                <a:moveTo>
                  <a:pt x="0" y="0"/>
                </a:moveTo>
                <a:lnTo>
                  <a:pt x="183300" y="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99667" y="471932"/>
            <a:ext cx="8009890" cy="58039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2200"/>
              </a:lnSpc>
              <a:spcBef>
                <a:spcPts val="50"/>
              </a:spcBef>
            </a:pPr>
            <a:r>
              <a:rPr dirty="0" sz="1800" spc="-35"/>
              <a:t>Results:</a:t>
            </a:r>
            <a:r>
              <a:rPr dirty="0" sz="1800" spc="15"/>
              <a:t> </a:t>
            </a:r>
            <a:r>
              <a:rPr dirty="0" sz="1800"/>
              <a:t>baseline,</a:t>
            </a:r>
            <a:r>
              <a:rPr dirty="0" sz="1800" spc="5"/>
              <a:t> </a:t>
            </a:r>
            <a:r>
              <a:rPr dirty="0" sz="1800"/>
              <a:t>demographic</a:t>
            </a:r>
            <a:r>
              <a:rPr dirty="0" sz="1800" spc="5"/>
              <a:t> </a:t>
            </a:r>
            <a:r>
              <a:rPr dirty="0" sz="1800" spc="-10"/>
              <a:t>characteristics</a:t>
            </a:r>
            <a:r>
              <a:rPr dirty="0" sz="1800" spc="5"/>
              <a:t> </a:t>
            </a:r>
            <a:r>
              <a:rPr dirty="0" sz="1800"/>
              <a:t>of</a:t>
            </a:r>
            <a:r>
              <a:rPr dirty="0" sz="1800" spc="5"/>
              <a:t> </a:t>
            </a:r>
            <a:r>
              <a:rPr dirty="0" sz="1800"/>
              <a:t>sample</a:t>
            </a:r>
            <a:r>
              <a:rPr dirty="0" sz="1800" spc="5"/>
              <a:t> </a:t>
            </a:r>
            <a:r>
              <a:rPr dirty="0" sz="1800"/>
              <a:t>with</a:t>
            </a:r>
            <a:r>
              <a:rPr dirty="0" sz="1800" spc="10"/>
              <a:t> </a:t>
            </a:r>
            <a:r>
              <a:rPr dirty="0" sz="1800" spc="-10"/>
              <a:t>significant </a:t>
            </a:r>
            <a:r>
              <a:rPr dirty="0" sz="1800"/>
              <a:t>differences</a:t>
            </a:r>
            <a:r>
              <a:rPr dirty="0" sz="1800" spc="-5"/>
              <a:t> </a:t>
            </a:r>
            <a:r>
              <a:rPr dirty="0" sz="1800" spc="50"/>
              <a:t>between</a:t>
            </a:r>
            <a:r>
              <a:rPr dirty="0" sz="1800" spc="5"/>
              <a:t> </a:t>
            </a:r>
            <a:r>
              <a:rPr dirty="0" sz="1800"/>
              <a:t>food</a:t>
            </a:r>
            <a:r>
              <a:rPr dirty="0" sz="1800" spc="5"/>
              <a:t> </a:t>
            </a:r>
            <a:r>
              <a:rPr dirty="0" sz="1800"/>
              <a:t>security </a:t>
            </a:r>
            <a:r>
              <a:rPr dirty="0" sz="1800" spc="-10"/>
              <a:t>groups</a:t>
            </a:r>
            <a:endParaRPr sz="1800"/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342638" y="1361947"/>
            <a:ext cx="2769235" cy="2531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Insurance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status: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200">
              <a:latin typeface="Arial"/>
              <a:cs typeface="Arial"/>
            </a:endParaRPr>
          </a:p>
          <a:p>
            <a:pPr marL="317500" marR="130175" indent="-304800">
              <a:lnSpc>
                <a:spcPct val="113900"/>
              </a:lnSpc>
              <a:buFont typeface="Courier New"/>
              <a:buChar char="o"/>
              <a:tabLst>
                <a:tab pos="317500" algn="l"/>
              </a:tabLst>
            </a:pPr>
            <a:r>
              <a:rPr dirty="0" sz="1200">
                <a:latin typeface="Arial"/>
                <a:cs typeface="Arial"/>
              </a:rPr>
              <a:t>Higher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rates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Medicare/Medicaid </a:t>
            </a:r>
            <a:r>
              <a:rPr dirty="0" sz="1200">
                <a:latin typeface="Arial"/>
                <a:cs typeface="Arial"/>
              </a:rPr>
              <a:t>among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food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insecure,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though </a:t>
            </a:r>
            <a:r>
              <a:rPr dirty="0" sz="1200">
                <a:latin typeface="Arial"/>
                <a:cs typeface="Arial"/>
              </a:rPr>
              <a:t>interestingly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highest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among </a:t>
            </a:r>
            <a:r>
              <a:rPr dirty="0" sz="1200">
                <a:latin typeface="Arial"/>
                <a:cs typeface="Arial"/>
              </a:rPr>
              <a:t>marginally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food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insecure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Font typeface="Courier New"/>
              <a:buChar char="o"/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Arial"/>
                <a:cs typeface="Arial"/>
              </a:rPr>
              <a:t>Annual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income: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200">
              <a:latin typeface="Arial"/>
              <a:cs typeface="Arial"/>
            </a:endParaRPr>
          </a:p>
          <a:p>
            <a:pPr marL="317500" marR="5080" indent="-304800">
              <a:lnSpc>
                <a:spcPct val="117500"/>
              </a:lnSpc>
              <a:buFont typeface="Courier New"/>
              <a:buChar char="o"/>
              <a:tabLst>
                <a:tab pos="317500" algn="l"/>
              </a:tabLst>
            </a:pPr>
            <a:r>
              <a:rPr dirty="0" sz="1200">
                <a:latin typeface="Arial"/>
                <a:cs typeface="Arial"/>
              </a:rPr>
              <a:t>Income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&lt;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$50k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more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common </a:t>
            </a:r>
            <a:r>
              <a:rPr dirty="0" sz="1200">
                <a:latin typeface="Arial"/>
                <a:cs typeface="Arial"/>
              </a:rPr>
              <a:t>among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those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food </a:t>
            </a:r>
            <a:r>
              <a:rPr dirty="0" sz="1200">
                <a:latin typeface="Arial"/>
                <a:cs typeface="Arial"/>
              </a:rPr>
              <a:t>insecure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marginally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food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insecure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61316" y="1453606"/>
          <a:ext cx="5357495" cy="3126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5150"/>
                <a:gridCol w="477519"/>
                <a:gridCol w="821690"/>
                <a:gridCol w="701039"/>
                <a:gridCol w="1012189"/>
                <a:gridCol w="419735"/>
              </a:tblGrid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7780">
                        <a:lnSpc>
                          <a:spcPts val="1345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Total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45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Secure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1345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Marginal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08940">
                        <a:lnSpc>
                          <a:spcPts val="1345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Insecure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p-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67945" marR="86995">
                        <a:lnSpc>
                          <a:spcPts val="1420"/>
                        </a:lnSpc>
                        <a:spcBef>
                          <a:spcPts val="35"/>
                        </a:spcBef>
                      </a:pPr>
                      <a:r>
                        <a:rPr dirty="0" sz="1200" spc="-60">
                          <a:latin typeface="Arial"/>
                          <a:cs typeface="Arial"/>
                        </a:rPr>
                        <a:t>valu </a:t>
                      </a:r>
                      <a:r>
                        <a:rPr dirty="0" sz="1200" spc="-50">
                          <a:latin typeface="Arial"/>
                          <a:cs typeface="Arial"/>
                        </a:rPr>
                        <a:t>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L="68580">
                        <a:lnSpc>
                          <a:spcPts val="1345"/>
                        </a:lnSpc>
                      </a:pPr>
                      <a:r>
                        <a:rPr dirty="0" sz="1200" spc="-65">
                          <a:latin typeface="Arial"/>
                          <a:cs typeface="Arial"/>
                        </a:rPr>
                        <a:t>Insurance</a:t>
                      </a:r>
                      <a:r>
                        <a:rPr dirty="0" sz="12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latin typeface="Arial"/>
                          <a:cs typeface="Arial"/>
                        </a:rPr>
                        <a:t>Status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algn="r" marR="62230">
                        <a:lnSpc>
                          <a:spcPts val="1345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Private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25%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70510">
                        <a:lnSpc>
                          <a:spcPts val="134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31%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dirty="0" sz="1200" spc="-20">
                          <a:latin typeface="Arial"/>
                          <a:cs typeface="Arial"/>
                        </a:rPr>
                        <a:t>5.6%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65760">
                        <a:lnSpc>
                          <a:spcPts val="134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22%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algn="r" marR="60960">
                        <a:lnSpc>
                          <a:spcPts val="1340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Medicare/Medicaid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74%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70510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68%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91%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48615">
                        <a:lnSpc>
                          <a:spcPts val="1340"/>
                        </a:lnSpc>
                      </a:pPr>
                      <a:r>
                        <a:rPr dirty="0" sz="1200" spc="-65">
                          <a:latin typeface="Arial"/>
                          <a:cs typeface="Arial"/>
                        </a:rPr>
                        <a:t>78</a:t>
                      </a:r>
                      <a:r>
                        <a:rPr dirty="0" sz="12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50"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algn="r" marR="60960">
                        <a:lnSpc>
                          <a:spcPts val="1340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Other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04495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algn="r" marR="61594">
                        <a:lnSpc>
                          <a:spcPts val="1340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Missing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04495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marL="68580">
                        <a:lnSpc>
                          <a:spcPts val="1340"/>
                        </a:lnSpc>
                      </a:pPr>
                      <a:r>
                        <a:rPr dirty="0" sz="1200" spc="-60">
                          <a:latin typeface="Arial"/>
                          <a:cs typeface="Arial"/>
                        </a:rPr>
                        <a:t>Annual</a:t>
                      </a:r>
                      <a:r>
                        <a:rPr dirty="0" sz="12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latin typeface="Arial"/>
                          <a:cs typeface="Arial"/>
                        </a:rPr>
                        <a:t>income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0.0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algn="r" marR="62230">
                        <a:lnSpc>
                          <a:spcPts val="1335"/>
                        </a:lnSpc>
                      </a:pPr>
                      <a:r>
                        <a:rPr dirty="0" sz="1200" spc="-105">
                          <a:latin typeface="Arial"/>
                          <a:cs typeface="Arial"/>
                        </a:rPr>
                        <a:t>&lt;=</a:t>
                      </a:r>
                      <a:r>
                        <a:rPr dirty="0" sz="12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0">
                          <a:latin typeface="Arial"/>
                          <a:cs typeface="Arial"/>
                        </a:rPr>
                        <a:t>$50k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83%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70510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77%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92%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65760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92%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algn="r" marR="62230">
                        <a:lnSpc>
                          <a:spcPts val="1335"/>
                        </a:lnSpc>
                      </a:pPr>
                      <a:r>
                        <a:rPr dirty="0" sz="1200" spc="-20">
                          <a:latin typeface="Arial"/>
                          <a:cs typeface="Arial"/>
                        </a:rPr>
                        <a:t>&gt;50K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14%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70510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19%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6%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04495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6%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 algn="r" marR="61594">
                        <a:lnSpc>
                          <a:spcPts val="1335"/>
                        </a:lnSpc>
                      </a:pPr>
                      <a:r>
                        <a:rPr dirty="0" sz="1200" spc="-10">
                          <a:latin typeface="Arial"/>
                          <a:cs typeface="Arial"/>
                        </a:rPr>
                        <a:t>missing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4%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3%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04495">
                        <a:lnSpc>
                          <a:spcPts val="1335"/>
                        </a:lnSpc>
                      </a:pPr>
                      <a:r>
                        <a:rPr dirty="0" sz="1200" spc="-25">
                          <a:latin typeface="Arial"/>
                          <a:cs typeface="Arial"/>
                        </a:rPr>
                        <a:t>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198" y="415649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5" h="0">
                <a:moveTo>
                  <a:pt x="0" y="0"/>
                </a:moveTo>
                <a:lnTo>
                  <a:pt x="183300" y="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83901" y="560323"/>
            <a:ext cx="673417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5"/>
              <a:t>Results:</a:t>
            </a:r>
            <a:r>
              <a:rPr dirty="0" sz="1800" spc="-40"/>
              <a:t> </a:t>
            </a:r>
            <a:r>
              <a:rPr dirty="0" sz="1800"/>
              <a:t>experiences</a:t>
            </a:r>
            <a:r>
              <a:rPr dirty="0" sz="1800" spc="-50"/>
              <a:t> </a:t>
            </a:r>
            <a:r>
              <a:rPr dirty="0" sz="1800"/>
              <a:t>of</a:t>
            </a:r>
            <a:r>
              <a:rPr dirty="0" sz="1800" spc="-45"/>
              <a:t> </a:t>
            </a:r>
            <a:r>
              <a:rPr dirty="0" sz="1800" spc="-10"/>
              <a:t>discrimination</a:t>
            </a:r>
            <a:r>
              <a:rPr dirty="0" sz="1800" spc="-45"/>
              <a:t> </a:t>
            </a:r>
            <a:r>
              <a:rPr dirty="0" sz="1800"/>
              <a:t>by</a:t>
            </a:r>
            <a:r>
              <a:rPr dirty="0" sz="1800" spc="-45"/>
              <a:t> </a:t>
            </a:r>
            <a:r>
              <a:rPr dirty="0" sz="1800"/>
              <a:t>food</a:t>
            </a:r>
            <a:r>
              <a:rPr dirty="0" sz="1800" spc="-45"/>
              <a:t> </a:t>
            </a:r>
            <a:r>
              <a:rPr dirty="0" sz="1800"/>
              <a:t>security</a:t>
            </a:r>
            <a:r>
              <a:rPr dirty="0" sz="1800" spc="-50"/>
              <a:t> </a:t>
            </a:r>
            <a:r>
              <a:rPr dirty="0" sz="1800" spc="-10"/>
              <a:t>status</a:t>
            </a:r>
            <a:endParaRPr sz="1800"/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231125" y="1294891"/>
            <a:ext cx="3049270" cy="2588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Average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reported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frequency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discrimination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z="1200">
              <a:latin typeface="Arial"/>
              <a:cs typeface="Arial"/>
            </a:endParaRPr>
          </a:p>
          <a:p>
            <a:pPr marL="316865" marR="174625" indent="-304800">
              <a:lnSpc>
                <a:spcPct val="111700"/>
              </a:lnSpc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Statistically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significant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difference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in </a:t>
            </a:r>
            <a:r>
              <a:rPr dirty="0" sz="1200" spc="-10">
                <a:latin typeface="Arial"/>
                <a:cs typeface="Arial"/>
              </a:rPr>
              <a:t>Hospital-</a:t>
            </a:r>
            <a:r>
              <a:rPr dirty="0" sz="1200">
                <a:latin typeface="Arial"/>
                <a:cs typeface="Arial"/>
              </a:rPr>
              <a:t>based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community-</a:t>
            </a:r>
            <a:r>
              <a:rPr dirty="0" sz="1200" spc="-20">
                <a:latin typeface="Arial"/>
                <a:cs typeface="Arial"/>
              </a:rPr>
              <a:t>based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254"/>
              </a:spcBef>
              <a:buClr>
                <a:srgbClr val="000000"/>
              </a:buClr>
              <a:buSzPct val="85714"/>
              <a:buFont typeface="Courier New"/>
              <a:buChar char="o"/>
              <a:tabLst>
                <a:tab pos="316865" algn="l"/>
              </a:tabLst>
            </a:pPr>
            <a:r>
              <a:rPr dirty="0" sz="1400" b="1">
                <a:solidFill>
                  <a:srgbClr val="8B0320"/>
                </a:solidFill>
                <a:latin typeface="Arial"/>
                <a:cs typeface="Arial"/>
              </a:rPr>
              <a:t>insecure&gt;</a:t>
            </a:r>
            <a:r>
              <a:rPr dirty="0" sz="1400" spc="-4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8B0320"/>
                </a:solidFill>
                <a:latin typeface="Arial"/>
                <a:cs typeface="Arial"/>
              </a:rPr>
              <a:t>marginal</a:t>
            </a:r>
            <a:r>
              <a:rPr dirty="0" sz="1400" spc="-35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8B0320"/>
                </a:solidFill>
                <a:latin typeface="Arial"/>
                <a:cs typeface="Arial"/>
              </a:rPr>
              <a:t>&gt;</a:t>
            </a:r>
            <a:r>
              <a:rPr dirty="0" sz="1400" spc="-4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8B0320"/>
                </a:solidFill>
                <a:latin typeface="Arial"/>
                <a:cs typeface="Arial"/>
              </a:rPr>
              <a:t>secure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5"/>
              </a:spcBef>
              <a:buFont typeface="Courier New"/>
              <a:buChar char="o"/>
            </a:pPr>
            <a:endParaRPr sz="1400">
              <a:latin typeface="Arial"/>
              <a:cs typeface="Arial"/>
            </a:endParaRPr>
          </a:p>
          <a:p>
            <a:pPr marL="12700" marR="374650">
              <a:lnSpc>
                <a:spcPct val="110000"/>
              </a:lnSpc>
            </a:pPr>
            <a:r>
              <a:rPr dirty="0" sz="1200">
                <a:latin typeface="Arial"/>
                <a:cs typeface="Arial"/>
              </a:rPr>
              <a:t>%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Population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reporting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least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some </a:t>
            </a:r>
            <a:r>
              <a:rPr dirty="0" sz="1200">
                <a:latin typeface="Arial"/>
                <a:cs typeface="Arial"/>
              </a:rPr>
              <a:t>experience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discrimination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200">
              <a:latin typeface="Arial"/>
              <a:cs typeface="Arial"/>
            </a:endParaRPr>
          </a:p>
          <a:p>
            <a:pPr marL="316865" marR="374650" indent="-304800">
              <a:lnSpc>
                <a:spcPct val="118300"/>
              </a:lnSpc>
              <a:spcBef>
                <a:spcPts val="5"/>
              </a:spcBef>
              <a:buFont typeface="Courier New"/>
              <a:buChar char="o"/>
              <a:tabLst>
                <a:tab pos="316865" algn="l"/>
              </a:tabLst>
            </a:pPr>
            <a:r>
              <a:rPr dirty="0" sz="1200">
                <a:latin typeface="Arial"/>
                <a:cs typeface="Arial"/>
              </a:rPr>
              <a:t>Statistically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significant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difference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in </a:t>
            </a:r>
            <a:r>
              <a:rPr dirty="0" sz="1200" spc="-10">
                <a:latin typeface="Arial"/>
                <a:cs typeface="Arial"/>
              </a:rPr>
              <a:t>Community-</a:t>
            </a:r>
            <a:r>
              <a:rPr dirty="0" sz="1200">
                <a:latin typeface="Arial"/>
                <a:cs typeface="Arial"/>
              </a:rPr>
              <a:t>based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discrimination</a:t>
            </a:r>
            <a:endParaRPr sz="12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60"/>
              </a:spcBef>
              <a:buClr>
                <a:srgbClr val="000000"/>
              </a:buClr>
              <a:buSzPct val="85714"/>
              <a:buFont typeface="Courier New"/>
              <a:buChar char="o"/>
              <a:tabLst>
                <a:tab pos="316865" algn="l"/>
              </a:tabLst>
            </a:pPr>
            <a:r>
              <a:rPr dirty="0" sz="1400" b="1">
                <a:solidFill>
                  <a:srgbClr val="8B0320"/>
                </a:solidFill>
                <a:latin typeface="Arial"/>
                <a:cs typeface="Arial"/>
              </a:rPr>
              <a:t>insecure&gt;</a:t>
            </a:r>
            <a:r>
              <a:rPr dirty="0" sz="1400" spc="-4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8B0320"/>
                </a:solidFill>
                <a:latin typeface="Arial"/>
                <a:cs typeface="Arial"/>
              </a:rPr>
              <a:t>marginal</a:t>
            </a:r>
            <a:r>
              <a:rPr dirty="0" sz="1400" spc="-35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8B0320"/>
                </a:solidFill>
                <a:latin typeface="Arial"/>
                <a:cs typeface="Arial"/>
              </a:rPr>
              <a:t>&gt;</a:t>
            </a:r>
            <a:r>
              <a:rPr dirty="0" sz="1400" spc="-4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8B0320"/>
                </a:solidFill>
                <a:latin typeface="Arial"/>
                <a:cs typeface="Arial"/>
              </a:rPr>
              <a:t>secure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2898" y="1568143"/>
          <a:ext cx="5712460" cy="2491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1540"/>
                <a:gridCol w="608964"/>
                <a:gridCol w="679450"/>
                <a:gridCol w="808354"/>
                <a:gridCol w="804545"/>
                <a:gridCol w="562610"/>
              </a:tblGrid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15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Total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15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Secure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15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Marginal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15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Insecure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dirty="0" sz="1100" spc="-45">
                          <a:latin typeface="Arial"/>
                          <a:cs typeface="Arial"/>
                        </a:rPr>
                        <a:t>p-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value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67945">
                        <a:lnSpc>
                          <a:spcPts val="1215"/>
                        </a:lnSpc>
                      </a:pPr>
                      <a:r>
                        <a:rPr dirty="0" sz="1100" spc="-70">
                          <a:latin typeface="Arial"/>
                          <a:cs typeface="Arial"/>
                        </a:rPr>
                        <a:t>Freq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30">
                          <a:latin typeface="Arial"/>
                          <a:cs typeface="Arial"/>
                        </a:rPr>
                        <a:t>discrimination</a:t>
                      </a:r>
                      <a:r>
                        <a:rPr dirty="0" sz="1100" spc="1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experiences,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100" spc="-50">
                          <a:latin typeface="Arial"/>
                          <a:cs typeface="Arial"/>
                        </a:rPr>
                        <a:t>Mean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20">
                          <a:latin typeface="Arial"/>
                          <a:cs typeface="Arial"/>
                        </a:rPr>
                        <a:t>(SD)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1249045">
                        <a:lnSpc>
                          <a:spcPts val="1215"/>
                        </a:lnSpc>
                      </a:pPr>
                      <a:r>
                        <a:rPr dirty="0" sz="1100" spc="-55">
                          <a:latin typeface="Arial"/>
                          <a:cs typeface="Arial"/>
                        </a:rPr>
                        <a:t>Hospital-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based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r" marR="6096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100" spc="-50">
                          <a:latin typeface="Arial"/>
                          <a:cs typeface="Arial"/>
                        </a:rPr>
                        <a:t>Mean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20">
                          <a:latin typeface="Arial"/>
                          <a:cs typeface="Arial"/>
                        </a:rPr>
                        <a:t>(SD)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215"/>
                        </a:lnSpc>
                      </a:pPr>
                      <a:r>
                        <a:rPr dirty="0" sz="1100" spc="-60"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(4.5)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64465">
                        <a:lnSpc>
                          <a:spcPts val="1215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9(3.9)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77165">
                        <a:lnSpc>
                          <a:spcPts val="1215"/>
                        </a:lnSpc>
                      </a:pPr>
                      <a:r>
                        <a:rPr dirty="0" sz="1100" spc="-60">
                          <a:latin typeface="Arial"/>
                          <a:cs typeface="Arial"/>
                        </a:rPr>
                        <a:t>11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(4.3)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1135">
                        <a:lnSpc>
                          <a:spcPts val="1215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12(5.8)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dirty="0" sz="1100" spc="-20">
                          <a:latin typeface="Arial"/>
                          <a:cs typeface="Arial"/>
                        </a:rPr>
                        <a:t>0.04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1055370">
                        <a:lnSpc>
                          <a:spcPts val="1210"/>
                        </a:lnSpc>
                      </a:pPr>
                      <a:r>
                        <a:rPr dirty="0" sz="1100" spc="-55">
                          <a:latin typeface="Arial"/>
                          <a:cs typeface="Arial"/>
                        </a:rPr>
                        <a:t>Community-</a:t>
                      </a:r>
                      <a:r>
                        <a:rPr dirty="0" sz="1100" spc="-20">
                          <a:latin typeface="Arial"/>
                          <a:cs typeface="Arial"/>
                        </a:rPr>
                        <a:t>based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r" marR="6096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100" spc="-50">
                          <a:latin typeface="Arial"/>
                          <a:cs typeface="Arial"/>
                        </a:rPr>
                        <a:t>Mean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20">
                          <a:latin typeface="Arial"/>
                          <a:cs typeface="Arial"/>
                        </a:rPr>
                        <a:t>(SD)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1210"/>
                        </a:lnSpc>
                      </a:pPr>
                      <a:r>
                        <a:rPr dirty="0" sz="1100" spc="-65">
                          <a:latin typeface="Arial"/>
                          <a:cs typeface="Arial"/>
                        </a:rPr>
                        <a:t>9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(8.7)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64465">
                        <a:lnSpc>
                          <a:spcPts val="1210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7(7.7)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77165">
                        <a:lnSpc>
                          <a:spcPts val="1210"/>
                        </a:lnSpc>
                      </a:pPr>
                      <a:r>
                        <a:rPr dirty="0" sz="1100" spc="-60">
                          <a:latin typeface="Arial"/>
                          <a:cs typeface="Arial"/>
                        </a:rPr>
                        <a:t>11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(8.1)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75260">
                        <a:lnSpc>
                          <a:spcPts val="1210"/>
                        </a:lnSpc>
                      </a:pPr>
                      <a:r>
                        <a:rPr dirty="0" sz="1100" spc="-60">
                          <a:latin typeface="Arial"/>
                          <a:cs typeface="Arial"/>
                        </a:rPr>
                        <a:t>13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(9.6)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0.0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67945">
                        <a:lnSpc>
                          <a:spcPts val="1210"/>
                        </a:lnSpc>
                      </a:pPr>
                      <a:r>
                        <a:rPr dirty="0" sz="1100" spc="-45">
                          <a:latin typeface="Arial"/>
                          <a:cs typeface="Arial"/>
                        </a:rPr>
                        <a:t>Discrimination</a:t>
                      </a:r>
                      <a:r>
                        <a:rPr dirty="0" sz="11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experiences</a:t>
                      </a:r>
                      <a:r>
                        <a:rPr dirty="0" sz="1100" spc="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25">
                          <a:latin typeface="Arial"/>
                          <a:cs typeface="Arial"/>
                        </a:rPr>
                        <a:t>(%)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algn="r" marR="60325">
                        <a:lnSpc>
                          <a:spcPts val="1210"/>
                        </a:lnSpc>
                      </a:pPr>
                      <a:r>
                        <a:rPr dirty="0" sz="1100" spc="-55">
                          <a:latin typeface="Arial"/>
                          <a:cs typeface="Arial"/>
                        </a:rPr>
                        <a:t>Hospital-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based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56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51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64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64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dirty="0" sz="1100" spc="-20">
                          <a:latin typeface="Arial"/>
                          <a:cs typeface="Arial"/>
                        </a:rPr>
                        <a:t>0.12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algn="r" marR="60325">
                        <a:lnSpc>
                          <a:spcPts val="1215"/>
                        </a:lnSpc>
                      </a:pPr>
                      <a:r>
                        <a:rPr dirty="0" sz="1100" spc="-55">
                          <a:latin typeface="Arial"/>
                          <a:cs typeface="Arial"/>
                        </a:rPr>
                        <a:t>Community-</a:t>
                      </a:r>
                      <a:r>
                        <a:rPr dirty="0" sz="1100" spc="-20">
                          <a:latin typeface="Arial"/>
                          <a:cs typeface="Arial"/>
                        </a:rPr>
                        <a:t>based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79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70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89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92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dirty="0" sz="1100" spc="-25">
                          <a:latin typeface="Arial"/>
                          <a:cs typeface="Arial"/>
                        </a:rPr>
                        <a:t>0.0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198" y="415649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5" h="0">
                <a:moveTo>
                  <a:pt x="0" y="0"/>
                </a:moveTo>
                <a:lnTo>
                  <a:pt x="183300" y="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42274" y="34035"/>
            <a:ext cx="7534275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3599"/>
              </a:lnSpc>
              <a:spcBef>
                <a:spcPts val="100"/>
              </a:spcBef>
            </a:pPr>
            <a:r>
              <a:rPr dirty="0" sz="2200" spc="-85"/>
              <a:t>Results:</a:t>
            </a:r>
            <a:r>
              <a:rPr dirty="0" sz="2200" spc="220"/>
              <a:t> </a:t>
            </a:r>
            <a:r>
              <a:rPr dirty="0" sz="2200" spc="-125"/>
              <a:t>associations</a:t>
            </a:r>
            <a:r>
              <a:rPr dirty="0" sz="2200" spc="-185"/>
              <a:t> </a:t>
            </a:r>
            <a:r>
              <a:rPr dirty="0" sz="2200" spc="-45"/>
              <a:t>between</a:t>
            </a:r>
            <a:r>
              <a:rPr dirty="0" sz="2200" spc="-190"/>
              <a:t> </a:t>
            </a:r>
            <a:r>
              <a:rPr dirty="0" sz="2200" spc="-95"/>
              <a:t>experiences</a:t>
            </a:r>
            <a:r>
              <a:rPr dirty="0" sz="2200" spc="-185"/>
              <a:t> </a:t>
            </a:r>
            <a:r>
              <a:rPr dirty="0" sz="2200" spc="-50"/>
              <a:t>of</a:t>
            </a:r>
            <a:r>
              <a:rPr dirty="0" sz="2200" spc="-185"/>
              <a:t> </a:t>
            </a:r>
            <a:r>
              <a:rPr dirty="0" sz="2200" spc="-50"/>
              <a:t>discrimination </a:t>
            </a:r>
            <a:r>
              <a:rPr dirty="0" sz="2200" spc="-105"/>
              <a:t>and</a:t>
            </a:r>
            <a:r>
              <a:rPr dirty="0" sz="2200" spc="-150"/>
              <a:t> </a:t>
            </a:r>
            <a:r>
              <a:rPr dirty="0" sz="2200" spc="-60"/>
              <a:t>self-</a:t>
            </a:r>
            <a:r>
              <a:rPr dirty="0" sz="2200" spc="-10"/>
              <a:t>efficacy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5368152" y="3144011"/>
            <a:ext cx="32619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Arial"/>
                <a:cs typeface="Arial"/>
              </a:rPr>
              <a:t>Frequency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of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self-</a:t>
            </a:r>
            <a:r>
              <a:rPr dirty="0" sz="800">
                <a:latin typeface="Arial"/>
                <a:cs typeface="Arial"/>
              </a:rPr>
              <a:t>reported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experiences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of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hospital-</a:t>
            </a:r>
            <a:r>
              <a:rPr dirty="0" sz="800">
                <a:latin typeface="Arial"/>
                <a:cs typeface="Arial"/>
              </a:rPr>
              <a:t>based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discrimination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0558" y="3110483"/>
            <a:ext cx="30111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Arial"/>
                <a:cs typeface="Arial"/>
              </a:rPr>
              <a:t>Frequency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of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self-</a:t>
            </a:r>
            <a:r>
              <a:rPr dirty="0" sz="800">
                <a:latin typeface="Arial"/>
                <a:cs typeface="Arial"/>
              </a:rPr>
              <a:t>reported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experiences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of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everyday</a:t>
            </a:r>
            <a:r>
              <a:rPr dirty="0" sz="800" spc="-2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discrimination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8084" y="1329766"/>
            <a:ext cx="139065" cy="1536065"/>
          </a:xfrm>
          <a:prstGeom prst="rect">
            <a:avLst/>
          </a:prstGeom>
        </p:spPr>
        <p:txBody>
          <a:bodyPr wrap="square" lIns="0" tIns="317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800" spc="-10">
                <a:latin typeface="Arial"/>
                <a:cs typeface="Arial"/>
              </a:rPr>
              <a:t>Self-</a:t>
            </a:r>
            <a:r>
              <a:rPr dirty="0" sz="800">
                <a:latin typeface="Arial"/>
                <a:cs typeface="Arial"/>
              </a:rPr>
              <a:t>efficacy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for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finding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resources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3606" y="1329766"/>
            <a:ext cx="139065" cy="1536065"/>
          </a:xfrm>
          <a:prstGeom prst="rect">
            <a:avLst/>
          </a:prstGeom>
        </p:spPr>
        <p:txBody>
          <a:bodyPr wrap="square" lIns="0" tIns="317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800" spc="-10">
                <a:latin typeface="Arial"/>
                <a:cs typeface="Arial"/>
              </a:rPr>
              <a:t>Self-</a:t>
            </a:r>
            <a:r>
              <a:rPr dirty="0" sz="800">
                <a:latin typeface="Arial"/>
                <a:cs typeface="Arial"/>
              </a:rPr>
              <a:t>efficacy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for</a:t>
            </a:r>
            <a:r>
              <a:rPr dirty="0" sz="800" spc="-1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finding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resources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823" y="987552"/>
            <a:ext cx="3770376" cy="191719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6800" y="950975"/>
            <a:ext cx="4191000" cy="207264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00006" y="3430523"/>
            <a:ext cx="430212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Community-</a:t>
            </a:r>
            <a:r>
              <a:rPr dirty="0" sz="1400" spc="-70">
                <a:solidFill>
                  <a:srgbClr val="8B0320"/>
                </a:solidFill>
                <a:latin typeface="Arial"/>
                <a:cs typeface="Arial"/>
              </a:rPr>
              <a:t>Based:</a:t>
            </a:r>
            <a:r>
              <a:rPr dirty="0" sz="1400" spc="22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70">
                <a:solidFill>
                  <a:srgbClr val="8B0320"/>
                </a:solidFill>
                <a:latin typeface="Arial"/>
                <a:cs typeface="Arial"/>
              </a:rPr>
              <a:t>β</a:t>
            </a:r>
            <a:r>
              <a:rPr dirty="0" sz="1400" spc="-7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30">
                <a:solidFill>
                  <a:srgbClr val="8B0320"/>
                </a:solidFill>
                <a:latin typeface="Arial"/>
                <a:cs typeface="Arial"/>
              </a:rPr>
              <a:t>=</a:t>
            </a:r>
            <a:r>
              <a:rPr dirty="0" sz="1400" spc="-7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45">
                <a:solidFill>
                  <a:srgbClr val="8B0320"/>
                </a:solidFill>
                <a:latin typeface="Arial"/>
                <a:cs typeface="Arial"/>
              </a:rPr>
              <a:t>-</a:t>
            </a:r>
            <a:r>
              <a:rPr dirty="0" sz="1400" spc="-8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0.03,</a:t>
            </a:r>
            <a:r>
              <a:rPr dirty="0" sz="1400" spc="-8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30">
                <a:solidFill>
                  <a:srgbClr val="8B0320"/>
                </a:solidFill>
                <a:latin typeface="Arial"/>
                <a:cs typeface="Arial"/>
              </a:rPr>
              <a:t>95%</a:t>
            </a:r>
            <a:r>
              <a:rPr dirty="0" sz="1400" spc="-8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55">
                <a:solidFill>
                  <a:srgbClr val="8B0320"/>
                </a:solidFill>
                <a:latin typeface="Arial"/>
                <a:cs typeface="Arial"/>
              </a:rPr>
              <a:t>CI</a:t>
            </a:r>
            <a:r>
              <a:rPr dirty="0" sz="1400" spc="-8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8B0320"/>
                </a:solidFill>
                <a:latin typeface="Arial"/>
                <a:cs typeface="Arial"/>
              </a:rPr>
              <a:t>-</a:t>
            </a:r>
            <a:r>
              <a:rPr dirty="0" sz="1400" spc="-65">
                <a:solidFill>
                  <a:srgbClr val="8B0320"/>
                </a:solidFill>
                <a:latin typeface="Arial"/>
                <a:cs typeface="Arial"/>
              </a:rPr>
              <a:t>0.05</a:t>
            </a:r>
            <a:r>
              <a:rPr dirty="0" sz="1400" spc="-7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45">
                <a:solidFill>
                  <a:srgbClr val="8B0320"/>
                </a:solidFill>
                <a:latin typeface="Arial"/>
                <a:cs typeface="Arial"/>
              </a:rPr>
              <a:t>-</a:t>
            </a:r>
            <a:r>
              <a:rPr dirty="0" sz="1400" spc="-8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8B0320"/>
                </a:solidFill>
                <a:latin typeface="Arial"/>
                <a:cs typeface="Arial"/>
              </a:rPr>
              <a:t>-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0.02,</a:t>
            </a:r>
            <a:r>
              <a:rPr dirty="0" sz="1400" spc="-8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8B0320"/>
                </a:solidFill>
                <a:latin typeface="Arial"/>
                <a:cs typeface="Arial"/>
              </a:rPr>
              <a:t>p</a:t>
            </a:r>
            <a:r>
              <a:rPr dirty="0" sz="1400" spc="-7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30">
                <a:solidFill>
                  <a:srgbClr val="8B0320"/>
                </a:solidFill>
                <a:latin typeface="Arial"/>
                <a:cs typeface="Arial"/>
              </a:rPr>
              <a:t>&lt;</a:t>
            </a:r>
            <a:r>
              <a:rPr dirty="0" sz="1400" spc="-7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8B0320"/>
                </a:solidFill>
                <a:latin typeface="Arial"/>
                <a:cs typeface="Arial"/>
              </a:rPr>
              <a:t>0.01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11" name="object 11"/>
          <p:cNvSpPr txBox="1"/>
          <p:nvPr/>
        </p:nvSpPr>
        <p:spPr>
          <a:xfrm>
            <a:off x="4887377" y="3421379"/>
            <a:ext cx="395097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5">
                <a:solidFill>
                  <a:srgbClr val="8B0320"/>
                </a:solidFill>
                <a:latin typeface="Arial"/>
                <a:cs typeface="Arial"/>
              </a:rPr>
              <a:t>Hospital-</a:t>
            </a:r>
            <a:r>
              <a:rPr dirty="0" sz="1400" spc="-80">
                <a:solidFill>
                  <a:srgbClr val="8B0320"/>
                </a:solidFill>
                <a:latin typeface="Arial"/>
                <a:cs typeface="Arial"/>
              </a:rPr>
              <a:t>based:</a:t>
            </a:r>
            <a:r>
              <a:rPr dirty="0" sz="1400" spc="-6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70">
                <a:solidFill>
                  <a:srgbClr val="8B0320"/>
                </a:solidFill>
                <a:latin typeface="Arial"/>
                <a:cs typeface="Arial"/>
              </a:rPr>
              <a:t>β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30">
                <a:solidFill>
                  <a:srgbClr val="8B0320"/>
                </a:solidFill>
                <a:latin typeface="Arial"/>
                <a:cs typeface="Arial"/>
              </a:rPr>
              <a:t>=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45">
                <a:solidFill>
                  <a:srgbClr val="8B0320"/>
                </a:solidFill>
                <a:latin typeface="Arial"/>
                <a:cs typeface="Arial"/>
              </a:rPr>
              <a:t>-</a:t>
            </a:r>
            <a:r>
              <a:rPr dirty="0" sz="1400" spc="-7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0.06,</a:t>
            </a:r>
            <a:r>
              <a:rPr dirty="0" sz="1400" spc="-6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30">
                <a:solidFill>
                  <a:srgbClr val="8B0320"/>
                </a:solidFill>
                <a:latin typeface="Arial"/>
                <a:cs typeface="Arial"/>
              </a:rPr>
              <a:t>95%</a:t>
            </a:r>
            <a:r>
              <a:rPr dirty="0" sz="1400" spc="-6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55">
                <a:solidFill>
                  <a:srgbClr val="8B0320"/>
                </a:solidFill>
                <a:latin typeface="Arial"/>
                <a:cs typeface="Arial"/>
              </a:rPr>
              <a:t>CI</a:t>
            </a:r>
            <a:r>
              <a:rPr dirty="0" sz="1400" spc="-6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8B0320"/>
                </a:solidFill>
                <a:latin typeface="Arial"/>
                <a:cs typeface="Arial"/>
              </a:rPr>
              <a:t>-</a:t>
            </a:r>
            <a:r>
              <a:rPr dirty="0" sz="1400" spc="-65">
                <a:solidFill>
                  <a:srgbClr val="8B0320"/>
                </a:solidFill>
                <a:latin typeface="Arial"/>
                <a:cs typeface="Arial"/>
              </a:rPr>
              <a:t>0.09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95">
                <a:solidFill>
                  <a:srgbClr val="8B0320"/>
                </a:solidFill>
                <a:latin typeface="Arial"/>
                <a:cs typeface="Arial"/>
              </a:rPr>
              <a:t>–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65">
                <a:solidFill>
                  <a:srgbClr val="8B0320"/>
                </a:solidFill>
                <a:latin typeface="Arial"/>
                <a:cs typeface="Arial"/>
              </a:rPr>
              <a:t>0.03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8B0320"/>
                </a:solidFill>
                <a:latin typeface="Arial"/>
                <a:cs typeface="Arial"/>
              </a:rPr>
              <a:t>p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130">
                <a:solidFill>
                  <a:srgbClr val="8B0320"/>
                </a:solidFill>
                <a:latin typeface="Arial"/>
                <a:cs typeface="Arial"/>
              </a:rPr>
              <a:t>&lt;</a:t>
            </a:r>
            <a:r>
              <a:rPr dirty="0" sz="1400" spc="-60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8B0320"/>
                </a:solidFill>
                <a:latin typeface="Arial"/>
                <a:cs typeface="Arial"/>
              </a:rPr>
              <a:t>0.01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4178" y="4196588"/>
            <a:ext cx="567944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75">
                <a:latin typeface="Arial"/>
                <a:cs typeface="Arial"/>
              </a:rPr>
              <a:t>Also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negatively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65">
                <a:latin typeface="Arial"/>
                <a:cs typeface="Arial"/>
              </a:rPr>
              <a:t>associated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55">
                <a:latin typeface="Arial"/>
                <a:cs typeface="Arial"/>
              </a:rPr>
              <a:t>general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self-efficacy,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but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these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45">
                <a:latin typeface="Arial"/>
                <a:cs typeface="Arial"/>
              </a:rPr>
              <a:t>results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were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non-</a:t>
            </a:r>
            <a:r>
              <a:rPr dirty="0" sz="1200" spc="-10">
                <a:latin typeface="Arial"/>
                <a:cs typeface="Arial"/>
              </a:rPr>
              <a:t>significant: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15"/>
              </a:lnSpc>
              <a:spcBef>
                <a:spcPts val="45"/>
              </a:spcBef>
            </a:pPr>
            <a:r>
              <a:rPr dirty="0" sz="1200">
                <a:latin typeface="Courier New"/>
                <a:cs typeface="Courier New"/>
              </a:rPr>
              <a:t>o</a:t>
            </a:r>
            <a:r>
              <a:rPr dirty="0" sz="1200" spc="-60">
                <a:latin typeface="Courier New"/>
                <a:cs typeface="Courier New"/>
              </a:rPr>
              <a:t> </a:t>
            </a:r>
            <a:r>
              <a:rPr dirty="0" sz="1200" spc="-55">
                <a:latin typeface="Arial"/>
                <a:cs typeface="Arial"/>
              </a:rPr>
              <a:t>Community-</a:t>
            </a:r>
            <a:r>
              <a:rPr dirty="0" sz="1200" spc="-70">
                <a:latin typeface="Arial"/>
                <a:cs typeface="Arial"/>
              </a:rPr>
              <a:t>based: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55">
                <a:latin typeface="Arial"/>
                <a:cs typeface="Arial"/>
              </a:rPr>
              <a:t>β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5">
                <a:latin typeface="Arial"/>
                <a:cs typeface="Arial"/>
              </a:rPr>
              <a:t>=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-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60">
                <a:latin typeface="Arial"/>
                <a:cs typeface="Arial"/>
              </a:rPr>
              <a:t>2.9,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20">
                <a:latin typeface="Arial"/>
                <a:cs typeface="Arial"/>
              </a:rPr>
              <a:t>95%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40">
                <a:latin typeface="Arial"/>
                <a:cs typeface="Arial"/>
              </a:rPr>
              <a:t>CI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-7.4- </a:t>
            </a:r>
            <a:r>
              <a:rPr dirty="0" sz="1200" spc="-60">
                <a:latin typeface="Arial"/>
                <a:cs typeface="Arial"/>
              </a:rPr>
              <a:t>1.5,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p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5">
                <a:latin typeface="Arial"/>
                <a:cs typeface="Arial"/>
              </a:rPr>
              <a:t>&lt;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0.2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15"/>
              </a:lnSpc>
            </a:pPr>
            <a:r>
              <a:rPr dirty="0" sz="1200">
                <a:latin typeface="Courier New"/>
                <a:cs typeface="Courier New"/>
              </a:rPr>
              <a:t>o</a:t>
            </a:r>
            <a:r>
              <a:rPr dirty="0" sz="1200" spc="-60">
                <a:latin typeface="Courier New"/>
                <a:cs typeface="Courier New"/>
              </a:rPr>
              <a:t> </a:t>
            </a:r>
            <a:r>
              <a:rPr dirty="0" sz="1200" spc="-50">
                <a:latin typeface="Arial"/>
                <a:cs typeface="Arial"/>
              </a:rPr>
              <a:t>Hospital-</a:t>
            </a:r>
            <a:r>
              <a:rPr dirty="0" sz="1200" spc="-70">
                <a:latin typeface="Arial"/>
                <a:cs typeface="Arial"/>
              </a:rPr>
              <a:t>based: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55">
                <a:latin typeface="Arial"/>
                <a:cs typeface="Arial"/>
              </a:rPr>
              <a:t>β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5">
                <a:latin typeface="Arial"/>
                <a:cs typeface="Arial"/>
              </a:rPr>
              <a:t>=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-</a:t>
            </a:r>
            <a:r>
              <a:rPr dirty="0" sz="1200" spc="-50">
                <a:latin typeface="Arial"/>
                <a:cs typeface="Arial"/>
              </a:rPr>
              <a:t> 1.4,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20">
                <a:latin typeface="Arial"/>
                <a:cs typeface="Arial"/>
              </a:rPr>
              <a:t>95%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40">
                <a:latin typeface="Arial"/>
                <a:cs typeface="Arial"/>
              </a:rPr>
              <a:t>CI</a:t>
            </a:r>
            <a:r>
              <a:rPr dirty="0" sz="1200" spc="-50">
                <a:latin typeface="Arial"/>
                <a:cs typeface="Arial"/>
              </a:rPr>
              <a:t> -</a:t>
            </a:r>
            <a:r>
              <a:rPr dirty="0" sz="1200" spc="-60">
                <a:latin typeface="Arial"/>
                <a:cs typeface="Arial"/>
              </a:rPr>
              <a:t>5.3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75">
                <a:latin typeface="Arial"/>
                <a:cs typeface="Arial"/>
              </a:rPr>
              <a:t>–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60">
                <a:latin typeface="Arial"/>
                <a:cs typeface="Arial"/>
              </a:rPr>
              <a:t>2.6,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p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5">
                <a:latin typeface="Arial"/>
                <a:cs typeface="Arial"/>
              </a:rPr>
              <a:t>=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0.50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"/>
              <a:t>Conclusion/limitations/next</a:t>
            </a:r>
            <a:r>
              <a:rPr dirty="0" sz="2200" spc="40"/>
              <a:t> </a:t>
            </a:r>
            <a:r>
              <a:rPr dirty="0" sz="2200" spc="-10"/>
              <a:t>steps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248034" y="735075"/>
            <a:ext cx="8392160" cy="389191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82880" marR="66675" indent="-170180">
              <a:lnSpc>
                <a:spcPts val="1390"/>
              </a:lnSpc>
              <a:spcBef>
                <a:spcPts val="180"/>
              </a:spcBef>
              <a:buClr>
                <a:srgbClr val="000000"/>
              </a:buClr>
              <a:buSzPct val="130000"/>
              <a:buFont typeface="Courier New"/>
              <a:buChar char="o"/>
              <a:tabLst>
                <a:tab pos="184150" algn="l"/>
              </a:tabLst>
            </a:pPr>
            <a:r>
              <a:rPr dirty="0" sz="1000" b="1">
                <a:solidFill>
                  <a:srgbClr val="8B0320"/>
                </a:solidFill>
                <a:latin typeface="Arial"/>
                <a:cs typeface="Arial"/>
              </a:rPr>
              <a:t>Hypothesis</a:t>
            </a:r>
            <a:r>
              <a:rPr dirty="0" sz="1000" spc="-35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000" b="1">
                <a:solidFill>
                  <a:srgbClr val="8B0320"/>
                </a:solidFill>
                <a:latin typeface="Arial"/>
                <a:cs typeface="Arial"/>
              </a:rPr>
              <a:t>1:</a:t>
            </a:r>
            <a:r>
              <a:rPr dirty="0" sz="1000" spc="-2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Consistent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with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prior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research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find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that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experiences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discrimination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are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more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common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among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those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with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higher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levels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food </a:t>
            </a:r>
            <a:r>
              <a:rPr dirty="0" sz="1000" spc="-20">
                <a:latin typeface="Arial"/>
                <a:cs typeface="Arial"/>
              </a:rPr>
              <a:t>	</a:t>
            </a:r>
            <a:r>
              <a:rPr dirty="0" sz="1000" spc="-10">
                <a:latin typeface="Arial"/>
                <a:cs typeface="Arial"/>
              </a:rPr>
              <a:t>insecurity</a:t>
            </a:r>
            <a:endParaRPr sz="1000">
              <a:latin typeface="Arial"/>
              <a:cs typeface="Arial"/>
            </a:endParaRPr>
          </a:p>
          <a:p>
            <a:pPr marL="182880" marR="329565" indent="-170180">
              <a:lnSpc>
                <a:spcPct val="108500"/>
              </a:lnSpc>
              <a:spcBef>
                <a:spcPts val="1100"/>
              </a:spcBef>
              <a:buClr>
                <a:srgbClr val="000000"/>
              </a:buClr>
              <a:buSzPct val="130000"/>
              <a:buFont typeface="Courier New"/>
              <a:buChar char="o"/>
              <a:tabLst>
                <a:tab pos="184150" algn="l"/>
              </a:tabLst>
            </a:pPr>
            <a:r>
              <a:rPr dirty="0" sz="1000" b="1">
                <a:solidFill>
                  <a:srgbClr val="8B0320"/>
                </a:solidFill>
                <a:latin typeface="Arial"/>
                <a:cs typeface="Arial"/>
              </a:rPr>
              <a:t>Hypothesis</a:t>
            </a:r>
            <a:r>
              <a:rPr dirty="0" sz="1000" spc="-35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000" b="1">
                <a:solidFill>
                  <a:srgbClr val="8B0320"/>
                </a:solidFill>
                <a:latin typeface="Arial"/>
                <a:cs typeface="Arial"/>
              </a:rPr>
              <a:t>2:</a:t>
            </a:r>
            <a:r>
              <a:rPr dirty="0" sz="1000" spc="-2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Experiences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discrimination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appear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associated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with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decreased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self-</a:t>
            </a:r>
            <a:r>
              <a:rPr dirty="0" sz="1000">
                <a:latin typeface="Arial"/>
                <a:cs typeface="Arial"/>
              </a:rPr>
              <a:t>efficacy,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general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(non-</a:t>
            </a:r>
            <a:r>
              <a:rPr dirty="0" sz="1000">
                <a:latin typeface="Arial"/>
                <a:cs typeface="Arial"/>
              </a:rPr>
              <a:t>significant)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for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finding </a:t>
            </a:r>
            <a:r>
              <a:rPr dirty="0" sz="1000" spc="-10">
                <a:latin typeface="Arial"/>
                <a:cs typeface="Arial"/>
              </a:rPr>
              <a:t>	</a:t>
            </a:r>
            <a:r>
              <a:rPr dirty="0" sz="1000">
                <a:latin typeface="Arial"/>
                <a:cs typeface="Arial"/>
              </a:rPr>
              <a:t>community</a:t>
            </a:r>
            <a:r>
              <a:rPr dirty="0" sz="1000" spc="-5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resources</a:t>
            </a:r>
            <a:r>
              <a:rPr dirty="0" sz="1000" spc="-5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(significant).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Courier New"/>
              <a:buChar char="o"/>
            </a:pPr>
            <a:endParaRPr sz="1000">
              <a:latin typeface="Arial"/>
              <a:cs typeface="Arial"/>
            </a:endParaRPr>
          </a:p>
          <a:p>
            <a:pPr marL="182880" indent="-170180">
              <a:lnSpc>
                <a:spcPct val="100000"/>
              </a:lnSpc>
              <a:buSzPct val="130000"/>
              <a:buFont typeface="Courier New"/>
              <a:buChar char="o"/>
              <a:tabLst>
                <a:tab pos="182880" algn="l"/>
              </a:tabLst>
            </a:pPr>
            <a:r>
              <a:rPr dirty="0" sz="1000">
                <a:latin typeface="Arial"/>
                <a:cs typeface="Arial"/>
              </a:rPr>
              <a:t>Associations</a:t>
            </a:r>
            <a:r>
              <a:rPr dirty="0" sz="1000" spc="2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appeared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independent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respondents’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age,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race,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ethnicity,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income,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or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marital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status.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5"/>
              </a:spcBef>
              <a:buFont typeface="Courier New"/>
              <a:buChar char="o"/>
            </a:pP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000" spc="-10">
                <a:solidFill>
                  <a:srgbClr val="8B0320"/>
                </a:solidFill>
                <a:latin typeface="Arial"/>
                <a:cs typeface="Arial"/>
              </a:rPr>
              <a:t>Limitations</a:t>
            </a:r>
            <a:endParaRPr sz="1000">
              <a:latin typeface="Arial"/>
              <a:cs typeface="Arial"/>
            </a:endParaRPr>
          </a:p>
          <a:p>
            <a:pPr marL="182880" marR="135890" indent="-170180">
              <a:lnSpc>
                <a:spcPct val="112200"/>
              </a:lnSpc>
              <a:spcBef>
                <a:spcPts val="1019"/>
              </a:spcBef>
              <a:buSzPct val="130000"/>
              <a:buFont typeface="Courier New"/>
              <a:buChar char="o"/>
              <a:tabLst>
                <a:tab pos="184150" algn="l"/>
              </a:tabLst>
            </a:pPr>
            <a:r>
              <a:rPr dirty="0" sz="1000">
                <a:latin typeface="Arial"/>
                <a:cs typeface="Arial"/>
              </a:rPr>
              <a:t>Temporal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dimension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survey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design,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where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experiences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hospital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discrimination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self-</a:t>
            </a:r>
            <a:r>
              <a:rPr dirty="0" sz="1000">
                <a:latin typeface="Arial"/>
                <a:cs typeface="Arial"/>
              </a:rPr>
              <a:t>efficacy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were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queried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one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week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following </a:t>
            </a:r>
            <a:r>
              <a:rPr dirty="0" sz="1000" spc="-10">
                <a:latin typeface="Arial"/>
                <a:cs typeface="Arial"/>
              </a:rPr>
              <a:t>	</a:t>
            </a:r>
            <a:r>
              <a:rPr dirty="0" sz="1000">
                <a:latin typeface="Arial"/>
                <a:cs typeface="Arial"/>
              </a:rPr>
              <a:t>discharge,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suggests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possible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directionality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relationship,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there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is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no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way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make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causal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attribution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between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experiences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discrimination </a:t>
            </a:r>
            <a:r>
              <a:rPr dirty="0" sz="1000" spc="-10">
                <a:latin typeface="Arial"/>
                <a:cs typeface="Arial"/>
              </a:rPr>
              <a:t>	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decreased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self-efficacy</a:t>
            </a:r>
            <a:endParaRPr sz="1000">
              <a:latin typeface="Arial"/>
              <a:cs typeface="Arial"/>
            </a:endParaRPr>
          </a:p>
          <a:p>
            <a:pPr marL="12700" marR="264160" indent="170180">
              <a:lnSpc>
                <a:spcPts val="2710"/>
              </a:lnSpc>
              <a:spcBef>
                <a:spcPts val="440"/>
              </a:spcBef>
              <a:buSzPct val="130000"/>
              <a:buFont typeface="Courier New"/>
              <a:buChar char="o"/>
              <a:tabLst>
                <a:tab pos="182880" algn="l"/>
              </a:tabLst>
            </a:pPr>
            <a:r>
              <a:rPr dirty="0" sz="1000">
                <a:latin typeface="Arial"/>
                <a:cs typeface="Arial"/>
              </a:rPr>
              <a:t>Models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also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do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not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control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for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baseline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reports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discrimination,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which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might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help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isolate,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impact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new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experiences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hospital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discrimination </a:t>
            </a:r>
            <a:r>
              <a:rPr dirty="0" sz="1000">
                <a:solidFill>
                  <a:srgbClr val="8B0320"/>
                </a:solidFill>
                <a:latin typeface="Arial"/>
                <a:cs typeface="Arial"/>
              </a:rPr>
              <a:t>Next</a:t>
            </a:r>
            <a:r>
              <a:rPr dirty="0" sz="1000" spc="-25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8B0320"/>
                </a:solidFill>
                <a:latin typeface="Arial"/>
                <a:cs typeface="Arial"/>
              </a:rPr>
              <a:t>Steps</a:t>
            </a:r>
            <a:endParaRPr sz="1000">
              <a:latin typeface="Arial"/>
              <a:cs typeface="Arial"/>
            </a:endParaRPr>
          </a:p>
          <a:p>
            <a:pPr marL="182880" indent="-170180">
              <a:lnSpc>
                <a:spcPct val="100000"/>
              </a:lnSpc>
              <a:spcBef>
                <a:spcPts val="944"/>
              </a:spcBef>
              <a:buSzPct val="130000"/>
              <a:buFont typeface="Courier New"/>
              <a:buChar char="o"/>
              <a:tabLst>
                <a:tab pos="182880" algn="l"/>
              </a:tabLst>
            </a:pPr>
            <a:r>
              <a:rPr dirty="0" sz="1000">
                <a:latin typeface="Arial"/>
                <a:cs typeface="Arial"/>
              </a:rPr>
              <a:t>Further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data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presently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becoming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available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will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allow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us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expand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our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analysis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to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involve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possible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associations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with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actual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downstream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spc="-10" b="1">
                <a:latin typeface="Arial"/>
                <a:cs typeface="Arial"/>
              </a:rPr>
              <a:t>behaviors</a:t>
            </a:r>
            <a:endParaRPr sz="1000">
              <a:latin typeface="Arial"/>
              <a:cs typeface="Arial"/>
            </a:endParaRPr>
          </a:p>
          <a:p>
            <a:pPr marL="184150">
              <a:lnSpc>
                <a:spcPct val="100000"/>
              </a:lnSpc>
              <a:spcBef>
                <a:spcPts val="155"/>
              </a:spcBef>
            </a:pPr>
            <a:r>
              <a:rPr dirty="0" sz="1000">
                <a:latin typeface="Arial"/>
                <a:cs typeface="Arial"/>
              </a:rPr>
              <a:t>such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utilization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community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resources,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enrollment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SNAP/WIC;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follow-</a:t>
            </a:r>
            <a:r>
              <a:rPr dirty="0" sz="1000">
                <a:latin typeface="Arial"/>
                <a:cs typeface="Arial"/>
              </a:rPr>
              <a:t>up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with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medical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recommendations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Arial"/>
              <a:cs typeface="Arial"/>
            </a:endParaRPr>
          </a:p>
          <a:p>
            <a:pPr marL="182880" indent="-170180">
              <a:lnSpc>
                <a:spcPct val="100000"/>
              </a:lnSpc>
              <a:buSzPct val="130000"/>
              <a:buFont typeface="Courier New"/>
              <a:buChar char="o"/>
              <a:tabLst>
                <a:tab pos="182880" algn="l"/>
              </a:tabLst>
            </a:pPr>
            <a:r>
              <a:rPr dirty="0" sz="1000">
                <a:latin typeface="Arial"/>
                <a:cs typeface="Arial"/>
              </a:rPr>
              <a:t>Focus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self-</a:t>
            </a:r>
            <a:r>
              <a:rPr dirty="0" sz="1000">
                <a:latin typeface="Arial"/>
                <a:cs typeface="Arial"/>
              </a:rPr>
              <a:t>efficacy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link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on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causal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pathway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suggests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possible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future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interventions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99556" y="198628"/>
            <a:ext cx="2654300" cy="360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"/>
              <a:t>Acknowledgements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631773" y="675640"/>
            <a:ext cx="2761615" cy="139700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323215" indent="-310515">
              <a:lnSpc>
                <a:spcPct val="100000"/>
              </a:lnSpc>
              <a:spcBef>
                <a:spcPts val="340"/>
              </a:spcBef>
              <a:buFont typeface="Courier New"/>
              <a:buChar char="o"/>
              <a:tabLst>
                <a:tab pos="323215" algn="l"/>
              </a:tabLst>
            </a:pPr>
            <a:r>
              <a:rPr dirty="0" sz="1300">
                <a:latin typeface="Arial"/>
                <a:cs typeface="Arial"/>
              </a:rPr>
              <a:t>Stacy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Lindau,</a:t>
            </a:r>
            <a:r>
              <a:rPr dirty="0" sz="1300" spc="-2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MD,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 spc="-20">
                <a:latin typeface="Arial"/>
                <a:cs typeface="Arial"/>
              </a:rPr>
              <a:t>MAPP</a:t>
            </a:r>
            <a:endParaRPr sz="1300">
              <a:latin typeface="Arial"/>
              <a:cs typeface="Arial"/>
            </a:endParaRPr>
          </a:p>
          <a:p>
            <a:pPr marL="323215" indent="-310515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323215" algn="l"/>
              </a:tabLst>
            </a:pPr>
            <a:r>
              <a:rPr dirty="0" sz="1300">
                <a:latin typeface="Arial"/>
                <a:cs typeface="Arial"/>
              </a:rPr>
              <a:t>Jacob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Jameson,</a:t>
            </a:r>
            <a:r>
              <a:rPr dirty="0" sz="1300" spc="-55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MS</a:t>
            </a:r>
            <a:endParaRPr sz="1300">
              <a:latin typeface="Arial"/>
              <a:cs typeface="Arial"/>
            </a:endParaRPr>
          </a:p>
          <a:p>
            <a:pPr marL="323215" indent="-310515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323215" algn="l"/>
              </a:tabLst>
            </a:pPr>
            <a:r>
              <a:rPr dirty="0" sz="1300">
                <a:latin typeface="Arial"/>
                <a:cs typeface="Arial"/>
              </a:rPr>
              <a:t>Victoria</a:t>
            </a:r>
            <a:r>
              <a:rPr dirty="0" sz="1300" spc="-5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Winslow,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MPH</a:t>
            </a:r>
            <a:endParaRPr sz="1300">
              <a:latin typeface="Arial"/>
              <a:cs typeface="Arial"/>
            </a:endParaRPr>
          </a:p>
          <a:p>
            <a:pPr marL="323215" indent="-310515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323215" algn="l"/>
              </a:tabLst>
            </a:pPr>
            <a:r>
              <a:rPr dirty="0" sz="1300">
                <a:latin typeface="Arial"/>
                <a:cs typeface="Arial"/>
              </a:rPr>
              <a:t>Emily</a:t>
            </a:r>
            <a:r>
              <a:rPr dirty="0" sz="1300" spc="-5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Abramsohn,</a:t>
            </a:r>
            <a:r>
              <a:rPr dirty="0" sz="1300" spc="-50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MPH</a:t>
            </a:r>
            <a:endParaRPr sz="1300">
              <a:latin typeface="Arial"/>
              <a:cs typeface="Arial"/>
            </a:endParaRPr>
          </a:p>
          <a:p>
            <a:pPr marL="323215" indent="-310515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323215" algn="l"/>
              </a:tabLst>
            </a:pPr>
            <a:r>
              <a:rPr dirty="0" sz="1300">
                <a:latin typeface="Arial"/>
                <a:cs typeface="Arial"/>
              </a:rPr>
              <a:t>Jyotsna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S.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Jagai,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PhD,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MPH,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MS</a:t>
            </a:r>
            <a:endParaRPr sz="1300">
              <a:latin typeface="Arial"/>
              <a:cs typeface="Arial"/>
            </a:endParaRPr>
          </a:p>
          <a:p>
            <a:pPr marL="323215" indent="-310515">
              <a:lnSpc>
                <a:spcPct val="100000"/>
              </a:lnSpc>
              <a:spcBef>
                <a:spcPts val="240"/>
              </a:spcBef>
              <a:buFont typeface="Courier New"/>
              <a:buChar char="o"/>
              <a:tabLst>
                <a:tab pos="323215" algn="l"/>
              </a:tabLst>
            </a:pPr>
            <a:r>
              <a:rPr dirty="0" sz="1300">
                <a:latin typeface="Arial"/>
                <a:cs typeface="Arial"/>
              </a:rPr>
              <a:t>Neda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Laiteerapong,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MD,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MS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1947" rIns="0" bIns="0" rtlCol="0" vert="horz">
            <a:spAutoFit/>
          </a:bodyPr>
          <a:lstStyle/>
          <a:p>
            <a:pPr marL="13589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References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6424" y="620267"/>
            <a:ext cx="1016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>
                <a:latin typeface="Times New Roman"/>
                <a:cs typeface="Times New Roman"/>
              </a:rPr>
              <a:t>1.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424" y="854963"/>
            <a:ext cx="101600" cy="39433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800" spc="-25">
                <a:latin typeface="Times New Roman"/>
                <a:cs typeface="Times New Roman"/>
              </a:rPr>
              <a:t>2.</a:t>
            </a: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ts val="925"/>
              </a:lnSpc>
              <a:spcBef>
                <a:spcPts val="50"/>
              </a:spcBef>
            </a:pPr>
            <a:r>
              <a:rPr dirty="0" sz="800" spc="-25">
                <a:latin typeface="Times New Roman"/>
                <a:cs typeface="Times New Roman"/>
              </a:rPr>
              <a:t>3.</a:t>
            </a: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ts val="925"/>
              </a:lnSpc>
            </a:pPr>
            <a:r>
              <a:rPr dirty="0" sz="800" spc="-25">
                <a:latin typeface="Times New Roman"/>
                <a:cs typeface="Times New Roman"/>
              </a:rPr>
              <a:t>4.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424" y="1357884"/>
            <a:ext cx="101600" cy="272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>
                <a:latin typeface="Times New Roman"/>
                <a:cs typeface="Times New Roman"/>
              </a:rPr>
              <a:t>5.</a:t>
            </a: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800" spc="-25">
                <a:latin typeface="Times New Roman"/>
                <a:cs typeface="Times New Roman"/>
              </a:rPr>
              <a:t>6.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424" y="1738884"/>
            <a:ext cx="101600" cy="260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925"/>
              </a:lnSpc>
              <a:spcBef>
                <a:spcPts val="100"/>
              </a:spcBef>
            </a:pPr>
            <a:r>
              <a:rPr dirty="0" sz="800" spc="-25">
                <a:latin typeface="Times New Roman"/>
                <a:cs typeface="Times New Roman"/>
              </a:rPr>
              <a:t>7.</a:t>
            </a: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ts val="925"/>
              </a:lnSpc>
            </a:pPr>
            <a:r>
              <a:rPr dirty="0" sz="800" spc="-25">
                <a:latin typeface="Times New Roman"/>
                <a:cs typeface="Times New Roman"/>
              </a:rPr>
              <a:t>8.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6424" y="2092451"/>
            <a:ext cx="1016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5">
                <a:latin typeface="Times New Roman"/>
                <a:cs typeface="Times New Roman"/>
              </a:rPr>
              <a:t>9.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6424" y="620267"/>
            <a:ext cx="8493760" cy="3945254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marL="292100" marR="228600">
              <a:lnSpc>
                <a:spcPts val="910"/>
              </a:lnSpc>
              <a:spcBef>
                <a:spcPts val="170"/>
              </a:spcBef>
            </a:pPr>
            <a:r>
              <a:rPr dirty="0" sz="800" spc="-10">
                <a:latin typeface="Times New Roman"/>
                <a:cs typeface="Times New Roman"/>
              </a:rPr>
              <a:t>Coleman-</a:t>
            </a:r>
            <a:r>
              <a:rPr dirty="0" sz="800">
                <a:latin typeface="Times New Roman"/>
                <a:cs typeface="Times New Roman"/>
              </a:rPr>
              <a:t>Jensen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Rabbitt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MP,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Gregory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CA,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Singh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Household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Security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United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States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2020.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Economic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Research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Report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No.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(ERR-</a:t>
            </a:r>
            <a:r>
              <a:rPr dirty="0" sz="800">
                <a:latin typeface="Times New Roman"/>
                <a:cs typeface="Times New Roman"/>
              </a:rPr>
              <a:t>298)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55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pp: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Economic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Research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Service,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20">
                <a:latin typeface="Times New Roman"/>
                <a:cs typeface="Times New Roman"/>
              </a:rPr>
              <a:t>U.S.</a:t>
            </a:r>
            <a:r>
              <a:rPr dirty="0" sz="800" spc="50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Department</a:t>
            </a:r>
            <a:r>
              <a:rPr dirty="0" sz="800" spc="-3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3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Agriculture;</a:t>
            </a:r>
            <a:r>
              <a:rPr dirty="0" sz="800" spc="-35">
                <a:latin typeface="Times New Roman"/>
                <a:cs typeface="Times New Roman"/>
              </a:rPr>
              <a:t> </a:t>
            </a:r>
            <a:r>
              <a:rPr dirty="0" sz="800" spc="-20">
                <a:latin typeface="Times New Roman"/>
                <a:cs typeface="Times New Roman"/>
              </a:rPr>
              <a:t>2021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ct val="100000"/>
              </a:lnSpc>
              <a:spcBef>
                <a:spcPts val="5"/>
              </a:spcBef>
            </a:pPr>
            <a:r>
              <a:rPr dirty="0" sz="800">
                <a:latin typeface="Times New Roman"/>
                <a:cs typeface="Times New Roman"/>
              </a:rPr>
              <a:t>Gundersen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Ziliak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JP.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health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outcomes.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Health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affairs</a:t>
            </a:r>
            <a:r>
              <a:rPr dirty="0" sz="800" spc="-10">
                <a:latin typeface="Times New Roman"/>
                <a:cs typeface="Times New Roman"/>
              </a:rPr>
              <a:t> 2015;34(11):1830-1839.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ts val="925"/>
              </a:lnSpc>
              <a:spcBef>
                <a:spcPts val="50"/>
              </a:spcBef>
            </a:pPr>
            <a:r>
              <a:rPr dirty="0" sz="800">
                <a:latin typeface="Times New Roman"/>
                <a:cs typeface="Times New Roman"/>
              </a:rPr>
              <a:t>Jyoti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DF,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Frongillo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EA,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Jones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SJ.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affects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school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children's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academic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performance,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weight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gain,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social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skills.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Journal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nutrition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2005;135(12):2831-2839.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ts val="925"/>
              </a:lnSpc>
            </a:pPr>
            <a:r>
              <a:rPr dirty="0" sz="800">
                <a:latin typeface="Times New Roman"/>
                <a:cs typeface="Times New Roman"/>
              </a:rPr>
              <a:t>Ryu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J-</a:t>
            </a:r>
            <a:r>
              <a:rPr dirty="0" sz="800">
                <a:latin typeface="Times New Roman"/>
                <a:cs typeface="Times New Roman"/>
              </a:rPr>
              <a:t>H,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Bartfeld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JS.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Household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during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childhood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subsequent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health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status: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3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early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childhood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longitudinal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study—</a:t>
            </a:r>
            <a:r>
              <a:rPr dirty="0" sz="800">
                <a:latin typeface="Times New Roman"/>
                <a:cs typeface="Times New Roman"/>
              </a:rPr>
              <a:t>kindergarten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cohort.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American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Journal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Public</a:t>
            </a:r>
            <a:r>
              <a:rPr dirty="0" sz="800" spc="-3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Health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ct val="100000"/>
              </a:lnSpc>
              <a:spcBef>
                <a:spcPts val="45"/>
              </a:spcBef>
            </a:pPr>
            <a:r>
              <a:rPr dirty="0" sz="800" spc="-10">
                <a:latin typeface="Times New Roman"/>
                <a:cs typeface="Times New Roman"/>
              </a:rPr>
              <a:t>2012;102(11):e50-</a:t>
            </a:r>
            <a:r>
              <a:rPr dirty="0" sz="800" spc="-20">
                <a:latin typeface="Times New Roman"/>
                <a:cs typeface="Times New Roman"/>
              </a:rPr>
              <a:t>e55.</a:t>
            </a:r>
            <a:endParaRPr sz="800">
              <a:latin typeface="Times New Roman"/>
              <a:cs typeface="Times New Roman"/>
            </a:endParaRPr>
          </a:p>
          <a:p>
            <a:pPr algn="just" marL="292100" marR="190500">
              <a:lnSpc>
                <a:spcPct val="103699"/>
              </a:lnSpc>
              <a:spcBef>
                <a:spcPts val="15"/>
              </a:spcBef>
            </a:pPr>
            <a:r>
              <a:rPr dirty="0" sz="800">
                <a:latin typeface="Times New Roman"/>
                <a:cs typeface="Times New Roman"/>
              </a:rPr>
              <a:t>Whitaker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RC,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Phillips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SM,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Orzol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SM.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risks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depression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anxiety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mothers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behavior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problems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their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preschool-</a:t>
            </a:r>
            <a:r>
              <a:rPr dirty="0" sz="800">
                <a:latin typeface="Times New Roman"/>
                <a:cs typeface="Times New Roman"/>
              </a:rPr>
              <a:t>aged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children.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Pediatrics</a:t>
            </a:r>
            <a:r>
              <a:rPr dirty="0" sz="800" spc="-10">
                <a:latin typeface="Times New Roman"/>
                <a:cs typeface="Times New Roman"/>
              </a:rPr>
              <a:t> 2006;118(3):e859-e868.</a:t>
            </a:r>
            <a:r>
              <a:rPr dirty="0" sz="800" spc="50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Seligman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HK,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Bindman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AB,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Vittinghoff</a:t>
            </a:r>
            <a:r>
              <a:rPr dirty="0" sz="800" spc="-3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E,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Kanaya</a:t>
            </a:r>
            <a:r>
              <a:rPr dirty="0" sz="800" spc="-3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AM,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Kushel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MB.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is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associated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with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diabetes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mellitus: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results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from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3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National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Health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Examination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Nutrition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Examination</a:t>
            </a:r>
            <a:r>
              <a:rPr dirty="0" sz="800" spc="50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Survey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(NHANES)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1999–2002.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Journal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general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internal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medicine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2007;22(7):1018-1023.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ts val="925"/>
              </a:lnSpc>
              <a:spcBef>
                <a:spcPts val="45"/>
              </a:spcBef>
            </a:pPr>
            <a:r>
              <a:rPr dirty="0" sz="800">
                <a:latin typeface="Times New Roman"/>
                <a:cs typeface="Times New Roman"/>
              </a:rPr>
              <a:t>Seligman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HK,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Laraia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BA,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Kushel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MB.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associated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with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chronic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disease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among</a:t>
            </a:r>
            <a:r>
              <a:rPr dirty="0" sz="800" spc="-10">
                <a:latin typeface="Times New Roman"/>
                <a:cs typeface="Times New Roman"/>
              </a:rPr>
              <a:t> low-</a:t>
            </a:r>
            <a:r>
              <a:rPr dirty="0" sz="800">
                <a:latin typeface="Times New Roman"/>
                <a:cs typeface="Times New Roman"/>
              </a:rPr>
              <a:t>income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NHANES </a:t>
            </a:r>
            <a:r>
              <a:rPr dirty="0" sz="800" spc="-10">
                <a:latin typeface="Times New Roman"/>
                <a:cs typeface="Times New Roman"/>
              </a:rPr>
              <a:t>participants.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Journal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nutrition</a:t>
            </a:r>
            <a:r>
              <a:rPr dirty="0" sz="800" spc="-10">
                <a:latin typeface="Times New Roman"/>
                <a:cs typeface="Times New Roman"/>
              </a:rPr>
              <a:t> 2010;140(2):304-</a:t>
            </a:r>
            <a:r>
              <a:rPr dirty="0" sz="800" spc="-20">
                <a:latin typeface="Times New Roman"/>
                <a:cs typeface="Times New Roman"/>
              </a:rPr>
              <a:t>310.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ts val="925"/>
              </a:lnSpc>
            </a:pPr>
            <a:r>
              <a:rPr dirty="0" sz="800">
                <a:latin typeface="Times New Roman"/>
                <a:cs typeface="Times New Roman"/>
              </a:rPr>
              <a:t>Seligman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HK,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Davis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TC,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Schillinger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Wolf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MS.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associated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with</a:t>
            </a:r>
            <a:r>
              <a:rPr dirty="0" sz="800" spc="-10">
                <a:latin typeface="Times New Roman"/>
                <a:cs typeface="Times New Roman"/>
              </a:rPr>
              <a:t> hypoglycemia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poor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diabetes</a:t>
            </a:r>
            <a:r>
              <a:rPr dirty="0" sz="800" spc="-10">
                <a:latin typeface="Times New Roman"/>
                <a:cs typeface="Times New Roman"/>
              </a:rPr>
              <a:t> self-management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low-</a:t>
            </a:r>
            <a:r>
              <a:rPr dirty="0" sz="800">
                <a:latin typeface="Times New Roman"/>
                <a:cs typeface="Times New Roman"/>
              </a:rPr>
              <a:t>income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sample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with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diabetes.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Journal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health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care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 spc="-25">
                <a:latin typeface="Times New Roman"/>
                <a:cs typeface="Times New Roman"/>
              </a:rPr>
              <a:t>for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ts val="925"/>
              </a:lnSpc>
              <a:spcBef>
                <a:spcPts val="50"/>
              </a:spcBef>
            </a:pP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poor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underserved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2010;21(4):1227.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ts val="925"/>
              </a:lnSpc>
            </a:pPr>
            <a:r>
              <a:rPr dirty="0" sz="800">
                <a:latin typeface="Times New Roman"/>
                <a:cs typeface="Times New Roman"/>
              </a:rPr>
              <a:t>Earnshaw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VA,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Karpyn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Understanding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stigma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inequity: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conceptual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framework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to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inform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research,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intervention,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policy.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 i="1">
                <a:latin typeface="Times New Roman"/>
                <a:cs typeface="Times New Roman"/>
              </a:rPr>
              <a:t>Translational </a:t>
            </a:r>
            <a:r>
              <a:rPr dirty="0" sz="800" i="1">
                <a:latin typeface="Times New Roman"/>
                <a:cs typeface="Times New Roman"/>
              </a:rPr>
              <a:t>Behavioral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Medicine</a:t>
            </a:r>
            <a:r>
              <a:rPr dirty="0" sz="800">
                <a:latin typeface="Times New Roman"/>
                <a:cs typeface="Times New Roman"/>
              </a:rPr>
              <a:t>.</a:t>
            </a:r>
            <a:r>
              <a:rPr dirty="0" sz="800" spc="-10">
                <a:latin typeface="Times New Roman"/>
                <a:cs typeface="Times New Roman"/>
              </a:rPr>
              <a:t> 2020;10(6):1350-1357.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ct val="100000"/>
              </a:lnSpc>
              <a:spcBef>
                <a:spcPts val="45"/>
              </a:spcBef>
            </a:pPr>
            <a:r>
              <a:rPr dirty="0" sz="800" spc="-10">
                <a:latin typeface="Times New Roman"/>
                <a:cs typeface="Times New Roman"/>
              </a:rPr>
              <a:t>doi:10.1093/tbm/ibaa087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spcBef>
                <a:spcPts val="50"/>
              </a:spcBef>
              <a:buAutoNum type="arabicPeriod" startAt="10"/>
              <a:tabLst>
                <a:tab pos="291465" algn="l"/>
              </a:tabLst>
            </a:pPr>
            <a:r>
              <a:rPr dirty="0" sz="800" spc="-10">
                <a:latin typeface="Times New Roman"/>
                <a:cs typeface="Times New Roman"/>
              </a:rPr>
              <a:t>Hatzenbuehler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ML, Phelan JC, Link BG.</a:t>
            </a:r>
            <a:r>
              <a:rPr dirty="0" sz="800" spc="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Stigma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as a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Fundamental Cause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Population Health </a:t>
            </a:r>
            <a:r>
              <a:rPr dirty="0" sz="800" spc="-10">
                <a:latin typeface="Times New Roman"/>
                <a:cs typeface="Times New Roman"/>
              </a:rPr>
              <a:t>Inequalities.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Am J</a:t>
            </a:r>
            <a:r>
              <a:rPr dirty="0" sz="800" spc="-10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Public</a:t>
            </a:r>
            <a:r>
              <a:rPr dirty="0" sz="800" spc="-10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Health</a:t>
            </a:r>
            <a:r>
              <a:rPr dirty="0" sz="800">
                <a:latin typeface="Times New Roman"/>
                <a:cs typeface="Times New Roman"/>
              </a:rPr>
              <a:t>. </a:t>
            </a:r>
            <a:r>
              <a:rPr dirty="0" sz="800" spc="-10">
                <a:latin typeface="Times New Roman"/>
                <a:cs typeface="Times New Roman"/>
              </a:rPr>
              <a:t>2013;103(5):813-</a:t>
            </a:r>
            <a:r>
              <a:rPr dirty="0" sz="800">
                <a:latin typeface="Times New Roman"/>
                <a:cs typeface="Times New Roman"/>
              </a:rPr>
              <a:t>821. </a:t>
            </a:r>
            <a:r>
              <a:rPr dirty="0" sz="800" spc="-10">
                <a:latin typeface="Times New Roman"/>
                <a:cs typeface="Times New Roman"/>
              </a:rPr>
              <a:t>doi:10.2105/AJPH.2012.301069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buAutoNum type="arabicPeriod" startAt="10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Burke</a:t>
            </a:r>
            <a:r>
              <a:rPr dirty="0" sz="800" spc="-3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MP,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Jones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SJ,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Frongillo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EA,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Fram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MS,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Blake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CE,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Freedman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DA.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Severity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household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lifetime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racial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discrimination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among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African-</a:t>
            </a:r>
            <a:r>
              <a:rPr dirty="0" sz="800">
                <a:latin typeface="Times New Roman"/>
                <a:cs typeface="Times New Roman"/>
              </a:rPr>
              <a:t>American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households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South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Carolina.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ts val="925"/>
              </a:lnSpc>
              <a:spcBef>
                <a:spcPts val="50"/>
              </a:spcBef>
            </a:pPr>
            <a:r>
              <a:rPr dirty="0" sz="800" i="1">
                <a:latin typeface="Times New Roman"/>
                <a:cs typeface="Times New Roman"/>
              </a:rPr>
              <a:t>Ethnicity &amp;</a:t>
            </a:r>
            <a:r>
              <a:rPr dirty="0" sz="800" spc="10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Health</a:t>
            </a:r>
            <a:r>
              <a:rPr dirty="0" sz="800">
                <a:latin typeface="Times New Roman"/>
                <a:cs typeface="Times New Roman"/>
              </a:rPr>
              <a:t>.</a:t>
            </a:r>
            <a:r>
              <a:rPr dirty="0" sz="800" spc="1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2018;23(3):276-</a:t>
            </a:r>
            <a:r>
              <a:rPr dirty="0" sz="800">
                <a:latin typeface="Times New Roman"/>
                <a:cs typeface="Times New Roman"/>
              </a:rPr>
              <a:t>292.</a:t>
            </a:r>
            <a:r>
              <a:rPr dirty="0" sz="800" spc="1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doi:10.1080/13557858.2016.1263286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buAutoNum type="arabicPeriod" startAt="12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Chisolm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DJ,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Bell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BA,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Yamoah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Freedman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DA.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Racialized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Experiences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Differentiate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Security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Among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African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American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Adults.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Nursing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Research</a:t>
            </a:r>
            <a:r>
              <a:rPr dirty="0" sz="800">
                <a:latin typeface="Times New Roman"/>
                <a:cs typeface="Times New Roman"/>
              </a:rPr>
              <a:t>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2021;Publish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Ahead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Print.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ct val="100000"/>
              </a:lnSpc>
              <a:spcBef>
                <a:spcPts val="45"/>
              </a:spcBef>
            </a:pPr>
            <a:r>
              <a:rPr dirty="0" sz="800" spc="-10">
                <a:latin typeface="Times New Roman"/>
                <a:cs typeface="Times New Roman"/>
              </a:rPr>
              <a:t>doi:10.1097/NNR.0000000000000533</a:t>
            </a:r>
            <a:endParaRPr sz="800">
              <a:latin typeface="Times New Roman"/>
              <a:cs typeface="Times New Roman"/>
            </a:endParaRPr>
          </a:p>
          <a:p>
            <a:pPr marL="292100" marR="589280" indent="-279400">
              <a:lnSpc>
                <a:spcPts val="890"/>
              </a:lnSpc>
              <a:spcBef>
                <a:spcPts val="135"/>
              </a:spcBef>
              <a:buAutoNum type="arabicPeriod" startAt="13"/>
              <a:tabLst>
                <a:tab pos="292100" algn="l"/>
              </a:tabLst>
            </a:pPr>
            <a:r>
              <a:rPr dirty="0" sz="800">
                <a:latin typeface="Times New Roman"/>
                <a:cs typeface="Times New Roman"/>
              </a:rPr>
              <a:t>Phojanakong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Brown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Weida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Grimaldi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G,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Lê-</a:t>
            </a:r>
            <a:r>
              <a:rPr dirty="0" sz="800">
                <a:latin typeface="Times New Roman"/>
                <a:cs typeface="Times New Roman"/>
              </a:rPr>
              <a:t>Scherban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Chilton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Experiences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Racial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Ethnic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Discrimination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Are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Associated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with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Food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Insecurity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Poor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Health.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 i="1">
                <a:latin typeface="Times New Roman"/>
                <a:cs typeface="Times New Roman"/>
              </a:rPr>
              <a:t>IJERPH</a:t>
            </a:r>
            <a:r>
              <a:rPr dirty="0" sz="800" spc="-10">
                <a:latin typeface="Times New Roman"/>
                <a:cs typeface="Times New Roman"/>
              </a:rPr>
              <a:t>.</a:t>
            </a:r>
            <a:r>
              <a:rPr dirty="0" sz="800" spc="50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2019;16(22):4369.</a:t>
            </a:r>
            <a:r>
              <a:rPr dirty="0" sz="800" spc="-3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doi:10.3390/ijerph16224369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spcBef>
                <a:spcPts val="30"/>
              </a:spcBef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Bandura,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A.,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Freeman,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H.,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&amp;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Lightsey,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(1999).</a:t>
            </a:r>
            <a:r>
              <a:rPr dirty="0" sz="800" spc="-10">
                <a:latin typeface="Times New Roman"/>
                <a:cs typeface="Times New Roman"/>
              </a:rPr>
              <a:t> Self-</a:t>
            </a:r>
            <a:r>
              <a:rPr dirty="0" sz="800">
                <a:latin typeface="Times New Roman"/>
                <a:cs typeface="Times New Roman"/>
              </a:rPr>
              <a:t>efficacy: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exercise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control.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Bandura,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&amp;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Wessels,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S.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(1994).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 spc="-10" i="1">
                <a:latin typeface="Times New Roman"/>
                <a:cs typeface="Times New Roman"/>
              </a:rPr>
              <a:t>Self-</a:t>
            </a:r>
            <a:r>
              <a:rPr dirty="0" sz="800" i="1">
                <a:latin typeface="Times New Roman"/>
                <a:cs typeface="Times New Roman"/>
              </a:rPr>
              <a:t>efficacy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(Vol.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4,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pp.</a:t>
            </a:r>
            <a:r>
              <a:rPr dirty="0" sz="800" spc="-10">
                <a:latin typeface="Times New Roman"/>
                <a:cs typeface="Times New Roman"/>
              </a:rPr>
              <a:t> 71-</a:t>
            </a:r>
            <a:r>
              <a:rPr dirty="0" sz="800">
                <a:latin typeface="Times New Roman"/>
                <a:cs typeface="Times New Roman"/>
              </a:rPr>
              <a:t>81).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 spc="-25">
                <a:latin typeface="Times New Roman"/>
                <a:cs typeface="Times New Roman"/>
              </a:rPr>
              <a:t>na.</a:t>
            </a:r>
            <a:endParaRPr sz="800">
              <a:latin typeface="Times New Roman"/>
              <a:cs typeface="Times New Roman"/>
            </a:endParaRPr>
          </a:p>
          <a:p>
            <a:pPr marL="292100" marR="269240" indent="-279400">
              <a:lnSpc>
                <a:spcPct val="105000"/>
              </a:lnSpc>
              <a:buAutoNum type="arabicPeriod" startAt="13"/>
              <a:tabLst>
                <a:tab pos="292100" algn="l"/>
              </a:tabLst>
            </a:pPr>
            <a:r>
              <a:rPr dirty="0" sz="800">
                <a:latin typeface="Times New Roman"/>
                <a:cs typeface="Times New Roman"/>
              </a:rPr>
              <a:t>Richardson,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Michael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et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al.</a:t>
            </a:r>
            <a:r>
              <a:rPr dirty="0" sz="800" spc="-10">
                <a:latin typeface="Times New Roman"/>
                <a:cs typeface="Times New Roman"/>
              </a:rPr>
              <a:t> "Weight-</a:t>
            </a:r>
            <a:r>
              <a:rPr dirty="0" sz="800">
                <a:latin typeface="Times New Roman"/>
                <a:cs typeface="Times New Roman"/>
              </a:rPr>
              <a:t>based</a:t>
            </a:r>
            <a:r>
              <a:rPr dirty="0" sz="800" spc="-10">
                <a:latin typeface="Times New Roman"/>
                <a:cs typeface="Times New Roman"/>
              </a:rPr>
              <a:t> discrimination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medication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adherence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among</a:t>
            </a:r>
            <a:r>
              <a:rPr dirty="0" sz="800" spc="-10">
                <a:latin typeface="Times New Roman"/>
                <a:cs typeface="Times New Roman"/>
              </a:rPr>
              <a:t> low-</a:t>
            </a:r>
            <a:r>
              <a:rPr dirty="0" sz="800">
                <a:latin typeface="Times New Roman"/>
                <a:cs typeface="Times New Roman"/>
              </a:rPr>
              <a:t>income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African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Americans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with</a:t>
            </a:r>
            <a:r>
              <a:rPr dirty="0" sz="800" spc="-10">
                <a:latin typeface="Times New Roman"/>
                <a:cs typeface="Times New Roman"/>
              </a:rPr>
              <a:t> hypertension: </a:t>
            </a:r>
            <a:r>
              <a:rPr dirty="0" sz="800">
                <a:latin typeface="Times New Roman"/>
                <a:cs typeface="Times New Roman"/>
              </a:rPr>
              <a:t>how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much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association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mediated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by</a:t>
            </a:r>
            <a:r>
              <a:rPr dirty="0" sz="800" spc="-10">
                <a:latin typeface="Times New Roman"/>
                <a:cs typeface="Times New Roman"/>
              </a:rPr>
              <a:t> self-efficacy?."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Ethnicity</a:t>
            </a:r>
            <a:r>
              <a:rPr dirty="0" sz="800" spc="-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&amp;</a:t>
            </a:r>
            <a:r>
              <a:rPr dirty="0" sz="800" spc="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disease</a:t>
            </a:r>
            <a:r>
              <a:rPr dirty="0" sz="800" spc="-5" i="1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24.2 (2014):</a:t>
            </a:r>
            <a:r>
              <a:rPr dirty="0" sz="800" spc="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162-</a:t>
            </a:r>
            <a:r>
              <a:rPr dirty="0" sz="800" spc="-20">
                <a:latin typeface="Times New Roman"/>
                <a:cs typeface="Times New Roman"/>
              </a:rPr>
              <a:t>168.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890"/>
              </a:lnSpc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Alexander,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Adam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et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al.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"Everyday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discrimination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indirectly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influences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smoking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cessation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through</a:t>
            </a:r>
            <a:r>
              <a:rPr dirty="0" sz="800" spc="-10">
                <a:latin typeface="Times New Roman"/>
                <a:cs typeface="Times New Roman"/>
              </a:rPr>
              <a:t> post-</a:t>
            </a:r>
            <a:r>
              <a:rPr dirty="0" sz="800">
                <a:latin typeface="Times New Roman"/>
                <a:cs typeface="Times New Roman"/>
              </a:rPr>
              <a:t>quit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self-efficacy." </a:t>
            </a:r>
            <a:r>
              <a:rPr dirty="0" sz="800" i="1">
                <a:latin typeface="Times New Roman"/>
                <a:cs typeface="Times New Roman"/>
              </a:rPr>
              <a:t>Drug</a:t>
            </a:r>
            <a:r>
              <a:rPr dirty="0" sz="800" spc="-10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and</a:t>
            </a:r>
            <a:r>
              <a:rPr dirty="0" sz="800" spc="-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alcohol</a:t>
            </a:r>
            <a:r>
              <a:rPr dirty="0" sz="800" spc="-10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dependence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198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(2019):</a:t>
            </a:r>
            <a:r>
              <a:rPr dirty="0" sz="800" spc="-10">
                <a:latin typeface="Times New Roman"/>
                <a:cs typeface="Times New Roman"/>
              </a:rPr>
              <a:t> 63-</a:t>
            </a:r>
            <a:r>
              <a:rPr dirty="0" sz="800" spc="-25">
                <a:latin typeface="Times New Roman"/>
                <a:cs typeface="Times New Roman"/>
              </a:rPr>
              <a:t>69.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spcBef>
                <a:spcPts val="50"/>
              </a:spcBef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Resnick,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(2002).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Testing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effect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of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the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WALC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intervention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exercise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adherence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older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adults.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Journal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of</a:t>
            </a:r>
            <a:r>
              <a:rPr dirty="0" sz="800" spc="-10" i="1">
                <a:latin typeface="Times New Roman"/>
                <a:cs typeface="Times New Roman"/>
              </a:rPr>
              <a:t> gerontological </a:t>
            </a:r>
            <a:r>
              <a:rPr dirty="0" sz="800" i="1">
                <a:latin typeface="Times New Roman"/>
                <a:cs typeface="Times New Roman"/>
              </a:rPr>
              <a:t>nursing</a:t>
            </a:r>
            <a:r>
              <a:rPr dirty="0" sz="800">
                <a:latin typeface="Times New Roman"/>
                <a:cs typeface="Times New Roman"/>
              </a:rPr>
              <a:t>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28</a:t>
            </a:r>
            <a:r>
              <a:rPr dirty="0" sz="800">
                <a:latin typeface="Times New Roman"/>
                <a:cs typeface="Times New Roman"/>
              </a:rPr>
              <a:t>(6),</a:t>
            </a:r>
            <a:r>
              <a:rPr dirty="0" sz="800" spc="-10">
                <a:latin typeface="Times New Roman"/>
                <a:cs typeface="Times New Roman"/>
              </a:rPr>
              <a:t> 40-</a:t>
            </a:r>
            <a:r>
              <a:rPr dirty="0" sz="800" spc="-25">
                <a:latin typeface="Times New Roman"/>
                <a:cs typeface="Times New Roman"/>
              </a:rPr>
              <a:t>49.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Speck,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&amp;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Harrell,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(2003).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Maintaining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regular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physical </a:t>
            </a:r>
            <a:r>
              <a:rPr dirty="0" sz="800">
                <a:latin typeface="Times New Roman"/>
                <a:cs typeface="Times New Roman"/>
              </a:rPr>
              <a:t>activity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women: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Evidence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to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date.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Journal</a:t>
            </a:r>
            <a:r>
              <a:rPr dirty="0" sz="800" spc="-10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of</a:t>
            </a:r>
            <a:r>
              <a:rPr dirty="0" sz="800" spc="-10" i="1">
                <a:latin typeface="Times New Roman"/>
                <a:cs typeface="Times New Roman"/>
              </a:rPr>
              <a:t> Cardiovascular </a:t>
            </a:r>
            <a:r>
              <a:rPr dirty="0" sz="800" i="1">
                <a:latin typeface="Times New Roman"/>
                <a:cs typeface="Times New Roman"/>
              </a:rPr>
              <a:t>Nursing</a:t>
            </a:r>
            <a:r>
              <a:rPr dirty="0" sz="800">
                <a:latin typeface="Times New Roman"/>
                <a:cs typeface="Times New Roman"/>
              </a:rPr>
              <a:t>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18(4),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282–291;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quiz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292–</a:t>
            </a:r>
            <a:r>
              <a:rPr dirty="0" sz="800" spc="-20">
                <a:latin typeface="Times New Roman"/>
                <a:cs typeface="Times New Roman"/>
              </a:rPr>
              <a:t>283.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ct val="100000"/>
              </a:lnSpc>
              <a:spcBef>
                <a:spcPts val="45"/>
              </a:spcBef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Schutzer,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K.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A.,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&amp;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Graves,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(2004).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Barriers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motivations </a:t>
            </a:r>
            <a:r>
              <a:rPr dirty="0" sz="800">
                <a:latin typeface="Times New Roman"/>
                <a:cs typeface="Times New Roman"/>
              </a:rPr>
              <a:t>to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exercise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older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adults.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 i="1">
                <a:latin typeface="Times New Roman"/>
                <a:cs typeface="Times New Roman"/>
              </a:rPr>
              <a:t>Preventive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Medicine,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39(5),</a:t>
            </a:r>
            <a:r>
              <a:rPr dirty="0" sz="800" spc="-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1056–</a:t>
            </a:r>
            <a:r>
              <a:rPr dirty="0" sz="800" spc="-20">
                <a:latin typeface="Times New Roman"/>
                <a:cs typeface="Times New Roman"/>
              </a:rPr>
              <a:t>1061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spcBef>
                <a:spcPts val="50"/>
              </a:spcBef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Grossman,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Y.,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Brink,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S.,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&amp;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Hauser,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(1987).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Self-</a:t>
            </a:r>
            <a:r>
              <a:rPr dirty="0" sz="800">
                <a:latin typeface="Times New Roman"/>
                <a:cs typeface="Times New Roman"/>
              </a:rPr>
              <a:t>efficacy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adolescent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girls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and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boys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with</a:t>
            </a:r>
            <a:r>
              <a:rPr dirty="0" sz="800" spc="-10">
                <a:latin typeface="Times New Roman"/>
                <a:cs typeface="Times New Roman"/>
              </a:rPr>
              <a:t> insulin-</a:t>
            </a:r>
            <a:r>
              <a:rPr dirty="0" sz="800">
                <a:latin typeface="Times New Roman"/>
                <a:cs typeface="Times New Roman"/>
              </a:rPr>
              <a:t>dependent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diabetes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mellitus.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Diabetes</a:t>
            </a:r>
            <a:r>
              <a:rPr dirty="0" sz="800" spc="-1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care</a:t>
            </a:r>
            <a:r>
              <a:rPr dirty="0" sz="800">
                <a:latin typeface="Times New Roman"/>
                <a:cs typeface="Times New Roman"/>
              </a:rPr>
              <a:t>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10</a:t>
            </a:r>
            <a:r>
              <a:rPr dirty="0" sz="800">
                <a:latin typeface="Times New Roman"/>
                <a:cs typeface="Times New Roman"/>
              </a:rPr>
              <a:t>(3),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324-</a:t>
            </a:r>
            <a:r>
              <a:rPr dirty="0" sz="800" spc="-20">
                <a:latin typeface="Times New Roman"/>
                <a:cs typeface="Times New Roman"/>
              </a:rPr>
              <a:t>329.</a:t>
            </a:r>
            <a:endParaRPr sz="800">
              <a:latin typeface="Times New Roman"/>
              <a:cs typeface="Times New Roman"/>
            </a:endParaRPr>
          </a:p>
          <a:p>
            <a:pPr marL="291465" indent="-278765">
              <a:lnSpc>
                <a:spcPts val="925"/>
              </a:lnSpc>
              <a:buAutoNum type="arabicPeriod" startAt="13"/>
              <a:tabLst>
                <a:tab pos="291465" algn="l"/>
              </a:tabLst>
            </a:pPr>
            <a:r>
              <a:rPr dirty="0" sz="800">
                <a:latin typeface="Times New Roman"/>
                <a:cs typeface="Times New Roman"/>
              </a:rPr>
              <a:t>Nokes,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K.,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Johnson,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M.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Webel,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A.,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Rose,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D.,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Phillips,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J.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C.,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Sullivan,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K.,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...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&amp;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Holzemer,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W.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L.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(2012).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Focus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on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increasing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treatment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self</a:t>
            </a:r>
            <a:r>
              <a:rPr dirty="0" sz="800" spc="-10">
                <a:latin typeface="Arial"/>
                <a:cs typeface="Arial"/>
              </a:rPr>
              <a:t>-</a:t>
            </a:r>
            <a:r>
              <a:rPr dirty="0" sz="800">
                <a:latin typeface="Times New Roman"/>
                <a:cs typeface="Times New Roman"/>
              </a:rPr>
              <a:t>efficacy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to</a:t>
            </a:r>
            <a:r>
              <a:rPr dirty="0" sz="800" spc="-1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improve</a:t>
            </a:r>
            <a:r>
              <a:rPr dirty="0" sz="800" spc="-20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human</a:t>
            </a:r>
            <a:r>
              <a:rPr dirty="0" sz="800" spc="-1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immunodeficiency virus</a:t>
            </a:r>
            <a:endParaRPr sz="800">
              <a:latin typeface="Times New Roman"/>
              <a:cs typeface="Times New Roman"/>
            </a:endParaRPr>
          </a:p>
          <a:p>
            <a:pPr marL="292100">
              <a:lnSpc>
                <a:spcPct val="100000"/>
              </a:lnSpc>
              <a:spcBef>
                <a:spcPts val="45"/>
              </a:spcBef>
            </a:pPr>
            <a:r>
              <a:rPr dirty="0" sz="800">
                <a:latin typeface="Times New Roman"/>
                <a:cs typeface="Times New Roman"/>
              </a:rPr>
              <a:t>treatment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>
                <a:latin typeface="Times New Roman"/>
                <a:cs typeface="Times New Roman"/>
              </a:rPr>
              <a:t>adherence.</a:t>
            </a:r>
            <a:r>
              <a:rPr dirty="0" sz="800" spc="-30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Journal</a:t>
            </a:r>
            <a:r>
              <a:rPr dirty="0" sz="800" spc="-2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of</a:t>
            </a:r>
            <a:r>
              <a:rPr dirty="0" sz="800" spc="-2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Nursing</a:t>
            </a:r>
            <a:r>
              <a:rPr dirty="0" sz="800" spc="-25" i="1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Scholarship</a:t>
            </a:r>
            <a:r>
              <a:rPr dirty="0" sz="800">
                <a:latin typeface="Times New Roman"/>
                <a:cs typeface="Times New Roman"/>
              </a:rPr>
              <a:t>,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 i="1">
                <a:latin typeface="Times New Roman"/>
                <a:cs typeface="Times New Roman"/>
              </a:rPr>
              <a:t>44</a:t>
            </a:r>
            <a:r>
              <a:rPr dirty="0" sz="800">
                <a:latin typeface="Times New Roman"/>
                <a:cs typeface="Times New Roman"/>
              </a:rPr>
              <a:t>(4),</a:t>
            </a:r>
            <a:r>
              <a:rPr dirty="0" sz="800" spc="-25">
                <a:latin typeface="Times New Roman"/>
                <a:cs typeface="Times New Roman"/>
              </a:rPr>
              <a:t> </a:t>
            </a:r>
            <a:r>
              <a:rPr dirty="0" sz="800" spc="-10">
                <a:latin typeface="Times New Roman"/>
                <a:cs typeface="Times New Roman"/>
              </a:rPr>
              <a:t>403-</a:t>
            </a:r>
            <a:r>
              <a:rPr dirty="0" sz="800" spc="-20">
                <a:latin typeface="Times New Roman"/>
                <a:cs typeface="Times New Roman"/>
              </a:rPr>
              <a:t>410.</a:t>
            </a:r>
            <a:endParaRPr sz="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79100" y="161035"/>
            <a:ext cx="1638935" cy="111379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98900"/>
              </a:lnSpc>
              <a:spcBef>
                <a:spcPts val="120"/>
              </a:spcBef>
            </a:pPr>
            <a:r>
              <a:rPr dirty="0" sz="1800" spc="-10"/>
              <a:t>Appendix: baseline demographic characteristics</a:t>
            </a:r>
            <a:endParaRPr sz="1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156985" y="122386"/>
          <a:ext cx="6885940" cy="4858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22830"/>
                <a:gridCol w="604519"/>
                <a:gridCol w="1040129"/>
                <a:gridCol w="887095"/>
                <a:gridCol w="1280795"/>
                <a:gridCol w="659129"/>
              </a:tblGrid>
              <a:tr h="225425">
                <a:tc gridSpan="6">
                  <a:txBody>
                    <a:bodyPr/>
                    <a:lstStyle/>
                    <a:p>
                      <a:pPr marL="91440" marR="12192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00" spc="-65" b="1">
                          <a:latin typeface="Arial"/>
                          <a:cs typeface="Arial"/>
                        </a:rPr>
                        <a:t>Table</a:t>
                      </a:r>
                      <a:r>
                        <a:rPr dirty="0" sz="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50" b="1">
                          <a:latin typeface="Arial"/>
                          <a:cs typeface="Arial"/>
                        </a:rPr>
                        <a:t>1:</a:t>
                      </a:r>
                      <a:r>
                        <a:rPr dirty="0" sz="8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45">
                          <a:latin typeface="Arial"/>
                          <a:cs typeface="Arial"/>
                        </a:rPr>
                        <a:t>Characteristics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of </a:t>
                      </a:r>
                      <a:r>
                        <a:rPr dirty="0" sz="800" spc="-60">
                          <a:latin typeface="Arial"/>
                          <a:cs typeface="Arial"/>
                        </a:rPr>
                        <a:t>244</a:t>
                      </a:r>
                      <a:r>
                        <a:rPr dirty="0" sz="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60">
                          <a:latin typeface="Arial"/>
                          <a:cs typeface="Arial"/>
                        </a:rPr>
                        <a:t>Survey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Respondents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Total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Secure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Marginal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Insecure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121920">
                        <a:lnSpc>
                          <a:spcPts val="869"/>
                        </a:lnSpc>
                      </a:pPr>
                      <a:r>
                        <a:rPr dirty="0" sz="800" spc="-30">
                          <a:latin typeface="Arial"/>
                          <a:cs typeface="Arial"/>
                        </a:rPr>
                        <a:t>p-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value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ts val="869"/>
                        </a:lnSpc>
                      </a:pPr>
                      <a:r>
                        <a:rPr dirty="0" sz="800" spc="-70">
                          <a:latin typeface="Arial"/>
                          <a:cs typeface="Arial"/>
                        </a:rPr>
                        <a:t>N</a:t>
                      </a:r>
                      <a:r>
                        <a:rPr dirty="0" sz="8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=244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7782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N=144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0">
                          <a:latin typeface="Arial"/>
                          <a:cs typeface="Arial"/>
                        </a:rPr>
                        <a:t>N=36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0">
                          <a:latin typeface="Arial"/>
                          <a:cs typeface="Arial"/>
                        </a:rPr>
                        <a:t>N=64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68580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Age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ts val="865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35.0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(9.1)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56870">
                        <a:lnSpc>
                          <a:spcPts val="865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35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(9.6)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ts val="865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34.2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(9.6)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446405">
                        <a:lnSpc>
                          <a:spcPts val="865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36.0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(7.7)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1920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0.6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68580">
                        <a:lnSpc>
                          <a:spcPts val="865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Education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1920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1594">
                        <a:lnSpc>
                          <a:spcPts val="860"/>
                        </a:lnSpc>
                      </a:pPr>
                      <a:r>
                        <a:rPr dirty="0" sz="800" spc="-95">
                          <a:latin typeface="Arial"/>
                          <a:cs typeface="Arial"/>
                        </a:rPr>
                        <a:t>Less</a:t>
                      </a:r>
                      <a:r>
                        <a:rPr dirty="0" sz="800" spc="-30">
                          <a:latin typeface="Arial"/>
                          <a:cs typeface="Arial"/>
                        </a:rPr>
                        <a:t> than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HS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393065">
                <a:tc>
                  <a:txBody>
                    <a:bodyPr/>
                    <a:lstStyle/>
                    <a:p>
                      <a:pPr algn="r" marR="61594">
                        <a:lnSpc>
                          <a:spcPts val="860"/>
                        </a:lnSpc>
                      </a:pPr>
                      <a:r>
                        <a:rPr dirty="0" sz="800" spc="-135">
                          <a:latin typeface="Arial"/>
                          <a:cs typeface="Arial"/>
                        </a:rPr>
                        <a:t>HS</a:t>
                      </a:r>
                      <a:r>
                        <a:rPr dirty="0" sz="8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45">
                          <a:latin typeface="Arial"/>
                          <a:cs typeface="Arial"/>
                        </a:rPr>
                        <a:t>grad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or</a:t>
                      </a:r>
                      <a:r>
                        <a:rPr dirty="0" sz="8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GED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865">
                        <a:lnSpc>
                          <a:spcPts val="855"/>
                        </a:lnSpc>
                      </a:pPr>
                      <a:r>
                        <a:rPr dirty="0" sz="800" spc="-80">
                          <a:latin typeface="Arial"/>
                          <a:cs typeface="Arial"/>
                        </a:rPr>
                        <a:t>Some</a:t>
                      </a:r>
                      <a:r>
                        <a:rPr dirty="0" sz="800" spc="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college/technical</a:t>
                      </a:r>
                      <a:r>
                        <a:rPr dirty="0" sz="80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school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42%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230">
                        <a:lnSpc>
                          <a:spcPts val="855"/>
                        </a:lnSpc>
                      </a:pPr>
                      <a:r>
                        <a:rPr dirty="0" sz="800" spc="-60">
                          <a:latin typeface="Arial"/>
                          <a:cs typeface="Arial"/>
                        </a:rPr>
                        <a:t>College</a:t>
                      </a:r>
                      <a:r>
                        <a:rPr dirty="0" sz="8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graduate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68580">
                        <a:lnSpc>
                          <a:spcPts val="850"/>
                        </a:lnSpc>
                      </a:pPr>
                      <a:r>
                        <a:rPr dirty="0" sz="800" spc="-50">
                          <a:latin typeface="Arial"/>
                          <a:cs typeface="Arial"/>
                        </a:rPr>
                        <a:t>Insurance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Status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1920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230">
                        <a:lnSpc>
                          <a:spcPts val="850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Private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0">
                          <a:latin typeface="Arial"/>
                          <a:cs typeface="Arial"/>
                        </a:rPr>
                        <a:t>5.6%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22%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86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Medicare/Medicaid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74%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68%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78</a:t>
                      </a:r>
                      <a:r>
                        <a:rPr dirty="0" sz="8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60">
                          <a:latin typeface="Arial"/>
                          <a:cs typeface="Arial"/>
                        </a:rPr>
                        <a:t>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1594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Other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230">
                        <a:lnSpc>
                          <a:spcPts val="865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Missing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68580">
                        <a:lnSpc>
                          <a:spcPts val="865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Gender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1920">
                        <a:lnSpc>
                          <a:spcPts val="86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230">
                        <a:lnSpc>
                          <a:spcPts val="860"/>
                        </a:lnSpc>
                      </a:pPr>
                      <a:r>
                        <a:rPr dirty="0" sz="800" spc="-20">
                          <a:latin typeface="Arial"/>
                          <a:cs typeface="Arial"/>
                        </a:rPr>
                        <a:t>Male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7%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230">
                        <a:lnSpc>
                          <a:spcPts val="860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Female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94%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94%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68580">
                        <a:lnSpc>
                          <a:spcPts val="855"/>
                        </a:lnSpc>
                      </a:pPr>
                      <a:r>
                        <a:rPr dirty="0" sz="800" spc="-35">
                          <a:latin typeface="Arial"/>
                          <a:cs typeface="Arial"/>
                        </a:rPr>
                        <a:t>Ethnicity</a:t>
                      </a:r>
                      <a:r>
                        <a:rPr dirty="0" sz="800" spc="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(self-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identified)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1920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865">
                        <a:lnSpc>
                          <a:spcPts val="855"/>
                        </a:lnSpc>
                      </a:pPr>
                      <a:r>
                        <a:rPr dirty="0" sz="800" spc="-50">
                          <a:latin typeface="Arial"/>
                          <a:cs typeface="Arial"/>
                        </a:rPr>
                        <a:t>Hispanic,</a:t>
                      </a:r>
                      <a:r>
                        <a:rPr dirty="0" sz="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Latino/a/x,</a:t>
                      </a:r>
                      <a:r>
                        <a:rPr dirty="0" sz="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or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65">
                          <a:latin typeface="Arial"/>
                          <a:cs typeface="Arial"/>
                        </a:rPr>
                        <a:t>Spanish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 origin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5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algn="r" marR="62865">
                        <a:lnSpc>
                          <a:spcPts val="850"/>
                        </a:lnSpc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Non-</a:t>
                      </a:r>
                      <a:r>
                        <a:rPr dirty="0" sz="800" spc="-50">
                          <a:latin typeface="Arial"/>
                          <a:cs typeface="Arial"/>
                        </a:rPr>
                        <a:t>Hispanic,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Latino/a/x,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 or</a:t>
                      </a:r>
                      <a:r>
                        <a:rPr dirty="0" sz="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65">
                          <a:latin typeface="Arial"/>
                          <a:cs typeface="Arial"/>
                        </a:rPr>
                        <a:t>Spanish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origin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39395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Missing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87%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84%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514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090079" y="122386"/>
          <a:ext cx="6645275" cy="45535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3775"/>
                <a:gridCol w="597535"/>
                <a:gridCol w="1028064"/>
                <a:gridCol w="876935"/>
                <a:gridCol w="1265555"/>
                <a:gridCol w="525145"/>
              </a:tblGrid>
              <a:tr h="225425">
                <a:tc gridSpan="6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800" spc="-65" b="1">
                          <a:latin typeface="Arial"/>
                          <a:cs typeface="Arial"/>
                        </a:rPr>
                        <a:t>Table</a:t>
                      </a:r>
                      <a:r>
                        <a:rPr dirty="0" sz="8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50" b="1">
                          <a:latin typeface="Arial"/>
                          <a:cs typeface="Arial"/>
                        </a:rPr>
                        <a:t>1:</a:t>
                      </a:r>
                      <a:r>
                        <a:rPr dirty="0" sz="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continued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Total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Secure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Marginal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Insecure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30">
                          <a:latin typeface="Arial"/>
                          <a:cs typeface="Arial"/>
                        </a:rPr>
                        <a:t>p-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value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90">
                          <a:latin typeface="Arial"/>
                          <a:cs typeface="Arial"/>
                        </a:rPr>
                        <a:t>Race</a:t>
                      </a:r>
                      <a:r>
                        <a:rPr dirty="0" sz="8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(self-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identified)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White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60">
                          <a:latin typeface="Arial"/>
                          <a:cs typeface="Arial"/>
                        </a:rPr>
                        <a:t>Black</a:t>
                      </a:r>
                      <a:r>
                        <a:rPr dirty="0" sz="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or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 African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American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096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Other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7%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1594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Missing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Relationship</a:t>
                      </a:r>
                      <a:r>
                        <a:rPr dirty="0" sz="8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Status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Partnered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57%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45">
                          <a:latin typeface="Arial"/>
                          <a:cs typeface="Arial"/>
                        </a:rPr>
                        <a:t>Un-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partnered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47%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44%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45">
                          <a:latin typeface="Arial"/>
                          <a:cs typeface="Arial"/>
                        </a:rPr>
                        <a:t>Annual</a:t>
                      </a:r>
                      <a:r>
                        <a:rPr dirty="0" sz="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income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1594">
                        <a:lnSpc>
                          <a:spcPts val="869"/>
                        </a:lnSpc>
                      </a:pPr>
                      <a:r>
                        <a:rPr dirty="0" sz="800" spc="-70">
                          <a:latin typeface="Arial"/>
                          <a:cs typeface="Arial"/>
                        </a:rPr>
                        <a:t>&lt;=</a:t>
                      </a:r>
                      <a:r>
                        <a:rPr dirty="0" sz="8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$50k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83%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77%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92%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92%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0960">
                        <a:lnSpc>
                          <a:spcPts val="869"/>
                        </a:lnSpc>
                      </a:pPr>
                      <a:r>
                        <a:rPr dirty="0" sz="800" spc="-20">
                          <a:latin typeface="Arial"/>
                          <a:cs typeface="Arial"/>
                        </a:rPr>
                        <a:t>&gt;50K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14%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19%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1594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missing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45">
                          <a:latin typeface="Arial"/>
                          <a:cs typeface="Arial"/>
                        </a:rPr>
                        <a:t>Employment</a:t>
                      </a:r>
                      <a:r>
                        <a:rPr dirty="0" sz="800" spc="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Status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Employed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55%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Unemployed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40%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58%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1594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Missing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2%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6%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3%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35">
                          <a:latin typeface="Arial"/>
                          <a:cs typeface="Arial"/>
                        </a:rPr>
                        <a:t>Discrimination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50">
                          <a:latin typeface="Arial"/>
                          <a:cs typeface="Arial"/>
                        </a:rPr>
                        <a:t>experiences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(Mean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Score)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Hospital-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based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r" marR="60960">
                        <a:lnSpc>
                          <a:spcPts val="925"/>
                        </a:lnSpc>
                        <a:spcBef>
                          <a:spcPts val="25"/>
                        </a:spcBef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Mean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(SD)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35255">
                        <a:lnSpc>
                          <a:spcPts val="869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10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(4.5)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8735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9(3.9)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74955">
                        <a:lnSpc>
                          <a:spcPts val="869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11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(4.3)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8069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12(5.8)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869"/>
                        </a:lnSpc>
                      </a:pPr>
                      <a:r>
                        <a:rPr dirty="0" sz="800" spc="-20">
                          <a:latin typeface="Arial"/>
                          <a:cs typeface="Arial"/>
                        </a:rPr>
                        <a:t>0.04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1433195">
                        <a:lnSpc>
                          <a:spcPts val="869"/>
                        </a:lnSpc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Community-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based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r" marR="60960">
                        <a:lnSpc>
                          <a:spcPts val="925"/>
                        </a:lnSpc>
                        <a:spcBef>
                          <a:spcPts val="20"/>
                        </a:spcBef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Mean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(SD)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60655">
                        <a:lnSpc>
                          <a:spcPts val="869"/>
                        </a:lnSpc>
                      </a:pPr>
                      <a:r>
                        <a:rPr dirty="0" sz="800" spc="-50">
                          <a:latin typeface="Arial"/>
                          <a:cs typeface="Arial"/>
                        </a:rPr>
                        <a:t>9 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(8.7)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8735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7(7.7)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74955">
                        <a:lnSpc>
                          <a:spcPts val="869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11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(8.1)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69265">
                        <a:lnSpc>
                          <a:spcPts val="869"/>
                        </a:lnSpc>
                      </a:pPr>
                      <a:r>
                        <a:rPr dirty="0" sz="800" spc="-55">
                          <a:latin typeface="Arial"/>
                          <a:cs typeface="Arial"/>
                        </a:rPr>
                        <a:t>13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(9.6)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67945">
                        <a:lnSpc>
                          <a:spcPts val="869"/>
                        </a:lnSpc>
                      </a:pPr>
                      <a:r>
                        <a:rPr dirty="0" sz="800" spc="-35">
                          <a:latin typeface="Arial"/>
                          <a:cs typeface="Arial"/>
                        </a:rPr>
                        <a:t>Discrimination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50">
                          <a:latin typeface="Arial"/>
                          <a:cs typeface="Arial"/>
                        </a:rPr>
                        <a:t>experiences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90">
                          <a:latin typeface="Arial"/>
                          <a:cs typeface="Arial"/>
                        </a:rPr>
                        <a:t>(%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pop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reporting)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Hospital-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based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6637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56.1%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8163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50.7%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63.9%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64.1%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869"/>
                        </a:lnSpc>
                      </a:pPr>
                      <a:r>
                        <a:rPr dirty="0" sz="800" spc="-20">
                          <a:latin typeface="Arial"/>
                          <a:cs typeface="Arial"/>
                        </a:rPr>
                        <a:t>0.12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BD1DE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marR="62230">
                        <a:lnSpc>
                          <a:spcPts val="869"/>
                        </a:lnSpc>
                      </a:pPr>
                      <a:r>
                        <a:rPr dirty="0" sz="800" spc="-40">
                          <a:latin typeface="Arial"/>
                          <a:cs typeface="Arial"/>
                        </a:rPr>
                        <a:t>Community-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based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66370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79.1%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81635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70.1%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88.9%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10">
                          <a:latin typeface="Arial"/>
                          <a:cs typeface="Arial"/>
                        </a:rPr>
                        <a:t>92.2%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69"/>
                        </a:lnSpc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0.0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AEF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795798" y="4798059"/>
            <a:ext cx="17145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5">
                <a:latin typeface="Arial"/>
                <a:cs typeface="Arial"/>
              </a:rPr>
              <a:t>18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80739" y="154940"/>
            <a:ext cx="1638935" cy="111379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98900"/>
              </a:lnSpc>
              <a:spcBef>
                <a:spcPts val="120"/>
              </a:spcBef>
            </a:pPr>
            <a:r>
              <a:rPr dirty="0" sz="1800" spc="-10"/>
              <a:t>Appendix: baseline demographic characteristics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1</a:t>
            </a:fld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31148" y="557276"/>
            <a:ext cx="17145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/>
              <a:t>Disclosures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186798" y="1257300"/>
            <a:ext cx="5217160" cy="294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Arial"/>
                <a:cs typeface="Arial"/>
              </a:rPr>
              <a:t>I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have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conflicts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interest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400">
              <a:latin typeface="Arial"/>
              <a:cs typeface="Arial"/>
            </a:endParaRPr>
          </a:p>
          <a:p>
            <a:pPr marL="12700" marR="34290">
              <a:lnSpc>
                <a:spcPct val="114300"/>
              </a:lnSpc>
            </a:pPr>
            <a:r>
              <a:rPr dirty="0" sz="1400">
                <a:latin typeface="Arial"/>
                <a:cs typeface="Arial"/>
              </a:rPr>
              <a:t>Research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reported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this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presentation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was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supported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by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the </a:t>
            </a:r>
            <a:r>
              <a:rPr dirty="0" sz="1400">
                <a:latin typeface="Arial"/>
                <a:cs typeface="Arial"/>
              </a:rPr>
              <a:t>National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Institute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Minority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Health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Health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Disparities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under </a:t>
            </a:r>
            <a:r>
              <a:rPr dirty="0" sz="1400">
                <a:latin typeface="Arial"/>
                <a:cs typeface="Arial"/>
              </a:rPr>
              <a:t>award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number:</a:t>
            </a:r>
            <a:r>
              <a:rPr dirty="0" sz="1400" spc="-10">
                <a:latin typeface="Arial"/>
                <a:cs typeface="Arial"/>
              </a:rPr>
              <a:t> RO1MD012630-</a:t>
            </a:r>
            <a:r>
              <a:rPr dirty="0" sz="1400">
                <a:latin typeface="Arial"/>
                <a:cs typeface="Arial"/>
              </a:rPr>
              <a:t>04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(ST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Lindau,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PI)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Health </a:t>
            </a:r>
            <a:r>
              <a:rPr dirty="0" sz="1400">
                <a:latin typeface="Arial"/>
                <a:cs typeface="Arial"/>
              </a:rPr>
              <a:t>Resources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&amp;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Services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Administration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under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Ruth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L.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Kirschstein </a:t>
            </a:r>
            <a:r>
              <a:rPr dirty="0" sz="1400">
                <a:latin typeface="Arial"/>
                <a:cs typeface="Arial"/>
              </a:rPr>
              <a:t>National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Research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Service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Institutional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Research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Training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Grant </a:t>
            </a:r>
            <a:r>
              <a:rPr dirty="0" sz="1400">
                <a:latin typeface="Arial"/>
                <a:cs typeface="Arial"/>
              </a:rPr>
              <a:t>under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award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number: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T32-</a:t>
            </a:r>
            <a:r>
              <a:rPr dirty="0" sz="1400">
                <a:latin typeface="Arial"/>
                <a:cs typeface="Arial"/>
              </a:rPr>
              <a:t>HP42019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(N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Laiteerapong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PI)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400">
              <a:latin typeface="Arial"/>
              <a:cs typeface="Arial"/>
            </a:endParaRPr>
          </a:p>
          <a:p>
            <a:pPr algn="just" marL="12700" marR="5080">
              <a:lnSpc>
                <a:spcPct val="115700"/>
              </a:lnSpc>
            </a:pP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content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solely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responsibility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authors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does</a:t>
            </a:r>
            <a:r>
              <a:rPr dirty="0" sz="1400" spc="-25">
                <a:latin typeface="Arial"/>
                <a:cs typeface="Arial"/>
              </a:rPr>
              <a:t> not </a:t>
            </a:r>
            <a:r>
              <a:rPr dirty="0" sz="1400">
                <a:latin typeface="Arial"/>
                <a:cs typeface="Arial"/>
              </a:rPr>
              <a:t>necessarily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represent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official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views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National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Institutes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of </a:t>
            </a:r>
            <a:r>
              <a:rPr dirty="0" sz="1400" spc="-10">
                <a:latin typeface="Arial"/>
                <a:cs typeface="Arial"/>
              </a:rPr>
              <a:t>Health.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198" y="415649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5" h="0">
                <a:moveTo>
                  <a:pt x="0" y="0"/>
                </a:moveTo>
                <a:lnTo>
                  <a:pt x="183300" y="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803124" y="447547"/>
            <a:ext cx="100456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●"/>
              <a:tabLst>
                <a:tab pos="316865" algn="l"/>
              </a:tabLst>
            </a:pPr>
            <a:r>
              <a:rPr dirty="0" sz="1200" spc="-10">
                <a:latin typeface="Arial"/>
                <a:cs typeface="Arial"/>
              </a:rPr>
              <a:t>Definition: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1524" y="633476"/>
            <a:ext cx="4216400" cy="3604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76300" marR="129539" indent="-304800">
              <a:lnSpc>
                <a:spcPct val="116700"/>
              </a:lnSpc>
              <a:spcBef>
                <a:spcPts val="100"/>
              </a:spcBef>
              <a:buChar char="○"/>
              <a:tabLst>
                <a:tab pos="876300" algn="l"/>
              </a:tabLst>
            </a:pPr>
            <a:r>
              <a:rPr dirty="0" sz="1200">
                <a:latin typeface="Arial"/>
                <a:cs typeface="Arial"/>
              </a:rPr>
              <a:t>limited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uncertain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access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nutritious,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healthy food.</a:t>
            </a:r>
            <a:endParaRPr sz="1200">
              <a:latin typeface="Arial"/>
              <a:cs typeface="Arial"/>
            </a:endParaRPr>
          </a:p>
          <a:p>
            <a:pPr marL="418465" indent="-304165">
              <a:lnSpc>
                <a:spcPct val="100000"/>
              </a:lnSpc>
              <a:spcBef>
                <a:spcPts val="165"/>
              </a:spcBef>
              <a:buChar char="●"/>
              <a:tabLst>
                <a:tab pos="418465" algn="l"/>
              </a:tabLst>
            </a:pPr>
            <a:r>
              <a:rPr dirty="0" sz="1200" spc="-10">
                <a:latin typeface="Arial"/>
                <a:cs typeface="Arial"/>
              </a:rPr>
              <a:t>Prevalence</a:t>
            </a:r>
            <a:endParaRPr sz="1200">
              <a:latin typeface="Arial"/>
              <a:cs typeface="Arial"/>
            </a:endParaRPr>
          </a:p>
          <a:p>
            <a:pPr algn="r" lvl="1" marL="304165" marR="1168400" indent="-304165">
              <a:lnSpc>
                <a:spcPct val="100000"/>
              </a:lnSpc>
              <a:spcBef>
                <a:spcPts val="265"/>
              </a:spcBef>
              <a:buChar char="○"/>
              <a:tabLst>
                <a:tab pos="304165" algn="l"/>
              </a:tabLst>
            </a:pPr>
            <a:r>
              <a:rPr dirty="0" sz="1200">
                <a:latin typeface="Arial"/>
                <a:cs typeface="Arial"/>
              </a:rPr>
              <a:t>&gt;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10%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American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households</a:t>
            </a:r>
            <a:r>
              <a:rPr dirty="0" baseline="27777" sz="1200" spc="-15">
                <a:latin typeface="Arial"/>
                <a:cs typeface="Arial"/>
              </a:rPr>
              <a:t>1</a:t>
            </a:r>
            <a:endParaRPr baseline="27777" sz="1200">
              <a:latin typeface="Arial"/>
              <a:cs typeface="Arial"/>
            </a:endParaRPr>
          </a:p>
          <a:p>
            <a:pPr algn="r" marL="304165" marR="1179830" indent="-304165">
              <a:lnSpc>
                <a:spcPct val="100000"/>
              </a:lnSpc>
              <a:spcBef>
                <a:spcPts val="170"/>
              </a:spcBef>
              <a:buChar char="●"/>
              <a:tabLst>
                <a:tab pos="304165" algn="l"/>
              </a:tabLst>
            </a:pPr>
            <a:r>
              <a:rPr dirty="0" sz="1200">
                <a:latin typeface="Arial"/>
                <a:cs typeface="Arial"/>
              </a:rPr>
              <a:t>Relationship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between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Health</a:t>
            </a:r>
            <a:r>
              <a:rPr dirty="0" baseline="27777" sz="1200">
                <a:latin typeface="Arial"/>
                <a:cs typeface="Arial"/>
              </a:rPr>
              <a:t>2</a:t>
            </a:r>
            <a:r>
              <a:rPr dirty="0" baseline="27777" sz="1200" spc="-22">
                <a:latin typeface="Arial"/>
                <a:cs typeface="Arial"/>
              </a:rPr>
              <a:t> </a:t>
            </a:r>
            <a:r>
              <a:rPr dirty="0" baseline="27777" sz="1200">
                <a:latin typeface="Arial"/>
                <a:cs typeface="Arial"/>
              </a:rPr>
              <a:t>-</a:t>
            </a:r>
            <a:r>
              <a:rPr dirty="0" baseline="27777" sz="1200" spc="-37">
                <a:latin typeface="Arial"/>
                <a:cs typeface="Arial"/>
              </a:rPr>
              <a:t> </a:t>
            </a:r>
            <a:r>
              <a:rPr dirty="0" baseline="27777" sz="1200" spc="-75">
                <a:latin typeface="Arial"/>
                <a:cs typeface="Arial"/>
              </a:rPr>
              <a:t>4</a:t>
            </a:r>
            <a:endParaRPr baseline="27777" sz="1200">
              <a:latin typeface="Arial"/>
              <a:cs typeface="Arial"/>
            </a:endParaRPr>
          </a:p>
          <a:p>
            <a:pPr lvl="1" marL="875665" indent="-304165">
              <a:lnSpc>
                <a:spcPct val="100000"/>
              </a:lnSpc>
              <a:spcBef>
                <a:spcPts val="240"/>
              </a:spcBef>
              <a:buChar char="○"/>
              <a:tabLst>
                <a:tab pos="875665" algn="l"/>
              </a:tabLst>
            </a:pPr>
            <a:r>
              <a:rPr dirty="0" sz="1200">
                <a:latin typeface="Arial"/>
                <a:cs typeface="Arial"/>
              </a:rPr>
              <a:t>Children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experience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have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higher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rates</a:t>
            </a:r>
            <a:r>
              <a:rPr dirty="0" sz="1200" spc="-25">
                <a:latin typeface="Arial"/>
                <a:cs typeface="Arial"/>
              </a:rPr>
              <a:t> of:</a:t>
            </a:r>
            <a:endParaRPr sz="1200">
              <a:latin typeface="Arial"/>
              <a:cs typeface="Arial"/>
            </a:endParaRPr>
          </a:p>
          <a:p>
            <a:pPr lvl="2" marL="1332865" indent="-304165">
              <a:lnSpc>
                <a:spcPct val="100000"/>
              </a:lnSpc>
              <a:spcBef>
                <a:spcPts val="165"/>
              </a:spcBef>
              <a:buChar char="■"/>
              <a:tabLst>
                <a:tab pos="1332865" algn="l"/>
              </a:tabLst>
            </a:pPr>
            <a:r>
              <a:rPr dirty="0" sz="1200">
                <a:latin typeface="Arial"/>
                <a:cs typeface="Arial"/>
              </a:rPr>
              <a:t>Developmental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problems</a:t>
            </a:r>
            <a:endParaRPr sz="1200">
              <a:latin typeface="Arial"/>
              <a:cs typeface="Arial"/>
            </a:endParaRPr>
          </a:p>
          <a:p>
            <a:pPr lvl="2" marL="1332865" indent="-304165">
              <a:lnSpc>
                <a:spcPct val="100000"/>
              </a:lnSpc>
              <a:spcBef>
                <a:spcPts val="265"/>
              </a:spcBef>
              <a:buChar char="■"/>
              <a:tabLst>
                <a:tab pos="1332865" algn="l"/>
              </a:tabLst>
            </a:pPr>
            <a:r>
              <a:rPr dirty="0" sz="1200" spc="-10">
                <a:latin typeface="Arial"/>
                <a:cs typeface="Arial"/>
              </a:rPr>
              <a:t>Hospitalization</a:t>
            </a:r>
            <a:endParaRPr sz="1200">
              <a:latin typeface="Arial"/>
              <a:cs typeface="Arial"/>
            </a:endParaRPr>
          </a:p>
          <a:p>
            <a:pPr lvl="2" marL="1332865" indent="-304165">
              <a:lnSpc>
                <a:spcPct val="100000"/>
              </a:lnSpc>
              <a:spcBef>
                <a:spcPts val="170"/>
              </a:spcBef>
              <a:buChar char="■"/>
              <a:tabLst>
                <a:tab pos="1332865" algn="l"/>
              </a:tabLst>
            </a:pPr>
            <a:r>
              <a:rPr dirty="0" sz="1200">
                <a:latin typeface="Arial"/>
                <a:cs typeface="Arial"/>
              </a:rPr>
              <a:t>ED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utilization</a:t>
            </a:r>
            <a:endParaRPr sz="1200">
              <a:latin typeface="Arial"/>
              <a:cs typeface="Arial"/>
            </a:endParaRPr>
          </a:p>
          <a:p>
            <a:pPr lvl="2" marL="1332865" indent="-304165">
              <a:lnSpc>
                <a:spcPct val="100000"/>
              </a:lnSpc>
              <a:spcBef>
                <a:spcPts val="240"/>
              </a:spcBef>
              <a:buChar char="■"/>
              <a:tabLst>
                <a:tab pos="1332865" algn="l"/>
              </a:tabLst>
            </a:pPr>
            <a:r>
              <a:rPr dirty="0" sz="1200">
                <a:latin typeface="Arial"/>
                <a:cs typeface="Arial"/>
              </a:rPr>
              <a:t>Poor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overall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health</a:t>
            </a:r>
            <a:endParaRPr sz="1200">
              <a:latin typeface="Arial"/>
              <a:cs typeface="Arial"/>
            </a:endParaRPr>
          </a:p>
          <a:p>
            <a:pPr lvl="1" marL="875665" indent="-304165">
              <a:lnSpc>
                <a:spcPct val="100000"/>
              </a:lnSpc>
              <a:spcBef>
                <a:spcPts val="260"/>
              </a:spcBef>
              <a:buChar char="○"/>
              <a:tabLst>
                <a:tab pos="875665" algn="l"/>
              </a:tabLst>
            </a:pP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adults,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linked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to</a:t>
            </a:r>
            <a:r>
              <a:rPr dirty="0" baseline="27777" sz="1200" spc="-15">
                <a:latin typeface="Arial"/>
                <a:cs typeface="Arial"/>
              </a:rPr>
              <a:t>5-</a:t>
            </a:r>
            <a:r>
              <a:rPr dirty="0" baseline="27777" sz="1200" spc="-75">
                <a:latin typeface="Arial"/>
                <a:cs typeface="Arial"/>
              </a:rPr>
              <a:t>8</a:t>
            </a:r>
            <a:endParaRPr baseline="27777" sz="1200">
              <a:latin typeface="Arial"/>
              <a:cs typeface="Arial"/>
            </a:endParaRPr>
          </a:p>
          <a:p>
            <a:pPr lvl="2" marL="1333500" marR="644525" indent="-304800">
              <a:lnSpc>
                <a:spcPts val="1700"/>
              </a:lnSpc>
              <a:spcBef>
                <a:spcPts val="10"/>
              </a:spcBef>
              <a:buChar char="■"/>
              <a:tabLst>
                <a:tab pos="1333500" algn="l"/>
              </a:tabLst>
            </a:pPr>
            <a:r>
              <a:rPr dirty="0" sz="1200">
                <a:latin typeface="Arial"/>
                <a:cs typeface="Arial"/>
              </a:rPr>
              <a:t>Mental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health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outcomes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(anxiety, depression)</a:t>
            </a:r>
            <a:endParaRPr sz="1200">
              <a:latin typeface="Arial"/>
              <a:cs typeface="Arial"/>
            </a:endParaRPr>
          </a:p>
          <a:p>
            <a:pPr lvl="2" marL="1332865" indent="-304165">
              <a:lnSpc>
                <a:spcPct val="100000"/>
              </a:lnSpc>
              <a:spcBef>
                <a:spcPts val="50"/>
              </a:spcBef>
              <a:buChar char="■"/>
              <a:tabLst>
                <a:tab pos="1332865" algn="l"/>
              </a:tabLst>
            </a:pPr>
            <a:r>
              <a:rPr dirty="0" sz="1200">
                <a:latin typeface="Arial"/>
                <a:cs typeface="Arial"/>
              </a:rPr>
              <a:t>Diet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sensitive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disease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states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(diabetes,</a:t>
            </a:r>
            <a:endParaRPr sz="1200">
              <a:latin typeface="Arial"/>
              <a:cs typeface="Arial"/>
            </a:endParaRPr>
          </a:p>
          <a:p>
            <a:pPr marL="1333500">
              <a:lnSpc>
                <a:spcPct val="100000"/>
              </a:lnSpc>
              <a:spcBef>
                <a:spcPts val="260"/>
              </a:spcBef>
            </a:pPr>
            <a:r>
              <a:rPr dirty="0" sz="1200">
                <a:latin typeface="Arial"/>
                <a:cs typeface="Arial"/>
              </a:rPr>
              <a:t>HTN,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HLD)</a:t>
            </a:r>
            <a:endParaRPr sz="1200">
              <a:latin typeface="Arial"/>
              <a:cs typeface="Arial"/>
            </a:endParaRPr>
          </a:p>
          <a:p>
            <a:pPr lvl="2" marL="1332865" indent="-304165">
              <a:lnSpc>
                <a:spcPct val="100000"/>
              </a:lnSpc>
              <a:spcBef>
                <a:spcPts val="170"/>
              </a:spcBef>
              <a:buChar char="■"/>
              <a:tabLst>
                <a:tab pos="1332865" algn="l"/>
              </a:tabLst>
            </a:pPr>
            <a:r>
              <a:rPr dirty="0" sz="1200">
                <a:latin typeface="Arial"/>
                <a:cs typeface="Arial"/>
              </a:rPr>
              <a:t>Poor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overall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health</a:t>
            </a:r>
            <a:endParaRPr sz="1200">
              <a:latin typeface="Arial"/>
              <a:cs typeface="Arial"/>
            </a:endParaRPr>
          </a:p>
          <a:p>
            <a:pPr lvl="2" marL="1332865" indent="-304165">
              <a:lnSpc>
                <a:spcPct val="100000"/>
              </a:lnSpc>
              <a:spcBef>
                <a:spcPts val="265"/>
              </a:spcBef>
              <a:buChar char="■"/>
              <a:tabLst>
                <a:tab pos="1332865" algn="l"/>
              </a:tabLst>
            </a:pPr>
            <a:r>
              <a:rPr dirty="0" sz="1200">
                <a:latin typeface="Arial"/>
                <a:cs typeface="Arial"/>
              </a:rPr>
              <a:t>Impaired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self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care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59" y="923544"/>
            <a:ext cx="4325112" cy="2712720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130763" y="248411"/>
            <a:ext cx="3481704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/>
              <a:t>Background:</a:t>
            </a:r>
            <a:r>
              <a:rPr dirty="0" sz="2000" spc="-90"/>
              <a:t> </a:t>
            </a:r>
            <a:r>
              <a:rPr dirty="0" sz="2000"/>
              <a:t>food</a:t>
            </a:r>
            <a:r>
              <a:rPr dirty="0" sz="2000" spc="-80"/>
              <a:t> </a:t>
            </a:r>
            <a:r>
              <a:rPr dirty="0" sz="2000" spc="-10"/>
              <a:t>Insecurity</a:t>
            </a:r>
            <a:endParaRPr sz="2000"/>
          </a:p>
        </p:txBody>
      </p:sp>
      <p:sp>
        <p:nvSpPr>
          <p:cNvPr id="7" name="object 7"/>
          <p:cNvSpPr txBox="1"/>
          <p:nvPr/>
        </p:nvSpPr>
        <p:spPr>
          <a:xfrm>
            <a:off x="164801" y="4220971"/>
            <a:ext cx="90170" cy="754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25">
                <a:latin typeface="Arial"/>
                <a:cs typeface="Arial"/>
              </a:rPr>
              <a:t>1.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dirty="0" sz="600" spc="-25">
                <a:latin typeface="Arial"/>
                <a:cs typeface="Arial"/>
              </a:rPr>
              <a:t>2.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695"/>
              </a:lnSpc>
            </a:pPr>
            <a:r>
              <a:rPr dirty="0" sz="600" spc="-25">
                <a:latin typeface="Arial"/>
                <a:cs typeface="Arial"/>
              </a:rPr>
              <a:t>3.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dirty="0" sz="600" spc="-25">
                <a:latin typeface="Arial"/>
                <a:cs typeface="Arial"/>
              </a:rPr>
              <a:t>4.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  <a:spcBef>
                <a:spcPts val="70"/>
              </a:spcBef>
            </a:pPr>
            <a:r>
              <a:rPr dirty="0" sz="600" spc="-25">
                <a:latin typeface="Arial"/>
                <a:cs typeface="Arial"/>
              </a:rPr>
              <a:t>5.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dirty="0" sz="600" spc="-25">
                <a:latin typeface="Arial"/>
                <a:cs typeface="Arial"/>
              </a:rPr>
              <a:t>6.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dirty="0" sz="600" spc="-25">
                <a:latin typeface="Arial"/>
                <a:cs typeface="Arial"/>
              </a:rPr>
              <a:t>7.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dirty="0" sz="600" spc="-25">
                <a:latin typeface="Arial"/>
                <a:cs typeface="Arial"/>
              </a:rPr>
              <a:t>8.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400" y="4220971"/>
            <a:ext cx="2413000" cy="7543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1020444">
              <a:lnSpc>
                <a:spcPct val="97800"/>
              </a:lnSpc>
              <a:spcBef>
                <a:spcPts val="114"/>
              </a:spcBef>
            </a:pPr>
            <a:r>
              <a:rPr dirty="0" sz="600" spc="-10">
                <a:latin typeface="Arial"/>
                <a:cs typeface="Arial"/>
              </a:rPr>
              <a:t>Coleman-Jensen</a:t>
            </a:r>
            <a:r>
              <a:rPr dirty="0" sz="600">
                <a:latin typeface="Arial"/>
                <a:cs typeface="Arial"/>
              </a:rPr>
              <a:t> et a, USDA, </a:t>
            </a:r>
            <a:r>
              <a:rPr dirty="0" sz="600" spc="-20">
                <a:latin typeface="Arial"/>
                <a:cs typeface="Arial"/>
              </a:rPr>
              <a:t>2021</a:t>
            </a:r>
            <a:r>
              <a:rPr dirty="0" sz="600" spc="500">
                <a:latin typeface="Arial"/>
                <a:cs typeface="Arial"/>
              </a:rPr>
              <a:t> </a:t>
            </a:r>
            <a:r>
              <a:rPr dirty="0" sz="600" spc="-10">
                <a:latin typeface="Arial"/>
                <a:cs typeface="Arial"/>
              </a:rPr>
              <a:t>Gundersen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Health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Affairs</a:t>
            </a:r>
            <a:r>
              <a:rPr dirty="0" sz="600">
                <a:latin typeface="Arial"/>
                <a:cs typeface="Arial"/>
              </a:rPr>
              <a:t>,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2015</a:t>
            </a:r>
            <a:r>
              <a:rPr dirty="0" sz="600" spc="50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Jyoti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The</a:t>
            </a:r>
            <a:r>
              <a:rPr dirty="0" sz="600" spc="-10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Journal</a:t>
            </a:r>
            <a:r>
              <a:rPr dirty="0" sz="600" spc="-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of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Nutrition</a:t>
            </a:r>
            <a:r>
              <a:rPr dirty="0" sz="600" spc="-10">
                <a:latin typeface="Arial"/>
                <a:cs typeface="Arial"/>
              </a:rPr>
              <a:t>,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2005</a:t>
            </a:r>
            <a:r>
              <a:rPr dirty="0" sz="600" spc="50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Ryu</a:t>
            </a:r>
            <a:r>
              <a:rPr dirty="0" sz="600" spc="-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20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AJPH</a:t>
            </a:r>
            <a:r>
              <a:rPr dirty="0" sz="600">
                <a:latin typeface="Arial"/>
                <a:cs typeface="Arial"/>
              </a:rPr>
              <a:t>,</a:t>
            </a:r>
            <a:r>
              <a:rPr dirty="0" sz="600" spc="-20">
                <a:latin typeface="Arial"/>
                <a:cs typeface="Arial"/>
              </a:rPr>
              <a:t> 2012</a:t>
            </a:r>
            <a:endParaRPr sz="600">
              <a:latin typeface="Arial"/>
              <a:cs typeface="Arial"/>
            </a:endParaRPr>
          </a:p>
          <a:p>
            <a:pPr marL="12700" marR="1334770">
              <a:lnSpc>
                <a:spcPts val="700"/>
              </a:lnSpc>
              <a:spcBef>
                <a:spcPts val="110"/>
              </a:spcBef>
            </a:pPr>
            <a:r>
              <a:rPr dirty="0" sz="600" spc="-10">
                <a:latin typeface="Arial"/>
                <a:cs typeface="Arial"/>
              </a:rPr>
              <a:t>Whitaker</a:t>
            </a:r>
            <a:r>
              <a:rPr dirty="0" sz="600" spc="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15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Pediatrics</a:t>
            </a:r>
            <a:r>
              <a:rPr dirty="0" sz="600" spc="-10">
                <a:latin typeface="Arial"/>
                <a:cs typeface="Arial"/>
              </a:rPr>
              <a:t>,</a:t>
            </a:r>
            <a:r>
              <a:rPr dirty="0" sz="600" spc="15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2006</a:t>
            </a:r>
            <a:r>
              <a:rPr dirty="0" sz="600" spc="500">
                <a:latin typeface="Arial"/>
                <a:cs typeface="Arial"/>
              </a:rPr>
              <a:t> </a:t>
            </a:r>
            <a:r>
              <a:rPr dirty="0" sz="600" spc="-10">
                <a:latin typeface="Arial"/>
                <a:cs typeface="Arial"/>
              </a:rPr>
              <a:t>Seligman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JGIM</a:t>
            </a:r>
            <a:r>
              <a:rPr dirty="0" sz="600">
                <a:latin typeface="Arial"/>
                <a:cs typeface="Arial"/>
              </a:rPr>
              <a:t>,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2007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685"/>
              </a:lnSpc>
            </a:pPr>
            <a:r>
              <a:rPr dirty="0" sz="600" spc="-10">
                <a:latin typeface="Arial"/>
                <a:cs typeface="Arial"/>
              </a:rPr>
              <a:t>Seligman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The Journal of</a:t>
            </a:r>
            <a:r>
              <a:rPr dirty="0" sz="600" spc="-10" i="1">
                <a:latin typeface="Arial"/>
                <a:cs typeface="Arial"/>
              </a:rPr>
              <a:t> Nutrition</a:t>
            </a:r>
            <a:r>
              <a:rPr dirty="0" sz="600" i="1">
                <a:latin typeface="Arial"/>
                <a:cs typeface="Arial"/>
              </a:rPr>
              <a:t> </a:t>
            </a:r>
            <a:r>
              <a:rPr dirty="0" sz="600" spc="-20" i="1">
                <a:latin typeface="Arial"/>
                <a:cs typeface="Arial"/>
              </a:rPr>
              <a:t>2010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dirty="0" sz="600" spc="-10">
                <a:latin typeface="Arial"/>
                <a:cs typeface="Arial"/>
              </a:rPr>
              <a:t>Seligman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20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Journal</a:t>
            </a:r>
            <a:r>
              <a:rPr dirty="0" sz="600" spc="-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of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Health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Care</a:t>
            </a:r>
            <a:r>
              <a:rPr dirty="0" sz="600" spc="-10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for</a:t>
            </a:r>
            <a:r>
              <a:rPr dirty="0" sz="600" spc="-10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Poor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and</a:t>
            </a:r>
            <a:r>
              <a:rPr dirty="0" sz="600" spc="-10" i="1">
                <a:latin typeface="Arial"/>
                <a:cs typeface="Arial"/>
              </a:rPr>
              <a:t> Underserved </a:t>
            </a:r>
            <a:r>
              <a:rPr dirty="0" sz="600" spc="-20" i="1">
                <a:latin typeface="Arial"/>
                <a:cs typeface="Arial"/>
              </a:rPr>
              <a:t>2010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68823" y="4798059"/>
            <a:ext cx="9906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8823" y="4798059"/>
            <a:ext cx="9906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latin typeface="Arial"/>
                <a:cs typeface="Arial"/>
              </a:rPr>
              <a:t>4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5" y="4516628"/>
            <a:ext cx="2311400" cy="485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6525" indent="-82550">
              <a:lnSpc>
                <a:spcPct val="100000"/>
              </a:lnSpc>
              <a:spcBef>
                <a:spcPts val="100"/>
              </a:spcBef>
              <a:buAutoNum type="arabicPeriod" startAt="9"/>
              <a:tabLst>
                <a:tab pos="136525" algn="l"/>
              </a:tabLst>
            </a:pPr>
            <a:r>
              <a:rPr dirty="0" sz="600" spc="-10">
                <a:latin typeface="Arial"/>
                <a:cs typeface="Arial"/>
              </a:rPr>
              <a:t>Earnshaw</a:t>
            </a:r>
            <a:r>
              <a:rPr dirty="0" sz="600" spc="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and</a:t>
            </a:r>
            <a:r>
              <a:rPr dirty="0" sz="600" spc="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Karpyn,</a:t>
            </a:r>
            <a:r>
              <a:rPr dirty="0" sz="600" spc="15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Translational</a:t>
            </a:r>
            <a:r>
              <a:rPr dirty="0" sz="600" spc="25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Behavioral</a:t>
            </a:r>
            <a:r>
              <a:rPr dirty="0" sz="600" spc="20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Medicine</a:t>
            </a:r>
            <a:r>
              <a:rPr dirty="0" sz="600" spc="-10">
                <a:latin typeface="Arial"/>
                <a:cs typeface="Arial"/>
              </a:rPr>
              <a:t>,</a:t>
            </a:r>
            <a:r>
              <a:rPr dirty="0" sz="600" spc="15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2020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ts val="710"/>
              </a:lnSpc>
              <a:buAutoNum type="arabicPeriod" startAt="9"/>
              <a:tabLst>
                <a:tab pos="137795" algn="l"/>
              </a:tabLst>
            </a:pPr>
            <a:r>
              <a:rPr dirty="0" sz="600" spc="-10">
                <a:latin typeface="Arial"/>
                <a:cs typeface="Arial"/>
              </a:rPr>
              <a:t>Hatzenbuehler</a:t>
            </a:r>
            <a:r>
              <a:rPr dirty="0" sz="600">
                <a:latin typeface="Arial"/>
                <a:cs typeface="Arial"/>
              </a:rPr>
              <a:t> et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160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AJPH,</a:t>
            </a:r>
            <a:r>
              <a:rPr dirty="0" sz="600" spc="-5" i="1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2013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ts val="695"/>
              </a:lnSpc>
              <a:buAutoNum type="arabicPeriod" startAt="9"/>
              <a:tabLst>
                <a:tab pos="137795" algn="l"/>
              </a:tabLst>
            </a:pPr>
            <a:r>
              <a:rPr dirty="0" sz="600">
                <a:latin typeface="Arial"/>
                <a:cs typeface="Arial"/>
              </a:rPr>
              <a:t>Burke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Ethnicity</a:t>
            </a:r>
            <a:r>
              <a:rPr dirty="0" sz="600" spc="-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&amp;</a:t>
            </a:r>
            <a:r>
              <a:rPr dirty="0" sz="600" spc="-10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Health</a:t>
            </a:r>
            <a:r>
              <a:rPr dirty="0" sz="600">
                <a:latin typeface="Arial"/>
                <a:cs typeface="Arial"/>
              </a:rPr>
              <a:t>,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2018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ts val="710"/>
              </a:lnSpc>
              <a:buAutoNum type="arabicPeriod" startAt="9"/>
              <a:tabLst>
                <a:tab pos="137795" algn="l"/>
              </a:tabLst>
            </a:pPr>
            <a:r>
              <a:rPr dirty="0" sz="600" spc="-10">
                <a:latin typeface="Arial"/>
                <a:cs typeface="Arial"/>
              </a:rPr>
              <a:t>Chisolm.</a:t>
            </a:r>
            <a:r>
              <a:rPr dirty="0" sz="600" spc="30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Nursing</a:t>
            </a:r>
            <a:r>
              <a:rPr dirty="0" sz="600" spc="40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Research</a:t>
            </a:r>
            <a:r>
              <a:rPr dirty="0" sz="600" spc="-10">
                <a:latin typeface="Arial"/>
                <a:cs typeface="Arial"/>
              </a:rPr>
              <a:t>.</a:t>
            </a:r>
            <a:r>
              <a:rPr dirty="0" sz="600" spc="30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2021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ct val="100000"/>
              </a:lnSpc>
              <a:spcBef>
                <a:spcPts val="70"/>
              </a:spcBef>
              <a:buAutoNum type="arabicPeriod" startAt="9"/>
              <a:tabLst>
                <a:tab pos="137795" algn="l"/>
              </a:tabLst>
            </a:pPr>
            <a:r>
              <a:rPr dirty="0" sz="600" spc="-10">
                <a:latin typeface="Arial"/>
                <a:cs typeface="Arial"/>
              </a:rPr>
              <a:t>Phojanakong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</a:t>
            </a:r>
            <a:r>
              <a:rPr dirty="0" sz="600" spc="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,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IJERPH</a:t>
            </a:r>
            <a:r>
              <a:rPr dirty="0" sz="600">
                <a:latin typeface="Arial"/>
                <a:cs typeface="Arial"/>
              </a:rPr>
              <a:t>.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2019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99695">
              <a:lnSpc>
                <a:spcPct val="100000"/>
              </a:lnSpc>
              <a:spcBef>
                <a:spcPts val="100"/>
              </a:spcBef>
            </a:pPr>
            <a:r>
              <a:rPr dirty="0" sz="1400"/>
              <a:t>Background:</a:t>
            </a:r>
            <a:r>
              <a:rPr dirty="0" sz="1400" spc="-45"/>
              <a:t> </a:t>
            </a:r>
            <a:r>
              <a:rPr dirty="0" sz="1400"/>
              <a:t>prior</a:t>
            </a:r>
            <a:r>
              <a:rPr dirty="0" sz="1400" spc="-35"/>
              <a:t> </a:t>
            </a:r>
            <a:r>
              <a:rPr dirty="0" sz="1400"/>
              <a:t>scholarship</a:t>
            </a:r>
            <a:r>
              <a:rPr dirty="0" sz="1400" spc="-50"/>
              <a:t> </a:t>
            </a:r>
            <a:r>
              <a:rPr dirty="0" sz="1400"/>
              <a:t>on</a:t>
            </a:r>
            <a:r>
              <a:rPr dirty="0" sz="1400" spc="-45"/>
              <a:t> </a:t>
            </a:r>
            <a:r>
              <a:rPr dirty="0" sz="1400"/>
              <a:t>food</a:t>
            </a:r>
            <a:r>
              <a:rPr dirty="0" sz="1400" spc="-45"/>
              <a:t> </a:t>
            </a:r>
            <a:r>
              <a:rPr dirty="0" sz="1400"/>
              <a:t>insecurity</a:t>
            </a:r>
            <a:r>
              <a:rPr dirty="0" sz="1400" spc="-45"/>
              <a:t> </a:t>
            </a:r>
            <a:r>
              <a:rPr dirty="0" sz="1400"/>
              <a:t>and</a:t>
            </a:r>
            <a:r>
              <a:rPr dirty="0" sz="1400" spc="-45"/>
              <a:t> </a:t>
            </a:r>
            <a:r>
              <a:rPr dirty="0" sz="1400" spc="-10"/>
              <a:t>discrimination:</a:t>
            </a:r>
            <a:endParaRPr sz="1400"/>
          </a:p>
        </p:txBody>
      </p:sp>
      <p:sp>
        <p:nvSpPr>
          <p:cNvPr id="5" name="object 5"/>
          <p:cNvSpPr txBox="1"/>
          <p:nvPr/>
        </p:nvSpPr>
        <p:spPr>
          <a:xfrm>
            <a:off x="397577" y="541020"/>
            <a:ext cx="7392034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Arial"/>
                <a:cs typeface="Arial"/>
              </a:rPr>
              <a:t>Fig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1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Stigma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Food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Inequity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Conceptual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Framework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(adapted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from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Earnshaw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Karpyn)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80939" y="1528607"/>
            <a:ext cx="1522095" cy="731520"/>
          </a:xfrm>
          <a:prstGeom prst="rect">
            <a:avLst/>
          </a:prstGeom>
          <a:ln w="47938">
            <a:solidFill>
              <a:srgbClr val="003E71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332105" marR="324485" indent="115570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Diet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quality </a:t>
            </a:r>
            <a:r>
              <a:rPr dirty="0" sz="1000">
                <a:latin typeface="Arial"/>
                <a:cs typeface="Arial"/>
              </a:rPr>
              <a:t>Food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insecurity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78746" y="1528103"/>
            <a:ext cx="2504440" cy="731520"/>
          </a:xfrm>
          <a:prstGeom prst="rect">
            <a:avLst/>
          </a:prstGeom>
          <a:ln w="47938">
            <a:solidFill>
              <a:srgbClr val="003E71"/>
            </a:solidFill>
          </a:ln>
        </p:spPr>
        <p:txBody>
          <a:bodyPr wrap="square" lIns="0" tIns="109220" rIns="0" bIns="0" rtlCol="0" vert="horz">
            <a:spAutoFit/>
          </a:bodyPr>
          <a:lstStyle/>
          <a:p>
            <a:pPr algn="ctr" marR="38100">
              <a:lnSpc>
                <a:spcPct val="100000"/>
              </a:lnSpc>
              <a:spcBef>
                <a:spcPts val="860"/>
              </a:spcBef>
            </a:pPr>
            <a:r>
              <a:rPr dirty="0" sz="1000" b="1">
                <a:latin typeface="Arial"/>
                <a:cs typeface="Arial"/>
              </a:rPr>
              <a:t>Access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to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10" b="1">
                <a:latin typeface="Arial"/>
                <a:cs typeface="Arial"/>
              </a:rPr>
              <a:t>resources</a:t>
            </a:r>
            <a:endParaRPr sz="1000">
              <a:latin typeface="Arial"/>
              <a:cs typeface="Arial"/>
            </a:endParaRPr>
          </a:p>
          <a:p>
            <a:pPr algn="ctr" marL="268605" marR="342265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Food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availability,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quality,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visibility, </a:t>
            </a:r>
            <a:r>
              <a:rPr dirty="0" sz="1000">
                <a:latin typeface="Arial"/>
                <a:cs typeface="Arial"/>
              </a:rPr>
              <a:t>exposure,</a:t>
            </a:r>
            <a:r>
              <a:rPr dirty="0" sz="1000" spc="-6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transportation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78746" y="2473895"/>
            <a:ext cx="2504440" cy="731520"/>
          </a:xfrm>
          <a:prstGeom prst="rect">
            <a:avLst/>
          </a:prstGeom>
          <a:ln w="47938">
            <a:solidFill>
              <a:srgbClr val="003E71"/>
            </a:solidFill>
          </a:ln>
        </p:spPr>
        <p:txBody>
          <a:bodyPr wrap="square" lIns="0" tIns="8445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65"/>
              </a:spcBef>
            </a:pPr>
            <a:r>
              <a:rPr dirty="0" sz="1000" b="1">
                <a:latin typeface="Arial"/>
                <a:cs typeface="Arial"/>
              </a:rPr>
              <a:t>Home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b="1">
                <a:latin typeface="Arial"/>
                <a:cs typeface="Arial"/>
              </a:rPr>
              <a:t>food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10" b="1">
                <a:latin typeface="Arial"/>
                <a:cs typeface="Arial"/>
              </a:rPr>
              <a:t>environment</a:t>
            </a:r>
            <a:endParaRPr sz="1000">
              <a:latin typeface="Arial"/>
              <a:cs typeface="Arial"/>
            </a:endParaRPr>
          </a:p>
          <a:p>
            <a:pPr algn="ctr" marL="292100" marR="318770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Food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availability,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quality,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visibility, </a:t>
            </a:r>
            <a:r>
              <a:rPr dirty="0" sz="1000">
                <a:latin typeface="Arial"/>
                <a:cs typeface="Arial"/>
              </a:rPr>
              <a:t>portion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sizes</a:t>
            </a:r>
            <a:r>
              <a:rPr dirty="0" sz="1200" spc="-10"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8746" y="3469922"/>
            <a:ext cx="2504440" cy="731520"/>
          </a:xfrm>
          <a:prstGeom prst="rect">
            <a:avLst/>
          </a:prstGeom>
          <a:ln w="47938">
            <a:solidFill>
              <a:srgbClr val="003E71"/>
            </a:solidFill>
          </a:ln>
        </p:spPr>
        <p:txBody>
          <a:bodyPr wrap="square" lIns="0" tIns="87630" rIns="0" bIns="0" rtlCol="0" vert="horz">
            <a:spAutoFit/>
          </a:bodyPr>
          <a:lstStyle/>
          <a:p>
            <a:pPr algn="ctr" marR="69850">
              <a:lnSpc>
                <a:spcPct val="100000"/>
              </a:lnSpc>
              <a:spcBef>
                <a:spcPts val="690"/>
              </a:spcBef>
            </a:pPr>
            <a:r>
              <a:rPr dirty="0" sz="1000" spc="-10" b="1">
                <a:latin typeface="Arial"/>
                <a:cs typeface="Arial"/>
              </a:rPr>
              <a:t>Psychological/behavioral</a:t>
            </a:r>
            <a:r>
              <a:rPr dirty="0" sz="1000" spc="125" b="1">
                <a:latin typeface="Arial"/>
                <a:cs typeface="Arial"/>
              </a:rPr>
              <a:t> </a:t>
            </a:r>
            <a:r>
              <a:rPr dirty="0" sz="1000" spc="-10" b="1">
                <a:latin typeface="Arial"/>
                <a:cs typeface="Arial"/>
              </a:rPr>
              <a:t>Processes</a:t>
            </a:r>
            <a:endParaRPr sz="1000">
              <a:latin typeface="Arial"/>
              <a:cs typeface="Arial"/>
            </a:endParaRPr>
          </a:p>
          <a:p>
            <a:pPr algn="ctr" marL="707390" marR="777875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Stress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coping Resistance</a:t>
            </a:r>
            <a:endParaRPr sz="1000">
              <a:latin typeface="Arial"/>
              <a:cs typeface="Arial"/>
            </a:endParaRPr>
          </a:p>
          <a:p>
            <a:pPr algn="ctr" marR="69850">
              <a:lnSpc>
                <a:spcPct val="100000"/>
              </a:lnSpc>
            </a:pPr>
            <a:r>
              <a:rPr dirty="0" sz="1000" spc="-10">
                <a:latin typeface="Arial"/>
                <a:cs typeface="Arial"/>
              </a:rPr>
              <a:t>In-</a:t>
            </a:r>
            <a:r>
              <a:rPr dirty="0" sz="1000">
                <a:latin typeface="Arial"/>
                <a:cs typeface="Arial"/>
              </a:rPr>
              <a:t>group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Identity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Management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09893" y="1401662"/>
            <a:ext cx="1736089" cy="855980"/>
          </a:xfrm>
          <a:prstGeom prst="rect">
            <a:avLst/>
          </a:prstGeom>
          <a:ln w="51775">
            <a:solidFill>
              <a:srgbClr val="003E71"/>
            </a:solidFill>
          </a:ln>
        </p:spPr>
        <p:txBody>
          <a:bodyPr wrap="square" lIns="0" tIns="22860" rIns="0" bIns="0" rtlCol="0" vert="horz">
            <a:spAutoFit/>
          </a:bodyPr>
          <a:lstStyle/>
          <a:p>
            <a:pPr algn="ctr" marR="46990">
              <a:lnSpc>
                <a:spcPct val="100000"/>
              </a:lnSpc>
              <a:spcBef>
                <a:spcPts val="180"/>
              </a:spcBef>
            </a:pPr>
            <a:r>
              <a:rPr dirty="0" sz="1000" spc="-10" b="1">
                <a:latin typeface="Arial"/>
                <a:cs typeface="Arial"/>
              </a:rPr>
              <a:t>Structural</a:t>
            </a:r>
            <a:endParaRPr sz="1000">
              <a:latin typeface="Arial"/>
              <a:cs typeface="Arial"/>
            </a:endParaRPr>
          </a:p>
          <a:p>
            <a:pPr algn="ctr" marL="292100" marR="339090" indent="-1270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Food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policy </a:t>
            </a:r>
            <a:r>
              <a:rPr dirty="0" sz="1000">
                <a:latin typeface="Arial"/>
                <a:cs typeface="Arial"/>
              </a:rPr>
              <a:t>Targeted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marketing</a:t>
            </a:r>
            <a:endParaRPr sz="1000">
              <a:latin typeface="Arial"/>
              <a:cs typeface="Arial"/>
            </a:endParaRPr>
          </a:p>
          <a:p>
            <a:pPr algn="ctr" marL="57150" marR="104139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Neighborhood</a:t>
            </a:r>
            <a:r>
              <a:rPr dirty="0" sz="1000" spc="-6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infrastructure </a:t>
            </a:r>
            <a:r>
              <a:rPr dirty="0" sz="1000">
                <a:latin typeface="Arial"/>
                <a:cs typeface="Arial"/>
              </a:rPr>
              <a:t>School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food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environment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30448" y="2462288"/>
            <a:ext cx="1732280" cy="975994"/>
          </a:xfrm>
          <a:prstGeom prst="rect">
            <a:avLst/>
          </a:prstGeom>
          <a:ln w="55476">
            <a:solidFill>
              <a:srgbClr val="01579B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75"/>
              </a:spcBef>
            </a:pPr>
            <a:endParaRPr sz="1000">
              <a:latin typeface="Times New Roman"/>
              <a:cs typeface="Times New Roman"/>
            </a:endParaRPr>
          </a:p>
          <a:p>
            <a:pPr algn="ctr" marL="488315" marR="459740" indent="-1270">
              <a:lnSpc>
                <a:spcPct val="100000"/>
              </a:lnSpc>
            </a:pPr>
            <a:r>
              <a:rPr dirty="0" sz="1000" spc="-10" b="1">
                <a:latin typeface="Arial"/>
                <a:cs typeface="Arial"/>
              </a:rPr>
              <a:t>Perceiver </a:t>
            </a:r>
            <a:r>
              <a:rPr dirty="0" sz="1000" spc="-10">
                <a:latin typeface="Arial"/>
                <a:cs typeface="Arial"/>
              </a:rPr>
              <a:t>Stereotypes Prejudice discrimination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78892" y="3701675"/>
            <a:ext cx="1732280" cy="981710"/>
          </a:xfrm>
          <a:prstGeom prst="rect">
            <a:avLst/>
          </a:prstGeom>
          <a:ln w="55657">
            <a:solidFill>
              <a:srgbClr val="01579B"/>
            </a:solidFill>
          </a:ln>
        </p:spPr>
        <p:txBody>
          <a:bodyPr wrap="square" lIns="0" tIns="97155" rIns="0" bIns="0" rtlCol="0" vert="horz">
            <a:spAutoFit/>
          </a:bodyPr>
          <a:lstStyle/>
          <a:p>
            <a:pPr algn="ctr" marR="177165">
              <a:lnSpc>
                <a:spcPct val="100000"/>
              </a:lnSpc>
              <a:spcBef>
                <a:spcPts val="765"/>
              </a:spcBef>
            </a:pPr>
            <a:r>
              <a:rPr dirty="0" sz="1000" spc="-10" b="1">
                <a:latin typeface="Arial"/>
                <a:cs typeface="Arial"/>
              </a:rPr>
              <a:t>Target</a:t>
            </a:r>
            <a:endParaRPr sz="1000">
              <a:latin typeface="Arial"/>
              <a:cs typeface="Arial"/>
            </a:endParaRPr>
          </a:p>
          <a:p>
            <a:pPr algn="ctr" marL="243204" marR="419100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Enacted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stigma </a:t>
            </a:r>
            <a:r>
              <a:rPr dirty="0" sz="1000">
                <a:latin typeface="Arial"/>
                <a:cs typeface="Arial"/>
              </a:rPr>
              <a:t>Anticipated</a:t>
            </a:r>
            <a:r>
              <a:rPr dirty="0" sz="1000" spc="-5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stigma </a:t>
            </a:r>
            <a:r>
              <a:rPr dirty="0" sz="1000">
                <a:latin typeface="Arial"/>
                <a:cs typeface="Arial"/>
              </a:rPr>
              <a:t>Stereotype</a:t>
            </a:r>
            <a:r>
              <a:rPr dirty="0" sz="1000" spc="-5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threat </a:t>
            </a:r>
            <a:r>
              <a:rPr dirty="0" sz="1000">
                <a:latin typeface="Arial"/>
                <a:cs typeface="Arial"/>
              </a:rPr>
              <a:t>Internalized</a:t>
            </a:r>
            <a:r>
              <a:rPr dirty="0" sz="1000" spc="-6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stigma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8527" y="1455988"/>
            <a:ext cx="1736089" cy="864235"/>
          </a:xfrm>
          <a:prstGeom prst="rect">
            <a:avLst/>
          </a:prstGeom>
          <a:ln w="52018">
            <a:solidFill>
              <a:srgbClr val="003E71"/>
            </a:solidFill>
          </a:ln>
        </p:spPr>
        <p:txBody>
          <a:bodyPr wrap="square" lIns="0" tIns="117475" rIns="0" bIns="0" rtlCol="0" vert="horz">
            <a:spAutoFit/>
          </a:bodyPr>
          <a:lstStyle/>
          <a:p>
            <a:pPr algn="ctr" marL="706755" marR="556260">
              <a:lnSpc>
                <a:spcPct val="100000"/>
              </a:lnSpc>
              <a:spcBef>
                <a:spcPts val="925"/>
              </a:spcBef>
            </a:pPr>
            <a:r>
              <a:rPr dirty="0" sz="1000" spc="-10" b="1">
                <a:latin typeface="Arial"/>
                <a:cs typeface="Arial"/>
              </a:rPr>
              <a:t>Poverty </a:t>
            </a:r>
            <a:r>
              <a:rPr dirty="0" sz="1000" spc="-20">
                <a:latin typeface="Arial"/>
                <a:cs typeface="Arial"/>
              </a:rPr>
              <a:t>SNAP </a:t>
            </a:r>
            <a:r>
              <a:rPr dirty="0" sz="1000" spc="-25">
                <a:latin typeface="Arial"/>
                <a:cs typeface="Arial"/>
              </a:rPr>
              <a:t>WIC</a:t>
            </a:r>
            <a:endParaRPr sz="1000">
              <a:latin typeface="Arial"/>
              <a:cs typeface="Arial"/>
            </a:endParaRPr>
          </a:p>
          <a:p>
            <a:pPr algn="ctr" marL="142875">
              <a:lnSpc>
                <a:spcPct val="100000"/>
              </a:lnSpc>
            </a:pPr>
            <a:r>
              <a:rPr dirty="0" sz="1000">
                <a:latin typeface="Arial"/>
                <a:cs typeface="Arial"/>
              </a:rPr>
              <a:t>National</a:t>
            </a:r>
            <a:r>
              <a:rPr dirty="0" sz="1000" spc="-4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School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Lunch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0143" y="2588459"/>
            <a:ext cx="1732914" cy="969010"/>
          </a:xfrm>
          <a:prstGeom prst="rect">
            <a:avLst/>
          </a:prstGeom>
          <a:ln w="55250">
            <a:solidFill>
              <a:srgbClr val="01579B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algn="ctr" marL="490220" marR="410845">
              <a:lnSpc>
                <a:spcPct val="100000"/>
              </a:lnSpc>
              <a:spcBef>
                <a:spcPts val="290"/>
              </a:spcBef>
            </a:pPr>
            <a:r>
              <a:rPr dirty="0" sz="1000" spc="-10" b="1">
                <a:latin typeface="Arial"/>
                <a:cs typeface="Arial"/>
              </a:rPr>
              <a:t>Intersectional </a:t>
            </a:r>
            <a:r>
              <a:rPr dirty="0" sz="1000" spc="-10">
                <a:latin typeface="Arial"/>
                <a:cs typeface="Arial"/>
              </a:rPr>
              <a:t>Race/ethnicity Nationality Gender</a:t>
            </a:r>
            <a:r>
              <a:rPr dirty="0" sz="1000" spc="50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Weight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status Other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87557" y="1771115"/>
            <a:ext cx="280670" cy="76200"/>
          </a:xfrm>
          <a:custGeom>
            <a:avLst/>
            <a:gdLst/>
            <a:ahLst/>
            <a:cxnLst/>
            <a:rect l="l" t="t" r="r" b="b"/>
            <a:pathLst>
              <a:path w="280669" h="76200">
                <a:moveTo>
                  <a:pt x="76198" y="0"/>
                </a:moveTo>
                <a:lnTo>
                  <a:pt x="0" y="38101"/>
                </a:lnTo>
                <a:lnTo>
                  <a:pt x="76200" y="76200"/>
                </a:lnTo>
                <a:lnTo>
                  <a:pt x="76199" y="50800"/>
                </a:lnTo>
                <a:lnTo>
                  <a:pt x="63500" y="50800"/>
                </a:lnTo>
                <a:lnTo>
                  <a:pt x="63500" y="25400"/>
                </a:lnTo>
                <a:lnTo>
                  <a:pt x="76199" y="25400"/>
                </a:lnTo>
                <a:lnTo>
                  <a:pt x="76198" y="0"/>
                </a:lnTo>
                <a:close/>
              </a:path>
              <a:path w="280669" h="76200">
                <a:moveTo>
                  <a:pt x="203859" y="0"/>
                </a:moveTo>
                <a:lnTo>
                  <a:pt x="203856" y="76200"/>
                </a:lnTo>
                <a:lnTo>
                  <a:pt x="254654" y="50800"/>
                </a:lnTo>
                <a:lnTo>
                  <a:pt x="216556" y="50800"/>
                </a:lnTo>
                <a:lnTo>
                  <a:pt x="216556" y="25400"/>
                </a:lnTo>
                <a:lnTo>
                  <a:pt x="254659" y="25400"/>
                </a:lnTo>
                <a:lnTo>
                  <a:pt x="203859" y="0"/>
                </a:lnTo>
                <a:close/>
              </a:path>
              <a:path w="280669" h="76200">
                <a:moveTo>
                  <a:pt x="76199" y="25400"/>
                </a:moveTo>
                <a:lnTo>
                  <a:pt x="63500" y="25400"/>
                </a:lnTo>
                <a:lnTo>
                  <a:pt x="63500" y="50800"/>
                </a:lnTo>
                <a:lnTo>
                  <a:pt x="76199" y="50800"/>
                </a:lnTo>
                <a:lnTo>
                  <a:pt x="76199" y="25400"/>
                </a:lnTo>
                <a:close/>
              </a:path>
              <a:path w="280669" h="76200">
                <a:moveTo>
                  <a:pt x="203856" y="25400"/>
                </a:moveTo>
                <a:lnTo>
                  <a:pt x="76199" y="25400"/>
                </a:lnTo>
                <a:lnTo>
                  <a:pt x="76199" y="50800"/>
                </a:lnTo>
                <a:lnTo>
                  <a:pt x="203856" y="50800"/>
                </a:lnTo>
                <a:lnTo>
                  <a:pt x="203856" y="25400"/>
                </a:lnTo>
                <a:close/>
              </a:path>
              <a:path w="280669" h="76200">
                <a:moveTo>
                  <a:pt x="254659" y="25400"/>
                </a:moveTo>
                <a:lnTo>
                  <a:pt x="216556" y="25400"/>
                </a:lnTo>
                <a:lnTo>
                  <a:pt x="216556" y="50800"/>
                </a:lnTo>
                <a:lnTo>
                  <a:pt x="254654" y="50800"/>
                </a:lnTo>
                <a:lnTo>
                  <a:pt x="280051" y="38101"/>
                </a:lnTo>
                <a:lnTo>
                  <a:pt x="254659" y="2540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2127" y="2240100"/>
            <a:ext cx="76200" cy="23394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3251384" y="3453126"/>
            <a:ext cx="80645" cy="264795"/>
          </a:xfrm>
          <a:custGeom>
            <a:avLst/>
            <a:gdLst/>
            <a:ahLst/>
            <a:cxnLst/>
            <a:rect l="l" t="t" r="r" b="b"/>
            <a:pathLst>
              <a:path w="80645" h="264795">
                <a:moveTo>
                  <a:pt x="0" y="186832"/>
                </a:moveTo>
                <a:lnTo>
                  <a:pt x="35191" y="264417"/>
                </a:lnTo>
                <a:lnTo>
                  <a:pt x="69714" y="201443"/>
                </a:lnTo>
                <a:lnTo>
                  <a:pt x="50283" y="201443"/>
                </a:lnTo>
                <a:lnTo>
                  <a:pt x="24902" y="200483"/>
                </a:lnTo>
                <a:lnTo>
                  <a:pt x="25309" y="189712"/>
                </a:lnTo>
                <a:lnTo>
                  <a:pt x="25382" y="187792"/>
                </a:lnTo>
                <a:lnTo>
                  <a:pt x="0" y="186832"/>
                </a:lnTo>
                <a:close/>
              </a:path>
              <a:path w="80645" h="264795">
                <a:moveTo>
                  <a:pt x="25382" y="187792"/>
                </a:moveTo>
                <a:lnTo>
                  <a:pt x="24902" y="200483"/>
                </a:lnTo>
                <a:lnTo>
                  <a:pt x="50283" y="201443"/>
                </a:lnTo>
                <a:lnTo>
                  <a:pt x="50727" y="189712"/>
                </a:lnTo>
                <a:lnTo>
                  <a:pt x="50763" y="188752"/>
                </a:lnTo>
                <a:lnTo>
                  <a:pt x="25382" y="187792"/>
                </a:lnTo>
                <a:close/>
              </a:path>
              <a:path w="80645" h="264795">
                <a:moveTo>
                  <a:pt x="50763" y="188752"/>
                </a:moveTo>
                <a:lnTo>
                  <a:pt x="50319" y="200483"/>
                </a:lnTo>
                <a:lnTo>
                  <a:pt x="50283" y="201443"/>
                </a:lnTo>
                <a:lnTo>
                  <a:pt x="69714" y="201443"/>
                </a:lnTo>
                <a:lnTo>
                  <a:pt x="76145" y="189712"/>
                </a:lnTo>
                <a:lnTo>
                  <a:pt x="50763" y="188752"/>
                </a:lnTo>
                <a:close/>
              </a:path>
              <a:path w="80645" h="264795">
                <a:moveTo>
                  <a:pt x="29624" y="75665"/>
                </a:moveTo>
                <a:lnTo>
                  <a:pt x="25418" y="186832"/>
                </a:lnTo>
                <a:lnTo>
                  <a:pt x="25382" y="187792"/>
                </a:lnTo>
                <a:lnTo>
                  <a:pt x="50763" y="188752"/>
                </a:lnTo>
                <a:lnTo>
                  <a:pt x="54969" y="77586"/>
                </a:lnTo>
                <a:lnTo>
                  <a:pt x="55006" y="76626"/>
                </a:lnTo>
                <a:lnTo>
                  <a:pt x="29624" y="75665"/>
                </a:lnTo>
                <a:close/>
              </a:path>
              <a:path w="80645" h="264795">
                <a:moveTo>
                  <a:pt x="73759" y="62975"/>
                </a:moveTo>
                <a:lnTo>
                  <a:pt x="30104" y="62975"/>
                </a:lnTo>
                <a:lnTo>
                  <a:pt x="55486" y="63935"/>
                </a:lnTo>
                <a:lnTo>
                  <a:pt x="55078" y="74705"/>
                </a:lnTo>
                <a:lnTo>
                  <a:pt x="55006" y="76626"/>
                </a:lnTo>
                <a:lnTo>
                  <a:pt x="80387" y="77586"/>
                </a:lnTo>
                <a:lnTo>
                  <a:pt x="73759" y="62975"/>
                </a:lnTo>
                <a:close/>
              </a:path>
              <a:path w="80645" h="264795">
                <a:moveTo>
                  <a:pt x="30104" y="62975"/>
                </a:moveTo>
                <a:lnTo>
                  <a:pt x="29660" y="74705"/>
                </a:lnTo>
                <a:lnTo>
                  <a:pt x="29624" y="75665"/>
                </a:lnTo>
                <a:lnTo>
                  <a:pt x="55006" y="76626"/>
                </a:lnTo>
                <a:lnTo>
                  <a:pt x="55486" y="63935"/>
                </a:lnTo>
                <a:lnTo>
                  <a:pt x="30104" y="62975"/>
                </a:lnTo>
                <a:close/>
              </a:path>
              <a:path w="80645" h="264795">
                <a:moveTo>
                  <a:pt x="45195" y="0"/>
                </a:moveTo>
                <a:lnTo>
                  <a:pt x="4241" y="74705"/>
                </a:lnTo>
                <a:lnTo>
                  <a:pt x="29624" y="75665"/>
                </a:lnTo>
                <a:lnTo>
                  <a:pt x="30067" y="63935"/>
                </a:lnTo>
                <a:lnTo>
                  <a:pt x="30104" y="62975"/>
                </a:lnTo>
                <a:lnTo>
                  <a:pt x="73759" y="62975"/>
                </a:lnTo>
                <a:lnTo>
                  <a:pt x="45195" y="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68287" y="2301717"/>
            <a:ext cx="76200" cy="272415"/>
          </a:xfrm>
          <a:custGeom>
            <a:avLst/>
            <a:gdLst/>
            <a:ahLst/>
            <a:cxnLst/>
            <a:rect l="l" t="t" r="r" b="b"/>
            <a:pathLst>
              <a:path w="76200" h="272414">
                <a:moveTo>
                  <a:pt x="25400" y="195616"/>
                </a:moveTo>
                <a:lnTo>
                  <a:pt x="0" y="195616"/>
                </a:lnTo>
                <a:lnTo>
                  <a:pt x="38100" y="271816"/>
                </a:lnTo>
                <a:lnTo>
                  <a:pt x="69850" y="208316"/>
                </a:lnTo>
                <a:lnTo>
                  <a:pt x="25400" y="208316"/>
                </a:lnTo>
                <a:lnTo>
                  <a:pt x="25400" y="195616"/>
                </a:lnTo>
                <a:close/>
              </a:path>
              <a:path w="76200" h="272414">
                <a:moveTo>
                  <a:pt x="50800" y="63500"/>
                </a:moveTo>
                <a:lnTo>
                  <a:pt x="25400" y="63500"/>
                </a:lnTo>
                <a:lnTo>
                  <a:pt x="25400" y="208316"/>
                </a:lnTo>
                <a:lnTo>
                  <a:pt x="50800" y="208316"/>
                </a:lnTo>
                <a:lnTo>
                  <a:pt x="50800" y="63500"/>
                </a:lnTo>
                <a:close/>
              </a:path>
              <a:path w="76200" h="272414">
                <a:moveTo>
                  <a:pt x="76200" y="195616"/>
                </a:moveTo>
                <a:lnTo>
                  <a:pt x="50800" y="195616"/>
                </a:lnTo>
                <a:lnTo>
                  <a:pt x="50800" y="208316"/>
                </a:lnTo>
                <a:lnTo>
                  <a:pt x="69850" y="208316"/>
                </a:lnTo>
                <a:lnTo>
                  <a:pt x="76200" y="195616"/>
                </a:lnTo>
                <a:close/>
              </a:path>
              <a:path w="76200" h="272414">
                <a:moveTo>
                  <a:pt x="38099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099" y="0"/>
                </a:lnTo>
                <a:close/>
              </a:path>
              <a:path w="76200" h="272414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159045" y="1792254"/>
            <a:ext cx="408940" cy="79375"/>
          </a:xfrm>
          <a:custGeom>
            <a:avLst/>
            <a:gdLst/>
            <a:ahLst/>
            <a:cxnLst/>
            <a:rect l="l" t="t" r="r" b="b"/>
            <a:pathLst>
              <a:path w="408939" h="79375">
                <a:moveTo>
                  <a:pt x="332647" y="2757"/>
                </a:moveTo>
                <a:lnTo>
                  <a:pt x="332404" y="25261"/>
                </a:lnTo>
                <a:lnTo>
                  <a:pt x="332373" y="28156"/>
                </a:lnTo>
                <a:lnTo>
                  <a:pt x="345072" y="28293"/>
                </a:lnTo>
                <a:lnTo>
                  <a:pt x="344976" y="37277"/>
                </a:lnTo>
                <a:lnTo>
                  <a:pt x="344929" y="41676"/>
                </a:lnTo>
                <a:lnTo>
                  <a:pt x="344832" y="50660"/>
                </a:lnTo>
                <a:lnTo>
                  <a:pt x="344799" y="53691"/>
                </a:lnTo>
                <a:lnTo>
                  <a:pt x="332098" y="53691"/>
                </a:lnTo>
                <a:lnTo>
                  <a:pt x="331856" y="76194"/>
                </a:lnTo>
                <a:lnTo>
                  <a:pt x="331826" y="78953"/>
                </a:lnTo>
                <a:lnTo>
                  <a:pt x="383739" y="53691"/>
                </a:lnTo>
                <a:lnTo>
                  <a:pt x="344799" y="53691"/>
                </a:lnTo>
                <a:lnTo>
                  <a:pt x="332100" y="53554"/>
                </a:lnTo>
                <a:lnTo>
                  <a:pt x="384021" y="53554"/>
                </a:lnTo>
                <a:lnTo>
                  <a:pt x="408431" y="41676"/>
                </a:lnTo>
                <a:lnTo>
                  <a:pt x="332647" y="2757"/>
                </a:lnTo>
                <a:close/>
              </a:path>
              <a:path w="408939" h="79375">
                <a:moveTo>
                  <a:pt x="76605" y="0"/>
                </a:moveTo>
                <a:lnTo>
                  <a:pt x="0" y="37277"/>
                </a:lnTo>
                <a:lnTo>
                  <a:pt x="75784" y="76194"/>
                </a:lnTo>
                <a:lnTo>
                  <a:pt x="76027" y="53691"/>
                </a:lnTo>
                <a:lnTo>
                  <a:pt x="76058" y="50797"/>
                </a:lnTo>
                <a:lnTo>
                  <a:pt x="63359" y="50660"/>
                </a:lnTo>
                <a:lnTo>
                  <a:pt x="63455" y="41676"/>
                </a:lnTo>
                <a:lnTo>
                  <a:pt x="63502" y="37277"/>
                </a:lnTo>
                <a:lnTo>
                  <a:pt x="63600" y="28156"/>
                </a:lnTo>
                <a:lnTo>
                  <a:pt x="63632" y="25261"/>
                </a:lnTo>
                <a:lnTo>
                  <a:pt x="76333" y="25261"/>
                </a:lnTo>
                <a:lnTo>
                  <a:pt x="76575" y="2757"/>
                </a:lnTo>
                <a:lnTo>
                  <a:pt x="76605" y="0"/>
                </a:lnTo>
                <a:close/>
              </a:path>
              <a:path w="408939" h="79375">
                <a:moveTo>
                  <a:pt x="332373" y="28156"/>
                </a:moveTo>
                <a:lnTo>
                  <a:pt x="332275" y="37277"/>
                </a:lnTo>
                <a:lnTo>
                  <a:pt x="332228" y="41676"/>
                </a:lnTo>
                <a:lnTo>
                  <a:pt x="332131" y="50660"/>
                </a:lnTo>
                <a:lnTo>
                  <a:pt x="332100" y="53554"/>
                </a:lnTo>
                <a:lnTo>
                  <a:pt x="344799" y="53691"/>
                </a:lnTo>
                <a:lnTo>
                  <a:pt x="344832" y="50660"/>
                </a:lnTo>
                <a:lnTo>
                  <a:pt x="344929" y="41676"/>
                </a:lnTo>
                <a:lnTo>
                  <a:pt x="344976" y="37277"/>
                </a:lnTo>
                <a:lnTo>
                  <a:pt x="345072" y="28293"/>
                </a:lnTo>
                <a:lnTo>
                  <a:pt x="332373" y="28156"/>
                </a:lnTo>
                <a:close/>
              </a:path>
              <a:path w="408939" h="79375">
                <a:moveTo>
                  <a:pt x="76331" y="25398"/>
                </a:moveTo>
                <a:lnTo>
                  <a:pt x="76301" y="28156"/>
                </a:lnTo>
                <a:lnTo>
                  <a:pt x="76203" y="37277"/>
                </a:lnTo>
                <a:lnTo>
                  <a:pt x="76156" y="41676"/>
                </a:lnTo>
                <a:lnTo>
                  <a:pt x="76058" y="50797"/>
                </a:lnTo>
                <a:lnTo>
                  <a:pt x="332100" y="53554"/>
                </a:lnTo>
                <a:lnTo>
                  <a:pt x="332131" y="50660"/>
                </a:lnTo>
                <a:lnTo>
                  <a:pt x="332228" y="41676"/>
                </a:lnTo>
                <a:lnTo>
                  <a:pt x="332275" y="37277"/>
                </a:lnTo>
                <a:lnTo>
                  <a:pt x="332373" y="28156"/>
                </a:lnTo>
                <a:lnTo>
                  <a:pt x="76331" y="25398"/>
                </a:lnTo>
                <a:close/>
              </a:path>
              <a:path w="408939" h="79375">
                <a:moveTo>
                  <a:pt x="63632" y="25261"/>
                </a:moveTo>
                <a:lnTo>
                  <a:pt x="63600" y="28156"/>
                </a:lnTo>
                <a:lnTo>
                  <a:pt x="63502" y="37277"/>
                </a:lnTo>
                <a:lnTo>
                  <a:pt x="63455" y="41676"/>
                </a:lnTo>
                <a:lnTo>
                  <a:pt x="63359" y="50660"/>
                </a:lnTo>
                <a:lnTo>
                  <a:pt x="76058" y="50797"/>
                </a:lnTo>
                <a:lnTo>
                  <a:pt x="76156" y="41676"/>
                </a:lnTo>
                <a:lnTo>
                  <a:pt x="76203" y="37277"/>
                </a:lnTo>
                <a:lnTo>
                  <a:pt x="76301" y="28156"/>
                </a:lnTo>
                <a:lnTo>
                  <a:pt x="76331" y="25398"/>
                </a:lnTo>
                <a:lnTo>
                  <a:pt x="63632" y="25261"/>
                </a:lnTo>
                <a:close/>
              </a:path>
              <a:path w="408939" h="79375">
                <a:moveTo>
                  <a:pt x="76333" y="25261"/>
                </a:moveTo>
                <a:lnTo>
                  <a:pt x="63632" y="25261"/>
                </a:lnTo>
                <a:lnTo>
                  <a:pt x="76331" y="25398"/>
                </a:lnTo>
                <a:lnTo>
                  <a:pt x="76333" y="25261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2626" y="2270586"/>
            <a:ext cx="76200" cy="19204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92626" y="3216377"/>
            <a:ext cx="76200" cy="242275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7093973" y="1855750"/>
            <a:ext cx="276225" cy="76835"/>
          </a:xfrm>
          <a:custGeom>
            <a:avLst/>
            <a:gdLst/>
            <a:ahLst/>
            <a:cxnLst/>
            <a:rect l="l" t="t" r="r" b="b"/>
            <a:pathLst>
              <a:path w="276225" h="76835">
                <a:moveTo>
                  <a:pt x="199566" y="224"/>
                </a:moveTo>
                <a:lnTo>
                  <a:pt x="199520" y="25399"/>
                </a:lnTo>
                <a:lnTo>
                  <a:pt x="199426" y="76424"/>
                </a:lnTo>
                <a:lnTo>
                  <a:pt x="250414" y="51047"/>
                </a:lnTo>
                <a:lnTo>
                  <a:pt x="212173" y="51047"/>
                </a:lnTo>
                <a:lnTo>
                  <a:pt x="212220" y="25647"/>
                </a:lnTo>
                <a:lnTo>
                  <a:pt x="250180" y="25647"/>
                </a:lnTo>
                <a:lnTo>
                  <a:pt x="199566" y="224"/>
                </a:lnTo>
                <a:close/>
              </a:path>
              <a:path w="276225" h="76835">
                <a:moveTo>
                  <a:pt x="76269" y="0"/>
                </a:moveTo>
                <a:lnTo>
                  <a:pt x="0" y="37960"/>
                </a:lnTo>
                <a:lnTo>
                  <a:pt x="76130" y="76200"/>
                </a:lnTo>
                <a:lnTo>
                  <a:pt x="76176" y="50799"/>
                </a:lnTo>
                <a:lnTo>
                  <a:pt x="63477" y="50799"/>
                </a:lnTo>
                <a:lnTo>
                  <a:pt x="63522" y="25399"/>
                </a:lnTo>
                <a:lnTo>
                  <a:pt x="76223" y="25399"/>
                </a:lnTo>
                <a:lnTo>
                  <a:pt x="76269" y="0"/>
                </a:lnTo>
                <a:close/>
              </a:path>
              <a:path w="276225" h="76835">
                <a:moveTo>
                  <a:pt x="76223" y="25399"/>
                </a:moveTo>
                <a:lnTo>
                  <a:pt x="76176" y="50799"/>
                </a:lnTo>
                <a:lnTo>
                  <a:pt x="212173" y="51047"/>
                </a:lnTo>
                <a:lnTo>
                  <a:pt x="199473" y="51047"/>
                </a:lnTo>
                <a:lnTo>
                  <a:pt x="199519" y="25647"/>
                </a:lnTo>
                <a:lnTo>
                  <a:pt x="212220" y="25647"/>
                </a:lnTo>
                <a:lnTo>
                  <a:pt x="76223" y="25399"/>
                </a:lnTo>
                <a:close/>
              </a:path>
              <a:path w="276225" h="76835">
                <a:moveTo>
                  <a:pt x="250180" y="25647"/>
                </a:moveTo>
                <a:lnTo>
                  <a:pt x="212220" y="25647"/>
                </a:lnTo>
                <a:lnTo>
                  <a:pt x="212173" y="51047"/>
                </a:lnTo>
                <a:lnTo>
                  <a:pt x="250414" y="51047"/>
                </a:lnTo>
                <a:lnTo>
                  <a:pt x="275696" y="38464"/>
                </a:lnTo>
                <a:lnTo>
                  <a:pt x="250180" y="25647"/>
                </a:lnTo>
                <a:close/>
              </a:path>
              <a:path w="276225" h="76835">
                <a:moveTo>
                  <a:pt x="76223" y="25399"/>
                </a:moveTo>
                <a:lnTo>
                  <a:pt x="63522" y="25399"/>
                </a:lnTo>
                <a:lnTo>
                  <a:pt x="63477" y="50799"/>
                </a:lnTo>
                <a:lnTo>
                  <a:pt x="76176" y="50799"/>
                </a:lnTo>
                <a:lnTo>
                  <a:pt x="76223" y="25399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831666" y="909605"/>
            <a:ext cx="7661275" cy="349250"/>
          </a:xfrm>
          <a:prstGeom prst="rect">
            <a:avLst/>
          </a:prstGeom>
          <a:ln w="36164">
            <a:solidFill>
              <a:srgbClr val="003E71"/>
            </a:solidFill>
          </a:ln>
        </p:spPr>
        <p:txBody>
          <a:bodyPr wrap="square" lIns="0" tIns="44450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350"/>
              </a:spcBef>
            </a:pPr>
            <a:r>
              <a:rPr dirty="0" sz="1200" b="1">
                <a:latin typeface="Arial"/>
                <a:cs typeface="Arial"/>
              </a:rPr>
              <a:t>Moderating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Contextual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Factors: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History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Culture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Development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413991" y="4714839"/>
            <a:ext cx="4771390" cy="350520"/>
          </a:xfrm>
          <a:custGeom>
            <a:avLst/>
            <a:gdLst/>
            <a:ahLst/>
            <a:cxnLst/>
            <a:rect l="l" t="t" r="r" b="b"/>
            <a:pathLst>
              <a:path w="4771390" h="350520">
                <a:moveTo>
                  <a:pt x="4694666" y="273724"/>
                </a:moveTo>
                <a:lnTo>
                  <a:pt x="4694666" y="349924"/>
                </a:lnTo>
                <a:lnTo>
                  <a:pt x="4745466" y="324524"/>
                </a:lnTo>
                <a:lnTo>
                  <a:pt x="4707364" y="324524"/>
                </a:lnTo>
                <a:lnTo>
                  <a:pt x="4707364" y="299124"/>
                </a:lnTo>
                <a:lnTo>
                  <a:pt x="4745466" y="299124"/>
                </a:lnTo>
                <a:lnTo>
                  <a:pt x="4694666" y="273724"/>
                </a:lnTo>
                <a:close/>
              </a:path>
              <a:path w="4771390" h="350520">
                <a:moveTo>
                  <a:pt x="50800" y="63499"/>
                </a:moveTo>
                <a:lnTo>
                  <a:pt x="25400" y="63499"/>
                </a:lnTo>
                <a:lnTo>
                  <a:pt x="25400" y="318838"/>
                </a:lnTo>
                <a:lnTo>
                  <a:pt x="31085" y="324524"/>
                </a:lnTo>
                <a:lnTo>
                  <a:pt x="4694666" y="324524"/>
                </a:lnTo>
                <a:lnTo>
                  <a:pt x="4694666" y="311824"/>
                </a:lnTo>
                <a:lnTo>
                  <a:pt x="50800" y="311824"/>
                </a:lnTo>
                <a:lnTo>
                  <a:pt x="38100" y="299124"/>
                </a:lnTo>
                <a:lnTo>
                  <a:pt x="50800" y="299124"/>
                </a:lnTo>
                <a:lnTo>
                  <a:pt x="50800" y="63499"/>
                </a:lnTo>
                <a:close/>
              </a:path>
              <a:path w="4771390" h="350520">
                <a:moveTo>
                  <a:pt x="4745466" y="299124"/>
                </a:moveTo>
                <a:lnTo>
                  <a:pt x="4707364" y="299124"/>
                </a:lnTo>
                <a:lnTo>
                  <a:pt x="4707364" y="324524"/>
                </a:lnTo>
                <a:lnTo>
                  <a:pt x="4745466" y="324524"/>
                </a:lnTo>
                <a:lnTo>
                  <a:pt x="4770866" y="311824"/>
                </a:lnTo>
                <a:lnTo>
                  <a:pt x="4745466" y="299124"/>
                </a:lnTo>
                <a:close/>
              </a:path>
              <a:path w="4771390" h="350520">
                <a:moveTo>
                  <a:pt x="50800" y="299124"/>
                </a:moveTo>
                <a:lnTo>
                  <a:pt x="38100" y="299124"/>
                </a:lnTo>
                <a:lnTo>
                  <a:pt x="50800" y="311824"/>
                </a:lnTo>
                <a:lnTo>
                  <a:pt x="50800" y="299124"/>
                </a:lnTo>
                <a:close/>
              </a:path>
              <a:path w="4771390" h="350520">
                <a:moveTo>
                  <a:pt x="4694666" y="299124"/>
                </a:moveTo>
                <a:lnTo>
                  <a:pt x="50800" y="299124"/>
                </a:lnTo>
                <a:lnTo>
                  <a:pt x="50800" y="311824"/>
                </a:lnTo>
                <a:lnTo>
                  <a:pt x="4694666" y="311824"/>
                </a:lnTo>
                <a:lnTo>
                  <a:pt x="4694666" y="299124"/>
                </a:lnTo>
                <a:close/>
              </a:path>
              <a:path w="4771390" h="350520">
                <a:moveTo>
                  <a:pt x="38100" y="0"/>
                </a:moveTo>
                <a:lnTo>
                  <a:pt x="0" y="76199"/>
                </a:lnTo>
                <a:lnTo>
                  <a:pt x="25400" y="76199"/>
                </a:lnTo>
                <a:lnTo>
                  <a:pt x="25400" y="63499"/>
                </a:lnTo>
                <a:lnTo>
                  <a:pt x="69850" y="63499"/>
                </a:lnTo>
                <a:lnTo>
                  <a:pt x="38100" y="0"/>
                </a:lnTo>
                <a:close/>
              </a:path>
              <a:path w="4771390" h="350520">
                <a:moveTo>
                  <a:pt x="69850" y="63499"/>
                </a:moveTo>
                <a:lnTo>
                  <a:pt x="50800" y="63499"/>
                </a:lnTo>
                <a:lnTo>
                  <a:pt x="50800" y="76199"/>
                </a:lnTo>
                <a:lnTo>
                  <a:pt x="76200" y="76199"/>
                </a:lnTo>
                <a:lnTo>
                  <a:pt x="69850" y="63499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230715" y="2270586"/>
            <a:ext cx="76200" cy="2647950"/>
          </a:xfrm>
          <a:custGeom>
            <a:avLst/>
            <a:gdLst/>
            <a:ahLst/>
            <a:cxnLst/>
            <a:rect l="l" t="t" r="r" b="b"/>
            <a:pathLst>
              <a:path w="76200" h="2647950">
                <a:moveTo>
                  <a:pt x="25400" y="2571549"/>
                </a:moveTo>
                <a:lnTo>
                  <a:pt x="0" y="2571549"/>
                </a:lnTo>
                <a:lnTo>
                  <a:pt x="38100" y="2647749"/>
                </a:lnTo>
                <a:lnTo>
                  <a:pt x="69846" y="2584256"/>
                </a:lnTo>
                <a:lnTo>
                  <a:pt x="25400" y="2584256"/>
                </a:lnTo>
                <a:lnTo>
                  <a:pt x="25400" y="2571549"/>
                </a:lnTo>
                <a:close/>
              </a:path>
              <a:path w="76200" h="2647950">
                <a:moveTo>
                  <a:pt x="50800" y="63500"/>
                </a:moveTo>
                <a:lnTo>
                  <a:pt x="25400" y="63500"/>
                </a:lnTo>
                <a:lnTo>
                  <a:pt x="25400" y="2584256"/>
                </a:lnTo>
                <a:lnTo>
                  <a:pt x="50800" y="2584256"/>
                </a:lnTo>
                <a:lnTo>
                  <a:pt x="50800" y="63500"/>
                </a:lnTo>
                <a:close/>
              </a:path>
              <a:path w="76200" h="2647950">
                <a:moveTo>
                  <a:pt x="76200" y="2571549"/>
                </a:moveTo>
                <a:lnTo>
                  <a:pt x="50800" y="2571549"/>
                </a:lnTo>
                <a:lnTo>
                  <a:pt x="50800" y="2584256"/>
                </a:lnTo>
                <a:lnTo>
                  <a:pt x="69846" y="2584256"/>
                </a:lnTo>
                <a:lnTo>
                  <a:pt x="76200" y="2571549"/>
                </a:lnTo>
                <a:close/>
              </a:path>
              <a:path w="76200" h="2647950">
                <a:moveTo>
                  <a:pt x="38100" y="0"/>
                </a:moveTo>
                <a:lnTo>
                  <a:pt x="0" y="76200"/>
                </a:lnTo>
                <a:lnTo>
                  <a:pt x="25400" y="76200"/>
                </a:lnTo>
                <a:lnTo>
                  <a:pt x="25400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647950">
                <a:moveTo>
                  <a:pt x="69850" y="63500"/>
                </a:moveTo>
                <a:lnTo>
                  <a:pt x="50800" y="63500"/>
                </a:lnTo>
                <a:lnTo>
                  <a:pt x="50800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dirty="0" sz="2400" spc="-440"/>
              <a:t>B</a:t>
            </a:r>
            <a:r>
              <a:rPr dirty="0" u="heavy" sz="2400" spc="-34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2400" spc="-10">
                <a:uFill>
                  <a:solidFill>
                    <a:srgbClr val="000000"/>
                  </a:solidFill>
                </a:uFill>
              </a:rPr>
              <a:t>a</a:t>
            </a:r>
            <a:r>
              <a:rPr dirty="0" sz="2400" spc="-10"/>
              <a:t>ckground:</a:t>
            </a:r>
            <a:r>
              <a:rPr dirty="0" sz="2400" spc="-75"/>
              <a:t> </a:t>
            </a:r>
            <a:r>
              <a:rPr dirty="0" sz="2400" spc="55"/>
              <a:t>self-</a:t>
            </a:r>
            <a:r>
              <a:rPr dirty="0" sz="2400" spc="-10"/>
              <a:t>efficacy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81484" y="715771"/>
            <a:ext cx="4774565" cy="227838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76200" marR="245745">
              <a:lnSpc>
                <a:spcPts val="1390"/>
              </a:lnSpc>
              <a:spcBef>
                <a:spcPts val="185"/>
              </a:spcBef>
            </a:pPr>
            <a:r>
              <a:rPr dirty="0" sz="1200">
                <a:latin typeface="Arial"/>
                <a:cs typeface="Arial"/>
              </a:rPr>
              <a:t>“Beliefs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one's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capabilities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execute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course</a:t>
            </a:r>
            <a:r>
              <a:rPr dirty="0" sz="1200" spc="-25">
                <a:latin typeface="Arial"/>
                <a:cs typeface="Arial"/>
              </a:rPr>
              <a:t> of </a:t>
            </a:r>
            <a:r>
              <a:rPr dirty="0" sz="1200">
                <a:latin typeface="Arial"/>
                <a:cs typeface="Arial"/>
              </a:rPr>
              <a:t>action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required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produce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given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attainments.”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-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Albert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Bandura</a:t>
            </a:r>
            <a:r>
              <a:rPr dirty="0" baseline="27777" sz="1200" spc="-15">
                <a:latin typeface="Arial"/>
                <a:cs typeface="Arial"/>
              </a:rPr>
              <a:t>14</a:t>
            </a:r>
            <a:endParaRPr baseline="27777"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2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dirty="0" sz="1200">
                <a:latin typeface="Arial"/>
                <a:cs typeface="Arial"/>
              </a:rPr>
              <a:t>Four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sources</a:t>
            </a:r>
            <a:r>
              <a:rPr dirty="0" baseline="27777" sz="1200" spc="-15">
                <a:latin typeface="Arial"/>
                <a:cs typeface="Arial"/>
              </a:rPr>
              <a:t>15</a:t>
            </a:r>
            <a:r>
              <a:rPr dirty="0" sz="1200" spc="-1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200">
              <a:latin typeface="Arial"/>
              <a:cs typeface="Arial"/>
            </a:endParaRPr>
          </a:p>
          <a:p>
            <a:pPr marL="532765" indent="-304165">
              <a:lnSpc>
                <a:spcPts val="1430"/>
              </a:lnSpc>
              <a:buAutoNum type="arabicParenR"/>
              <a:tabLst>
                <a:tab pos="532765" algn="l"/>
              </a:tabLst>
            </a:pPr>
            <a:r>
              <a:rPr dirty="0" sz="1200">
                <a:latin typeface="Arial"/>
                <a:cs typeface="Arial"/>
              </a:rPr>
              <a:t>Mastery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experiences</a:t>
            </a:r>
            <a:endParaRPr sz="1200">
              <a:latin typeface="Arial"/>
              <a:cs typeface="Arial"/>
            </a:endParaRPr>
          </a:p>
          <a:p>
            <a:pPr marL="532765" indent="-304165">
              <a:lnSpc>
                <a:spcPts val="1430"/>
              </a:lnSpc>
              <a:buAutoNum type="arabicParenR"/>
              <a:tabLst>
                <a:tab pos="532765" algn="l"/>
              </a:tabLst>
            </a:pPr>
            <a:r>
              <a:rPr dirty="0" sz="1200">
                <a:latin typeface="Arial"/>
                <a:cs typeface="Arial"/>
              </a:rPr>
              <a:t>Vicarious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experiences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(seeing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some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who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looks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like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you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having</a:t>
            </a:r>
            <a:endParaRPr sz="1200">
              <a:latin typeface="Arial"/>
              <a:cs typeface="Arial"/>
            </a:endParaRPr>
          </a:p>
          <a:p>
            <a:pPr marL="533400">
              <a:lnSpc>
                <a:spcPts val="1430"/>
              </a:lnSpc>
              <a:spcBef>
                <a:spcPts val="50"/>
              </a:spcBef>
            </a:pPr>
            <a:r>
              <a:rPr dirty="0" sz="1200">
                <a:latin typeface="Arial"/>
                <a:cs typeface="Arial"/>
              </a:rPr>
              <a:t>mastery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experiences)</a:t>
            </a:r>
            <a:endParaRPr sz="1200">
              <a:latin typeface="Arial"/>
              <a:cs typeface="Arial"/>
            </a:endParaRPr>
          </a:p>
          <a:p>
            <a:pPr marL="532765" indent="-304165">
              <a:lnSpc>
                <a:spcPts val="1405"/>
              </a:lnSpc>
              <a:buAutoNum type="arabicParenR" startAt="3"/>
              <a:tabLst>
                <a:tab pos="532765" algn="l"/>
              </a:tabLst>
            </a:pPr>
            <a:r>
              <a:rPr dirty="0" sz="1200">
                <a:latin typeface="Arial"/>
                <a:cs typeface="Arial"/>
              </a:rPr>
              <a:t>Social/verbal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persuasion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(i.e.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encouragement)</a:t>
            </a:r>
            <a:endParaRPr sz="1200">
              <a:latin typeface="Arial"/>
              <a:cs typeface="Arial"/>
            </a:endParaRPr>
          </a:p>
          <a:p>
            <a:pPr marL="532765" indent="-304165">
              <a:lnSpc>
                <a:spcPts val="1415"/>
              </a:lnSpc>
              <a:buAutoNum type="arabicParenR" startAt="3"/>
              <a:tabLst>
                <a:tab pos="532765" algn="l"/>
              </a:tabLst>
            </a:pPr>
            <a:r>
              <a:rPr dirty="0" sz="1200">
                <a:latin typeface="Arial"/>
                <a:cs typeface="Arial"/>
              </a:rPr>
              <a:t>Emotional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States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(i.e.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degree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stress,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anxiety,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etc.)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2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dirty="0" sz="1200">
                <a:latin typeface="Arial"/>
                <a:cs typeface="Arial"/>
              </a:rPr>
              <a:t>Associated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outcomes: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1984" y="3166364"/>
            <a:ext cx="4236720" cy="1491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2265" indent="-30416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42265" algn="l"/>
              </a:tabLst>
            </a:pPr>
            <a:r>
              <a:rPr dirty="0" sz="1200">
                <a:latin typeface="Arial"/>
                <a:cs typeface="Arial"/>
              </a:rPr>
              <a:t>Medication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adherence</a:t>
            </a:r>
            <a:r>
              <a:rPr dirty="0" baseline="27777" sz="1200" spc="-15">
                <a:latin typeface="Arial"/>
                <a:cs typeface="Arial"/>
              </a:rPr>
              <a:t>16</a:t>
            </a:r>
            <a:endParaRPr baseline="27777" sz="1200">
              <a:latin typeface="Arial"/>
              <a:cs typeface="Arial"/>
            </a:endParaRPr>
          </a:p>
          <a:p>
            <a:pPr marL="342265" indent="-304165">
              <a:lnSpc>
                <a:spcPts val="1415"/>
              </a:lnSpc>
              <a:spcBef>
                <a:spcPts val="70"/>
              </a:spcBef>
              <a:buAutoNum type="arabicParenR"/>
              <a:tabLst>
                <a:tab pos="342265" algn="l"/>
              </a:tabLst>
            </a:pPr>
            <a:r>
              <a:rPr dirty="0" sz="1200">
                <a:latin typeface="Arial"/>
                <a:cs typeface="Arial"/>
              </a:rPr>
              <a:t>Cigarette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smoking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cessation</a:t>
            </a:r>
            <a:r>
              <a:rPr dirty="0" baseline="27777" sz="1200" spc="-15">
                <a:latin typeface="Arial"/>
                <a:cs typeface="Arial"/>
              </a:rPr>
              <a:t>17</a:t>
            </a:r>
            <a:endParaRPr baseline="27777" sz="1200">
              <a:latin typeface="Arial"/>
              <a:cs typeface="Arial"/>
            </a:endParaRPr>
          </a:p>
          <a:p>
            <a:pPr marL="342265" indent="-304165">
              <a:lnSpc>
                <a:spcPts val="1390"/>
              </a:lnSpc>
              <a:buAutoNum type="arabicParenR"/>
              <a:tabLst>
                <a:tab pos="342265" algn="l"/>
              </a:tabLst>
            </a:pPr>
            <a:r>
              <a:rPr dirty="0" sz="1200">
                <a:latin typeface="Arial"/>
                <a:cs typeface="Arial"/>
              </a:rPr>
              <a:t>Physical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activity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exercise</a:t>
            </a:r>
            <a:r>
              <a:rPr dirty="0" baseline="27777" sz="1200" spc="-15">
                <a:latin typeface="Arial"/>
                <a:cs typeface="Arial"/>
              </a:rPr>
              <a:t>18</a:t>
            </a:r>
            <a:endParaRPr baseline="27777" sz="1200">
              <a:latin typeface="Arial"/>
              <a:cs typeface="Arial"/>
            </a:endParaRPr>
          </a:p>
          <a:p>
            <a:pPr marL="342265" indent="-304165">
              <a:lnSpc>
                <a:spcPts val="1415"/>
              </a:lnSpc>
              <a:buAutoNum type="arabicParenR"/>
              <a:tabLst>
                <a:tab pos="342265" algn="l"/>
              </a:tabLst>
            </a:pPr>
            <a:r>
              <a:rPr dirty="0" sz="1200">
                <a:latin typeface="Arial"/>
                <a:cs typeface="Arial"/>
              </a:rPr>
              <a:t>Adherence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prescribed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dietary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patterns</a:t>
            </a:r>
            <a:r>
              <a:rPr dirty="0" baseline="27777" sz="1200">
                <a:latin typeface="Arial"/>
                <a:cs typeface="Arial"/>
              </a:rPr>
              <a:t>19,</a:t>
            </a:r>
            <a:r>
              <a:rPr dirty="0" baseline="27777" sz="1200" spc="-30">
                <a:latin typeface="Arial"/>
                <a:cs typeface="Arial"/>
              </a:rPr>
              <a:t> </a:t>
            </a:r>
            <a:r>
              <a:rPr dirty="0" baseline="27777" sz="1200" spc="-37">
                <a:latin typeface="Arial"/>
                <a:cs typeface="Arial"/>
              </a:rPr>
              <a:t>20</a:t>
            </a:r>
            <a:endParaRPr baseline="27777" sz="1200">
              <a:latin typeface="Arial"/>
              <a:cs typeface="Arial"/>
            </a:endParaRPr>
          </a:p>
          <a:p>
            <a:pPr marL="342265" indent="-304165">
              <a:lnSpc>
                <a:spcPts val="1415"/>
              </a:lnSpc>
              <a:spcBef>
                <a:spcPts val="70"/>
              </a:spcBef>
              <a:buAutoNum type="arabicParenR"/>
              <a:tabLst>
                <a:tab pos="342265" algn="l"/>
              </a:tabLst>
            </a:pPr>
            <a:r>
              <a:rPr dirty="0" sz="1200">
                <a:latin typeface="Arial"/>
                <a:cs typeface="Arial"/>
              </a:rPr>
              <a:t>Glycemic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metabolic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control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patients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iIDDM</a:t>
            </a:r>
            <a:r>
              <a:rPr dirty="0" baseline="27777" sz="1200" spc="-15">
                <a:latin typeface="Arial"/>
                <a:cs typeface="Arial"/>
              </a:rPr>
              <a:t>21</a:t>
            </a:r>
            <a:endParaRPr baseline="27777" sz="1200">
              <a:latin typeface="Arial"/>
              <a:cs typeface="Arial"/>
            </a:endParaRPr>
          </a:p>
          <a:p>
            <a:pPr marL="342265" indent="-304165">
              <a:lnSpc>
                <a:spcPts val="1415"/>
              </a:lnSpc>
              <a:buAutoNum type="arabicParenR"/>
              <a:tabLst>
                <a:tab pos="342265" algn="l"/>
              </a:tabLst>
            </a:pPr>
            <a:r>
              <a:rPr dirty="0" sz="1200">
                <a:latin typeface="Arial"/>
                <a:cs typeface="Arial"/>
              </a:rPr>
              <a:t>ART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adherence,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independent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cognitive,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personal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,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and</a:t>
            </a:r>
            <a:endParaRPr sz="1200">
              <a:latin typeface="Arial"/>
              <a:cs typeface="Arial"/>
            </a:endParaRPr>
          </a:p>
          <a:p>
            <a:pPr marL="342900" marR="57150">
              <a:lnSpc>
                <a:spcPts val="1390"/>
              </a:lnSpc>
              <a:spcBef>
                <a:spcPts val="160"/>
              </a:spcBef>
            </a:pPr>
            <a:r>
              <a:rPr dirty="0" sz="1200">
                <a:latin typeface="Arial"/>
                <a:cs typeface="Arial"/>
              </a:rPr>
              <a:t>environmental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factors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such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depressive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symptoms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and </a:t>
            </a:r>
            <a:r>
              <a:rPr dirty="0" sz="1200">
                <a:latin typeface="Arial"/>
                <a:cs typeface="Arial"/>
              </a:rPr>
              <a:t>physical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limitations</a:t>
            </a:r>
            <a:r>
              <a:rPr dirty="0" baseline="27777" sz="1200" spc="-15">
                <a:latin typeface="Arial"/>
                <a:cs typeface="Arial"/>
              </a:rPr>
              <a:t>22</a:t>
            </a:r>
            <a:endParaRPr baseline="27777" sz="1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5608" y="112776"/>
            <a:ext cx="3550920" cy="443484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965832" y="4577588"/>
            <a:ext cx="1663700" cy="297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7795" indent="-125095">
              <a:lnSpc>
                <a:spcPct val="100000"/>
              </a:lnSpc>
              <a:spcBef>
                <a:spcPts val="100"/>
              </a:spcBef>
              <a:buAutoNum type="arabicPeriod" startAt="14"/>
              <a:tabLst>
                <a:tab pos="137795" algn="l"/>
              </a:tabLst>
            </a:pPr>
            <a:r>
              <a:rPr dirty="0" sz="600">
                <a:latin typeface="Arial"/>
                <a:cs typeface="Arial"/>
              </a:rPr>
              <a:t>Bandura,</a:t>
            </a:r>
            <a:r>
              <a:rPr dirty="0" sz="600" spc="-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al..</a:t>
            </a:r>
            <a:r>
              <a:rPr dirty="0" sz="600" spc="-20">
                <a:latin typeface="Arial"/>
                <a:cs typeface="Arial"/>
              </a:rPr>
              <a:t> 1999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ts val="710"/>
              </a:lnSpc>
              <a:buAutoNum type="arabicPeriod" startAt="14"/>
              <a:tabLst>
                <a:tab pos="137795" algn="l"/>
              </a:tabLst>
            </a:pPr>
            <a:r>
              <a:rPr dirty="0" sz="600" spc="-10">
                <a:latin typeface="Arial"/>
                <a:cs typeface="Arial"/>
              </a:rPr>
              <a:t>Bandura</a:t>
            </a:r>
            <a:r>
              <a:rPr dirty="0" sz="600" spc="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and</a:t>
            </a:r>
            <a:r>
              <a:rPr dirty="0" sz="600" spc="10">
                <a:latin typeface="Arial"/>
                <a:cs typeface="Arial"/>
              </a:rPr>
              <a:t> </a:t>
            </a:r>
            <a:r>
              <a:rPr dirty="0" sz="600" spc="-10">
                <a:latin typeface="Arial"/>
                <a:cs typeface="Arial"/>
              </a:rPr>
              <a:t>Wessels.</a:t>
            </a:r>
            <a:r>
              <a:rPr dirty="0" sz="600" spc="5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Self-</a:t>
            </a:r>
            <a:r>
              <a:rPr dirty="0" sz="600" i="1">
                <a:latin typeface="Arial"/>
                <a:cs typeface="Arial"/>
              </a:rPr>
              <a:t>Efficacy</a:t>
            </a:r>
            <a:r>
              <a:rPr dirty="0" sz="600">
                <a:latin typeface="Arial"/>
                <a:cs typeface="Arial"/>
              </a:rPr>
              <a:t>,</a:t>
            </a:r>
            <a:r>
              <a:rPr dirty="0" sz="600" spc="5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1994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ts val="710"/>
              </a:lnSpc>
              <a:buAutoNum type="arabicPeriod" startAt="14"/>
              <a:tabLst>
                <a:tab pos="137795" algn="l"/>
              </a:tabLst>
            </a:pPr>
            <a:r>
              <a:rPr dirty="0" sz="600" spc="-10">
                <a:latin typeface="Arial"/>
                <a:cs typeface="Arial"/>
              </a:rPr>
              <a:t>Richardson</a:t>
            </a:r>
            <a:r>
              <a:rPr dirty="0" sz="600" spc="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5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Ethnicity</a:t>
            </a:r>
            <a:r>
              <a:rPr dirty="0" sz="600" spc="10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and</a:t>
            </a:r>
            <a:r>
              <a:rPr dirty="0" sz="600" spc="10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disease</a:t>
            </a:r>
            <a:r>
              <a:rPr dirty="0" sz="600" spc="10" i="1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2014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22372" y="4577588"/>
            <a:ext cx="2130425" cy="297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7795" indent="-125095">
              <a:lnSpc>
                <a:spcPct val="100000"/>
              </a:lnSpc>
              <a:spcBef>
                <a:spcPts val="100"/>
              </a:spcBef>
              <a:buAutoNum type="arabicPeriod" startAt="19"/>
              <a:tabLst>
                <a:tab pos="137795" algn="l"/>
              </a:tabLst>
            </a:pPr>
            <a:r>
              <a:rPr dirty="0" sz="600">
                <a:latin typeface="Arial"/>
                <a:cs typeface="Arial"/>
              </a:rPr>
              <a:t>Speck</a:t>
            </a:r>
            <a:r>
              <a:rPr dirty="0" sz="600" spc="-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and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Harrell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Journal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of</a:t>
            </a:r>
            <a:r>
              <a:rPr dirty="0" sz="600" spc="-20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Cardiovascular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Nursing</a:t>
            </a:r>
            <a:r>
              <a:rPr dirty="0" sz="600" spc="-15" i="1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2003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ts val="710"/>
              </a:lnSpc>
              <a:buAutoNum type="arabicPeriod" startAt="19"/>
              <a:tabLst>
                <a:tab pos="137795" algn="l"/>
              </a:tabLst>
            </a:pPr>
            <a:r>
              <a:rPr dirty="0" sz="600" spc="-10">
                <a:latin typeface="Arial"/>
                <a:cs typeface="Arial"/>
              </a:rPr>
              <a:t>Schutzer</a:t>
            </a:r>
            <a:r>
              <a:rPr dirty="0" sz="600" spc="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15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Preventive</a:t>
            </a:r>
            <a:r>
              <a:rPr dirty="0" sz="600" spc="15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Medicine</a:t>
            </a:r>
            <a:r>
              <a:rPr dirty="0" sz="600" spc="20" i="1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2004</a:t>
            </a:r>
            <a:endParaRPr sz="600">
              <a:latin typeface="Arial"/>
              <a:cs typeface="Arial"/>
            </a:endParaRPr>
          </a:p>
          <a:p>
            <a:pPr marL="137795" indent="-125095">
              <a:lnSpc>
                <a:spcPts val="710"/>
              </a:lnSpc>
              <a:buAutoNum type="arabicPeriod" startAt="19"/>
              <a:tabLst>
                <a:tab pos="137795" algn="l"/>
              </a:tabLst>
            </a:pPr>
            <a:r>
              <a:rPr dirty="0" sz="600" spc="-10">
                <a:latin typeface="Arial"/>
                <a:cs typeface="Arial"/>
              </a:rPr>
              <a:t>Grossman</a:t>
            </a:r>
            <a:r>
              <a:rPr dirty="0" sz="600" spc="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 al. </a:t>
            </a:r>
            <a:r>
              <a:rPr dirty="0" sz="600" spc="-10" i="1">
                <a:latin typeface="Arial"/>
                <a:cs typeface="Arial"/>
              </a:rPr>
              <a:t>Diabetes</a:t>
            </a:r>
            <a:r>
              <a:rPr dirty="0" sz="600" spc="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Care</a:t>
            </a:r>
            <a:r>
              <a:rPr dirty="0" sz="600">
                <a:latin typeface="Arial"/>
                <a:cs typeface="Arial"/>
              </a:rPr>
              <a:t>. </a:t>
            </a:r>
            <a:r>
              <a:rPr dirty="0" sz="600" spc="-20">
                <a:latin typeface="Arial"/>
                <a:cs typeface="Arial"/>
              </a:rPr>
              <a:t>1987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65832" y="4798059"/>
            <a:ext cx="4002404" cy="265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7795" indent="-125095">
              <a:lnSpc>
                <a:spcPts val="1185"/>
              </a:lnSpc>
              <a:spcBef>
                <a:spcPts val="100"/>
              </a:spcBef>
              <a:buSzPct val="91666"/>
              <a:buAutoNum type="arabicPeriod" startAt="17"/>
              <a:tabLst>
                <a:tab pos="137795" algn="l"/>
                <a:tab pos="3915410" algn="l"/>
              </a:tabLst>
            </a:pPr>
            <a:r>
              <a:rPr dirty="0" sz="600" spc="-10">
                <a:latin typeface="Arial"/>
                <a:cs typeface="Arial"/>
              </a:rPr>
              <a:t>Alexander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et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155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Drug and</a:t>
            </a:r>
            <a:r>
              <a:rPr dirty="0" sz="600" spc="-5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alcohol</a:t>
            </a:r>
            <a:r>
              <a:rPr dirty="0" sz="600" spc="5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dependence</a:t>
            </a:r>
            <a:r>
              <a:rPr dirty="0" sz="600" spc="-10">
                <a:latin typeface="Arial"/>
                <a:cs typeface="Arial"/>
              </a:rPr>
              <a:t>,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 spc="-10">
                <a:latin typeface="Arial"/>
                <a:cs typeface="Arial"/>
              </a:rPr>
              <a:t>2019</a:t>
            </a:r>
            <a:r>
              <a:rPr dirty="0" sz="600" spc="-2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22.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Nokes et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al.</a:t>
            </a:r>
            <a:r>
              <a:rPr dirty="0" sz="600" spc="-5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Journal</a:t>
            </a:r>
            <a:r>
              <a:rPr dirty="0" sz="600" spc="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of</a:t>
            </a:r>
            <a:r>
              <a:rPr dirty="0" sz="600" spc="-5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Nursing</a:t>
            </a:r>
            <a:r>
              <a:rPr dirty="0" sz="600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Scholarship</a:t>
            </a:r>
            <a:r>
              <a:rPr dirty="0" sz="600" spc="-5" i="1">
                <a:latin typeface="Arial"/>
                <a:cs typeface="Arial"/>
              </a:rPr>
              <a:t> </a:t>
            </a:r>
            <a:r>
              <a:rPr dirty="0" sz="600" spc="-20" i="1">
                <a:latin typeface="Arial"/>
                <a:cs typeface="Arial"/>
              </a:rPr>
              <a:t>2012</a:t>
            </a:r>
            <a:r>
              <a:rPr dirty="0" sz="600" i="1">
                <a:latin typeface="Arial"/>
                <a:cs typeface="Arial"/>
              </a:rPr>
              <a:t>	</a:t>
            </a:r>
            <a:r>
              <a:rPr dirty="0" sz="1000" spc="-50"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  <a:p>
            <a:pPr marL="117475" indent="-107950">
              <a:lnSpc>
                <a:spcPts val="705"/>
              </a:lnSpc>
              <a:buSzPct val="91666"/>
              <a:buAutoNum type="arabicPeriod" startAt="17"/>
              <a:tabLst>
                <a:tab pos="117475" algn="l"/>
              </a:tabLst>
            </a:pPr>
            <a:r>
              <a:rPr dirty="0" sz="600">
                <a:latin typeface="Arial"/>
                <a:cs typeface="Arial"/>
              </a:rPr>
              <a:t>Resnick </a:t>
            </a:r>
            <a:r>
              <a:rPr dirty="0" sz="600" i="1">
                <a:latin typeface="Arial"/>
                <a:cs typeface="Arial"/>
              </a:rPr>
              <a:t>Journal</a:t>
            </a:r>
            <a:r>
              <a:rPr dirty="0" sz="600" spc="5" i="1">
                <a:latin typeface="Arial"/>
                <a:cs typeface="Arial"/>
              </a:rPr>
              <a:t> </a:t>
            </a:r>
            <a:r>
              <a:rPr dirty="0" sz="600" i="1">
                <a:latin typeface="Arial"/>
                <a:cs typeface="Arial"/>
              </a:rPr>
              <a:t>of </a:t>
            </a:r>
            <a:r>
              <a:rPr dirty="0" sz="600" spc="-10" i="1">
                <a:latin typeface="Arial"/>
                <a:cs typeface="Arial"/>
              </a:rPr>
              <a:t>gerontological</a:t>
            </a:r>
            <a:r>
              <a:rPr dirty="0" sz="600" spc="5" i="1">
                <a:latin typeface="Arial"/>
                <a:cs typeface="Arial"/>
              </a:rPr>
              <a:t> </a:t>
            </a:r>
            <a:r>
              <a:rPr dirty="0" sz="600" spc="-10" i="1">
                <a:latin typeface="Arial"/>
                <a:cs typeface="Arial"/>
              </a:rPr>
              <a:t>nursing</a:t>
            </a:r>
            <a:r>
              <a:rPr dirty="0" sz="600" spc="-10">
                <a:latin typeface="Arial"/>
                <a:cs typeface="Arial"/>
              </a:rPr>
              <a:t>.</a:t>
            </a:r>
            <a:r>
              <a:rPr dirty="0" sz="600">
                <a:latin typeface="Arial"/>
                <a:cs typeface="Arial"/>
              </a:rPr>
              <a:t> </a:t>
            </a:r>
            <a:r>
              <a:rPr dirty="0" sz="600" spc="-20">
                <a:latin typeface="Arial"/>
                <a:cs typeface="Arial"/>
              </a:rPr>
              <a:t>2002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0644" y="1476755"/>
            <a:ext cx="1068070" cy="26035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dirty="0" sz="800" spc="-35">
                <a:latin typeface="Arial"/>
                <a:cs typeface="Arial"/>
              </a:rPr>
              <a:t>Experiences</a:t>
            </a:r>
            <a:r>
              <a:rPr dirty="0" sz="800" spc="-25">
                <a:latin typeface="Arial"/>
                <a:cs typeface="Arial"/>
              </a:rPr>
              <a:t> </a:t>
            </a:r>
            <a:r>
              <a:rPr dirty="0" sz="800" spc="-20">
                <a:latin typeface="Arial"/>
                <a:cs typeface="Arial"/>
              </a:rPr>
              <a:t>of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30">
                <a:latin typeface="Arial"/>
                <a:cs typeface="Arial"/>
              </a:rPr>
              <a:t>everyday</a:t>
            </a:r>
            <a:r>
              <a:rPr dirty="0" sz="800" spc="-10">
                <a:latin typeface="Arial"/>
                <a:cs typeface="Arial"/>
              </a:rPr>
              <a:t> discrimination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2394" y="2738627"/>
            <a:ext cx="1637030" cy="263525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marL="36830" marR="65405">
              <a:lnSpc>
                <a:spcPts val="910"/>
              </a:lnSpc>
              <a:spcBef>
                <a:spcPts val="170"/>
              </a:spcBef>
            </a:pPr>
            <a:r>
              <a:rPr dirty="0" sz="800" spc="-35">
                <a:latin typeface="Arial"/>
                <a:cs typeface="Arial"/>
              </a:rPr>
              <a:t>Experiences</a:t>
            </a:r>
            <a:r>
              <a:rPr dirty="0" sz="800" spc="5">
                <a:latin typeface="Arial"/>
                <a:cs typeface="Arial"/>
              </a:rPr>
              <a:t> </a:t>
            </a:r>
            <a:r>
              <a:rPr dirty="0" sz="800" spc="-20">
                <a:latin typeface="Arial"/>
                <a:cs typeface="Arial"/>
              </a:rPr>
              <a:t>of</a:t>
            </a:r>
            <a:r>
              <a:rPr dirty="0" sz="800" spc="30">
                <a:latin typeface="Arial"/>
                <a:cs typeface="Arial"/>
              </a:rPr>
              <a:t> </a:t>
            </a:r>
            <a:r>
              <a:rPr dirty="0" sz="800" spc="-35">
                <a:latin typeface="Arial"/>
                <a:cs typeface="Arial"/>
              </a:rPr>
              <a:t>discrimination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during hospitalization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92853" y="1257649"/>
            <a:ext cx="1898014" cy="939165"/>
            <a:chOff x="3892853" y="1257649"/>
            <a:chExt cx="1898014" cy="939165"/>
          </a:xfrm>
        </p:grpSpPr>
        <p:sp>
          <p:nvSpPr>
            <p:cNvPr id="5" name="object 5"/>
            <p:cNvSpPr/>
            <p:nvPr/>
          </p:nvSpPr>
          <p:spPr>
            <a:xfrm>
              <a:off x="3899192" y="1263649"/>
              <a:ext cx="1885314" cy="925830"/>
            </a:xfrm>
            <a:custGeom>
              <a:avLst/>
              <a:gdLst/>
              <a:ahLst/>
              <a:cxnLst/>
              <a:rect l="l" t="t" r="r" b="b"/>
              <a:pathLst>
                <a:path w="1885314" h="925830">
                  <a:moveTo>
                    <a:pt x="1884972" y="0"/>
                  </a:moveTo>
                  <a:lnTo>
                    <a:pt x="0" y="0"/>
                  </a:lnTo>
                  <a:lnTo>
                    <a:pt x="0" y="115570"/>
                  </a:lnTo>
                  <a:lnTo>
                    <a:pt x="0" y="810260"/>
                  </a:lnTo>
                  <a:lnTo>
                    <a:pt x="0" y="925830"/>
                  </a:lnTo>
                  <a:lnTo>
                    <a:pt x="1884972" y="925830"/>
                  </a:lnTo>
                  <a:lnTo>
                    <a:pt x="1884972" y="810590"/>
                  </a:lnTo>
                  <a:lnTo>
                    <a:pt x="1884972" y="810260"/>
                  </a:lnTo>
                  <a:lnTo>
                    <a:pt x="1884972" y="116103"/>
                  </a:lnTo>
                  <a:lnTo>
                    <a:pt x="1769224" y="116103"/>
                  </a:lnTo>
                  <a:lnTo>
                    <a:pt x="1769224" y="810260"/>
                  </a:lnTo>
                  <a:lnTo>
                    <a:pt x="115747" y="810260"/>
                  </a:lnTo>
                  <a:lnTo>
                    <a:pt x="115747" y="115570"/>
                  </a:lnTo>
                  <a:lnTo>
                    <a:pt x="1884972" y="115570"/>
                  </a:lnTo>
                  <a:lnTo>
                    <a:pt x="1884972" y="0"/>
                  </a:lnTo>
                  <a:close/>
                </a:path>
              </a:pathLst>
            </a:custGeom>
            <a:solidFill>
              <a:srgbClr val="8B03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892853" y="1257649"/>
              <a:ext cx="1898014" cy="939165"/>
            </a:xfrm>
            <a:custGeom>
              <a:avLst/>
              <a:gdLst/>
              <a:ahLst/>
              <a:cxnLst/>
              <a:rect l="l" t="t" r="r" b="b"/>
              <a:pathLst>
                <a:path w="1898014" h="939164">
                  <a:moveTo>
                    <a:pt x="1894828" y="0"/>
                  </a:moveTo>
                  <a:lnTo>
                    <a:pt x="2842" y="0"/>
                  </a:lnTo>
                  <a:lnTo>
                    <a:pt x="0" y="2842"/>
                  </a:lnTo>
                  <a:lnTo>
                    <a:pt x="0" y="935836"/>
                  </a:lnTo>
                  <a:lnTo>
                    <a:pt x="2842" y="938678"/>
                  </a:lnTo>
                  <a:lnTo>
                    <a:pt x="1894828" y="938678"/>
                  </a:lnTo>
                  <a:lnTo>
                    <a:pt x="1897670" y="935836"/>
                  </a:lnTo>
                  <a:lnTo>
                    <a:pt x="1897670" y="934445"/>
                  </a:lnTo>
                  <a:lnTo>
                    <a:pt x="5180" y="934445"/>
                  </a:lnTo>
                  <a:lnTo>
                    <a:pt x="4232" y="933498"/>
                  </a:lnTo>
                  <a:lnTo>
                    <a:pt x="4232" y="5180"/>
                  </a:lnTo>
                  <a:lnTo>
                    <a:pt x="5180" y="4232"/>
                  </a:lnTo>
                  <a:lnTo>
                    <a:pt x="1897670" y="4232"/>
                  </a:lnTo>
                  <a:lnTo>
                    <a:pt x="1897670" y="2842"/>
                  </a:lnTo>
                  <a:lnTo>
                    <a:pt x="1894828" y="0"/>
                  </a:lnTo>
                  <a:close/>
                </a:path>
                <a:path w="1898014" h="939164">
                  <a:moveTo>
                    <a:pt x="1897670" y="4232"/>
                  </a:moveTo>
                  <a:lnTo>
                    <a:pt x="1892490" y="4232"/>
                  </a:lnTo>
                  <a:lnTo>
                    <a:pt x="1893437" y="5180"/>
                  </a:lnTo>
                  <a:lnTo>
                    <a:pt x="1893437" y="933498"/>
                  </a:lnTo>
                  <a:lnTo>
                    <a:pt x="1892490" y="934445"/>
                  </a:lnTo>
                  <a:lnTo>
                    <a:pt x="1897670" y="934445"/>
                  </a:lnTo>
                  <a:lnTo>
                    <a:pt x="1897670" y="4232"/>
                  </a:lnTo>
                  <a:close/>
                </a:path>
                <a:path w="1898014" h="939164">
                  <a:moveTo>
                    <a:pt x="1889205" y="8467"/>
                  </a:moveTo>
                  <a:lnTo>
                    <a:pt x="8465" y="8467"/>
                  </a:lnTo>
                  <a:lnTo>
                    <a:pt x="8465" y="930211"/>
                  </a:lnTo>
                  <a:lnTo>
                    <a:pt x="1889205" y="930211"/>
                  </a:lnTo>
                  <a:lnTo>
                    <a:pt x="1889205" y="925978"/>
                  </a:lnTo>
                  <a:lnTo>
                    <a:pt x="12700" y="925978"/>
                  </a:lnTo>
                  <a:lnTo>
                    <a:pt x="12700" y="12700"/>
                  </a:lnTo>
                  <a:lnTo>
                    <a:pt x="1889205" y="12700"/>
                  </a:lnTo>
                  <a:lnTo>
                    <a:pt x="1889205" y="8467"/>
                  </a:lnTo>
                  <a:close/>
                </a:path>
                <a:path w="1898014" h="939164">
                  <a:moveTo>
                    <a:pt x="1889205" y="12700"/>
                  </a:moveTo>
                  <a:lnTo>
                    <a:pt x="1884970" y="12700"/>
                  </a:lnTo>
                  <a:lnTo>
                    <a:pt x="1884970" y="925978"/>
                  </a:lnTo>
                  <a:lnTo>
                    <a:pt x="1889205" y="925978"/>
                  </a:lnTo>
                  <a:lnTo>
                    <a:pt x="1889205" y="12700"/>
                  </a:lnTo>
                  <a:close/>
                </a:path>
                <a:path w="1898014" h="939164">
                  <a:moveTo>
                    <a:pt x="1779080" y="115746"/>
                  </a:moveTo>
                  <a:lnTo>
                    <a:pt x="118590" y="115746"/>
                  </a:lnTo>
                  <a:lnTo>
                    <a:pt x="115746" y="118590"/>
                  </a:lnTo>
                  <a:lnTo>
                    <a:pt x="115746" y="820088"/>
                  </a:lnTo>
                  <a:lnTo>
                    <a:pt x="118590" y="822930"/>
                  </a:lnTo>
                  <a:lnTo>
                    <a:pt x="1779080" y="822930"/>
                  </a:lnTo>
                  <a:lnTo>
                    <a:pt x="1781924" y="820088"/>
                  </a:lnTo>
                  <a:lnTo>
                    <a:pt x="1781924" y="818697"/>
                  </a:lnTo>
                  <a:lnTo>
                    <a:pt x="120928" y="818697"/>
                  </a:lnTo>
                  <a:lnTo>
                    <a:pt x="119980" y="817750"/>
                  </a:lnTo>
                  <a:lnTo>
                    <a:pt x="119980" y="120928"/>
                  </a:lnTo>
                  <a:lnTo>
                    <a:pt x="120928" y="119980"/>
                  </a:lnTo>
                  <a:lnTo>
                    <a:pt x="1781924" y="119980"/>
                  </a:lnTo>
                  <a:lnTo>
                    <a:pt x="1781924" y="118590"/>
                  </a:lnTo>
                  <a:lnTo>
                    <a:pt x="1779080" y="115746"/>
                  </a:lnTo>
                  <a:close/>
                </a:path>
                <a:path w="1898014" h="939164">
                  <a:moveTo>
                    <a:pt x="1781924" y="119980"/>
                  </a:moveTo>
                  <a:lnTo>
                    <a:pt x="1776742" y="119980"/>
                  </a:lnTo>
                  <a:lnTo>
                    <a:pt x="1777691" y="120928"/>
                  </a:lnTo>
                  <a:lnTo>
                    <a:pt x="1777691" y="817750"/>
                  </a:lnTo>
                  <a:lnTo>
                    <a:pt x="1776742" y="818697"/>
                  </a:lnTo>
                  <a:lnTo>
                    <a:pt x="1781924" y="818697"/>
                  </a:lnTo>
                  <a:lnTo>
                    <a:pt x="1781924" y="119980"/>
                  </a:lnTo>
                  <a:close/>
                </a:path>
                <a:path w="1898014" h="939164">
                  <a:moveTo>
                    <a:pt x="1773457" y="124213"/>
                  </a:moveTo>
                  <a:lnTo>
                    <a:pt x="124213" y="124213"/>
                  </a:lnTo>
                  <a:lnTo>
                    <a:pt x="124213" y="814464"/>
                  </a:lnTo>
                  <a:lnTo>
                    <a:pt x="1773457" y="814464"/>
                  </a:lnTo>
                  <a:lnTo>
                    <a:pt x="1773457" y="810230"/>
                  </a:lnTo>
                  <a:lnTo>
                    <a:pt x="128446" y="810230"/>
                  </a:lnTo>
                  <a:lnTo>
                    <a:pt x="128446" y="128446"/>
                  </a:lnTo>
                  <a:lnTo>
                    <a:pt x="1773457" y="128446"/>
                  </a:lnTo>
                  <a:lnTo>
                    <a:pt x="1773457" y="124213"/>
                  </a:lnTo>
                  <a:close/>
                </a:path>
                <a:path w="1898014" h="939164">
                  <a:moveTo>
                    <a:pt x="1773457" y="128446"/>
                  </a:moveTo>
                  <a:lnTo>
                    <a:pt x="1769224" y="128446"/>
                  </a:lnTo>
                  <a:lnTo>
                    <a:pt x="1769224" y="810230"/>
                  </a:lnTo>
                  <a:lnTo>
                    <a:pt x="1773457" y="810230"/>
                  </a:lnTo>
                  <a:lnTo>
                    <a:pt x="1773457" y="128446"/>
                  </a:lnTo>
                  <a:close/>
                </a:path>
              </a:pathLst>
            </a:custGeom>
            <a:solidFill>
              <a:srgbClr val="F4652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151735" y="1476755"/>
            <a:ext cx="9213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5">
                <a:latin typeface="Arial"/>
                <a:cs typeface="Arial"/>
              </a:rPr>
              <a:t>General</a:t>
            </a:r>
            <a:r>
              <a:rPr dirty="0" sz="800" spc="35">
                <a:latin typeface="Arial"/>
                <a:cs typeface="Arial"/>
              </a:rPr>
              <a:t> </a:t>
            </a:r>
            <a:r>
              <a:rPr dirty="0" sz="800" spc="-35">
                <a:latin typeface="Arial"/>
                <a:cs typeface="Arial"/>
              </a:rPr>
              <a:t>Self-</a:t>
            </a:r>
            <a:r>
              <a:rPr dirty="0" sz="800" spc="-10">
                <a:latin typeface="Arial"/>
                <a:cs typeface="Arial"/>
              </a:rPr>
              <a:t>Efficacy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92853" y="2515584"/>
            <a:ext cx="1898014" cy="939165"/>
            <a:chOff x="3892853" y="2515584"/>
            <a:chExt cx="1898014" cy="939165"/>
          </a:xfrm>
        </p:grpSpPr>
        <p:sp>
          <p:nvSpPr>
            <p:cNvPr id="9" name="object 9"/>
            <p:cNvSpPr/>
            <p:nvPr/>
          </p:nvSpPr>
          <p:spPr>
            <a:xfrm>
              <a:off x="3899192" y="2522219"/>
              <a:ext cx="1885314" cy="925830"/>
            </a:xfrm>
            <a:custGeom>
              <a:avLst/>
              <a:gdLst/>
              <a:ahLst/>
              <a:cxnLst/>
              <a:rect l="l" t="t" r="r" b="b"/>
              <a:pathLst>
                <a:path w="1885314" h="925829">
                  <a:moveTo>
                    <a:pt x="1884972" y="0"/>
                  </a:moveTo>
                  <a:lnTo>
                    <a:pt x="0" y="0"/>
                  </a:lnTo>
                  <a:lnTo>
                    <a:pt x="0" y="115570"/>
                  </a:lnTo>
                  <a:lnTo>
                    <a:pt x="0" y="810260"/>
                  </a:lnTo>
                  <a:lnTo>
                    <a:pt x="0" y="925830"/>
                  </a:lnTo>
                  <a:lnTo>
                    <a:pt x="1884972" y="925830"/>
                  </a:lnTo>
                  <a:lnTo>
                    <a:pt x="1884972" y="810260"/>
                  </a:lnTo>
                  <a:lnTo>
                    <a:pt x="115747" y="810260"/>
                  </a:lnTo>
                  <a:lnTo>
                    <a:pt x="115747" y="115570"/>
                  </a:lnTo>
                  <a:lnTo>
                    <a:pt x="1769224" y="115570"/>
                  </a:lnTo>
                  <a:lnTo>
                    <a:pt x="1769224" y="809955"/>
                  </a:lnTo>
                  <a:lnTo>
                    <a:pt x="1884972" y="809955"/>
                  </a:lnTo>
                  <a:lnTo>
                    <a:pt x="1884972" y="115570"/>
                  </a:lnTo>
                  <a:lnTo>
                    <a:pt x="1884972" y="0"/>
                  </a:lnTo>
                  <a:close/>
                </a:path>
              </a:pathLst>
            </a:custGeom>
            <a:solidFill>
              <a:srgbClr val="8B03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892853" y="2515584"/>
              <a:ext cx="1898014" cy="939165"/>
            </a:xfrm>
            <a:custGeom>
              <a:avLst/>
              <a:gdLst/>
              <a:ahLst/>
              <a:cxnLst/>
              <a:rect l="l" t="t" r="r" b="b"/>
              <a:pathLst>
                <a:path w="1898014" h="939164">
                  <a:moveTo>
                    <a:pt x="1894828" y="0"/>
                  </a:moveTo>
                  <a:lnTo>
                    <a:pt x="2842" y="0"/>
                  </a:lnTo>
                  <a:lnTo>
                    <a:pt x="0" y="2842"/>
                  </a:lnTo>
                  <a:lnTo>
                    <a:pt x="0" y="935836"/>
                  </a:lnTo>
                  <a:lnTo>
                    <a:pt x="2842" y="938678"/>
                  </a:lnTo>
                  <a:lnTo>
                    <a:pt x="1894828" y="938678"/>
                  </a:lnTo>
                  <a:lnTo>
                    <a:pt x="1897670" y="935836"/>
                  </a:lnTo>
                  <a:lnTo>
                    <a:pt x="1897670" y="934445"/>
                  </a:lnTo>
                  <a:lnTo>
                    <a:pt x="5180" y="934445"/>
                  </a:lnTo>
                  <a:lnTo>
                    <a:pt x="4232" y="933498"/>
                  </a:lnTo>
                  <a:lnTo>
                    <a:pt x="4232" y="5180"/>
                  </a:lnTo>
                  <a:lnTo>
                    <a:pt x="5180" y="4232"/>
                  </a:lnTo>
                  <a:lnTo>
                    <a:pt x="1897670" y="4232"/>
                  </a:lnTo>
                  <a:lnTo>
                    <a:pt x="1897670" y="2842"/>
                  </a:lnTo>
                  <a:lnTo>
                    <a:pt x="1894828" y="0"/>
                  </a:lnTo>
                  <a:close/>
                </a:path>
                <a:path w="1898014" h="939164">
                  <a:moveTo>
                    <a:pt x="1897670" y="4232"/>
                  </a:moveTo>
                  <a:lnTo>
                    <a:pt x="1892490" y="4232"/>
                  </a:lnTo>
                  <a:lnTo>
                    <a:pt x="1893437" y="5180"/>
                  </a:lnTo>
                  <a:lnTo>
                    <a:pt x="1893437" y="933498"/>
                  </a:lnTo>
                  <a:lnTo>
                    <a:pt x="1892490" y="934445"/>
                  </a:lnTo>
                  <a:lnTo>
                    <a:pt x="1897670" y="934445"/>
                  </a:lnTo>
                  <a:lnTo>
                    <a:pt x="1897670" y="4232"/>
                  </a:lnTo>
                  <a:close/>
                </a:path>
                <a:path w="1898014" h="939164">
                  <a:moveTo>
                    <a:pt x="1889205" y="8465"/>
                  </a:moveTo>
                  <a:lnTo>
                    <a:pt x="8465" y="8465"/>
                  </a:lnTo>
                  <a:lnTo>
                    <a:pt x="8465" y="930211"/>
                  </a:lnTo>
                  <a:lnTo>
                    <a:pt x="1889205" y="930211"/>
                  </a:lnTo>
                  <a:lnTo>
                    <a:pt x="1889205" y="925978"/>
                  </a:lnTo>
                  <a:lnTo>
                    <a:pt x="12700" y="925978"/>
                  </a:lnTo>
                  <a:lnTo>
                    <a:pt x="12700" y="12700"/>
                  </a:lnTo>
                  <a:lnTo>
                    <a:pt x="1889205" y="12700"/>
                  </a:lnTo>
                  <a:lnTo>
                    <a:pt x="1889205" y="8465"/>
                  </a:lnTo>
                  <a:close/>
                </a:path>
                <a:path w="1898014" h="939164">
                  <a:moveTo>
                    <a:pt x="1889205" y="12700"/>
                  </a:moveTo>
                  <a:lnTo>
                    <a:pt x="1884970" y="12700"/>
                  </a:lnTo>
                  <a:lnTo>
                    <a:pt x="1884970" y="925978"/>
                  </a:lnTo>
                  <a:lnTo>
                    <a:pt x="1889205" y="925978"/>
                  </a:lnTo>
                  <a:lnTo>
                    <a:pt x="1889205" y="12700"/>
                  </a:lnTo>
                  <a:close/>
                </a:path>
                <a:path w="1898014" h="939164">
                  <a:moveTo>
                    <a:pt x="1779080" y="115746"/>
                  </a:moveTo>
                  <a:lnTo>
                    <a:pt x="118590" y="115746"/>
                  </a:lnTo>
                  <a:lnTo>
                    <a:pt x="115746" y="118590"/>
                  </a:lnTo>
                  <a:lnTo>
                    <a:pt x="115746" y="820088"/>
                  </a:lnTo>
                  <a:lnTo>
                    <a:pt x="118590" y="822930"/>
                  </a:lnTo>
                  <a:lnTo>
                    <a:pt x="1779080" y="822930"/>
                  </a:lnTo>
                  <a:lnTo>
                    <a:pt x="1781924" y="820088"/>
                  </a:lnTo>
                  <a:lnTo>
                    <a:pt x="1781924" y="818697"/>
                  </a:lnTo>
                  <a:lnTo>
                    <a:pt x="120928" y="818697"/>
                  </a:lnTo>
                  <a:lnTo>
                    <a:pt x="119980" y="817750"/>
                  </a:lnTo>
                  <a:lnTo>
                    <a:pt x="119980" y="120928"/>
                  </a:lnTo>
                  <a:lnTo>
                    <a:pt x="120928" y="119980"/>
                  </a:lnTo>
                  <a:lnTo>
                    <a:pt x="1781924" y="119980"/>
                  </a:lnTo>
                  <a:lnTo>
                    <a:pt x="1781924" y="118590"/>
                  </a:lnTo>
                  <a:lnTo>
                    <a:pt x="1779080" y="115746"/>
                  </a:lnTo>
                  <a:close/>
                </a:path>
                <a:path w="1898014" h="939164">
                  <a:moveTo>
                    <a:pt x="1781924" y="119980"/>
                  </a:moveTo>
                  <a:lnTo>
                    <a:pt x="1776742" y="119980"/>
                  </a:lnTo>
                  <a:lnTo>
                    <a:pt x="1777691" y="120928"/>
                  </a:lnTo>
                  <a:lnTo>
                    <a:pt x="1777691" y="817750"/>
                  </a:lnTo>
                  <a:lnTo>
                    <a:pt x="1776742" y="818697"/>
                  </a:lnTo>
                  <a:lnTo>
                    <a:pt x="1781924" y="818697"/>
                  </a:lnTo>
                  <a:lnTo>
                    <a:pt x="1781924" y="119980"/>
                  </a:lnTo>
                  <a:close/>
                </a:path>
                <a:path w="1898014" h="939164">
                  <a:moveTo>
                    <a:pt x="1773457" y="124213"/>
                  </a:moveTo>
                  <a:lnTo>
                    <a:pt x="124213" y="124213"/>
                  </a:lnTo>
                  <a:lnTo>
                    <a:pt x="124213" y="814464"/>
                  </a:lnTo>
                  <a:lnTo>
                    <a:pt x="1773457" y="814464"/>
                  </a:lnTo>
                  <a:lnTo>
                    <a:pt x="1773457" y="810230"/>
                  </a:lnTo>
                  <a:lnTo>
                    <a:pt x="128446" y="810230"/>
                  </a:lnTo>
                  <a:lnTo>
                    <a:pt x="128446" y="128446"/>
                  </a:lnTo>
                  <a:lnTo>
                    <a:pt x="1773457" y="128446"/>
                  </a:lnTo>
                  <a:lnTo>
                    <a:pt x="1773457" y="124213"/>
                  </a:lnTo>
                  <a:close/>
                </a:path>
                <a:path w="1898014" h="939164">
                  <a:moveTo>
                    <a:pt x="1773457" y="128446"/>
                  </a:moveTo>
                  <a:lnTo>
                    <a:pt x="1769224" y="128446"/>
                  </a:lnTo>
                  <a:lnTo>
                    <a:pt x="1769224" y="810230"/>
                  </a:lnTo>
                  <a:lnTo>
                    <a:pt x="1773457" y="810230"/>
                  </a:lnTo>
                  <a:lnTo>
                    <a:pt x="1773457" y="128446"/>
                  </a:lnTo>
                  <a:close/>
                </a:path>
              </a:pathLst>
            </a:custGeom>
            <a:solidFill>
              <a:srgbClr val="F4652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151735" y="2735579"/>
            <a:ext cx="1033780" cy="26035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dirty="0" sz="800" spc="-35">
                <a:latin typeface="Arial"/>
                <a:cs typeface="Arial"/>
              </a:rPr>
              <a:t>Self-</a:t>
            </a:r>
            <a:r>
              <a:rPr dirty="0" sz="800" spc="-25">
                <a:latin typeface="Arial"/>
                <a:cs typeface="Arial"/>
              </a:rPr>
              <a:t>Efficacy</a:t>
            </a:r>
            <a:r>
              <a:rPr dirty="0" sz="800" spc="-5">
                <a:latin typeface="Arial"/>
                <a:cs typeface="Arial"/>
              </a:rPr>
              <a:t> </a:t>
            </a:r>
            <a:r>
              <a:rPr dirty="0" sz="800" spc="-20">
                <a:latin typeface="Arial"/>
                <a:cs typeface="Arial"/>
              </a:rPr>
              <a:t>for</a:t>
            </a:r>
            <a:r>
              <a:rPr dirty="0" sz="800" spc="5">
                <a:latin typeface="Arial"/>
                <a:cs typeface="Arial"/>
              </a:rPr>
              <a:t> </a:t>
            </a:r>
            <a:r>
              <a:rPr dirty="0" sz="800" spc="-30">
                <a:latin typeface="Arial"/>
                <a:cs typeface="Arial"/>
              </a:rPr>
              <a:t>Finding</a:t>
            </a:r>
            <a:r>
              <a:rPr dirty="0" sz="800" spc="-10">
                <a:latin typeface="Arial"/>
                <a:cs typeface="Arial"/>
              </a:rPr>
              <a:t> Resources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757285" y="331669"/>
            <a:ext cx="5747385" cy="2945130"/>
            <a:chOff x="2757285" y="331669"/>
            <a:chExt cx="5747385" cy="2945130"/>
          </a:xfrm>
        </p:grpSpPr>
        <p:sp>
          <p:nvSpPr>
            <p:cNvPr id="13" name="object 13"/>
            <p:cNvSpPr/>
            <p:nvPr/>
          </p:nvSpPr>
          <p:spPr>
            <a:xfrm>
              <a:off x="2757284" y="1418094"/>
              <a:ext cx="1142365" cy="1858645"/>
            </a:xfrm>
            <a:custGeom>
              <a:avLst/>
              <a:gdLst/>
              <a:ahLst/>
              <a:cxnLst/>
              <a:rect l="l" t="t" r="r" b="b"/>
              <a:pathLst>
                <a:path w="1142364" h="1858645">
                  <a:moveTo>
                    <a:pt x="1125207" y="38100"/>
                  </a:moveTo>
                  <a:lnTo>
                    <a:pt x="1099807" y="25400"/>
                  </a:lnTo>
                  <a:lnTo>
                    <a:pt x="1049007" y="0"/>
                  </a:lnTo>
                  <a:lnTo>
                    <a:pt x="1049007" y="25400"/>
                  </a:lnTo>
                  <a:lnTo>
                    <a:pt x="69088" y="25400"/>
                  </a:lnTo>
                  <a:lnTo>
                    <a:pt x="69088" y="50800"/>
                  </a:lnTo>
                  <a:lnTo>
                    <a:pt x="1049007" y="50800"/>
                  </a:lnTo>
                  <a:lnTo>
                    <a:pt x="1049007" y="76200"/>
                  </a:lnTo>
                  <a:lnTo>
                    <a:pt x="1099807" y="50800"/>
                  </a:lnTo>
                  <a:lnTo>
                    <a:pt x="1125207" y="38100"/>
                  </a:lnTo>
                  <a:close/>
                </a:path>
                <a:path w="1142364" h="1858645">
                  <a:moveTo>
                    <a:pt x="1125245" y="1435925"/>
                  </a:moveTo>
                  <a:lnTo>
                    <a:pt x="1122908" y="1429207"/>
                  </a:lnTo>
                  <a:lnTo>
                    <a:pt x="1086700" y="1325448"/>
                  </a:lnTo>
                  <a:lnTo>
                    <a:pt x="1079449" y="1321955"/>
                  </a:lnTo>
                  <a:lnTo>
                    <a:pt x="1066215" y="1326578"/>
                  </a:lnTo>
                  <a:lnTo>
                    <a:pt x="1062710" y="1333817"/>
                  </a:lnTo>
                  <a:lnTo>
                    <a:pt x="1078611" y="1379385"/>
                  </a:lnTo>
                  <a:lnTo>
                    <a:pt x="565734" y="941260"/>
                  </a:lnTo>
                  <a:lnTo>
                    <a:pt x="1079957" y="432663"/>
                  </a:lnTo>
                  <a:lnTo>
                    <a:pt x="1097813" y="450723"/>
                  </a:lnTo>
                  <a:lnTo>
                    <a:pt x="1113104" y="405676"/>
                  </a:lnTo>
                  <a:lnTo>
                    <a:pt x="1125207" y="370052"/>
                  </a:lnTo>
                  <a:lnTo>
                    <a:pt x="1044232" y="396544"/>
                  </a:lnTo>
                  <a:lnTo>
                    <a:pt x="1062101" y="414604"/>
                  </a:lnTo>
                  <a:lnTo>
                    <a:pt x="546354" y="924712"/>
                  </a:lnTo>
                  <a:lnTo>
                    <a:pt x="110756" y="552577"/>
                  </a:lnTo>
                  <a:lnTo>
                    <a:pt x="94259" y="571893"/>
                  </a:lnTo>
                  <a:lnTo>
                    <a:pt x="528231" y="942632"/>
                  </a:lnTo>
                  <a:lnTo>
                    <a:pt x="0" y="1465097"/>
                  </a:lnTo>
                  <a:lnTo>
                    <a:pt x="17856" y="1483156"/>
                  </a:lnTo>
                  <a:lnTo>
                    <a:pt x="547611" y="959192"/>
                  </a:lnTo>
                  <a:lnTo>
                    <a:pt x="1062113" y="1398701"/>
                  </a:lnTo>
                  <a:lnTo>
                    <a:pt x="1014628" y="1390103"/>
                  </a:lnTo>
                  <a:lnTo>
                    <a:pt x="1008024" y="1394688"/>
                  </a:lnTo>
                  <a:lnTo>
                    <a:pt x="1005522" y="1408493"/>
                  </a:lnTo>
                  <a:lnTo>
                    <a:pt x="1010107" y="1415097"/>
                  </a:lnTo>
                  <a:lnTo>
                    <a:pt x="1125245" y="1435925"/>
                  </a:lnTo>
                  <a:close/>
                </a:path>
                <a:path w="1142364" h="1858645">
                  <a:moveTo>
                    <a:pt x="1141907" y="1820252"/>
                  </a:moveTo>
                  <a:lnTo>
                    <a:pt x="1116507" y="1807552"/>
                  </a:lnTo>
                  <a:lnTo>
                    <a:pt x="1065707" y="1782152"/>
                  </a:lnTo>
                  <a:lnTo>
                    <a:pt x="1065707" y="1807552"/>
                  </a:lnTo>
                  <a:lnTo>
                    <a:pt x="85788" y="1807552"/>
                  </a:lnTo>
                  <a:lnTo>
                    <a:pt x="85788" y="1832952"/>
                  </a:lnTo>
                  <a:lnTo>
                    <a:pt x="1065707" y="1832952"/>
                  </a:lnTo>
                  <a:lnTo>
                    <a:pt x="1065707" y="1858352"/>
                  </a:lnTo>
                  <a:lnTo>
                    <a:pt x="1116507" y="1832952"/>
                  </a:lnTo>
                  <a:lnTo>
                    <a:pt x="1141907" y="18202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606667" y="331672"/>
              <a:ext cx="1898014" cy="939165"/>
            </a:xfrm>
            <a:custGeom>
              <a:avLst/>
              <a:gdLst/>
              <a:ahLst/>
              <a:cxnLst/>
              <a:rect l="l" t="t" r="r" b="b"/>
              <a:pathLst>
                <a:path w="1898015" h="939165">
                  <a:moveTo>
                    <a:pt x="1773466" y="124218"/>
                  </a:moveTo>
                  <a:lnTo>
                    <a:pt x="1769224" y="124218"/>
                  </a:lnTo>
                  <a:lnTo>
                    <a:pt x="1769224" y="128447"/>
                  </a:lnTo>
                  <a:lnTo>
                    <a:pt x="1769224" y="810234"/>
                  </a:lnTo>
                  <a:lnTo>
                    <a:pt x="128447" y="810234"/>
                  </a:lnTo>
                  <a:lnTo>
                    <a:pt x="128447" y="128447"/>
                  </a:lnTo>
                  <a:lnTo>
                    <a:pt x="1769224" y="128447"/>
                  </a:lnTo>
                  <a:lnTo>
                    <a:pt x="1769224" y="124218"/>
                  </a:lnTo>
                  <a:lnTo>
                    <a:pt x="124218" y="124218"/>
                  </a:lnTo>
                  <a:lnTo>
                    <a:pt x="124218" y="814463"/>
                  </a:lnTo>
                  <a:lnTo>
                    <a:pt x="1773466" y="814463"/>
                  </a:lnTo>
                  <a:lnTo>
                    <a:pt x="1773466" y="810234"/>
                  </a:lnTo>
                  <a:lnTo>
                    <a:pt x="1773466" y="128447"/>
                  </a:lnTo>
                  <a:lnTo>
                    <a:pt x="1773466" y="124218"/>
                  </a:lnTo>
                  <a:close/>
                </a:path>
                <a:path w="1898015" h="939165">
                  <a:moveTo>
                    <a:pt x="1891322" y="6146"/>
                  </a:moveTo>
                  <a:lnTo>
                    <a:pt x="1884972" y="6146"/>
                  </a:lnTo>
                  <a:lnTo>
                    <a:pt x="1884972" y="121716"/>
                  </a:lnTo>
                  <a:lnTo>
                    <a:pt x="1884972" y="122097"/>
                  </a:lnTo>
                  <a:lnTo>
                    <a:pt x="1781924" y="122097"/>
                  </a:lnTo>
                  <a:lnTo>
                    <a:pt x="1781924" y="121716"/>
                  </a:lnTo>
                  <a:lnTo>
                    <a:pt x="1884972" y="121716"/>
                  </a:lnTo>
                  <a:lnTo>
                    <a:pt x="1884972" y="6146"/>
                  </a:lnTo>
                  <a:lnTo>
                    <a:pt x="1777695" y="6146"/>
                  </a:lnTo>
                  <a:lnTo>
                    <a:pt x="1777695" y="121716"/>
                  </a:lnTo>
                  <a:lnTo>
                    <a:pt x="1777695" y="122097"/>
                  </a:lnTo>
                  <a:lnTo>
                    <a:pt x="1775574" y="122097"/>
                  </a:lnTo>
                  <a:lnTo>
                    <a:pt x="1775574" y="816406"/>
                  </a:lnTo>
                  <a:lnTo>
                    <a:pt x="122097" y="816406"/>
                  </a:lnTo>
                  <a:lnTo>
                    <a:pt x="122097" y="121716"/>
                  </a:lnTo>
                  <a:lnTo>
                    <a:pt x="1777695" y="121716"/>
                  </a:lnTo>
                  <a:lnTo>
                    <a:pt x="1777695" y="6146"/>
                  </a:lnTo>
                  <a:lnTo>
                    <a:pt x="6350" y="6146"/>
                  </a:lnTo>
                  <a:lnTo>
                    <a:pt x="6350" y="121716"/>
                  </a:lnTo>
                  <a:lnTo>
                    <a:pt x="6350" y="816406"/>
                  </a:lnTo>
                  <a:lnTo>
                    <a:pt x="6350" y="931976"/>
                  </a:lnTo>
                  <a:lnTo>
                    <a:pt x="1891322" y="931976"/>
                  </a:lnTo>
                  <a:lnTo>
                    <a:pt x="1891322" y="816584"/>
                  </a:lnTo>
                  <a:lnTo>
                    <a:pt x="1891322" y="816406"/>
                  </a:lnTo>
                  <a:lnTo>
                    <a:pt x="1891322" y="122097"/>
                  </a:lnTo>
                  <a:lnTo>
                    <a:pt x="1889213" y="122097"/>
                  </a:lnTo>
                  <a:lnTo>
                    <a:pt x="1889213" y="121716"/>
                  </a:lnTo>
                  <a:lnTo>
                    <a:pt x="1891322" y="121716"/>
                  </a:lnTo>
                  <a:lnTo>
                    <a:pt x="1891322" y="6146"/>
                  </a:lnTo>
                  <a:close/>
                </a:path>
                <a:path w="1898015" h="939165">
                  <a:moveTo>
                    <a:pt x="1897672" y="2844"/>
                  </a:moveTo>
                  <a:lnTo>
                    <a:pt x="1894827" y="0"/>
                  </a:lnTo>
                  <a:lnTo>
                    <a:pt x="1893443" y="0"/>
                  </a:lnTo>
                  <a:lnTo>
                    <a:pt x="1893443" y="5181"/>
                  </a:lnTo>
                  <a:lnTo>
                    <a:pt x="1893443" y="933500"/>
                  </a:lnTo>
                  <a:lnTo>
                    <a:pt x="1892490" y="934453"/>
                  </a:lnTo>
                  <a:lnTo>
                    <a:pt x="5181" y="934453"/>
                  </a:lnTo>
                  <a:lnTo>
                    <a:pt x="4241" y="933500"/>
                  </a:lnTo>
                  <a:lnTo>
                    <a:pt x="4241" y="5181"/>
                  </a:lnTo>
                  <a:lnTo>
                    <a:pt x="5181" y="4241"/>
                  </a:lnTo>
                  <a:lnTo>
                    <a:pt x="1892490" y="4241"/>
                  </a:lnTo>
                  <a:lnTo>
                    <a:pt x="1893443" y="5181"/>
                  </a:lnTo>
                  <a:lnTo>
                    <a:pt x="1893443" y="0"/>
                  </a:lnTo>
                  <a:lnTo>
                    <a:pt x="2844" y="0"/>
                  </a:lnTo>
                  <a:lnTo>
                    <a:pt x="0" y="2844"/>
                  </a:lnTo>
                  <a:lnTo>
                    <a:pt x="0" y="935837"/>
                  </a:lnTo>
                  <a:lnTo>
                    <a:pt x="2844" y="938682"/>
                  </a:lnTo>
                  <a:lnTo>
                    <a:pt x="1894827" y="938682"/>
                  </a:lnTo>
                  <a:lnTo>
                    <a:pt x="1897672" y="935837"/>
                  </a:lnTo>
                  <a:lnTo>
                    <a:pt x="1897672" y="934453"/>
                  </a:lnTo>
                  <a:lnTo>
                    <a:pt x="1897672" y="4241"/>
                  </a:lnTo>
                  <a:lnTo>
                    <a:pt x="1897672" y="2844"/>
                  </a:lnTo>
                  <a:close/>
                </a:path>
              </a:pathLst>
            </a:custGeom>
            <a:solidFill>
              <a:srgbClr val="8B03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6992744" y="550164"/>
            <a:ext cx="11271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0">
                <a:latin typeface="Arial"/>
                <a:cs typeface="Arial"/>
              </a:rPr>
              <a:t>Coping</a:t>
            </a:r>
            <a:r>
              <a:rPr dirty="0" sz="800" spc="45">
                <a:latin typeface="Arial"/>
                <a:cs typeface="Arial"/>
              </a:rPr>
              <a:t> </a:t>
            </a:r>
            <a:r>
              <a:rPr dirty="0" sz="800" spc="-35">
                <a:latin typeface="Arial"/>
                <a:cs typeface="Arial"/>
              </a:rPr>
              <a:t>/Self-</a:t>
            </a:r>
            <a:r>
              <a:rPr dirty="0" sz="800" spc="-30">
                <a:latin typeface="Arial"/>
                <a:cs typeface="Arial"/>
              </a:rPr>
              <a:t>Management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06677" y="3459035"/>
            <a:ext cx="1898014" cy="939165"/>
            <a:chOff x="6606677" y="3459035"/>
            <a:chExt cx="1898014" cy="939165"/>
          </a:xfrm>
        </p:grpSpPr>
        <p:sp>
          <p:nvSpPr>
            <p:cNvPr id="17" name="object 17"/>
            <p:cNvSpPr/>
            <p:nvPr/>
          </p:nvSpPr>
          <p:spPr>
            <a:xfrm>
              <a:off x="6613017" y="3465829"/>
              <a:ext cx="1885314" cy="925830"/>
            </a:xfrm>
            <a:custGeom>
              <a:avLst/>
              <a:gdLst/>
              <a:ahLst/>
              <a:cxnLst/>
              <a:rect l="l" t="t" r="r" b="b"/>
              <a:pathLst>
                <a:path w="1885315" h="925829">
                  <a:moveTo>
                    <a:pt x="1884972" y="0"/>
                  </a:moveTo>
                  <a:lnTo>
                    <a:pt x="0" y="0"/>
                  </a:lnTo>
                  <a:lnTo>
                    <a:pt x="0" y="115570"/>
                  </a:lnTo>
                  <a:lnTo>
                    <a:pt x="0" y="810260"/>
                  </a:lnTo>
                  <a:lnTo>
                    <a:pt x="0" y="925830"/>
                  </a:lnTo>
                  <a:lnTo>
                    <a:pt x="1884972" y="925830"/>
                  </a:lnTo>
                  <a:lnTo>
                    <a:pt x="1884972" y="810260"/>
                  </a:lnTo>
                  <a:lnTo>
                    <a:pt x="115747" y="810260"/>
                  </a:lnTo>
                  <a:lnTo>
                    <a:pt x="115747" y="115570"/>
                  </a:lnTo>
                  <a:lnTo>
                    <a:pt x="1769224" y="115570"/>
                  </a:lnTo>
                  <a:lnTo>
                    <a:pt x="1769224" y="809790"/>
                  </a:lnTo>
                  <a:lnTo>
                    <a:pt x="1884972" y="809790"/>
                  </a:lnTo>
                  <a:lnTo>
                    <a:pt x="1884972" y="115570"/>
                  </a:lnTo>
                  <a:lnTo>
                    <a:pt x="1884972" y="115303"/>
                  </a:lnTo>
                  <a:lnTo>
                    <a:pt x="1884972" y="0"/>
                  </a:lnTo>
                  <a:close/>
                </a:path>
              </a:pathLst>
            </a:custGeom>
            <a:solidFill>
              <a:srgbClr val="8B03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606677" y="3459035"/>
              <a:ext cx="1898014" cy="939165"/>
            </a:xfrm>
            <a:custGeom>
              <a:avLst/>
              <a:gdLst/>
              <a:ahLst/>
              <a:cxnLst/>
              <a:rect l="l" t="t" r="r" b="b"/>
              <a:pathLst>
                <a:path w="1898015" h="939164">
                  <a:moveTo>
                    <a:pt x="1894828" y="0"/>
                  </a:moveTo>
                  <a:lnTo>
                    <a:pt x="2842" y="0"/>
                  </a:lnTo>
                  <a:lnTo>
                    <a:pt x="0" y="2842"/>
                  </a:lnTo>
                  <a:lnTo>
                    <a:pt x="0" y="935835"/>
                  </a:lnTo>
                  <a:lnTo>
                    <a:pt x="2842" y="938678"/>
                  </a:lnTo>
                  <a:lnTo>
                    <a:pt x="1894828" y="938678"/>
                  </a:lnTo>
                  <a:lnTo>
                    <a:pt x="1897670" y="935835"/>
                  </a:lnTo>
                  <a:lnTo>
                    <a:pt x="1897670" y="934445"/>
                  </a:lnTo>
                  <a:lnTo>
                    <a:pt x="5180" y="934445"/>
                  </a:lnTo>
                  <a:lnTo>
                    <a:pt x="4232" y="933496"/>
                  </a:lnTo>
                  <a:lnTo>
                    <a:pt x="4232" y="5180"/>
                  </a:lnTo>
                  <a:lnTo>
                    <a:pt x="5180" y="4232"/>
                  </a:lnTo>
                  <a:lnTo>
                    <a:pt x="1897670" y="4232"/>
                  </a:lnTo>
                  <a:lnTo>
                    <a:pt x="1897670" y="2842"/>
                  </a:lnTo>
                  <a:lnTo>
                    <a:pt x="1894828" y="0"/>
                  </a:lnTo>
                  <a:close/>
                </a:path>
                <a:path w="1898015" h="939164">
                  <a:moveTo>
                    <a:pt x="1897670" y="4232"/>
                  </a:moveTo>
                  <a:lnTo>
                    <a:pt x="1892490" y="4232"/>
                  </a:lnTo>
                  <a:lnTo>
                    <a:pt x="1893437" y="5180"/>
                  </a:lnTo>
                  <a:lnTo>
                    <a:pt x="1893437" y="933496"/>
                  </a:lnTo>
                  <a:lnTo>
                    <a:pt x="1892490" y="934445"/>
                  </a:lnTo>
                  <a:lnTo>
                    <a:pt x="1897670" y="934445"/>
                  </a:lnTo>
                  <a:lnTo>
                    <a:pt x="1897670" y="4232"/>
                  </a:lnTo>
                  <a:close/>
                </a:path>
                <a:path w="1898015" h="939164">
                  <a:moveTo>
                    <a:pt x="1889205" y="8465"/>
                  </a:moveTo>
                  <a:lnTo>
                    <a:pt x="8465" y="8465"/>
                  </a:lnTo>
                  <a:lnTo>
                    <a:pt x="8465" y="930211"/>
                  </a:lnTo>
                  <a:lnTo>
                    <a:pt x="1889205" y="930211"/>
                  </a:lnTo>
                  <a:lnTo>
                    <a:pt x="1889205" y="925978"/>
                  </a:lnTo>
                  <a:lnTo>
                    <a:pt x="12700" y="925978"/>
                  </a:lnTo>
                  <a:lnTo>
                    <a:pt x="12700" y="12700"/>
                  </a:lnTo>
                  <a:lnTo>
                    <a:pt x="1889205" y="12700"/>
                  </a:lnTo>
                  <a:lnTo>
                    <a:pt x="1889205" y="8465"/>
                  </a:lnTo>
                  <a:close/>
                </a:path>
                <a:path w="1898015" h="939164">
                  <a:moveTo>
                    <a:pt x="1889205" y="12700"/>
                  </a:moveTo>
                  <a:lnTo>
                    <a:pt x="1884970" y="12700"/>
                  </a:lnTo>
                  <a:lnTo>
                    <a:pt x="1884970" y="925978"/>
                  </a:lnTo>
                  <a:lnTo>
                    <a:pt x="1889205" y="925978"/>
                  </a:lnTo>
                  <a:lnTo>
                    <a:pt x="1889205" y="12700"/>
                  </a:lnTo>
                  <a:close/>
                </a:path>
                <a:path w="1898015" h="939164">
                  <a:moveTo>
                    <a:pt x="1779080" y="115746"/>
                  </a:moveTo>
                  <a:lnTo>
                    <a:pt x="118590" y="115746"/>
                  </a:lnTo>
                  <a:lnTo>
                    <a:pt x="115746" y="118590"/>
                  </a:lnTo>
                  <a:lnTo>
                    <a:pt x="115746" y="820088"/>
                  </a:lnTo>
                  <a:lnTo>
                    <a:pt x="118590" y="822930"/>
                  </a:lnTo>
                  <a:lnTo>
                    <a:pt x="1779080" y="822930"/>
                  </a:lnTo>
                  <a:lnTo>
                    <a:pt x="1781924" y="820088"/>
                  </a:lnTo>
                  <a:lnTo>
                    <a:pt x="1781924" y="818697"/>
                  </a:lnTo>
                  <a:lnTo>
                    <a:pt x="120928" y="818697"/>
                  </a:lnTo>
                  <a:lnTo>
                    <a:pt x="119979" y="817750"/>
                  </a:lnTo>
                  <a:lnTo>
                    <a:pt x="119979" y="120928"/>
                  </a:lnTo>
                  <a:lnTo>
                    <a:pt x="120928" y="119980"/>
                  </a:lnTo>
                  <a:lnTo>
                    <a:pt x="1781924" y="119980"/>
                  </a:lnTo>
                  <a:lnTo>
                    <a:pt x="1781924" y="118590"/>
                  </a:lnTo>
                  <a:lnTo>
                    <a:pt x="1779080" y="115746"/>
                  </a:lnTo>
                  <a:close/>
                </a:path>
                <a:path w="1898015" h="939164">
                  <a:moveTo>
                    <a:pt x="1781924" y="119980"/>
                  </a:moveTo>
                  <a:lnTo>
                    <a:pt x="1776742" y="119980"/>
                  </a:lnTo>
                  <a:lnTo>
                    <a:pt x="1777690" y="120928"/>
                  </a:lnTo>
                  <a:lnTo>
                    <a:pt x="1777690" y="817750"/>
                  </a:lnTo>
                  <a:lnTo>
                    <a:pt x="1776742" y="818697"/>
                  </a:lnTo>
                  <a:lnTo>
                    <a:pt x="1781924" y="818697"/>
                  </a:lnTo>
                  <a:lnTo>
                    <a:pt x="1781924" y="119980"/>
                  </a:lnTo>
                  <a:close/>
                </a:path>
                <a:path w="1898015" h="939164">
                  <a:moveTo>
                    <a:pt x="1773457" y="124213"/>
                  </a:moveTo>
                  <a:lnTo>
                    <a:pt x="124213" y="124213"/>
                  </a:lnTo>
                  <a:lnTo>
                    <a:pt x="124213" y="814464"/>
                  </a:lnTo>
                  <a:lnTo>
                    <a:pt x="1773457" y="814464"/>
                  </a:lnTo>
                  <a:lnTo>
                    <a:pt x="1773457" y="810230"/>
                  </a:lnTo>
                  <a:lnTo>
                    <a:pt x="128446" y="810230"/>
                  </a:lnTo>
                  <a:lnTo>
                    <a:pt x="128446" y="128446"/>
                  </a:lnTo>
                  <a:lnTo>
                    <a:pt x="1773457" y="128446"/>
                  </a:lnTo>
                  <a:lnTo>
                    <a:pt x="1773457" y="124213"/>
                  </a:lnTo>
                  <a:close/>
                </a:path>
                <a:path w="1898015" h="939164">
                  <a:moveTo>
                    <a:pt x="1773457" y="128446"/>
                  </a:moveTo>
                  <a:lnTo>
                    <a:pt x="1769224" y="128446"/>
                  </a:lnTo>
                  <a:lnTo>
                    <a:pt x="1769224" y="810230"/>
                  </a:lnTo>
                  <a:lnTo>
                    <a:pt x="1773457" y="810230"/>
                  </a:lnTo>
                  <a:lnTo>
                    <a:pt x="1773457" y="128446"/>
                  </a:lnTo>
                  <a:close/>
                </a:path>
              </a:pathLst>
            </a:custGeom>
            <a:solidFill>
              <a:srgbClr val="F4652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6870506" y="3674364"/>
            <a:ext cx="13728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5">
                <a:latin typeface="Arial"/>
                <a:cs typeface="Arial"/>
              </a:rPr>
              <a:t>Improved</a:t>
            </a:r>
            <a:r>
              <a:rPr dirty="0" sz="800" spc="-25">
                <a:latin typeface="Arial"/>
                <a:cs typeface="Arial"/>
              </a:rPr>
              <a:t> </a:t>
            </a:r>
            <a:r>
              <a:rPr dirty="0" sz="800" spc="-20">
                <a:latin typeface="Arial"/>
                <a:cs typeface="Arial"/>
              </a:rPr>
              <a:t>Vs.</a:t>
            </a:r>
            <a:r>
              <a:rPr dirty="0" sz="800" spc="10">
                <a:latin typeface="Arial"/>
                <a:cs typeface="Arial"/>
              </a:rPr>
              <a:t> </a:t>
            </a:r>
            <a:r>
              <a:rPr dirty="0" sz="800" spc="-40">
                <a:latin typeface="Arial"/>
                <a:cs typeface="Arial"/>
              </a:rPr>
              <a:t>Decreased</a:t>
            </a:r>
            <a:r>
              <a:rPr dirty="0" sz="800" spc="-25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Health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78970" y="1264005"/>
            <a:ext cx="1814830" cy="2201545"/>
          </a:xfrm>
          <a:custGeom>
            <a:avLst/>
            <a:gdLst/>
            <a:ahLst/>
            <a:cxnLst/>
            <a:rect l="l" t="t" r="r" b="b"/>
            <a:pathLst>
              <a:path w="1814829" h="2201545">
                <a:moveTo>
                  <a:pt x="1814639" y="2125180"/>
                </a:moveTo>
                <a:lnTo>
                  <a:pt x="1789239" y="2125180"/>
                </a:lnTo>
                <a:lnTo>
                  <a:pt x="1789239" y="0"/>
                </a:lnTo>
                <a:lnTo>
                  <a:pt x="1763839" y="0"/>
                </a:lnTo>
                <a:lnTo>
                  <a:pt x="1763839" y="914869"/>
                </a:lnTo>
                <a:lnTo>
                  <a:pt x="1712442" y="869848"/>
                </a:lnTo>
                <a:lnTo>
                  <a:pt x="1706029" y="894422"/>
                </a:lnTo>
                <a:lnTo>
                  <a:pt x="8407" y="450697"/>
                </a:lnTo>
                <a:lnTo>
                  <a:pt x="1981" y="475272"/>
                </a:lnTo>
                <a:lnTo>
                  <a:pt x="1699602" y="918997"/>
                </a:lnTo>
                <a:lnTo>
                  <a:pt x="1698625" y="922718"/>
                </a:lnTo>
                <a:lnTo>
                  <a:pt x="1691411" y="922413"/>
                </a:lnTo>
                <a:lnTo>
                  <a:pt x="1696021" y="932700"/>
                </a:lnTo>
                <a:lnTo>
                  <a:pt x="1693176" y="943571"/>
                </a:lnTo>
                <a:lnTo>
                  <a:pt x="1700225" y="942086"/>
                </a:lnTo>
                <a:lnTo>
                  <a:pt x="1701812" y="945591"/>
                </a:lnTo>
                <a:lnTo>
                  <a:pt x="0" y="1709331"/>
                </a:lnTo>
                <a:lnTo>
                  <a:pt x="10401" y="1732508"/>
                </a:lnTo>
                <a:lnTo>
                  <a:pt x="1712214" y="968768"/>
                </a:lnTo>
                <a:lnTo>
                  <a:pt x="1722615" y="991933"/>
                </a:lnTo>
                <a:lnTo>
                  <a:pt x="1763839" y="941527"/>
                </a:lnTo>
                <a:lnTo>
                  <a:pt x="1763839" y="2125180"/>
                </a:lnTo>
                <a:lnTo>
                  <a:pt x="1738439" y="2125180"/>
                </a:lnTo>
                <a:lnTo>
                  <a:pt x="1776539" y="2201380"/>
                </a:lnTo>
                <a:lnTo>
                  <a:pt x="1808289" y="2137892"/>
                </a:lnTo>
                <a:lnTo>
                  <a:pt x="1814639" y="21251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50"/>
              <a:t>6</a:t>
            </a:fld>
          </a:p>
        </p:txBody>
      </p:sp>
      <p:sp>
        <p:nvSpPr>
          <p:cNvPr id="22" name="object 22"/>
          <p:cNvSpPr txBox="1"/>
          <p:nvPr/>
        </p:nvSpPr>
        <p:spPr>
          <a:xfrm>
            <a:off x="154367" y="4831426"/>
            <a:ext cx="81172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>
                <a:latin typeface="Arial"/>
                <a:cs typeface="Arial"/>
              </a:rPr>
              <a:t>Fig.1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Conceptual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model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relationship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between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experiences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discrimination,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types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of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self-</a:t>
            </a:r>
            <a:r>
              <a:rPr dirty="0" sz="1000">
                <a:latin typeface="Arial"/>
                <a:cs typeface="Arial"/>
              </a:rPr>
              <a:t>efficacy,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downstream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health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behaviors/outcomes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198" y="415649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5" h="0">
                <a:moveTo>
                  <a:pt x="0" y="0"/>
                </a:moveTo>
                <a:lnTo>
                  <a:pt x="183300" y="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42274" y="271779"/>
            <a:ext cx="3994785" cy="360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75"/>
              <a:t>Methods:</a:t>
            </a:r>
            <a:r>
              <a:rPr dirty="0" sz="2200" spc="-140"/>
              <a:t> </a:t>
            </a:r>
            <a:r>
              <a:rPr dirty="0" sz="2200" spc="-80"/>
              <a:t>Setting</a:t>
            </a:r>
            <a:r>
              <a:rPr dirty="0" sz="2200" spc="-145"/>
              <a:t> </a:t>
            </a:r>
            <a:r>
              <a:rPr dirty="0" sz="2200" spc="-40"/>
              <a:t>&amp;</a:t>
            </a:r>
            <a:r>
              <a:rPr dirty="0" sz="2200" spc="-135"/>
              <a:t> </a:t>
            </a:r>
            <a:r>
              <a:rPr dirty="0" sz="2200" spc="-40"/>
              <a:t>Participants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375202" y="1221935"/>
            <a:ext cx="4559300" cy="17545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323215" indent="-310515">
              <a:lnSpc>
                <a:spcPct val="100000"/>
              </a:lnSpc>
              <a:spcBef>
                <a:spcPts val="175"/>
              </a:spcBef>
              <a:buSzPct val="118181"/>
              <a:buChar char="●"/>
              <a:tabLst>
                <a:tab pos="323215" algn="l"/>
              </a:tabLst>
            </a:pPr>
            <a:r>
              <a:rPr dirty="0" sz="1100" spc="-10">
                <a:latin typeface="Arial"/>
                <a:cs typeface="Arial"/>
              </a:rPr>
              <a:t>Setting:</a:t>
            </a:r>
            <a:endParaRPr sz="1100">
              <a:latin typeface="Arial"/>
              <a:cs typeface="Arial"/>
            </a:endParaRPr>
          </a:p>
          <a:p>
            <a:pPr lvl="1" marL="780415" indent="-311150">
              <a:lnSpc>
                <a:spcPct val="100000"/>
              </a:lnSpc>
              <a:spcBef>
                <a:spcPts val="285"/>
              </a:spcBef>
              <a:buSzPct val="118181"/>
              <a:buChar char="○"/>
              <a:tabLst>
                <a:tab pos="780415" algn="l"/>
              </a:tabLst>
            </a:pPr>
            <a:r>
              <a:rPr dirty="0" sz="1100">
                <a:latin typeface="Arial"/>
                <a:cs typeface="Arial"/>
              </a:rPr>
              <a:t>Children’s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hospital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South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Side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Chicago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(155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bed)</a:t>
            </a:r>
            <a:endParaRPr sz="1100">
              <a:latin typeface="Arial"/>
              <a:cs typeface="Arial"/>
            </a:endParaRPr>
          </a:p>
          <a:p>
            <a:pPr lvl="1" marL="780415" marR="5080" indent="-311150">
              <a:lnSpc>
                <a:spcPts val="1510"/>
              </a:lnSpc>
              <a:spcBef>
                <a:spcPts val="60"/>
              </a:spcBef>
              <a:buChar char="○"/>
              <a:tabLst>
                <a:tab pos="780415" algn="l"/>
                <a:tab pos="807720" algn="l"/>
              </a:tabLst>
            </a:pPr>
            <a:r>
              <a:rPr dirty="0" sz="1300">
                <a:latin typeface="Arial"/>
                <a:cs typeface="Arial"/>
              </a:rPr>
              <a:t>	</a:t>
            </a:r>
            <a:r>
              <a:rPr dirty="0" sz="1100">
                <a:latin typeface="Arial"/>
                <a:cs typeface="Arial"/>
              </a:rPr>
              <a:t>53%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families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service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area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live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below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federal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poverty level</a:t>
            </a:r>
            <a:endParaRPr sz="1100">
              <a:latin typeface="Arial"/>
              <a:cs typeface="Arial"/>
            </a:endParaRPr>
          </a:p>
          <a:p>
            <a:pPr lvl="1" marL="780415" indent="-311150">
              <a:lnSpc>
                <a:spcPct val="100000"/>
              </a:lnSpc>
              <a:spcBef>
                <a:spcPts val="90"/>
              </a:spcBef>
              <a:buSzPct val="118181"/>
              <a:buChar char="○"/>
              <a:tabLst>
                <a:tab pos="780415" algn="l"/>
              </a:tabLst>
            </a:pPr>
            <a:r>
              <a:rPr dirty="0" sz="1100">
                <a:latin typeface="Arial"/>
                <a:cs typeface="Arial"/>
              </a:rPr>
              <a:t>5,300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annual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admissions</a:t>
            </a:r>
            <a:endParaRPr sz="1100">
              <a:latin typeface="Arial"/>
              <a:cs typeface="Arial"/>
            </a:endParaRPr>
          </a:p>
          <a:p>
            <a:pPr marL="323215" indent="-297815">
              <a:lnSpc>
                <a:spcPct val="100000"/>
              </a:lnSpc>
              <a:spcBef>
                <a:spcPts val="190"/>
              </a:spcBef>
              <a:buChar char="●"/>
              <a:tabLst>
                <a:tab pos="323215" algn="l"/>
              </a:tabLst>
            </a:pPr>
            <a:r>
              <a:rPr dirty="0" sz="1100" spc="-10">
                <a:latin typeface="Arial"/>
                <a:cs typeface="Arial"/>
              </a:rPr>
              <a:t>Participants:</a:t>
            </a:r>
            <a:endParaRPr sz="1100">
              <a:latin typeface="Arial"/>
              <a:cs typeface="Arial"/>
            </a:endParaRPr>
          </a:p>
          <a:p>
            <a:pPr algn="r" lvl="1" marL="297815" marR="189230" indent="-297815">
              <a:lnSpc>
                <a:spcPct val="100000"/>
              </a:lnSpc>
              <a:spcBef>
                <a:spcPts val="170"/>
              </a:spcBef>
              <a:buChar char="○"/>
              <a:tabLst>
                <a:tab pos="297815" algn="l"/>
              </a:tabLst>
            </a:pPr>
            <a:r>
              <a:rPr dirty="0" sz="1100" spc="-10">
                <a:latin typeface="Arial"/>
                <a:cs typeface="Arial"/>
              </a:rPr>
              <a:t>Parents/caregivers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=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244) of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hospitalized</a:t>
            </a:r>
            <a:r>
              <a:rPr dirty="0" sz="1100">
                <a:latin typeface="Arial"/>
                <a:cs typeface="Arial"/>
              </a:rPr>
              <a:t> children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(&lt;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18</a:t>
            </a:r>
            <a:endParaRPr sz="1100">
              <a:latin typeface="Arial"/>
              <a:cs typeface="Arial"/>
            </a:endParaRPr>
          </a:p>
          <a:p>
            <a:pPr algn="r" marR="251460">
              <a:lnSpc>
                <a:spcPct val="100000"/>
              </a:lnSpc>
              <a:spcBef>
                <a:spcPts val="285"/>
              </a:spcBef>
            </a:pPr>
            <a:r>
              <a:rPr dirty="0" sz="1100">
                <a:latin typeface="Arial"/>
                <a:cs typeface="Arial"/>
              </a:rPr>
              <a:t>years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old),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enrolled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control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arm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ongoing</a:t>
            </a:r>
            <a:r>
              <a:rPr dirty="0" sz="1100" spc="-25">
                <a:latin typeface="Arial"/>
                <a:cs typeface="Arial"/>
              </a:rPr>
              <a:t> RCT</a:t>
            </a:r>
            <a:endParaRPr sz="1100">
              <a:latin typeface="Arial"/>
              <a:cs typeface="Arial"/>
            </a:endParaRPr>
          </a:p>
          <a:p>
            <a:pPr lvl="1" marL="780415" indent="-298450">
              <a:lnSpc>
                <a:spcPct val="100000"/>
              </a:lnSpc>
              <a:spcBef>
                <a:spcPts val="195"/>
              </a:spcBef>
              <a:buChar char="○"/>
              <a:tabLst>
                <a:tab pos="780415" algn="l"/>
              </a:tabLst>
            </a:pPr>
            <a:r>
              <a:rPr dirty="0" sz="1100">
                <a:latin typeface="Arial"/>
                <a:cs typeface="Arial"/>
              </a:rPr>
              <a:t>Enrolled</a:t>
            </a:r>
            <a:r>
              <a:rPr dirty="0" sz="1100" spc="-4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between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November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2020,</a:t>
            </a:r>
            <a:r>
              <a:rPr dirty="0" sz="1100" spc="-4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and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April,</a:t>
            </a:r>
            <a:r>
              <a:rPr dirty="0" sz="1100" spc="-4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2022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96255" y="996696"/>
            <a:ext cx="3621024" cy="287426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3340">
              <a:lnSpc>
                <a:spcPct val="100000"/>
              </a:lnSpc>
              <a:spcBef>
                <a:spcPts val="100"/>
              </a:spcBef>
            </a:pPr>
            <a:r>
              <a:rPr dirty="0" sz="2200"/>
              <a:t>Methods:</a:t>
            </a:r>
            <a:r>
              <a:rPr dirty="0" sz="2200" spc="-60"/>
              <a:t> </a:t>
            </a:r>
            <a:r>
              <a:rPr dirty="0" sz="2200"/>
              <a:t>measures</a:t>
            </a:r>
            <a:r>
              <a:rPr dirty="0" sz="2200" spc="-60"/>
              <a:t> </a:t>
            </a:r>
            <a:r>
              <a:rPr dirty="0" sz="2200"/>
              <a:t>&amp;</a:t>
            </a:r>
            <a:r>
              <a:rPr dirty="0" sz="2200" spc="-60"/>
              <a:t> </a:t>
            </a:r>
            <a:r>
              <a:rPr dirty="0" sz="2200" spc="-10"/>
              <a:t>analyses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557212" y="652272"/>
            <a:ext cx="8169909" cy="352171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z="1100" spc="-30">
                <a:latin typeface="Arial"/>
                <a:cs typeface="Arial"/>
              </a:rPr>
              <a:t>Exposure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Variables</a:t>
            </a:r>
            <a:endParaRPr sz="110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95"/>
              </a:spcBef>
              <a:buFont typeface="Courier New"/>
              <a:buChar char="o"/>
              <a:tabLst>
                <a:tab pos="183515" algn="l"/>
              </a:tabLst>
            </a:pPr>
            <a:r>
              <a:rPr dirty="0" sz="1100" spc="-40">
                <a:latin typeface="Arial"/>
                <a:cs typeface="Arial"/>
              </a:rPr>
              <a:t>Community-</a:t>
            </a:r>
            <a:r>
              <a:rPr dirty="0" sz="1100" spc="-30">
                <a:latin typeface="Arial"/>
                <a:cs typeface="Arial"/>
              </a:rPr>
              <a:t>based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experiences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discrimination,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using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the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Experiences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Discrimination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Scale</a:t>
            </a:r>
            <a:r>
              <a:rPr dirty="0" sz="1100" spc="-10">
                <a:latin typeface="Arial"/>
                <a:cs typeface="Arial"/>
              </a:rPr>
              <a:t> (baseline)</a:t>
            </a:r>
            <a:endParaRPr sz="1100">
              <a:latin typeface="Arial"/>
              <a:cs typeface="Arial"/>
            </a:endParaRPr>
          </a:p>
          <a:p>
            <a:pPr marL="220345" indent="-207645">
              <a:lnSpc>
                <a:spcPct val="100000"/>
              </a:lnSpc>
              <a:spcBef>
                <a:spcPts val="170"/>
              </a:spcBef>
              <a:buFont typeface="Courier New"/>
              <a:buChar char="o"/>
              <a:tabLst>
                <a:tab pos="220345" algn="l"/>
              </a:tabLst>
            </a:pPr>
            <a:r>
              <a:rPr dirty="0" sz="1100" spc="-35">
                <a:latin typeface="Arial"/>
                <a:cs typeface="Arial"/>
              </a:rPr>
              <a:t>Hospital-</a:t>
            </a:r>
            <a:r>
              <a:rPr dirty="0" sz="1100" spc="-30">
                <a:latin typeface="Arial"/>
                <a:cs typeface="Arial"/>
              </a:rPr>
              <a:t>based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discrimination,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using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the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Discrimination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in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Medical</a:t>
            </a:r>
            <a:r>
              <a:rPr dirty="0" sz="1100" spc="1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Settings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Scale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(7-</a:t>
            </a:r>
            <a:r>
              <a:rPr dirty="0" sz="1100" spc="-10">
                <a:latin typeface="Arial"/>
                <a:cs typeface="Arial"/>
              </a:rPr>
              <a:t>days)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  <a:buFont typeface="Courier New"/>
              <a:buChar char="o"/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100" spc="-10">
                <a:latin typeface="Arial"/>
                <a:cs typeface="Arial"/>
              </a:rPr>
              <a:t>Outcomes</a:t>
            </a:r>
            <a:endParaRPr sz="1100">
              <a:latin typeface="Arial"/>
              <a:cs typeface="Arial"/>
            </a:endParaRPr>
          </a:p>
          <a:p>
            <a:pPr marL="220345" indent="-207645">
              <a:lnSpc>
                <a:spcPct val="100000"/>
              </a:lnSpc>
              <a:spcBef>
                <a:spcPts val="70"/>
              </a:spcBef>
              <a:buFont typeface="Courier New"/>
              <a:buChar char="o"/>
              <a:tabLst>
                <a:tab pos="220345" algn="l"/>
              </a:tabLst>
            </a:pPr>
            <a:r>
              <a:rPr dirty="0" sz="1100" spc="-30">
                <a:latin typeface="Arial"/>
                <a:cs typeface="Arial"/>
              </a:rPr>
              <a:t>General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self-</a:t>
            </a:r>
            <a:r>
              <a:rPr dirty="0" sz="1100" spc="-25">
                <a:latin typeface="Arial"/>
                <a:cs typeface="Arial"/>
              </a:rPr>
              <a:t>efficacy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(Likert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scale,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35">
                <a:latin typeface="Arial"/>
                <a:cs typeface="Arial"/>
              </a:rPr>
              <a:t>10-</a:t>
            </a:r>
            <a:r>
              <a:rPr dirty="0" sz="1100" spc="-25">
                <a:latin typeface="Arial"/>
                <a:cs typeface="Arial"/>
              </a:rPr>
              <a:t>40)</a:t>
            </a:r>
            <a:endParaRPr sz="110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190"/>
              </a:spcBef>
              <a:buFont typeface="Courier New"/>
              <a:buChar char="o"/>
              <a:tabLst>
                <a:tab pos="183515" algn="l"/>
              </a:tabLst>
            </a:pPr>
            <a:r>
              <a:rPr dirty="0" sz="1100" spc="-30">
                <a:latin typeface="Arial"/>
                <a:cs typeface="Arial"/>
              </a:rPr>
              <a:t>Self-</a:t>
            </a:r>
            <a:r>
              <a:rPr dirty="0" sz="1100" spc="-25">
                <a:latin typeface="Arial"/>
                <a:cs typeface="Arial"/>
              </a:rPr>
              <a:t>efficacy </a:t>
            </a:r>
            <a:r>
              <a:rPr dirty="0" sz="1100" spc="-10">
                <a:latin typeface="Arial"/>
                <a:cs typeface="Arial"/>
              </a:rPr>
              <a:t>for </a:t>
            </a:r>
            <a:r>
              <a:rPr dirty="0" sz="1100" spc="-25">
                <a:latin typeface="Arial"/>
                <a:cs typeface="Arial"/>
              </a:rPr>
              <a:t>finding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resources</a:t>
            </a:r>
            <a:r>
              <a:rPr dirty="0" sz="1100" spc="-20">
                <a:latin typeface="Arial"/>
                <a:cs typeface="Arial"/>
              </a:rPr>
              <a:t> (Likert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Scale,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1-</a:t>
            </a:r>
            <a:r>
              <a:rPr dirty="0" sz="1100" spc="-25">
                <a:latin typeface="Arial"/>
                <a:cs typeface="Arial"/>
              </a:rPr>
              <a:t>5)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  <a:buFont typeface="Courier New"/>
              <a:buChar char="o"/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30">
                <a:latin typeface="Arial"/>
                <a:cs typeface="Arial"/>
              </a:rPr>
              <a:t>Baseline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Food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Insecurity:</a:t>
            </a:r>
            <a:endParaRPr sz="110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75"/>
              </a:spcBef>
              <a:buFont typeface="Courier New"/>
              <a:buChar char="o"/>
              <a:tabLst>
                <a:tab pos="183515" algn="l"/>
              </a:tabLst>
            </a:pPr>
            <a:r>
              <a:rPr dirty="0" sz="1100" spc="-30">
                <a:latin typeface="Arial"/>
                <a:cs typeface="Arial"/>
              </a:rPr>
              <a:t>Classified </a:t>
            </a:r>
            <a:r>
              <a:rPr dirty="0" sz="1100" spc="-10">
                <a:latin typeface="Arial"/>
                <a:cs typeface="Arial"/>
              </a:rPr>
              <a:t>as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secure,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marginal,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and</a:t>
            </a:r>
            <a:r>
              <a:rPr dirty="0" sz="1100" spc="-30">
                <a:latin typeface="Arial"/>
                <a:cs typeface="Arial"/>
              </a:rPr>
              <a:t> insecure</a:t>
            </a:r>
            <a:r>
              <a:rPr dirty="0" sz="1100" spc="-25">
                <a:latin typeface="Arial"/>
                <a:cs typeface="Arial"/>
              </a:rPr>
              <a:t> based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on</a:t>
            </a:r>
            <a:r>
              <a:rPr dirty="0" sz="1100" spc="-30">
                <a:latin typeface="Arial"/>
                <a:cs typeface="Arial"/>
              </a:rPr>
              <a:t> responses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to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the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-35">
                <a:latin typeface="Arial"/>
                <a:cs typeface="Arial"/>
              </a:rPr>
              <a:t>18-</a:t>
            </a:r>
            <a:r>
              <a:rPr dirty="0" sz="1100" spc="-20">
                <a:latin typeface="Arial"/>
                <a:cs typeface="Arial"/>
              </a:rPr>
              <a:t>item</a:t>
            </a:r>
            <a:r>
              <a:rPr dirty="0" sz="1100" spc="-45">
                <a:latin typeface="Arial"/>
                <a:cs typeface="Arial"/>
              </a:rPr>
              <a:t> </a:t>
            </a:r>
            <a:r>
              <a:rPr dirty="0" sz="1100" spc="-40">
                <a:latin typeface="Arial"/>
                <a:cs typeface="Arial"/>
              </a:rPr>
              <a:t>USDDA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Household Food </a:t>
            </a:r>
            <a:r>
              <a:rPr dirty="0" sz="1100" spc="-25">
                <a:latin typeface="Arial"/>
                <a:cs typeface="Arial"/>
              </a:rPr>
              <a:t>Security </a:t>
            </a:r>
            <a:r>
              <a:rPr dirty="0" sz="1100" spc="-30">
                <a:latin typeface="Arial"/>
                <a:cs typeface="Arial"/>
              </a:rPr>
              <a:t>Survey </a:t>
            </a:r>
            <a:r>
              <a:rPr dirty="0" sz="1100" spc="-10">
                <a:latin typeface="Arial"/>
                <a:cs typeface="Arial"/>
              </a:rPr>
              <a:t>(baseline)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  <a:buFont typeface="Courier New"/>
              <a:buChar char="o"/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10">
                <a:latin typeface="Arial"/>
                <a:cs typeface="Arial"/>
              </a:rPr>
              <a:t>Covariates</a:t>
            </a:r>
            <a:endParaRPr sz="110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170"/>
              </a:spcBef>
              <a:buFont typeface="Courier New"/>
              <a:buChar char="o"/>
              <a:tabLst>
                <a:tab pos="183515" algn="l"/>
              </a:tabLst>
            </a:pPr>
            <a:r>
              <a:rPr dirty="0" sz="1100" spc="-25">
                <a:latin typeface="Arial"/>
                <a:cs typeface="Arial"/>
              </a:rPr>
              <a:t>gender,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race/ethnicity,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income,</a:t>
            </a:r>
            <a:r>
              <a:rPr dirty="0" sz="1100" spc="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&amp;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relationship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status</a:t>
            </a:r>
            <a:r>
              <a:rPr dirty="0" sz="1100" spc="-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(partnered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versus</a:t>
            </a:r>
            <a:r>
              <a:rPr dirty="0" sz="1100">
                <a:latin typeface="Arial"/>
                <a:cs typeface="Arial"/>
              </a:rPr>
              <a:t> </a:t>
            </a:r>
            <a:r>
              <a:rPr dirty="0" sz="1100" spc="-35">
                <a:latin typeface="Arial"/>
                <a:cs typeface="Arial"/>
              </a:rPr>
              <a:t>un-</a:t>
            </a:r>
            <a:r>
              <a:rPr dirty="0" sz="1100" spc="-10">
                <a:latin typeface="Arial"/>
                <a:cs typeface="Arial"/>
              </a:rPr>
              <a:t>partnered)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10">
                <a:latin typeface="Arial"/>
                <a:cs typeface="Arial"/>
              </a:rPr>
              <a:t>Analysis</a:t>
            </a:r>
            <a:endParaRPr sz="1100">
              <a:latin typeface="Arial"/>
              <a:cs typeface="Arial"/>
            </a:endParaRPr>
          </a:p>
          <a:p>
            <a:pPr marL="181610" marR="14604" indent="-168910">
              <a:lnSpc>
                <a:spcPts val="1490"/>
              </a:lnSpc>
              <a:spcBef>
                <a:spcPts val="5"/>
              </a:spcBef>
              <a:buChar char="•"/>
              <a:tabLst>
                <a:tab pos="184150" algn="l"/>
              </a:tabLst>
            </a:pPr>
            <a:r>
              <a:rPr dirty="0" sz="1100" spc="-30">
                <a:latin typeface="Arial"/>
                <a:cs typeface="Arial"/>
              </a:rPr>
              <a:t>Average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frequencies</a:t>
            </a:r>
            <a:r>
              <a:rPr dirty="0" sz="1100" spc="-20">
                <a:latin typeface="Arial"/>
                <a:cs typeface="Arial"/>
              </a:rPr>
              <a:t> and </a:t>
            </a:r>
            <a:r>
              <a:rPr dirty="0" sz="1100" spc="-30">
                <a:latin typeface="Arial"/>
                <a:cs typeface="Arial"/>
              </a:rPr>
              <a:t>percentage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people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reporting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experiences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community-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and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hospital-based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discrimination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were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compared </a:t>
            </a:r>
            <a:r>
              <a:rPr dirty="0" sz="1100" spc="-10">
                <a:latin typeface="Arial"/>
                <a:cs typeface="Arial"/>
              </a:rPr>
              <a:t>	</a:t>
            </a:r>
            <a:r>
              <a:rPr dirty="0" sz="1100" spc="-30">
                <a:latin typeface="Arial"/>
                <a:cs typeface="Arial"/>
              </a:rPr>
              <a:t>between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participants,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reporting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secure,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marginal,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and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insecure</a:t>
            </a:r>
            <a:r>
              <a:rPr dirty="0" sz="1100" spc="-20">
                <a:latin typeface="Arial"/>
                <a:cs typeface="Arial"/>
              </a:rPr>
              <a:t> food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insecurity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status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using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chi-square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tests</a:t>
            </a:r>
            <a:endParaRPr sz="1100">
              <a:latin typeface="Arial"/>
              <a:cs typeface="Arial"/>
            </a:endParaRPr>
          </a:p>
          <a:p>
            <a:pPr marL="181610" indent="-168910">
              <a:lnSpc>
                <a:spcPts val="1310"/>
              </a:lnSpc>
              <a:buChar char="•"/>
              <a:tabLst>
                <a:tab pos="181610" algn="l"/>
              </a:tabLst>
            </a:pPr>
            <a:r>
              <a:rPr dirty="0" sz="1100" spc="-30">
                <a:latin typeface="Arial"/>
                <a:cs typeface="Arial"/>
              </a:rPr>
              <a:t>Associations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between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self-</a:t>
            </a:r>
            <a:r>
              <a:rPr dirty="0" sz="1100" spc="-25">
                <a:latin typeface="Arial"/>
                <a:cs typeface="Arial"/>
              </a:rPr>
              <a:t>efficacy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(general</a:t>
            </a:r>
            <a:r>
              <a:rPr dirty="0" sz="1100" spc="-20">
                <a:latin typeface="Arial"/>
                <a:cs typeface="Arial"/>
              </a:rPr>
              <a:t> and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for</a:t>
            </a:r>
            <a:r>
              <a:rPr dirty="0" sz="1100" spc="-25">
                <a:latin typeface="Arial"/>
                <a:cs typeface="Arial"/>
              </a:rPr>
              <a:t> finding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resources)</a:t>
            </a:r>
            <a:r>
              <a:rPr dirty="0" sz="1100" spc="-2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and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each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type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of</a:t>
            </a:r>
            <a:r>
              <a:rPr dirty="0" sz="1100" spc="-30">
                <a:latin typeface="Arial"/>
                <a:cs typeface="Arial"/>
              </a:rPr>
              <a:t> discrimination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(community-</a:t>
            </a:r>
            <a:r>
              <a:rPr dirty="0" sz="1100" spc="270">
                <a:latin typeface="Arial"/>
                <a:cs typeface="Arial"/>
              </a:rPr>
              <a:t> </a:t>
            </a:r>
            <a:r>
              <a:rPr dirty="0" sz="1100" spc="-20">
                <a:latin typeface="Arial"/>
                <a:cs typeface="Arial"/>
              </a:rPr>
              <a:t>and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 spc="-30">
                <a:latin typeface="Arial"/>
                <a:cs typeface="Arial"/>
              </a:rPr>
              <a:t>hospital-</a:t>
            </a:r>
            <a:r>
              <a:rPr dirty="0" sz="1100" spc="-10">
                <a:latin typeface="Arial"/>
                <a:cs typeface="Arial"/>
              </a:rPr>
              <a:t>based</a:t>
            </a:r>
            <a:endParaRPr sz="1100">
              <a:latin typeface="Arial"/>
              <a:cs typeface="Arial"/>
            </a:endParaRPr>
          </a:p>
          <a:p>
            <a:pPr marL="184150">
              <a:lnSpc>
                <a:spcPct val="100000"/>
              </a:lnSpc>
              <a:spcBef>
                <a:spcPts val="190"/>
              </a:spcBef>
            </a:pPr>
            <a:r>
              <a:rPr dirty="0" sz="1100" spc="-30">
                <a:latin typeface="Arial"/>
                <a:cs typeface="Arial"/>
              </a:rPr>
              <a:t>modeled,</a:t>
            </a:r>
            <a:r>
              <a:rPr dirty="0" sz="1100" spc="-25">
                <a:latin typeface="Arial"/>
                <a:cs typeface="Arial"/>
              </a:rPr>
              <a:t> using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multivariate regression, adjusting </a:t>
            </a:r>
            <a:r>
              <a:rPr dirty="0" sz="1100" spc="-10">
                <a:latin typeface="Arial"/>
                <a:cs typeface="Arial"/>
              </a:rPr>
              <a:t>for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covariates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87945" y="282955"/>
            <a:ext cx="24892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/>
              <a:t>Hypothesis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68787" y="1271233"/>
            <a:ext cx="8094980" cy="185864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ct val="114100"/>
              </a:lnSpc>
              <a:spcBef>
                <a:spcPts val="165"/>
              </a:spcBef>
            </a:pPr>
            <a:r>
              <a:rPr dirty="0" sz="1600" b="1">
                <a:solidFill>
                  <a:srgbClr val="8B0320"/>
                </a:solidFill>
                <a:latin typeface="Arial"/>
                <a:cs typeface="Arial"/>
              </a:rPr>
              <a:t>Hypothesis</a:t>
            </a:r>
            <a:r>
              <a:rPr dirty="0" sz="1600" spc="-3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8B0320"/>
                </a:solidFill>
                <a:latin typeface="Arial"/>
                <a:cs typeface="Arial"/>
              </a:rPr>
              <a:t>1:</a:t>
            </a:r>
            <a:r>
              <a:rPr dirty="0" sz="1600" spc="405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People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with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higher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levels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food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insecurity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will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report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more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frequent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experiences</a:t>
            </a:r>
            <a:r>
              <a:rPr dirty="0" sz="1400" spc="-25">
                <a:latin typeface="Arial"/>
                <a:cs typeface="Arial"/>
              </a:rPr>
              <a:t> of </a:t>
            </a:r>
            <a:r>
              <a:rPr dirty="0" sz="1400">
                <a:latin typeface="Arial"/>
                <a:cs typeface="Arial"/>
              </a:rPr>
              <a:t>community-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hospital-</a:t>
            </a:r>
            <a:r>
              <a:rPr dirty="0" sz="1400">
                <a:latin typeface="Arial"/>
                <a:cs typeface="Arial"/>
              </a:rPr>
              <a:t>based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discrimination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more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people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with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higher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levels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food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insecurity</a:t>
            </a:r>
            <a:r>
              <a:rPr dirty="0" sz="1400" spc="-20">
                <a:latin typeface="Arial"/>
                <a:cs typeface="Arial"/>
              </a:rPr>
              <a:t> will </a:t>
            </a:r>
            <a:r>
              <a:rPr dirty="0" sz="1400">
                <a:latin typeface="Arial"/>
                <a:cs typeface="Arial"/>
              </a:rPr>
              <a:t>report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experiences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discrimination.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400">
              <a:latin typeface="Arial"/>
              <a:cs typeface="Arial"/>
            </a:endParaRPr>
          </a:p>
          <a:p>
            <a:pPr marL="12700" marR="145415">
              <a:lnSpc>
                <a:spcPct val="117100"/>
              </a:lnSpc>
            </a:pPr>
            <a:r>
              <a:rPr dirty="0" sz="1600" b="1">
                <a:solidFill>
                  <a:srgbClr val="8B0320"/>
                </a:solidFill>
                <a:latin typeface="Arial"/>
                <a:cs typeface="Arial"/>
              </a:rPr>
              <a:t>Hypothesis</a:t>
            </a:r>
            <a:r>
              <a:rPr dirty="0" sz="1600" spc="-30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8B0320"/>
                </a:solidFill>
                <a:latin typeface="Arial"/>
                <a:cs typeface="Arial"/>
              </a:rPr>
              <a:t>2:</a:t>
            </a:r>
            <a:r>
              <a:rPr dirty="0" sz="1600" spc="405" b="1">
                <a:solidFill>
                  <a:srgbClr val="8B0320"/>
                </a:solidFill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More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frequent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experiences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discrimination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will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associated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with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lower</a:t>
            </a:r>
            <a:r>
              <a:rPr dirty="0" sz="1400" spc="33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self-</a:t>
            </a:r>
            <a:r>
              <a:rPr dirty="0" sz="1400">
                <a:latin typeface="Arial"/>
                <a:cs typeface="Arial"/>
              </a:rPr>
              <a:t>efficacy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(both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general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finding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resources),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adjusting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age,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sex,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race/ethnicity,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income,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and </a:t>
            </a:r>
            <a:r>
              <a:rPr dirty="0" sz="1400">
                <a:latin typeface="Arial"/>
                <a:cs typeface="Arial"/>
              </a:rPr>
              <a:t>marital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status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NJG FINAL SIREN Presentation</dc:title>
  <dcterms:created xsi:type="dcterms:W3CDTF">2026-06-17T19:32:30Z</dcterms:created>
  <dcterms:modified xsi:type="dcterms:W3CDTF">2026-06-17T19:32:30Z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2026-06-17T00:00:00Z</vt:filetime>
  </property>
  <property fmtid="{D5CDD505-2E9C-101B-9397-08002B2CF9AE}" pid="5" name="Producer">
    <vt:lpwstr>macOS Version 10.16 (Build 21G83) Quartz PDFContext</vt:lpwstr>
  </property>
</Properties>
</file>