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</p:sldIdLst>
  <p:sldSz cx="12192000" cy="6858000"/>
  <p:notesSz cx="12192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92000" cy="6356350"/>
          </a:xfrm>
          <a:custGeom>
            <a:avLst/>
            <a:gdLst/>
            <a:ahLst/>
            <a:cxnLst/>
            <a:rect l="l" t="t" r="r" b="b"/>
            <a:pathLst>
              <a:path w="12192000" h="6356350">
                <a:moveTo>
                  <a:pt x="0" y="6356350"/>
                </a:moveTo>
                <a:lnTo>
                  <a:pt x="12192000" y="6356350"/>
                </a:lnTo>
                <a:lnTo>
                  <a:pt x="12192000" y="0"/>
                </a:lnTo>
                <a:lnTo>
                  <a:pt x="0" y="0"/>
                </a:lnTo>
                <a:lnTo>
                  <a:pt x="0" y="6356350"/>
                </a:lnTo>
                <a:close/>
              </a:path>
            </a:pathLst>
          </a:custGeom>
          <a:solidFill>
            <a:srgbClr val="34828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0" y="6356350"/>
            <a:ext cx="12192000" cy="501650"/>
          </a:xfrm>
          <a:custGeom>
            <a:avLst/>
            <a:gdLst/>
            <a:ahLst/>
            <a:cxnLst/>
            <a:rect l="l" t="t" r="r" b="b"/>
            <a:pathLst>
              <a:path w="12192000" h="501650">
                <a:moveTo>
                  <a:pt x="12192000" y="0"/>
                </a:moveTo>
                <a:lnTo>
                  <a:pt x="0" y="0"/>
                </a:lnTo>
                <a:lnTo>
                  <a:pt x="0" y="501649"/>
                </a:lnTo>
                <a:lnTo>
                  <a:pt x="12192000" y="501649"/>
                </a:lnTo>
                <a:lnTo>
                  <a:pt x="12192000" y="0"/>
                </a:lnTo>
                <a:close/>
              </a:path>
            </a:pathLst>
          </a:custGeom>
          <a:solidFill>
            <a:srgbClr val="F06D3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0" y="6356350"/>
            <a:ext cx="12192000" cy="501650"/>
          </a:xfrm>
          <a:custGeom>
            <a:avLst/>
            <a:gdLst/>
            <a:ahLst/>
            <a:cxnLst/>
            <a:rect l="l" t="t" r="r" b="b"/>
            <a:pathLst>
              <a:path w="12192000" h="501650">
                <a:moveTo>
                  <a:pt x="0" y="0"/>
                </a:moveTo>
                <a:lnTo>
                  <a:pt x="12192000" y="0"/>
                </a:lnTo>
                <a:lnTo>
                  <a:pt x="12192000" y="501650"/>
                </a:lnTo>
                <a:lnTo>
                  <a:pt x="0" y="50165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2F528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173421" y="173419"/>
            <a:ext cx="11808460" cy="6182995"/>
          </a:xfrm>
          <a:custGeom>
            <a:avLst/>
            <a:gdLst/>
            <a:ahLst/>
            <a:cxnLst/>
            <a:rect l="l" t="t" r="r" b="b"/>
            <a:pathLst>
              <a:path w="11808460" h="6182995">
                <a:moveTo>
                  <a:pt x="11808371" y="0"/>
                </a:moveTo>
                <a:lnTo>
                  <a:pt x="0" y="0"/>
                </a:lnTo>
                <a:lnTo>
                  <a:pt x="0" y="6182929"/>
                </a:lnTo>
                <a:lnTo>
                  <a:pt x="11808371" y="6182929"/>
                </a:lnTo>
                <a:lnTo>
                  <a:pt x="1180837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bg object 20"/>
          <p:cNvSpPr/>
          <p:nvPr/>
        </p:nvSpPr>
        <p:spPr>
          <a:xfrm>
            <a:off x="173421" y="173419"/>
            <a:ext cx="11808460" cy="6182995"/>
          </a:xfrm>
          <a:custGeom>
            <a:avLst/>
            <a:gdLst/>
            <a:ahLst/>
            <a:cxnLst/>
            <a:rect l="l" t="t" r="r" b="b"/>
            <a:pathLst>
              <a:path w="11808460" h="6182995">
                <a:moveTo>
                  <a:pt x="0" y="0"/>
                </a:moveTo>
                <a:lnTo>
                  <a:pt x="11808372" y="0"/>
                </a:lnTo>
                <a:lnTo>
                  <a:pt x="11808372" y="6182929"/>
                </a:lnTo>
                <a:lnTo>
                  <a:pt x="0" y="6182929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2F528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" name="bg object 21"/>
          <p:cNvSpPr/>
          <p:nvPr/>
        </p:nvSpPr>
        <p:spPr>
          <a:xfrm>
            <a:off x="838200" y="1159136"/>
            <a:ext cx="10515600" cy="0"/>
          </a:xfrm>
          <a:custGeom>
            <a:avLst/>
            <a:gdLst/>
            <a:ahLst/>
            <a:cxnLst/>
            <a:rect l="l" t="t" r="r" b="b"/>
            <a:pathLst>
              <a:path w="10515600" h="0">
                <a:moveTo>
                  <a:pt x="0" y="0"/>
                </a:moveTo>
                <a:lnTo>
                  <a:pt x="10515600" y="1"/>
                </a:lnTo>
              </a:path>
            </a:pathLst>
          </a:custGeom>
          <a:ln w="57150">
            <a:solidFill>
              <a:srgbClr val="11214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6939" y="386588"/>
            <a:ext cx="5854700" cy="574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rgbClr val="595959"/>
                </a:solidFill>
                <a:latin typeface="Helvetica"/>
                <a:cs typeface="Helvetic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rgbClr val="112148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 spc="-235"/>
              <a:t>SIREN</a:t>
            </a:r>
            <a:r>
              <a:rPr dirty="0" spc="-70"/>
              <a:t> </a:t>
            </a:r>
            <a:r>
              <a:rPr dirty="0" spc="355"/>
              <a:t>|</a:t>
            </a:r>
            <a:r>
              <a:rPr dirty="0" spc="-75"/>
              <a:t> </a:t>
            </a: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595959"/>
                </a:solidFill>
                <a:latin typeface="Helvetica"/>
                <a:cs typeface="Helvetic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rgbClr val="112148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 spc="-235"/>
              <a:t>SIREN</a:t>
            </a:r>
            <a:r>
              <a:rPr dirty="0" spc="-70"/>
              <a:t> </a:t>
            </a:r>
            <a:r>
              <a:rPr dirty="0" spc="355"/>
              <a:t>|</a:t>
            </a:r>
            <a:r>
              <a:rPr dirty="0" spc="-75"/>
              <a:t> </a:t>
            </a: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595959"/>
                </a:solidFill>
                <a:latin typeface="Helvetica"/>
                <a:cs typeface="Helvetic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rgbClr val="112148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 spc="-235"/>
              <a:t>SIREN</a:t>
            </a:r>
            <a:r>
              <a:rPr dirty="0" spc="-70"/>
              <a:t> </a:t>
            </a:r>
            <a:r>
              <a:rPr dirty="0" spc="355"/>
              <a:t>|</a:t>
            </a:r>
            <a:r>
              <a:rPr dirty="0" spc="-75"/>
              <a:t> </a:t>
            </a: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595959"/>
                </a:solidFill>
                <a:latin typeface="Helvetica"/>
                <a:cs typeface="Helvetic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rgbClr val="112148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 spc="-235"/>
              <a:t>SIREN</a:t>
            </a:r>
            <a:r>
              <a:rPr dirty="0" spc="-70"/>
              <a:t> </a:t>
            </a:r>
            <a:r>
              <a:rPr dirty="0" spc="355"/>
              <a:t>|</a:t>
            </a:r>
            <a:r>
              <a:rPr dirty="0" spc="-75"/>
              <a:t> </a:t>
            </a: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92000" cy="6356350"/>
          </a:xfrm>
          <a:custGeom>
            <a:avLst/>
            <a:gdLst/>
            <a:ahLst/>
            <a:cxnLst/>
            <a:rect l="l" t="t" r="r" b="b"/>
            <a:pathLst>
              <a:path w="12192000" h="6356350">
                <a:moveTo>
                  <a:pt x="0" y="6356350"/>
                </a:moveTo>
                <a:lnTo>
                  <a:pt x="12192000" y="6356350"/>
                </a:lnTo>
                <a:lnTo>
                  <a:pt x="12192000" y="0"/>
                </a:lnTo>
                <a:lnTo>
                  <a:pt x="0" y="0"/>
                </a:lnTo>
                <a:lnTo>
                  <a:pt x="0" y="6356350"/>
                </a:lnTo>
                <a:close/>
              </a:path>
            </a:pathLst>
          </a:custGeom>
          <a:solidFill>
            <a:srgbClr val="34828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0" y="6356350"/>
            <a:ext cx="12192000" cy="501650"/>
          </a:xfrm>
          <a:custGeom>
            <a:avLst/>
            <a:gdLst/>
            <a:ahLst/>
            <a:cxnLst/>
            <a:rect l="l" t="t" r="r" b="b"/>
            <a:pathLst>
              <a:path w="12192000" h="501650">
                <a:moveTo>
                  <a:pt x="12192000" y="0"/>
                </a:moveTo>
                <a:lnTo>
                  <a:pt x="0" y="0"/>
                </a:lnTo>
                <a:lnTo>
                  <a:pt x="0" y="501649"/>
                </a:lnTo>
                <a:lnTo>
                  <a:pt x="12192000" y="501649"/>
                </a:lnTo>
                <a:lnTo>
                  <a:pt x="12192000" y="0"/>
                </a:lnTo>
                <a:close/>
              </a:path>
            </a:pathLst>
          </a:custGeom>
          <a:solidFill>
            <a:srgbClr val="F06D3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0" y="6356350"/>
            <a:ext cx="12192000" cy="501650"/>
          </a:xfrm>
          <a:custGeom>
            <a:avLst/>
            <a:gdLst/>
            <a:ahLst/>
            <a:cxnLst/>
            <a:rect l="l" t="t" r="r" b="b"/>
            <a:pathLst>
              <a:path w="12192000" h="501650">
                <a:moveTo>
                  <a:pt x="0" y="0"/>
                </a:moveTo>
                <a:lnTo>
                  <a:pt x="12192000" y="0"/>
                </a:lnTo>
                <a:lnTo>
                  <a:pt x="12192000" y="501650"/>
                </a:lnTo>
                <a:lnTo>
                  <a:pt x="0" y="50165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2F528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173421" y="173419"/>
            <a:ext cx="11808460" cy="6182995"/>
          </a:xfrm>
          <a:custGeom>
            <a:avLst/>
            <a:gdLst/>
            <a:ahLst/>
            <a:cxnLst/>
            <a:rect l="l" t="t" r="r" b="b"/>
            <a:pathLst>
              <a:path w="11808460" h="6182995">
                <a:moveTo>
                  <a:pt x="11808371" y="0"/>
                </a:moveTo>
                <a:lnTo>
                  <a:pt x="0" y="0"/>
                </a:lnTo>
                <a:lnTo>
                  <a:pt x="0" y="6182929"/>
                </a:lnTo>
                <a:lnTo>
                  <a:pt x="11808371" y="6182929"/>
                </a:lnTo>
                <a:lnTo>
                  <a:pt x="1180837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bg object 20"/>
          <p:cNvSpPr/>
          <p:nvPr/>
        </p:nvSpPr>
        <p:spPr>
          <a:xfrm>
            <a:off x="173421" y="173419"/>
            <a:ext cx="11808460" cy="6182995"/>
          </a:xfrm>
          <a:custGeom>
            <a:avLst/>
            <a:gdLst/>
            <a:ahLst/>
            <a:cxnLst/>
            <a:rect l="l" t="t" r="r" b="b"/>
            <a:pathLst>
              <a:path w="11808460" h="6182995">
                <a:moveTo>
                  <a:pt x="0" y="0"/>
                </a:moveTo>
                <a:lnTo>
                  <a:pt x="11808372" y="0"/>
                </a:lnTo>
                <a:lnTo>
                  <a:pt x="11808372" y="6182929"/>
                </a:lnTo>
                <a:lnTo>
                  <a:pt x="0" y="6182929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2F528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" name="bg object 21"/>
          <p:cNvSpPr/>
          <p:nvPr/>
        </p:nvSpPr>
        <p:spPr>
          <a:xfrm>
            <a:off x="838200" y="1159136"/>
            <a:ext cx="10515600" cy="0"/>
          </a:xfrm>
          <a:custGeom>
            <a:avLst/>
            <a:gdLst/>
            <a:ahLst/>
            <a:cxnLst/>
            <a:rect l="l" t="t" r="r" b="b"/>
            <a:pathLst>
              <a:path w="10515600" h="0">
                <a:moveTo>
                  <a:pt x="0" y="0"/>
                </a:moveTo>
                <a:lnTo>
                  <a:pt x="10515600" y="1"/>
                </a:lnTo>
              </a:path>
            </a:pathLst>
          </a:custGeom>
          <a:ln w="57150">
            <a:solidFill>
              <a:srgbClr val="112148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22" name="bg object 2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43855" y="3691127"/>
            <a:ext cx="2304288" cy="230428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rgbClr val="112148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 spc="-235"/>
              <a:t>SIREN</a:t>
            </a:r>
            <a:r>
              <a:rPr dirty="0" spc="-70"/>
              <a:t> </a:t>
            </a:r>
            <a:r>
              <a:rPr dirty="0" spc="355"/>
              <a:t>|</a:t>
            </a:r>
            <a:r>
              <a:rPr dirty="0" spc="-75"/>
              <a:t> </a:t>
            </a: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92000" cy="6356350"/>
          </a:xfrm>
          <a:custGeom>
            <a:avLst/>
            <a:gdLst/>
            <a:ahLst/>
            <a:cxnLst/>
            <a:rect l="l" t="t" r="r" b="b"/>
            <a:pathLst>
              <a:path w="12192000" h="6356350">
                <a:moveTo>
                  <a:pt x="0" y="6356350"/>
                </a:moveTo>
                <a:lnTo>
                  <a:pt x="12192000" y="6356350"/>
                </a:lnTo>
                <a:lnTo>
                  <a:pt x="12192000" y="0"/>
                </a:lnTo>
                <a:lnTo>
                  <a:pt x="0" y="0"/>
                </a:lnTo>
                <a:lnTo>
                  <a:pt x="0" y="6356350"/>
                </a:lnTo>
                <a:close/>
              </a:path>
            </a:pathLst>
          </a:custGeom>
          <a:solidFill>
            <a:srgbClr val="34828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0" y="6356350"/>
            <a:ext cx="12192000" cy="501650"/>
          </a:xfrm>
          <a:custGeom>
            <a:avLst/>
            <a:gdLst/>
            <a:ahLst/>
            <a:cxnLst/>
            <a:rect l="l" t="t" r="r" b="b"/>
            <a:pathLst>
              <a:path w="12192000" h="501650">
                <a:moveTo>
                  <a:pt x="12192000" y="0"/>
                </a:moveTo>
                <a:lnTo>
                  <a:pt x="0" y="0"/>
                </a:lnTo>
                <a:lnTo>
                  <a:pt x="0" y="501649"/>
                </a:lnTo>
                <a:lnTo>
                  <a:pt x="12192000" y="501649"/>
                </a:lnTo>
                <a:lnTo>
                  <a:pt x="12192000" y="0"/>
                </a:lnTo>
                <a:close/>
              </a:path>
            </a:pathLst>
          </a:custGeom>
          <a:solidFill>
            <a:srgbClr val="F06D3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0" y="6356350"/>
            <a:ext cx="12192000" cy="501650"/>
          </a:xfrm>
          <a:custGeom>
            <a:avLst/>
            <a:gdLst/>
            <a:ahLst/>
            <a:cxnLst/>
            <a:rect l="l" t="t" r="r" b="b"/>
            <a:pathLst>
              <a:path w="12192000" h="501650">
                <a:moveTo>
                  <a:pt x="0" y="0"/>
                </a:moveTo>
                <a:lnTo>
                  <a:pt x="12192000" y="0"/>
                </a:lnTo>
                <a:lnTo>
                  <a:pt x="12192000" y="501650"/>
                </a:lnTo>
                <a:lnTo>
                  <a:pt x="0" y="50165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2F528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173421" y="173419"/>
            <a:ext cx="11808460" cy="6182995"/>
          </a:xfrm>
          <a:custGeom>
            <a:avLst/>
            <a:gdLst/>
            <a:ahLst/>
            <a:cxnLst/>
            <a:rect l="l" t="t" r="r" b="b"/>
            <a:pathLst>
              <a:path w="11808460" h="6182995">
                <a:moveTo>
                  <a:pt x="11808371" y="0"/>
                </a:moveTo>
                <a:lnTo>
                  <a:pt x="0" y="0"/>
                </a:lnTo>
                <a:lnTo>
                  <a:pt x="0" y="6182929"/>
                </a:lnTo>
                <a:lnTo>
                  <a:pt x="11808371" y="6182929"/>
                </a:lnTo>
                <a:lnTo>
                  <a:pt x="1180837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bg object 20"/>
          <p:cNvSpPr/>
          <p:nvPr/>
        </p:nvSpPr>
        <p:spPr>
          <a:xfrm>
            <a:off x="173421" y="173419"/>
            <a:ext cx="11808460" cy="6182995"/>
          </a:xfrm>
          <a:custGeom>
            <a:avLst/>
            <a:gdLst/>
            <a:ahLst/>
            <a:cxnLst/>
            <a:rect l="l" t="t" r="r" b="b"/>
            <a:pathLst>
              <a:path w="11808460" h="6182995">
                <a:moveTo>
                  <a:pt x="0" y="0"/>
                </a:moveTo>
                <a:lnTo>
                  <a:pt x="11808372" y="0"/>
                </a:lnTo>
                <a:lnTo>
                  <a:pt x="11808372" y="6182929"/>
                </a:lnTo>
                <a:lnTo>
                  <a:pt x="0" y="6182929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2F528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00100" y="208788"/>
            <a:ext cx="10591800" cy="9461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rgbClr val="595959"/>
                </a:solidFill>
                <a:latin typeface="Helvetica"/>
                <a:cs typeface="Helvetic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12213" y="1300591"/>
            <a:ext cx="10429875" cy="45631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10820045" y="6511814"/>
            <a:ext cx="1028700" cy="304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1" i="0">
                <a:solidFill>
                  <a:srgbClr val="112148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 spc="-235"/>
              <a:t>SIREN</a:t>
            </a:r>
            <a:r>
              <a:rPr dirty="0" spc="-70"/>
              <a:t> </a:t>
            </a:r>
            <a:r>
              <a:rPr dirty="0" spc="355"/>
              <a:t>|</a:t>
            </a:r>
            <a:r>
              <a:rPr dirty="0" spc="-75"/>
              <a:t> </a:t>
            </a:r>
            <a:fld id="{81D60167-4931-47E6-BA6A-407CBD079E47}" type="slidenum">
              <a:rPr dirty="0" spc="-50"/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hyperlink" Target="https://sirenetwork.ucsf.edu/tools-resources/resources/state-science-social-" TargetMode="External"/><Relationship Id="rId4" Type="http://schemas.openxmlformats.org/officeDocument/2006/relationships/hyperlink" Target="https://sirenetwork.ucsf.edu/" TargetMode="External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8.png"/><Relationship Id="rId3" Type="http://schemas.openxmlformats.org/officeDocument/2006/relationships/image" Target="../media/image19.png"/><Relationship Id="rId4" Type="http://schemas.openxmlformats.org/officeDocument/2006/relationships/image" Target="../media/image20.png"/><Relationship Id="rId5" Type="http://schemas.openxmlformats.org/officeDocument/2006/relationships/image" Target="../media/image21.png"/><Relationship Id="rId6" Type="http://schemas.openxmlformats.org/officeDocument/2006/relationships/image" Target="../media/image22.png"/><Relationship Id="rId7" Type="http://schemas.openxmlformats.org/officeDocument/2006/relationships/hyperlink" Target="https://sirenetwork.ucsf.edu/" TargetMode="External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3.png"/><Relationship Id="rId3" Type="http://schemas.openxmlformats.org/officeDocument/2006/relationships/hyperlink" Target="https://sirenetwork.ucsf.edu/" TargetMode="External"/></Relationships>
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4.png"/><Relationship Id="rId3" Type="http://schemas.openxmlformats.org/officeDocument/2006/relationships/image" Target="../media/image25.png"/><Relationship Id="rId4" Type="http://schemas.openxmlformats.org/officeDocument/2006/relationships/image" Target="../media/image26.png"/><Relationship Id="rId5" Type="http://schemas.openxmlformats.org/officeDocument/2006/relationships/image" Target="../media/image27.png"/><Relationship Id="rId6" Type="http://schemas.openxmlformats.org/officeDocument/2006/relationships/hyperlink" Target="https://sirenetwork.ucsf.edu/" TargetMode="External"/></Relationships>
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8.jpg"/><Relationship Id="rId3" Type="http://schemas.openxmlformats.org/officeDocument/2006/relationships/hyperlink" Target="mailto:Emilia.demarchis@ucsf.edu" TargetMode="External"/><Relationship Id="rId4" Type="http://schemas.openxmlformats.org/officeDocument/2006/relationships/hyperlink" Target="mailto:Benjamin.aceves@ucsf.edu" TargetMode="External"/><Relationship Id="rId5" Type="http://schemas.openxmlformats.org/officeDocument/2006/relationships/hyperlink" Target="https://sirenetwork.ucsf.edu/" TargetMode="Externa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hyperlink" Target="https://sirenetwork.ucsf.edu/" TargetMode="Externa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s://sirenetwork.ucsf.edu/" TargetMode="External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hyperlink" Target="https://sirenetwork.ucsf.edu/" TargetMode="Externa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sirenetwork.ucsf.edu/" TargetMode="External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re-aim.org/learn/what-is-re-aim/" TargetMode="External"/><Relationship Id="rId3" Type="http://schemas.openxmlformats.org/officeDocument/2006/relationships/hyperlink" Target="https://sirenetwork.ucsf.edu/" TargetMode="Externa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Relationship Id="rId3" Type="http://schemas.openxmlformats.org/officeDocument/2006/relationships/image" Target="../media/image9.png"/><Relationship Id="rId4" Type="http://schemas.openxmlformats.org/officeDocument/2006/relationships/image" Target="../media/image10.png"/><Relationship Id="rId5" Type="http://schemas.openxmlformats.org/officeDocument/2006/relationships/hyperlink" Target="https://sirenetwork.ucsf.edu/" TargetMode="External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Relationship Id="rId3" Type="http://schemas.openxmlformats.org/officeDocument/2006/relationships/image" Target="../media/image12.png"/><Relationship Id="rId4" Type="http://schemas.openxmlformats.org/officeDocument/2006/relationships/image" Target="../media/image13.png"/><Relationship Id="rId5" Type="http://schemas.openxmlformats.org/officeDocument/2006/relationships/image" Target="../media/image14.png"/><Relationship Id="rId6" Type="http://schemas.openxmlformats.org/officeDocument/2006/relationships/hyperlink" Target="https://sirenetwork.ucsf.edu/" TargetMode="External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png"/><Relationship Id="rId3" Type="http://schemas.openxmlformats.org/officeDocument/2006/relationships/image" Target="../media/image16.png"/><Relationship Id="rId4" Type="http://schemas.openxmlformats.org/officeDocument/2006/relationships/image" Target="../media/image17.png"/><Relationship Id="rId5" Type="http://schemas.openxmlformats.org/officeDocument/2006/relationships/hyperlink" Target="https://sirenetwork.ucsf.edu/" TargetMode="Externa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832360" y="2134107"/>
            <a:ext cx="10476230" cy="63500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174990" algn="l"/>
              </a:tabLst>
            </a:pPr>
            <a:r>
              <a:rPr dirty="0" sz="4000">
                <a:solidFill>
                  <a:srgbClr val="000000"/>
                </a:solidFill>
              </a:rPr>
              <a:t>Implementation</a:t>
            </a:r>
            <a:r>
              <a:rPr dirty="0" sz="4000" spc="-160">
                <a:solidFill>
                  <a:srgbClr val="000000"/>
                </a:solidFill>
              </a:rPr>
              <a:t> </a:t>
            </a:r>
            <a:r>
              <a:rPr dirty="0" sz="4000">
                <a:solidFill>
                  <a:srgbClr val="000000"/>
                </a:solidFill>
              </a:rPr>
              <a:t>Research</a:t>
            </a:r>
            <a:r>
              <a:rPr dirty="0" sz="4000" spc="-165">
                <a:solidFill>
                  <a:srgbClr val="000000"/>
                </a:solidFill>
              </a:rPr>
              <a:t> </a:t>
            </a:r>
            <a:r>
              <a:rPr dirty="0" sz="4000">
                <a:solidFill>
                  <a:srgbClr val="000000"/>
                </a:solidFill>
              </a:rPr>
              <a:t>on</a:t>
            </a:r>
            <a:r>
              <a:rPr dirty="0" sz="4000" spc="-160">
                <a:solidFill>
                  <a:srgbClr val="000000"/>
                </a:solidFill>
              </a:rPr>
              <a:t> </a:t>
            </a:r>
            <a:r>
              <a:rPr dirty="0" sz="4000" spc="-10">
                <a:solidFill>
                  <a:srgbClr val="000000"/>
                </a:solidFill>
              </a:rPr>
              <a:t>Social</a:t>
            </a:r>
            <a:r>
              <a:rPr dirty="0" sz="4000">
                <a:solidFill>
                  <a:srgbClr val="000000"/>
                </a:solidFill>
              </a:rPr>
              <a:t>	</a:t>
            </a:r>
            <a:r>
              <a:rPr dirty="0" sz="4000" spc="-10">
                <a:solidFill>
                  <a:srgbClr val="000000"/>
                </a:solidFill>
              </a:rPr>
              <a:t>Screening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832360" y="3599179"/>
            <a:ext cx="9388475" cy="11258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De</a:t>
            </a:r>
            <a:r>
              <a:rPr dirty="0" sz="2400" spc="-7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Marchis</a:t>
            </a:r>
            <a:r>
              <a:rPr dirty="0" sz="24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EH,</a:t>
            </a:r>
            <a:r>
              <a:rPr dirty="0" sz="24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Brown</a:t>
            </a:r>
            <a:r>
              <a:rPr dirty="0" sz="24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E,</a:t>
            </a:r>
            <a:r>
              <a:rPr dirty="0" sz="2400" spc="-1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Aceves</a:t>
            </a:r>
            <a:r>
              <a:rPr dirty="0" sz="24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BA,</a:t>
            </a:r>
            <a:r>
              <a:rPr dirty="0" sz="24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Loomba</a:t>
            </a:r>
            <a:r>
              <a:rPr dirty="0" sz="24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 spc="-75">
                <a:solidFill>
                  <a:srgbClr val="595959"/>
                </a:solidFill>
                <a:latin typeface="Helvetica"/>
                <a:cs typeface="Helvetica"/>
              </a:rPr>
              <a:t>V,</a:t>
            </a:r>
            <a:r>
              <a:rPr dirty="0" sz="24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Molina</a:t>
            </a:r>
            <a:r>
              <a:rPr dirty="0" sz="24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M,</a:t>
            </a:r>
            <a:r>
              <a:rPr dirty="0" sz="24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Cartier</a:t>
            </a:r>
            <a:r>
              <a:rPr dirty="0" sz="2400" spc="-10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 spc="-25">
                <a:solidFill>
                  <a:srgbClr val="595959"/>
                </a:solidFill>
                <a:latin typeface="Helvetica"/>
                <a:cs typeface="Helvetica"/>
              </a:rPr>
              <a:t>Y,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Wing</a:t>
            </a:r>
            <a:r>
              <a:rPr dirty="0" sz="24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H,</a:t>
            </a:r>
            <a:r>
              <a:rPr dirty="0" sz="2400" spc="-7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Gottlieb</a:t>
            </a:r>
            <a:r>
              <a:rPr dirty="0" sz="24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 spc="-25">
                <a:solidFill>
                  <a:srgbClr val="595959"/>
                </a:solidFill>
                <a:latin typeface="Helvetica"/>
                <a:cs typeface="Helvetica"/>
              </a:rPr>
              <a:t>LM</a:t>
            </a:r>
            <a:endParaRPr sz="2400">
              <a:latin typeface="Helvetica"/>
              <a:cs typeface="Helvetica"/>
            </a:endParaRPr>
          </a:p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Summer</a:t>
            </a:r>
            <a:r>
              <a:rPr dirty="0" sz="2400" spc="-10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 spc="-20">
                <a:solidFill>
                  <a:srgbClr val="595959"/>
                </a:solidFill>
                <a:latin typeface="Helvetica"/>
                <a:cs typeface="Helvetica"/>
              </a:rPr>
              <a:t>2022</a:t>
            </a:r>
            <a:endParaRPr sz="2400">
              <a:latin typeface="Helvetica"/>
              <a:cs typeface="Helvetic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4648" y="301590"/>
            <a:ext cx="3848754" cy="993226"/>
          </a:xfrm>
          <a:prstGeom prst="rect">
            <a:avLst/>
          </a:prstGeom>
        </p:spPr>
      </p:pic>
      <p:sp>
        <p:nvSpPr>
          <p:cNvPr id="5" name="object 5"/>
          <p:cNvSpPr/>
          <p:nvPr/>
        </p:nvSpPr>
        <p:spPr>
          <a:xfrm>
            <a:off x="887627" y="3169267"/>
            <a:ext cx="10515600" cy="0"/>
          </a:xfrm>
          <a:custGeom>
            <a:avLst/>
            <a:gdLst/>
            <a:ahLst/>
            <a:cxnLst/>
            <a:rect l="l" t="t" r="r" b="b"/>
            <a:pathLst>
              <a:path w="10515600" h="0">
                <a:moveTo>
                  <a:pt x="0" y="0"/>
                </a:moveTo>
                <a:lnTo>
                  <a:pt x="10515600" y="1"/>
                </a:lnTo>
              </a:path>
            </a:pathLst>
          </a:custGeom>
          <a:ln w="57150">
            <a:solidFill>
              <a:srgbClr val="11214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252161" y="5717540"/>
            <a:ext cx="11296650" cy="1054100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marL="54610" marR="5080">
              <a:lnSpc>
                <a:spcPct val="100800"/>
              </a:lnSpc>
              <a:spcBef>
                <a:spcPts val="85"/>
              </a:spcBef>
            </a:pPr>
            <a:r>
              <a:rPr dirty="0" sz="1200">
                <a:solidFill>
                  <a:srgbClr val="595959"/>
                </a:solidFill>
                <a:latin typeface="Helvetica"/>
                <a:cs typeface="Helvetica"/>
              </a:rPr>
              <a:t>De</a:t>
            </a:r>
            <a:r>
              <a:rPr dirty="0" sz="1200" spc="-4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200">
                <a:solidFill>
                  <a:srgbClr val="595959"/>
                </a:solidFill>
                <a:latin typeface="Helvetica"/>
                <a:cs typeface="Helvetica"/>
              </a:rPr>
              <a:t>Marchis</a:t>
            </a:r>
            <a:r>
              <a:rPr dirty="0" sz="1200" spc="-2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200">
                <a:solidFill>
                  <a:srgbClr val="595959"/>
                </a:solidFill>
                <a:latin typeface="Helvetica"/>
                <a:cs typeface="Helvetica"/>
              </a:rPr>
              <a:t>EH,</a:t>
            </a:r>
            <a:r>
              <a:rPr dirty="0" sz="1200" spc="-2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200">
                <a:solidFill>
                  <a:srgbClr val="595959"/>
                </a:solidFill>
                <a:latin typeface="Helvetica"/>
                <a:cs typeface="Helvetica"/>
              </a:rPr>
              <a:t>Brown</a:t>
            </a:r>
            <a:r>
              <a:rPr dirty="0" sz="1200" spc="-2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200">
                <a:solidFill>
                  <a:srgbClr val="595959"/>
                </a:solidFill>
                <a:latin typeface="Helvetica"/>
                <a:cs typeface="Helvetica"/>
              </a:rPr>
              <a:t>E,</a:t>
            </a:r>
            <a:r>
              <a:rPr dirty="0" sz="1200" spc="-8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200">
                <a:solidFill>
                  <a:srgbClr val="595959"/>
                </a:solidFill>
                <a:latin typeface="Helvetica"/>
                <a:cs typeface="Helvetica"/>
              </a:rPr>
              <a:t>Aceves</a:t>
            </a:r>
            <a:r>
              <a:rPr dirty="0" sz="1200" spc="-2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200">
                <a:solidFill>
                  <a:srgbClr val="595959"/>
                </a:solidFill>
                <a:latin typeface="Helvetica"/>
                <a:cs typeface="Helvetica"/>
              </a:rPr>
              <a:t>BA,</a:t>
            </a:r>
            <a:r>
              <a:rPr dirty="0" sz="1200" spc="-1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200">
                <a:solidFill>
                  <a:srgbClr val="595959"/>
                </a:solidFill>
                <a:latin typeface="Helvetica"/>
                <a:cs typeface="Helvetica"/>
              </a:rPr>
              <a:t>Loomba</a:t>
            </a:r>
            <a:r>
              <a:rPr dirty="0" sz="1200" spc="-3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200" spc="-35">
                <a:solidFill>
                  <a:srgbClr val="595959"/>
                </a:solidFill>
                <a:latin typeface="Helvetica"/>
                <a:cs typeface="Helvetica"/>
              </a:rPr>
              <a:t>V,</a:t>
            </a:r>
            <a:r>
              <a:rPr dirty="0" sz="1200" spc="-1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200">
                <a:solidFill>
                  <a:srgbClr val="595959"/>
                </a:solidFill>
                <a:latin typeface="Helvetica"/>
                <a:cs typeface="Helvetica"/>
              </a:rPr>
              <a:t>Molina</a:t>
            </a:r>
            <a:r>
              <a:rPr dirty="0" sz="1200" spc="-3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200">
                <a:solidFill>
                  <a:srgbClr val="595959"/>
                </a:solidFill>
                <a:latin typeface="Helvetica"/>
                <a:cs typeface="Helvetica"/>
              </a:rPr>
              <a:t>M,</a:t>
            </a:r>
            <a:r>
              <a:rPr dirty="0" sz="1200" spc="-2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200">
                <a:solidFill>
                  <a:srgbClr val="595959"/>
                </a:solidFill>
                <a:latin typeface="Helvetica"/>
                <a:cs typeface="Helvetica"/>
              </a:rPr>
              <a:t>Cartier</a:t>
            </a:r>
            <a:r>
              <a:rPr dirty="0" sz="1200" spc="-4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200" spc="-80">
                <a:solidFill>
                  <a:srgbClr val="595959"/>
                </a:solidFill>
                <a:latin typeface="Helvetica"/>
                <a:cs typeface="Helvetica"/>
              </a:rPr>
              <a:t>Y,</a:t>
            </a:r>
            <a:r>
              <a:rPr dirty="0" sz="1200" spc="-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200">
                <a:solidFill>
                  <a:srgbClr val="595959"/>
                </a:solidFill>
                <a:latin typeface="Helvetica"/>
                <a:cs typeface="Helvetica"/>
              </a:rPr>
              <a:t>Wing</a:t>
            </a:r>
            <a:r>
              <a:rPr dirty="0" sz="1200" spc="-2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200">
                <a:solidFill>
                  <a:srgbClr val="595959"/>
                </a:solidFill>
                <a:latin typeface="Helvetica"/>
                <a:cs typeface="Helvetica"/>
              </a:rPr>
              <a:t>H,</a:t>
            </a:r>
            <a:r>
              <a:rPr dirty="0" sz="1200" spc="-2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200">
                <a:solidFill>
                  <a:srgbClr val="595959"/>
                </a:solidFill>
                <a:latin typeface="Helvetica"/>
                <a:cs typeface="Helvetica"/>
              </a:rPr>
              <a:t>Gottlieb</a:t>
            </a:r>
            <a:r>
              <a:rPr dirty="0" sz="1200" spc="-2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200">
                <a:solidFill>
                  <a:srgbClr val="595959"/>
                </a:solidFill>
                <a:latin typeface="Helvetica"/>
                <a:cs typeface="Helvetica"/>
              </a:rPr>
              <a:t>LM.</a:t>
            </a:r>
            <a:r>
              <a:rPr dirty="0" sz="1200" spc="-2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200">
                <a:solidFill>
                  <a:srgbClr val="595959"/>
                </a:solidFill>
                <a:latin typeface="Helvetica"/>
                <a:cs typeface="Helvetica"/>
              </a:rPr>
              <a:t>State</a:t>
            </a:r>
            <a:r>
              <a:rPr dirty="0" sz="1200" spc="-2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200">
                <a:solidFill>
                  <a:srgbClr val="595959"/>
                </a:solidFill>
                <a:latin typeface="Helvetica"/>
                <a:cs typeface="Helvetica"/>
              </a:rPr>
              <a:t>of</a:t>
            </a:r>
            <a:r>
              <a:rPr dirty="0" sz="1200" spc="-2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200">
                <a:solidFill>
                  <a:srgbClr val="595959"/>
                </a:solidFill>
                <a:latin typeface="Helvetica"/>
                <a:cs typeface="Helvetica"/>
              </a:rPr>
              <a:t>the</a:t>
            </a:r>
            <a:r>
              <a:rPr dirty="0" sz="1200" spc="-3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200">
                <a:solidFill>
                  <a:srgbClr val="595959"/>
                </a:solidFill>
                <a:latin typeface="Helvetica"/>
                <a:cs typeface="Helvetica"/>
              </a:rPr>
              <a:t>Science</a:t>
            </a:r>
            <a:r>
              <a:rPr dirty="0" sz="1200" spc="-2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200">
                <a:solidFill>
                  <a:srgbClr val="595959"/>
                </a:solidFill>
                <a:latin typeface="Helvetica"/>
                <a:cs typeface="Helvetica"/>
              </a:rPr>
              <a:t>on</a:t>
            </a:r>
            <a:r>
              <a:rPr dirty="0" sz="1200" spc="-3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200">
                <a:solidFill>
                  <a:srgbClr val="595959"/>
                </a:solidFill>
                <a:latin typeface="Helvetica"/>
                <a:cs typeface="Helvetica"/>
              </a:rPr>
              <a:t>Social</a:t>
            </a:r>
            <a:r>
              <a:rPr dirty="0" sz="1200" spc="-2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200">
                <a:solidFill>
                  <a:srgbClr val="595959"/>
                </a:solidFill>
                <a:latin typeface="Helvetica"/>
                <a:cs typeface="Helvetica"/>
              </a:rPr>
              <a:t>Screening</a:t>
            </a:r>
            <a:r>
              <a:rPr dirty="0" sz="1200" spc="-3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200">
                <a:solidFill>
                  <a:srgbClr val="595959"/>
                </a:solidFill>
                <a:latin typeface="Helvetica"/>
                <a:cs typeface="Helvetica"/>
              </a:rPr>
              <a:t>in</a:t>
            </a:r>
            <a:r>
              <a:rPr dirty="0" sz="1200" spc="-2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200">
                <a:solidFill>
                  <a:srgbClr val="595959"/>
                </a:solidFill>
                <a:latin typeface="Helvetica"/>
                <a:cs typeface="Helvetica"/>
              </a:rPr>
              <a:t>Healthcare</a:t>
            </a:r>
            <a:r>
              <a:rPr dirty="0" sz="1200" spc="-3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200">
                <a:solidFill>
                  <a:srgbClr val="595959"/>
                </a:solidFill>
                <a:latin typeface="Helvetica"/>
                <a:cs typeface="Helvetica"/>
              </a:rPr>
              <a:t>Settings.</a:t>
            </a:r>
            <a:r>
              <a:rPr dirty="0" sz="1200" spc="-1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200">
                <a:solidFill>
                  <a:srgbClr val="595959"/>
                </a:solidFill>
                <a:latin typeface="Helvetica"/>
                <a:cs typeface="Helvetica"/>
              </a:rPr>
              <a:t>2022.</a:t>
            </a:r>
            <a:r>
              <a:rPr dirty="0" sz="1200" spc="-2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200" spc="-25">
                <a:solidFill>
                  <a:srgbClr val="595959"/>
                </a:solidFill>
                <a:latin typeface="Helvetica"/>
                <a:cs typeface="Helvetica"/>
              </a:rPr>
              <a:t>San </a:t>
            </a:r>
            <a:r>
              <a:rPr dirty="0" sz="1200">
                <a:solidFill>
                  <a:srgbClr val="595959"/>
                </a:solidFill>
                <a:latin typeface="Helvetica"/>
                <a:cs typeface="Helvetica"/>
              </a:rPr>
              <a:t>Francisco, CA: Social Interventions Research and Evaluation </a:t>
            </a:r>
            <a:r>
              <a:rPr dirty="0" sz="1200" spc="-10">
                <a:solidFill>
                  <a:srgbClr val="595959"/>
                </a:solidFill>
                <a:latin typeface="Helvetica"/>
                <a:cs typeface="Helvetica"/>
              </a:rPr>
              <a:t>Network.</a:t>
            </a:r>
            <a:r>
              <a:rPr dirty="0" sz="12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200">
                <a:solidFill>
                  <a:srgbClr val="595959"/>
                </a:solidFill>
                <a:latin typeface="Helvetica"/>
                <a:cs typeface="Helvetica"/>
              </a:rPr>
              <a:t>Available online at </a:t>
            </a:r>
            <a:r>
              <a:rPr dirty="0" sz="1200" spc="-10">
                <a:solidFill>
                  <a:srgbClr val="595959"/>
                </a:solidFill>
                <a:latin typeface="Helvetica"/>
                <a:cs typeface="Helvetica"/>
                <a:hlinkClick r:id="rId3"/>
              </a:rPr>
              <a:t>https://sirenetwork.ucsf.edu/tools-resources/resources/state-science-social-</a:t>
            </a:r>
            <a:r>
              <a:rPr dirty="0" sz="1200" spc="-10">
                <a:solidFill>
                  <a:srgbClr val="595959"/>
                </a:solidFill>
                <a:latin typeface="Helvetica"/>
                <a:cs typeface="Helvetica"/>
              </a:rPr>
              <a:t>screening-healthcare-settings.</a:t>
            </a:r>
            <a:endParaRPr sz="1200">
              <a:latin typeface="Helvetica"/>
              <a:cs typeface="Helvetica"/>
            </a:endParaRPr>
          </a:p>
          <a:p>
            <a:pPr>
              <a:lnSpc>
                <a:spcPct val="100000"/>
              </a:lnSpc>
              <a:spcBef>
                <a:spcPts val="390"/>
              </a:spcBef>
            </a:pPr>
            <a:endParaRPr sz="1200">
              <a:latin typeface="Helvetica"/>
              <a:cs typeface="Helvetica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600" spc="-10" b="1">
                <a:solidFill>
                  <a:srgbClr val="112148"/>
                </a:solidFill>
                <a:latin typeface="Helvetica"/>
                <a:cs typeface="Helvetica"/>
                <a:hlinkClick r:id="rId4"/>
              </a:rPr>
              <a:t>https://sirenetwork.ucsf.edu/</a:t>
            </a:r>
            <a:endParaRPr sz="1600">
              <a:latin typeface="Helvetica"/>
              <a:cs typeface="Helvetic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38200" y="1159136"/>
            <a:ext cx="10515600" cy="0"/>
          </a:xfrm>
          <a:custGeom>
            <a:avLst/>
            <a:gdLst/>
            <a:ahLst/>
            <a:cxnLst/>
            <a:rect l="l" t="t" r="r" b="b"/>
            <a:pathLst>
              <a:path w="10515600" h="0">
                <a:moveTo>
                  <a:pt x="0" y="0"/>
                </a:moveTo>
                <a:lnTo>
                  <a:pt x="10515600" y="1"/>
                </a:lnTo>
              </a:path>
            </a:pathLst>
          </a:custGeom>
          <a:ln w="57150">
            <a:solidFill>
              <a:srgbClr val="11214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90499" rIns="0" bIns="0" rtlCol="0" vert="horz">
            <a:spAutoFit/>
          </a:bodyPr>
          <a:lstStyle/>
          <a:p>
            <a:pPr marL="128905">
              <a:lnSpc>
                <a:spcPct val="100000"/>
              </a:lnSpc>
              <a:spcBef>
                <a:spcPts val="100"/>
              </a:spcBef>
            </a:pPr>
            <a:r>
              <a:rPr dirty="0"/>
              <a:t>Results:</a:t>
            </a:r>
            <a:r>
              <a:rPr dirty="0" spc="-90"/>
              <a:t> </a:t>
            </a:r>
            <a:r>
              <a:rPr dirty="0" b="1">
                <a:solidFill>
                  <a:srgbClr val="832656"/>
                </a:solidFill>
                <a:latin typeface="Helvetica"/>
                <a:cs typeface="Helvetica"/>
              </a:rPr>
              <a:t>Implementation</a:t>
            </a:r>
            <a:r>
              <a:rPr dirty="0" spc="-85" b="1">
                <a:solidFill>
                  <a:srgbClr val="832656"/>
                </a:solidFill>
                <a:latin typeface="Helvetica"/>
                <a:cs typeface="Helvetica"/>
              </a:rPr>
              <a:t> </a:t>
            </a:r>
            <a:r>
              <a:rPr dirty="0" spc="-10"/>
              <a:t>(N=30)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282023" y="1489964"/>
            <a:ext cx="9826625" cy="458216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 marR="5080">
              <a:lnSpc>
                <a:spcPct val="98900"/>
              </a:lnSpc>
              <a:spcBef>
                <a:spcPts val="120"/>
              </a:spcBef>
            </a:pPr>
            <a:r>
              <a:rPr dirty="0" sz="1800" b="1">
                <a:solidFill>
                  <a:srgbClr val="595959"/>
                </a:solidFill>
                <a:latin typeface="Helvetica"/>
                <a:cs typeface="Helvetica"/>
              </a:rPr>
              <a:t>Customization</a:t>
            </a:r>
            <a:r>
              <a:rPr dirty="0" sz="1800" spc="-55" b="1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 b="1">
                <a:solidFill>
                  <a:srgbClr val="595959"/>
                </a:solidFill>
                <a:latin typeface="Helvetica"/>
                <a:cs typeface="Helvetica"/>
              </a:rPr>
              <a:t>vs.</a:t>
            </a:r>
            <a:r>
              <a:rPr dirty="0" sz="1800" spc="-55" b="1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 b="1">
                <a:solidFill>
                  <a:srgbClr val="595959"/>
                </a:solidFill>
                <a:latin typeface="Helvetica"/>
                <a:cs typeface="Helvetica"/>
              </a:rPr>
              <a:t>standardization:</a:t>
            </a:r>
            <a:r>
              <a:rPr dirty="0" sz="1800" spc="-50" b="1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Standardization</a:t>
            </a:r>
            <a:r>
              <a:rPr dirty="0" sz="18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of</a:t>
            </a:r>
            <a:r>
              <a:rPr dirty="0" sz="18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screening</a:t>
            </a:r>
            <a:r>
              <a:rPr dirty="0" sz="18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can</a:t>
            </a:r>
            <a:r>
              <a:rPr dirty="0" sz="18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normalize</a:t>
            </a:r>
            <a:r>
              <a:rPr dirty="0" sz="18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screening</a:t>
            </a:r>
            <a:r>
              <a:rPr dirty="0" sz="18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 spc="-25">
                <a:solidFill>
                  <a:srgbClr val="595959"/>
                </a:solidFill>
                <a:latin typeface="Helvetica"/>
                <a:cs typeface="Helvetica"/>
              </a:rPr>
              <a:t>and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improve</a:t>
            </a:r>
            <a:r>
              <a:rPr dirty="0" sz="1800" spc="-4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workflow</a:t>
            </a:r>
            <a:r>
              <a:rPr dirty="0" sz="1800" spc="-3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integration,</a:t>
            </a:r>
            <a:r>
              <a:rPr dirty="0" sz="1800" spc="-3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but</a:t>
            </a:r>
            <a:r>
              <a:rPr dirty="0" sz="1800" spc="-3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flexibility</a:t>
            </a:r>
            <a:r>
              <a:rPr dirty="0" sz="1800" spc="-3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in</a:t>
            </a:r>
            <a:r>
              <a:rPr dirty="0" sz="1800" spc="-3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who</a:t>
            </a:r>
            <a:r>
              <a:rPr dirty="0" sz="1800" spc="-3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can</a:t>
            </a:r>
            <a:r>
              <a:rPr dirty="0" sz="1800" spc="-3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screen/when</a:t>
            </a:r>
            <a:r>
              <a:rPr dirty="0" sz="1800" spc="-3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screening</a:t>
            </a:r>
            <a:r>
              <a:rPr dirty="0" sz="1800" spc="-3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can</a:t>
            </a:r>
            <a:r>
              <a:rPr dirty="0" sz="1800" spc="-4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occur</a:t>
            </a:r>
            <a:r>
              <a:rPr dirty="0" sz="1800" spc="-3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 spc="-25">
                <a:solidFill>
                  <a:srgbClr val="595959"/>
                </a:solidFill>
                <a:latin typeface="Helvetica"/>
                <a:cs typeface="Helvetica"/>
              </a:rPr>
              <a:t>may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improve</a:t>
            </a:r>
            <a:r>
              <a:rPr dirty="0" sz="1800" spc="-3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adoption</a:t>
            </a:r>
            <a:r>
              <a:rPr dirty="0" sz="1800" spc="-3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and</a:t>
            </a:r>
            <a:r>
              <a:rPr dirty="0" sz="1800" spc="-3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reach.</a:t>
            </a:r>
            <a:r>
              <a:rPr dirty="0" sz="1800" spc="-3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In</a:t>
            </a:r>
            <a:r>
              <a:rPr dirty="0" sz="1800" spc="-3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two</a:t>
            </a:r>
            <a:r>
              <a:rPr dirty="0" sz="1800" spc="-3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studies,</a:t>
            </a:r>
            <a:r>
              <a:rPr dirty="0" sz="1800" spc="-3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staff</a:t>
            </a:r>
            <a:r>
              <a:rPr dirty="0" sz="1800" spc="-3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reported</a:t>
            </a:r>
            <a:r>
              <a:rPr dirty="0" sz="1800" spc="-3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that</a:t>
            </a:r>
            <a:r>
              <a:rPr dirty="0" sz="1800" spc="-3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decisions</a:t>
            </a:r>
            <a:r>
              <a:rPr dirty="0" sz="1800" spc="-3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about</a:t>
            </a:r>
            <a:r>
              <a:rPr dirty="0" sz="1800" spc="-3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whether</a:t>
            </a:r>
            <a:r>
              <a:rPr dirty="0" sz="1800" spc="-2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to</a:t>
            </a:r>
            <a:r>
              <a:rPr dirty="0" sz="1800" spc="-3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 spc="-10">
                <a:solidFill>
                  <a:srgbClr val="595959"/>
                </a:solidFill>
                <a:latin typeface="Helvetica"/>
                <a:cs typeface="Helvetica"/>
              </a:rPr>
              <a:t>screen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were</a:t>
            </a:r>
            <a:r>
              <a:rPr dirty="0" sz="1800" spc="-3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based</a:t>
            </a:r>
            <a:r>
              <a:rPr dirty="0" sz="1800" spc="-3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on</a:t>
            </a:r>
            <a:r>
              <a:rPr dirty="0" sz="1800" spc="-3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staff</a:t>
            </a:r>
            <a:r>
              <a:rPr dirty="0" sz="1800" spc="-3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judgements</a:t>
            </a:r>
            <a:r>
              <a:rPr dirty="0" sz="1800" spc="-3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rather</a:t>
            </a:r>
            <a:r>
              <a:rPr dirty="0" sz="1800" spc="-2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than</a:t>
            </a:r>
            <a:r>
              <a:rPr dirty="0" sz="1800" spc="-3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universal</a:t>
            </a:r>
            <a:r>
              <a:rPr dirty="0" sz="1800" spc="-2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or</a:t>
            </a:r>
            <a:r>
              <a:rPr dirty="0" sz="1800" spc="-3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agreed</a:t>
            </a:r>
            <a:r>
              <a:rPr dirty="0" sz="1800" spc="-3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on</a:t>
            </a:r>
            <a:r>
              <a:rPr dirty="0" sz="1800" spc="-3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target</a:t>
            </a:r>
            <a:r>
              <a:rPr dirty="0" sz="1800" spc="-3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 spc="-10">
                <a:solidFill>
                  <a:srgbClr val="595959"/>
                </a:solidFill>
                <a:latin typeface="Helvetica"/>
                <a:cs typeface="Helvetica"/>
              </a:rPr>
              <a:t>populations.</a:t>
            </a:r>
            <a:endParaRPr sz="1800">
              <a:latin typeface="Helvetica"/>
              <a:cs typeface="Helvetica"/>
            </a:endParaRPr>
          </a:p>
          <a:p>
            <a:pPr marL="12700" marR="1224280">
              <a:lnSpc>
                <a:spcPts val="2110"/>
              </a:lnSpc>
              <a:spcBef>
                <a:spcPts val="1600"/>
              </a:spcBef>
            </a:pPr>
            <a:r>
              <a:rPr dirty="0" sz="1800" b="1">
                <a:solidFill>
                  <a:srgbClr val="595959"/>
                </a:solidFill>
                <a:latin typeface="Helvetica"/>
                <a:cs typeface="Helvetica"/>
              </a:rPr>
              <a:t>Time:</a:t>
            </a:r>
            <a:r>
              <a:rPr dirty="0" sz="1800" spc="-35" b="1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Screening</a:t>
            </a:r>
            <a:r>
              <a:rPr dirty="0" sz="1800" spc="-4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time</a:t>
            </a:r>
            <a:r>
              <a:rPr dirty="0" sz="1800" spc="-4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varies</a:t>
            </a:r>
            <a:r>
              <a:rPr dirty="0" sz="1800" spc="-3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depending</a:t>
            </a:r>
            <a:r>
              <a:rPr dirty="0" sz="1800" spc="-4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on</a:t>
            </a:r>
            <a:r>
              <a:rPr dirty="0" sz="1800" spc="-4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tool</a:t>
            </a:r>
            <a:r>
              <a:rPr dirty="0" sz="1800" spc="-3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used/modality</a:t>
            </a:r>
            <a:r>
              <a:rPr dirty="0" sz="1800" spc="-4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of</a:t>
            </a:r>
            <a:r>
              <a:rPr dirty="0" sz="1800" spc="-4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 spc="-10">
                <a:solidFill>
                  <a:srgbClr val="595959"/>
                </a:solidFill>
                <a:latin typeface="Helvetica"/>
                <a:cs typeface="Helvetica"/>
              </a:rPr>
              <a:t>screening/workforce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used/integration</a:t>
            </a:r>
            <a:r>
              <a:rPr dirty="0" sz="1800" spc="-3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into</a:t>
            </a:r>
            <a:r>
              <a:rPr dirty="0" sz="1800" spc="-3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workflow</a:t>
            </a:r>
            <a:r>
              <a:rPr dirty="0" sz="1800" spc="-3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(range:</a:t>
            </a:r>
            <a:r>
              <a:rPr dirty="0" sz="1800" spc="-3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 spc="-10">
                <a:solidFill>
                  <a:srgbClr val="595959"/>
                </a:solidFill>
                <a:latin typeface="Helvetica"/>
                <a:cs typeface="Helvetica"/>
              </a:rPr>
              <a:t>1-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9</a:t>
            </a:r>
            <a:r>
              <a:rPr dirty="0" sz="1800" spc="-3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 spc="-10">
                <a:solidFill>
                  <a:srgbClr val="595959"/>
                </a:solidFill>
                <a:latin typeface="Helvetica"/>
                <a:cs typeface="Helvetica"/>
              </a:rPr>
              <a:t>minutes).</a:t>
            </a:r>
            <a:endParaRPr sz="1800">
              <a:latin typeface="Helvetica"/>
              <a:cs typeface="Helvetica"/>
            </a:endParaRPr>
          </a:p>
          <a:p>
            <a:pPr marL="12700" marR="284480">
              <a:lnSpc>
                <a:spcPct val="99400"/>
              </a:lnSpc>
              <a:spcBef>
                <a:spcPts val="2140"/>
              </a:spcBef>
            </a:pPr>
            <a:r>
              <a:rPr dirty="0" sz="1800" b="1">
                <a:solidFill>
                  <a:srgbClr val="595959"/>
                </a:solidFill>
                <a:latin typeface="Helvetica"/>
                <a:cs typeface="Helvetica"/>
              </a:rPr>
              <a:t>Workforce</a:t>
            </a:r>
            <a:r>
              <a:rPr dirty="0" sz="1800" spc="-45" b="1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 b="1">
                <a:solidFill>
                  <a:srgbClr val="595959"/>
                </a:solidFill>
                <a:latin typeface="Helvetica"/>
                <a:cs typeface="Helvetica"/>
              </a:rPr>
              <a:t>and</a:t>
            </a:r>
            <a:r>
              <a:rPr dirty="0" sz="1800" spc="-40" b="1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 b="1">
                <a:solidFill>
                  <a:srgbClr val="595959"/>
                </a:solidFill>
                <a:latin typeface="Helvetica"/>
                <a:cs typeface="Helvetica"/>
              </a:rPr>
              <a:t>modality:</a:t>
            </a:r>
            <a:r>
              <a:rPr dirty="0" sz="1800" spc="-40" b="1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Few</a:t>
            </a:r>
            <a:r>
              <a:rPr dirty="0" sz="1800" spc="-4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studies</a:t>
            </a:r>
            <a:r>
              <a:rPr dirty="0" sz="1800" spc="-4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compared</a:t>
            </a:r>
            <a:r>
              <a:rPr dirty="0" sz="1800" spc="-4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workforce</a:t>
            </a:r>
            <a:r>
              <a:rPr dirty="0" sz="1800" spc="-4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and/or</a:t>
            </a:r>
            <a:r>
              <a:rPr dirty="0" sz="1800" spc="-4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modality</a:t>
            </a:r>
            <a:r>
              <a:rPr dirty="0" sz="1800" spc="-4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of</a:t>
            </a:r>
            <a:r>
              <a:rPr dirty="0" sz="1800" spc="-4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screening;</a:t>
            </a:r>
            <a:r>
              <a:rPr dirty="0" sz="1800" spc="-4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in</a:t>
            </a:r>
            <a:r>
              <a:rPr dirty="0" sz="1800" spc="-4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 spc="-50">
                <a:solidFill>
                  <a:srgbClr val="595959"/>
                </a:solidFill>
                <a:latin typeface="Helvetica"/>
                <a:cs typeface="Helvetica"/>
              </a:rPr>
              <a:t>a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handful</a:t>
            </a:r>
            <a:r>
              <a:rPr dirty="0" sz="1800" spc="-2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of</a:t>
            </a:r>
            <a:r>
              <a:rPr dirty="0" sz="1800" spc="-2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studies,</a:t>
            </a:r>
            <a:r>
              <a:rPr dirty="0" sz="1800" spc="-2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it</a:t>
            </a:r>
            <a:r>
              <a:rPr dirty="0" sz="1800" spc="-3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appeared</a:t>
            </a:r>
            <a:r>
              <a:rPr dirty="0" sz="1800" spc="-2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community</a:t>
            </a:r>
            <a:r>
              <a:rPr dirty="0" sz="1800" spc="-2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health</a:t>
            </a:r>
            <a:r>
              <a:rPr dirty="0" sz="1800" spc="-3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workers</a:t>
            </a:r>
            <a:r>
              <a:rPr dirty="0" sz="1800" spc="-2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or</a:t>
            </a:r>
            <a:r>
              <a:rPr dirty="0" sz="1800" spc="-2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 spc="-10">
                <a:solidFill>
                  <a:srgbClr val="595959"/>
                </a:solidFill>
                <a:latin typeface="Helvetica"/>
                <a:cs typeface="Helvetica"/>
              </a:rPr>
              <a:t>technology-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assisted</a:t>
            </a:r>
            <a:r>
              <a:rPr dirty="0" sz="1800" spc="-3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 spc="-10">
                <a:solidFill>
                  <a:srgbClr val="595959"/>
                </a:solidFill>
                <a:latin typeface="Helvetica"/>
                <a:cs typeface="Helvetica"/>
              </a:rPr>
              <a:t>screening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improved</a:t>
            </a:r>
            <a:r>
              <a:rPr dirty="0" sz="1800" spc="-3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disclosure</a:t>
            </a:r>
            <a:r>
              <a:rPr dirty="0" sz="1800" spc="-3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rates</a:t>
            </a:r>
            <a:r>
              <a:rPr dirty="0" sz="1800" spc="-3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and</a:t>
            </a:r>
            <a:r>
              <a:rPr dirty="0" sz="1800" spc="-3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reduced</a:t>
            </a:r>
            <a:r>
              <a:rPr dirty="0" sz="1800" spc="-3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the</a:t>
            </a:r>
            <a:r>
              <a:rPr dirty="0" sz="1800" spc="-3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burden</a:t>
            </a:r>
            <a:r>
              <a:rPr dirty="0" sz="1800" spc="-3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of</a:t>
            </a:r>
            <a:r>
              <a:rPr dirty="0" sz="1800" spc="-3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screening</a:t>
            </a:r>
            <a:r>
              <a:rPr dirty="0" sz="1800" spc="-3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on</a:t>
            </a:r>
            <a:r>
              <a:rPr dirty="0" sz="1800" spc="-3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healthcare</a:t>
            </a:r>
            <a:r>
              <a:rPr dirty="0" sz="1800" spc="-3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 spc="-10">
                <a:solidFill>
                  <a:srgbClr val="595959"/>
                </a:solidFill>
                <a:latin typeface="Helvetica"/>
                <a:cs typeface="Helvetica"/>
              </a:rPr>
              <a:t>teams.</a:t>
            </a:r>
            <a:endParaRPr sz="1800">
              <a:latin typeface="Helvetica"/>
              <a:cs typeface="Helvetica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800">
              <a:latin typeface="Helvetica"/>
              <a:cs typeface="Helvetica"/>
            </a:endParaRPr>
          </a:p>
          <a:p>
            <a:pPr marL="12700" marR="331470">
              <a:lnSpc>
                <a:spcPct val="99400"/>
              </a:lnSpc>
            </a:pPr>
            <a:r>
              <a:rPr dirty="0" sz="1800" b="1">
                <a:solidFill>
                  <a:srgbClr val="595959"/>
                </a:solidFill>
                <a:latin typeface="Helvetica"/>
                <a:cs typeface="Helvetica"/>
              </a:rPr>
              <a:t>Implementation</a:t>
            </a:r>
            <a:r>
              <a:rPr dirty="0" sz="1800" spc="-50" b="1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 b="1">
                <a:solidFill>
                  <a:srgbClr val="595959"/>
                </a:solidFill>
                <a:latin typeface="Helvetica"/>
                <a:cs typeface="Helvetica"/>
              </a:rPr>
              <a:t>facilitators:</a:t>
            </a:r>
            <a:r>
              <a:rPr dirty="0" sz="1800" spc="-45" b="1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Regular</a:t>
            </a:r>
            <a:r>
              <a:rPr dirty="0" sz="1800" spc="-4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communication</a:t>
            </a:r>
            <a:r>
              <a:rPr dirty="0" sz="1800" spc="-5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with</a:t>
            </a:r>
            <a:r>
              <a:rPr dirty="0" sz="1800" spc="-4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healthcare</a:t>
            </a:r>
            <a:r>
              <a:rPr dirty="0" sz="1800" spc="-4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teams</a:t>
            </a:r>
            <a:r>
              <a:rPr dirty="0" sz="1800" spc="-4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on</a:t>
            </a:r>
            <a:r>
              <a:rPr dirty="0" sz="1800" spc="-4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 spc="-10">
                <a:solidFill>
                  <a:srgbClr val="595959"/>
                </a:solidFill>
                <a:latin typeface="Helvetica"/>
                <a:cs typeface="Helvetica"/>
              </a:rPr>
              <a:t>screening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progress/processes;</a:t>
            </a:r>
            <a:r>
              <a:rPr dirty="0" sz="18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clear</a:t>
            </a:r>
            <a:r>
              <a:rPr dirty="0" sz="1800" spc="-5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communication</a:t>
            </a:r>
            <a:r>
              <a:rPr dirty="0" sz="18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with</a:t>
            </a:r>
            <a:r>
              <a:rPr dirty="0" sz="18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patients/caregivers</a:t>
            </a:r>
            <a:r>
              <a:rPr dirty="0" sz="18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about</a:t>
            </a:r>
            <a:r>
              <a:rPr dirty="0" sz="18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 spc="-10">
                <a:solidFill>
                  <a:srgbClr val="595959"/>
                </a:solidFill>
                <a:latin typeface="Helvetica"/>
                <a:cs typeface="Helvetica"/>
              </a:rPr>
              <a:t>screening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rationale/processes;</a:t>
            </a:r>
            <a:r>
              <a:rPr dirty="0" sz="1800" spc="-4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training</a:t>
            </a:r>
            <a:r>
              <a:rPr dirty="0" sz="1800" spc="-4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healthcare</a:t>
            </a:r>
            <a:r>
              <a:rPr dirty="0" sz="1800" spc="-4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teams</a:t>
            </a:r>
            <a:r>
              <a:rPr dirty="0" sz="1800" spc="-4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on</a:t>
            </a:r>
            <a:r>
              <a:rPr dirty="0" sz="1800" spc="-4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empathic</a:t>
            </a:r>
            <a:r>
              <a:rPr dirty="0" sz="1800" spc="-4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inquiry</a:t>
            </a:r>
            <a:r>
              <a:rPr dirty="0" sz="1800" spc="-4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and</a:t>
            </a:r>
            <a:r>
              <a:rPr dirty="0" sz="1800" spc="-3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 spc="-10">
                <a:solidFill>
                  <a:srgbClr val="595959"/>
                </a:solidFill>
                <a:latin typeface="Helvetica"/>
                <a:cs typeface="Helvetica"/>
              </a:rPr>
              <a:t>trauma-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informed</a:t>
            </a:r>
            <a:r>
              <a:rPr dirty="0" sz="1800" spc="-4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 spc="-10">
                <a:solidFill>
                  <a:srgbClr val="595959"/>
                </a:solidFill>
                <a:latin typeface="Helvetica"/>
                <a:cs typeface="Helvetica"/>
              </a:rPr>
              <a:t>care.</a:t>
            </a:r>
            <a:endParaRPr sz="1800">
              <a:latin typeface="Helvetica"/>
              <a:cs typeface="Helvetica"/>
            </a:endParaRPr>
          </a:p>
          <a:p>
            <a:pPr marL="12700">
              <a:lnSpc>
                <a:spcPct val="100000"/>
              </a:lnSpc>
              <a:spcBef>
                <a:spcPts val="2135"/>
              </a:spcBef>
            </a:pPr>
            <a:r>
              <a:rPr dirty="0" sz="1800" b="1">
                <a:solidFill>
                  <a:srgbClr val="595959"/>
                </a:solidFill>
                <a:latin typeface="Helvetica"/>
                <a:cs typeface="Helvetica"/>
              </a:rPr>
              <a:t>Implementation</a:t>
            </a:r>
            <a:r>
              <a:rPr dirty="0" sz="1800" spc="-45" b="1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 b="1">
                <a:solidFill>
                  <a:srgbClr val="595959"/>
                </a:solidFill>
                <a:latin typeface="Helvetica"/>
                <a:cs typeface="Helvetica"/>
              </a:rPr>
              <a:t>barriers:</a:t>
            </a:r>
            <a:r>
              <a:rPr dirty="0" sz="1800" spc="-40" b="1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Lack</a:t>
            </a:r>
            <a:r>
              <a:rPr dirty="0" sz="1800" spc="-4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of</a:t>
            </a:r>
            <a:r>
              <a:rPr dirty="0" sz="1800" spc="-4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time</a:t>
            </a:r>
            <a:r>
              <a:rPr dirty="0" sz="1800" spc="-4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and</a:t>
            </a:r>
            <a:r>
              <a:rPr dirty="0" sz="1800" spc="-4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insufficient</a:t>
            </a:r>
            <a:r>
              <a:rPr dirty="0" sz="1800" spc="-4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 spc="-10">
                <a:solidFill>
                  <a:srgbClr val="595959"/>
                </a:solidFill>
                <a:latin typeface="Helvetica"/>
                <a:cs typeface="Helvetica"/>
              </a:rPr>
              <a:t>staffing</a:t>
            </a:r>
            <a:endParaRPr sz="1800">
              <a:latin typeface="Helvetica"/>
              <a:cs typeface="Helvetica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69391" y="1664207"/>
            <a:ext cx="536448" cy="536448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69391" y="2679192"/>
            <a:ext cx="536448" cy="533400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69391" y="3691128"/>
            <a:ext cx="536448" cy="533400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69391" y="4669535"/>
            <a:ext cx="536448" cy="536448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478536" y="5669279"/>
            <a:ext cx="536448" cy="536447"/>
          </a:xfrm>
          <a:prstGeom prst="rect">
            <a:avLst/>
          </a:prstGeom>
        </p:spPr>
      </p:pic>
      <p:sp>
        <p:nvSpPr>
          <p:cNvPr id="10" name="object 10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 spc="-235"/>
              <a:t>SIREN</a:t>
            </a:r>
            <a:r>
              <a:rPr dirty="0" spc="-70"/>
              <a:t> </a:t>
            </a:r>
            <a:r>
              <a:rPr dirty="0" spc="355"/>
              <a:t>|</a:t>
            </a:r>
            <a:r>
              <a:rPr dirty="0" spc="-75"/>
              <a:t> </a:t>
            </a:r>
            <a:fld id="{81D60167-4931-47E6-BA6A-407CBD079E47}" type="slidenum">
              <a:rPr dirty="0" spc="-50"/>
              <a:t>10</a:t>
            </a:fld>
          </a:p>
        </p:txBody>
      </p:sp>
      <p:sp>
        <p:nvSpPr>
          <p:cNvPr id="11" name="object 11"/>
          <p:cNvSpPr txBox="1"/>
          <p:nvPr/>
        </p:nvSpPr>
        <p:spPr>
          <a:xfrm>
            <a:off x="252161" y="6548624"/>
            <a:ext cx="2795270" cy="2286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650"/>
              </a:lnSpc>
            </a:pPr>
            <a:r>
              <a:rPr dirty="0" sz="1600" spc="-10" b="1">
                <a:solidFill>
                  <a:srgbClr val="112148"/>
                </a:solidFill>
                <a:latin typeface="Helvetica"/>
                <a:cs typeface="Helvetica"/>
                <a:hlinkClick r:id="rId7"/>
              </a:rPr>
              <a:t>https://sirenetwork.ucsf.edu/</a:t>
            </a:r>
            <a:endParaRPr sz="1600">
              <a:latin typeface="Helvetica"/>
              <a:cs typeface="Helvetica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ctr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Results:</a:t>
            </a:r>
            <a:r>
              <a:rPr dirty="0" spc="-45"/>
              <a:t> </a:t>
            </a:r>
            <a:r>
              <a:rPr dirty="0" b="1">
                <a:solidFill>
                  <a:srgbClr val="0F388A"/>
                </a:solidFill>
                <a:latin typeface="Helvetica"/>
                <a:cs typeface="Helvetica"/>
              </a:rPr>
              <a:t>Maintenance</a:t>
            </a:r>
            <a:r>
              <a:rPr dirty="0" spc="-35" b="1">
                <a:solidFill>
                  <a:srgbClr val="0F388A"/>
                </a:solidFill>
                <a:latin typeface="Helvetica"/>
                <a:cs typeface="Helvetica"/>
              </a:rPr>
              <a:t> </a:t>
            </a:r>
            <a:r>
              <a:rPr dirty="0" spc="-10"/>
              <a:t>(N=1)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684385" y="1765300"/>
            <a:ext cx="9418955" cy="958215"/>
          </a:xfrm>
          <a:prstGeom prst="rect">
            <a:avLst/>
          </a:prstGeom>
        </p:spPr>
        <p:txBody>
          <a:bodyPr wrap="square" lIns="0" tIns="48895" rIns="0" bIns="0" rtlCol="0" vert="horz">
            <a:spAutoFit/>
          </a:bodyPr>
          <a:lstStyle/>
          <a:p>
            <a:pPr marL="12700" marR="5080">
              <a:lnSpc>
                <a:spcPct val="89100"/>
              </a:lnSpc>
              <a:spcBef>
                <a:spcPts val="385"/>
              </a:spcBef>
            </a:pP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One</a:t>
            </a:r>
            <a:r>
              <a:rPr dirty="0" sz="22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article</a:t>
            </a:r>
            <a:r>
              <a:rPr dirty="0" sz="2200" spc="-5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reported</a:t>
            </a:r>
            <a:r>
              <a:rPr dirty="0" sz="2200" spc="-5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a</a:t>
            </a:r>
            <a:r>
              <a:rPr dirty="0" sz="2200" spc="-5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significant</a:t>
            </a:r>
            <a:r>
              <a:rPr dirty="0" sz="2200" spc="-5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drop</a:t>
            </a:r>
            <a:r>
              <a:rPr dirty="0" sz="2200" spc="-5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in</a:t>
            </a:r>
            <a:r>
              <a:rPr dirty="0" sz="2200" spc="-5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screening</a:t>
            </a:r>
            <a:r>
              <a:rPr dirty="0" sz="2200" spc="-5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over</a:t>
            </a:r>
            <a:r>
              <a:rPr dirty="0" sz="2200" spc="-4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the</a:t>
            </a:r>
            <a:r>
              <a:rPr dirty="0" sz="2200" spc="-5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 spc="-20">
                <a:solidFill>
                  <a:srgbClr val="595959"/>
                </a:solidFill>
                <a:latin typeface="Helvetica"/>
                <a:cs typeface="Helvetica"/>
              </a:rPr>
              <a:t>21-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month</a:t>
            </a:r>
            <a:r>
              <a:rPr dirty="0" sz="2200" spc="-5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 spc="-10">
                <a:solidFill>
                  <a:srgbClr val="595959"/>
                </a:solidFill>
                <a:latin typeface="Helvetica"/>
                <a:cs typeface="Helvetica"/>
              </a:rPr>
              <a:t>follow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up</a:t>
            </a:r>
            <a:r>
              <a:rPr dirty="0" sz="22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period</a:t>
            </a:r>
            <a:r>
              <a:rPr dirty="0" sz="22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after</a:t>
            </a:r>
            <a:r>
              <a:rPr dirty="0" sz="22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an</a:t>
            </a:r>
            <a:r>
              <a:rPr dirty="0" sz="22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educational</a:t>
            </a:r>
            <a:r>
              <a:rPr dirty="0" sz="22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intervention</a:t>
            </a:r>
            <a:r>
              <a:rPr dirty="0" sz="22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to</a:t>
            </a:r>
            <a:r>
              <a:rPr dirty="0" sz="22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increase</a:t>
            </a:r>
            <a:r>
              <a:rPr dirty="0" sz="22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social</a:t>
            </a:r>
            <a:r>
              <a:rPr dirty="0" sz="22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screening</a:t>
            </a:r>
            <a:r>
              <a:rPr dirty="0" sz="22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 spc="-25">
                <a:solidFill>
                  <a:srgbClr val="595959"/>
                </a:solidFill>
                <a:latin typeface="Helvetica"/>
                <a:cs typeface="Helvetica"/>
              </a:rPr>
              <a:t>by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pediatric</a:t>
            </a:r>
            <a:r>
              <a:rPr dirty="0" sz="2200" spc="-7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 spc="-10">
                <a:solidFill>
                  <a:srgbClr val="595959"/>
                </a:solidFill>
                <a:latin typeface="Helvetica"/>
                <a:cs typeface="Helvetica"/>
              </a:rPr>
              <a:t>residents.</a:t>
            </a:r>
            <a:endParaRPr sz="2200">
              <a:latin typeface="Helvetica"/>
              <a:cs typeface="Helvetic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83336" y="1984248"/>
            <a:ext cx="624840" cy="621791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 spc="-235"/>
              <a:t>SIREN</a:t>
            </a:r>
            <a:r>
              <a:rPr dirty="0" spc="-70"/>
              <a:t> </a:t>
            </a:r>
            <a:r>
              <a:rPr dirty="0" spc="355"/>
              <a:t>|</a:t>
            </a:r>
            <a:r>
              <a:rPr dirty="0" spc="-75"/>
              <a:t> </a:t>
            </a:r>
            <a:fld id="{81D60167-4931-47E6-BA6A-407CBD079E47}" type="slidenum">
              <a:rPr dirty="0" spc="-50"/>
              <a:t>10</a:t>
            </a:fld>
          </a:p>
        </p:txBody>
      </p:sp>
      <p:sp>
        <p:nvSpPr>
          <p:cNvPr id="6" name="object 6"/>
          <p:cNvSpPr txBox="1"/>
          <p:nvPr/>
        </p:nvSpPr>
        <p:spPr>
          <a:xfrm>
            <a:off x="252161" y="6548624"/>
            <a:ext cx="2795270" cy="2286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650"/>
              </a:lnSpc>
            </a:pPr>
            <a:r>
              <a:rPr dirty="0" sz="1600" spc="-10" b="1">
                <a:solidFill>
                  <a:srgbClr val="112148"/>
                </a:solidFill>
                <a:latin typeface="Helvetica"/>
                <a:cs typeface="Helvetica"/>
                <a:hlinkClick r:id="rId3"/>
              </a:rPr>
              <a:t>https://sirenetwork.ucsf.edu/</a:t>
            </a:r>
            <a:endParaRPr sz="1600">
              <a:latin typeface="Helvetica"/>
              <a:cs typeface="Helvetica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38200" y="1159136"/>
            <a:ext cx="10515600" cy="0"/>
          </a:xfrm>
          <a:custGeom>
            <a:avLst/>
            <a:gdLst/>
            <a:ahLst/>
            <a:cxnLst/>
            <a:rect l="l" t="t" r="r" b="b"/>
            <a:pathLst>
              <a:path w="10515600" h="0">
                <a:moveTo>
                  <a:pt x="0" y="0"/>
                </a:moveTo>
                <a:lnTo>
                  <a:pt x="10515600" y="1"/>
                </a:lnTo>
              </a:path>
            </a:pathLst>
          </a:custGeom>
          <a:ln w="57150">
            <a:solidFill>
              <a:srgbClr val="112148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71298" y="1611979"/>
            <a:ext cx="6804211" cy="4385407"/>
          </a:xfrm>
          <a:prstGeom prst="rect">
            <a:avLst/>
          </a:prstGeom>
        </p:spPr>
      </p:pic>
      <p:sp>
        <p:nvSpPr>
          <p:cNvPr id="4" name="object 4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90499" rIns="0" bIns="0" rtlCol="0" vert="horz">
            <a:spAutoFit/>
          </a:bodyPr>
          <a:lstStyle/>
          <a:p>
            <a:pPr marL="128905">
              <a:lnSpc>
                <a:spcPct val="100000"/>
              </a:lnSpc>
              <a:spcBef>
                <a:spcPts val="100"/>
              </a:spcBef>
            </a:pPr>
            <a:r>
              <a:rPr dirty="0"/>
              <a:t>Looking</a:t>
            </a:r>
            <a:r>
              <a:rPr dirty="0" spc="-60"/>
              <a:t> </a:t>
            </a:r>
            <a:r>
              <a:rPr dirty="0" spc="-10"/>
              <a:t>Forward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031463" y="2414523"/>
            <a:ext cx="5017135" cy="2753360"/>
          </a:xfrm>
          <a:prstGeom prst="rect">
            <a:avLst/>
          </a:prstGeom>
        </p:spPr>
        <p:txBody>
          <a:bodyPr wrap="square" lIns="0" tIns="55879" rIns="0" bIns="0" rtlCol="0" vert="horz">
            <a:spAutoFit/>
          </a:bodyPr>
          <a:lstStyle/>
          <a:p>
            <a:pPr marL="12700" marR="5080">
              <a:lnSpc>
                <a:spcPct val="89900"/>
              </a:lnSpc>
              <a:spcBef>
                <a:spcPts val="439"/>
              </a:spcBef>
            </a:pPr>
            <a:r>
              <a:rPr dirty="0" sz="2800">
                <a:solidFill>
                  <a:srgbClr val="595959"/>
                </a:solidFill>
                <a:latin typeface="Helvetica"/>
                <a:cs typeface="Helvetica"/>
              </a:rPr>
              <a:t>We</a:t>
            </a:r>
            <a:r>
              <a:rPr dirty="0" sz="2800" spc="-7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800">
                <a:solidFill>
                  <a:srgbClr val="595959"/>
                </a:solidFill>
                <a:latin typeface="Helvetica"/>
                <a:cs typeface="Helvetica"/>
              </a:rPr>
              <a:t>should</a:t>
            </a:r>
            <a:r>
              <a:rPr dirty="0" sz="28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800">
                <a:solidFill>
                  <a:srgbClr val="595959"/>
                </a:solidFill>
                <a:latin typeface="Helvetica"/>
                <a:cs typeface="Helvetica"/>
              </a:rPr>
              <a:t>leverage</a:t>
            </a:r>
            <a:r>
              <a:rPr dirty="0" sz="28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800">
                <a:solidFill>
                  <a:srgbClr val="595959"/>
                </a:solidFill>
                <a:latin typeface="Helvetica"/>
                <a:cs typeface="Helvetica"/>
              </a:rPr>
              <a:t>the</a:t>
            </a:r>
            <a:r>
              <a:rPr dirty="0" sz="28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800" spc="-10">
                <a:solidFill>
                  <a:srgbClr val="595959"/>
                </a:solidFill>
                <a:latin typeface="Helvetica"/>
                <a:cs typeface="Helvetica"/>
              </a:rPr>
              <a:t>rapidly </a:t>
            </a:r>
            <a:r>
              <a:rPr dirty="0" sz="2800">
                <a:solidFill>
                  <a:srgbClr val="595959"/>
                </a:solidFill>
                <a:latin typeface="Helvetica"/>
                <a:cs typeface="Helvetica"/>
              </a:rPr>
              <a:t>increasing</a:t>
            </a:r>
            <a:r>
              <a:rPr dirty="0" sz="28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800">
                <a:solidFill>
                  <a:srgbClr val="595959"/>
                </a:solidFill>
                <a:latin typeface="Helvetica"/>
                <a:cs typeface="Helvetica"/>
              </a:rPr>
              <a:t>number</a:t>
            </a:r>
            <a:r>
              <a:rPr dirty="0" sz="28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800">
                <a:solidFill>
                  <a:srgbClr val="595959"/>
                </a:solidFill>
                <a:latin typeface="Helvetica"/>
                <a:cs typeface="Helvetica"/>
              </a:rPr>
              <a:t>of</a:t>
            </a:r>
            <a:r>
              <a:rPr dirty="0" sz="2800" spc="-7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800" spc="-10">
                <a:solidFill>
                  <a:srgbClr val="595959"/>
                </a:solidFill>
                <a:latin typeface="Helvetica"/>
                <a:cs typeface="Helvetica"/>
              </a:rPr>
              <a:t>social </a:t>
            </a:r>
            <a:r>
              <a:rPr dirty="0" sz="2800">
                <a:solidFill>
                  <a:srgbClr val="595959"/>
                </a:solidFill>
                <a:latin typeface="Helvetica"/>
                <a:cs typeface="Helvetica"/>
              </a:rPr>
              <a:t>screening</a:t>
            </a:r>
            <a:r>
              <a:rPr dirty="0" sz="28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800">
                <a:solidFill>
                  <a:srgbClr val="595959"/>
                </a:solidFill>
                <a:latin typeface="Helvetica"/>
                <a:cs typeface="Helvetica"/>
              </a:rPr>
              <a:t>programs</a:t>
            </a:r>
            <a:r>
              <a:rPr dirty="0" sz="28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800">
                <a:solidFill>
                  <a:srgbClr val="595959"/>
                </a:solidFill>
                <a:latin typeface="Helvetica"/>
                <a:cs typeface="Helvetica"/>
              </a:rPr>
              <a:t>to</a:t>
            </a:r>
            <a:r>
              <a:rPr dirty="0" sz="28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800" spc="-10">
                <a:solidFill>
                  <a:srgbClr val="595959"/>
                </a:solidFill>
                <a:latin typeface="Helvetica"/>
                <a:cs typeface="Helvetica"/>
              </a:rPr>
              <a:t>explore </a:t>
            </a:r>
            <a:r>
              <a:rPr dirty="0" sz="2800">
                <a:solidFill>
                  <a:srgbClr val="595959"/>
                </a:solidFill>
                <a:latin typeface="Helvetica"/>
                <a:cs typeface="Helvetica"/>
              </a:rPr>
              <a:t>implementation</a:t>
            </a:r>
            <a:r>
              <a:rPr dirty="0" sz="2800" spc="-14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800" spc="-10">
                <a:solidFill>
                  <a:srgbClr val="595959"/>
                </a:solidFill>
                <a:latin typeface="Helvetica"/>
                <a:cs typeface="Helvetica"/>
              </a:rPr>
              <a:t>approaches </a:t>
            </a:r>
            <a:r>
              <a:rPr dirty="0" sz="2800">
                <a:solidFill>
                  <a:srgbClr val="595959"/>
                </a:solidFill>
                <a:latin typeface="Helvetica"/>
                <a:cs typeface="Helvetica"/>
              </a:rPr>
              <a:t>that</a:t>
            </a:r>
            <a:r>
              <a:rPr dirty="0" sz="28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800">
                <a:solidFill>
                  <a:srgbClr val="595959"/>
                </a:solidFill>
                <a:latin typeface="Helvetica"/>
                <a:cs typeface="Helvetica"/>
              </a:rPr>
              <a:t>prioritize</a:t>
            </a:r>
            <a:r>
              <a:rPr dirty="0" sz="28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800">
                <a:solidFill>
                  <a:srgbClr val="595959"/>
                </a:solidFill>
                <a:latin typeface="Helvetica"/>
                <a:cs typeface="Helvetica"/>
              </a:rPr>
              <a:t>a)</a:t>
            </a:r>
            <a:r>
              <a:rPr dirty="0" sz="28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800">
                <a:solidFill>
                  <a:srgbClr val="595959"/>
                </a:solidFill>
                <a:latin typeface="Helvetica"/>
                <a:cs typeface="Helvetica"/>
              </a:rPr>
              <a:t>equitable</a:t>
            </a:r>
            <a:r>
              <a:rPr dirty="0" sz="28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800" spc="-10">
                <a:solidFill>
                  <a:srgbClr val="595959"/>
                </a:solidFill>
                <a:latin typeface="Helvetica"/>
                <a:cs typeface="Helvetica"/>
              </a:rPr>
              <a:t>reach </a:t>
            </a:r>
            <a:r>
              <a:rPr dirty="0" sz="2800">
                <a:solidFill>
                  <a:srgbClr val="595959"/>
                </a:solidFill>
                <a:latin typeface="Helvetica"/>
                <a:cs typeface="Helvetica"/>
              </a:rPr>
              <a:t>and</a:t>
            </a:r>
            <a:r>
              <a:rPr dirty="0" sz="2800" spc="-4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800">
                <a:solidFill>
                  <a:srgbClr val="595959"/>
                </a:solidFill>
                <a:latin typeface="Helvetica"/>
                <a:cs typeface="Helvetica"/>
              </a:rPr>
              <a:t>b)</a:t>
            </a:r>
            <a:r>
              <a:rPr dirty="0" sz="2800" spc="-3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800">
                <a:solidFill>
                  <a:srgbClr val="595959"/>
                </a:solidFill>
                <a:latin typeface="Helvetica"/>
                <a:cs typeface="Helvetica"/>
              </a:rPr>
              <a:t>patient</a:t>
            </a:r>
            <a:r>
              <a:rPr dirty="0" sz="2800" spc="-5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800">
                <a:solidFill>
                  <a:srgbClr val="595959"/>
                </a:solidFill>
                <a:latin typeface="Helvetica"/>
                <a:cs typeface="Helvetica"/>
              </a:rPr>
              <a:t>and</a:t>
            </a:r>
            <a:r>
              <a:rPr dirty="0" sz="2800" spc="-3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800" spc="-10">
                <a:solidFill>
                  <a:srgbClr val="595959"/>
                </a:solidFill>
                <a:latin typeface="Helvetica"/>
                <a:cs typeface="Helvetica"/>
              </a:rPr>
              <a:t>provider </a:t>
            </a:r>
            <a:r>
              <a:rPr dirty="0" sz="2800">
                <a:solidFill>
                  <a:srgbClr val="595959"/>
                </a:solidFill>
                <a:latin typeface="Helvetica"/>
                <a:cs typeface="Helvetica"/>
              </a:rPr>
              <a:t>experience</a:t>
            </a:r>
            <a:r>
              <a:rPr dirty="0" sz="28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800">
                <a:solidFill>
                  <a:srgbClr val="595959"/>
                </a:solidFill>
                <a:latin typeface="Helvetica"/>
                <a:cs typeface="Helvetica"/>
              </a:rPr>
              <a:t>of</a:t>
            </a:r>
            <a:r>
              <a:rPr dirty="0" sz="2800" spc="-7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800" spc="-20">
                <a:solidFill>
                  <a:srgbClr val="595959"/>
                </a:solidFill>
                <a:latin typeface="Helvetica"/>
                <a:cs typeface="Helvetica"/>
              </a:rPr>
              <a:t>care.</a:t>
            </a:r>
            <a:endParaRPr sz="2800">
              <a:latin typeface="Helvetica"/>
              <a:cs typeface="Helvetica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7562088" y="2795016"/>
            <a:ext cx="4407535" cy="2048510"/>
            <a:chOff x="7562088" y="2795016"/>
            <a:chExt cx="4407535" cy="2048510"/>
          </a:xfrm>
        </p:grpSpPr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0216895" y="2810256"/>
              <a:ext cx="1752600" cy="1551432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20912" y="2795016"/>
              <a:ext cx="2014727" cy="1807463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562088" y="2810256"/>
              <a:ext cx="2014727" cy="2033016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9338869" y="4267136"/>
              <a:ext cx="2285365" cy="512445"/>
            </a:xfrm>
            <a:custGeom>
              <a:avLst/>
              <a:gdLst/>
              <a:ahLst/>
              <a:cxnLst/>
              <a:rect l="l" t="t" r="r" b="b"/>
              <a:pathLst>
                <a:path w="2285365" h="512445">
                  <a:moveTo>
                    <a:pt x="981633" y="177914"/>
                  </a:moveTo>
                  <a:lnTo>
                    <a:pt x="0" y="177914"/>
                  </a:lnTo>
                  <a:lnTo>
                    <a:pt x="0" y="504634"/>
                  </a:lnTo>
                  <a:lnTo>
                    <a:pt x="981633" y="504634"/>
                  </a:lnTo>
                  <a:lnTo>
                    <a:pt x="981633" y="177914"/>
                  </a:lnTo>
                  <a:close/>
                </a:path>
                <a:path w="2285365" h="512445">
                  <a:moveTo>
                    <a:pt x="2285327" y="0"/>
                  </a:moveTo>
                  <a:lnTo>
                    <a:pt x="1303693" y="0"/>
                  </a:lnTo>
                  <a:lnTo>
                    <a:pt x="1303693" y="511822"/>
                  </a:lnTo>
                  <a:lnTo>
                    <a:pt x="2285327" y="511822"/>
                  </a:lnTo>
                  <a:lnTo>
                    <a:pt x="2285327" y="0"/>
                  </a:lnTo>
                  <a:close/>
                </a:path>
              </a:pathLst>
            </a:custGeom>
            <a:solidFill>
              <a:srgbClr val="3F8F9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/>
            <p:cNvSpPr/>
            <p:nvPr/>
          </p:nvSpPr>
          <p:spPr>
            <a:xfrm>
              <a:off x="8108575" y="4778948"/>
              <a:ext cx="3754120" cy="0"/>
            </a:xfrm>
            <a:custGeom>
              <a:avLst/>
              <a:gdLst/>
              <a:ahLst/>
              <a:cxnLst/>
              <a:rect l="l" t="t" r="r" b="b"/>
              <a:pathLst>
                <a:path w="3754120" h="0">
                  <a:moveTo>
                    <a:pt x="0" y="0"/>
                  </a:moveTo>
                  <a:lnTo>
                    <a:pt x="3753859" y="1"/>
                  </a:lnTo>
                </a:path>
              </a:pathLst>
            </a:custGeom>
            <a:ln w="6350">
              <a:solidFill>
                <a:srgbClr val="BABAE3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2" name="object 12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 spc="-235"/>
              <a:t>SIREN</a:t>
            </a:r>
            <a:r>
              <a:rPr dirty="0" spc="-70"/>
              <a:t> </a:t>
            </a:r>
            <a:r>
              <a:rPr dirty="0" spc="355"/>
              <a:t>|</a:t>
            </a:r>
            <a:r>
              <a:rPr dirty="0" spc="-75"/>
              <a:t> </a:t>
            </a:r>
            <a:fld id="{81D60167-4931-47E6-BA6A-407CBD079E47}" type="slidenum">
              <a:rPr dirty="0" spc="-50"/>
              <a:t>10</a:t>
            </a:fld>
          </a:p>
        </p:txBody>
      </p:sp>
      <p:sp>
        <p:nvSpPr>
          <p:cNvPr id="13" name="object 13"/>
          <p:cNvSpPr txBox="1"/>
          <p:nvPr/>
        </p:nvSpPr>
        <p:spPr>
          <a:xfrm>
            <a:off x="252161" y="6548624"/>
            <a:ext cx="2795270" cy="2286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650"/>
              </a:lnSpc>
            </a:pPr>
            <a:r>
              <a:rPr dirty="0" sz="1600" spc="-10" b="1">
                <a:solidFill>
                  <a:srgbClr val="112148"/>
                </a:solidFill>
                <a:latin typeface="Helvetica"/>
                <a:cs typeface="Helvetica"/>
                <a:hlinkClick r:id="rId6"/>
              </a:rPr>
              <a:t>https://sirenetwork.ucsf.edu/</a:t>
            </a:r>
            <a:endParaRPr sz="1600">
              <a:latin typeface="Helvetica"/>
              <a:cs typeface="Helvetica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192554" y="888859"/>
            <a:ext cx="3633787" cy="4703762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1420211" y="4031995"/>
            <a:ext cx="4025900" cy="1494790"/>
          </a:xfrm>
          <a:prstGeom prst="rect">
            <a:avLst/>
          </a:prstGeom>
        </p:spPr>
        <p:txBody>
          <a:bodyPr wrap="square" lIns="0" tIns="10160" rIns="0" bIns="0" rtlCol="0" vert="horz">
            <a:spAutoFit/>
          </a:bodyPr>
          <a:lstStyle/>
          <a:p>
            <a:pPr marL="12700" marR="5080">
              <a:lnSpc>
                <a:spcPct val="100600"/>
              </a:lnSpc>
              <a:spcBef>
                <a:spcPts val="80"/>
              </a:spcBef>
            </a:pPr>
            <a:r>
              <a:rPr dirty="0" sz="2400">
                <a:latin typeface="Helvetica"/>
                <a:cs typeface="Helvetica"/>
              </a:rPr>
              <a:t>Questions</a:t>
            </a:r>
            <a:r>
              <a:rPr dirty="0" sz="2400" spc="-55">
                <a:latin typeface="Helvetica"/>
                <a:cs typeface="Helvetica"/>
              </a:rPr>
              <a:t> </a:t>
            </a:r>
            <a:r>
              <a:rPr dirty="0" sz="2400">
                <a:latin typeface="Helvetica"/>
                <a:cs typeface="Helvetica"/>
              </a:rPr>
              <a:t>about</a:t>
            </a:r>
            <a:r>
              <a:rPr dirty="0" sz="2400" spc="-60">
                <a:latin typeface="Helvetica"/>
                <a:cs typeface="Helvetica"/>
              </a:rPr>
              <a:t> </a:t>
            </a:r>
            <a:r>
              <a:rPr dirty="0" sz="2400">
                <a:latin typeface="Helvetica"/>
                <a:cs typeface="Helvetica"/>
              </a:rPr>
              <a:t>this</a:t>
            </a:r>
            <a:r>
              <a:rPr dirty="0" sz="2400" spc="-55">
                <a:latin typeface="Helvetica"/>
                <a:cs typeface="Helvetica"/>
              </a:rPr>
              <a:t> </a:t>
            </a:r>
            <a:r>
              <a:rPr dirty="0" sz="2400" spc="-10">
                <a:latin typeface="Helvetica"/>
                <a:cs typeface="Helvetica"/>
              </a:rPr>
              <a:t>section? Contact: </a:t>
            </a:r>
            <a:r>
              <a:rPr dirty="0" u="sng" sz="2400" spc="-10">
                <a:solidFill>
                  <a:srgbClr val="0563C1"/>
                </a:solidFill>
                <a:uFill>
                  <a:solidFill>
                    <a:srgbClr val="0563C1"/>
                  </a:solidFill>
                </a:uFill>
                <a:latin typeface="Helvetica"/>
                <a:cs typeface="Helvetica"/>
                <a:hlinkClick r:id="rId3"/>
              </a:rPr>
              <a:t>Emilia.demarchis@ucsf.edu</a:t>
            </a:r>
            <a:r>
              <a:rPr dirty="0" sz="2400" spc="-10">
                <a:solidFill>
                  <a:srgbClr val="0563C1"/>
                </a:solidFill>
                <a:latin typeface="Helvetica"/>
                <a:cs typeface="Helvetica"/>
              </a:rPr>
              <a:t> </a:t>
            </a:r>
            <a:r>
              <a:rPr dirty="0" u="sng" sz="2400" spc="-10">
                <a:solidFill>
                  <a:srgbClr val="0563C1"/>
                </a:solidFill>
                <a:uFill>
                  <a:solidFill>
                    <a:srgbClr val="0563C1"/>
                  </a:solidFill>
                </a:uFill>
                <a:latin typeface="Helvetica"/>
                <a:cs typeface="Helvetica"/>
                <a:hlinkClick r:id="rId4"/>
              </a:rPr>
              <a:t>Benjamin.aceves@ucsf.edu</a:t>
            </a:r>
            <a:endParaRPr sz="2400">
              <a:latin typeface="Helvetica"/>
              <a:cs typeface="Helvetica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 spc="-235"/>
              <a:t>SIREN</a:t>
            </a:r>
            <a:r>
              <a:rPr dirty="0" spc="-70"/>
              <a:t> </a:t>
            </a:r>
            <a:r>
              <a:rPr dirty="0" spc="355"/>
              <a:t>|</a:t>
            </a:r>
            <a:r>
              <a:rPr dirty="0" spc="-75"/>
              <a:t> </a:t>
            </a:r>
            <a:fld id="{81D60167-4931-47E6-BA6A-407CBD079E47}" type="slidenum">
              <a:rPr dirty="0" spc="-50"/>
              <a:t>10</a:t>
            </a:fld>
          </a:p>
        </p:txBody>
      </p:sp>
      <p:sp>
        <p:nvSpPr>
          <p:cNvPr id="6" name="object 6"/>
          <p:cNvSpPr txBox="1"/>
          <p:nvPr/>
        </p:nvSpPr>
        <p:spPr>
          <a:xfrm>
            <a:off x="252161" y="6548624"/>
            <a:ext cx="2795270" cy="2286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650"/>
              </a:lnSpc>
            </a:pPr>
            <a:r>
              <a:rPr dirty="0" sz="1600" spc="-10" b="1">
                <a:solidFill>
                  <a:srgbClr val="112148"/>
                </a:solidFill>
                <a:latin typeface="Helvetica"/>
                <a:cs typeface="Helvetica"/>
                <a:hlinkClick r:id="rId5"/>
              </a:rPr>
              <a:t>https://sirenetwork.ucsf.edu/</a:t>
            </a:r>
            <a:endParaRPr sz="1600">
              <a:latin typeface="Helvetica"/>
              <a:cs typeface="Helvetica"/>
            </a:endParaRPr>
          </a:p>
        </p:txBody>
      </p:sp>
      <p:sp>
        <p:nvSpPr>
          <p:cNvPr id="4" name="object 4" descr="$PPTXTitle"/>
          <p:cNvSpPr txBox="1">
            <a:spLocks noGrp="1"/>
          </p:cNvSpPr>
          <p:nvPr>
            <p:ph type="title"/>
          </p:nvPr>
        </p:nvSpPr>
        <p:spPr>
          <a:xfrm>
            <a:off x="1420211" y="884428"/>
            <a:ext cx="5109845" cy="246380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2552065" algn="l"/>
              </a:tabLst>
            </a:pPr>
            <a:r>
              <a:rPr dirty="0" sz="4000">
                <a:solidFill>
                  <a:srgbClr val="000000"/>
                </a:solidFill>
              </a:rPr>
              <a:t>Download</a:t>
            </a:r>
            <a:r>
              <a:rPr dirty="0" sz="4000" spc="-60">
                <a:solidFill>
                  <a:srgbClr val="000000"/>
                </a:solidFill>
              </a:rPr>
              <a:t> </a:t>
            </a:r>
            <a:r>
              <a:rPr dirty="0" sz="4000">
                <a:solidFill>
                  <a:srgbClr val="000000"/>
                </a:solidFill>
              </a:rPr>
              <a:t>the</a:t>
            </a:r>
            <a:r>
              <a:rPr dirty="0" sz="4000" spc="-55">
                <a:solidFill>
                  <a:srgbClr val="000000"/>
                </a:solidFill>
              </a:rPr>
              <a:t> </a:t>
            </a:r>
            <a:r>
              <a:rPr dirty="0" sz="4000" spc="-20">
                <a:solidFill>
                  <a:srgbClr val="000000"/>
                </a:solidFill>
              </a:rPr>
              <a:t>full </a:t>
            </a:r>
            <a:r>
              <a:rPr dirty="0" sz="4000">
                <a:solidFill>
                  <a:srgbClr val="000000"/>
                </a:solidFill>
              </a:rPr>
              <a:t>SCREEN</a:t>
            </a:r>
            <a:r>
              <a:rPr dirty="0" sz="4000" spc="-70">
                <a:solidFill>
                  <a:srgbClr val="000000"/>
                </a:solidFill>
              </a:rPr>
              <a:t> </a:t>
            </a:r>
            <a:r>
              <a:rPr dirty="0" sz="4000">
                <a:solidFill>
                  <a:srgbClr val="000000"/>
                </a:solidFill>
              </a:rPr>
              <a:t>report</a:t>
            </a:r>
            <a:r>
              <a:rPr dirty="0" sz="4000" spc="-60">
                <a:solidFill>
                  <a:srgbClr val="000000"/>
                </a:solidFill>
              </a:rPr>
              <a:t> </a:t>
            </a:r>
            <a:r>
              <a:rPr dirty="0" sz="4000" spc="-25">
                <a:solidFill>
                  <a:srgbClr val="000000"/>
                </a:solidFill>
              </a:rPr>
              <a:t>and </a:t>
            </a:r>
            <a:r>
              <a:rPr dirty="0" sz="4000">
                <a:solidFill>
                  <a:srgbClr val="000000"/>
                </a:solidFill>
              </a:rPr>
              <a:t>executive</a:t>
            </a:r>
            <a:r>
              <a:rPr dirty="0" sz="4000" spc="-170">
                <a:solidFill>
                  <a:srgbClr val="000000"/>
                </a:solidFill>
              </a:rPr>
              <a:t> </a:t>
            </a:r>
            <a:r>
              <a:rPr dirty="0" sz="4000">
                <a:solidFill>
                  <a:srgbClr val="000000"/>
                </a:solidFill>
              </a:rPr>
              <a:t>summary</a:t>
            </a:r>
            <a:r>
              <a:rPr dirty="0" sz="4000" spc="-160">
                <a:solidFill>
                  <a:srgbClr val="000000"/>
                </a:solidFill>
              </a:rPr>
              <a:t> </a:t>
            </a:r>
            <a:r>
              <a:rPr dirty="0" sz="4000" spc="-25">
                <a:solidFill>
                  <a:srgbClr val="000000"/>
                </a:solidFill>
              </a:rPr>
              <a:t>on </a:t>
            </a:r>
            <a:r>
              <a:rPr dirty="0" sz="4000">
                <a:solidFill>
                  <a:srgbClr val="000000"/>
                </a:solidFill>
              </a:rPr>
              <a:t>the</a:t>
            </a:r>
            <a:r>
              <a:rPr dirty="0" sz="4000" spc="-60">
                <a:solidFill>
                  <a:srgbClr val="000000"/>
                </a:solidFill>
              </a:rPr>
              <a:t> </a:t>
            </a:r>
            <a:r>
              <a:rPr dirty="0" sz="4000" spc="-20">
                <a:solidFill>
                  <a:srgbClr val="000000"/>
                </a:solidFill>
              </a:rPr>
              <a:t>SIREN</a:t>
            </a:r>
            <a:r>
              <a:rPr dirty="0" sz="4000">
                <a:solidFill>
                  <a:srgbClr val="000000"/>
                </a:solidFill>
              </a:rPr>
              <a:t>	</a:t>
            </a:r>
            <a:r>
              <a:rPr dirty="0" sz="4000" spc="-10">
                <a:solidFill>
                  <a:srgbClr val="000000"/>
                </a:solidFill>
              </a:rPr>
              <a:t>website.</a:t>
            </a:r>
            <a:endParaRPr sz="4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38200" y="1159136"/>
            <a:ext cx="10515600" cy="0"/>
          </a:xfrm>
          <a:custGeom>
            <a:avLst/>
            <a:gdLst/>
            <a:ahLst/>
            <a:cxnLst/>
            <a:rect l="l" t="t" r="r" b="b"/>
            <a:pathLst>
              <a:path w="10515600" h="0">
                <a:moveTo>
                  <a:pt x="0" y="0"/>
                </a:moveTo>
                <a:lnTo>
                  <a:pt x="10515600" y="1"/>
                </a:lnTo>
              </a:path>
            </a:pathLst>
          </a:custGeom>
          <a:ln w="57150">
            <a:solidFill>
              <a:srgbClr val="11214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227075" rIns="0" bIns="0" rtlCol="0" vert="horz">
            <a:spAutoFit/>
          </a:bodyPr>
          <a:lstStyle/>
          <a:p>
            <a:pPr marL="128905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Background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971828" y="1666748"/>
            <a:ext cx="8807450" cy="3256279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2700" marR="615950">
              <a:lnSpc>
                <a:spcPct val="151200"/>
              </a:lnSpc>
              <a:spcBef>
                <a:spcPts val="160"/>
              </a:spcBef>
            </a:pP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Screening</a:t>
            </a:r>
            <a:r>
              <a:rPr dirty="0" sz="2400" spc="-7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 spc="-10">
                <a:solidFill>
                  <a:srgbClr val="595959"/>
                </a:solidFill>
                <a:latin typeface="Helvetica"/>
                <a:cs typeface="Helvetica"/>
              </a:rPr>
              <a:t>approaches/implementation</a:t>
            </a:r>
            <a:r>
              <a:rPr dirty="0" sz="2400" spc="-7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strategies</a:t>
            </a:r>
            <a:r>
              <a:rPr dirty="0" sz="24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can</a:t>
            </a:r>
            <a:r>
              <a:rPr dirty="0" sz="2400" spc="-7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 spc="-10">
                <a:solidFill>
                  <a:srgbClr val="595959"/>
                </a:solidFill>
                <a:latin typeface="Helvetica"/>
                <a:cs typeface="Helvetica"/>
              </a:rPr>
              <a:t>affect patients/caregivers,</a:t>
            </a:r>
            <a:r>
              <a:rPr dirty="0" sz="2400" spc="-7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healthcare</a:t>
            </a:r>
            <a:r>
              <a:rPr dirty="0" sz="24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team</a:t>
            </a:r>
            <a:r>
              <a:rPr dirty="0" sz="24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members,</a:t>
            </a:r>
            <a:r>
              <a:rPr dirty="0" sz="24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and</a:t>
            </a:r>
            <a:r>
              <a:rPr dirty="0" sz="24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 spc="-10">
                <a:solidFill>
                  <a:srgbClr val="595959"/>
                </a:solidFill>
                <a:latin typeface="Helvetica"/>
                <a:cs typeface="Helvetica"/>
              </a:rPr>
              <a:t>program sustainability.</a:t>
            </a:r>
            <a:endParaRPr sz="2400">
              <a:latin typeface="Helvetica"/>
              <a:cs typeface="Helvetica"/>
            </a:endParaRPr>
          </a:p>
          <a:p>
            <a:pPr>
              <a:lnSpc>
                <a:spcPct val="100000"/>
              </a:lnSpc>
              <a:spcBef>
                <a:spcPts val="645"/>
              </a:spcBef>
            </a:pPr>
            <a:endParaRPr sz="2400">
              <a:latin typeface="Helvetica"/>
              <a:cs typeface="Helvetica"/>
            </a:endParaRPr>
          </a:p>
          <a:p>
            <a:pPr marL="12700" marR="5080">
              <a:lnSpc>
                <a:spcPct val="152500"/>
              </a:lnSpc>
            </a:pP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Without</a:t>
            </a:r>
            <a:r>
              <a:rPr dirty="0" sz="2400" spc="-8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attention</a:t>
            </a:r>
            <a:r>
              <a:rPr dirty="0" sz="24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to</a:t>
            </a:r>
            <a:r>
              <a:rPr dirty="0" sz="24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the</a:t>
            </a:r>
            <a:r>
              <a:rPr dirty="0" sz="24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experience</a:t>
            </a:r>
            <a:r>
              <a:rPr dirty="0" sz="24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of</a:t>
            </a:r>
            <a:r>
              <a:rPr dirty="0" sz="2400" spc="-7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 spc="-20">
                <a:solidFill>
                  <a:srgbClr val="595959"/>
                </a:solidFill>
                <a:latin typeface="Helvetica"/>
                <a:cs typeface="Helvetica"/>
              </a:rPr>
              <a:t>sub-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populations,</a:t>
            </a:r>
            <a:r>
              <a:rPr dirty="0" sz="24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 spc="-10">
                <a:solidFill>
                  <a:srgbClr val="595959"/>
                </a:solidFill>
                <a:latin typeface="Helvetica"/>
                <a:cs typeface="Helvetica"/>
              </a:rPr>
              <a:t>screening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may</a:t>
            </a:r>
            <a:r>
              <a:rPr dirty="0" sz="2400" spc="-9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unintentionally</a:t>
            </a:r>
            <a:r>
              <a:rPr dirty="0" sz="2400" spc="-9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worsen</a:t>
            </a:r>
            <a:r>
              <a:rPr dirty="0" sz="2400" spc="-9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 spc="-10">
                <a:solidFill>
                  <a:srgbClr val="595959"/>
                </a:solidFill>
                <a:latin typeface="Helvetica"/>
                <a:cs typeface="Helvetica"/>
              </a:rPr>
              <a:t>inequities.</a:t>
            </a:r>
            <a:endParaRPr sz="2400">
              <a:latin typeface="Helvetica"/>
              <a:cs typeface="Helvetica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52272" y="1728216"/>
            <a:ext cx="1121664" cy="1118615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52272" y="3837432"/>
            <a:ext cx="1121664" cy="1121664"/>
          </a:xfrm>
          <a:prstGeom prst="rect">
            <a:avLst/>
          </a:prstGeom>
        </p:spPr>
      </p:pic>
      <p:sp>
        <p:nvSpPr>
          <p:cNvPr id="7" name="object 7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 spc="-235"/>
              <a:t>SIREN</a:t>
            </a:r>
            <a:r>
              <a:rPr dirty="0" spc="-70"/>
              <a:t> </a:t>
            </a:r>
            <a:r>
              <a:rPr dirty="0" spc="355"/>
              <a:t>|</a:t>
            </a:r>
            <a:r>
              <a:rPr dirty="0" spc="-75"/>
              <a:t> </a:t>
            </a:r>
            <a:fld id="{81D60167-4931-47E6-BA6A-407CBD079E47}" type="slidenum">
              <a:rPr dirty="0" spc="-50"/>
              <a:t>10</a:t>
            </a:fld>
          </a:p>
        </p:txBody>
      </p:sp>
      <p:sp>
        <p:nvSpPr>
          <p:cNvPr id="8" name="object 8"/>
          <p:cNvSpPr txBox="1"/>
          <p:nvPr/>
        </p:nvSpPr>
        <p:spPr>
          <a:xfrm>
            <a:off x="252161" y="6548624"/>
            <a:ext cx="2795270" cy="2286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650"/>
              </a:lnSpc>
            </a:pPr>
            <a:r>
              <a:rPr dirty="0" sz="1600" spc="-10" b="1">
                <a:solidFill>
                  <a:srgbClr val="112148"/>
                </a:solidFill>
                <a:latin typeface="Helvetica"/>
                <a:cs typeface="Helvetica"/>
                <a:hlinkClick r:id="rId4"/>
              </a:rPr>
              <a:t>https://sirenetwork.ucsf.edu/</a:t>
            </a:r>
            <a:endParaRPr sz="1600">
              <a:latin typeface="Helvetica"/>
              <a:cs typeface="Helvetic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6939" y="386588"/>
            <a:ext cx="9848850" cy="28359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>
                <a:solidFill>
                  <a:srgbClr val="595959"/>
                </a:solidFill>
                <a:latin typeface="Helvetica"/>
                <a:cs typeface="Helvetica"/>
              </a:rPr>
              <a:t>Aim</a:t>
            </a:r>
            <a:r>
              <a:rPr dirty="0" sz="3600" spc="-2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3600">
                <a:solidFill>
                  <a:srgbClr val="595959"/>
                </a:solidFill>
                <a:latin typeface="Helvetica"/>
                <a:cs typeface="Helvetica"/>
              </a:rPr>
              <a:t>of</a:t>
            </a:r>
            <a:r>
              <a:rPr dirty="0" sz="3600" spc="-2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3600">
                <a:solidFill>
                  <a:srgbClr val="595959"/>
                </a:solidFill>
                <a:latin typeface="Helvetica"/>
                <a:cs typeface="Helvetica"/>
              </a:rPr>
              <a:t>this</a:t>
            </a:r>
            <a:r>
              <a:rPr dirty="0" sz="3600" spc="-3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3600" spc="-10">
                <a:solidFill>
                  <a:srgbClr val="595959"/>
                </a:solidFill>
                <a:latin typeface="Helvetica"/>
                <a:cs typeface="Helvetica"/>
              </a:rPr>
              <a:t>study</a:t>
            </a:r>
            <a:endParaRPr sz="3600">
              <a:latin typeface="Helvetica"/>
              <a:cs typeface="Helvetica"/>
            </a:endParaRPr>
          </a:p>
          <a:p>
            <a:pPr>
              <a:lnSpc>
                <a:spcPct val="100000"/>
              </a:lnSpc>
              <a:spcBef>
                <a:spcPts val="1780"/>
              </a:spcBef>
            </a:pPr>
            <a:endParaRPr sz="3600">
              <a:latin typeface="Helvetica"/>
              <a:cs typeface="Helvetica"/>
            </a:endParaRPr>
          </a:p>
          <a:p>
            <a:pPr algn="ctr" marL="818515" marR="5080">
              <a:lnSpc>
                <a:spcPct val="90300"/>
              </a:lnSpc>
              <a:spcBef>
                <a:spcPts val="5"/>
              </a:spcBef>
            </a:pPr>
            <a:r>
              <a:rPr dirty="0" sz="3600" spc="-180">
                <a:solidFill>
                  <a:srgbClr val="595959"/>
                </a:solidFill>
                <a:latin typeface="Helvetica"/>
                <a:cs typeface="Helvetica"/>
              </a:rPr>
              <a:t>To</a:t>
            </a:r>
            <a:r>
              <a:rPr dirty="0" sz="3600" spc="-7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3600">
                <a:solidFill>
                  <a:srgbClr val="595959"/>
                </a:solidFill>
                <a:latin typeface="Helvetica"/>
                <a:cs typeface="Helvetica"/>
              </a:rPr>
              <a:t>synthesize</a:t>
            </a:r>
            <a:r>
              <a:rPr dirty="0" sz="3600" spc="-7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3600" spc="-10">
                <a:solidFill>
                  <a:srgbClr val="595959"/>
                </a:solidFill>
                <a:latin typeface="Helvetica"/>
                <a:cs typeface="Helvetica"/>
              </a:rPr>
              <a:t>peer-</a:t>
            </a:r>
            <a:r>
              <a:rPr dirty="0" sz="3600">
                <a:solidFill>
                  <a:srgbClr val="595959"/>
                </a:solidFill>
                <a:latin typeface="Helvetica"/>
                <a:cs typeface="Helvetica"/>
              </a:rPr>
              <a:t>reviewed</a:t>
            </a:r>
            <a:r>
              <a:rPr dirty="0" sz="3600" spc="-7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3600" spc="-10">
                <a:solidFill>
                  <a:srgbClr val="595959"/>
                </a:solidFill>
                <a:latin typeface="Helvetica"/>
                <a:cs typeface="Helvetica"/>
              </a:rPr>
              <a:t>implementation </a:t>
            </a:r>
            <a:r>
              <a:rPr dirty="0" sz="3600">
                <a:solidFill>
                  <a:srgbClr val="595959"/>
                </a:solidFill>
                <a:latin typeface="Helvetica"/>
                <a:cs typeface="Helvetica"/>
              </a:rPr>
              <a:t>research</a:t>
            </a:r>
            <a:r>
              <a:rPr dirty="0" sz="36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3600">
                <a:solidFill>
                  <a:srgbClr val="595959"/>
                </a:solidFill>
                <a:latin typeface="Helvetica"/>
                <a:cs typeface="Helvetica"/>
              </a:rPr>
              <a:t>on</a:t>
            </a:r>
            <a:r>
              <a:rPr dirty="0" sz="36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3600">
                <a:solidFill>
                  <a:srgbClr val="595959"/>
                </a:solidFill>
                <a:latin typeface="Helvetica"/>
                <a:cs typeface="Helvetica"/>
              </a:rPr>
              <a:t>social</a:t>
            </a:r>
            <a:r>
              <a:rPr dirty="0" sz="3600" spc="-5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3600">
                <a:solidFill>
                  <a:srgbClr val="595959"/>
                </a:solidFill>
                <a:latin typeface="Helvetica"/>
                <a:cs typeface="Helvetica"/>
              </a:rPr>
              <a:t>screening</a:t>
            </a:r>
            <a:r>
              <a:rPr dirty="0" sz="36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3600">
                <a:solidFill>
                  <a:srgbClr val="595959"/>
                </a:solidFill>
                <a:latin typeface="Helvetica"/>
                <a:cs typeface="Helvetica"/>
              </a:rPr>
              <a:t>initiatives</a:t>
            </a:r>
            <a:r>
              <a:rPr dirty="0" sz="36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3600" spc="-25">
                <a:solidFill>
                  <a:srgbClr val="595959"/>
                </a:solidFill>
                <a:latin typeface="Helvetica"/>
                <a:cs typeface="Helvetica"/>
              </a:rPr>
              <a:t>in </a:t>
            </a:r>
            <a:r>
              <a:rPr dirty="0" sz="3600">
                <a:solidFill>
                  <a:srgbClr val="595959"/>
                </a:solidFill>
                <a:latin typeface="Helvetica"/>
                <a:cs typeface="Helvetica"/>
              </a:rPr>
              <a:t>healthcare</a:t>
            </a:r>
            <a:r>
              <a:rPr dirty="0" sz="36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3600" spc="-10">
                <a:solidFill>
                  <a:srgbClr val="595959"/>
                </a:solidFill>
                <a:latin typeface="Helvetica"/>
                <a:cs typeface="Helvetica"/>
              </a:rPr>
              <a:t>settings.</a:t>
            </a:r>
            <a:endParaRPr sz="3600">
              <a:latin typeface="Helvetica"/>
              <a:cs typeface="Helvetic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 spc="-235"/>
              <a:t>SIREN</a:t>
            </a:r>
            <a:r>
              <a:rPr dirty="0" spc="-70"/>
              <a:t> </a:t>
            </a:r>
            <a:r>
              <a:rPr dirty="0" spc="355"/>
              <a:t>|</a:t>
            </a:r>
            <a:r>
              <a:rPr dirty="0" spc="-75"/>
              <a:t> </a:t>
            </a:r>
            <a:fld id="{81D60167-4931-47E6-BA6A-407CBD079E47}" type="slidenum">
              <a:rPr dirty="0" spc="-50"/>
              <a:t>10</a:t>
            </a:fld>
          </a:p>
        </p:txBody>
      </p:sp>
      <p:sp>
        <p:nvSpPr>
          <p:cNvPr id="4" name="object 4"/>
          <p:cNvSpPr txBox="1"/>
          <p:nvPr/>
        </p:nvSpPr>
        <p:spPr>
          <a:xfrm>
            <a:off x="252161" y="6548624"/>
            <a:ext cx="2795270" cy="2286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650"/>
              </a:lnSpc>
            </a:pPr>
            <a:r>
              <a:rPr dirty="0" sz="1600" spc="-10" b="1">
                <a:solidFill>
                  <a:srgbClr val="112148"/>
                </a:solidFill>
                <a:latin typeface="Helvetica"/>
                <a:cs typeface="Helvetica"/>
                <a:hlinkClick r:id="rId2"/>
              </a:rPr>
              <a:t>https://sirenetwork.ucsf.edu/</a:t>
            </a:r>
            <a:endParaRPr sz="1600">
              <a:latin typeface="Helvetica"/>
              <a:cs typeface="Helvetic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38200" y="1159136"/>
            <a:ext cx="10515600" cy="0"/>
          </a:xfrm>
          <a:custGeom>
            <a:avLst/>
            <a:gdLst/>
            <a:ahLst/>
            <a:cxnLst/>
            <a:rect l="l" t="t" r="r" b="b"/>
            <a:pathLst>
              <a:path w="10515600" h="0">
                <a:moveTo>
                  <a:pt x="0" y="0"/>
                </a:moveTo>
                <a:lnTo>
                  <a:pt x="10515600" y="1"/>
                </a:lnTo>
              </a:path>
            </a:pathLst>
          </a:custGeom>
          <a:ln w="57150">
            <a:solidFill>
              <a:srgbClr val="11214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90499" rIns="0" bIns="0" rtlCol="0" vert="horz">
            <a:spAutoFit/>
          </a:bodyPr>
          <a:lstStyle/>
          <a:p>
            <a:pPr marL="128905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Methods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916939" y="1442211"/>
            <a:ext cx="10224770" cy="833119"/>
          </a:xfrm>
          <a:prstGeom prst="rect">
            <a:avLst/>
          </a:prstGeom>
        </p:spPr>
        <p:txBody>
          <a:bodyPr wrap="square" lIns="0" tIns="63500" rIns="0" bIns="0" rtlCol="0" vert="horz">
            <a:spAutoFit/>
          </a:bodyPr>
          <a:lstStyle/>
          <a:p>
            <a:pPr marL="12700" marR="5080">
              <a:lnSpc>
                <a:spcPts val="3000"/>
              </a:lnSpc>
              <a:spcBef>
                <a:spcPts val="500"/>
              </a:spcBef>
            </a:pPr>
            <a:r>
              <a:rPr dirty="0" sz="2800">
                <a:solidFill>
                  <a:srgbClr val="595959"/>
                </a:solidFill>
                <a:latin typeface="Helvetica"/>
                <a:cs typeface="Helvetica"/>
              </a:rPr>
              <a:t>Original</a:t>
            </a:r>
            <a:r>
              <a:rPr dirty="0" sz="2800" spc="-7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800">
                <a:solidFill>
                  <a:srgbClr val="595959"/>
                </a:solidFill>
                <a:latin typeface="Helvetica"/>
                <a:cs typeface="Helvetica"/>
              </a:rPr>
              <a:t>systematic</a:t>
            </a:r>
            <a:r>
              <a:rPr dirty="0" sz="2800" spc="-7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800">
                <a:solidFill>
                  <a:srgbClr val="595959"/>
                </a:solidFill>
                <a:latin typeface="Helvetica"/>
                <a:cs typeface="Helvetica"/>
              </a:rPr>
              <a:t>scoping</a:t>
            </a:r>
            <a:r>
              <a:rPr dirty="0" sz="28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800">
                <a:solidFill>
                  <a:srgbClr val="595959"/>
                </a:solidFill>
                <a:latin typeface="Helvetica"/>
                <a:cs typeface="Helvetica"/>
              </a:rPr>
              <a:t>review</a:t>
            </a:r>
            <a:r>
              <a:rPr dirty="0" sz="28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800">
                <a:solidFill>
                  <a:srgbClr val="595959"/>
                </a:solidFill>
                <a:latin typeface="Helvetica"/>
                <a:cs typeface="Helvetica"/>
              </a:rPr>
              <a:t>of</a:t>
            </a:r>
            <a:r>
              <a:rPr dirty="0" sz="2800" spc="-7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800" spc="-10">
                <a:solidFill>
                  <a:srgbClr val="595959"/>
                </a:solidFill>
                <a:latin typeface="Helvetica"/>
                <a:cs typeface="Helvetica"/>
              </a:rPr>
              <a:t>peer-</a:t>
            </a:r>
            <a:r>
              <a:rPr dirty="0" sz="2800">
                <a:solidFill>
                  <a:srgbClr val="595959"/>
                </a:solidFill>
                <a:latin typeface="Helvetica"/>
                <a:cs typeface="Helvetica"/>
              </a:rPr>
              <a:t>reviewed</a:t>
            </a:r>
            <a:r>
              <a:rPr dirty="0" sz="28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800">
                <a:solidFill>
                  <a:srgbClr val="595959"/>
                </a:solidFill>
                <a:latin typeface="Helvetica"/>
                <a:cs typeface="Helvetica"/>
              </a:rPr>
              <a:t>literature</a:t>
            </a:r>
            <a:r>
              <a:rPr dirty="0" sz="28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800" spc="-25">
                <a:solidFill>
                  <a:srgbClr val="595959"/>
                </a:solidFill>
                <a:latin typeface="Helvetica"/>
                <a:cs typeface="Helvetica"/>
              </a:rPr>
              <a:t>on </a:t>
            </a:r>
            <a:r>
              <a:rPr dirty="0" sz="2800">
                <a:solidFill>
                  <a:srgbClr val="595959"/>
                </a:solidFill>
                <a:latin typeface="Helvetica"/>
                <a:cs typeface="Helvetica"/>
              </a:rPr>
              <a:t>social</a:t>
            </a:r>
            <a:r>
              <a:rPr dirty="0" sz="2800" spc="-8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800">
                <a:solidFill>
                  <a:srgbClr val="595959"/>
                </a:solidFill>
                <a:latin typeface="Helvetica"/>
                <a:cs typeface="Helvetica"/>
              </a:rPr>
              <a:t>screening</a:t>
            </a:r>
            <a:r>
              <a:rPr dirty="0" sz="28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800" spc="-10">
                <a:solidFill>
                  <a:srgbClr val="595959"/>
                </a:solidFill>
                <a:latin typeface="Helvetica"/>
                <a:cs typeface="Helvetica"/>
              </a:rPr>
              <a:t>implementation.</a:t>
            </a:r>
            <a:r>
              <a:rPr dirty="0" sz="2800" spc="-18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800">
                <a:solidFill>
                  <a:srgbClr val="595959"/>
                </a:solidFill>
                <a:latin typeface="Helvetica"/>
                <a:cs typeface="Helvetica"/>
              </a:rPr>
              <a:t>Article</a:t>
            </a:r>
            <a:r>
              <a:rPr dirty="0" sz="28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800" spc="-10">
                <a:solidFill>
                  <a:srgbClr val="595959"/>
                </a:solidFill>
                <a:latin typeface="Helvetica"/>
                <a:cs typeface="Helvetica"/>
              </a:rPr>
              <a:t>must:</a:t>
            </a:r>
            <a:endParaRPr sz="2800">
              <a:latin typeface="Helvetica"/>
              <a:cs typeface="Helvetic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16939" y="5392420"/>
            <a:ext cx="9681210" cy="702310"/>
          </a:xfrm>
          <a:prstGeom prst="rect">
            <a:avLst/>
          </a:prstGeom>
        </p:spPr>
        <p:txBody>
          <a:bodyPr wrap="square" lIns="0" tIns="6350" rIns="0" bIns="0" rtlCol="0" vert="horz">
            <a:spAutoFit/>
          </a:bodyPr>
          <a:lstStyle/>
          <a:p>
            <a:pPr marL="12700" marR="5080">
              <a:lnSpc>
                <a:spcPct val="101800"/>
              </a:lnSpc>
              <a:spcBef>
                <a:spcPts val="50"/>
              </a:spcBef>
            </a:pP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Two</a:t>
            </a:r>
            <a:r>
              <a:rPr dirty="0" sz="2200" spc="-7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reviewers</a:t>
            </a:r>
            <a:r>
              <a:rPr dirty="0" sz="2200" spc="-7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abstracted</a:t>
            </a:r>
            <a:r>
              <a:rPr dirty="0" sz="2200" spc="-7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data</a:t>
            </a:r>
            <a:r>
              <a:rPr dirty="0" sz="2200" spc="-7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relevant</a:t>
            </a:r>
            <a:r>
              <a:rPr dirty="0" sz="2200" spc="-7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to</a:t>
            </a:r>
            <a:r>
              <a:rPr dirty="0" sz="2200" spc="-7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key</a:t>
            </a:r>
            <a:r>
              <a:rPr dirty="0" sz="2200" spc="-7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study</a:t>
            </a:r>
            <a:r>
              <a:rPr dirty="0" sz="2200" spc="-7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elements,</a:t>
            </a:r>
            <a:r>
              <a:rPr dirty="0" sz="2200" spc="-7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including</a:t>
            </a:r>
            <a:r>
              <a:rPr dirty="0" sz="2200" spc="-7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 spc="-10">
                <a:solidFill>
                  <a:srgbClr val="595959"/>
                </a:solidFill>
                <a:latin typeface="Helvetica"/>
                <a:cs typeface="Helvetica"/>
              </a:rPr>
              <a:t>study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sample,</a:t>
            </a:r>
            <a:r>
              <a:rPr dirty="0" sz="2200" spc="-5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setting,</a:t>
            </a:r>
            <a:r>
              <a:rPr dirty="0" sz="2200" spc="-4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and</a:t>
            </a:r>
            <a:r>
              <a:rPr dirty="0" sz="2200" spc="-5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results</a:t>
            </a:r>
            <a:r>
              <a:rPr dirty="0" sz="2200" spc="-4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on</a:t>
            </a:r>
            <a:r>
              <a:rPr dirty="0" sz="2200" spc="-5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each</a:t>
            </a:r>
            <a:r>
              <a:rPr dirty="0" sz="2200" spc="-4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of</a:t>
            </a:r>
            <a:r>
              <a:rPr dirty="0" sz="2200" spc="-5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the</a:t>
            </a:r>
            <a:r>
              <a:rPr dirty="0" sz="2200" spc="-4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included</a:t>
            </a:r>
            <a:r>
              <a:rPr dirty="0" sz="2200" spc="-5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 spc="-10">
                <a:solidFill>
                  <a:srgbClr val="595959"/>
                </a:solidFill>
                <a:latin typeface="Helvetica"/>
                <a:cs typeface="Helvetica"/>
              </a:rPr>
              <a:t>RE-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AIM</a:t>
            </a:r>
            <a:r>
              <a:rPr dirty="0" sz="2200" spc="-4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 spc="-10">
                <a:solidFill>
                  <a:srgbClr val="595959"/>
                </a:solidFill>
                <a:latin typeface="Helvetica"/>
                <a:cs typeface="Helvetica"/>
              </a:rPr>
              <a:t>constructs.</a:t>
            </a:r>
            <a:endParaRPr sz="2200">
              <a:latin typeface="Helvetica"/>
              <a:cs typeface="Helvetica"/>
            </a:endParaRP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71598" y="2854559"/>
            <a:ext cx="3471863" cy="1955369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486523" y="2854561"/>
            <a:ext cx="3471863" cy="1955368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205984" y="3374135"/>
            <a:ext cx="917448" cy="917447"/>
          </a:xfrm>
          <a:prstGeom prst="rect">
            <a:avLst/>
          </a:prstGeom>
        </p:spPr>
      </p:pic>
      <p:sp>
        <p:nvSpPr>
          <p:cNvPr id="9" name="object 9"/>
          <p:cNvSpPr txBox="1"/>
          <p:nvPr/>
        </p:nvSpPr>
        <p:spPr>
          <a:xfrm>
            <a:off x="1890520" y="3351276"/>
            <a:ext cx="2354580" cy="939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2000">
                <a:solidFill>
                  <a:srgbClr val="595959"/>
                </a:solidFill>
                <a:latin typeface="Helvetica"/>
                <a:cs typeface="Helvetica"/>
              </a:rPr>
              <a:t>Involve</a:t>
            </a:r>
            <a:r>
              <a:rPr dirty="0" sz="20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000" spc="-10">
                <a:solidFill>
                  <a:srgbClr val="595959"/>
                </a:solidFill>
                <a:latin typeface="Helvetica"/>
                <a:cs typeface="Helvetica"/>
              </a:rPr>
              <a:t>multi-domain </a:t>
            </a:r>
            <a:r>
              <a:rPr dirty="0" sz="2000">
                <a:solidFill>
                  <a:srgbClr val="595959"/>
                </a:solidFill>
                <a:latin typeface="Helvetica"/>
                <a:cs typeface="Helvetica"/>
              </a:rPr>
              <a:t>social</a:t>
            </a:r>
            <a:r>
              <a:rPr dirty="0" sz="2000" spc="-5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000">
                <a:solidFill>
                  <a:srgbClr val="595959"/>
                </a:solidFill>
                <a:latin typeface="Helvetica"/>
                <a:cs typeface="Helvetica"/>
              </a:rPr>
              <a:t>screening</a:t>
            </a:r>
            <a:r>
              <a:rPr dirty="0" sz="20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000">
                <a:solidFill>
                  <a:srgbClr val="595959"/>
                </a:solidFill>
                <a:latin typeface="Helvetica"/>
                <a:cs typeface="Helvetica"/>
              </a:rPr>
              <a:t>in</a:t>
            </a:r>
            <a:r>
              <a:rPr dirty="0" sz="20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000" spc="-50">
                <a:solidFill>
                  <a:srgbClr val="595959"/>
                </a:solidFill>
                <a:latin typeface="Helvetica"/>
                <a:cs typeface="Helvetica"/>
              </a:rPr>
              <a:t>a </a:t>
            </a:r>
            <a:r>
              <a:rPr dirty="0" sz="2000">
                <a:solidFill>
                  <a:srgbClr val="595959"/>
                </a:solidFill>
                <a:latin typeface="Helvetica"/>
                <a:cs typeface="Helvetica"/>
              </a:rPr>
              <a:t>clinical</a:t>
            </a:r>
            <a:r>
              <a:rPr dirty="0" sz="2000" spc="-7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000" spc="-10">
                <a:solidFill>
                  <a:srgbClr val="595959"/>
                </a:solidFill>
                <a:latin typeface="Helvetica"/>
                <a:cs typeface="Helvetica"/>
              </a:rPr>
              <a:t>setting</a:t>
            </a:r>
            <a:endParaRPr sz="2000">
              <a:latin typeface="Helvetica"/>
              <a:cs typeface="Helvetica"/>
            </a:endParaRPr>
          </a:p>
        </p:txBody>
      </p:sp>
      <p:sp>
        <p:nvSpPr>
          <p:cNvPr id="11" name="object 1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 spc="-235"/>
              <a:t>SIREN</a:t>
            </a:r>
            <a:r>
              <a:rPr dirty="0" spc="-70"/>
              <a:t> </a:t>
            </a:r>
            <a:r>
              <a:rPr dirty="0" spc="355"/>
              <a:t>|</a:t>
            </a:r>
            <a:r>
              <a:rPr dirty="0" spc="-75"/>
              <a:t> </a:t>
            </a:r>
            <a:fld id="{81D60167-4931-47E6-BA6A-407CBD079E47}" type="slidenum">
              <a:rPr dirty="0" spc="-50"/>
              <a:t>10</a:t>
            </a:fld>
          </a:p>
        </p:txBody>
      </p:sp>
      <p:sp>
        <p:nvSpPr>
          <p:cNvPr id="12" name="object 12"/>
          <p:cNvSpPr txBox="1"/>
          <p:nvPr/>
        </p:nvSpPr>
        <p:spPr>
          <a:xfrm>
            <a:off x="252161" y="6548624"/>
            <a:ext cx="2795270" cy="2286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650"/>
              </a:lnSpc>
            </a:pPr>
            <a:r>
              <a:rPr dirty="0" sz="1600" spc="-10" b="1">
                <a:solidFill>
                  <a:srgbClr val="112148"/>
                </a:solidFill>
                <a:latin typeface="Helvetica"/>
                <a:cs typeface="Helvetica"/>
                <a:hlinkClick r:id="rId5"/>
              </a:rPr>
              <a:t>https://sirenetwork.ucsf.edu/</a:t>
            </a:r>
            <a:endParaRPr sz="1600">
              <a:latin typeface="Helvetica"/>
              <a:cs typeface="Helvetic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776846" y="2974340"/>
            <a:ext cx="2947035" cy="1671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Describe</a:t>
            </a:r>
            <a:r>
              <a:rPr dirty="0" sz="18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 spc="-10">
                <a:solidFill>
                  <a:srgbClr val="595959"/>
                </a:solidFill>
                <a:latin typeface="Helvetica"/>
                <a:cs typeface="Helvetica"/>
              </a:rPr>
              <a:t>implementation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outcomes</a:t>
            </a:r>
            <a:r>
              <a:rPr dirty="0" sz="1800" spc="-4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related</a:t>
            </a:r>
            <a:r>
              <a:rPr dirty="0" sz="1800" spc="-3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to</a:t>
            </a:r>
            <a:r>
              <a:rPr dirty="0" sz="1800" spc="-3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 spc="-25">
                <a:solidFill>
                  <a:srgbClr val="595959"/>
                </a:solidFill>
                <a:latin typeface="Helvetica"/>
                <a:cs typeface="Helvetica"/>
              </a:rPr>
              <a:t>the 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following</a:t>
            </a:r>
            <a:r>
              <a:rPr dirty="0" sz="1800" spc="-3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 spc="-10">
                <a:solidFill>
                  <a:srgbClr val="595959"/>
                </a:solidFill>
                <a:latin typeface="Helvetica"/>
                <a:cs typeface="Helvetica"/>
              </a:rPr>
              <a:t>RE-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AIM</a:t>
            </a:r>
            <a:r>
              <a:rPr dirty="0" sz="1800" spc="-2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 spc="-10">
                <a:solidFill>
                  <a:srgbClr val="595959"/>
                </a:solidFill>
                <a:latin typeface="Helvetica"/>
                <a:cs typeface="Helvetica"/>
              </a:rPr>
              <a:t>constructs: </a:t>
            </a:r>
            <a:r>
              <a:rPr dirty="0" sz="1800" spc="-10">
                <a:solidFill>
                  <a:srgbClr val="6C62D0"/>
                </a:solidFill>
                <a:latin typeface="Helvetica"/>
                <a:cs typeface="Helvetica"/>
              </a:rPr>
              <a:t>Reach</a:t>
            </a:r>
            <a:r>
              <a:rPr dirty="0" sz="1800" spc="-10">
                <a:latin typeface="Helvetica"/>
                <a:cs typeface="Helvetica"/>
              </a:rPr>
              <a:t>,</a:t>
            </a:r>
            <a:r>
              <a:rPr dirty="0" sz="1800" spc="-75">
                <a:latin typeface="Helvetica"/>
                <a:cs typeface="Helvetica"/>
              </a:rPr>
              <a:t> </a:t>
            </a:r>
            <a:r>
              <a:rPr dirty="0" sz="1800" spc="-10">
                <a:solidFill>
                  <a:srgbClr val="377243"/>
                </a:solidFill>
                <a:latin typeface="Helvetica"/>
                <a:cs typeface="Helvetica"/>
              </a:rPr>
              <a:t>Adoption</a:t>
            </a:r>
            <a:r>
              <a:rPr dirty="0" sz="1800" spc="-10">
                <a:solidFill>
                  <a:srgbClr val="595959"/>
                </a:solidFill>
                <a:latin typeface="Helvetica"/>
                <a:cs typeface="Helvetica"/>
              </a:rPr>
              <a:t>, </a:t>
            </a:r>
            <a:r>
              <a:rPr dirty="0" sz="1800">
                <a:solidFill>
                  <a:srgbClr val="832656"/>
                </a:solidFill>
                <a:latin typeface="Helvetica"/>
                <a:cs typeface="Helvetica"/>
              </a:rPr>
              <a:t>Implementation</a:t>
            </a:r>
            <a:r>
              <a:rPr dirty="0" sz="1800">
                <a:solidFill>
                  <a:srgbClr val="595959"/>
                </a:solidFill>
                <a:latin typeface="Helvetica"/>
                <a:cs typeface="Helvetica"/>
              </a:rPr>
              <a:t>,</a:t>
            </a:r>
            <a:r>
              <a:rPr dirty="0" sz="1800" spc="-8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800" spc="-10">
                <a:solidFill>
                  <a:srgbClr val="595959"/>
                </a:solidFill>
                <a:latin typeface="Helvetica"/>
                <a:cs typeface="Helvetica"/>
              </a:rPr>
              <a:t>and/or </a:t>
            </a:r>
            <a:r>
              <a:rPr dirty="0" sz="1800" spc="-10">
                <a:solidFill>
                  <a:srgbClr val="0F388A"/>
                </a:solidFill>
                <a:latin typeface="Helvetica"/>
                <a:cs typeface="Helvetica"/>
              </a:rPr>
              <a:t>Maintenance</a:t>
            </a:r>
            <a:endParaRPr sz="1800">
              <a:latin typeface="Helvetica"/>
              <a:cs typeface="Helvetic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9539">
              <a:lnSpc>
                <a:spcPts val="3625"/>
              </a:lnSpc>
              <a:spcBef>
                <a:spcPts val="100"/>
              </a:spcBef>
            </a:pPr>
            <a:r>
              <a:rPr dirty="0" sz="3200"/>
              <a:t>Methods:</a:t>
            </a:r>
            <a:r>
              <a:rPr dirty="0" sz="3200" spc="-220"/>
              <a:t> </a:t>
            </a:r>
            <a:r>
              <a:rPr dirty="0" sz="3200"/>
              <a:t>Applying</a:t>
            </a:r>
            <a:r>
              <a:rPr dirty="0" sz="3200" spc="-60"/>
              <a:t> </a:t>
            </a:r>
            <a:r>
              <a:rPr dirty="0" sz="3200" spc="-25"/>
              <a:t>RE-</a:t>
            </a:r>
            <a:r>
              <a:rPr dirty="0" sz="3200"/>
              <a:t>AIM</a:t>
            </a:r>
            <a:r>
              <a:rPr dirty="0" baseline="26455" sz="3150"/>
              <a:t>1</a:t>
            </a:r>
            <a:r>
              <a:rPr dirty="0" baseline="26455" sz="3150" spc="412"/>
              <a:t> </a:t>
            </a:r>
            <a:r>
              <a:rPr dirty="0" sz="3200"/>
              <a:t>Implementation</a:t>
            </a:r>
            <a:r>
              <a:rPr dirty="0" sz="3200" spc="-60"/>
              <a:t> </a:t>
            </a:r>
            <a:r>
              <a:rPr dirty="0" sz="3200" spc="-10"/>
              <a:t>Science</a:t>
            </a:r>
            <a:endParaRPr sz="3200"/>
          </a:p>
          <a:p>
            <a:pPr marL="38100">
              <a:lnSpc>
                <a:spcPts val="3625"/>
              </a:lnSpc>
              <a:tabLst>
                <a:tab pos="10553065" algn="l"/>
              </a:tabLst>
            </a:pPr>
            <a:r>
              <a:rPr dirty="0" u="heavy" sz="3200" spc="-204">
                <a:uFill>
                  <a:solidFill>
                    <a:srgbClr val="112148"/>
                  </a:solidFill>
                </a:uFill>
              </a:rPr>
              <a:t> </a:t>
            </a:r>
            <a:r>
              <a:rPr dirty="0" u="heavy" sz="3200">
                <a:uFill>
                  <a:solidFill>
                    <a:srgbClr val="112148"/>
                  </a:solidFill>
                </a:uFill>
              </a:rPr>
              <a:t>Framework</a:t>
            </a:r>
            <a:r>
              <a:rPr dirty="0" u="heavy" sz="3200" spc="-40">
                <a:uFill>
                  <a:solidFill>
                    <a:srgbClr val="112148"/>
                  </a:solidFill>
                </a:uFill>
              </a:rPr>
              <a:t> </a:t>
            </a:r>
            <a:r>
              <a:rPr dirty="0" u="heavy" sz="3200">
                <a:uFill>
                  <a:solidFill>
                    <a:srgbClr val="112148"/>
                  </a:solidFill>
                </a:uFill>
              </a:rPr>
              <a:t>to</a:t>
            </a:r>
            <a:r>
              <a:rPr dirty="0" u="heavy" sz="3200" spc="-50">
                <a:uFill>
                  <a:solidFill>
                    <a:srgbClr val="112148"/>
                  </a:solidFill>
                </a:uFill>
              </a:rPr>
              <a:t> </a:t>
            </a:r>
            <a:r>
              <a:rPr dirty="0" u="heavy" sz="3200">
                <a:uFill>
                  <a:solidFill>
                    <a:srgbClr val="112148"/>
                  </a:solidFill>
                </a:uFill>
              </a:rPr>
              <a:t>Social</a:t>
            </a:r>
            <a:r>
              <a:rPr dirty="0" u="heavy" sz="3200" spc="-40">
                <a:uFill>
                  <a:solidFill>
                    <a:srgbClr val="112148"/>
                  </a:solidFill>
                </a:uFill>
              </a:rPr>
              <a:t> </a:t>
            </a:r>
            <a:r>
              <a:rPr dirty="0" u="heavy" sz="3200">
                <a:uFill>
                  <a:solidFill>
                    <a:srgbClr val="112148"/>
                  </a:solidFill>
                </a:uFill>
              </a:rPr>
              <a:t>Screening</a:t>
            </a:r>
            <a:r>
              <a:rPr dirty="0" u="heavy" sz="3200" spc="-45">
                <a:uFill>
                  <a:solidFill>
                    <a:srgbClr val="112148"/>
                  </a:solidFill>
                </a:uFill>
              </a:rPr>
              <a:t> </a:t>
            </a:r>
            <a:r>
              <a:rPr dirty="0" u="heavy" sz="3200" spc="-10">
                <a:uFill>
                  <a:solidFill>
                    <a:srgbClr val="112148"/>
                  </a:solidFill>
                </a:uFill>
              </a:rPr>
              <a:t>Practices</a:t>
            </a:r>
            <a:r>
              <a:rPr dirty="0" u="heavy" sz="3200">
                <a:uFill>
                  <a:solidFill>
                    <a:srgbClr val="112148"/>
                  </a:solidFill>
                </a:uFill>
              </a:rPr>
              <a:t>	</a:t>
            </a:r>
            <a:endParaRPr sz="3200"/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 spc="-235"/>
              <a:t>SIREN</a:t>
            </a:r>
            <a:r>
              <a:rPr dirty="0" spc="-70"/>
              <a:t> </a:t>
            </a:r>
            <a:r>
              <a:rPr dirty="0" spc="355"/>
              <a:t>|</a:t>
            </a:r>
            <a:r>
              <a:rPr dirty="0" spc="-75"/>
              <a:t> </a:t>
            </a:r>
            <a:fld id="{81D60167-4931-47E6-BA6A-407CBD079E47}" type="slidenum">
              <a:rPr dirty="0" spc="-50"/>
              <a:t>10</a:t>
            </a:fld>
          </a:p>
        </p:txBody>
      </p:sp>
      <p:sp>
        <p:nvSpPr>
          <p:cNvPr id="6" name="object 6"/>
          <p:cNvSpPr txBox="1"/>
          <p:nvPr/>
        </p:nvSpPr>
        <p:spPr>
          <a:xfrm>
            <a:off x="252161" y="6548624"/>
            <a:ext cx="2795270" cy="2286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650"/>
              </a:lnSpc>
            </a:pPr>
            <a:r>
              <a:rPr dirty="0" sz="1600" spc="-10" b="1">
                <a:solidFill>
                  <a:srgbClr val="112148"/>
                </a:solidFill>
                <a:latin typeface="Helvetica"/>
                <a:cs typeface="Helvetica"/>
                <a:hlinkClick r:id="rId2"/>
              </a:rPr>
              <a:t>https://sirenetwork.ucsf.edu/</a:t>
            </a:r>
            <a:endParaRPr sz="1600">
              <a:latin typeface="Helvetica"/>
              <a:cs typeface="Helvetica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850313" y="1300591"/>
          <a:ext cx="10429875" cy="45631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08860"/>
                <a:gridCol w="4317999"/>
                <a:gridCol w="3714115"/>
              </a:tblGrid>
              <a:tr h="5791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1030"/>
                        </a:spcBef>
                      </a:pPr>
                      <a:r>
                        <a:rPr dirty="0" sz="1900" spc="-10" b="1">
                          <a:latin typeface="Helvetica"/>
                          <a:cs typeface="Helvetica"/>
                        </a:rPr>
                        <a:t>Definition</a:t>
                      </a:r>
                      <a:r>
                        <a:rPr dirty="0" baseline="25641" sz="1950" spc="-15" b="1">
                          <a:latin typeface="Helvetica"/>
                          <a:cs typeface="Helvetica"/>
                        </a:rPr>
                        <a:t>2</a:t>
                      </a:r>
                      <a:endParaRPr baseline="25641" sz="1950">
                        <a:latin typeface="Helvetica"/>
                        <a:cs typeface="Helvetica"/>
                      </a:endParaRPr>
                    </a:p>
                  </a:txBody>
                  <a:tcPr marL="0" marR="0" marB="0" marT="13081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8580" marR="937260">
                        <a:lnSpc>
                          <a:spcPts val="2180"/>
                        </a:lnSpc>
                        <a:spcBef>
                          <a:spcPts val="60"/>
                        </a:spcBef>
                      </a:pPr>
                      <a:r>
                        <a:rPr dirty="0" sz="1900" b="1">
                          <a:latin typeface="Helvetica"/>
                          <a:cs typeface="Helvetica"/>
                        </a:rPr>
                        <a:t>Relevant</a:t>
                      </a:r>
                      <a:r>
                        <a:rPr dirty="0" sz="1900" spc="-65" b="1">
                          <a:latin typeface="Helvetica"/>
                          <a:cs typeface="Helvetica"/>
                        </a:rPr>
                        <a:t> </a:t>
                      </a:r>
                      <a:r>
                        <a:rPr dirty="0" sz="1900" b="1">
                          <a:latin typeface="Helvetica"/>
                          <a:cs typeface="Helvetica"/>
                        </a:rPr>
                        <a:t>outcomes</a:t>
                      </a:r>
                      <a:r>
                        <a:rPr dirty="0" sz="1900" spc="-60" b="1">
                          <a:latin typeface="Helvetica"/>
                          <a:cs typeface="Helvetica"/>
                        </a:rPr>
                        <a:t> </a:t>
                      </a:r>
                      <a:r>
                        <a:rPr dirty="0" sz="1900" spc="-25" b="1">
                          <a:latin typeface="Helvetica"/>
                          <a:cs typeface="Helvetica"/>
                        </a:rPr>
                        <a:t>in </a:t>
                      </a:r>
                      <a:r>
                        <a:rPr dirty="0" sz="1900" b="1">
                          <a:latin typeface="Helvetica"/>
                          <a:cs typeface="Helvetica"/>
                        </a:rPr>
                        <a:t>implementation</a:t>
                      </a:r>
                      <a:r>
                        <a:rPr dirty="0" sz="1900" spc="-100" b="1">
                          <a:latin typeface="Helvetica"/>
                          <a:cs typeface="Helvetica"/>
                        </a:rPr>
                        <a:t> </a:t>
                      </a:r>
                      <a:r>
                        <a:rPr dirty="0" sz="1900" spc="-10" b="1">
                          <a:latin typeface="Helvetica"/>
                          <a:cs typeface="Helvetica"/>
                        </a:rPr>
                        <a:t>studies</a:t>
                      </a:r>
                      <a:endParaRPr sz="1900">
                        <a:latin typeface="Helvetica"/>
                        <a:cs typeface="Helvetica"/>
                      </a:endParaRPr>
                    </a:p>
                  </a:txBody>
                  <a:tcPr marL="0" marR="0" marB="0" marT="762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1198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05"/>
                        </a:spcBef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2000" spc="-10" b="1">
                          <a:solidFill>
                            <a:srgbClr val="6C62D0"/>
                          </a:solidFill>
                          <a:latin typeface="Helvetica"/>
                          <a:cs typeface="Helvetica"/>
                        </a:rPr>
                        <a:t>Reach</a:t>
                      </a:r>
                      <a:endParaRPr sz="2000">
                        <a:latin typeface="Helvetica"/>
                        <a:cs typeface="Helvetica"/>
                      </a:endParaRPr>
                    </a:p>
                  </a:txBody>
                  <a:tcPr marL="0" marR="0" marB="0" marT="127635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800"/>
                        </a:lnSpc>
                      </a:pPr>
                      <a:r>
                        <a:rPr dirty="0" sz="1600">
                          <a:latin typeface="Helvetica"/>
                          <a:cs typeface="Helvetica"/>
                        </a:rPr>
                        <a:t>The</a:t>
                      </a:r>
                      <a:r>
                        <a:rPr dirty="0" sz="1600" spc="-30">
                          <a:latin typeface="Helvetica"/>
                          <a:cs typeface="Helvetica"/>
                        </a:rPr>
                        <a:t> </a:t>
                      </a:r>
                      <a:r>
                        <a:rPr dirty="0" sz="1600">
                          <a:latin typeface="Helvetica"/>
                          <a:cs typeface="Helvetica"/>
                        </a:rPr>
                        <a:t>number</a:t>
                      </a:r>
                      <a:r>
                        <a:rPr dirty="0" sz="1600" spc="-20">
                          <a:latin typeface="Helvetica"/>
                          <a:cs typeface="Helvetica"/>
                        </a:rPr>
                        <a:t> </a:t>
                      </a:r>
                      <a:r>
                        <a:rPr dirty="0" sz="1600">
                          <a:latin typeface="Helvetica"/>
                          <a:cs typeface="Helvetica"/>
                        </a:rPr>
                        <a:t>or</a:t>
                      </a:r>
                      <a:r>
                        <a:rPr dirty="0" sz="1600" spc="-20">
                          <a:latin typeface="Helvetica"/>
                          <a:cs typeface="Helvetica"/>
                        </a:rPr>
                        <a:t> </a:t>
                      </a:r>
                      <a:r>
                        <a:rPr dirty="0" sz="1600">
                          <a:latin typeface="Helvetica"/>
                          <a:cs typeface="Helvetica"/>
                        </a:rPr>
                        <a:t>proportion</a:t>
                      </a:r>
                      <a:r>
                        <a:rPr dirty="0" sz="1600" spc="-30">
                          <a:latin typeface="Helvetica"/>
                          <a:cs typeface="Helvetica"/>
                        </a:rPr>
                        <a:t> </a:t>
                      </a:r>
                      <a:r>
                        <a:rPr dirty="0" sz="1600">
                          <a:latin typeface="Helvetica"/>
                          <a:cs typeface="Helvetica"/>
                        </a:rPr>
                        <a:t>of</a:t>
                      </a:r>
                      <a:r>
                        <a:rPr dirty="0" sz="1600" spc="-20">
                          <a:latin typeface="Helvetica"/>
                          <a:cs typeface="Helvetica"/>
                        </a:rPr>
                        <a:t> </a:t>
                      </a:r>
                      <a:r>
                        <a:rPr dirty="0" sz="1600">
                          <a:latin typeface="Helvetica"/>
                          <a:cs typeface="Helvetica"/>
                        </a:rPr>
                        <a:t>individuals</a:t>
                      </a:r>
                      <a:r>
                        <a:rPr dirty="0" sz="1600" spc="-25">
                          <a:latin typeface="Helvetica"/>
                          <a:cs typeface="Helvetica"/>
                        </a:rPr>
                        <a:t> who</a:t>
                      </a:r>
                      <a:endParaRPr sz="1600">
                        <a:latin typeface="Helvetica"/>
                        <a:cs typeface="Helvetica"/>
                      </a:endParaRPr>
                    </a:p>
                    <a:p>
                      <a:pPr marL="68580" marR="118110">
                        <a:lnSpc>
                          <a:spcPts val="1920"/>
                        </a:lnSpc>
                        <a:spcBef>
                          <a:spcPts val="50"/>
                        </a:spcBef>
                      </a:pPr>
                      <a:r>
                        <a:rPr dirty="0" sz="1600">
                          <a:latin typeface="Helvetica"/>
                          <a:cs typeface="Helvetica"/>
                        </a:rPr>
                        <a:t>participate</a:t>
                      </a:r>
                      <a:r>
                        <a:rPr dirty="0" sz="1600" spc="-25">
                          <a:latin typeface="Helvetica"/>
                          <a:cs typeface="Helvetica"/>
                        </a:rPr>
                        <a:t> </a:t>
                      </a:r>
                      <a:r>
                        <a:rPr dirty="0" sz="1600">
                          <a:latin typeface="Helvetica"/>
                          <a:cs typeface="Helvetica"/>
                        </a:rPr>
                        <a:t>in</a:t>
                      </a:r>
                      <a:r>
                        <a:rPr dirty="0" sz="1600" spc="-25">
                          <a:latin typeface="Helvetica"/>
                          <a:cs typeface="Helvetica"/>
                        </a:rPr>
                        <a:t> </a:t>
                      </a:r>
                      <a:r>
                        <a:rPr dirty="0" sz="1600">
                          <a:latin typeface="Helvetica"/>
                          <a:cs typeface="Helvetica"/>
                        </a:rPr>
                        <a:t>an</a:t>
                      </a:r>
                      <a:r>
                        <a:rPr dirty="0" sz="1600" spc="-25">
                          <a:latin typeface="Helvetica"/>
                          <a:cs typeface="Helvetica"/>
                        </a:rPr>
                        <a:t> </a:t>
                      </a:r>
                      <a:r>
                        <a:rPr dirty="0" sz="1600">
                          <a:latin typeface="Helvetica"/>
                          <a:cs typeface="Helvetica"/>
                        </a:rPr>
                        <a:t>intervention</a:t>
                      </a:r>
                      <a:r>
                        <a:rPr dirty="0" sz="1600" spc="-20">
                          <a:latin typeface="Helvetica"/>
                          <a:cs typeface="Helvetica"/>
                        </a:rPr>
                        <a:t> </a:t>
                      </a:r>
                      <a:r>
                        <a:rPr dirty="0" sz="1600">
                          <a:latin typeface="Helvetica"/>
                          <a:cs typeface="Helvetica"/>
                        </a:rPr>
                        <a:t>(and</a:t>
                      </a:r>
                      <a:r>
                        <a:rPr dirty="0" sz="1600" spc="-25">
                          <a:latin typeface="Helvetica"/>
                          <a:cs typeface="Helvetica"/>
                        </a:rPr>
                        <a:t> </a:t>
                      </a:r>
                      <a:r>
                        <a:rPr dirty="0" sz="1600">
                          <a:latin typeface="Helvetica"/>
                          <a:cs typeface="Helvetica"/>
                        </a:rPr>
                        <a:t>who</a:t>
                      </a:r>
                      <a:r>
                        <a:rPr dirty="0" sz="1600" spc="-25">
                          <a:latin typeface="Helvetica"/>
                          <a:cs typeface="Helvetica"/>
                        </a:rPr>
                        <a:t> </a:t>
                      </a:r>
                      <a:r>
                        <a:rPr dirty="0" sz="1600">
                          <a:latin typeface="Helvetica"/>
                          <a:cs typeface="Helvetica"/>
                        </a:rPr>
                        <a:t>are</a:t>
                      </a:r>
                      <a:r>
                        <a:rPr dirty="0" sz="1600" spc="-20">
                          <a:latin typeface="Helvetica"/>
                          <a:cs typeface="Helvetica"/>
                        </a:rPr>
                        <a:t> </a:t>
                      </a:r>
                      <a:r>
                        <a:rPr dirty="0" sz="1600" spc="-25">
                          <a:latin typeface="Helvetica"/>
                          <a:cs typeface="Helvetica"/>
                        </a:rPr>
                        <a:t>the </a:t>
                      </a:r>
                      <a:r>
                        <a:rPr dirty="0" sz="1600">
                          <a:latin typeface="Helvetica"/>
                          <a:cs typeface="Helvetica"/>
                        </a:rPr>
                        <a:t>target</a:t>
                      </a:r>
                      <a:r>
                        <a:rPr dirty="0" sz="1600" spc="-15">
                          <a:latin typeface="Helvetica"/>
                          <a:cs typeface="Helvetica"/>
                        </a:rPr>
                        <a:t> </a:t>
                      </a:r>
                      <a:r>
                        <a:rPr dirty="0" sz="1600">
                          <a:latin typeface="Helvetica"/>
                          <a:cs typeface="Helvetica"/>
                        </a:rPr>
                        <a:t>of</a:t>
                      </a:r>
                      <a:r>
                        <a:rPr dirty="0" sz="1600" spc="-15">
                          <a:latin typeface="Helvetica"/>
                          <a:cs typeface="Helvetica"/>
                        </a:rPr>
                        <a:t> </a:t>
                      </a:r>
                      <a:r>
                        <a:rPr dirty="0" sz="1600">
                          <a:latin typeface="Helvetica"/>
                          <a:cs typeface="Helvetica"/>
                        </a:rPr>
                        <a:t>that</a:t>
                      </a:r>
                      <a:r>
                        <a:rPr dirty="0" sz="1600" spc="-15">
                          <a:latin typeface="Helvetica"/>
                          <a:cs typeface="Helvetica"/>
                        </a:rPr>
                        <a:t> </a:t>
                      </a:r>
                      <a:r>
                        <a:rPr dirty="0" sz="1600" spc="-10">
                          <a:latin typeface="Helvetica"/>
                          <a:cs typeface="Helvetica"/>
                        </a:rPr>
                        <a:t>intervention).</a:t>
                      </a:r>
                      <a:endParaRPr sz="1600">
                        <a:latin typeface="Helvetica"/>
                        <a:cs typeface="Helvetica"/>
                      </a:endParaRPr>
                    </a:p>
                  </a:txBody>
                  <a:tcPr marL="0" marR="0" marB="0" marT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800"/>
                        </a:lnSpc>
                      </a:pPr>
                      <a:r>
                        <a:rPr dirty="0" sz="1600">
                          <a:latin typeface="Helvetica"/>
                          <a:cs typeface="Helvetica"/>
                        </a:rPr>
                        <a:t>Comparative</a:t>
                      </a:r>
                      <a:r>
                        <a:rPr dirty="0" sz="1600" spc="-50">
                          <a:latin typeface="Helvetica"/>
                          <a:cs typeface="Helvetica"/>
                        </a:rPr>
                        <a:t> </a:t>
                      </a:r>
                      <a:r>
                        <a:rPr dirty="0" sz="1600">
                          <a:latin typeface="Helvetica"/>
                          <a:cs typeface="Helvetica"/>
                        </a:rPr>
                        <a:t>screening</a:t>
                      </a:r>
                      <a:r>
                        <a:rPr dirty="0" sz="1600" spc="-50">
                          <a:latin typeface="Helvetica"/>
                          <a:cs typeface="Helvetica"/>
                        </a:rPr>
                        <a:t> </a:t>
                      </a:r>
                      <a:r>
                        <a:rPr dirty="0" sz="1600">
                          <a:latin typeface="Helvetica"/>
                          <a:cs typeface="Helvetica"/>
                        </a:rPr>
                        <a:t>rates,</a:t>
                      </a:r>
                      <a:r>
                        <a:rPr dirty="0" sz="1600" spc="-35">
                          <a:latin typeface="Helvetica"/>
                          <a:cs typeface="Helvetica"/>
                        </a:rPr>
                        <a:t> </a:t>
                      </a:r>
                      <a:r>
                        <a:rPr dirty="0" sz="1600" spc="-10">
                          <a:latin typeface="Helvetica"/>
                          <a:cs typeface="Helvetica"/>
                        </a:rPr>
                        <a:t>including</a:t>
                      </a:r>
                      <a:endParaRPr sz="1600">
                        <a:latin typeface="Helvetica"/>
                        <a:cs typeface="Helvetica"/>
                      </a:endParaRPr>
                    </a:p>
                    <a:p>
                      <a:pPr marL="68580" marR="250825">
                        <a:lnSpc>
                          <a:spcPct val="99400"/>
                        </a:lnSpc>
                      </a:pPr>
                      <a:r>
                        <a:rPr dirty="0" sz="1600">
                          <a:latin typeface="Helvetica"/>
                          <a:cs typeface="Helvetica"/>
                        </a:rPr>
                        <a:t>pre/post</a:t>
                      </a:r>
                      <a:r>
                        <a:rPr dirty="0" sz="1600" spc="-40">
                          <a:latin typeface="Helvetica"/>
                          <a:cs typeface="Helvetica"/>
                        </a:rPr>
                        <a:t> </a:t>
                      </a:r>
                      <a:r>
                        <a:rPr dirty="0" sz="1600">
                          <a:latin typeface="Helvetica"/>
                          <a:cs typeface="Helvetica"/>
                        </a:rPr>
                        <a:t>intervention,</a:t>
                      </a:r>
                      <a:r>
                        <a:rPr dirty="0" sz="1600" spc="-40">
                          <a:latin typeface="Helvetica"/>
                          <a:cs typeface="Helvetica"/>
                        </a:rPr>
                        <a:t> </a:t>
                      </a:r>
                      <a:r>
                        <a:rPr dirty="0" sz="1600">
                          <a:latin typeface="Helvetica"/>
                          <a:cs typeface="Helvetica"/>
                        </a:rPr>
                        <a:t>between</a:t>
                      </a:r>
                      <a:r>
                        <a:rPr dirty="0" sz="1600" spc="-50">
                          <a:latin typeface="Helvetica"/>
                          <a:cs typeface="Helvetica"/>
                        </a:rPr>
                        <a:t> </a:t>
                      </a:r>
                      <a:r>
                        <a:rPr dirty="0" sz="1600" spc="-10">
                          <a:latin typeface="Helvetica"/>
                          <a:cs typeface="Helvetica"/>
                        </a:rPr>
                        <a:t>clinical </a:t>
                      </a:r>
                      <a:r>
                        <a:rPr dirty="0" sz="1600">
                          <a:latin typeface="Helvetica"/>
                          <a:cs typeface="Helvetica"/>
                        </a:rPr>
                        <a:t>sites,</a:t>
                      </a:r>
                      <a:r>
                        <a:rPr dirty="0" sz="1600" spc="-10">
                          <a:latin typeface="Helvetica"/>
                          <a:cs typeface="Helvetica"/>
                        </a:rPr>
                        <a:t> </a:t>
                      </a:r>
                      <a:r>
                        <a:rPr dirty="0" sz="1600">
                          <a:latin typeface="Helvetica"/>
                          <a:cs typeface="Helvetica"/>
                        </a:rPr>
                        <a:t>or</a:t>
                      </a:r>
                      <a:r>
                        <a:rPr dirty="0" sz="1600" spc="-5">
                          <a:latin typeface="Helvetica"/>
                          <a:cs typeface="Helvetica"/>
                        </a:rPr>
                        <a:t> </a:t>
                      </a:r>
                      <a:r>
                        <a:rPr dirty="0" sz="1600">
                          <a:latin typeface="Helvetica"/>
                          <a:cs typeface="Helvetica"/>
                        </a:rPr>
                        <a:t>by</a:t>
                      </a:r>
                      <a:r>
                        <a:rPr dirty="0" sz="1600" spc="-15">
                          <a:latin typeface="Helvetica"/>
                          <a:cs typeface="Helvetica"/>
                        </a:rPr>
                        <a:t> </a:t>
                      </a:r>
                      <a:r>
                        <a:rPr dirty="0" sz="1600" spc="-10">
                          <a:latin typeface="Helvetica"/>
                          <a:cs typeface="Helvetica"/>
                        </a:rPr>
                        <a:t>sociodemographic characteristics.</a:t>
                      </a:r>
                      <a:endParaRPr sz="1600">
                        <a:latin typeface="Helvetica"/>
                        <a:cs typeface="Helvetica"/>
                      </a:endParaRPr>
                    </a:p>
                  </a:txBody>
                  <a:tcPr marL="0" marR="0" marB="0" marT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10521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2000" spc="-10" b="1">
                          <a:solidFill>
                            <a:srgbClr val="377243"/>
                          </a:solidFill>
                          <a:latin typeface="Helvetica"/>
                          <a:cs typeface="Helvetica"/>
                        </a:rPr>
                        <a:t>Adoption</a:t>
                      </a:r>
                      <a:endParaRPr sz="2000">
                        <a:latin typeface="Helvetica"/>
                        <a:cs typeface="Helvetica"/>
                      </a:endParaRPr>
                    </a:p>
                  </a:txBody>
                  <a:tcPr marL="0" marR="0" marB="0" marT="56515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814"/>
                        </a:lnSpc>
                      </a:pPr>
                      <a:r>
                        <a:rPr dirty="0" sz="1600">
                          <a:latin typeface="Helvetica"/>
                          <a:cs typeface="Helvetica"/>
                        </a:rPr>
                        <a:t>The</a:t>
                      </a:r>
                      <a:r>
                        <a:rPr dirty="0" sz="1600" spc="-30">
                          <a:latin typeface="Helvetica"/>
                          <a:cs typeface="Helvetica"/>
                        </a:rPr>
                        <a:t> </a:t>
                      </a:r>
                      <a:r>
                        <a:rPr dirty="0" sz="1600">
                          <a:latin typeface="Helvetica"/>
                          <a:cs typeface="Helvetica"/>
                        </a:rPr>
                        <a:t>number</a:t>
                      </a:r>
                      <a:r>
                        <a:rPr dirty="0" sz="1600" spc="-20">
                          <a:latin typeface="Helvetica"/>
                          <a:cs typeface="Helvetica"/>
                        </a:rPr>
                        <a:t> </a:t>
                      </a:r>
                      <a:r>
                        <a:rPr dirty="0" sz="1600">
                          <a:latin typeface="Helvetica"/>
                          <a:cs typeface="Helvetica"/>
                        </a:rPr>
                        <a:t>or</a:t>
                      </a:r>
                      <a:r>
                        <a:rPr dirty="0" sz="1600" spc="-20">
                          <a:latin typeface="Helvetica"/>
                          <a:cs typeface="Helvetica"/>
                        </a:rPr>
                        <a:t> </a:t>
                      </a:r>
                      <a:r>
                        <a:rPr dirty="0" sz="1600">
                          <a:latin typeface="Helvetica"/>
                          <a:cs typeface="Helvetica"/>
                        </a:rPr>
                        <a:t>proportion</a:t>
                      </a:r>
                      <a:r>
                        <a:rPr dirty="0" sz="1600" spc="-30">
                          <a:latin typeface="Helvetica"/>
                          <a:cs typeface="Helvetica"/>
                        </a:rPr>
                        <a:t> </a:t>
                      </a:r>
                      <a:r>
                        <a:rPr dirty="0" sz="1600">
                          <a:latin typeface="Helvetica"/>
                          <a:cs typeface="Helvetica"/>
                        </a:rPr>
                        <a:t>of</a:t>
                      </a:r>
                      <a:r>
                        <a:rPr dirty="0" sz="1600" spc="-20">
                          <a:latin typeface="Helvetica"/>
                          <a:cs typeface="Helvetica"/>
                        </a:rPr>
                        <a:t> </a:t>
                      </a:r>
                      <a:r>
                        <a:rPr dirty="0" sz="1600">
                          <a:latin typeface="Helvetica"/>
                          <a:cs typeface="Helvetica"/>
                        </a:rPr>
                        <a:t>individuals</a:t>
                      </a:r>
                      <a:r>
                        <a:rPr dirty="0" sz="1600" spc="-25">
                          <a:latin typeface="Helvetica"/>
                          <a:cs typeface="Helvetica"/>
                        </a:rPr>
                        <a:t> </a:t>
                      </a:r>
                      <a:r>
                        <a:rPr dirty="0" sz="1600" spc="-20">
                          <a:latin typeface="Helvetica"/>
                          <a:cs typeface="Helvetica"/>
                        </a:rPr>
                        <a:t>that</a:t>
                      </a:r>
                      <a:endParaRPr sz="1600">
                        <a:latin typeface="Helvetica"/>
                        <a:cs typeface="Helvetica"/>
                      </a:endParaRPr>
                    </a:p>
                    <a:p>
                      <a:pPr marL="68580">
                        <a:lnSpc>
                          <a:spcPts val="1910"/>
                        </a:lnSpc>
                      </a:pPr>
                      <a:r>
                        <a:rPr dirty="0" sz="1600">
                          <a:latin typeface="Helvetica"/>
                          <a:cs typeface="Helvetica"/>
                        </a:rPr>
                        <a:t>deliver</a:t>
                      </a:r>
                      <a:r>
                        <a:rPr dirty="0" sz="1600" spc="-15">
                          <a:latin typeface="Helvetica"/>
                          <a:cs typeface="Helvetica"/>
                        </a:rPr>
                        <a:t> </a:t>
                      </a:r>
                      <a:r>
                        <a:rPr dirty="0" sz="1600">
                          <a:latin typeface="Helvetica"/>
                          <a:cs typeface="Helvetica"/>
                        </a:rPr>
                        <a:t>the</a:t>
                      </a:r>
                      <a:r>
                        <a:rPr dirty="0" sz="1600" spc="-25">
                          <a:latin typeface="Helvetica"/>
                          <a:cs typeface="Helvetica"/>
                        </a:rPr>
                        <a:t> </a:t>
                      </a:r>
                      <a:r>
                        <a:rPr dirty="0" sz="1600" spc="-10">
                          <a:latin typeface="Helvetica"/>
                          <a:cs typeface="Helvetica"/>
                        </a:rPr>
                        <a:t>intervention.</a:t>
                      </a:r>
                      <a:endParaRPr sz="1600">
                        <a:latin typeface="Helvetica"/>
                        <a:cs typeface="Helvetica"/>
                      </a:endParaRPr>
                    </a:p>
                  </a:txBody>
                  <a:tcPr marL="0" marR="0" marB="0" marT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830"/>
                        </a:lnSpc>
                      </a:pPr>
                      <a:r>
                        <a:rPr dirty="0" sz="1600">
                          <a:latin typeface="Helvetica"/>
                          <a:cs typeface="Helvetica"/>
                        </a:rPr>
                        <a:t>Rates</a:t>
                      </a:r>
                      <a:r>
                        <a:rPr dirty="0" sz="1600" spc="-20">
                          <a:latin typeface="Helvetica"/>
                          <a:cs typeface="Helvetica"/>
                        </a:rPr>
                        <a:t> </a:t>
                      </a:r>
                      <a:r>
                        <a:rPr dirty="0" sz="1600">
                          <a:latin typeface="Helvetica"/>
                          <a:cs typeface="Helvetica"/>
                        </a:rPr>
                        <a:t>of</a:t>
                      </a:r>
                      <a:r>
                        <a:rPr dirty="0" sz="1600" spc="-15">
                          <a:latin typeface="Helvetica"/>
                          <a:cs typeface="Helvetica"/>
                        </a:rPr>
                        <a:t> </a:t>
                      </a:r>
                      <a:r>
                        <a:rPr dirty="0" sz="1600">
                          <a:latin typeface="Helvetica"/>
                          <a:cs typeface="Helvetica"/>
                        </a:rPr>
                        <a:t>screening</a:t>
                      </a:r>
                      <a:r>
                        <a:rPr dirty="0" sz="1600" spc="-20">
                          <a:latin typeface="Helvetica"/>
                          <a:cs typeface="Helvetica"/>
                        </a:rPr>
                        <a:t> </a:t>
                      </a:r>
                      <a:r>
                        <a:rPr dirty="0" sz="1600">
                          <a:latin typeface="Helvetica"/>
                          <a:cs typeface="Helvetica"/>
                        </a:rPr>
                        <a:t>by</a:t>
                      </a:r>
                      <a:r>
                        <a:rPr dirty="0" sz="1600" spc="-20">
                          <a:latin typeface="Helvetica"/>
                          <a:cs typeface="Helvetica"/>
                        </a:rPr>
                        <a:t> </a:t>
                      </a:r>
                      <a:r>
                        <a:rPr dirty="0" sz="1600" spc="-10">
                          <a:latin typeface="Helvetica"/>
                          <a:cs typeface="Helvetica"/>
                        </a:rPr>
                        <a:t>workforce.</a:t>
                      </a:r>
                      <a:endParaRPr sz="1600">
                        <a:latin typeface="Helvetica"/>
                        <a:cs typeface="Helvetica"/>
                      </a:endParaRPr>
                    </a:p>
                  </a:txBody>
                  <a:tcPr marL="0" marR="0" marB="0" marT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12192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85"/>
                        </a:spcBef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2000" spc="-10" b="1">
                          <a:solidFill>
                            <a:srgbClr val="832656"/>
                          </a:solidFill>
                          <a:latin typeface="Helvetica"/>
                          <a:cs typeface="Helvetica"/>
                        </a:rPr>
                        <a:t>Implementation</a:t>
                      </a:r>
                      <a:endParaRPr sz="2000">
                        <a:latin typeface="Helvetica"/>
                        <a:cs typeface="Helvetica"/>
                      </a:endParaRPr>
                    </a:p>
                  </a:txBody>
                  <a:tcPr marL="0" marR="0" marB="0" marT="137795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810"/>
                        </a:lnSpc>
                      </a:pPr>
                      <a:r>
                        <a:rPr dirty="0" sz="1600">
                          <a:latin typeface="Helvetica"/>
                          <a:cs typeface="Helvetica"/>
                        </a:rPr>
                        <a:t>The</a:t>
                      </a:r>
                      <a:r>
                        <a:rPr dirty="0" sz="1600" spc="-30">
                          <a:latin typeface="Helvetica"/>
                          <a:cs typeface="Helvetica"/>
                        </a:rPr>
                        <a:t> </a:t>
                      </a:r>
                      <a:r>
                        <a:rPr dirty="0" sz="1600">
                          <a:latin typeface="Helvetica"/>
                          <a:cs typeface="Helvetica"/>
                        </a:rPr>
                        <a:t>consistency</a:t>
                      </a:r>
                      <a:r>
                        <a:rPr dirty="0" sz="1600" spc="-25">
                          <a:latin typeface="Helvetica"/>
                          <a:cs typeface="Helvetica"/>
                        </a:rPr>
                        <a:t> </a:t>
                      </a:r>
                      <a:r>
                        <a:rPr dirty="0" sz="1600">
                          <a:latin typeface="Helvetica"/>
                          <a:cs typeface="Helvetica"/>
                        </a:rPr>
                        <a:t>with</a:t>
                      </a:r>
                      <a:r>
                        <a:rPr dirty="0" sz="1600" spc="-25">
                          <a:latin typeface="Helvetica"/>
                          <a:cs typeface="Helvetica"/>
                        </a:rPr>
                        <a:t> </a:t>
                      </a:r>
                      <a:r>
                        <a:rPr dirty="0" sz="1600">
                          <a:latin typeface="Helvetica"/>
                          <a:cs typeface="Helvetica"/>
                        </a:rPr>
                        <a:t>which</a:t>
                      </a:r>
                      <a:r>
                        <a:rPr dirty="0" sz="1600" spc="-30">
                          <a:latin typeface="Helvetica"/>
                          <a:cs typeface="Helvetica"/>
                        </a:rPr>
                        <a:t> </a:t>
                      </a:r>
                      <a:r>
                        <a:rPr dirty="0" sz="1600">
                          <a:latin typeface="Helvetica"/>
                          <a:cs typeface="Helvetica"/>
                        </a:rPr>
                        <a:t>an</a:t>
                      </a:r>
                      <a:r>
                        <a:rPr dirty="0" sz="1600" spc="-25">
                          <a:latin typeface="Helvetica"/>
                          <a:cs typeface="Helvetica"/>
                        </a:rPr>
                        <a:t> </a:t>
                      </a:r>
                      <a:r>
                        <a:rPr dirty="0" sz="1600">
                          <a:latin typeface="Helvetica"/>
                          <a:cs typeface="Helvetica"/>
                        </a:rPr>
                        <a:t>intervention</a:t>
                      </a:r>
                      <a:r>
                        <a:rPr dirty="0" sz="1600" spc="-30">
                          <a:latin typeface="Helvetica"/>
                          <a:cs typeface="Helvetica"/>
                        </a:rPr>
                        <a:t> </a:t>
                      </a:r>
                      <a:r>
                        <a:rPr dirty="0" sz="1600" spc="-25">
                          <a:latin typeface="Helvetica"/>
                          <a:cs typeface="Helvetica"/>
                        </a:rPr>
                        <a:t>is</a:t>
                      </a:r>
                      <a:endParaRPr sz="1600">
                        <a:latin typeface="Helvetica"/>
                        <a:cs typeface="Helvetica"/>
                      </a:endParaRPr>
                    </a:p>
                    <a:p>
                      <a:pPr marL="68580" marR="82550">
                        <a:lnSpc>
                          <a:spcPts val="1900"/>
                        </a:lnSpc>
                        <a:spcBef>
                          <a:spcPts val="65"/>
                        </a:spcBef>
                      </a:pPr>
                      <a:r>
                        <a:rPr dirty="0" sz="1600">
                          <a:latin typeface="Helvetica"/>
                          <a:cs typeface="Helvetica"/>
                        </a:rPr>
                        <a:t>delivered,</a:t>
                      </a:r>
                      <a:r>
                        <a:rPr dirty="0" sz="1600" spc="-15">
                          <a:latin typeface="Helvetica"/>
                          <a:cs typeface="Helvetica"/>
                        </a:rPr>
                        <a:t> </a:t>
                      </a:r>
                      <a:r>
                        <a:rPr dirty="0" sz="1600">
                          <a:latin typeface="Helvetica"/>
                          <a:cs typeface="Helvetica"/>
                        </a:rPr>
                        <a:t>the</a:t>
                      </a:r>
                      <a:r>
                        <a:rPr dirty="0" sz="1600" spc="-20">
                          <a:latin typeface="Helvetica"/>
                          <a:cs typeface="Helvetica"/>
                        </a:rPr>
                        <a:t> </a:t>
                      </a:r>
                      <a:r>
                        <a:rPr dirty="0" sz="1600">
                          <a:latin typeface="Helvetica"/>
                          <a:cs typeface="Helvetica"/>
                        </a:rPr>
                        <a:t>time</a:t>
                      </a:r>
                      <a:r>
                        <a:rPr dirty="0" sz="1600" spc="-20">
                          <a:latin typeface="Helvetica"/>
                          <a:cs typeface="Helvetica"/>
                        </a:rPr>
                        <a:t> </a:t>
                      </a:r>
                      <a:r>
                        <a:rPr dirty="0" sz="1600">
                          <a:latin typeface="Helvetica"/>
                          <a:cs typeface="Helvetica"/>
                        </a:rPr>
                        <a:t>and</a:t>
                      </a:r>
                      <a:r>
                        <a:rPr dirty="0" sz="1600" spc="-20">
                          <a:latin typeface="Helvetica"/>
                          <a:cs typeface="Helvetica"/>
                        </a:rPr>
                        <a:t> </a:t>
                      </a:r>
                      <a:r>
                        <a:rPr dirty="0" sz="1600">
                          <a:latin typeface="Helvetica"/>
                          <a:cs typeface="Helvetica"/>
                        </a:rPr>
                        <a:t>cost</a:t>
                      </a:r>
                      <a:r>
                        <a:rPr dirty="0" sz="1600" spc="-10">
                          <a:latin typeface="Helvetica"/>
                          <a:cs typeface="Helvetica"/>
                        </a:rPr>
                        <a:t> </a:t>
                      </a:r>
                      <a:r>
                        <a:rPr dirty="0" sz="1600">
                          <a:latin typeface="Helvetica"/>
                          <a:cs typeface="Helvetica"/>
                        </a:rPr>
                        <a:t>of</a:t>
                      </a:r>
                      <a:r>
                        <a:rPr dirty="0" sz="1600" spc="-10">
                          <a:latin typeface="Helvetica"/>
                          <a:cs typeface="Helvetica"/>
                        </a:rPr>
                        <a:t> </a:t>
                      </a:r>
                      <a:r>
                        <a:rPr dirty="0" sz="1600">
                          <a:latin typeface="Helvetica"/>
                          <a:cs typeface="Helvetica"/>
                        </a:rPr>
                        <a:t>an</a:t>
                      </a:r>
                      <a:r>
                        <a:rPr dirty="0" sz="1600" spc="-20">
                          <a:latin typeface="Helvetica"/>
                          <a:cs typeface="Helvetica"/>
                        </a:rPr>
                        <a:t> </a:t>
                      </a:r>
                      <a:r>
                        <a:rPr dirty="0" sz="1600" spc="-10">
                          <a:latin typeface="Helvetica"/>
                          <a:cs typeface="Helvetica"/>
                        </a:rPr>
                        <a:t>intervention, </a:t>
                      </a:r>
                      <a:r>
                        <a:rPr dirty="0" sz="1600">
                          <a:latin typeface="Helvetica"/>
                          <a:cs typeface="Helvetica"/>
                        </a:rPr>
                        <a:t>and</a:t>
                      </a:r>
                      <a:r>
                        <a:rPr dirty="0" sz="1600" spc="-20">
                          <a:latin typeface="Helvetica"/>
                          <a:cs typeface="Helvetica"/>
                        </a:rPr>
                        <a:t> </a:t>
                      </a:r>
                      <a:r>
                        <a:rPr dirty="0" sz="1600">
                          <a:latin typeface="Helvetica"/>
                          <a:cs typeface="Helvetica"/>
                        </a:rPr>
                        <a:t>adaptions</a:t>
                      </a:r>
                      <a:r>
                        <a:rPr dirty="0" sz="1600" spc="-10">
                          <a:latin typeface="Helvetica"/>
                          <a:cs typeface="Helvetica"/>
                        </a:rPr>
                        <a:t> </a:t>
                      </a:r>
                      <a:r>
                        <a:rPr dirty="0" sz="1600">
                          <a:latin typeface="Helvetica"/>
                          <a:cs typeface="Helvetica"/>
                        </a:rPr>
                        <a:t>made</a:t>
                      </a:r>
                      <a:r>
                        <a:rPr dirty="0" sz="1600" spc="-15">
                          <a:latin typeface="Helvetica"/>
                          <a:cs typeface="Helvetica"/>
                        </a:rPr>
                        <a:t> </a:t>
                      </a:r>
                      <a:r>
                        <a:rPr dirty="0" sz="1600">
                          <a:latin typeface="Helvetica"/>
                          <a:cs typeface="Helvetica"/>
                        </a:rPr>
                        <a:t>to</a:t>
                      </a:r>
                      <a:r>
                        <a:rPr dirty="0" sz="1600" spc="-20">
                          <a:latin typeface="Helvetica"/>
                          <a:cs typeface="Helvetica"/>
                        </a:rPr>
                        <a:t> </a:t>
                      </a:r>
                      <a:r>
                        <a:rPr dirty="0" sz="1600">
                          <a:latin typeface="Helvetica"/>
                          <a:cs typeface="Helvetica"/>
                        </a:rPr>
                        <a:t>an</a:t>
                      </a:r>
                      <a:r>
                        <a:rPr dirty="0" sz="1600" spc="-15">
                          <a:latin typeface="Helvetica"/>
                          <a:cs typeface="Helvetica"/>
                        </a:rPr>
                        <a:t> </a:t>
                      </a:r>
                      <a:r>
                        <a:rPr dirty="0" sz="1600" spc="-10">
                          <a:latin typeface="Helvetica"/>
                          <a:cs typeface="Helvetica"/>
                        </a:rPr>
                        <a:t>intervention.</a:t>
                      </a:r>
                      <a:endParaRPr sz="1600">
                        <a:latin typeface="Helvetica"/>
                        <a:cs typeface="Helvetica"/>
                      </a:endParaRPr>
                    </a:p>
                  </a:txBody>
                  <a:tcPr marL="0" marR="0" marB="0" marT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810"/>
                        </a:lnSpc>
                      </a:pPr>
                      <a:r>
                        <a:rPr dirty="0" sz="1600">
                          <a:latin typeface="Helvetica"/>
                          <a:cs typeface="Helvetica"/>
                        </a:rPr>
                        <a:t>Time</a:t>
                      </a:r>
                      <a:r>
                        <a:rPr dirty="0" sz="1600" spc="-50">
                          <a:latin typeface="Helvetica"/>
                          <a:cs typeface="Helvetica"/>
                        </a:rPr>
                        <a:t> </a:t>
                      </a:r>
                      <a:r>
                        <a:rPr dirty="0" sz="1600">
                          <a:latin typeface="Helvetica"/>
                          <a:cs typeface="Helvetica"/>
                        </a:rPr>
                        <a:t>required</a:t>
                      </a:r>
                      <a:r>
                        <a:rPr dirty="0" sz="1600" spc="-45">
                          <a:latin typeface="Helvetica"/>
                          <a:cs typeface="Helvetica"/>
                        </a:rPr>
                        <a:t> </a:t>
                      </a:r>
                      <a:r>
                        <a:rPr dirty="0" sz="1600">
                          <a:latin typeface="Helvetica"/>
                          <a:cs typeface="Helvetica"/>
                        </a:rPr>
                        <a:t>for</a:t>
                      </a:r>
                      <a:r>
                        <a:rPr dirty="0" sz="1600" spc="-35">
                          <a:latin typeface="Helvetica"/>
                          <a:cs typeface="Helvetica"/>
                        </a:rPr>
                        <a:t> </a:t>
                      </a:r>
                      <a:r>
                        <a:rPr dirty="0" sz="1600" spc="-10">
                          <a:latin typeface="Helvetica"/>
                          <a:cs typeface="Helvetica"/>
                        </a:rPr>
                        <a:t>screening;</a:t>
                      </a:r>
                      <a:endParaRPr sz="1600">
                        <a:latin typeface="Helvetica"/>
                        <a:cs typeface="Helvetica"/>
                      </a:endParaRPr>
                    </a:p>
                    <a:p>
                      <a:pPr marL="68580" marR="271145">
                        <a:lnSpc>
                          <a:spcPts val="1900"/>
                        </a:lnSpc>
                        <a:spcBef>
                          <a:spcPts val="65"/>
                        </a:spcBef>
                      </a:pPr>
                      <a:r>
                        <a:rPr dirty="0" sz="1600">
                          <a:latin typeface="Helvetica"/>
                          <a:cs typeface="Helvetica"/>
                        </a:rPr>
                        <a:t>comparative</a:t>
                      </a:r>
                      <a:r>
                        <a:rPr dirty="0" sz="1600" spc="-60">
                          <a:latin typeface="Helvetica"/>
                          <a:cs typeface="Helvetica"/>
                        </a:rPr>
                        <a:t> </a:t>
                      </a:r>
                      <a:r>
                        <a:rPr dirty="0" sz="1600" spc="-10">
                          <a:latin typeface="Helvetica"/>
                          <a:cs typeface="Helvetica"/>
                        </a:rPr>
                        <a:t>implementation </a:t>
                      </a:r>
                      <a:r>
                        <a:rPr dirty="0" sz="1600">
                          <a:latin typeface="Helvetica"/>
                          <a:cs typeface="Helvetica"/>
                        </a:rPr>
                        <a:t>approaches</a:t>
                      </a:r>
                      <a:r>
                        <a:rPr dirty="0" sz="1600" spc="-30">
                          <a:latin typeface="Helvetica"/>
                          <a:cs typeface="Helvetica"/>
                        </a:rPr>
                        <a:t> </a:t>
                      </a:r>
                      <a:r>
                        <a:rPr dirty="0" sz="1600">
                          <a:latin typeface="Helvetica"/>
                          <a:cs typeface="Helvetica"/>
                        </a:rPr>
                        <a:t>and</a:t>
                      </a:r>
                      <a:r>
                        <a:rPr dirty="0" sz="1600" spc="-35">
                          <a:latin typeface="Helvetica"/>
                          <a:cs typeface="Helvetica"/>
                        </a:rPr>
                        <a:t> </a:t>
                      </a:r>
                      <a:r>
                        <a:rPr dirty="0" sz="1600">
                          <a:latin typeface="Helvetica"/>
                          <a:cs typeface="Helvetica"/>
                        </a:rPr>
                        <a:t>program</a:t>
                      </a:r>
                      <a:r>
                        <a:rPr dirty="0" sz="1600" spc="-25">
                          <a:latin typeface="Helvetica"/>
                          <a:cs typeface="Helvetica"/>
                        </a:rPr>
                        <a:t> </a:t>
                      </a:r>
                      <a:r>
                        <a:rPr dirty="0" sz="1600">
                          <a:latin typeface="Helvetica"/>
                          <a:cs typeface="Helvetica"/>
                        </a:rPr>
                        <a:t>fidelity</a:t>
                      </a:r>
                      <a:r>
                        <a:rPr dirty="0" sz="1600" spc="-30">
                          <a:latin typeface="Helvetica"/>
                          <a:cs typeface="Helvetica"/>
                        </a:rPr>
                        <a:t> </a:t>
                      </a:r>
                      <a:r>
                        <a:rPr dirty="0" sz="1600" spc="-10">
                          <a:latin typeface="Helvetica"/>
                          <a:cs typeface="Helvetica"/>
                        </a:rPr>
                        <a:t>(e.g. </a:t>
                      </a:r>
                      <a:r>
                        <a:rPr dirty="0" sz="1600">
                          <a:latin typeface="Helvetica"/>
                          <a:cs typeface="Helvetica"/>
                        </a:rPr>
                        <a:t>across</a:t>
                      </a:r>
                      <a:r>
                        <a:rPr dirty="0" sz="1600" spc="-55">
                          <a:latin typeface="Helvetica"/>
                          <a:cs typeface="Helvetica"/>
                        </a:rPr>
                        <a:t> </a:t>
                      </a:r>
                      <a:r>
                        <a:rPr dirty="0" sz="1600" spc="-10">
                          <a:latin typeface="Helvetica"/>
                          <a:cs typeface="Helvetica"/>
                        </a:rPr>
                        <a:t>modality,</a:t>
                      </a:r>
                      <a:r>
                        <a:rPr dirty="0" sz="1600" spc="-45">
                          <a:latin typeface="Helvetica"/>
                          <a:cs typeface="Helvetica"/>
                        </a:rPr>
                        <a:t> </a:t>
                      </a:r>
                      <a:r>
                        <a:rPr dirty="0" sz="1600">
                          <a:latin typeface="Helvetica"/>
                          <a:cs typeface="Helvetica"/>
                        </a:rPr>
                        <a:t>workforce);</a:t>
                      </a:r>
                      <a:r>
                        <a:rPr dirty="0" sz="1600" spc="-50">
                          <a:latin typeface="Helvetica"/>
                          <a:cs typeface="Helvetica"/>
                        </a:rPr>
                        <a:t> </a:t>
                      </a:r>
                      <a:r>
                        <a:rPr dirty="0" sz="1600" spc="-25">
                          <a:latin typeface="Helvetica"/>
                          <a:cs typeface="Helvetica"/>
                        </a:rPr>
                        <a:t>and</a:t>
                      </a:r>
                      <a:endParaRPr sz="1600">
                        <a:latin typeface="Helvetica"/>
                        <a:cs typeface="Helvetica"/>
                      </a:endParaRPr>
                    </a:p>
                    <a:p>
                      <a:pPr marL="68580">
                        <a:lnSpc>
                          <a:spcPts val="1895"/>
                        </a:lnSpc>
                        <a:spcBef>
                          <a:spcPts val="30"/>
                        </a:spcBef>
                      </a:pPr>
                      <a:r>
                        <a:rPr dirty="0" sz="1600">
                          <a:latin typeface="Helvetica"/>
                          <a:cs typeface="Helvetica"/>
                        </a:rPr>
                        <a:t>program</a:t>
                      </a:r>
                      <a:r>
                        <a:rPr dirty="0" sz="1600" spc="-35">
                          <a:latin typeface="Helvetica"/>
                          <a:cs typeface="Helvetica"/>
                        </a:rPr>
                        <a:t> </a:t>
                      </a:r>
                      <a:r>
                        <a:rPr dirty="0" sz="1600" spc="-10">
                          <a:latin typeface="Helvetica"/>
                          <a:cs typeface="Helvetica"/>
                        </a:rPr>
                        <a:t>costs.</a:t>
                      </a:r>
                      <a:endParaRPr sz="1600">
                        <a:latin typeface="Helvetica"/>
                        <a:cs typeface="Helvetica"/>
                      </a:endParaRPr>
                    </a:p>
                  </a:txBody>
                  <a:tcPr marL="0" marR="0" marB="0" marT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28575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513715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dirty="0" sz="2000" spc="-10" b="1">
                          <a:solidFill>
                            <a:srgbClr val="0F388A"/>
                          </a:solidFill>
                          <a:latin typeface="Helvetica"/>
                          <a:cs typeface="Helvetica"/>
                        </a:rPr>
                        <a:t>Maintenance</a:t>
                      </a:r>
                      <a:endParaRPr sz="2000">
                        <a:latin typeface="Helvetica"/>
                        <a:cs typeface="Helvetica"/>
                      </a:endParaRPr>
                    </a:p>
                  </a:txBody>
                  <a:tcPr marL="0" marR="0" marB="0" marT="8001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810"/>
                        </a:lnSpc>
                      </a:pPr>
                      <a:r>
                        <a:rPr dirty="0" sz="1600">
                          <a:latin typeface="Helvetica"/>
                          <a:cs typeface="Helvetica"/>
                        </a:rPr>
                        <a:t>The</a:t>
                      </a:r>
                      <a:r>
                        <a:rPr dirty="0" sz="1600" spc="-25">
                          <a:latin typeface="Helvetica"/>
                          <a:cs typeface="Helvetica"/>
                        </a:rPr>
                        <a:t> </a:t>
                      </a:r>
                      <a:r>
                        <a:rPr dirty="0" sz="1600">
                          <a:latin typeface="Helvetica"/>
                          <a:cs typeface="Helvetica"/>
                        </a:rPr>
                        <a:t>extent</a:t>
                      </a:r>
                      <a:r>
                        <a:rPr dirty="0" sz="1600" spc="-10">
                          <a:latin typeface="Helvetica"/>
                          <a:cs typeface="Helvetica"/>
                        </a:rPr>
                        <a:t> </a:t>
                      </a:r>
                      <a:r>
                        <a:rPr dirty="0" sz="1600">
                          <a:latin typeface="Helvetica"/>
                          <a:cs typeface="Helvetica"/>
                        </a:rPr>
                        <a:t>to</a:t>
                      </a:r>
                      <a:r>
                        <a:rPr dirty="0" sz="1600" spc="-25">
                          <a:latin typeface="Helvetica"/>
                          <a:cs typeface="Helvetica"/>
                        </a:rPr>
                        <a:t> </a:t>
                      </a:r>
                      <a:r>
                        <a:rPr dirty="0" sz="1600">
                          <a:latin typeface="Helvetica"/>
                          <a:cs typeface="Helvetica"/>
                        </a:rPr>
                        <a:t>which</a:t>
                      </a:r>
                      <a:r>
                        <a:rPr dirty="0" sz="1600" spc="-20">
                          <a:latin typeface="Helvetica"/>
                          <a:cs typeface="Helvetica"/>
                        </a:rPr>
                        <a:t> </a:t>
                      </a:r>
                      <a:r>
                        <a:rPr dirty="0" sz="1600">
                          <a:latin typeface="Helvetica"/>
                          <a:cs typeface="Helvetica"/>
                        </a:rPr>
                        <a:t>an</a:t>
                      </a:r>
                      <a:r>
                        <a:rPr dirty="0" sz="1600" spc="-25">
                          <a:latin typeface="Helvetica"/>
                          <a:cs typeface="Helvetica"/>
                        </a:rPr>
                        <a:t> </a:t>
                      </a:r>
                      <a:r>
                        <a:rPr dirty="0" sz="1600">
                          <a:latin typeface="Helvetica"/>
                          <a:cs typeface="Helvetica"/>
                        </a:rPr>
                        <a:t>intervention</a:t>
                      </a:r>
                      <a:r>
                        <a:rPr dirty="0" sz="1600" spc="-20">
                          <a:latin typeface="Helvetica"/>
                          <a:cs typeface="Helvetica"/>
                        </a:rPr>
                        <a:t> </a:t>
                      </a:r>
                      <a:r>
                        <a:rPr dirty="0" sz="1600" spc="-25">
                          <a:latin typeface="Helvetica"/>
                          <a:cs typeface="Helvetica"/>
                        </a:rPr>
                        <a:t>is</a:t>
                      </a:r>
                      <a:endParaRPr sz="1600">
                        <a:latin typeface="Helvetica"/>
                        <a:cs typeface="Helvetica"/>
                      </a:endParaRPr>
                    </a:p>
                    <a:p>
                      <a:pPr marL="68580">
                        <a:lnSpc>
                          <a:spcPts val="1910"/>
                        </a:lnSpc>
                      </a:pPr>
                      <a:r>
                        <a:rPr dirty="0" sz="1600">
                          <a:latin typeface="Helvetica"/>
                          <a:cs typeface="Helvetica"/>
                        </a:rPr>
                        <a:t>sustained</a:t>
                      </a:r>
                      <a:r>
                        <a:rPr dirty="0" sz="1600" spc="-30">
                          <a:latin typeface="Helvetica"/>
                          <a:cs typeface="Helvetica"/>
                        </a:rPr>
                        <a:t> </a:t>
                      </a:r>
                      <a:r>
                        <a:rPr dirty="0" sz="1600">
                          <a:latin typeface="Helvetica"/>
                          <a:cs typeface="Helvetica"/>
                        </a:rPr>
                        <a:t>over</a:t>
                      </a:r>
                      <a:r>
                        <a:rPr dirty="0" sz="1600" spc="-20">
                          <a:latin typeface="Helvetica"/>
                          <a:cs typeface="Helvetica"/>
                        </a:rPr>
                        <a:t> </a:t>
                      </a:r>
                      <a:r>
                        <a:rPr dirty="0" sz="1600" spc="-10">
                          <a:latin typeface="Helvetica"/>
                          <a:cs typeface="Helvetica"/>
                        </a:rPr>
                        <a:t>time.</a:t>
                      </a:r>
                      <a:endParaRPr sz="1600">
                        <a:latin typeface="Helvetica"/>
                        <a:cs typeface="Helvetica"/>
                      </a:endParaRPr>
                    </a:p>
                  </a:txBody>
                  <a:tcPr marL="0" marR="0" marB="0" marT="0">
                    <a:lnL w="28575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820"/>
                        </a:lnSpc>
                      </a:pPr>
                      <a:r>
                        <a:rPr dirty="0" sz="1600">
                          <a:latin typeface="Helvetica"/>
                          <a:cs typeface="Helvetica"/>
                        </a:rPr>
                        <a:t>Rates</a:t>
                      </a:r>
                      <a:r>
                        <a:rPr dirty="0" sz="1600" spc="-25">
                          <a:latin typeface="Helvetica"/>
                          <a:cs typeface="Helvetica"/>
                        </a:rPr>
                        <a:t> </a:t>
                      </a:r>
                      <a:r>
                        <a:rPr dirty="0" sz="1600">
                          <a:latin typeface="Helvetica"/>
                          <a:cs typeface="Helvetica"/>
                        </a:rPr>
                        <a:t>of</a:t>
                      </a:r>
                      <a:r>
                        <a:rPr dirty="0" sz="1600" spc="-15">
                          <a:latin typeface="Helvetica"/>
                          <a:cs typeface="Helvetica"/>
                        </a:rPr>
                        <a:t> </a:t>
                      </a:r>
                      <a:r>
                        <a:rPr dirty="0" sz="1600">
                          <a:latin typeface="Helvetica"/>
                          <a:cs typeface="Helvetica"/>
                        </a:rPr>
                        <a:t>screening</a:t>
                      </a:r>
                      <a:r>
                        <a:rPr dirty="0" sz="1600" spc="-25">
                          <a:latin typeface="Helvetica"/>
                          <a:cs typeface="Helvetica"/>
                        </a:rPr>
                        <a:t> </a:t>
                      </a:r>
                      <a:r>
                        <a:rPr dirty="0" sz="1600">
                          <a:latin typeface="Helvetica"/>
                          <a:cs typeface="Helvetica"/>
                        </a:rPr>
                        <a:t>over</a:t>
                      </a:r>
                      <a:r>
                        <a:rPr dirty="0" sz="1600" spc="-20">
                          <a:latin typeface="Helvetica"/>
                          <a:cs typeface="Helvetica"/>
                        </a:rPr>
                        <a:t> time.</a:t>
                      </a:r>
                      <a:endParaRPr sz="1600">
                        <a:latin typeface="Helvetica"/>
                        <a:cs typeface="Helvetica"/>
                      </a:endParaRPr>
                    </a:p>
                  </a:txBody>
                  <a:tcPr marL="0" marR="0" marB="0" marT="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8104501" y="6010147"/>
            <a:ext cx="317119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65">
                <a:latin typeface="Arial"/>
                <a:cs typeface="Arial"/>
              </a:rPr>
              <a:t>1,2: </a:t>
            </a:r>
            <a:r>
              <a:rPr dirty="0" sz="1800" spc="-210">
                <a:latin typeface="Arial"/>
                <a:cs typeface="Arial"/>
              </a:rPr>
              <a:t>See</a:t>
            </a:r>
            <a:r>
              <a:rPr dirty="0" sz="1800" spc="-60">
                <a:latin typeface="Arial"/>
                <a:cs typeface="Arial"/>
              </a:rPr>
              <a:t> </a:t>
            </a:r>
            <a:r>
              <a:rPr dirty="0" sz="1800" spc="-65">
                <a:latin typeface="Arial"/>
                <a:cs typeface="Arial"/>
              </a:rPr>
              <a:t>next</a:t>
            </a:r>
            <a:r>
              <a:rPr dirty="0" sz="1800" spc="-70">
                <a:latin typeface="Arial"/>
                <a:cs typeface="Arial"/>
              </a:rPr>
              <a:t> </a:t>
            </a:r>
            <a:r>
              <a:rPr dirty="0" sz="1800" spc="-80">
                <a:latin typeface="Arial"/>
                <a:cs typeface="Arial"/>
              </a:rPr>
              <a:t>slide</a:t>
            </a:r>
            <a:r>
              <a:rPr dirty="0" sz="1800" spc="-60">
                <a:latin typeface="Arial"/>
                <a:cs typeface="Arial"/>
              </a:rPr>
              <a:t> </a:t>
            </a:r>
            <a:r>
              <a:rPr dirty="0" sz="1800" spc="-10">
                <a:latin typeface="Arial"/>
                <a:cs typeface="Arial"/>
              </a:rPr>
              <a:t>for</a:t>
            </a:r>
            <a:r>
              <a:rPr dirty="0" sz="1800" spc="-70">
                <a:latin typeface="Arial"/>
                <a:cs typeface="Arial"/>
              </a:rPr>
              <a:t> </a:t>
            </a:r>
            <a:r>
              <a:rPr dirty="0" sz="1800" spc="-55">
                <a:latin typeface="Arial"/>
                <a:cs typeface="Arial"/>
              </a:rPr>
              <a:t>table</a:t>
            </a:r>
            <a:r>
              <a:rPr dirty="0" sz="1800" spc="-60">
                <a:latin typeface="Arial"/>
                <a:cs typeface="Arial"/>
              </a:rPr>
              <a:t> </a:t>
            </a:r>
            <a:r>
              <a:rPr dirty="0" sz="1800" spc="-30">
                <a:latin typeface="Arial"/>
                <a:cs typeface="Arial"/>
              </a:rPr>
              <a:t>notes.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38200" y="1159136"/>
            <a:ext cx="10515600" cy="0"/>
          </a:xfrm>
          <a:custGeom>
            <a:avLst/>
            <a:gdLst/>
            <a:ahLst/>
            <a:cxnLst/>
            <a:rect l="l" t="t" r="r" b="b"/>
            <a:pathLst>
              <a:path w="10515600" h="0">
                <a:moveTo>
                  <a:pt x="0" y="0"/>
                </a:moveTo>
                <a:lnTo>
                  <a:pt x="10515600" y="1"/>
                </a:lnTo>
              </a:path>
            </a:pathLst>
          </a:custGeom>
          <a:ln w="57150">
            <a:solidFill>
              <a:srgbClr val="11214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916939" y="1699259"/>
            <a:ext cx="10521315" cy="2107565"/>
          </a:xfrm>
          <a:prstGeom prst="rect">
            <a:avLst/>
          </a:prstGeom>
        </p:spPr>
        <p:txBody>
          <a:bodyPr wrap="square" lIns="0" tIns="43180" rIns="0" bIns="0" rtlCol="0" vert="horz">
            <a:spAutoFit/>
          </a:bodyPr>
          <a:lstStyle/>
          <a:p>
            <a:pPr marL="469900" marR="5080" indent="-457200">
              <a:lnSpc>
                <a:spcPct val="90000"/>
              </a:lnSpc>
              <a:spcBef>
                <a:spcPts val="340"/>
              </a:spcBef>
              <a:buAutoNum type="arabicPeriod"/>
              <a:tabLst>
                <a:tab pos="469900" algn="l"/>
              </a:tabLst>
            </a:pPr>
            <a:r>
              <a:rPr dirty="0" sz="2000">
                <a:latin typeface="Helvetica"/>
                <a:cs typeface="Helvetica"/>
              </a:rPr>
              <a:t>In</a:t>
            </a:r>
            <a:r>
              <a:rPr dirty="0" sz="2000" spc="-45">
                <a:latin typeface="Helvetica"/>
                <a:cs typeface="Helvetica"/>
              </a:rPr>
              <a:t> </a:t>
            </a:r>
            <a:r>
              <a:rPr dirty="0" sz="2000">
                <a:latin typeface="Helvetica"/>
                <a:cs typeface="Helvetica"/>
              </a:rPr>
              <a:t>this</a:t>
            </a:r>
            <a:r>
              <a:rPr dirty="0" sz="2000" spc="-50">
                <a:latin typeface="Helvetica"/>
                <a:cs typeface="Helvetica"/>
              </a:rPr>
              <a:t> </a:t>
            </a:r>
            <a:r>
              <a:rPr dirty="0" sz="2000" spc="-20">
                <a:latin typeface="Helvetica"/>
                <a:cs typeface="Helvetica"/>
              </a:rPr>
              <a:t>study,</a:t>
            </a:r>
            <a:r>
              <a:rPr dirty="0" sz="2000" spc="-45">
                <a:latin typeface="Helvetica"/>
                <a:cs typeface="Helvetica"/>
              </a:rPr>
              <a:t> </a:t>
            </a:r>
            <a:r>
              <a:rPr dirty="0" sz="2000">
                <a:latin typeface="Helvetica"/>
                <a:cs typeface="Helvetica"/>
              </a:rPr>
              <a:t>we</a:t>
            </a:r>
            <a:r>
              <a:rPr dirty="0" sz="2000" spc="-45">
                <a:latin typeface="Helvetica"/>
                <a:cs typeface="Helvetica"/>
              </a:rPr>
              <a:t> </a:t>
            </a:r>
            <a:r>
              <a:rPr dirty="0" sz="2000">
                <a:latin typeface="Helvetica"/>
                <a:cs typeface="Helvetica"/>
              </a:rPr>
              <a:t>did</a:t>
            </a:r>
            <a:r>
              <a:rPr dirty="0" sz="2000" spc="-45">
                <a:latin typeface="Helvetica"/>
                <a:cs typeface="Helvetica"/>
              </a:rPr>
              <a:t> </a:t>
            </a:r>
            <a:r>
              <a:rPr dirty="0" sz="2000">
                <a:latin typeface="Helvetica"/>
                <a:cs typeface="Helvetica"/>
              </a:rPr>
              <a:t>not</a:t>
            </a:r>
            <a:r>
              <a:rPr dirty="0" sz="2000" spc="-50">
                <a:latin typeface="Helvetica"/>
                <a:cs typeface="Helvetica"/>
              </a:rPr>
              <a:t> </a:t>
            </a:r>
            <a:r>
              <a:rPr dirty="0" sz="2000">
                <a:latin typeface="Helvetica"/>
                <a:cs typeface="Helvetica"/>
              </a:rPr>
              <a:t>include</a:t>
            </a:r>
            <a:r>
              <a:rPr dirty="0" sz="2000" spc="-45">
                <a:latin typeface="Helvetica"/>
                <a:cs typeface="Helvetica"/>
              </a:rPr>
              <a:t> </a:t>
            </a:r>
            <a:r>
              <a:rPr dirty="0" sz="2000">
                <a:latin typeface="Helvetica"/>
                <a:cs typeface="Helvetica"/>
              </a:rPr>
              <a:t>studies</a:t>
            </a:r>
            <a:r>
              <a:rPr dirty="0" sz="2000" spc="-45">
                <a:latin typeface="Helvetica"/>
                <a:cs typeface="Helvetica"/>
              </a:rPr>
              <a:t> </a:t>
            </a:r>
            <a:r>
              <a:rPr dirty="0" sz="2000">
                <a:latin typeface="Helvetica"/>
                <a:cs typeface="Helvetica"/>
              </a:rPr>
              <a:t>on</a:t>
            </a:r>
            <a:r>
              <a:rPr dirty="0" sz="2000" spc="-45">
                <a:latin typeface="Helvetica"/>
                <a:cs typeface="Helvetica"/>
              </a:rPr>
              <a:t> </a:t>
            </a:r>
            <a:r>
              <a:rPr dirty="0" sz="2000" spc="-10" b="1">
                <a:latin typeface="Helvetica"/>
                <a:cs typeface="Helvetica"/>
              </a:rPr>
              <a:t>Effectiveness</a:t>
            </a:r>
            <a:r>
              <a:rPr dirty="0" sz="2000" spc="-40" b="1">
                <a:latin typeface="Helvetica"/>
                <a:cs typeface="Helvetica"/>
              </a:rPr>
              <a:t> </a:t>
            </a:r>
            <a:r>
              <a:rPr dirty="0" sz="2000">
                <a:latin typeface="Helvetica"/>
                <a:cs typeface="Helvetica"/>
              </a:rPr>
              <a:t>(e.g.</a:t>
            </a:r>
            <a:r>
              <a:rPr dirty="0" sz="2000" spc="-50">
                <a:latin typeface="Helvetica"/>
                <a:cs typeface="Helvetica"/>
              </a:rPr>
              <a:t> </a:t>
            </a:r>
            <a:r>
              <a:rPr dirty="0" sz="2000">
                <a:latin typeface="Helvetica"/>
                <a:cs typeface="Helvetica"/>
              </a:rPr>
              <a:t>studies</a:t>
            </a:r>
            <a:r>
              <a:rPr dirty="0" sz="2000" spc="-45">
                <a:latin typeface="Helvetica"/>
                <a:cs typeface="Helvetica"/>
              </a:rPr>
              <a:t> </a:t>
            </a:r>
            <a:r>
              <a:rPr dirty="0" sz="2000">
                <a:latin typeface="Helvetica"/>
                <a:cs typeface="Helvetica"/>
              </a:rPr>
              <a:t>examining</a:t>
            </a:r>
            <a:r>
              <a:rPr dirty="0" sz="2000" spc="-45">
                <a:latin typeface="Helvetica"/>
                <a:cs typeface="Helvetica"/>
              </a:rPr>
              <a:t> </a:t>
            </a:r>
            <a:r>
              <a:rPr dirty="0" sz="2000" spc="-25">
                <a:latin typeface="Helvetica"/>
                <a:cs typeface="Helvetica"/>
              </a:rPr>
              <a:t>the </a:t>
            </a:r>
            <a:r>
              <a:rPr dirty="0" sz="2000">
                <a:latin typeface="Helvetica"/>
                <a:cs typeface="Helvetica"/>
              </a:rPr>
              <a:t>impact</a:t>
            </a:r>
            <a:r>
              <a:rPr dirty="0" sz="2000" spc="-65">
                <a:latin typeface="Helvetica"/>
                <a:cs typeface="Helvetica"/>
              </a:rPr>
              <a:t> </a:t>
            </a:r>
            <a:r>
              <a:rPr dirty="0" sz="2000">
                <a:latin typeface="Helvetica"/>
                <a:cs typeface="Helvetica"/>
              </a:rPr>
              <a:t>of</a:t>
            </a:r>
            <a:r>
              <a:rPr dirty="0" sz="2000" spc="-60">
                <a:latin typeface="Helvetica"/>
                <a:cs typeface="Helvetica"/>
              </a:rPr>
              <a:t> </a:t>
            </a:r>
            <a:r>
              <a:rPr dirty="0" sz="2000">
                <a:latin typeface="Helvetica"/>
                <a:cs typeface="Helvetica"/>
              </a:rPr>
              <a:t>screening</a:t>
            </a:r>
            <a:r>
              <a:rPr dirty="0" sz="2000" spc="-55">
                <a:latin typeface="Helvetica"/>
                <a:cs typeface="Helvetica"/>
              </a:rPr>
              <a:t> </a:t>
            </a:r>
            <a:r>
              <a:rPr dirty="0" sz="2000">
                <a:latin typeface="Helvetica"/>
                <a:cs typeface="Helvetica"/>
              </a:rPr>
              <a:t>on</a:t>
            </a:r>
            <a:r>
              <a:rPr dirty="0" sz="2000" spc="-55">
                <a:latin typeface="Helvetica"/>
                <a:cs typeface="Helvetica"/>
              </a:rPr>
              <a:t> </a:t>
            </a:r>
            <a:r>
              <a:rPr dirty="0" sz="2000">
                <a:latin typeface="Helvetica"/>
                <a:cs typeface="Helvetica"/>
              </a:rPr>
              <a:t>social</a:t>
            </a:r>
            <a:r>
              <a:rPr dirty="0" sz="2000" spc="-45">
                <a:latin typeface="Helvetica"/>
                <a:cs typeface="Helvetica"/>
              </a:rPr>
              <a:t> </a:t>
            </a:r>
            <a:r>
              <a:rPr dirty="0" sz="2000">
                <a:latin typeface="Helvetica"/>
                <a:cs typeface="Helvetica"/>
              </a:rPr>
              <a:t>risk,</a:t>
            </a:r>
            <a:r>
              <a:rPr dirty="0" sz="2000" spc="-60">
                <a:latin typeface="Helvetica"/>
                <a:cs typeface="Helvetica"/>
              </a:rPr>
              <a:t> </a:t>
            </a:r>
            <a:r>
              <a:rPr dirty="0" sz="2000">
                <a:latin typeface="Helvetica"/>
                <a:cs typeface="Helvetica"/>
              </a:rPr>
              <a:t>health,</a:t>
            </a:r>
            <a:r>
              <a:rPr dirty="0" sz="2000" spc="-60">
                <a:latin typeface="Helvetica"/>
                <a:cs typeface="Helvetica"/>
              </a:rPr>
              <a:t> </a:t>
            </a:r>
            <a:r>
              <a:rPr dirty="0" sz="2000">
                <a:latin typeface="Helvetica"/>
                <a:cs typeface="Helvetica"/>
              </a:rPr>
              <a:t>utilization/cost)</a:t>
            </a:r>
            <a:r>
              <a:rPr dirty="0" sz="2000" spc="-55">
                <a:latin typeface="Helvetica"/>
                <a:cs typeface="Helvetica"/>
              </a:rPr>
              <a:t> </a:t>
            </a:r>
            <a:r>
              <a:rPr dirty="0" sz="2000">
                <a:latin typeface="Helvetica"/>
                <a:cs typeface="Helvetica"/>
              </a:rPr>
              <a:t>because</a:t>
            </a:r>
            <a:r>
              <a:rPr dirty="0" sz="2000" spc="-55">
                <a:latin typeface="Helvetica"/>
                <a:cs typeface="Helvetica"/>
              </a:rPr>
              <a:t> </a:t>
            </a:r>
            <a:r>
              <a:rPr dirty="0" sz="2000">
                <a:latin typeface="Helvetica"/>
                <a:cs typeface="Helvetica"/>
              </a:rPr>
              <a:t>studies</a:t>
            </a:r>
            <a:r>
              <a:rPr dirty="0" sz="2000" spc="-55">
                <a:latin typeface="Helvetica"/>
                <a:cs typeface="Helvetica"/>
              </a:rPr>
              <a:t> </a:t>
            </a:r>
            <a:r>
              <a:rPr dirty="0" sz="2000">
                <a:latin typeface="Helvetica"/>
                <a:cs typeface="Helvetica"/>
              </a:rPr>
              <a:t>that</a:t>
            </a:r>
            <a:r>
              <a:rPr dirty="0" sz="2000" spc="-60">
                <a:latin typeface="Helvetica"/>
                <a:cs typeface="Helvetica"/>
              </a:rPr>
              <a:t> </a:t>
            </a:r>
            <a:r>
              <a:rPr dirty="0" sz="2000" spc="-10">
                <a:latin typeface="Helvetica"/>
                <a:cs typeface="Helvetica"/>
              </a:rPr>
              <a:t>included Effectiveness</a:t>
            </a:r>
            <a:r>
              <a:rPr dirty="0" sz="2000" spc="-65">
                <a:latin typeface="Helvetica"/>
                <a:cs typeface="Helvetica"/>
              </a:rPr>
              <a:t> </a:t>
            </a:r>
            <a:r>
              <a:rPr dirty="0" sz="2000">
                <a:latin typeface="Helvetica"/>
                <a:cs typeface="Helvetica"/>
              </a:rPr>
              <a:t>outcomes</a:t>
            </a:r>
            <a:r>
              <a:rPr dirty="0" sz="2000" spc="-50">
                <a:latin typeface="Helvetica"/>
                <a:cs typeface="Helvetica"/>
              </a:rPr>
              <a:t> </a:t>
            </a:r>
            <a:r>
              <a:rPr dirty="0" sz="2000">
                <a:latin typeface="Helvetica"/>
                <a:cs typeface="Helvetica"/>
              </a:rPr>
              <a:t>did</a:t>
            </a:r>
            <a:r>
              <a:rPr dirty="0" sz="2000" spc="-50">
                <a:latin typeface="Helvetica"/>
                <a:cs typeface="Helvetica"/>
              </a:rPr>
              <a:t> </a:t>
            </a:r>
            <a:r>
              <a:rPr dirty="0" sz="2000">
                <a:latin typeface="Helvetica"/>
                <a:cs typeface="Helvetica"/>
              </a:rPr>
              <a:t>not</a:t>
            </a:r>
            <a:r>
              <a:rPr dirty="0" sz="2000" spc="-60">
                <a:latin typeface="Helvetica"/>
                <a:cs typeface="Helvetica"/>
              </a:rPr>
              <a:t> </a:t>
            </a:r>
            <a:r>
              <a:rPr dirty="0" sz="2000">
                <a:latin typeface="Helvetica"/>
                <a:cs typeface="Helvetica"/>
              </a:rPr>
              <a:t>distinguish</a:t>
            </a:r>
            <a:r>
              <a:rPr dirty="0" sz="2000" spc="-60">
                <a:latin typeface="Helvetica"/>
                <a:cs typeface="Helvetica"/>
              </a:rPr>
              <a:t> </a:t>
            </a:r>
            <a:r>
              <a:rPr dirty="0" sz="2000">
                <a:latin typeface="Helvetica"/>
                <a:cs typeface="Helvetica"/>
              </a:rPr>
              <a:t>between</a:t>
            </a:r>
            <a:r>
              <a:rPr dirty="0" sz="2000" spc="-50">
                <a:latin typeface="Helvetica"/>
                <a:cs typeface="Helvetica"/>
              </a:rPr>
              <a:t> </a:t>
            </a:r>
            <a:r>
              <a:rPr dirty="0" sz="2000">
                <a:latin typeface="Helvetica"/>
                <a:cs typeface="Helvetica"/>
              </a:rPr>
              <a:t>the</a:t>
            </a:r>
            <a:r>
              <a:rPr dirty="0" sz="2000" spc="-55">
                <a:latin typeface="Helvetica"/>
                <a:cs typeface="Helvetica"/>
              </a:rPr>
              <a:t> </a:t>
            </a:r>
            <a:r>
              <a:rPr dirty="0" sz="2000">
                <a:latin typeface="Helvetica"/>
                <a:cs typeface="Helvetica"/>
              </a:rPr>
              <a:t>impacts</a:t>
            </a:r>
            <a:r>
              <a:rPr dirty="0" sz="2000" spc="-50">
                <a:latin typeface="Helvetica"/>
                <a:cs typeface="Helvetica"/>
              </a:rPr>
              <a:t> </a:t>
            </a:r>
            <a:r>
              <a:rPr dirty="0" sz="2000">
                <a:latin typeface="Helvetica"/>
                <a:cs typeface="Helvetica"/>
              </a:rPr>
              <a:t>of</a:t>
            </a:r>
            <a:r>
              <a:rPr dirty="0" sz="2000" spc="-55">
                <a:latin typeface="Helvetica"/>
                <a:cs typeface="Helvetica"/>
              </a:rPr>
              <a:t> </a:t>
            </a:r>
            <a:r>
              <a:rPr dirty="0" sz="2000">
                <a:latin typeface="Helvetica"/>
                <a:cs typeface="Helvetica"/>
              </a:rPr>
              <a:t>screening</a:t>
            </a:r>
            <a:r>
              <a:rPr dirty="0" sz="2000" spc="-55">
                <a:latin typeface="Helvetica"/>
                <a:cs typeface="Helvetica"/>
              </a:rPr>
              <a:t> </a:t>
            </a:r>
            <a:r>
              <a:rPr dirty="0" sz="2000">
                <a:latin typeface="Helvetica"/>
                <a:cs typeface="Helvetica"/>
              </a:rPr>
              <a:t>itself</a:t>
            </a:r>
            <a:r>
              <a:rPr dirty="0" sz="2000" spc="-55">
                <a:latin typeface="Helvetica"/>
                <a:cs typeface="Helvetica"/>
              </a:rPr>
              <a:t> </a:t>
            </a:r>
            <a:r>
              <a:rPr dirty="0" sz="2000" spc="-10">
                <a:latin typeface="Helvetica"/>
                <a:cs typeface="Helvetica"/>
              </a:rPr>
              <a:t>versus </a:t>
            </a:r>
            <a:r>
              <a:rPr dirty="0" sz="2000">
                <a:latin typeface="Helvetica"/>
                <a:cs typeface="Helvetica"/>
              </a:rPr>
              <a:t>screening</a:t>
            </a:r>
            <a:r>
              <a:rPr dirty="0" sz="2000" spc="-70">
                <a:latin typeface="Helvetica"/>
                <a:cs typeface="Helvetica"/>
              </a:rPr>
              <a:t> </a:t>
            </a:r>
            <a:r>
              <a:rPr dirty="0" sz="2000">
                <a:latin typeface="Helvetica"/>
                <a:cs typeface="Helvetica"/>
              </a:rPr>
              <a:t>plus</a:t>
            </a:r>
            <a:r>
              <a:rPr dirty="0" sz="2000" spc="-70">
                <a:latin typeface="Helvetica"/>
                <a:cs typeface="Helvetica"/>
              </a:rPr>
              <a:t> </a:t>
            </a:r>
            <a:r>
              <a:rPr dirty="0" sz="2000">
                <a:latin typeface="Helvetica"/>
                <a:cs typeface="Helvetica"/>
              </a:rPr>
              <a:t>subsequent</a:t>
            </a:r>
            <a:r>
              <a:rPr dirty="0" sz="2000" spc="-70">
                <a:latin typeface="Helvetica"/>
                <a:cs typeface="Helvetica"/>
              </a:rPr>
              <a:t> </a:t>
            </a:r>
            <a:r>
              <a:rPr dirty="0" sz="2000" spc="-10">
                <a:latin typeface="Helvetica"/>
                <a:cs typeface="Helvetica"/>
              </a:rPr>
              <a:t>interventions.</a:t>
            </a:r>
            <a:endParaRPr sz="2000">
              <a:latin typeface="Helvetica"/>
              <a:cs typeface="Helvetica"/>
            </a:endParaRPr>
          </a:p>
          <a:p>
            <a:pPr marL="469900" marR="5080" indent="-457200">
              <a:lnSpc>
                <a:spcPct val="89500"/>
              </a:lnSpc>
              <a:spcBef>
                <a:spcPts val="1065"/>
              </a:spcBef>
              <a:buAutoNum type="arabicPeriod"/>
              <a:tabLst>
                <a:tab pos="469900" algn="l"/>
              </a:tabLst>
            </a:pPr>
            <a:r>
              <a:rPr dirty="0" sz="2000">
                <a:latin typeface="Helvetica"/>
                <a:cs typeface="Helvetica"/>
              </a:rPr>
              <a:t>Definitions</a:t>
            </a:r>
            <a:r>
              <a:rPr dirty="0" sz="2000" spc="-30">
                <a:latin typeface="Helvetica"/>
                <a:cs typeface="Helvetica"/>
              </a:rPr>
              <a:t> </a:t>
            </a:r>
            <a:r>
              <a:rPr dirty="0" sz="2000">
                <a:latin typeface="Helvetica"/>
                <a:cs typeface="Helvetica"/>
              </a:rPr>
              <a:t>are</a:t>
            </a:r>
            <a:r>
              <a:rPr dirty="0" sz="2000" spc="-30">
                <a:latin typeface="Helvetica"/>
                <a:cs typeface="Helvetica"/>
              </a:rPr>
              <a:t> </a:t>
            </a:r>
            <a:r>
              <a:rPr dirty="0" sz="2000">
                <a:latin typeface="Helvetica"/>
                <a:cs typeface="Helvetica"/>
              </a:rPr>
              <a:t>from</a:t>
            </a:r>
            <a:r>
              <a:rPr dirty="0" sz="2000" spc="-30">
                <a:latin typeface="Helvetica"/>
                <a:cs typeface="Helvetica"/>
              </a:rPr>
              <a:t> </a:t>
            </a:r>
            <a:r>
              <a:rPr dirty="0" u="sng" sz="2000" spc="-10">
                <a:uFill>
                  <a:solidFill>
                    <a:srgbClr val="000000"/>
                  </a:solidFill>
                </a:uFill>
                <a:latin typeface="Helvetica"/>
                <a:cs typeface="Helvetica"/>
                <a:hlinkClick r:id="rId2"/>
              </a:rPr>
              <a:t>https://re-aim.org/learn/what-is-re-</a:t>
            </a:r>
            <a:r>
              <a:rPr dirty="0" u="sng" sz="2000">
                <a:uFill>
                  <a:solidFill>
                    <a:srgbClr val="000000"/>
                  </a:solidFill>
                </a:uFill>
                <a:latin typeface="Helvetica"/>
                <a:cs typeface="Helvetica"/>
                <a:hlinkClick r:id="rId2"/>
              </a:rPr>
              <a:t>aim/</a:t>
            </a:r>
            <a:r>
              <a:rPr dirty="0" sz="2000" spc="-30">
                <a:latin typeface="Helvetica"/>
                <a:cs typeface="Helvetica"/>
              </a:rPr>
              <a:t> </a:t>
            </a:r>
            <a:r>
              <a:rPr dirty="0" sz="2000">
                <a:latin typeface="Helvetica"/>
                <a:cs typeface="Helvetica"/>
              </a:rPr>
              <a:t>and</a:t>
            </a:r>
            <a:r>
              <a:rPr dirty="0" sz="2000" spc="-30">
                <a:latin typeface="Helvetica"/>
                <a:cs typeface="Helvetica"/>
              </a:rPr>
              <a:t> </a:t>
            </a:r>
            <a:r>
              <a:rPr dirty="0" sz="2000">
                <a:latin typeface="Helvetica"/>
                <a:cs typeface="Helvetica"/>
              </a:rPr>
              <a:t>Glasgow</a:t>
            </a:r>
            <a:r>
              <a:rPr dirty="0" sz="2000" spc="-20">
                <a:latin typeface="Helvetica"/>
                <a:cs typeface="Helvetica"/>
              </a:rPr>
              <a:t> </a:t>
            </a:r>
            <a:r>
              <a:rPr dirty="0" sz="2000">
                <a:latin typeface="Helvetica"/>
                <a:cs typeface="Helvetica"/>
              </a:rPr>
              <a:t>RE,</a:t>
            </a:r>
            <a:r>
              <a:rPr dirty="0" sz="2000" spc="-35">
                <a:latin typeface="Helvetica"/>
                <a:cs typeface="Helvetica"/>
              </a:rPr>
              <a:t> </a:t>
            </a:r>
            <a:r>
              <a:rPr dirty="0" sz="2000">
                <a:latin typeface="Helvetica"/>
                <a:cs typeface="Helvetica"/>
              </a:rPr>
              <a:t>Harden</a:t>
            </a:r>
            <a:r>
              <a:rPr dirty="0" sz="2000" spc="-25">
                <a:latin typeface="Helvetica"/>
                <a:cs typeface="Helvetica"/>
              </a:rPr>
              <a:t> SM, </a:t>
            </a:r>
            <a:r>
              <a:rPr dirty="0" sz="2000">
                <a:latin typeface="Helvetica"/>
                <a:cs typeface="Helvetica"/>
              </a:rPr>
              <a:t>Gaglio</a:t>
            </a:r>
            <a:r>
              <a:rPr dirty="0" sz="2000" spc="-65">
                <a:latin typeface="Helvetica"/>
                <a:cs typeface="Helvetica"/>
              </a:rPr>
              <a:t> </a:t>
            </a:r>
            <a:r>
              <a:rPr dirty="0" sz="2000">
                <a:latin typeface="Helvetica"/>
                <a:cs typeface="Helvetica"/>
              </a:rPr>
              <a:t>B,</a:t>
            </a:r>
            <a:r>
              <a:rPr dirty="0" sz="2000" spc="-50">
                <a:latin typeface="Helvetica"/>
                <a:cs typeface="Helvetica"/>
              </a:rPr>
              <a:t> </a:t>
            </a:r>
            <a:r>
              <a:rPr dirty="0" sz="2000">
                <a:latin typeface="Helvetica"/>
                <a:cs typeface="Helvetica"/>
              </a:rPr>
              <a:t>et</a:t>
            </a:r>
            <a:r>
              <a:rPr dirty="0" sz="2000" spc="-45">
                <a:latin typeface="Helvetica"/>
                <a:cs typeface="Helvetica"/>
              </a:rPr>
              <a:t> </a:t>
            </a:r>
            <a:r>
              <a:rPr dirty="0" sz="2000">
                <a:latin typeface="Helvetica"/>
                <a:cs typeface="Helvetica"/>
              </a:rPr>
              <a:t>al.</a:t>
            </a:r>
            <a:r>
              <a:rPr dirty="0" sz="2000" spc="-50">
                <a:latin typeface="Helvetica"/>
                <a:cs typeface="Helvetica"/>
              </a:rPr>
              <a:t> </a:t>
            </a:r>
            <a:r>
              <a:rPr dirty="0" sz="2000" spc="-10">
                <a:latin typeface="Helvetica"/>
                <a:cs typeface="Helvetica"/>
              </a:rPr>
              <a:t>RE-</a:t>
            </a:r>
            <a:r>
              <a:rPr dirty="0" sz="2000">
                <a:latin typeface="Helvetica"/>
                <a:cs typeface="Helvetica"/>
              </a:rPr>
              <a:t>AIM</a:t>
            </a:r>
            <a:r>
              <a:rPr dirty="0" sz="2000" spc="-40">
                <a:latin typeface="Helvetica"/>
                <a:cs typeface="Helvetica"/>
              </a:rPr>
              <a:t> </a:t>
            </a:r>
            <a:r>
              <a:rPr dirty="0" sz="2000">
                <a:latin typeface="Helvetica"/>
                <a:cs typeface="Helvetica"/>
              </a:rPr>
              <a:t>Planning</a:t>
            </a:r>
            <a:r>
              <a:rPr dirty="0" sz="2000" spc="-45">
                <a:latin typeface="Helvetica"/>
                <a:cs typeface="Helvetica"/>
              </a:rPr>
              <a:t> </a:t>
            </a:r>
            <a:r>
              <a:rPr dirty="0" sz="2000">
                <a:latin typeface="Helvetica"/>
                <a:cs typeface="Helvetica"/>
              </a:rPr>
              <a:t>and</a:t>
            </a:r>
            <a:r>
              <a:rPr dirty="0" sz="2000" spc="-45">
                <a:latin typeface="Helvetica"/>
                <a:cs typeface="Helvetica"/>
              </a:rPr>
              <a:t> </a:t>
            </a:r>
            <a:r>
              <a:rPr dirty="0" sz="2000">
                <a:latin typeface="Helvetica"/>
                <a:cs typeface="Helvetica"/>
              </a:rPr>
              <a:t>Evaluation</a:t>
            </a:r>
            <a:r>
              <a:rPr dirty="0" sz="2000" spc="-40">
                <a:latin typeface="Helvetica"/>
                <a:cs typeface="Helvetica"/>
              </a:rPr>
              <a:t> </a:t>
            </a:r>
            <a:r>
              <a:rPr dirty="0" sz="2000" spc="-10">
                <a:latin typeface="Helvetica"/>
                <a:cs typeface="Helvetica"/>
              </a:rPr>
              <a:t>Framework:</a:t>
            </a:r>
            <a:r>
              <a:rPr dirty="0" sz="2000" spc="-130">
                <a:latin typeface="Helvetica"/>
                <a:cs typeface="Helvetica"/>
              </a:rPr>
              <a:t> </a:t>
            </a:r>
            <a:r>
              <a:rPr dirty="0" sz="2000">
                <a:latin typeface="Helvetica"/>
                <a:cs typeface="Helvetica"/>
              </a:rPr>
              <a:t>Adapting</a:t>
            </a:r>
            <a:r>
              <a:rPr dirty="0" sz="2000" spc="-40">
                <a:latin typeface="Helvetica"/>
                <a:cs typeface="Helvetica"/>
              </a:rPr>
              <a:t> </a:t>
            </a:r>
            <a:r>
              <a:rPr dirty="0" sz="2000">
                <a:latin typeface="Helvetica"/>
                <a:cs typeface="Helvetica"/>
              </a:rPr>
              <a:t>to</a:t>
            </a:r>
            <a:r>
              <a:rPr dirty="0" sz="2000" spc="-45">
                <a:latin typeface="Helvetica"/>
                <a:cs typeface="Helvetica"/>
              </a:rPr>
              <a:t> </a:t>
            </a:r>
            <a:r>
              <a:rPr dirty="0" sz="2000">
                <a:latin typeface="Helvetica"/>
                <a:cs typeface="Helvetica"/>
              </a:rPr>
              <a:t>New</a:t>
            </a:r>
            <a:r>
              <a:rPr dirty="0" sz="2000" spc="-35">
                <a:latin typeface="Helvetica"/>
                <a:cs typeface="Helvetica"/>
              </a:rPr>
              <a:t> </a:t>
            </a:r>
            <a:r>
              <a:rPr dirty="0" sz="2000" spc="-10">
                <a:latin typeface="Helvetica"/>
                <a:cs typeface="Helvetica"/>
              </a:rPr>
              <a:t>Science </a:t>
            </a:r>
            <a:r>
              <a:rPr dirty="0" sz="2000">
                <a:latin typeface="Helvetica"/>
                <a:cs typeface="Helvetica"/>
              </a:rPr>
              <a:t>and</a:t>
            </a:r>
            <a:r>
              <a:rPr dirty="0" sz="2000" spc="-55">
                <a:latin typeface="Helvetica"/>
                <a:cs typeface="Helvetica"/>
              </a:rPr>
              <a:t> </a:t>
            </a:r>
            <a:r>
              <a:rPr dirty="0" sz="2000">
                <a:latin typeface="Helvetica"/>
                <a:cs typeface="Helvetica"/>
              </a:rPr>
              <a:t>Practice</a:t>
            </a:r>
            <a:r>
              <a:rPr dirty="0" sz="2000" spc="-65">
                <a:latin typeface="Helvetica"/>
                <a:cs typeface="Helvetica"/>
              </a:rPr>
              <a:t> </a:t>
            </a:r>
            <a:r>
              <a:rPr dirty="0" sz="2000">
                <a:latin typeface="Helvetica"/>
                <a:cs typeface="Helvetica"/>
              </a:rPr>
              <a:t>With</a:t>
            </a:r>
            <a:r>
              <a:rPr dirty="0" sz="2000" spc="-55">
                <a:latin typeface="Helvetica"/>
                <a:cs typeface="Helvetica"/>
              </a:rPr>
              <a:t> </a:t>
            </a:r>
            <a:r>
              <a:rPr dirty="0" sz="2000">
                <a:latin typeface="Helvetica"/>
                <a:cs typeface="Helvetica"/>
              </a:rPr>
              <a:t>a</a:t>
            </a:r>
            <a:r>
              <a:rPr dirty="0" sz="2000" spc="-55">
                <a:latin typeface="Helvetica"/>
                <a:cs typeface="Helvetica"/>
              </a:rPr>
              <a:t> </a:t>
            </a:r>
            <a:r>
              <a:rPr dirty="0" sz="2000" spc="-20">
                <a:latin typeface="Helvetica"/>
                <a:cs typeface="Helvetica"/>
              </a:rPr>
              <a:t>20-</a:t>
            </a:r>
            <a:r>
              <a:rPr dirty="0" sz="2000" spc="-30">
                <a:latin typeface="Helvetica"/>
                <a:cs typeface="Helvetica"/>
              </a:rPr>
              <a:t>Year</a:t>
            </a:r>
            <a:r>
              <a:rPr dirty="0" sz="2000" spc="-55">
                <a:latin typeface="Helvetica"/>
                <a:cs typeface="Helvetica"/>
              </a:rPr>
              <a:t> </a:t>
            </a:r>
            <a:r>
              <a:rPr dirty="0" sz="2000" spc="-10">
                <a:latin typeface="Helvetica"/>
                <a:cs typeface="Helvetica"/>
              </a:rPr>
              <a:t>Review.</a:t>
            </a:r>
            <a:r>
              <a:rPr dirty="0" sz="2000" spc="-60">
                <a:latin typeface="Helvetica"/>
                <a:cs typeface="Helvetica"/>
              </a:rPr>
              <a:t> </a:t>
            </a:r>
            <a:r>
              <a:rPr dirty="0" sz="2000">
                <a:latin typeface="Helvetica"/>
                <a:cs typeface="Helvetica"/>
              </a:rPr>
              <a:t>Public</a:t>
            </a:r>
            <a:r>
              <a:rPr dirty="0" sz="2000" spc="-55">
                <a:latin typeface="Helvetica"/>
                <a:cs typeface="Helvetica"/>
              </a:rPr>
              <a:t> </a:t>
            </a:r>
            <a:r>
              <a:rPr dirty="0" sz="2000">
                <a:latin typeface="Helvetica"/>
                <a:cs typeface="Helvetica"/>
              </a:rPr>
              <a:t>Health,</a:t>
            </a:r>
            <a:r>
              <a:rPr dirty="0" sz="2000" spc="-60">
                <a:latin typeface="Helvetica"/>
                <a:cs typeface="Helvetica"/>
              </a:rPr>
              <a:t> </a:t>
            </a:r>
            <a:r>
              <a:rPr dirty="0" sz="2000">
                <a:latin typeface="Helvetica"/>
                <a:cs typeface="Helvetica"/>
              </a:rPr>
              <a:t>29</a:t>
            </a:r>
            <a:r>
              <a:rPr dirty="0" sz="2000" spc="-55">
                <a:latin typeface="Helvetica"/>
                <a:cs typeface="Helvetica"/>
              </a:rPr>
              <a:t> </a:t>
            </a:r>
            <a:r>
              <a:rPr dirty="0" sz="2000">
                <a:latin typeface="Helvetica"/>
                <a:cs typeface="Helvetica"/>
              </a:rPr>
              <a:t>March</a:t>
            </a:r>
            <a:r>
              <a:rPr dirty="0" sz="2000" spc="-65">
                <a:latin typeface="Helvetica"/>
                <a:cs typeface="Helvetica"/>
              </a:rPr>
              <a:t> </a:t>
            </a:r>
            <a:r>
              <a:rPr dirty="0" sz="2000" spc="-10">
                <a:latin typeface="Helvetica"/>
                <a:cs typeface="Helvetica"/>
              </a:rPr>
              <a:t>2019.</a:t>
            </a:r>
            <a:endParaRPr sz="2000">
              <a:latin typeface="Helvetica"/>
              <a:cs typeface="Helvetica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 spc="-235"/>
              <a:t>SIREN</a:t>
            </a:r>
            <a:r>
              <a:rPr dirty="0" spc="-70"/>
              <a:t> </a:t>
            </a:r>
            <a:r>
              <a:rPr dirty="0" spc="355"/>
              <a:t>|</a:t>
            </a:r>
            <a:r>
              <a:rPr dirty="0" spc="-75"/>
              <a:t> </a:t>
            </a:r>
            <a:fld id="{81D60167-4931-47E6-BA6A-407CBD079E47}" type="slidenum">
              <a:rPr dirty="0" spc="-50"/>
              <a:t>10</a:t>
            </a:fld>
          </a:p>
        </p:txBody>
      </p:sp>
      <p:sp>
        <p:nvSpPr>
          <p:cNvPr id="6" name="object 6"/>
          <p:cNvSpPr txBox="1"/>
          <p:nvPr/>
        </p:nvSpPr>
        <p:spPr>
          <a:xfrm>
            <a:off x="252161" y="6548624"/>
            <a:ext cx="2795270" cy="2286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650"/>
              </a:lnSpc>
            </a:pPr>
            <a:r>
              <a:rPr dirty="0" sz="1600" spc="-10" b="1">
                <a:solidFill>
                  <a:srgbClr val="112148"/>
                </a:solidFill>
                <a:latin typeface="Helvetica"/>
                <a:cs typeface="Helvetica"/>
                <a:hlinkClick r:id="rId3"/>
              </a:rPr>
              <a:t>https://sirenetwork.ucsf.edu/</a:t>
            </a:r>
            <a:endParaRPr sz="1600">
              <a:latin typeface="Helvetica"/>
              <a:cs typeface="Helvetica"/>
            </a:endParaRPr>
          </a:p>
        </p:txBody>
      </p:sp>
      <p:sp>
        <p:nvSpPr>
          <p:cNvPr id="4" name="object 4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324611" rIns="0" bIns="0" rtlCol="0" vert="horz">
            <a:spAutoFit/>
          </a:bodyPr>
          <a:lstStyle/>
          <a:p>
            <a:pPr marL="128905">
              <a:lnSpc>
                <a:spcPct val="100000"/>
              </a:lnSpc>
              <a:spcBef>
                <a:spcPts val="100"/>
              </a:spcBef>
            </a:pPr>
            <a:r>
              <a:rPr dirty="0" spc="-50"/>
              <a:t>Table</a:t>
            </a:r>
            <a:r>
              <a:rPr dirty="0" spc="-175"/>
              <a:t> </a:t>
            </a:r>
            <a:r>
              <a:rPr dirty="0" spc="-20"/>
              <a:t>Notes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724836" y="672352"/>
            <a:ext cx="0" cy="5244465"/>
          </a:xfrm>
          <a:custGeom>
            <a:avLst/>
            <a:gdLst/>
            <a:ahLst/>
            <a:cxnLst/>
            <a:rect l="l" t="t" r="r" b="b"/>
            <a:pathLst>
              <a:path w="0" h="5244465">
                <a:moveTo>
                  <a:pt x="0" y="5244353"/>
                </a:moveTo>
                <a:lnTo>
                  <a:pt x="1" y="0"/>
                </a:lnTo>
              </a:path>
            </a:pathLst>
          </a:custGeom>
          <a:ln w="57150">
            <a:solidFill>
              <a:srgbClr val="11214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501762" y="2749803"/>
            <a:ext cx="2987675" cy="10922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0" spc="-10">
                <a:solidFill>
                  <a:srgbClr val="595959"/>
                </a:solidFill>
                <a:latin typeface="Helvetica"/>
                <a:cs typeface="Helvetica"/>
              </a:rPr>
              <a:t>Results</a:t>
            </a:r>
            <a:endParaRPr sz="7000">
              <a:latin typeface="Helvetica"/>
              <a:cs typeface="Helvetica"/>
            </a:endParaRPr>
          </a:p>
        </p:txBody>
      </p:sp>
      <p:sp>
        <p:nvSpPr>
          <p:cNvPr id="4" name="object 4" descr="$PPTXTitle"/>
          <p:cNvSpPr txBox="1">
            <a:spLocks noGrp="1"/>
          </p:cNvSpPr>
          <p:nvPr>
            <p:ph type="title"/>
          </p:nvPr>
        </p:nvSpPr>
        <p:spPr>
          <a:xfrm>
            <a:off x="5491740" y="1227328"/>
            <a:ext cx="4541520" cy="40640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500"/>
              <a:t>42</a:t>
            </a:r>
            <a:r>
              <a:rPr dirty="0" sz="2500" spc="-35"/>
              <a:t> </a:t>
            </a:r>
            <a:r>
              <a:rPr dirty="0" sz="2500"/>
              <a:t>articles</a:t>
            </a:r>
            <a:r>
              <a:rPr dirty="0" sz="2500" spc="-25"/>
              <a:t> </a:t>
            </a:r>
            <a:r>
              <a:rPr dirty="0" sz="2500"/>
              <a:t>met</a:t>
            </a:r>
            <a:r>
              <a:rPr dirty="0" sz="2500" spc="-25"/>
              <a:t> </a:t>
            </a:r>
            <a:r>
              <a:rPr dirty="0" sz="2500"/>
              <a:t>inclusion</a:t>
            </a:r>
            <a:r>
              <a:rPr dirty="0" sz="2500" spc="-30"/>
              <a:t> </a:t>
            </a:r>
            <a:r>
              <a:rPr dirty="0" sz="2500" spc="-10"/>
              <a:t>criteria.</a:t>
            </a:r>
            <a:endParaRPr sz="2500"/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248911" y="2712720"/>
            <a:ext cx="917448" cy="917447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5482776" y="2568447"/>
            <a:ext cx="5886450" cy="11684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2500">
                <a:solidFill>
                  <a:srgbClr val="595959"/>
                </a:solidFill>
                <a:latin typeface="Helvetica"/>
                <a:cs typeface="Helvetica"/>
              </a:rPr>
              <a:t>Most</a:t>
            </a:r>
            <a:r>
              <a:rPr dirty="0" sz="2500" spc="-3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500">
                <a:solidFill>
                  <a:srgbClr val="595959"/>
                </a:solidFill>
                <a:latin typeface="Helvetica"/>
                <a:cs typeface="Helvetica"/>
              </a:rPr>
              <a:t>articles</a:t>
            </a:r>
            <a:r>
              <a:rPr dirty="0" sz="2500" spc="-3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500">
                <a:solidFill>
                  <a:srgbClr val="595959"/>
                </a:solidFill>
                <a:latin typeface="Helvetica"/>
                <a:cs typeface="Helvetica"/>
              </a:rPr>
              <a:t>reported</a:t>
            </a:r>
            <a:r>
              <a:rPr dirty="0" sz="2500" spc="-3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500" spc="-10">
                <a:solidFill>
                  <a:srgbClr val="595959"/>
                </a:solidFill>
                <a:latin typeface="Helvetica"/>
                <a:cs typeface="Helvetica"/>
              </a:rPr>
              <a:t>implementation </a:t>
            </a:r>
            <a:r>
              <a:rPr dirty="0" sz="2500">
                <a:solidFill>
                  <a:srgbClr val="595959"/>
                </a:solidFill>
                <a:latin typeface="Helvetica"/>
                <a:cs typeface="Helvetica"/>
              </a:rPr>
              <a:t>outcomes</a:t>
            </a:r>
            <a:r>
              <a:rPr dirty="0" sz="2500" spc="-2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500">
                <a:solidFill>
                  <a:srgbClr val="595959"/>
                </a:solidFill>
                <a:latin typeface="Helvetica"/>
                <a:cs typeface="Helvetica"/>
              </a:rPr>
              <a:t>in</a:t>
            </a:r>
            <a:r>
              <a:rPr dirty="0" sz="2500" spc="-2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500">
                <a:solidFill>
                  <a:srgbClr val="595959"/>
                </a:solidFill>
                <a:latin typeface="Helvetica"/>
                <a:cs typeface="Helvetica"/>
              </a:rPr>
              <a:t>their</a:t>
            </a:r>
            <a:r>
              <a:rPr dirty="0" sz="2500" spc="-1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500">
                <a:solidFill>
                  <a:srgbClr val="595959"/>
                </a:solidFill>
                <a:latin typeface="Helvetica"/>
                <a:cs typeface="Helvetica"/>
              </a:rPr>
              <a:t>results</a:t>
            </a:r>
            <a:r>
              <a:rPr dirty="0" sz="2500" spc="-2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500">
                <a:solidFill>
                  <a:srgbClr val="595959"/>
                </a:solidFill>
                <a:latin typeface="Helvetica"/>
                <a:cs typeface="Helvetica"/>
              </a:rPr>
              <a:t>but</a:t>
            </a:r>
            <a:r>
              <a:rPr dirty="0" sz="2500" spc="-1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500">
                <a:solidFill>
                  <a:srgbClr val="595959"/>
                </a:solidFill>
                <a:latin typeface="Helvetica"/>
                <a:cs typeface="Helvetica"/>
              </a:rPr>
              <a:t>did</a:t>
            </a:r>
            <a:r>
              <a:rPr dirty="0" sz="2500" spc="-2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500">
                <a:solidFill>
                  <a:srgbClr val="595959"/>
                </a:solidFill>
                <a:latin typeface="Helvetica"/>
                <a:cs typeface="Helvetica"/>
              </a:rPr>
              <a:t>not</a:t>
            </a:r>
            <a:r>
              <a:rPr dirty="0" sz="2500" spc="-1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500" spc="-10">
                <a:solidFill>
                  <a:srgbClr val="595959"/>
                </a:solidFill>
                <a:latin typeface="Helvetica"/>
                <a:cs typeface="Helvetica"/>
              </a:rPr>
              <a:t>study </a:t>
            </a:r>
            <a:r>
              <a:rPr dirty="0" sz="2500">
                <a:solidFill>
                  <a:srgbClr val="595959"/>
                </a:solidFill>
                <a:latin typeface="Helvetica"/>
                <a:cs typeface="Helvetica"/>
              </a:rPr>
              <a:t>factors</a:t>
            </a:r>
            <a:r>
              <a:rPr dirty="0" sz="2500" spc="-2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500">
                <a:solidFill>
                  <a:srgbClr val="595959"/>
                </a:solidFill>
                <a:latin typeface="Helvetica"/>
                <a:cs typeface="Helvetica"/>
              </a:rPr>
              <a:t>that</a:t>
            </a:r>
            <a:r>
              <a:rPr dirty="0" sz="2500" spc="-2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500">
                <a:solidFill>
                  <a:srgbClr val="595959"/>
                </a:solidFill>
                <a:latin typeface="Helvetica"/>
                <a:cs typeface="Helvetica"/>
              </a:rPr>
              <a:t>influenced</a:t>
            </a:r>
            <a:r>
              <a:rPr dirty="0" sz="2500" spc="-3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500">
                <a:solidFill>
                  <a:srgbClr val="595959"/>
                </a:solidFill>
                <a:latin typeface="Helvetica"/>
                <a:cs typeface="Helvetica"/>
              </a:rPr>
              <a:t>those</a:t>
            </a:r>
            <a:r>
              <a:rPr dirty="0" sz="2500" spc="-3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500" spc="-10">
                <a:solidFill>
                  <a:srgbClr val="595959"/>
                </a:solidFill>
                <a:latin typeface="Helvetica"/>
                <a:cs typeface="Helvetica"/>
              </a:rPr>
              <a:t>outcomes.</a:t>
            </a:r>
            <a:endParaRPr sz="2500">
              <a:latin typeface="Helvetica"/>
              <a:cs typeface="Helvetica"/>
            </a:endParaRPr>
          </a:p>
        </p:txBody>
      </p:sp>
      <p:pic>
        <p:nvPicPr>
          <p:cNvPr id="7" name="object 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248911" y="1027175"/>
            <a:ext cx="917448" cy="917448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5491740" y="4415535"/>
            <a:ext cx="6040755" cy="11684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2500">
                <a:solidFill>
                  <a:srgbClr val="595959"/>
                </a:solidFill>
                <a:latin typeface="Helvetica"/>
                <a:cs typeface="Helvetica"/>
              </a:rPr>
              <a:t>Descriptive</a:t>
            </a:r>
            <a:r>
              <a:rPr dirty="0" sz="2500" spc="-4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500">
                <a:solidFill>
                  <a:srgbClr val="595959"/>
                </a:solidFill>
                <a:latin typeface="Helvetica"/>
                <a:cs typeface="Helvetica"/>
              </a:rPr>
              <a:t>study</a:t>
            </a:r>
            <a:r>
              <a:rPr dirty="0" sz="2500" spc="-3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500">
                <a:solidFill>
                  <a:srgbClr val="595959"/>
                </a:solidFill>
                <a:latin typeface="Helvetica"/>
                <a:cs typeface="Helvetica"/>
              </a:rPr>
              <a:t>designs</a:t>
            </a:r>
            <a:r>
              <a:rPr dirty="0" sz="2500" spc="-4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500">
                <a:solidFill>
                  <a:srgbClr val="595959"/>
                </a:solidFill>
                <a:latin typeface="Helvetica"/>
                <a:cs typeface="Helvetica"/>
              </a:rPr>
              <a:t>and</a:t>
            </a:r>
            <a:r>
              <a:rPr dirty="0" sz="2500" spc="-4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500">
                <a:solidFill>
                  <a:srgbClr val="595959"/>
                </a:solidFill>
                <a:latin typeface="Helvetica"/>
                <a:cs typeface="Helvetica"/>
              </a:rPr>
              <a:t>variability</a:t>
            </a:r>
            <a:r>
              <a:rPr dirty="0" sz="2500" spc="-4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500" spc="-25">
                <a:solidFill>
                  <a:srgbClr val="595959"/>
                </a:solidFill>
                <a:latin typeface="Helvetica"/>
                <a:cs typeface="Helvetica"/>
              </a:rPr>
              <a:t>in </a:t>
            </a:r>
            <a:r>
              <a:rPr dirty="0" sz="2500">
                <a:solidFill>
                  <a:srgbClr val="595959"/>
                </a:solidFill>
                <a:latin typeface="Helvetica"/>
                <a:cs typeface="Helvetica"/>
              </a:rPr>
              <a:t>implementation</a:t>
            </a:r>
            <a:r>
              <a:rPr dirty="0" sz="25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500">
                <a:solidFill>
                  <a:srgbClr val="595959"/>
                </a:solidFill>
                <a:latin typeface="Helvetica"/>
                <a:cs typeface="Helvetica"/>
              </a:rPr>
              <a:t>approaches</a:t>
            </a:r>
            <a:r>
              <a:rPr dirty="0" sz="2500" spc="-5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500">
                <a:solidFill>
                  <a:srgbClr val="595959"/>
                </a:solidFill>
                <a:latin typeface="Helvetica"/>
                <a:cs typeface="Helvetica"/>
              </a:rPr>
              <a:t>across</a:t>
            </a:r>
            <a:r>
              <a:rPr dirty="0" sz="2500" spc="-5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500" spc="-10">
                <a:solidFill>
                  <a:srgbClr val="595959"/>
                </a:solidFill>
                <a:latin typeface="Helvetica"/>
                <a:cs typeface="Helvetica"/>
              </a:rPr>
              <a:t>studies </a:t>
            </a:r>
            <a:r>
              <a:rPr dirty="0" sz="2500">
                <a:solidFill>
                  <a:srgbClr val="595959"/>
                </a:solidFill>
                <a:latin typeface="Helvetica"/>
                <a:cs typeface="Helvetica"/>
              </a:rPr>
              <a:t>limited</a:t>
            </a:r>
            <a:r>
              <a:rPr dirty="0" sz="25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500">
                <a:solidFill>
                  <a:srgbClr val="595959"/>
                </a:solidFill>
                <a:latin typeface="Helvetica"/>
                <a:cs typeface="Helvetica"/>
              </a:rPr>
              <a:t>generalizability</a:t>
            </a:r>
            <a:r>
              <a:rPr dirty="0" sz="2500" spc="-5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500">
                <a:solidFill>
                  <a:srgbClr val="595959"/>
                </a:solidFill>
                <a:latin typeface="Helvetica"/>
                <a:cs typeface="Helvetica"/>
              </a:rPr>
              <a:t>of</a:t>
            </a:r>
            <a:r>
              <a:rPr dirty="0" sz="2500" spc="-4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500" spc="-10">
                <a:solidFill>
                  <a:srgbClr val="595959"/>
                </a:solidFill>
                <a:latin typeface="Helvetica"/>
                <a:cs typeface="Helvetica"/>
              </a:rPr>
              <a:t>findings.</a:t>
            </a:r>
            <a:endParaRPr sz="2500">
              <a:latin typeface="Helvetica"/>
              <a:cs typeface="Helvetica"/>
            </a:endParaRPr>
          </a:p>
        </p:txBody>
      </p:sp>
      <p:pic>
        <p:nvPicPr>
          <p:cNvPr id="9" name="object 9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248911" y="4395215"/>
            <a:ext cx="917448" cy="917448"/>
          </a:xfrm>
          <a:prstGeom prst="rect">
            <a:avLst/>
          </a:prstGeom>
        </p:spPr>
      </p:pic>
      <p:sp>
        <p:nvSpPr>
          <p:cNvPr id="10" name="object 10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 spc="-235"/>
              <a:t>SIREN</a:t>
            </a:r>
            <a:r>
              <a:rPr dirty="0" spc="-70"/>
              <a:t> </a:t>
            </a:r>
            <a:r>
              <a:rPr dirty="0" spc="355"/>
              <a:t>|</a:t>
            </a:r>
            <a:r>
              <a:rPr dirty="0" spc="-75"/>
              <a:t> </a:t>
            </a:r>
            <a:fld id="{81D60167-4931-47E6-BA6A-407CBD079E47}" type="slidenum">
              <a:rPr dirty="0" spc="-50"/>
              <a:t>10</a:t>
            </a:fld>
          </a:p>
        </p:txBody>
      </p:sp>
      <p:sp>
        <p:nvSpPr>
          <p:cNvPr id="11" name="object 11"/>
          <p:cNvSpPr txBox="1"/>
          <p:nvPr/>
        </p:nvSpPr>
        <p:spPr>
          <a:xfrm>
            <a:off x="252161" y="6548624"/>
            <a:ext cx="2795270" cy="2286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650"/>
              </a:lnSpc>
            </a:pPr>
            <a:r>
              <a:rPr dirty="0" sz="1600" spc="-10" b="1">
                <a:solidFill>
                  <a:srgbClr val="112148"/>
                </a:solidFill>
                <a:latin typeface="Helvetica"/>
                <a:cs typeface="Helvetica"/>
                <a:hlinkClick r:id="rId5"/>
              </a:rPr>
              <a:t>https://sirenetwork.ucsf.edu/</a:t>
            </a:r>
            <a:endParaRPr sz="1600">
              <a:latin typeface="Helvetica"/>
              <a:cs typeface="Helvetic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38200" y="1159136"/>
            <a:ext cx="10515600" cy="0"/>
          </a:xfrm>
          <a:custGeom>
            <a:avLst/>
            <a:gdLst/>
            <a:ahLst/>
            <a:cxnLst/>
            <a:rect l="l" t="t" r="r" b="b"/>
            <a:pathLst>
              <a:path w="10515600" h="0">
                <a:moveTo>
                  <a:pt x="0" y="0"/>
                </a:moveTo>
                <a:lnTo>
                  <a:pt x="10515600" y="1"/>
                </a:lnTo>
              </a:path>
            </a:pathLst>
          </a:custGeom>
          <a:ln w="57150">
            <a:solidFill>
              <a:srgbClr val="11214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90499" rIns="0" bIns="0" rtlCol="0" vert="horz">
            <a:spAutoFit/>
          </a:bodyPr>
          <a:lstStyle/>
          <a:p>
            <a:pPr marL="128905">
              <a:lnSpc>
                <a:spcPct val="100000"/>
              </a:lnSpc>
              <a:spcBef>
                <a:spcPts val="100"/>
              </a:spcBef>
            </a:pPr>
            <a:r>
              <a:rPr dirty="0"/>
              <a:t>Results:</a:t>
            </a:r>
            <a:r>
              <a:rPr dirty="0" spc="-55"/>
              <a:t> </a:t>
            </a:r>
            <a:r>
              <a:rPr dirty="0" b="1">
                <a:solidFill>
                  <a:srgbClr val="6C62D0"/>
                </a:solidFill>
                <a:latin typeface="Helvetica"/>
                <a:cs typeface="Helvetica"/>
              </a:rPr>
              <a:t>Reach</a:t>
            </a:r>
            <a:r>
              <a:rPr dirty="0" spc="-45" b="1">
                <a:solidFill>
                  <a:srgbClr val="6C62D0"/>
                </a:solidFill>
                <a:latin typeface="Helvetica"/>
                <a:cs typeface="Helvetica"/>
              </a:rPr>
              <a:t> </a:t>
            </a:r>
            <a:r>
              <a:rPr dirty="0" spc="-10"/>
              <a:t>(N=9)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77824" y="1627632"/>
            <a:ext cx="713232" cy="710184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1680384" y="1647444"/>
            <a:ext cx="8874760" cy="42500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2000">
                <a:solidFill>
                  <a:srgbClr val="595959"/>
                </a:solidFill>
                <a:latin typeface="Helvetica"/>
                <a:cs typeface="Helvetica"/>
              </a:rPr>
              <a:t>Different</a:t>
            </a:r>
            <a:r>
              <a:rPr dirty="0" sz="2000" spc="-8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000">
                <a:solidFill>
                  <a:srgbClr val="595959"/>
                </a:solidFill>
                <a:latin typeface="Helvetica"/>
                <a:cs typeface="Helvetica"/>
              </a:rPr>
              <a:t>aspects</a:t>
            </a:r>
            <a:r>
              <a:rPr dirty="0" sz="2000" spc="-8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000">
                <a:solidFill>
                  <a:srgbClr val="595959"/>
                </a:solidFill>
                <a:latin typeface="Helvetica"/>
                <a:cs typeface="Helvetica"/>
              </a:rPr>
              <a:t>of</a:t>
            </a:r>
            <a:r>
              <a:rPr dirty="0" sz="2000" spc="-8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000">
                <a:solidFill>
                  <a:srgbClr val="595959"/>
                </a:solidFill>
                <a:latin typeface="Helvetica"/>
                <a:cs typeface="Helvetica"/>
              </a:rPr>
              <a:t>comparative</a:t>
            </a:r>
            <a:r>
              <a:rPr dirty="0" sz="2000" spc="-8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000">
                <a:solidFill>
                  <a:srgbClr val="595959"/>
                </a:solidFill>
                <a:latin typeface="Helvetica"/>
                <a:cs typeface="Helvetica"/>
              </a:rPr>
              <a:t>reach</a:t>
            </a:r>
            <a:r>
              <a:rPr dirty="0" sz="2000" spc="-8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000">
                <a:solidFill>
                  <a:srgbClr val="595959"/>
                </a:solidFill>
                <a:latin typeface="Helvetica"/>
                <a:cs typeface="Helvetica"/>
              </a:rPr>
              <a:t>were</a:t>
            </a:r>
            <a:r>
              <a:rPr dirty="0" sz="2000" spc="-8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000">
                <a:solidFill>
                  <a:srgbClr val="595959"/>
                </a:solidFill>
                <a:latin typeface="Helvetica"/>
                <a:cs typeface="Helvetica"/>
              </a:rPr>
              <a:t>evaluated,</a:t>
            </a:r>
            <a:r>
              <a:rPr dirty="0" sz="2000" spc="-8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000">
                <a:solidFill>
                  <a:srgbClr val="595959"/>
                </a:solidFill>
                <a:latin typeface="Helvetica"/>
                <a:cs typeface="Helvetica"/>
              </a:rPr>
              <a:t>including</a:t>
            </a:r>
            <a:r>
              <a:rPr dirty="0" sz="2000" spc="-8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000">
                <a:solidFill>
                  <a:srgbClr val="595959"/>
                </a:solidFill>
                <a:latin typeface="Helvetica"/>
                <a:cs typeface="Helvetica"/>
              </a:rPr>
              <a:t>differences</a:t>
            </a:r>
            <a:r>
              <a:rPr dirty="0" sz="2000" spc="-7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000" spc="-25">
                <a:solidFill>
                  <a:srgbClr val="595959"/>
                </a:solidFill>
                <a:latin typeface="Helvetica"/>
                <a:cs typeface="Helvetica"/>
              </a:rPr>
              <a:t>in </a:t>
            </a:r>
            <a:r>
              <a:rPr dirty="0" sz="2000">
                <a:solidFill>
                  <a:srgbClr val="595959"/>
                </a:solidFill>
                <a:latin typeface="Helvetica"/>
                <a:cs typeface="Helvetica"/>
              </a:rPr>
              <a:t>reach</a:t>
            </a:r>
            <a:r>
              <a:rPr dirty="0" sz="2000" spc="-7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000">
                <a:solidFill>
                  <a:srgbClr val="595959"/>
                </a:solidFill>
                <a:latin typeface="Helvetica"/>
                <a:cs typeface="Helvetica"/>
              </a:rPr>
              <a:t>by</a:t>
            </a:r>
            <a:r>
              <a:rPr dirty="0" sz="20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000">
                <a:solidFill>
                  <a:srgbClr val="595959"/>
                </a:solidFill>
                <a:latin typeface="Helvetica"/>
                <a:cs typeface="Helvetica"/>
              </a:rPr>
              <a:t>workforce</a:t>
            </a:r>
            <a:r>
              <a:rPr dirty="0" sz="2000" spc="-7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000">
                <a:solidFill>
                  <a:srgbClr val="595959"/>
                </a:solidFill>
                <a:latin typeface="Helvetica"/>
                <a:cs typeface="Helvetica"/>
              </a:rPr>
              <a:t>conducting</a:t>
            </a:r>
            <a:r>
              <a:rPr dirty="0" sz="2000" spc="-7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000">
                <a:solidFill>
                  <a:srgbClr val="595959"/>
                </a:solidFill>
                <a:latin typeface="Helvetica"/>
                <a:cs typeface="Helvetica"/>
              </a:rPr>
              <a:t>screening</a:t>
            </a:r>
            <a:r>
              <a:rPr dirty="0" sz="20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000">
                <a:solidFill>
                  <a:srgbClr val="595959"/>
                </a:solidFill>
                <a:latin typeface="Helvetica"/>
                <a:cs typeface="Helvetica"/>
              </a:rPr>
              <a:t>and</a:t>
            </a:r>
            <a:r>
              <a:rPr dirty="0" sz="20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000">
                <a:solidFill>
                  <a:srgbClr val="595959"/>
                </a:solidFill>
                <a:latin typeface="Helvetica"/>
                <a:cs typeface="Helvetica"/>
              </a:rPr>
              <a:t>screening</a:t>
            </a:r>
            <a:r>
              <a:rPr dirty="0" sz="2000" spc="-7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000" spc="-10">
                <a:solidFill>
                  <a:srgbClr val="595959"/>
                </a:solidFill>
                <a:latin typeface="Helvetica"/>
                <a:cs typeface="Helvetica"/>
              </a:rPr>
              <a:t>modality.</a:t>
            </a:r>
            <a:endParaRPr sz="2000">
              <a:latin typeface="Helvetica"/>
              <a:cs typeface="Helvetica"/>
            </a:endParaRPr>
          </a:p>
          <a:p>
            <a:pPr>
              <a:lnSpc>
                <a:spcPct val="100000"/>
              </a:lnSpc>
              <a:spcBef>
                <a:spcPts val="1700"/>
              </a:spcBef>
            </a:pPr>
            <a:endParaRPr sz="2000">
              <a:latin typeface="Helvetica"/>
              <a:cs typeface="Helvetica"/>
            </a:endParaRPr>
          </a:p>
          <a:p>
            <a:pPr marL="12700" marR="213995">
              <a:lnSpc>
                <a:spcPct val="100000"/>
              </a:lnSpc>
            </a:pPr>
            <a:r>
              <a:rPr dirty="0" sz="2000">
                <a:solidFill>
                  <a:srgbClr val="595959"/>
                </a:solidFill>
                <a:latin typeface="Helvetica"/>
                <a:cs typeface="Helvetica"/>
              </a:rPr>
              <a:t>5</a:t>
            </a:r>
            <a:r>
              <a:rPr dirty="0" sz="20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000">
                <a:solidFill>
                  <a:srgbClr val="595959"/>
                </a:solidFill>
                <a:latin typeface="Helvetica"/>
                <a:cs typeface="Helvetica"/>
              </a:rPr>
              <a:t>articles</a:t>
            </a:r>
            <a:r>
              <a:rPr dirty="0" sz="20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000">
                <a:solidFill>
                  <a:srgbClr val="595959"/>
                </a:solidFill>
                <a:latin typeface="Helvetica"/>
                <a:cs typeface="Helvetica"/>
              </a:rPr>
              <a:t>reported</a:t>
            </a:r>
            <a:r>
              <a:rPr dirty="0" sz="20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000">
                <a:solidFill>
                  <a:srgbClr val="595959"/>
                </a:solidFill>
                <a:latin typeface="Helvetica"/>
                <a:cs typeface="Helvetica"/>
              </a:rPr>
              <a:t>on</a:t>
            </a:r>
            <a:r>
              <a:rPr dirty="0" sz="20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000">
                <a:solidFill>
                  <a:srgbClr val="595959"/>
                </a:solidFill>
                <a:latin typeface="Helvetica"/>
                <a:cs typeface="Helvetica"/>
              </a:rPr>
              <a:t>differences</a:t>
            </a:r>
            <a:r>
              <a:rPr dirty="0" sz="20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000">
                <a:solidFill>
                  <a:srgbClr val="595959"/>
                </a:solidFill>
                <a:latin typeface="Helvetica"/>
                <a:cs typeface="Helvetica"/>
              </a:rPr>
              <a:t>in</a:t>
            </a:r>
            <a:r>
              <a:rPr dirty="0" sz="20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000">
                <a:solidFill>
                  <a:srgbClr val="595959"/>
                </a:solidFill>
                <a:latin typeface="Helvetica"/>
                <a:cs typeface="Helvetica"/>
              </a:rPr>
              <a:t>screening</a:t>
            </a:r>
            <a:r>
              <a:rPr dirty="0" sz="20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000">
                <a:solidFill>
                  <a:srgbClr val="595959"/>
                </a:solidFill>
                <a:latin typeface="Helvetica"/>
                <a:cs typeface="Helvetica"/>
              </a:rPr>
              <a:t>reach</a:t>
            </a:r>
            <a:r>
              <a:rPr dirty="0" sz="20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000">
                <a:solidFill>
                  <a:srgbClr val="595959"/>
                </a:solidFill>
                <a:latin typeface="Helvetica"/>
                <a:cs typeface="Helvetica"/>
              </a:rPr>
              <a:t>by</a:t>
            </a:r>
            <a:r>
              <a:rPr dirty="0" sz="20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000">
                <a:solidFill>
                  <a:srgbClr val="595959"/>
                </a:solidFill>
                <a:latin typeface="Helvetica"/>
                <a:cs typeface="Helvetica"/>
              </a:rPr>
              <a:t>patient</a:t>
            </a:r>
            <a:r>
              <a:rPr dirty="0" sz="20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000" spc="-10">
                <a:solidFill>
                  <a:srgbClr val="595959"/>
                </a:solidFill>
                <a:latin typeface="Helvetica"/>
                <a:cs typeface="Helvetica"/>
              </a:rPr>
              <a:t>race/ethnicity; </a:t>
            </a:r>
            <a:r>
              <a:rPr dirty="0" sz="2000">
                <a:solidFill>
                  <a:srgbClr val="595959"/>
                </a:solidFill>
                <a:latin typeface="Helvetica"/>
                <a:cs typeface="Helvetica"/>
              </a:rPr>
              <a:t>there</a:t>
            </a:r>
            <a:r>
              <a:rPr dirty="0" sz="20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000">
                <a:solidFill>
                  <a:srgbClr val="595959"/>
                </a:solidFill>
                <a:latin typeface="Helvetica"/>
                <a:cs typeface="Helvetica"/>
              </a:rPr>
              <a:t>were</a:t>
            </a:r>
            <a:r>
              <a:rPr dirty="0" sz="20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000">
                <a:solidFill>
                  <a:srgbClr val="595959"/>
                </a:solidFill>
                <a:latin typeface="Helvetica"/>
                <a:cs typeface="Helvetica"/>
              </a:rPr>
              <a:t>no</a:t>
            </a:r>
            <a:r>
              <a:rPr dirty="0" sz="20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000">
                <a:solidFill>
                  <a:srgbClr val="595959"/>
                </a:solidFill>
                <a:latin typeface="Helvetica"/>
                <a:cs typeface="Helvetica"/>
              </a:rPr>
              <a:t>consistent</a:t>
            </a:r>
            <a:r>
              <a:rPr dirty="0" sz="20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000">
                <a:solidFill>
                  <a:srgbClr val="595959"/>
                </a:solidFill>
                <a:latin typeface="Helvetica"/>
                <a:cs typeface="Helvetica"/>
              </a:rPr>
              <a:t>differences</a:t>
            </a:r>
            <a:r>
              <a:rPr dirty="0" sz="20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000">
                <a:solidFill>
                  <a:srgbClr val="595959"/>
                </a:solidFill>
                <a:latin typeface="Helvetica"/>
                <a:cs typeface="Helvetica"/>
              </a:rPr>
              <a:t>in</a:t>
            </a:r>
            <a:r>
              <a:rPr dirty="0" sz="20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000">
                <a:solidFill>
                  <a:srgbClr val="595959"/>
                </a:solidFill>
                <a:latin typeface="Helvetica"/>
                <a:cs typeface="Helvetica"/>
              </a:rPr>
              <a:t>reach</a:t>
            </a:r>
            <a:r>
              <a:rPr dirty="0" sz="20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000">
                <a:solidFill>
                  <a:srgbClr val="595959"/>
                </a:solidFill>
                <a:latin typeface="Helvetica"/>
                <a:cs typeface="Helvetica"/>
              </a:rPr>
              <a:t>by</a:t>
            </a:r>
            <a:r>
              <a:rPr dirty="0" sz="20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000">
                <a:solidFill>
                  <a:srgbClr val="595959"/>
                </a:solidFill>
                <a:latin typeface="Helvetica"/>
                <a:cs typeface="Helvetica"/>
              </a:rPr>
              <a:t>specific</a:t>
            </a:r>
            <a:r>
              <a:rPr dirty="0" sz="20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000" spc="-10">
                <a:solidFill>
                  <a:srgbClr val="595959"/>
                </a:solidFill>
                <a:latin typeface="Helvetica"/>
                <a:cs typeface="Helvetica"/>
              </a:rPr>
              <a:t>race/ethnic </a:t>
            </a:r>
            <a:r>
              <a:rPr dirty="0" sz="2000">
                <a:solidFill>
                  <a:srgbClr val="595959"/>
                </a:solidFill>
                <a:latin typeface="Helvetica"/>
                <a:cs typeface="Helvetica"/>
              </a:rPr>
              <a:t>demographic</a:t>
            </a:r>
            <a:r>
              <a:rPr dirty="0" sz="20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000">
                <a:solidFill>
                  <a:srgbClr val="595959"/>
                </a:solidFill>
                <a:latin typeface="Helvetica"/>
                <a:cs typeface="Helvetica"/>
              </a:rPr>
              <a:t>groups</a:t>
            </a:r>
            <a:r>
              <a:rPr dirty="0" sz="20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000">
                <a:solidFill>
                  <a:srgbClr val="595959"/>
                </a:solidFill>
                <a:latin typeface="Helvetica"/>
                <a:cs typeface="Helvetica"/>
              </a:rPr>
              <a:t>in</a:t>
            </a:r>
            <a:r>
              <a:rPr dirty="0" sz="20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000">
                <a:solidFill>
                  <a:srgbClr val="595959"/>
                </a:solidFill>
                <a:latin typeface="Helvetica"/>
                <a:cs typeface="Helvetica"/>
              </a:rPr>
              <a:t>these</a:t>
            </a:r>
            <a:r>
              <a:rPr dirty="0" sz="20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000" spc="-10">
                <a:solidFill>
                  <a:srgbClr val="595959"/>
                </a:solidFill>
                <a:latin typeface="Helvetica"/>
                <a:cs typeface="Helvetica"/>
              </a:rPr>
              <a:t>studies.</a:t>
            </a:r>
            <a:endParaRPr sz="2000">
              <a:latin typeface="Helvetica"/>
              <a:cs typeface="Helvetica"/>
            </a:endParaRPr>
          </a:p>
          <a:p>
            <a:pPr>
              <a:lnSpc>
                <a:spcPct val="100000"/>
              </a:lnSpc>
              <a:spcBef>
                <a:spcPts val="285"/>
              </a:spcBef>
            </a:pPr>
            <a:endParaRPr sz="2000">
              <a:latin typeface="Helvetica"/>
              <a:cs typeface="Helvetica"/>
            </a:endParaRPr>
          </a:p>
          <a:p>
            <a:pPr marL="12700" marR="100330">
              <a:lnSpc>
                <a:spcPct val="100000"/>
              </a:lnSpc>
              <a:spcBef>
                <a:spcPts val="5"/>
              </a:spcBef>
            </a:pPr>
            <a:r>
              <a:rPr dirty="0" sz="2000">
                <a:solidFill>
                  <a:srgbClr val="595959"/>
                </a:solidFill>
                <a:latin typeface="Helvetica"/>
                <a:cs typeface="Helvetica"/>
              </a:rPr>
              <a:t>2</a:t>
            </a:r>
            <a:r>
              <a:rPr dirty="0" sz="20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000">
                <a:solidFill>
                  <a:srgbClr val="595959"/>
                </a:solidFill>
                <a:latin typeface="Helvetica"/>
                <a:cs typeface="Helvetica"/>
              </a:rPr>
              <a:t>articles</a:t>
            </a:r>
            <a:r>
              <a:rPr dirty="0" sz="20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000">
                <a:solidFill>
                  <a:srgbClr val="595959"/>
                </a:solidFill>
                <a:latin typeface="Helvetica"/>
                <a:cs typeface="Helvetica"/>
              </a:rPr>
              <a:t>reported</a:t>
            </a:r>
            <a:r>
              <a:rPr dirty="0" sz="20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000">
                <a:solidFill>
                  <a:srgbClr val="595959"/>
                </a:solidFill>
                <a:latin typeface="Helvetica"/>
                <a:cs typeface="Helvetica"/>
              </a:rPr>
              <a:t>on</a:t>
            </a:r>
            <a:r>
              <a:rPr dirty="0" sz="20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000">
                <a:solidFill>
                  <a:srgbClr val="595959"/>
                </a:solidFill>
                <a:latin typeface="Helvetica"/>
                <a:cs typeface="Helvetica"/>
              </a:rPr>
              <a:t>differences</a:t>
            </a:r>
            <a:r>
              <a:rPr dirty="0" sz="20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000">
                <a:solidFill>
                  <a:srgbClr val="595959"/>
                </a:solidFill>
                <a:latin typeface="Helvetica"/>
                <a:cs typeface="Helvetica"/>
              </a:rPr>
              <a:t>in</a:t>
            </a:r>
            <a:r>
              <a:rPr dirty="0" sz="20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000">
                <a:solidFill>
                  <a:srgbClr val="595959"/>
                </a:solidFill>
                <a:latin typeface="Helvetica"/>
                <a:cs typeface="Helvetica"/>
              </a:rPr>
              <a:t>screening</a:t>
            </a:r>
            <a:r>
              <a:rPr dirty="0" sz="20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000">
                <a:solidFill>
                  <a:srgbClr val="595959"/>
                </a:solidFill>
                <a:latin typeface="Helvetica"/>
                <a:cs typeface="Helvetica"/>
              </a:rPr>
              <a:t>reach</a:t>
            </a:r>
            <a:r>
              <a:rPr dirty="0" sz="20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000">
                <a:solidFill>
                  <a:srgbClr val="595959"/>
                </a:solidFill>
                <a:latin typeface="Helvetica"/>
                <a:cs typeface="Helvetica"/>
              </a:rPr>
              <a:t>by</a:t>
            </a:r>
            <a:r>
              <a:rPr dirty="0" sz="20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000">
                <a:solidFill>
                  <a:srgbClr val="595959"/>
                </a:solidFill>
                <a:latin typeface="Helvetica"/>
                <a:cs typeface="Helvetica"/>
              </a:rPr>
              <a:t>patient</a:t>
            </a:r>
            <a:r>
              <a:rPr dirty="0" sz="20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000">
                <a:solidFill>
                  <a:srgbClr val="595959"/>
                </a:solidFill>
                <a:latin typeface="Helvetica"/>
                <a:cs typeface="Helvetica"/>
              </a:rPr>
              <a:t>language;</a:t>
            </a:r>
            <a:r>
              <a:rPr dirty="0" sz="20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000" spc="-20">
                <a:solidFill>
                  <a:srgbClr val="595959"/>
                </a:solidFill>
                <a:latin typeface="Helvetica"/>
                <a:cs typeface="Helvetica"/>
              </a:rPr>
              <a:t>both </a:t>
            </a:r>
            <a:r>
              <a:rPr dirty="0" sz="2000">
                <a:solidFill>
                  <a:srgbClr val="595959"/>
                </a:solidFill>
                <a:latin typeface="Helvetica"/>
                <a:cs typeface="Helvetica"/>
              </a:rPr>
              <a:t>found</a:t>
            </a:r>
            <a:r>
              <a:rPr dirty="0" sz="20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000">
                <a:solidFill>
                  <a:srgbClr val="595959"/>
                </a:solidFill>
                <a:latin typeface="Helvetica"/>
                <a:cs typeface="Helvetica"/>
              </a:rPr>
              <a:t>lower</a:t>
            </a:r>
            <a:r>
              <a:rPr dirty="0" sz="20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000">
                <a:solidFill>
                  <a:srgbClr val="595959"/>
                </a:solidFill>
                <a:latin typeface="Helvetica"/>
                <a:cs typeface="Helvetica"/>
              </a:rPr>
              <a:t>rates</a:t>
            </a:r>
            <a:r>
              <a:rPr dirty="0" sz="2000" spc="-5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000">
                <a:solidFill>
                  <a:srgbClr val="595959"/>
                </a:solidFill>
                <a:latin typeface="Helvetica"/>
                <a:cs typeface="Helvetica"/>
              </a:rPr>
              <a:t>of</a:t>
            </a:r>
            <a:r>
              <a:rPr dirty="0" sz="20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000">
                <a:solidFill>
                  <a:srgbClr val="595959"/>
                </a:solidFill>
                <a:latin typeface="Helvetica"/>
                <a:cs typeface="Helvetica"/>
              </a:rPr>
              <a:t>screening</a:t>
            </a:r>
            <a:r>
              <a:rPr dirty="0" sz="20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000">
                <a:solidFill>
                  <a:srgbClr val="595959"/>
                </a:solidFill>
                <a:latin typeface="Helvetica"/>
                <a:cs typeface="Helvetica"/>
              </a:rPr>
              <a:t>among</a:t>
            </a:r>
            <a:r>
              <a:rPr dirty="0" sz="2000" spc="-5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000">
                <a:solidFill>
                  <a:srgbClr val="595959"/>
                </a:solidFill>
                <a:latin typeface="Helvetica"/>
                <a:cs typeface="Helvetica"/>
              </a:rPr>
              <a:t>Spanish</a:t>
            </a:r>
            <a:r>
              <a:rPr dirty="0" sz="20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000">
                <a:solidFill>
                  <a:srgbClr val="595959"/>
                </a:solidFill>
                <a:latin typeface="Helvetica"/>
                <a:cs typeface="Helvetica"/>
              </a:rPr>
              <a:t>vs.</a:t>
            </a:r>
            <a:r>
              <a:rPr dirty="0" sz="20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000" spc="-10">
                <a:solidFill>
                  <a:srgbClr val="595959"/>
                </a:solidFill>
                <a:latin typeface="Helvetica"/>
                <a:cs typeface="Helvetica"/>
              </a:rPr>
              <a:t>English-</a:t>
            </a:r>
            <a:r>
              <a:rPr dirty="0" sz="2000">
                <a:solidFill>
                  <a:srgbClr val="595959"/>
                </a:solidFill>
                <a:latin typeface="Helvetica"/>
                <a:cs typeface="Helvetica"/>
              </a:rPr>
              <a:t>speaking</a:t>
            </a:r>
            <a:r>
              <a:rPr dirty="0" sz="2000" spc="-5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000" spc="-10">
                <a:solidFill>
                  <a:srgbClr val="595959"/>
                </a:solidFill>
                <a:latin typeface="Helvetica"/>
                <a:cs typeface="Helvetica"/>
              </a:rPr>
              <a:t>patients.</a:t>
            </a:r>
            <a:endParaRPr sz="2000">
              <a:latin typeface="Helvetica"/>
              <a:cs typeface="Helvetica"/>
            </a:endParaRPr>
          </a:p>
          <a:p>
            <a:pPr>
              <a:lnSpc>
                <a:spcPct val="100000"/>
              </a:lnSpc>
            </a:pPr>
            <a:endParaRPr sz="2000">
              <a:latin typeface="Helvetica"/>
              <a:cs typeface="Helvetica"/>
            </a:endParaRPr>
          </a:p>
          <a:p>
            <a:pPr>
              <a:lnSpc>
                <a:spcPct val="100000"/>
              </a:lnSpc>
              <a:spcBef>
                <a:spcPts val="65"/>
              </a:spcBef>
            </a:pPr>
            <a:endParaRPr sz="2000">
              <a:latin typeface="Helvetica"/>
              <a:cs typeface="Helvetica"/>
            </a:endParaRPr>
          </a:p>
          <a:p>
            <a:pPr marL="12700" marR="1487170">
              <a:lnSpc>
                <a:spcPct val="100000"/>
              </a:lnSpc>
            </a:pPr>
            <a:r>
              <a:rPr dirty="0" sz="2000">
                <a:solidFill>
                  <a:srgbClr val="595959"/>
                </a:solidFill>
                <a:latin typeface="Helvetica"/>
                <a:cs typeface="Helvetica"/>
              </a:rPr>
              <a:t>Reach</a:t>
            </a:r>
            <a:r>
              <a:rPr dirty="0" sz="2000" spc="-8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000" spc="-10">
                <a:solidFill>
                  <a:srgbClr val="595959"/>
                </a:solidFill>
                <a:latin typeface="Helvetica"/>
                <a:cs typeface="Helvetica"/>
              </a:rPr>
              <a:t>facilitators:</a:t>
            </a:r>
            <a:r>
              <a:rPr dirty="0" sz="2000" spc="-12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000">
                <a:solidFill>
                  <a:srgbClr val="595959"/>
                </a:solidFill>
                <a:latin typeface="Helvetica"/>
                <a:cs typeface="Helvetica"/>
              </a:rPr>
              <a:t>Adapting</a:t>
            </a:r>
            <a:r>
              <a:rPr dirty="0" sz="2000" spc="-5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000" spc="-10">
                <a:solidFill>
                  <a:srgbClr val="595959"/>
                </a:solidFill>
                <a:latin typeface="Helvetica"/>
                <a:cs typeface="Helvetica"/>
              </a:rPr>
              <a:t>workflow,</a:t>
            </a:r>
            <a:r>
              <a:rPr dirty="0" sz="20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000">
                <a:solidFill>
                  <a:srgbClr val="595959"/>
                </a:solidFill>
                <a:latin typeface="Helvetica"/>
                <a:cs typeface="Helvetica"/>
              </a:rPr>
              <a:t>building</a:t>
            </a:r>
            <a:r>
              <a:rPr dirty="0" sz="2000" spc="-5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000">
                <a:solidFill>
                  <a:srgbClr val="595959"/>
                </a:solidFill>
                <a:latin typeface="Helvetica"/>
                <a:cs typeface="Helvetica"/>
              </a:rPr>
              <a:t>trust</a:t>
            </a:r>
            <a:r>
              <a:rPr dirty="0" sz="20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000">
                <a:solidFill>
                  <a:srgbClr val="595959"/>
                </a:solidFill>
                <a:latin typeface="Helvetica"/>
                <a:cs typeface="Helvetica"/>
              </a:rPr>
              <a:t>and</a:t>
            </a:r>
            <a:r>
              <a:rPr dirty="0" sz="2000" spc="-5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000" spc="-10">
                <a:solidFill>
                  <a:srgbClr val="595959"/>
                </a:solidFill>
                <a:latin typeface="Helvetica"/>
                <a:cs typeface="Helvetica"/>
              </a:rPr>
              <a:t>improving </a:t>
            </a:r>
            <a:r>
              <a:rPr dirty="0" sz="2000">
                <a:solidFill>
                  <a:srgbClr val="595959"/>
                </a:solidFill>
                <a:latin typeface="Helvetica"/>
                <a:cs typeface="Helvetica"/>
              </a:rPr>
              <a:t>communication</a:t>
            </a:r>
            <a:r>
              <a:rPr dirty="0" sz="2000" spc="-8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000">
                <a:solidFill>
                  <a:srgbClr val="595959"/>
                </a:solidFill>
                <a:latin typeface="Helvetica"/>
                <a:cs typeface="Helvetica"/>
              </a:rPr>
              <a:t>with</a:t>
            </a:r>
            <a:r>
              <a:rPr dirty="0" sz="2000" spc="-8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000">
                <a:solidFill>
                  <a:srgbClr val="595959"/>
                </a:solidFill>
                <a:latin typeface="Helvetica"/>
                <a:cs typeface="Helvetica"/>
              </a:rPr>
              <a:t>patients,</a:t>
            </a:r>
            <a:r>
              <a:rPr dirty="0" sz="2000" spc="-8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000">
                <a:solidFill>
                  <a:srgbClr val="595959"/>
                </a:solidFill>
                <a:latin typeface="Helvetica"/>
                <a:cs typeface="Helvetica"/>
              </a:rPr>
              <a:t>using</a:t>
            </a:r>
            <a:r>
              <a:rPr dirty="0" sz="2000" spc="-8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000">
                <a:solidFill>
                  <a:srgbClr val="595959"/>
                </a:solidFill>
                <a:latin typeface="Helvetica"/>
                <a:cs typeface="Helvetica"/>
              </a:rPr>
              <a:t>motivational</a:t>
            </a:r>
            <a:r>
              <a:rPr dirty="0" sz="2000" spc="-7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000" spc="-10">
                <a:solidFill>
                  <a:srgbClr val="595959"/>
                </a:solidFill>
                <a:latin typeface="Helvetica"/>
                <a:cs typeface="Helvetica"/>
              </a:rPr>
              <a:t>interviewing.</a:t>
            </a:r>
            <a:endParaRPr sz="2000">
              <a:latin typeface="Helvetica"/>
              <a:cs typeface="Helvetica"/>
            </a:endParaRPr>
          </a:p>
        </p:txBody>
      </p:sp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96111" y="2834639"/>
            <a:ext cx="710184" cy="713231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896111" y="4044696"/>
            <a:ext cx="710184" cy="710183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877824" y="5251703"/>
            <a:ext cx="713232" cy="713232"/>
          </a:xfrm>
          <a:prstGeom prst="rect">
            <a:avLst/>
          </a:prstGeom>
        </p:spPr>
      </p:pic>
      <p:sp>
        <p:nvSpPr>
          <p:cNvPr id="9" name="object 9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 spc="-235"/>
              <a:t>SIREN</a:t>
            </a:r>
            <a:r>
              <a:rPr dirty="0" spc="-70"/>
              <a:t> </a:t>
            </a:r>
            <a:r>
              <a:rPr dirty="0" spc="355"/>
              <a:t>|</a:t>
            </a:r>
            <a:r>
              <a:rPr dirty="0" spc="-75"/>
              <a:t> </a:t>
            </a:r>
            <a:fld id="{81D60167-4931-47E6-BA6A-407CBD079E47}" type="slidenum">
              <a:rPr dirty="0" spc="-50"/>
              <a:t>10</a:t>
            </a:fld>
          </a:p>
        </p:txBody>
      </p:sp>
      <p:sp>
        <p:nvSpPr>
          <p:cNvPr id="10" name="object 10"/>
          <p:cNvSpPr txBox="1"/>
          <p:nvPr/>
        </p:nvSpPr>
        <p:spPr>
          <a:xfrm>
            <a:off x="252161" y="6548624"/>
            <a:ext cx="2795270" cy="2286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650"/>
              </a:lnSpc>
            </a:pPr>
            <a:r>
              <a:rPr dirty="0" sz="1600" spc="-10" b="1">
                <a:solidFill>
                  <a:srgbClr val="112148"/>
                </a:solidFill>
                <a:latin typeface="Helvetica"/>
                <a:cs typeface="Helvetica"/>
                <a:hlinkClick r:id="rId6"/>
              </a:rPr>
              <a:t>https://sirenetwork.ucsf.edu/</a:t>
            </a:r>
            <a:endParaRPr sz="1600">
              <a:latin typeface="Helvetica"/>
              <a:cs typeface="Helvetic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38200" y="1159136"/>
            <a:ext cx="10515600" cy="0"/>
          </a:xfrm>
          <a:custGeom>
            <a:avLst/>
            <a:gdLst/>
            <a:ahLst/>
            <a:cxnLst/>
            <a:rect l="l" t="t" r="r" b="b"/>
            <a:pathLst>
              <a:path w="10515600" h="0">
                <a:moveTo>
                  <a:pt x="0" y="0"/>
                </a:moveTo>
                <a:lnTo>
                  <a:pt x="10515600" y="1"/>
                </a:lnTo>
              </a:path>
            </a:pathLst>
          </a:custGeom>
          <a:ln w="57150">
            <a:solidFill>
              <a:srgbClr val="11214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90499" rIns="0" bIns="0" rtlCol="0" vert="horz">
            <a:spAutoFit/>
          </a:bodyPr>
          <a:lstStyle/>
          <a:p>
            <a:pPr marL="128905">
              <a:lnSpc>
                <a:spcPct val="100000"/>
              </a:lnSpc>
              <a:spcBef>
                <a:spcPts val="100"/>
              </a:spcBef>
            </a:pPr>
            <a:r>
              <a:rPr dirty="0"/>
              <a:t>Results:</a:t>
            </a:r>
            <a:r>
              <a:rPr dirty="0" spc="-114"/>
              <a:t> </a:t>
            </a:r>
            <a:r>
              <a:rPr dirty="0" b="1">
                <a:solidFill>
                  <a:srgbClr val="377243"/>
                </a:solidFill>
                <a:latin typeface="Helvetica"/>
                <a:cs typeface="Helvetica"/>
              </a:rPr>
              <a:t>Adoption</a:t>
            </a:r>
            <a:r>
              <a:rPr dirty="0" spc="-110" b="1">
                <a:solidFill>
                  <a:srgbClr val="377243"/>
                </a:solidFill>
                <a:latin typeface="Helvetica"/>
                <a:cs typeface="Helvetica"/>
              </a:rPr>
              <a:t> </a:t>
            </a:r>
            <a:r>
              <a:rPr dirty="0" spc="-10"/>
              <a:t>(N=14)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18032" y="1844039"/>
            <a:ext cx="771144" cy="774191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2143516" y="1729740"/>
            <a:ext cx="8543925" cy="35337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875" marR="874394">
              <a:lnSpc>
                <a:spcPct val="100000"/>
              </a:lnSpc>
              <a:spcBef>
                <a:spcPts val="100"/>
              </a:spcBef>
            </a:pPr>
            <a:r>
              <a:rPr dirty="0" sz="2000">
                <a:solidFill>
                  <a:srgbClr val="3B3838"/>
                </a:solidFill>
                <a:latin typeface="Helvetica"/>
                <a:cs typeface="Helvetica"/>
              </a:rPr>
              <a:t>Most</a:t>
            </a:r>
            <a:r>
              <a:rPr dirty="0" sz="2000" spc="-60">
                <a:solidFill>
                  <a:srgbClr val="3B3838"/>
                </a:solidFill>
                <a:latin typeface="Helvetica"/>
                <a:cs typeface="Helvetica"/>
              </a:rPr>
              <a:t> </a:t>
            </a:r>
            <a:r>
              <a:rPr dirty="0" sz="2000">
                <a:solidFill>
                  <a:srgbClr val="3B3838"/>
                </a:solidFill>
                <a:latin typeface="Helvetica"/>
                <a:cs typeface="Helvetica"/>
              </a:rPr>
              <a:t>articles</a:t>
            </a:r>
            <a:r>
              <a:rPr dirty="0" sz="2000" spc="-55">
                <a:solidFill>
                  <a:srgbClr val="3B3838"/>
                </a:solidFill>
                <a:latin typeface="Helvetica"/>
                <a:cs typeface="Helvetica"/>
              </a:rPr>
              <a:t> </a:t>
            </a:r>
            <a:r>
              <a:rPr dirty="0" sz="2000">
                <a:solidFill>
                  <a:srgbClr val="3B3838"/>
                </a:solidFill>
                <a:latin typeface="Helvetica"/>
                <a:cs typeface="Helvetica"/>
              </a:rPr>
              <a:t>reported</a:t>
            </a:r>
            <a:r>
              <a:rPr dirty="0" sz="2000" spc="-50">
                <a:solidFill>
                  <a:srgbClr val="3B3838"/>
                </a:solidFill>
                <a:latin typeface="Helvetica"/>
                <a:cs typeface="Helvetica"/>
              </a:rPr>
              <a:t> </a:t>
            </a:r>
            <a:r>
              <a:rPr dirty="0" sz="2000">
                <a:solidFill>
                  <a:srgbClr val="3B3838"/>
                </a:solidFill>
                <a:latin typeface="Helvetica"/>
                <a:cs typeface="Helvetica"/>
              </a:rPr>
              <a:t>on</a:t>
            </a:r>
            <a:r>
              <a:rPr dirty="0" sz="2000" spc="-55">
                <a:solidFill>
                  <a:srgbClr val="3B3838"/>
                </a:solidFill>
                <a:latin typeface="Helvetica"/>
                <a:cs typeface="Helvetica"/>
              </a:rPr>
              <a:t> </a:t>
            </a:r>
            <a:r>
              <a:rPr dirty="0" sz="2000">
                <a:solidFill>
                  <a:srgbClr val="3B3838"/>
                </a:solidFill>
                <a:latin typeface="Helvetica"/>
                <a:cs typeface="Helvetica"/>
              </a:rPr>
              <a:t>adoption</a:t>
            </a:r>
            <a:r>
              <a:rPr dirty="0" sz="2000" spc="-50">
                <a:solidFill>
                  <a:srgbClr val="3B3838"/>
                </a:solidFill>
                <a:latin typeface="Helvetica"/>
                <a:cs typeface="Helvetica"/>
              </a:rPr>
              <a:t> </a:t>
            </a:r>
            <a:r>
              <a:rPr dirty="0" sz="2000">
                <a:solidFill>
                  <a:srgbClr val="3B3838"/>
                </a:solidFill>
                <a:latin typeface="Helvetica"/>
                <a:cs typeface="Helvetica"/>
              </a:rPr>
              <a:t>of</a:t>
            </a:r>
            <a:r>
              <a:rPr dirty="0" sz="2000" spc="-60">
                <a:solidFill>
                  <a:srgbClr val="3B3838"/>
                </a:solidFill>
                <a:latin typeface="Helvetica"/>
                <a:cs typeface="Helvetica"/>
              </a:rPr>
              <a:t> </a:t>
            </a:r>
            <a:r>
              <a:rPr dirty="0" sz="2000">
                <a:solidFill>
                  <a:srgbClr val="3B3838"/>
                </a:solidFill>
                <a:latin typeface="Helvetica"/>
                <a:cs typeface="Helvetica"/>
              </a:rPr>
              <a:t>screening</a:t>
            </a:r>
            <a:r>
              <a:rPr dirty="0" sz="2000" spc="-55">
                <a:solidFill>
                  <a:srgbClr val="3B3838"/>
                </a:solidFill>
                <a:latin typeface="Helvetica"/>
                <a:cs typeface="Helvetica"/>
              </a:rPr>
              <a:t> </a:t>
            </a:r>
            <a:r>
              <a:rPr dirty="0" sz="2000">
                <a:solidFill>
                  <a:srgbClr val="3B3838"/>
                </a:solidFill>
                <a:latin typeface="Helvetica"/>
                <a:cs typeface="Helvetica"/>
              </a:rPr>
              <a:t>by</a:t>
            </a:r>
            <a:r>
              <a:rPr dirty="0" sz="2000" spc="-50">
                <a:solidFill>
                  <a:srgbClr val="3B3838"/>
                </a:solidFill>
                <a:latin typeface="Helvetica"/>
                <a:cs typeface="Helvetica"/>
              </a:rPr>
              <a:t> </a:t>
            </a:r>
            <a:r>
              <a:rPr dirty="0" sz="2000">
                <a:solidFill>
                  <a:srgbClr val="3B3838"/>
                </a:solidFill>
                <a:latin typeface="Helvetica"/>
                <a:cs typeface="Helvetica"/>
              </a:rPr>
              <a:t>clinicians,</a:t>
            </a:r>
            <a:r>
              <a:rPr dirty="0" sz="2000" spc="-60">
                <a:solidFill>
                  <a:srgbClr val="3B3838"/>
                </a:solidFill>
                <a:latin typeface="Helvetica"/>
                <a:cs typeface="Helvetica"/>
              </a:rPr>
              <a:t> </a:t>
            </a:r>
            <a:r>
              <a:rPr dirty="0" sz="2000" spc="-10">
                <a:solidFill>
                  <a:srgbClr val="3B3838"/>
                </a:solidFill>
                <a:latin typeface="Helvetica"/>
                <a:cs typeface="Helvetica"/>
              </a:rPr>
              <a:t>though </a:t>
            </a:r>
            <a:r>
              <a:rPr dirty="0" sz="2000">
                <a:solidFill>
                  <a:srgbClr val="3B3838"/>
                </a:solidFill>
                <a:latin typeface="Helvetica"/>
                <a:cs typeface="Helvetica"/>
              </a:rPr>
              <a:t>clinicians</a:t>
            </a:r>
            <a:r>
              <a:rPr dirty="0" sz="2000" spc="-50">
                <a:solidFill>
                  <a:srgbClr val="3B3838"/>
                </a:solidFill>
                <a:latin typeface="Helvetica"/>
                <a:cs typeface="Helvetica"/>
              </a:rPr>
              <a:t> </a:t>
            </a:r>
            <a:r>
              <a:rPr dirty="0" sz="2000">
                <a:solidFill>
                  <a:srgbClr val="3B3838"/>
                </a:solidFill>
                <a:latin typeface="Helvetica"/>
                <a:cs typeface="Helvetica"/>
              </a:rPr>
              <a:t>were</a:t>
            </a:r>
            <a:r>
              <a:rPr dirty="0" sz="2000" spc="-45">
                <a:solidFill>
                  <a:srgbClr val="3B3838"/>
                </a:solidFill>
                <a:latin typeface="Helvetica"/>
                <a:cs typeface="Helvetica"/>
              </a:rPr>
              <a:t> </a:t>
            </a:r>
            <a:r>
              <a:rPr dirty="0" sz="2000">
                <a:solidFill>
                  <a:srgbClr val="3B3838"/>
                </a:solidFill>
                <a:latin typeface="Helvetica"/>
                <a:cs typeface="Helvetica"/>
              </a:rPr>
              <a:t>not</a:t>
            </a:r>
            <a:r>
              <a:rPr dirty="0" sz="2000" spc="-50">
                <a:solidFill>
                  <a:srgbClr val="3B3838"/>
                </a:solidFill>
                <a:latin typeface="Helvetica"/>
                <a:cs typeface="Helvetica"/>
              </a:rPr>
              <a:t> </a:t>
            </a:r>
            <a:r>
              <a:rPr dirty="0" sz="2000">
                <a:solidFill>
                  <a:srgbClr val="3B3838"/>
                </a:solidFill>
                <a:latin typeface="Helvetica"/>
                <a:cs typeface="Helvetica"/>
              </a:rPr>
              <a:t>the</a:t>
            </a:r>
            <a:r>
              <a:rPr dirty="0" sz="2000" spc="-45">
                <a:solidFill>
                  <a:srgbClr val="3B3838"/>
                </a:solidFill>
                <a:latin typeface="Helvetica"/>
                <a:cs typeface="Helvetica"/>
              </a:rPr>
              <a:t> </a:t>
            </a:r>
            <a:r>
              <a:rPr dirty="0" sz="2000">
                <a:solidFill>
                  <a:srgbClr val="3B3838"/>
                </a:solidFill>
                <a:latin typeface="Helvetica"/>
                <a:cs typeface="Helvetica"/>
              </a:rPr>
              <a:t>team</a:t>
            </a:r>
            <a:r>
              <a:rPr dirty="0" sz="2000" spc="-45">
                <a:solidFill>
                  <a:srgbClr val="3B3838"/>
                </a:solidFill>
                <a:latin typeface="Helvetica"/>
                <a:cs typeface="Helvetica"/>
              </a:rPr>
              <a:t> </a:t>
            </a:r>
            <a:r>
              <a:rPr dirty="0" sz="2000">
                <a:solidFill>
                  <a:srgbClr val="3B3838"/>
                </a:solidFill>
                <a:latin typeface="Helvetica"/>
                <a:cs typeface="Helvetica"/>
              </a:rPr>
              <a:t>members</a:t>
            </a:r>
            <a:r>
              <a:rPr dirty="0" sz="2000" spc="-45">
                <a:solidFill>
                  <a:srgbClr val="3B3838"/>
                </a:solidFill>
                <a:latin typeface="Helvetica"/>
                <a:cs typeface="Helvetica"/>
              </a:rPr>
              <a:t> </a:t>
            </a:r>
            <a:r>
              <a:rPr dirty="0" sz="2000">
                <a:solidFill>
                  <a:srgbClr val="3B3838"/>
                </a:solidFill>
                <a:latin typeface="Helvetica"/>
                <a:cs typeface="Helvetica"/>
              </a:rPr>
              <a:t>most</a:t>
            </a:r>
            <a:r>
              <a:rPr dirty="0" sz="2000" spc="-50">
                <a:solidFill>
                  <a:srgbClr val="3B3838"/>
                </a:solidFill>
                <a:latin typeface="Helvetica"/>
                <a:cs typeface="Helvetica"/>
              </a:rPr>
              <a:t> </a:t>
            </a:r>
            <a:r>
              <a:rPr dirty="0" sz="2000">
                <a:solidFill>
                  <a:srgbClr val="3B3838"/>
                </a:solidFill>
                <a:latin typeface="Helvetica"/>
                <a:cs typeface="Helvetica"/>
              </a:rPr>
              <a:t>commonly</a:t>
            </a:r>
            <a:r>
              <a:rPr dirty="0" sz="2000" spc="-45">
                <a:solidFill>
                  <a:srgbClr val="3B3838"/>
                </a:solidFill>
                <a:latin typeface="Helvetica"/>
                <a:cs typeface="Helvetica"/>
              </a:rPr>
              <a:t> </a:t>
            </a:r>
            <a:r>
              <a:rPr dirty="0" sz="2000" spc="-10">
                <a:solidFill>
                  <a:srgbClr val="3B3838"/>
                </a:solidFill>
                <a:latin typeface="Helvetica"/>
                <a:cs typeface="Helvetica"/>
              </a:rPr>
              <a:t>conducting </a:t>
            </a:r>
            <a:r>
              <a:rPr dirty="0" sz="2000">
                <a:solidFill>
                  <a:srgbClr val="3B3838"/>
                </a:solidFill>
                <a:latin typeface="Helvetica"/>
                <a:cs typeface="Helvetica"/>
              </a:rPr>
              <a:t>screening</a:t>
            </a:r>
            <a:r>
              <a:rPr dirty="0" sz="2000" spc="-60">
                <a:solidFill>
                  <a:srgbClr val="3B3838"/>
                </a:solidFill>
                <a:latin typeface="Helvetica"/>
                <a:cs typeface="Helvetica"/>
              </a:rPr>
              <a:t> </a:t>
            </a:r>
            <a:r>
              <a:rPr dirty="0" sz="2000">
                <a:solidFill>
                  <a:srgbClr val="3B3838"/>
                </a:solidFill>
                <a:latin typeface="Helvetica"/>
                <a:cs typeface="Helvetica"/>
              </a:rPr>
              <a:t>across</a:t>
            </a:r>
            <a:r>
              <a:rPr dirty="0" sz="2000" spc="-55">
                <a:solidFill>
                  <a:srgbClr val="3B3838"/>
                </a:solidFill>
                <a:latin typeface="Helvetica"/>
                <a:cs typeface="Helvetica"/>
              </a:rPr>
              <a:t> </a:t>
            </a:r>
            <a:r>
              <a:rPr dirty="0" sz="2000" spc="-10">
                <a:solidFill>
                  <a:srgbClr val="3B3838"/>
                </a:solidFill>
                <a:latin typeface="Helvetica"/>
                <a:cs typeface="Helvetica"/>
              </a:rPr>
              <a:t>studies.</a:t>
            </a:r>
            <a:endParaRPr sz="2000">
              <a:latin typeface="Helvetica"/>
              <a:cs typeface="Helvetica"/>
            </a:endParaRPr>
          </a:p>
          <a:p>
            <a:pPr>
              <a:lnSpc>
                <a:spcPct val="100000"/>
              </a:lnSpc>
            </a:pPr>
            <a:endParaRPr sz="2000">
              <a:latin typeface="Helvetica"/>
              <a:cs typeface="Helvetica"/>
            </a:endParaRPr>
          </a:p>
          <a:p>
            <a:pPr>
              <a:lnSpc>
                <a:spcPct val="100000"/>
              </a:lnSpc>
              <a:spcBef>
                <a:spcPts val="525"/>
              </a:spcBef>
            </a:pPr>
            <a:endParaRPr sz="2000">
              <a:latin typeface="Helvetica"/>
              <a:cs typeface="Helvetica"/>
            </a:endParaRPr>
          </a:p>
          <a:p>
            <a:pPr marL="15875" marR="267970">
              <a:lnSpc>
                <a:spcPct val="100000"/>
              </a:lnSpc>
            </a:pPr>
            <a:r>
              <a:rPr dirty="0" sz="2000">
                <a:solidFill>
                  <a:srgbClr val="595959"/>
                </a:solidFill>
                <a:latin typeface="Helvetica"/>
                <a:cs typeface="Helvetica"/>
              </a:rPr>
              <a:t>No</a:t>
            </a:r>
            <a:r>
              <a:rPr dirty="0" sz="2000" spc="-7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000">
                <a:solidFill>
                  <a:srgbClr val="595959"/>
                </a:solidFill>
                <a:latin typeface="Helvetica"/>
                <a:cs typeface="Helvetica"/>
              </a:rPr>
              <a:t>articles</a:t>
            </a:r>
            <a:r>
              <a:rPr dirty="0" sz="2000" spc="-7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000">
                <a:solidFill>
                  <a:srgbClr val="595959"/>
                </a:solidFill>
                <a:latin typeface="Helvetica"/>
                <a:cs typeface="Helvetica"/>
              </a:rPr>
              <a:t>directly</a:t>
            </a:r>
            <a:r>
              <a:rPr dirty="0" sz="20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000">
                <a:solidFill>
                  <a:srgbClr val="595959"/>
                </a:solidFill>
                <a:latin typeface="Helvetica"/>
                <a:cs typeface="Helvetica"/>
              </a:rPr>
              <a:t>evaluated</a:t>
            </a:r>
            <a:r>
              <a:rPr dirty="0" sz="2000" spc="-7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000">
                <a:solidFill>
                  <a:srgbClr val="595959"/>
                </a:solidFill>
                <a:latin typeface="Helvetica"/>
                <a:cs typeface="Helvetica"/>
              </a:rPr>
              <a:t>factors</a:t>
            </a:r>
            <a:r>
              <a:rPr dirty="0" sz="20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000">
                <a:solidFill>
                  <a:srgbClr val="595959"/>
                </a:solidFill>
                <a:latin typeface="Helvetica"/>
                <a:cs typeface="Helvetica"/>
              </a:rPr>
              <a:t>influencing</a:t>
            </a:r>
            <a:r>
              <a:rPr dirty="0" sz="2000" spc="-7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000">
                <a:solidFill>
                  <a:srgbClr val="595959"/>
                </a:solidFill>
                <a:latin typeface="Helvetica"/>
                <a:cs typeface="Helvetica"/>
              </a:rPr>
              <a:t>healthcare</a:t>
            </a:r>
            <a:r>
              <a:rPr dirty="0" sz="2000" spc="-7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000">
                <a:solidFill>
                  <a:srgbClr val="595959"/>
                </a:solidFill>
                <a:latin typeface="Helvetica"/>
                <a:cs typeface="Helvetica"/>
              </a:rPr>
              <a:t>team</a:t>
            </a:r>
            <a:r>
              <a:rPr dirty="0" sz="20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000" spc="-10">
                <a:solidFill>
                  <a:srgbClr val="595959"/>
                </a:solidFill>
                <a:latin typeface="Helvetica"/>
                <a:cs typeface="Helvetica"/>
              </a:rPr>
              <a:t>member </a:t>
            </a:r>
            <a:r>
              <a:rPr dirty="0" sz="2000">
                <a:solidFill>
                  <a:srgbClr val="595959"/>
                </a:solidFill>
                <a:latin typeface="Helvetica"/>
                <a:cs typeface="Helvetica"/>
              </a:rPr>
              <a:t>adoption</a:t>
            </a:r>
            <a:r>
              <a:rPr dirty="0" sz="20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000">
                <a:solidFill>
                  <a:srgbClr val="595959"/>
                </a:solidFill>
                <a:latin typeface="Helvetica"/>
                <a:cs typeface="Helvetica"/>
              </a:rPr>
              <a:t>of</a:t>
            </a:r>
            <a:r>
              <a:rPr dirty="0" sz="20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000" spc="-10">
                <a:solidFill>
                  <a:srgbClr val="595959"/>
                </a:solidFill>
                <a:latin typeface="Helvetica"/>
                <a:cs typeface="Helvetica"/>
              </a:rPr>
              <a:t>screening.</a:t>
            </a:r>
            <a:endParaRPr sz="2000">
              <a:latin typeface="Helvetica"/>
              <a:cs typeface="Helvetica"/>
            </a:endParaRPr>
          </a:p>
          <a:p>
            <a:pPr>
              <a:lnSpc>
                <a:spcPct val="100000"/>
              </a:lnSpc>
            </a:pPr>
            <a:endParaRPr sz="2000">
              <a:latin typeface="Helvetica"/>
              <a:cs typeface="Helvetica"/>
            </a:endParaRPr>
          </a:p>
          <a:p>
            <a:pPr>
              <a:lnSpc>
                <a:spcPct val="100000"/>
              </a:lnSpc>
              <a:spcBef>
                <a:spcPts val="690"/>
              </a:spcBef>
            </a:pPr>
            <a:endParaRPr sz="2000">
              <a:latin typeface="Helvetica"/>
              <a:cs typeface="Helvetica"/>
            </a:endParaRPr>
          </a:p>
          <a:p>
            <a:pPr marL="12700" marR="5080">
              <a:lnSpc>
                <a:spcPct val="100000"/>
              </a:lnSpc>
            </a:pPr>
            <a:r>
              <a:rPr dirty="0" sz="2000">
                <a:solidFill>
                  <a:srgbClr val="595959"/>
                </a:solidFill>
                <a:latin typeface="Helvetica"/>
                <a:cs typeface="Helvetica"/>
              </a:rPr>
              <a:t>Facilitators</a:t>
            </a:r>
            <a:r>
              <a:rPr dirty="0" sz="20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000">
                <a:solidFill>
                  <a:srgbClr val="595959"/>
                </a:solidFill>
                <a:latin typeface="Helvetica"/>
                <a:cs typeface="Helvetica"/>
              </a:rPr>
              <a:t>to</a:t>
            </a:r>
            <a:r>
              <a:rPr dirty="0" sz="2000" spc="-5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000">
                <a:solidFill>
                  <a:srgbClr val="595959"/>
                </a:solidFill>
                <a:latin typeface="Helvetica"/>
                <a:cs typeface="Helvetica"/>
              </a:rPr>
              <a:t>adoption:</a:t>
            </a:r>
            <a:r>
              <a:rPr dirty="0" sz="20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000" spc="-10">
                <a:solidFill>
                  <a:srgbClr val="595959"/>
                </a:solidFill>
                <a:latin typeface="Helvetica"/>
                <a:cs typeface="Helvetica"/>
              </a:rPr>
              <a:t>Education/training</a:t>
            </a:r>
            <a:r>
              <a:rPr dirty="0" sz="2000" spc="-5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000">
                <a:solidFill>
                  <a:srgbClr val="595959"/>
                </a:solidFill>
                <a:latin typeface="Helvetica"/>
                <a:cs typeface="Helvetica"/>
              </a:rPr>
              <a:t>of</a:t>
            </a:r>
            <a:r>
              <a:rPr dirty="0" sz="20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000">
                <a:solidFill>
                  <a:srgbClr val="595959"/>
                </a:solidFill>
                <a:latin typeface="Helvetica"/>
                <a:cs typeface="Helvetica"/>
              </a:rPr>
              <a:t>healthcare</a:t>
            </a:r>
            <a:r>
              <a:rPr dirty="0" sz="2000" spc="-5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000">
                <a:solidFill>
                  <a:srgbClr val="595959"/>
                </a:solidFill>
                <a:latin typeface="Helvetica"/>
                <a:cs typeface="Helvetica"/>
              </a:rPr>
              <a:t>team</a:t>
            </a:r>
            <a:r>
              <a:rPr dirty="0" sz="2000" spc="-5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000">
                <a:solidFill>
                  <a:srgbClr val="595959"/>
                </a:solidFill>
                <a:latin typeface="Helvetica"/>
                <a:cs typeface="Helvetica"/>
              </a:rPr>
              <a:t>members</a:t>
            </a:r>
            <a:r>
              <a:rPr dirty="0" sz="2000" spc="-5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000" spc="-25">
                <a:solidFill>
                  <a:srgbClr val="595959"/>
                </a:solidFill>
                <a:latin typeface="Helvetica"/>
                <a:cs typeface="Helvetica"/>
              </a:rPr>
              <a:t>and </a:t>
            </a:r>
            <a:r>
              <a:rPr dirty="0" sz="2000">
                <a:solidFill>
                  <a:srgbClr val="595959"/>
                </a:solidFill>
                <a:latin typeface="Helvetica"/>
                <a:cs typeface="Helvetica"/>
              </a:rPr>
              <a:t>use</a:t>
            </a:r>
            <a:r>
              <a:rPr dirty="0" sz="20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000">
                <a:solidFill>
                  <a:srgbClr val="595959"/>
                </a:solidFill>
                <a:latin typeface="Helvetica"/>
                <a:cs typeface="Helvetica"/>
              </a:rPr>
              <a:t>of</a:t>
            </a:r>
            <a:r>
              <a:rPr dirty="0" sz="20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000">
                <a:solidFill>
                  <a:srgbClr val="595959"/>
                </a:solidFill>
                <a:latin typeface="Helvetica"/>
                <a:cs typeface="Helvetica"/>
              </a:rPr>
              <a:t>continuous</a:t>
            </a:r>
            <a:r>
              <a:rPr dirty="0" sz="20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000">
                <a:solidFill>
                  <a:srgbClr val="595959"/>
                </a:solidFill>
                <a:latin typeface="Helvetica"/>
                <a:cs typeface="Helvetica"/>
              </a:rPr>
              <a:t>quality</a:t>
            </a:r>
            <a:r>
              <a:rPr dirty="0" sz="20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000">
                <a:solidFill>
                  <a:srgbClr val="595959"/>
                </a:solidFill>
                <a:latin typeface="Helvetica"/>
                <a:cs typeface="Helvetica"/>
              </a:rPr>
              <a:t>improvement</a:t>
            </a:r>
            <a:r>
              <a:rPr dirty="0" sz="20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000" spc="-10">
                <a:solidFill>
                  <a:srgbClr val="595959"/>
                </a:solidFill>
                <a:latin typeface="Helvetica"/>
                <a:cs typeface="Helvetica"/>
              </a:rPr>
              <a:t>interventions.</a:t>
            </a:r>
            <a:endParaRPr sz="2000">
              <a:latin typeface="Helvetica"/>
              <a:cs typeface="Helvetica"/>
            </a:endParaRPr>
          </a:p>
        </p:txBody>
      </p:sp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18032" y="3179064"/>
            <a:ext cx="771144" cy="774192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18032" y="4514088"/>
            <a:ext cx="771144" cy="774192"/>
          </a:xfrm>
          <a:prstGeom prst="rect">
            <a:avLst/>
          </a:prstGeom>
        </p:spPr>
      </p:pic>
      <p:sp>
        <p:nvSpPr>
          <p:cNvPr id="8" name="object 8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 spc="-235"/>
              <a:t>SIREN</a:t>
            </a:r>
            <a:r>
              <a:rPr dirty="0" spc="-70"/>
              <a:t> </a:t>
            </a:r>
            <a:r>
              <a:rPr dirty="0" spc="355"/>
              <a:t>|</a:t>
            </a:r>
            <a:r>
              <a:rPr dirty="0" spc="-75"/>
              <a:t> </a:t>
            </a:r>
            <a:fld id="{81D60167-4931-47E6-BA6A-407CBD079E47}" type="slidenum">
              <a:rPr dirty="0" spc="-50"/>
              <a:t>10</a:t>
            </a:fld>
          </a:p>
        </p:txBody>
      </p:sp>
      <p:sp>
        <p:nvSpPr>
          <p:cNvPr id="9" name="object 9"/>
          <p:cNvSpPr txBox="1"/>
          <p:nvPr/>
        </p:nvSpPr>
        <p:spPr>
          <a:xfrm>
            <a:off x="252161" y="6548624"/>
            <a:ext cx="2795270" cy="2286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650"/>
              </a:lnSpc>
            </a:pPr>
            <a:r>
              <a:rPr dirty="0" sz="1600" spc="-10" b="1">
                <a:solidFill>
                  <a:srgbClr val="112148"/>
                </a:solidFill>
                <a:latin typeface="Helvetica"/>
                <a:cs typeface="Helvetica"/>
                <a:hlinkClick r:id="rId5"/>
              </a:rPr>
              <a:t>https://sirenetwork.ucsf.edu/</a:t>
            </a:r>
            <a:endParaRPr sz="1600">
              <a:latin typeface="Helvetica"/>
              <a:cs typeface="Helvetic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2026-06-18T00:08:57Z</dcterms:created>
  <dcterms:modified xsi:type="dcterms:W3CDTF">2026-06-18T00:08:57Z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2022-07-13T00:00:00Z</vt:filetime>
  </property>
  <property fmtid="{D5CDD505-2E9C-101B-9397-08002B2CF9AE}" pid="3" name="LastSaved">
    <vt:filetime>2026-06-18T00:00:00Z</vt:filetime>
  </property>
  <property fmtid="{D5CDD505-2E9C-101B-9397-08002B2CF9AE}" pid="4" name="Producer">
    <vt:lpwstr>macOS Version 12.3.1 (Build 21E258) Quartz PDFContext</vt:lpwstr>
  </property>
</Properties>
</file>