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7A0019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128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A0019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128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A0019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128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A0019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128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128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20712" y="4547615"/>
            <a:ext cx="1466088" cy="3017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15468"/>
            <a:ext cx="825500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7A0019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55499" y="1211579"/>
            <a:ext cx="3684904" cy="1220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01077" y="4880031"/>
            <a:ext cx="298450" cy="232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128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hyperlink" Target="http://www.health.state.mn.us/divs/chs/" TargetMode="Externa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8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9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chant083@umn.edu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40.png"/><Relationship Id="rId6" Type="http://schemas.openxmlformats.org/officeDocument/2006/relationships/image" Target="../media/image41.jpg"/><Relationship Id="rId7" Type="http://schemas.openxmlformats.org/officeDocument/2006/relationships/hyperlink" Target="https://iaphs.org/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520" y="0"/>
            <a:ext cx="6888480" cy="5141975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69399" y="971803"/>
            <a:ext cx="6659245" cy="167449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75"/>
              </a:spcBef>
            </a:pPr>
            <a:r>
              <a:rPr dirty="0" sz="5400"/>
              <a:t>Measuring</a:t>
            </a:r>
            <a:r>
              <a:rPr dirty="0" sz="5400" spc="-120"/>
              <a:t> </a:t>
            </a:r>
            <a:r>
              <a:rPr dirty="0" sz="5400" spc="-10"/>
              <a:t>Structural Racism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437248" y="2990595"/>
            <a:ext cx="6030595" cy="160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Trebuchet MS"/>
                <a:cs typeface="Trebuchet MS"/>
              </a:rPr>
              <a:t>Tongtan</a:t>
            </a:r>
            <a:r>
              <a:rPr dirty="0" sz="2800" spc="-70" b="1">
                <a:latin typeface="Trebuchet MS"/>
                <a:cs typeface="Trebuchet MS"/>
              </a:rPr>
              <a:t> </a:t>
            </a:r>
            <a:r>
              <a:rPr dirty="0" sz="2800" b="1">
                <a:latin typeface="Trebuchet MS"/>
                <a:cs typeface="Trebuchet MS"/>
              </a:rPr>
              <a:t>(Bert)</a:t>
            </a:r>
            <a:r>
              <a:rPr dirty="0" sz="2800" spc="-75" b="1">
                <a:latin typeface="Trebuchet MS"/>
                <a:cs typeface="Trebuchet MS"/>
              </a:rPr>
              <a:t> </a:t>
            </a:r>
            <a:r>
              <a:rPr dirty="0" sz="2800" b="1">
                <a:latin typeface="Trebuchet MS"/>
                <a:cs typeface="Trebuchet MS"/>
              </a:rPr>
              <a:t>Chantarat,</a:t>
            </a:r>
            <a:r>
              <a:rPr dirty="0" sz="2800" spc="-70" b="1">
                <a:latin typeface="Trebuchet MS"/>
                <a:cs typeface="Trebuchet MS"/>
              </a:rPr>
              <a:t> </a:t>
            </a:r>
            <a:r>
              <a:rPr dirty="0" sz="2800" b="1">
                <a:latin typeface="Trebuchet MS"/>
                <a:cs typeface="Trebuchet MS"/>
              </a:rPr>
              <a:t>PhD,</a:t>
            </a:r>
            <a:r>
              <a:rPr dirty="0" sz="2800" spc="-75" b="1">
                <a:latin typeface="Trebuchet MS"/>
                <a:cs typeface="Trebuchet MS"/>
              </a:rPr>
              <a:t> </a:t>
            </a:r>
            <a:r>
              <a:rPr dirty="0" sz="2800" spc="-25" b="1">
                <a:latin typeface="Trebuchet MS"/>
                <a:cs typeface="Trebuchet MS"/>
              </a:rPr>
              <a:t>MPH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800" b="1">
                <a:solidFill>
                  <a:srgbClr val="7A0019"/>
                </a:solidFill>
                <a:latin typeface="Trebuchet MS"/>
                <a:cs typeface="Trebuchet MS"/>
              </a:rPr>
              <a:t>Research</a:t>
            </a:r>
            <a:r>
              <a:rPr dirty="0" sz="1800" spc="-75" b="1">
                <a:solidFill>
                  <a:srgbClr val="7A0019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7A0019"/>
                </a:solidFill>
                <a:latin typeface="Trebuchet MS"/>
                <a:cs typeface="Trebuchet MS"/>
              </a:rPr>
              <a:t>Scientist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800" b="1">
                <a:solidFill>
                  <a:srgbClr val="7A0019"/>
                </a:solidFill>
                <a:latin typeface="Trebuchet MS"/>
                <a:cs typeface="Trebuchet MS"/>
              </a:rPr>
              <a:t>Center</a:t>
            </a:r>
            <a:r>
              <a:rPr dirty="0" sz="1800" spc="-45" b="1">
                <a:solidFill>
                  <a:srgbClr val="7A0019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7A0019"/>
                </a:solidFill>
                <a:latin typeface="Trebuchet MS"/>
                <a:cs typeface="Trebuchet MS"/>
              </a:rPr>
              <a:t>for</a:t>
            </a:r>
            <a:r>
              <a:rPr dirty="0" sz="1800" spc="-45" b="1">
                <a:solidFill>
                  <a:srgbClr val="7A0019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7A0019"/>
                </a:solidFill>
                <a:latin typeface="Trebuchet MS"/>
                <a:cs typeface="Trebuchet MS"/>
              </a:rPr>
              <a:t>Antiracism</a:t>
            </a:r>
            <a:r>
              <a:rPr dirty="0" sz="1800" spc="-45" b="1">
                <a:solidFill>
                  <a:srgbClr val="7A0019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7A0019"/>
                </a:solidFill>
                <a:latin typeface="Trebuchet MS"/>
                <a:cs typeface="Trebuchet MS"/>
              </a:rPr>
              <a:t>Research</a:t>
            </a:r>
            <a:r>
              <a:rPr dirty="0" sz="1800" spc="-60" b="1">
                <a:solidFill>
                  <a:srgbClr val="7A0019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7A0019"/>
                </a:solidFill>
                <a:latin typeface="Trebuchet MS"/>
                <a:cs typeface="Trebuchet MS"/>
              </a:rPr>
              <a:t>for</a:t>
            </a:r>
            <a:r>
              <a:rPr dirty="0" sz="1800" spc="-40" b="1">
                <a:solidFill>
                  <a:srgbClr val="7A0019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7A0019"/>
                </a:solidFill>
                <a:latin typeface="Trebuchet MS"/>
                <a:cs typeface="Trebuchet MS"/>
              </a:rPr>
              <a:t>Health</a:t>
            </a:r>
            <a:r>
              <a:rPr dirty="0" sz="1800" spc="-60" b="1">
                <a:solidFill>
                  <a:srgbClr val="7A0019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7A0019"/>
                </a:solidFill>
                <a:latin typeface="Trebuchet MS"/>
                <a:cs typeface="Trebuchet MS"/>
              </a:rPr>
              <a:t>Equity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800">
              <a:latin typeface="Trebuchet MS"/>
              <a:cs typeface="Trebuchet MS"/>
            </a:endParaRPr>
          </a:p>
          <a:p>
            <a:pPr marL="375285">
              <a:lnSpc>
                <a:spcPct val="100000"/>
              </a:lnSpc>
            </a:pPr>
            <a:r>
              <a:rPr dirty="0" sz="1800" spc="-10" b="1">
                <a:latin typeface="Trebuchet MS"/>
                <a:cs typeface="Trebuchet MS"/>
              </a:rPr>
              <a:t>@bertchantarat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099" y="4207526"/>
            <a:ext cx="492970" cy="49297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88678" y="3780280"/>
            <a:ext cx="1639783" cy="5148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6567" y="1514855"/>
            <a:ext cx="2212848" cy="22128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52773" y="2083816"/>
            <a:ext cx="150177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5585" marR="5080" indent="-223520">
              <a:lnSpc>
                <a:spcPct val="120000"/>
              </a:lnSpc>
              <a:spcBef>
                <a:spcPts val="100"/>
              </a:spcBef>
            </a:pPr>
            <a:r>
              <a:rPr dirty="0" sz="2500" spc="-10" b="1">
                <a:latin typeface="Trebuchet MS"/>
                <a:cs typeface="Trebuchet MS"/>
              </a:rPr>
              <a:t>Structural Racism</a:t>
            </a:r>
            <a:endParaRPr sz="25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42160" y="640080"/>
            <a:ext cx="1121664" cy="111861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09783" y="1094739"/>
            <a:ext cx="5873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Trebuchet MS"/>
                <a:cs typeface="Trebuchet MS"/>
              </a:rPr>
              <a:t>Education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0" y="1054608"/>
            <a:ext cx="1121664" cy="112166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29843" y="1512315"/>
            <a:ext cx="3587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Trebuchet MS"/>
                <a:cs typeface="Trebuchet MS"/>
              </a:rPr>
              <a:t>Media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65576" y="2060448"/>
            <a:ext cx="1118615" cy="112166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677430" y="2451100"/>
            <a:ext cx="696595" cy="31813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 indent="53975">
              <a:lnSpc>
                <a:spcPts val="1100"/>
              </a:lnSpc>
              <a:spcBef>
                <a:spcPts val="219"/>
              </a:spcBef>
            </a:pPr>
            <a:r>
              <a:rPr dirty="0" sz="1000" b="1">
                <a:latin typeface="Trebuchet MS"/>
                <a:cs typeface="Trebuchet MS"/>
              </a:rPr>
              <a:t>Work</a:t>
            </a:r>
            <a:r>
              <a:rPr dirty="0" sz="1000" spc="-30" b="1">
                <a:latin typeface="Trebuchet MS"/>
                <a:cs typeface="Trebuchet MS"/>
              </a:rPr>
              <a:t> </a:t>
            </a:r>
            <a:r>
              <a:rPr dirty="0" sz="1000" spc="-25" b="1">
                <a:latin typeface="Trebuchet MS"/>
                <a:cs typeface="Trebuchet MS"/>
              </a:rPr>
              <a:t>and </a:t>
            </a:r>
            <a:r>
              <a:rPr dirty="0" sz="1000" spc="-10" b="1">
                <a:latin typeface="Trebuchet MS"/>
                <a:cs typeface="Trebuchet MS"/>
              </a:rPr>
              <a:t>Occupation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8000" y="3066287"/>
            <a:ext cx="1121664" cy="112166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358755" y="3456940"/>
            <a:ext cx="501015" cy="31813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 indent="75565">
              <a:lnSpc>
                <a:spcPts val="1100"/>
              </a:lnSpc>
              <a:spcBef>
                <a:spcPts val="219"/>
              </a:spcBef>
            </a:pPr>
            <a:r>
              <a:rPr dirty="0" sz="1000" spc="-10">
                <a:latin typeface="Trebuchet MS"/>
                <a:cs typeface="Trebuchet MS"/>
              </a:rPr>
              <a:t>Other Domains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42160" y="3483863"/>
            <a:ext cx="1121664" cy="111861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223677" y="3871467"/>
            <a:ext cx="759460" cy="31813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 indent="133350">
              <a:lnSpc>
                <a:spcPts val="1100"/>
              </a:lnSpc>
              <a:spcBef>
                <a:spcPts val="219"/>
              </a:spcBef>
            </a:pPr>
            <a:r>
              <a:rPr dirty="0" sz="1000" spc="-10">
                <a:latin typeface="Trebuchet MS"/>
                <a:cs typeface="Trebuchet MS"/>
              </a:rPr>
              <a:t>Political Participation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6319" y="3066287"/>
            <a:ext cx="1121664" cy="112166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272749" y="3520947"/>
            <a:ext cx="6502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Trebuchet MS"/>
                <a:cs typeface="Trebuchet MS"/>
              </a:rPr>
              <a:t>Healthcare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1791" y="2060448"/>
            <a:ext cx="1118615" cy="112166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89983" y="2384043"/>
            <a:ext cx="382905" cy="409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445">
              <a:lnSpc>
                <a:spcPct val="126000"/>
              </a:lnSpc>
              <a:spcBef>
                <a:spcPts val="100"/>
              </a:spcBef>
            </a:pPr>
            <a:r>
              <a:rPr dirty="0" sz="1000" spc="-10">
                <a:latin typeface="Trebuchet MS"/>
                <a:cs typeface="Trebuchet MS"/>
              </a:rPr>
              <a:t>Public Safety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6319" y="1054608"/>
            <a:ext cx="1121664" cy="112166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212392" y="1515364"/>
            <a:ext cx="7753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0">
                <a:latin typeface="Trebuchet MS"/>
                <a:cs typeface="Trebuchet MS"/>
              </a:rPr>
              <a:t>Neighborhood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60823" y="2052828"/>
            <a:ext cx="1901189" cy="998219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 indent="311785">
              <a:lnSpc>
                <a:spcPts val="3820"/>
              </a:lnSpc>
              <a:spcBef>
                <a:spcPts val="215"/>
              </a:spcBef>
            </a:pPr>
            <a:r>
              <a:rPr dirty="0" sz="3200" spc="-10" b="1">
                <a:latin typeface="Trebuchet MS"/>
                <a:cs typeface="Trebuchet MS"/>
              </a:rPr>
              <a:t>Health Inequities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894798" y="2364780"/>
            <a:ext cx="847725" cy="414020"/>
            <a:chOff x="4894798" y="2364780"/>
            <a:chExt cx="847725" cy="414020"/>
          </a:xfrm>
        </p:grpSpPr>
        <p:sp>
          <p:nvSpPr>
            <p:cNvPr id="22" name="object 22"/>
            <p:cNvSpPr/>
            <p:nvPr/>
          </p:nvSpPr>
          <p:spPr>
            <a:xfrm>
              <a:off x="4907498" y="2377480"/>
              <a:ext cx="822325" cy="388620"/>
            </a:xfrm>
            <a:custGeom>
              <a:avLst/>
              <a:gdLst/>
              <a:ahLst/>
              <a:cxnLst/>
              <a:rect l="l" t="t" r="r" b="b"/>
              <a:pathLst>
                <a:path w="822325" h="388619">
                  <a:moveTo>
                    <a:pt x="628034" y="0"/>
                  </a:moveTo>
                  <a:lnTo>
                    <a:pt x="628034" y="97134"/>
                  </a:lnTo>
                  <a:lnTo>
                    <a:pt x="0" y="97134"/>
                  </a:lnTo>
                  <a:lnTo>
                    <a:pt x="0" y="291404"/>
                  </a:lnTo>
                  <a:lnTo>
                    <a:pt x="628034" y="291404"/>
                  </a:lnTo>
                  <a:lnTo>
                    <a:pt x="628034" y="388538"/>
                  </a:lnTo>
                  <a:lnTo>
                    <a:pt x="822302" y="194269"/>
                  </a:lnTo>
                  <a:lnTo>
                    <a:pt x="6280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907498" y="2377480"/>
              <a:ext cx="822325" cy="388620"/>
            </a:xfrm>
            <a:custGeom>
              <a:avLst/>
              <a:gdLst/>
              <a:ahLst/>
              <a:cxnLst/>
              <a:rect l="l" t="t" r="r" b="b"/>
              <a:pathLst>
                <a:path w="822325" h="388619">
                  <a:moveTo>
                    <a:pt x="0" y="97134"/>
                  </a:moveTo>
                  <a:lnTo>
                    <a:pt x="628033" y="97134"/>
                  </a:lnTo>
                  <a:lnTo>
                    <a:pt x="628033" y="0"/>
                  </a:lnTo>
                  <a:lnTo>
                    <a:pt x="822302" y="194269"/>
                  </a:lnTo>
                  <a:lnTo>
                    <a:pt x="628033" y="388538"/>
                  </a:lnTo>
                  <a:lnTo>
                    <a:pt x="628033" y="291403"/>
                  </a:lnTo>
                  <a:lnTo>
                    <a:pt x="0" y="291403"/>
                  </a:lnTo>
                  <a:lnTo>
                    <a:pt x="0" y="9713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dirty="0" spc="-25"/>
              <a:t>11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dirty="0" spc="-25"/>
              <a:t>12</a:t>
            </a:r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/>
              <a:t>The</a:t>
            </a:r>
            <a:r>
              <a:rPr dirty="0" sz="2700" spc="-10"/>
              <a:t> hurdle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564499" y="1052576"/>
            <a:ext cx="8054340" cy="3334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dirty="0" sz="1500" spc="90">
                <a:latin typeface="STIX Two Math"/>
                <a:cs typeface="STIX Two Math"/>
              </a:rPr>
              <a:t>𝑆𝑅</a:t>
            </a:r>
            <a:r>
              <a:rPr dirty="0" baseline="-15151" sz="1650" spc="135">
                <a:latin typeface="STIX Two Math"/>
                <a:cs typeface="STIX Two Math"/>
              </a:rPr>
              <a:t>!</a:t>
            </a:r>
            <a:r>
              <a:rPr dirty="0" baseline="-15151" sz="1650" spc="375">
                <a:latin typeface="STIX Two Math"/>
                <a:cs typeface="STIX Two Math"/>
              </a:rPr>
              <a:t> </a:t>
            </a:r>
            <a:r>
              <a:rPr dirty="0" sz="1500">
                <a:latin typeface="STIX Two Math"/>
                <a:cs typeface="STIX Two Math"/>
              </a:rPr>
              <a:t>=</a:t>
            </a:r>
            <a:r>
              <a:rPr dirty="0" sz="1500" spc="90">
                <a:latin typeface="STIX Two Math"/>
                <a:cs typeface="STIX Two Math"/>
              </a:rPr>
              <a:t> </a:t>
            </a:r>
            <a:r>
              <a:rPr dirty="0" sz="1500" spc="60">
                <a:latin typeface="STIX Two Math"/>
                <a:cs typeface="STIX Two Math"/>
              </a:rPr>
              <a:t>𝑟𝑒𝑠𝑖𝑑𝑒𝑛𝑡𝑖𝑎𝑙</a:t>
            </a:r>
            <a:r>
              <a:rPr dirty="0" sz="1500" spc="45">
                <a:latin typeface="STIX Two Math"/>
                <a:cs typeface="STIX Two Math"/>
              </a:rPr>
              <a:t> </a:t>
            </a:r>
            <a:r>
              <a:rPr dirty="0" sz="1500" spc="70">
                <a:latin typeface="STIX Two Math"/>
                <a:cs typeface="STIX Two Math"/>
              </a:rPr>
              <a:t>𝑠𝑒𝑔𝑟𝑒𝑔𝑎𝑡𝑖𝑜𝑛</a:t>
            </a:r>
            <a:endParaRPr sz="1500">
              <a:latin typeface="STIX Two Math"/>
              <a:cs typeface="STIX Two Math"/>
            </a:endParaRPr>
          </a:p>
          <a:p>
            <a:pPr marL="88900">
              <a:lnSpc>
                <a:spcPct val="100000"/>
              </a:lnSpc>
            </a:pPr>
            <a:r>
              <a:rPr dirty="0" sz="1500" spc="85">
                <a:latin typeface="STIX Two Math"/>
                <a:cs typeface="STIX Two Math"/>
              </a:rPr>
              <a:t>𝑆𝑅</a:t>
            </a:r>
            <a:r>
              <a:rPr dirty="0" baseline="-15151" sz="1650" spc="127">
                <a:latin typeface="STIX Two Math"/>
                <a:cs typeface="STIX Two Math"/>
              </a:rPr>
              <a:t>"</a:t>
            </a:r>
            <a:r>
              <a:rPr dirty="0" baseline="-15151" sz="1650" spc="569">
                <a:latin typeface="STIX Two Math"/>
                <a:cs typeface="STIX Two Math"/>
              </a:rPr>
              <a:t> </a:t>
            </a:r>
            <a:r>
              <a:rPr dirty="0" sz="1500" spc="10">
                <a:latin typeface="STIX Two Math"/>
                <a:cs typeface="STIX Two Math"/>
              </a:rPr>
              <a:t>=</a:t>
            </a:r>
            <a:r>
              <a:rPr dirty="0" sz="1500" spc="200">
                <a:latin typeface="STIX Two Math"/>
                <a:cs typeface="STIX Two Math"/>
              </a:rPr>
              <a:t> </a:t>
            </a:r>
            <a:r>
              <a:rPr dirty="0" sz="1500" spc="10">
                <a:latin typeface="STIX Two Math"/>
                <a:cs typeface="STIX Two Math"/>
              </a:rPr>
              <a:t>𝐵𝑙𝑎𝑐𝑘</a:t>
            </a:r>
            <a:r>
              <a:rPr dirty="0" sz="1500" spc="145">
                <a:latin typeface="STIX Two Math"/>
                <a:cs typeface="STIX Two Math"/>
              </a:rPr>
              <a:t> </a:t>
            </a:r>
            <a:r>
              <a:rPr dirty="0" sz="1500" spc="10">
                <a:latin typeface="STIX Two Math"/>
                <a:cs typeface="STIX Two Math"/>
              </a:rPr>
              <a:t>−</a:t>
            </a:r>
            <a:r>
              <a:rPr dirty="0" sz="1500" spc="95">
                <a:latin typeface="STIX Two Math"/>
                <a:cs typeface="STIX Two Math"/>
              </a:rPr>
              <a:t> </a:t>
            </a:r>
            <a:r>
              <a:rPr dirty="0" sz="1500" spc="10">
                <a:latin typeface="STIX Two Math"/>
                <a:cs typeface="STIX Two Math"/>
              </a:rPr>
              <a:t>𝑤ℎ𝑖𝑡𝑒</a:t>
            </a:r>
            <a:r>
              <a:rPr dirty="0" sz="1500" spc="130">
                <a:latin typeface="STIX Two Math"/>
                <a:cs typeface="STIX Two Math"/>
              </a:rPr>
              <a:t> </a:t>
            </a:r>
            <a:r>
              <a:rPr dirty="0" sz="1500" spc="10">
                <a:latin typeface="STIX Two Math"/>
                <a:cs typeface="STIX Two Math"/>
              </a:rPr>
              <a:t>𝑒𝑚𝑝𝑙𝑜𝑦𝑚𝑒𝑛𝑡</a:t>
            </a:r>
            <a:r>
              <a:rPr dirty="0" sz="1500" spc="120">
                <a:latin typeface="STIX Two Math"/>
                <a:cs typeface="STIX Two Math"/>
              </a:rPr>
              <a:t> </a:t>
            </a:r>
            <a:r>
              <a:rPr dirty="0" sz="1500" spc="40">
                <a:latin typeface="STIX Two Math"/>
                <a:cs typeface="STIX Two Math"/>
              </a:rPr>
              <a:t>𝑖𝑛𝑒𝑞𝑢𝑖𝑡𝑦</a:t>
            </a:r>
            <a:endParaRPr sz="1500">
              <a:latin typeface="STIX Two Math"/>
              <a:cs typeface="STIX Two Math"/>
            </a:endParaRPr>
          </a:p>
          <a:p>
            <a:pPr marL="88900">
              <a:lnSpc>
                <a:spcPct val="100000"/>
              </a:lnSpc>
            </a:pPr>
            <a:r>
              <a:rPr dirty="0" sz="1500">
                <a:latin typeface="STIX Two Math"/>
                <a:cs typeface="STIX Two Math"/>
              </a:rPr>
              <a:t>𝑆𝑅</a:t>
            </a:r>
            <a:r>
              <a:rPr dirty="0" baseline="-15151" sz="1650">
                <a:latin typeface="STIX Two Math"/>
                <a:cs typeface="STIX Two Math"/>
              </a:rPr>
              <a:t>#</a:t>
            </a:r>
            <a:r>
              <a:rPr dirty="0" baseline="-15151" sz="1650" spc="442">
                <a:latin typeface="STIX Two Math"/>
                <a:cs typeface="STIX Two Math"/>
              </a:rPr>
              <a:t> </a:t>
            </a:r>
            <a:r>
              <a:rPr dirty="0" sz="1500" spc="10">
                <a:latin typeface="STIX Two Math"/>
                <a:cs typeface="STIX Two Math"/>
              </a:rPr>
              <a:t>=</a:t>
            </a:r>
            <a:r>
              <a:rPr dirty="0" sz="1500" spc="135">
                <a:latin typeface="STIX Two Math"/>
                <a:cs typeface="STIX Two Math"/>
              </a:rPr>
              <a:t> </a:t>
            </a:r>
            <a:r>
              <a:rPr dirty="0" sz="1500" spc="10">
                <a:latin typeface="STIX Two Math"/>
                <a:cs typeface="STIX Two Math"/>
              </a:rPr>
              <a:t>𝑟𝑎𝑐𝑖𝑎𝑙𝑖𝑧𝑒𝑑</a:t>
            </a:r>
            <a:r>
              <a:rPr dirty="0" sz="1500" spc="85">
                <a:latin typeface="STIX Two Math"/>
                <a:cs typeface="STIX Two Math"/>
              </a:rPr>
              <a:t> </a:t>
            </a:r>
            <a:r>
              <a:rPr dirty="0" sz="1500" spc="40">
                <a:latin typeface="STIX Two Math"/>
                <a:cs typeface="STIX Two Math"/>
              </a:rPr>
              <a:t>𝑝𝑜𝑙𝑖𝑐𝑖𝑛𝑔</a:t>
            </a:r>
            <a:endParaRPr sz="1500">
              <a:latin typeface="STIX Two Math"/>
              <a:cs typeface="STIX Two Math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500">
              <a:latin typeface="STIX Two Math"/>
              <a:cs typeface="STIX Two Math"/>
            </a:endParaRPr>
          </a:p>
          <a:p>
            <a:pPr marL="88900">
              <a:lnSpc>
                <a:spcPct val="100000"/>
              </a:lnSpc>
            </a:pPr>
            <a:r>
              <a:rPr dirty="0" sz="1500">
                <a:latin typeface="STIX Two Math"/>
                <a:cs typeface="STIX Two Math"/>
              </a:rPr>
              <a:t>𝑌</a:t>
            </a:r>
            <a:r>
              <a:rPr dirty="0" sz="1500" spc="105">
                <a:latin typeface="STIX Two Math"/>
                <a:cs typeface="STIX Two Math"/>
              </a:rPr>
              <a:t> </a:t>
            </a:r>
            <a:r>
              <a:rPr dirty="0" sz="1500">
                <a:latin typeface="STIX Two Math"/>
                <a:cs typeface="STIX Two Math"/>
              </a:rPr>
              <a:t>=</a:t>
            </a:r>
            <a:r>
              <a:rPr dirty="0" sz="1500" spc="80">
                <a:latin typeface="STIX Two Math"/>
                <a:cs typeface="STIX Two Math"/>
              </a:rPr>
              <a:t> </a:t>
            </a:r>
            <a:r>
              <a:rPr dirty="0" sz="1500">
                <a:latin typeface="STIX Two Math"/>
                <a:cs typeface="STIX Two Math"/>
              </a:rPr>
              <a:t>𝛼</a:t>
            </a:r>
            <a:r>
              <a:rPr dirty="0" sz="1500" spc="40">
                <a:latin typeface="STIX Two Math"/>
                <a:cs typeface="STIX Two Math"/>
              </a:rPr>
              <a:t> </a:t>
            </a:r>
            <a:r>
              <a:rPr dirty="0" sz="1500">
                <a:latin typeface="STIX Two Math"/>
                <a:cs typeface="STIX Two Math"/>
              </a:rPr>
              <a:t>+</a:t>
            </a:r>
            <a:r>
              <a:rPr dirty="0" sz="1500" spc="-5">
                <a:latin typeface="STIX Two Math"/>
                <a:cs typeface="STIX Two Math"/>
              </a:rPr>
              <a:t> </a:t>
            </a:r>
            <a:r>
              <a:rPr dirty="0" sz="1500" spc="120">
                <a:latin typeface="STIX Two Math"/>
                <a:cs typeface="STIX Two Math"/>
              </a:rPr>
              <a:t>𝛽</a:t>
            </a:r>
            <a:r>
              <a:rPr dirty="0" baseline="-15151" sz="1650" spc="179">
                <a:latin typeface="STIX Two Math"/>
                <a:cs typeface="STIX Two Math"/>
              </a:rPr>
              <a:t>!</a:t>
            </a:r>
            <a:r>
              <a:rPr dirty="0" sz="1500" spc="120">
                <a:latin typeface="STIX Two Math"/>
                <a:cs typeface="STIX Two Math"/>
              </a:rPr>
              <a:t>𝑆𝑅</a:t>
            </a:r>
            <a:r>
              <a:rPr dirty="0" baseline="-15151" sz="1650" spc="179">
                <a:latin typeface="STIX Two Math"/>
                <a:cs typeface="STIX Two Math"/>
              </a:rPr>
              <a:t>!</a:t>
            </a:r>
            <a:r>
              <a:rPr dirty="0" baseline="-15151" sz="1650" spc="225">
                <a:latin typeface="STIX Two Math"/>
                <a:cs typeface="STIX Two Math"/>
              </a:rPr>
              <a:t> </a:t>
            </a:r>
            <a:r>
              <a:rPr dirty="0" sz="1500">
                <a:latin typeface="STIX Two Math"/>
                <a:cs typeface="STIX Two Math"/>
              </a:rPr>
              <a:t>+ </a:t>
            </a:r>
            <a:r>
              <a:rPr dirty="0" sz="1500" spc="114">
                <a:latin typeface="STIX Two Math"/>
                <a:cs typeface="STIX Two Math"/>
              </a:rPr>
              <a:t>𝛽</a:t>
            </a:r>
            <a:r>
              <a:rPr dirty="0" baseline="-15151" sz="1650" spc="172">
                <a:latin typeface="STIX Two Math"/>
                <a:cs typeface="STIX Two Math"/>
              </a:rPr>
              <a:t>"</a:t>
            </a:r>
            <a:r>
              <a:rPr dirty="0" sz="1500" spc="114">
                <a:latin typeface="STIX Two Math"/>
                <a:cs typeface="STIX Two Math"/>
              </a:rPr>
              <a:t>𝑆𝑅</a:t>
            </a:r>
            <a:r>
              <a:rPr dirty="0" baseline="-15151" sz="1650" spc="172">
                <a:latin typeface="STIX Two Math"/>
                <a:cs typeface="STIX Two Math"/>
              </a:rPr>
              <a:t>"</a:t>
            </a:r>
            <a:r>
              <a:rPr dirty="0" baseline="-15151" sz="1650" spc="405">
                <a:latin typeface="STIX Two Math"/>
                <a:cs typeface="STIX Two Math"/>
              </a:rPr>
              <a:t> </a:t>
            </a:r>
            <a:r>
              <a:rPr dirty="0" sz="1500" spc="-20">
                <a:latin typeface="STIX Two Math"/>
                <a:cs typeface="STIX Two Math"/>
              </a:rPr>
              <a:t>+𝛽</a:t>
            </a:r>
            <a:r>
              <a:rPr dirty="0" baseline="-15151" sz="1650" spc="-30">
                <a:latin typeface="STIX Two Math"/>
                <a:cs typeface="STIX Two Math"/>
              </a:rPr>
              <a:t>#</a:t>
            </a:r>
            <a:r>
              <a:rPr dirty="0" sz="1500" spc="-20">
                <a:latin typeface="STIX Two Math"/>
                <a:cs typeface="STIX Two Math"/>
              </a:rPr>
              <a:t>𝑆𝑅</a:t>
            </a:r>
            <a:r>
              <a:rPr dirty="0" baseline="-15151" sz="1650" spc="-30">
                <a:latin typeface="STIX Two Math"/>
                <a:cs typeface="STIX Two Math"/>
              </a:rPr>
              <a:t>#</a:t>
            </a:r>
            <a:r>
              <a:rPr dirty="0" baseline="-15151" sz="1650" spc="232">
                <a:latin typeface="STIX Two Math"/>
                <a:cs typeface="STIX Two Math"/>
              </a:rPr>
              <a:t> </a:t>
            </a:r>
            <a:r>
              <a:rPr dirty="0" sz="1500">
                <a:latin typeface="STIX Two Math"/>
                <a:cs typeface="STIX Two Math"/>
              </a:rPr>
              <a:t>+</a:t>
            </a:r>
            <a:r>
              <a:rPr dirty="0" sz="1500" spc="-5">
                <a:latin typeface="STIX Two Math"/>
                <a:cs typeface="STIX Two Math"/>
              </a:rPr>
              <a:t> </a:t>
            </a:r>
            <a:r>
              <a:rPr dirty="0" sz="1500" spc="70">
                <a:latin typeface="STIX Two Math"/>
                <a:cs typeface="STIX Two Math"/>
              </a:rPr>
              <a:t>𝛽</a:t>
            </a:r>
            <a:r>
              <a:rPr dirty="0" baseline="-15151" sz="1650" spc="104">
                <a:latin typeface="STIX Two Math"/>
                <a:cs typeface="STIX Two Math"/>
              </a:rPr>
              <a:t>$</a:t>
            </a:r>
            <a:r>
              <a:rPr dirty="0" sz="1500" spc="70">
                <a:latin typeface="STIX Two Math"/>
                <a:cs typeface="STIX Two Math"/>
              </a:rPr>
              <a:t>𝑆𝑅</a:t>
            </a:r>
            <a:r>
              <a:rPr dirty="0" baseline="-15151" sz="1650" spc="104">
                <a:latin typeface="STIX Two Math"/>
                <a:cs typeface="STIX Two Math"/>
              </a:rPr>
              <a:t>!</a:t>
            </a:r>
            <a:r>
              <a:rPr dirty="0" baseline="-15151" sz="1650" spc="405">
                <a:latin typeface="STIX Two Math"/>
                <a:cs typeface="STIX Two Math"/>
              </a:rPr>
              <a:t> </a:t>
            </a:r>
            <a:r>
              <a:rPr dirty="0" sz="1500" spc="-80">
                <a:latin typeface="STIX Two Math"/>
                <a:cs typeface="STIX Two Math"/>
              </a:rPr>
              <a:t>∗</a:t>
            </a:r>
            <a:r>
              <a:rPr dirty="0" sz="1500" spc="-5">
                <a:latin typeface="STIX Two Math"/>
                <a:cs typeface="STIX Two Math"/>
              </a:rPr>
              <a:t> </a:t>
            </a:r>
            <a:r>
              <a:rPr dirty="0" sz="1500" spc="85">
                <a:latin typeface="STIX Two Math"/>
                <a:cs typeface="STIX Two Math"/>
              </a:rPr>
              <a:t>𝑆𝑅</a:t>
            </a:r>
            <a:r>
              <a:rPr dirty="0" baseline="-15151" sz="1650" spc="127">
                <a:latin typeface="STIX Two Math"/>
                <a:cs typeface="STIX Two Math"/>
              </a:rPr>
              <a:t>"</a:t>
            </a:r>
            <a:r>
              <a:rPr dirty="0" baseline="-15151" sz="1650" spc="405">
                <a:latin typeface="STIX Two Math"/>
                <a:cs typeface="STIX Two Math"/>
              </a:rPr>
              <a:t> </a:t>
            </a:r>
            <a:r>
              <a:rPr dirty="0" sz="1500">
                <a:latin typeface="STIX Two Math"/>
                <a:cs typeface="STIX Two Math"/>
              </a:rPr>
              <a:t>+𝛽</a:t>
            </a:r>
            <a:r>
              <a:rPr dirty="0" baseline="-15151" sz="1650">
                <a:latin typeface="STIX Two Math"/>
                <a:cs typeface="STIX Two Math"/>
              </a:rPr>
              <a:t>%</a:t>
            </a:r>
            <a:r>
              <a:rPr dirty="0" sz="1500">
                <a:latin typeface="STIX Two Math"/>
                <a:cs typeface="STIX Two Math"/>
              </a:rPr>
              <a:t>𝑆𝑅</a:t>
            </a:r>
            <a:r>
              <a:rPr dirty="0" baseline="-15151" sz="1650">
                <a:latin typeface="STIX Two Math"/>
                <a:cs typeface="STIX Two Math"/>
              </a:rPr>
              <a:t>"</a:t>
            </a:r>
            <a:r>
              <a:rPr dirty="0" baseline="-15151" sz="1650" spc="232">
                <a:latin typeface="STIX Two Math"/>
                <a:cs typeface="STIX Two Math"/>
              </a:rPr>
              <a:t> </a:t>
            </a:r>
            <a:r>
              <a:rPr dirty="0" sz="1500" spc="-80">
                <a:latin typeface="STIX Two Math"/>
                <a:cs typeface="STIX Two Math"/>
              </a:rPr>
              <a:t>∗</a:t>
            </a:r>
            <a:r>
              <a:rPr dirty="0" sz="1500" spc="-10">
                <a:latin typeface="STIX Two Math"/>
                <a:cs typeface="STIX Two Math"/>
              </a:rPr>
              <a:t> 𝑆𝑅</a:t>
            </a:r>
            <a:r>
              <a:rPr dirty="0" baseline="-15151" sz="1650" spc="-15">
                <a:latin typeface="STIX Two Math"/>
                <a:cs typeface="STIX Two Math"/>
              </a:rPr>
              <a:t>#</a:t>
            </a:r>
            <a:r>
              <a:rPr dirty="0" baseline="-15151" sz="1650" spc="225">
                <a:latin typeface="STIX Two Math"/>
                <a:cs typeface="STIX Two Math"/>
              </a:rPr>
              <a:t> </a:t>
            </a:r>
            <a:r>
              <a:rPr dirty="0" sz="1500">
                <a:latin typeface="STIX Two Math"/>
                <a:cs typeface="STIX Two Math"/>
              </a:rPr>
              <a:t>+ 𝛽</a:t>
            </a:r>
            <a:r>
              <a:rPr dirty="0" baseline="-15151" sz="1650">
                <a:latin typeface="STIX Two Math"/>
                <a:cs typeface="STIX Two Math"/>
              </a:rPr>
              <a:t>&amp;</a:t>
            </a:r>
            <a:r>
              <a:rPr dirty="0" sz="1500">
                <a:latin typeface="STIX Two Math"/>
                <a:cs typeface="STIX Two Math"/>
              </a:rPr>
              <a:t>𝑆𝑅</a:t>
            </a:r>
            <a:r>
              <a:rPr dirty="0" baseline="-15151" sz="1650">
                <a:latin typeface="STIX Two Math"/>
                <a:cs typeface="STIX Two Math"/>
              </a:rPr>
              <a:t>!</a:t>
            </a:r>
            <a:r>
              <a:rPr dirty="0" baseline="-15151" sz="1650" spc="405">
                <a:latin typeface="STIX Two Math"/>
                <a:cs typeface="STIX Two Math"/>
              </a:rPr>
              <a:t> </a:t>
            </a:r>
            <a:r>
              <a:rPr dirty="0" sz="1500" spc="-80">
                <a:latin typeface="STIX Two Math"/>
                <a:cs typeface="STIX Two Math"/>
              </a:rPr>
              <a:t>∗</a:t>
            </a:r>
            <a:r>
              <a:rPr dirty="0" sz="1500" spc="-10">
                <a:latin typeface="STIX Two Math"/>
                <a:cs typeface="STIX Two Math"/>
              </a:rPr>
              <a:t> </a:t>
            </a:r>
            <a:r>
              <a:rPr dirty="0" sz="1500">
                <a:latin typeface="STIX Two Math"/>
                <a:cs typeface="STIX Two Math"/>
              </a:rPr>
              <a:t>𝑆𝑅</a:t>
            </a:r>
            <a:r>
              <a:rPr dirty="0" baseline="-15151" sz="1650">
                <a:latin typeface="STIX Two Math"/>
                <a:cs typeface="STIX Two Math"/>
              </a:rPr>
              <a:t>#</a:t>
            </a:r>
            <a:r>
              <a:rPr dirty="0" baseline="-15151" sz="1650" spc="412">
                <a:latin typeface="STIX Two Math"/>
                <a:cs typeface="STIX Two Math"/>
              </a:rPr>
              <a:t> </a:t>
            </a:r>
            <a:r>
              <a:rPr dirty="0" sz="1500" spc="130">
                <a:latin typeface="STIX Two Math"/>
                <a:cs typeface="STIX Two Math"/>
              </a:rPr>
              <a:t>+𝛽</a:t>
            </a:r>
            <a:r>
              <a:rPr dirty="0" baseline="-15151" sz="1650" spc="195">
                <a:latin typeface="STIX Two Math"/>
                <a:cs typeface="STIX Two Math"/>
              </a:rPr>
              <a:t>'</a:t>
            </a:r>
            <a:r>
              <a:rPr dirty="0" sz="1500" spc="130">
                <a:latin typeface="STIX Two Math"/>
                <a:cs typeface="STIX Two Math"/>
              </a:rPr>
              <a:t>𝑆𝑅</a:t>
            </a:r>
            <a:r>
              <a:rPr dirty="0" baseline="-15151" sz="1650" spc="195">
                <a:latin typeface="STIX Two Math"/>
                <a:cs typeface="STIX Two Math"/>
              </a:rPr>
              <a:t>!</a:t>
            </a:r>
            <a:r>
              <a:rPr dirty="0" baseline="-15151" sz="1650" spc="225">
                <a:latin typeface="STIX Two Math"/>
                <a:cs typeface="STIX Two Math"/>
              </a:rPr>
              <a:t> </a:t>
            </a:r>
            <a:r>
              <a:rPr dirty="0" sz="1500" spc="-80">
                <a:latin typeface="STIX Two Math"/>
                <a:cs typeface="STIX Two Math"/>
              </a:rPr>
              <a:t>∗</a:t>
            </a:r>
            <a:r>
              <a:rPr dirty="0" sz="1500" spc="-10">
                <a:latin typeface="STIX Two Math"/>
                <a:cs typeface="STIX Two Math"/>
              </a:rPr>
              <a:t> </a:t>
            </a:r>
            <a:r>
              <a:rPr dirty="0" sz="1500" spc="55">
                <a:latin typeface="STIX Two Math"/>
                <a:cs typeface="STIX Two Math"/>
              </a:rPr>
              <a:t>𝑆𝑅</a:t>
            </a:r>
            <a:r>
              <a:rPr dirty="0" baseline="-15151" sz="1650" spc="82">
                <a:latin typeface="STIX Two Math"/>
                <a:cs typeface="STIX Two Math"/>
              </a:rPr>
              <a:t>"</a:t>
            </a:r>
            <a:r>
              <a:rPr dirty="0" sz="1500" spc="55">
                <a:latin typeface="STIX Two Math"/>
                <a:cs typeface="STIX Two Math"/>
              </a:rPr>
              <a:t>∗</a:t>
            </a:r>
            <a:r>
              <a:rPr dirty="0" sz="1500" spc="-5">
                <a:latin typeface="STIX Two Math"/>
                <a:cs typeface="STIX Two Math"/>
              </a:rPr>
              <a:t> </a:t>
            </a:r>
            <a:r>
              <a:rPr dirty="0" sz="1500" spc="-25">
                <a:latin typeface="STIX Two Math"/>
                <a:cs typeface="STIX Two Math"/>
              </a:rPr>
              <a:t>𝑆𝑅</a:t>
            </a:r>
            <a:r>
              <a:rPr dirty="0" baseline="-15151" sz="1650" spc="-37">
                <a:latin typeface="STIX Two Math"/>
                <a:cs typeface="STIX Two Math"/>
              </a:rPr>
              <a:t>#</a:t>
            </a:r>
            <a:endParaRPr baseline="-15151" sz="1650">
              <a:latin typeface="STIX Two Math"/>
              <a:cs typeface="STIX Two Math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500">
              <a:latin typeface="STIX Two Math"/>
              <a:cs typeface="STIX Two Math"/>
            </a:endParaRPr>
          </a:p>
          <a:p>
            <a:pPr marL="440690" indent="-351790">
              <a:lnSpc>
                <a:spcPct val="100000"/>
              </a:lnSpc>
              <a:buClr>
                <a:srgbClr val="7A0019"/>
              </a:buClr>
              <a:buSzPct val="111111"/>
              <a:buFont typeface="Arial"/>
              <a:buChar char="►"/>
              <a:tabLst>
                <a:tab pos="440690" algn="l"/>
              </a:tabLst>
            </a:pPr>
            <a:r>
              <a:rPr dirty="0" sz="1800">
                <a:latin typeface="Trebuchet MS"/>
                <a:cs typeface="Trebuchet MS"/>
              </a:rPr>
              <a:t>Higher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order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of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interaction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term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is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difficult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to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interpret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29"/>
              </a:spcBef>
              <a:buClr>
                <a:srgbClr val="7A0019"/>
              </a:buClr>
              <a:buFont typeface="Arial"/>
              <a:buChar char="►"/>
            </a:pPr>
            <a:endParaRPr sz="1800">
              <a:latin typeface="Trebuchet MS"/>
              <a:cs typeface="Trebuchet MS"/>
            </a:endParaRPr>
          </a:p>
          <a:p>
            <a:pPr marL="441325" marR="278130" indent="-352425">
              <a:lnSpc>
                <a:spcPts val="1900"/>
              </a:lnSpc>
              <a:buClr>
                <a:srgbClr val="7A0019"/>
              </a:buClr>
              <a:buSzPct val="111111"/>
              <a:buFont typeface="Arial"/>
              <a:buChar char="►"/>
              <a:tabLst>
                <a:tab pos="441325" algn="l"/>
              </a:tabLst>
            </a:pPr>
            <a:r>
              <a:rPr dirty="0" sz="1800">
                <a:latin typeface="Trebuchet MS"/>
                <a:cs typeface="Trebuchet MS"/>
              </a:rPr>
              <a:t>Estimating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multiple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regression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with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highly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correlated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variables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produce </a:t>
            </a:r>
            <a:r>
              <a:rPr dirty="0" sz="1800">
                <a:latin typeface="Trebuchet MS"/>
                <a:cs typeface="Trebuchet MS"/>
              </a:rPr>
              <a:t>biased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estimates</a:t>
            </a:r>
            <a:endParaRPr sz="1800">
              <a:latin typeface="Trebuchet MS"/>
              <a:cs typeface="Trebuchet MS"/>
            </a:endParaRPr>
          </a:p>
          <a:p>
            <a:pPr lvl="1" marL="788670" indent="-347345">
              <a:lnSpc>
                <a:spcPct val="100000"/>
              </a:lnSpc>
              <a:spcBef>
                <a:spcPts val="325"/>
              </a:spcBef>
              <a:buClr>
                <a:srgbClr val="7A0019"/>
              </a:buClr>
              <a:buSzPct val="128571"/>
              <a:buFont typeface="Arial"/>
              <a:buChar char="•"/>
              <a:tabLst>
                <a:tab pos="788670" algn="l"/>
              </a:tabLst>
            </a:pPr>
            <a:r>
              <a:rPr dirty="0" sz="1400">
                <a:latin typeface="Trebuchet MS"/>
                <a:cs typeface="Trebuchet MS"/>
              </a:rPr>
              <a:t>Similar</a:t>
            </a:r>
            <a:r>
              <a:rPr dirty="0" sz="1400" spc="-3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effect</a:t>
            </a:r>
            <a:r>
              <a:rPr dirty="0" sz="1400" spc="-4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direction,</a:t>
            </a:r>
            <a:r>
              <a:rPr dirty="0" sz="1400" spc="-3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wrong</a:t>
            </a:r>
            <a:r>
              <a:rPr dirty="0" sz="1400" spc="-3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effect</a:t>
            </a:r>
            <a:r>
              <a:rPr dirty="0" sz="1400" spc="-4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size</a:t>
            </a:r>
            <a:endParaRPr sz="1400">
              <a:latin typeface="Trebuchet MS"/>
              <a:cs typeface="Trebuchet MS"/>
            </a:endParaRPr>
          </a:p>
          <a:p>
            <a:pPr lvl="1" marL="788670" indent="-347345">
              <a:lnSpc>
                <a:spcPct val="100000"/>
              </a:lnSpc>
              <a:spcBef>
                <a:spcPts val="315"/>
              </a:spcBef>
              <a:buClr>
                <a:srgbClr val="7A0019"/>
              </a:buClr>
              <a:buSzPct val="128571"/>
              <a:buFont typeface="Arial"/>
              <a:buChar char="•"/>
              <a:tabLst>
                <a:tab pos="788670" algn="l"/>
              </a:tabLst>
            </a:pPr>
            <a:r>
              <a:rPr dirty="0" sz="1400">
                <a:latin typeface="Trebuchet MS"/>
                <a:cs typeface="Trebuchet MS"/>
              </a:rPr>
              <a:t>Wrong</a:t>
            </a:r>
            <a:r>
              <a:rPr dirty="0" sz="1400" spc="-3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effect</a:t>
            </a:r>
            <a:r>
              <a:rPr dirty="0" sz="1400" spc="-4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direction</a:t>
            </a:r>
            <a:endParaRPr sz="1400">
              <a:latin typeface="Trebuchet MS"/>
              <a:cs typeface="Trebuchet MS"/>
            </a:endParaRPr>
          </a:p>
          <a:p>
            <a:pPr lvl="1" marL="788670" indent="-347345">
              <a:lnSpc>
                <a:spcPct val="100000"/>
              </a:lnSpc>
              <a:spcBef>
                <a:spcPts val="310"/>
              </a:spcBef>
              <a:buClr>
                <a:srgbClr val="7A0019"/>
              </a:buClr>
              <a:buSzPct val="128571"/>
              <a:buFont typeface="Arial"/>
              <a:buChar char="•"/>
              <a:tabLst>
                <a:tab pos="788670" algn="l"/>
              </a:tabLst>
            </a:pPr>
            <a:r>
              <a:rPr dirty="0" sz="1400">
                <a:latin typeface="Trebuchet MS"/>
                <a:cs typeface="Trebuchet MS"/>
              </a:rPr>
              <a:t>Null</a:t>
            </a:r>
            <a:r>
              <a:rPr dirty="0" sz="1400" spc="-1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effect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0955" rIns="0" bIns="0" rtlCol="0" vert="horz">
            <a:spAutoFit/>
          </a:bodyPr>
          <a:lstStyle/>
          <a:p>
            <a:pPr marL="365125" marR="5080" indent="-352425">
              <a:lnSpc>
                <a:spcPct val="97300"/>
              </a:lnSpc>
              <a:spcBef>
                <a:spcPts val="165"/>
              </a:spcBef>
              <a:buClr>
                <a:srgbClr val="7A0019"/>
              </a:buClr>
              <a:buFont typeface="Arial"/>
              <a:buChar char="►"/>
              <a:tabLst>
                <a:tab pos="365125" algn="l"/>
              </a:tabLst>
            </a:pPr>
            <a:r>
              <a:rPr dirty="0" spc="-10"/>
              <a:t>Latent</a:t>
            </a:r>
            <a:r>
              <a:rPr dirty="0" spc="-105"/>
              <a:t> </a:t>
            </a:r>
            <a:r>
              <a:rPr dirty="0" spc="-25"/>
              <a:t>measures</a:t>
            </a:r>
            <a:r>
              <a:rPr dirty="0" spc="-105"/>
              <a:t> </a:t>
            </a:r>
            <a:r>
              <a:rPr dirty="0" spc="-25"/>
              <a:t>assume</a:t>
            </a:r>
            <a:r>
              <a:rPr dirty="0" spc="-110"/>
              <a:t> </a:t>
            </a:r>
            <a:r>
              <a:rPr dirty="0" spc="-25"/>
              <a:t>the </a:t>
            </a:r>
            <a:r>
              <a:rPr dirty="0" spc="-10"/>
              <a:t>shared</a:t>
            </a:r>
            <a:r>
              <a:rPr dirty="0" spc="-110"/>
              <a:t> </a:t>
            </a:r>
            <a:r>
              <a:rPr dirty="0" spc="-20"/>
              <a:t>variance</a:t>
            </a:r>
            <a:r>
              <a:rPr dirty="0" spc="-110"/>
              <a:t> </a:t>
            </a:r>
            <a:r>
              <a:rPr dirty="0" spc="-10"/>
              <a:t>between </a:t>
            </a:r>
            <a:r>
              <a:rPr dirty="0" spc="-30"/>
              <a:t>dimensions</a:t>
            </a:r>
            <a:r>
              <a:rPr dirty="0" spc="-95"/>
              <a:t> </a:t>
            </a:r>
            <a:r>
              <a:rPr dirty="0" spc="-20"/>
              <a:t>represents</a:t>
            </a:r>
            <a:r>
              <a:rPr dirty="0" spc="-90"/>
              <a:t> </a:t>
            </a:r>
            <a:r>
              <a:rPr dirty="0" spc="-25"/>
              <a:t>the </a:t>
            </a:r>
            <a:r>
              <a:rPr dirty="0" spc="-20"/>
              <a:t>construct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65"/>
              <a:t> </a:t>
            </a:r>
            <a:r>
              <a:rPr dirty="0" spc="-20"/>
              <a:t>structural</a:t>
            </a:r>
            <a:r>
              <a:rPr dirty="0" spc="-70"/>
              <a:t> </a:t>
            </a:r>
            <a:r>
              <a:rPr dirty="0" spc="-10"/>
              <a:t>racism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55499" y="2711195"/>
            <a:ext cx="3488054" cy="915669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365125" marR="5080" indent="-352425">
              <a:lnSpc>
                <a:spcPts val="2300"/>
              </a:lnSpc>
              <a:spcBef>
                <a:spcPts val="259"/>
              </a:spcBef>
              <a:buClr>
                <a:srgbClr val="7A0019"/>
              </a:buClr>
              <a:buFont typeface="Arial"/>
              <a:buChar char="►"/>
              <a:tabLst>
                <a:tab pos="365125" algn="l"/>
              </a:tabLst>
            </a:pPr>
            <a:r>
              <a:rPr dirty="0" sz="2000" spc="-10" b="1">
                <a:latin typeface="Trebuchet MS"/>
                <a:cs typeface="Trebuchet MS"/>
              </a:rPr>
              <a:t>Latent</a:t>
            </a:r>
            <a:r>
              <a:rPr dirty="0" sz="2000" spc="-100" b="1">
                <a:latin typeface="Trebuchet MS"/>
                <a:cs typeface="Trebuchet MS"/>
              </a:rPr>
              <a:t> </a:t>
            </a:r>
            <a:r>
              <a:rPr dirty="0" sz="2000" spc="-10" b="1">
                <a:latin typeface="Trebuchet MS"/>
                <a:cs typeface="Trebuchet MS"/>
              </a:rPr>
              <a:t>class</a:t>
            </a:r>
            <a:r>
              <a:rPr dirty="0" sz="2000" spc="-105" b="1">
                <a:latin typeface="Trebuchet MS"/>
                <a:cs typeface="Trebuchet MS"/>
              </a:rPr>
              <a:t> </a:t>
            </a:r>
            <a:r>
              <a:rPr dirty="0" sz="2000" spc="-20" b="1">
                <a:latin typeface="Trebuchet MS"/>
                <a:cs typeface="Trebuchet MS"/>
              </a:rPr>
              <a:t>analysis</a:t>
            </a:r>
            <a:r>
              <a:rPr dirty="0" sz="2000" spc="-105" b="1">
                <a:latin typeface="Trebuchet MS"/>
                <a:cs typeface="Trebuchet MS"/>
              </a:rPr>
              <a:t> </a:t>
            </a:r>
            <a:r>
              <a:rPr dirty="0" sz="2000" spc="-20" b="1">
                <a:latin typeface="Trebuchet MS"/>
                <a:cs typeface="Trebuchet MS"/>
              </a:rPr>
              <a:t>(LCA) </a:t>
            </a:r>
            <a:r>
              <a:rPr dirty="0" sz="2000" spc="-25">
                <a:latin typeface="Trebuchet MS"/>
                <a:cs typeface="Trebuchet MS"/>
              </a:rPr>
              <a:t>identifies</a:t>
            </a:r>
            <a:r>
              <a:rPr dirty="0" sz="2000" spc="-7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qualitative </a:t>
            </a:r>
            <a:r>
              <a:rPr dirty="0" sz="2000" spc="-30">
                <a:latin typeface="Trebuchet MS"/>
                <a:cs typeface="Trebuchet MS"/>
              </a:rPr>
              <a:t>multidimensional</a:t>
            </a:r>
            <a:r>
              <a:rPr dirty="0" sz="2000" spc="-35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typologies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5499" y="3918203"/>
            <a:ext cx="3537585" cy="622935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365125" marR="5080" indent="-352425">
              <a:lnSpc>
                <a:spcPts val="2300"/>
              </a:lnSpc>
              <a:spcBef>
                <a:spcPts val="259"/>
              </a:spcBef>
              <a:buClr>
                <a:srgbClr val="7A0019"/>
              </a:buClr>
              <a:buFont typeface="Arial"/>
              <a:buChar char="►"/>
              <a:tabLst>
                <a:tab pos="365125" algn="l"/>
              </a:tabLst>
            </a:pPr>
            <a:r>
              <a:rPr dirty="0" sz="2000" spc="-35">
                <a:latin typeface="Trebuchet MS"/>
                <a:cs typeface="Trebuchet MS"/>
              </a:rPr>
              <a:t>Common</a:t>
            </a:r>
            <a:r>
              <a:rPr dirty="0" sz="2000" spc="-80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application</a:t>
            </a:r>
            <a:r>
              <a:rPr dirty="0" sz="2000" spc="-7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of</a:t>
            </a:r>
            <a:r>
              <a:rPr dirty="0" sz="2000" spc="-5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LCA: </a:t>
            </a:r>
            <a:r>
              <a:rPr dirty="0" sz="2000" spc="-25">
                <a:latin typeface="Trebuchet MS"/>
                <a:cs typeface="Trebuchet MS"/>
              </a:rPr>
              <a:t>personality</a:t>
            </a:r>
            <a:r>
              <a:rPr dirty="0" sz="2000" spc="-55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types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Structural</a:t>
            </a:r>
            <a:r>
              <a:rPr dirty="0" sz="2800" spc="-70"/>
              <a:t> </a:t>
            </a:r>
            <a:r>
              <a:rPr dirty="0" sz="2800"/>
              <a:t>Racism</a:t>
            </a:r>
            <a:r>
              <a:rPr dirty="0" sz="2800" spc="-55"/>
              <a:t> </a:t>
            </a:r>
            <a:r>
              <a:rPr dirty="0" sz="2800"/>
              <a:t>=</a:t>
            </a:r>
            <a:r>
              <a:rPr dirty="0" sz="2800" spc="-70"/>
              <a:t> </a:t>
            </a:r>
            <a:r>
              <a:rPr dirty="0" sz="2800"/>
              <a:t>Latent</a:t>
            </a:r>
            <a:r>
              <a:rPr dirty="0" sz="2800" spc="-60"/>
              <a:t> </a:t>
            </a:r>
            <a:r>
              <a:rPr dirty="0" sz="2800" spc="-10"/>
              <a:t>Construct</a:t>
            </a:r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1666996" y="1522874"/>
            <a:ext cx="1583690" cy="716280"/>
          </a:xfrm>
          <a:custGeom>
            <a:avLst/>
            <a:gdLst/>
            <a:ahLst/>
            <a:cxnLst/>
            <a:rect l="l" t="t" r="r" b="b"/>
            <a:pathLst>
              <a:path w="1583689" h="716280">
                <a:moveTo>
                  <a:pt x="0" y="358104"/>
                </a:moveTo>
                <a:lnTo>
                  <a:pt x="10360" y="300017"/>
                </a:lnTo>
                <a:lnTo>
                  <a:pt x="40356" y="244915"/>
                </a:lnTo>
                <a:lnTo>
                  <a:pt x="88356" y="193534"/>
                </a:lnTo>
                <a:lnTo>
                  <a:pt x="118599" y="169470"/>
                </a:lnTo>
                <a:lnTo>
                  <a:pt x="152732" y="146612"/>
                </a:lnTo>
                <a:lnTo>
                  <a:pt x="190552" y="125053"/>
                </a:lnTo>
                <a:lnTo>
                  <a:pt x="231854" y="104886"/>
                </a:lnTo>
                <a:lnTo>
                  <a:pt x="276434" y="86202"/>
                </a:lnTo>
                <a:lnTo>
                  <a:pt x="324091" y="69093"/>
                </a:lnTo>
                <a:lnTo>
                  <a:pt x="374618" y="53652"/>
                </a:lnTo>
                <a:lnTo>
                  <a:pt x="427813" y="39970"/>
                </a:lnTo>
                <a:lnTo>
                  <a:pt x="483473" y="28141"/>
                </a:lnTo>
                <a:lnTo>
                  <a:pt x="541392" y="18256"/>
                </a:lnTo>
                <a:lnTo>
                  <a:pt x="601368" y="10407"/>
                </a:lnTo>
                <a:lnTo>
                  <a:pt x="663197" y="4686"/>
                </a:lnTo>
                <a:lnTo>
                  <a:pt x="726675" y="1187"/>
                </a:lnTo>
                <a:lnTo>
                  <a:pt x="791599" y="0"/>
                </a:lnTo>
                <a:lnTo>
                  <a:pt x="856522" y="1187"/>
                </a:lnTo>
                <a:lnTo>
                  <a:pt x="920000" y="4686"/>
                </a:lnTo>
                <a:lnTo>
                  <a:pt x="981829" y="10407"/>
                </a:lnTo>
                <a:lnTo>
                  <a:pt x="1041805" y="18256"/>
                </a:lnTo>
                <a:lnTo>
                  <a:pt x="1099725" y="28141"/>
                </a:lnTo>
                <a:lnTo>
                  <a:pt x="1155384" y="39970"/>
                </a:lnTo>
                <a:lnTo>
                  <a:pt x="1208580" y="53652"/>
                </a:lnTo>
                <a:lnTo>
                  <a:pt x="1259107" y="69093"/>
                </a:lnTo>
                <a:lnTo>
                  <a:pt x="1306763" y="86202"/>
                </a:lnTo>
                <a:lnTo>
                  <a:pt x="1351344" y="104886"/>
                </a:lnTo>
                <a:lnTo>
                  <a:pt x="1392646" y="125053"/>
                </a:lnTo>
                <a:lnTo>
                  <a:pt x="1430465" y="146612"/>
                </a:lnTo>
                <a:lnTo>
                  <a:pt x="1464598" y="169470"/>
                </a:lnTo>
                <a:lnTo>
                  <a:pt x="1494841" y="193534"/>
                </a:lnTo>
                <a:lnTo>
                  <a:pt x="1542842" y="244915"/>
                </a:lnTo>
                <a:lnTo>
                  <a:pt x="1572837" y="300017"/>
                </a:lnTo>
                <a:lnTo>
                  <a:pt x="1583198" y="358104"/>
                </a:lnTo>
                <a:lnTo>
                  <a:pt x="1580574" y="387474"/>
                </a:lnTo>
                <a:lnTo>
                  <a:pt x="1560192" y="444160"/>
                </a:lnTo>
                <a:lnTo>
                  <a:pt x="1520990" y="497494"/>
                </a:lnTo>
                <a:lnTo>
                  <a:pt x="1464598" y="546738"/>
                </a:lnTo>
                <a:lnTo>
                  <a:pt x="1430465" y="569595"/>
                </a:lnTo>
                <a:lnTo>
                  <a:pt x="1392646" y="591154"/>
                </a:lnTo>
                <a:lnTo>
                  <a:pt x="1351344" y="611322"/>
                </a:lnTo>
                <a:lnTo>
                  <a:pt x="1306763" y="630006"/>
                </a:lnTo>
                <a:lnTo>
                  <a:pt x="1259107" y="647114"/>
                </a:lnTo>
                <a:lnTo>
                  <a:pt x="1208580" y="662556"/>
                </a:lnTo>
                <a:lnTo>
                  <a:pt x="1155384" y="676237"/>
                </a:lnTo>
                <a:lnTo>
                  <a:pt x="1099725" y="688066"/>
                </a:lnTo>
                <a:lnTo>
                  <a:pt x="1041805" y="697951"/>
                </a:lnTo>
                <a:lnTo>
                  <a:pt x="981829" y="705800"/>
                </a:lnTo>
                <a:lnTo>
                  <a:pt x="920000" y="711521"/>
                </a:lnTo>
                <a:lnTo>
                  <a:pt x="856522" y="715021"/>
                </a:lnTo>
                <a:lnTo>
                  <a:pt x="791599" y="716208"/>
                </a:lnTo>
                <a:lnTo>
                  <a:pt x="726675" y="715021"/>
                </a:lnTo>
                <a:lnTo>
                  <a:pt x="663197" y="711521"/>
                </a:lnTo>
                <a:lnTo>
                  <a:pt x="601368" y="705800"/>
                </a:lnTo>
                <a:lnTo>
                  <a:pt x="541392" y="697951"/>
                </a:lnTo>
                <a:lnTo>
                  <a:pt x="483473" y="688066"/>
                </a:lnTo>
                <a:lnTo>
                  <a:pt x="427813" y="676237"/>
                </a:lnTo>
                <a:lnTo>
                  <a:pt x="374618" y="662556"/>
                </a:lnTo>
                <a:lnTo>
                  <a:pt x="324091" y="647114"/>
                </a:lnTo>
                <a:lnTo>
                  <a:pt x="276434" y="630006"/>
                </a:lnTo>
                <a:lnTo>
                  <a:pt x="231854" y="611322"/>
                </a:lnTo>
                <a:lnTo>
                  <a:pt x="190552" y="591154"/>
                </a:lnTo>
                <a:lnTo>
                  <a:pt x="152732" y="569595"/>
                </a:lnTo>
                <a:lnTo>
                  <a:pt x="118599" y="546738"/>
                </a:lnTo>
                <a:lnTo>
                  <a:pt x="88356" y="522673"/>
                </a:lnTo>
                <a:lnTo>
                  <a:pt x="40356" y="471292"/>
                </a:lnTo>
                <a:lnTo>
                  <a:pt x="10360" y="416190"/>
                </a:lnTo>
                <a:lnTo>
                  <a:pt x="0" y="358104"/>
                </a:lnTo>
                <a:close/>
              </a:path>
            </a:pathLst>
          </a:custGeom>
          <a:ln w="11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024114" y="1649648"/>
            <a:ext cx="859155" cy="45783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36525" marR="5080" indent="-124460">
              <a:lnSpc>
                <a:spcPct val="100699"/>
              </a:lnSpc>
              <a:spcBef>
                <a:spcPts val="110"/>
              </a:spcBef>
            </a:pPr>
            <a:r>
              <a:rPr dirty="0" sz="1400" spc="-10" b="1">
                <a:latin typeface="Trebuchet MS"/>
                <a:cs typeface="Trebuchet MS"/>
              </a:rPr>
              <a:t>Structural Racism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9536" y="2234171"/>
            <a:ext cx="3437890" cy="1000125"/>
          </a:xfrm>
          <a:custGeom>
            <a:avLst/>
            <a:gdLst/>
            <a:ahLst/>
            <a:cxnLst/>
            <a:rect l="l" t="t" r="r" b="b"/>
            <a:pathLst>
              <a:path w="3437890" h="1000125">
                <a:moveTo>
                  <a:pt x="3437801" y="1000074"/>
                </a:moveTo>
                <a:lnTo>
                  <a:pt x="3422358" y="976236"/>
                </a:lnTo>
                <a:lnTo>
                  <a:pt x="3396564" y="936396"/>
                </a:lnTo>
                <a:lnTo>
                  <a:pt x="3382213" y="960755"/>
                </a:lnTo>
                <a:lnTo>
                  <a:pt x="1751926" y="50"/>
                </a:lnTo>
                <a:lnTo>
                  <a:pt x="1749056" y="4927"/>
                </a:lnTo>
                <a:lnTo>
                  <a:pt x="1746262" y="0"/>
                </a:lnTo>
                <a:lnTo>
                  <a:pt x="56172" y="961605"/>
                </a:lnTo>
                <a:lnTo>
                  <a:pt x="42189" y="937031"/>
                </a:lnTo>
                <a:lnTo>
                  <a:pt x="0" y="1000074"/>
                </a:lnTo>
                <a:lnTo>
                  <a:pt x="75742" y="995997"/>
                </a:lnTo>
                <a:lnTo>
                  <a:pt x="64947" y="977023"/>
                </a:lnTo>
                <a:lnTo>
                  <a:pt x="61760" y="971435"/>
                </a:lnTo>
                <a:lnTo>
                  <a:pt x="1721370" y="27178"/>
                </a:lnTo>
                <a:lnTo>
                  <a:pt x="893140" y="945883"/>
                </a:lnTo>
                <a:lnTo>
                  <a:pt x="872147" y="926960"/>
                </a:lnTo>
                <a:lnTo>
                  <a:pt x="851903" y="1000074"/>
                </a:lnTo>
                <a:lnTo>
                  <a:pt x="922540" y="972388"/>
                </a:lnTo>
                <a:lnTo>
                  <a:pt x="910856" y="961859"/>
                </a:lnTo>
                <a:lnTo>
                  <a:pt x="901534" y="953465"/>
                </a:lnTo>
                <a:lnTo>
                  <a:pt x="1742935" y="20142"/>
                </a:lnTo>
                <a:lnTo>
                  <a:pt x="1726539" y="561187"/>
                </a:lnTo>
                <a:lnTo>
                  <a:pt x="1726539" y="934224"/>
                </a:lnTo>
                <a:lnTo>
                  <a:pt x="1726272" y="943381"/>
                </a:lnTo>
                <a:lnTo>
                  <a:pt x="1726260" y="943724"/>
                </a:lnTo>
                <a:lnTo>
                  <a:pt x="1726539" y="934224"/>
                </a:lnTo>
                <a:lnTo>
                  <a:pt x="1726539" y="561187"/>
                </a:lnTo>
                <a:lnTo>
                  <a:pt x="1715325" y="931227"/>
                </a:lnTo>
                <a:lnTo>
                  <a:pt x="1715300" y="932078"/>
                </a:lnTo>
                <a:lnTo>
                  <a:pt x="1687042" y="931227"/>
                </a:lnTo>
                <a:lnTo>
                  <a:pt x="1718894" y="1000074"/>
                </a:lnTo>
                <a:lnTo>
                  <a:pt x="1749234" y="943724"/>
                </a:lnTo>
                <a:lnTo>
                  <a:pt x="1754860" y="933272"/>
                </a:lnTo>
                <a:lnTo>
                  <a:pt x="1726603" y="932421"/>
                </a:lnTo>
                <a:lnTo>
                  <a:pt x="1754251" y="20116"/>
                </a:lnTo>
                <a:lnTo>
                  <a:pt x="2523248" y="951357"/>
                </a:lnTo>
                <a:lnTo>
                  <a:pt x="2501442" y="969352"/>
                </a:lnTo>
                <a:lnTo>
                  <a:pt x="2570810" y="1000074"/>
                </a:lnTo>
                <a:lnTo>
                  <a:pt x="2561590" y="960069"/>
                </a:lnTo>
                <a:lnTo>
                  <a:pt x="2553766" y="926147"/>
                </a:lnTo>
                <a:lnTo>
                  <a:pt x="2531961" y="944156"/>
                </a:lnTo>
                <a:lnTo>
                  <a:pt x="1773885" y="26123"/>
                </a:lnTo>
                <a:lnTo>
                  <a:pt x="3376472" y="970495"/>
                </a:lnTo>
                <a:lnTo>
                  <a:pt x="3362121" y="994854"/>
                </a:lnTo>
                <a:lnTo>
                  <a:pt x="3437801" y="10000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40124" y="3234235"/>
            <a:ext cx="735330" cy="501650"/>
          </a:xfrm>
          <a:prstGeom prst="rect">
            <a:avLst/>
          </a:prstGeom>
          <a:ln w="11308">
            <a:solidFill>
              <a:srgbClr val="000000"/>
            </a:solidFill>
          </a:ln>
        </p:spPr>
        <p:txBody>
          <a:bodyPr wrap="square" lIns="0" tIns="539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25"/>
              </a:spcBef>
            </a:pPr>
            <a:endParaRPr sz="700">
              <a:latin typeface="Times New Roman"/>
              <a:cs typeface="Times New Roman"/>
            </a:endParaRPr>
          </a:p>
          <a:p>
            <a:pPr marL="141605" marR="128905" indent="22225">
              <a:lnSpc>
                <a:spcPts val="800"/>
              </a:lnSpc>
            </a:pPr>
            <a:r>
              <a:rPr dirty="0" sz="700" spc="-20">
                <a:latin typeface="Trebuchet MS"/>
                <a:cs typeface="Trebuchet MS"/>
              </a:rPr>
              <a:t>Residential</a:t>
            </a:r>
            <a:r>
              <a:rPr dirty="0" sz="700" spc="500">
                <a:latin typeface="Trebuchet MS"/>
                <a:cs typeface="Trebuchet MS"/>
              </a:rPr>
              <a:t> </a:t>
            </a:r>
            <a:r>
              <a:rPr dirty="0" sz="700" spc="-20">
                <a:latin typeface="Trebuchet MS"/>
                <a:cs typeface="Trebuchet MS"/>
              </a:rPr>
              <a:t>Segregation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dirty="0" spc="-25"/>
              <a:t>13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92037" y="3234235"/>
            <a:ext cx="735330" cy="501650"/>
          </a:xfrm>
          <a:prstGeom prst="rect">
            <a:avLst/>
          </a:prstGeom>
          <a:ln w="11308">
            <a:solidFill>
              <a:srgbClr val="00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35"/>
              </a:spcBef>
            </a:pPr>
            <a:endParaRPr sz="700">
              <a:latin typeface="Times New Roman"/>
              <a:cs typeface="Times New Roman"/>
            </a:endParaRPr>
          </a:p>
          <a:p>
            <a:pPr marL="227965" marR="155575" indent="-34290">
              <a:lnSpc>
                <a:spcPts val="800"/>
              </a:lnSpc>
            </a:pPr>
            <a:r>
              <a:rPr dirty="0" sz="700" spc="-25">
                <a:latin typeface="Trebuchet MS"/>
                <a:cs typeface="Trebuchet MS"/>
              </a:rPr>
              <a:t>Education</a:t>
            </a:r>
            <a:r>
              <a:rPr dirty="0" sz="700" spc="-10">
                <a:latin typeface="Trebuchet MS"/>
                <a:cs typeface="Trebuchet MS"/>
              </a:rPr>
              <a:t> Inequity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9025" y="3234235"/>
            <a:ext cx="735330" cy="501650"/>
          </a:xfrm>
          <a:prstGeom prst="rect">
            <a:avLst/>
          </a:prstGeom>
          <a:ln w="11308">
            <a:solidFill>
              <a:srgbClr val="000000"/>
            </a:solidFill>
          </a:ln>
        </p:spPr>
        <p:txBody>
          <a:bodyPr wrap="square" lIns="0" tIns="539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25"/>
              </a:spcBef>
            </a:pPr>
            <a:endParaRPr sz="700">
              <a:latin typeface="Times New Roman"/>
              <a:cs typeface="Times New Roman"/>
            </a:endParaRPr>
          </a:p>
          <a:p>
            <a:pPr marL="216535" marR="112395" indent="-90805">
              <a:lnSpc>
                <a:spcPts val="800"/>
              </a:lnSpc>
            </a:pPr>
            <a:r>
              <a:rPr dirty="0" sz="700" spc="-10">
                <a:latin typeface="Trebuchet MS"/>
                <a:cs typeface="Trebuchet MS"/>
              </a:rPr>
              <a:t>Employment Inequity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10937" y="3234235"/>
            <a:ext cx="735330" cy="501650"/>
          </a:xfrm>
          <a:prstGeom prst="rect">
            <a:avLst/>
          </a:prstGeom>
          <a:ln w="11308">
            <a:solidFill>
              <a:srgbClr val="00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35"/>
              </a:spcBef>
            </a:pPr>
            <a:endParaRPr sz="700">
              <a:latin typeface="Times New Roman"/>
              <a:cs typeface="Times New Roman"/>
            </a:endParaRPr>
          </a:p>
          <a:p>
            <a:pPr marL="216535" marR="205104" indent="10795">
              <a:lnSpc>
                <a:spcPts val="800"/>
              </a:lnSpc>
            </a:pPr>
            <a:r>
              <a:rPr dirty="0" sz="700" spc="-10">
                <a:latin typeface="Trebuchet MS"/>
                <a:cs typeface="Trebuchet MS"/>
              </a:rPr>
              <a:t>Income </a:t>
            </a:r>
            <a:r>
              <a:rPr dirty="0" sz="700" spc="-35">
                <a:latin typeface="Trebuchet MS"/>
                <a:cs typeface="Trebuchet MS"/>
              </a:rPr>
              <a:t>Inequity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77927" y="3234235"/>
            <a:ext cx="735330" cy="501650"/>
          </a:xfrm>
          <a:prstGeom prst="rect">
            <a:avLst/>
          </a:prstGeom>
          <a:ln w="11308">
            <a:solidFill>
              <a:srgbClr val="000000"/>
            </a:solidFill>
          </a:ln>
        </p:spPr>
        <p:txBody>
          <a:bodyPr wrap="square" lIns="0" tIns="539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25"/>
              </a:spcBef>
            </a:pPr>
            <a:endParaRPr sz="700">
              <a:latin typeface="Times New Roman"/>
              <a:cs typeface="Times New Roman"/>
            </a:endParaRPr>
          </a:p>
          <a:p>
            <a:pPr marL="227965" marR="29845" indent="-147320">
              <a:lnSpc>
                <a:spcPts val="800"/>
              </a:lnSpc>
            </a:pPr>
            <a:r>
              <a:rPr dirty="0" sz="700" spc="-20">
                <a:latin typeface="Trebuchet MS"/>
                <a:cs typeface="Trebuchet MS"/>
              </a:rPr>
              <a:t>Homeownership</a:t>
            </a:r>
            <a:r>
              <a:rPr dirty="0" sz="700" spc="-10">
                <a:latin typeface="Trebuchet MS"/>
                <a:cs typeface="Trebuchet MS"/>
              </a:rPr>
              <a:t> Inequity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931" y="670954"/>
            <a:ext cx="8566137" cy="38181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dirty="0" spc="-25"/>
              <a:t>14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58979" y="1212596"/>
            <a:ext cx="16281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7A0019"/>
              </a:buClr>
              <a:buSzPct val="111111"/>
              <a:buFont typeface="Arial"/>
              <a:buChar char="►"/>
              <a:tabLst>
                <a:tab pos="354965" algn="l"/>
              </a:tabLst>
            </a:pPr>
            <a:r>
              <a:rPr dirty="0" sz="1800">
                <a:latin typeface="Trebuchet MS"/>
                <a:cs typeface="Trebuchet MS"/>
              </a:rPr>
              <a:t>The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“MMSR”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7074" y="1733804"/>
            <a:ext cx="3918585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52425" marR="5080" indent="-339725">
              <a:lnSpc>
                <a:spcPct val="99400"/>
              </a:lnSpc>
              <a:spcBef>
                <a:spcPts val="110"/>
              </a:spcBef>
              <a:buClr>
                <a:srgbClr val="7A0019"/>
              </a:buClr>
              <a:buSzPct val="111111"/>
              <a:buFont typeface="Arial"/>
              <a:buChar char="►"/>
              <a:tabLst>
                <a:tab pos="352425" algn="l"/>
              </a:tabLst>
            </a:pPr>
            <a:r>
              <a:rPr dirty="0" sz="1800">
                <a:latin typeface="Trebuchet MS"/>
                <a:cs typeface="Trebuchet MS"/>
              </a:rPr>
              <a:t>Evaluated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single-dimension </a:t>
            </a:r>
            <a:r>
              <a:rPr dirty="0" sz="1800">
                <a:latin typeface="Trebuchet MS"/>
                <a:cs typeface="Trebuchet MS"/>
              </a:rPr>
              <a:t>structural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racism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at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the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Public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Use </a:t>
            </a:r>
            <a:r>
              <a:rPr dirty="0" sz="1800">
                <a:latin typeface="Trebuchet MS"/>
                <a:cs typeface="Trebuchet MS"/>
              </a:rPr>
              <a:t>Microdata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Area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(PUMA)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level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8979" y="2837179"/>
            <a:ext cx="3910329" cy="132270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just" marL="353060" marR="5080" indent="-340360">
              <a:lnSpc>
                <a:spcPct val="102200"/>
              </a:lnSpc>
              <a:spcBef>
                <a:spcPts val="50"/>
              </a:spcBef>
              <a:buClr>
                <a:srgbClr val="7A0019"/>
              </a:buClr>
              <a:buSzPct val="111111"/>
              <a:buFont typeface="Arial"/>
              <a:buChar char="►"/>
              <a:tabLst>
                <a:tab pos="355600" algn="l"/>
              </a:tabLst>
            </a:pPr>
            <a:r>
              <a:rPr dirty="0" sz="1800">
                <a:latin typeface="Trebuchet MS"/>
                <a:cs typeface="Trebuchet MS"/>
              </a:rPr>
              <a:t>Multidimensional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structural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racism 	“typologies”</a:t>
            </a:r>
            <a:endParaRPr sz="1800">
              <a:latin typeface="Trebuchet MS"/>
              <a:cs typeface="Trebuchet MS"/>
            </a:endParaRPr>
          </a:p>
          <a:p>
            <a:pPr algn="just" lvl="1" marL="577215" marR="30480" indent="-226695">
              <a:lnSpc>
                <a:spcPct val="100000"/>
              </a:lnSpc>
              <a:spcBef>
                <a:spcPts val="445"/>
              </a:spcBef>
              <a:buClr>
                <a:srgbClr val="7A0019"/>
              </a:buClr>
              <a:buSzPct val="133333"/>
              <a:buFont typeface="Arial"/>
              <a:buChar char="•"/>
              <a:tabLst>
                <a:tab pos="579120" algn="l"/>
              </a:tabLst>
            </a:pPr>
            <a:r>
              <a:rPr dirty="0" sz="1500">
                <a:latin typeface="Trebuchet MS"/>
                <a:cs typeface="Trebuchet MS"/>
              </a:rPr>
              <a:t>Best</a:t>
            </a:r>
            <a:r>
              <a:rPr dirty="0" sz="1500" spc="-3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fitting</a:t>
            </a:r>
            <a:r>
              <a:rPr dirty="0" sz="1500" spc="-3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based</a:t>
            </a:r>
            <a:r>
              <a:rPr dirty="0" sz="1500" spc="-3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on</a:t>
            </a:r>
            <a:r>
              <a:rPr dirty="0" sz="1500" spc="-3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parsimony</a:t>
            </a:r>
            <a:r>
              <a:rPr dirty="0" sz="1500" spc="-30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(BIC), </a:t>
            </a:r>
            <a:r>
              <a:rPr dirty="0" sz="1500" spc="-10">
                <a:latin typeface="Trebuchet MS"/>
                <a:cs typeface="Trebuchet MS"/>
              </a:rPr>
              <a:t>	</a:t>
            </a:r>
            <a:r>
              <a:rPr dirty="0" sz="1500">
                <a:latin typeface="Trebuchet MS"/>
                <a:cs typeface="Trebuchet MS"/>
              </a:rPr>
              <a:t>clustering</a:t>
            </a:r>
            <a:r>
              <a:rPr dirty="0" sz="1500" spc="-6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(standardized</a:t>
            </a:r>
            <a:r>
              <a:rPr dirty="0" sz="1500" spc="-6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entropy),</a:t>
            </a:r>
            <a:r>
              <a:rPr dirty="0" sz="1500" spc="-60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and </a:t>
            </a:r>
            <a:r>
              <a:rPr dirty="0" sz="1500" spc="-25">
                <a:latin typeface="Trebuchet MS"/>
                <a:cs typeface="Trebuchet MS"/>
              </a:rPr>
              <a:t>	</a:t>
            </a:r>
            <a:r>
              <a:rPr dirty="0" sz="1500">
                <a:latin typeface="Trebuchet MS"/>
                <a:cs typeface="Trebuchet MS"/>
              </a:rPr>
              <a:t>relative</a:t>
            </a:r>
            <a:r>
              <a:rPr dirty="0" sz="1500" spc="-4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class</a:t>
            </a:r>
            <a:r>
              <a:rPr dirty="0" sz="1500" spc="-35">
                <a:latin typeface="Trebuchet MS"/>
                <a:cs typeface="Trebuchet MS"/>
              </a:rPr>
              <a:t> </a:t>
            </a:r>
            <a:r>
              <a:rPr dirty="0" sz="1500" spc="-20">
                <a:latin typeface="Trebuchet MS"/>
                <a:cs typeface="Trebuchet MS"/>
              </a:rPr>
              <a:t>size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444500" y="314451"/>
            <a:ext cx="780732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Multidimensional</a:t>
            </a:r>
            <a:r>
              <a:rPr dirty="0" sz="2800" spc="-85"/>
              <a:t> </a:t>
            </a:r>
            <a:r>
              <a:rPr dirty="0" sz="2800"/>
              <a:t>Measure</a:t>
            </a:r>
            <a:r>
              <a:rPr dirty="0" sz="2800" spc="-80"/>
              <a:t> </a:t>
            </a:r>
            <a:r>
              <a:rPr dirty="0" sz="2800"/>
              <a:t>of</a:t>
            </a:r>
            <a:r>
              <a:rPr dirty="0" sz="2800" spc="-80"/>
              <a:t> </a:t>
            </a:r>
            <a:r>
              <a:rPr dirty="0" sz="2800"/>
              <a:t>Structural</a:t>
            </a:r>
            <a:r>
              <a:rPr dirty="0" sz="2800" spc="-85"/>
              <a:t> </a:t>
            </a:r>
            <a:r>
              <a:rPr dirty="0" sz="2800" spc="-10"/>
              <a:t>Racism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476252" y="781303"/>
            <a:ext cx="80860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Chantarat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T,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Van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Riper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DC,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Hardeman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RR.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The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intricacy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of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structural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racism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measurement: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pilot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development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of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a</a:t>
            </a:r>
            <a:r>
              <a:rPr dirty="0" sz="900" spc="-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latent-</a:t>
            </a:r>
            <a:r>
              <a:rPr dirty="0" sz="900">
                <a:latin typeface="Trebuchet MS"/>
                <a:cs typeface="Trebuchet MS"/>
              </a:rPr>
              <a:t>class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multidimensional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measure.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900" spc="-10" i="1">
                <a:latin typeface="Trebuchet MS"/>
                <a:cs typeface="Trebuchet MS"/>
              </a:rPr>
              <a:t>EClinicalMedicine.</a:t>
            </a:r>
            <a:r>
              <a:rPr dirty="0" sz="900" spc="30" i="1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2021;</a:t>
            </a:r>
            <a:r>
              <a:rPr dirty="0" sz="900" spc="3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101092.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9290" y="4566920"/>
            <a:ext cx="152654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STIX Two Math"/>
                <a:cs typeface="STIX Two Math"/>
              </a:rPr>
              <a:t>𝑌</a:t>
            </a:r>
            <a:r>
              <a:rPr dirty="0" sz="1500" spc="120">
                <a:latin typeface="STIX Two Math"/>
                <a:cs typeface="STIX Two Math"/>
              </a:rPr>
              <a:t> </a:t>
            </a:r>
            <a:r>
              <a:rPr dirty="0" sz="1500">
                <a:latin typeface="STIX Two Math"/>
                <a:cs typeface="STIX Two Math"/>
              </a:rPr>
              <a:t>=</a:t>
            </a:r>
            <a:r>
              <a:rPr dirty="0" sz="1500" spc="90">
                <a:latin typeface="STIX Two Math"/>
                <a:cs typeface="STIX Two Math"/>
              </a:rPr>
              <a:t> </a:t>
            </a:r>
            <a:r>
              <a:rPr dirty="0" sz="1500">
                <a:latin typeface="STIX Two Math"/>
                <a:cs typeface="STIX Two Math"/>
              </a:rPr>
              <a:t>𝛼</a:t>
            </a:r>
            <a:r>
              <a:rPr dirty="0" sz="1500" spc="45">
                <a:latin typeface="STIX Two Math"/>
                <a:cs typeface="STIX Two Math"/>
              </a:rPr>
              <a:t> </a:t>
            </a:r>
            <a:r>
              <a:rPr dirty="0" sz="1500">
                <a:latin typeface="STIX Two Math"/>
                <a:cs typeface="STIX Two Math"/>
              </a:rPr>
              <a:t>+</a:t>
            </a:r>
            <a:r>
              <a:rPr dirty="0" sz="1500" spc="5">
                <a:latin typeface="STIX Two Math"/>
                <a:cs typeface="STIX Two Math"/>
              </a:rPr>
              <a:t> </a:t>
            </a:r>
            <a:r>
              <a:rPr dirty="0" sz="1500" spc="-10">
                <a:latin typeface="STIX Two Math"/>
                <a:cs typeface="STIX Two Math"/>
              </a:rPr>
              <a:t>𝛽</a:t>
            </a:r>
            <a:r>
              <a:rPr dirty="0" baseline="-15151" sz="1650" spc="-15">
                <a:latin typeface="STIX Two Math"/>
                <a:cs typeface="STIX Two Math"/>
              </a:rPr>
              <a:t>!</a:t>
            </a:r>
            <a:r>
              <a:rPr dirty="0" sz="1500" spc="-10">
                <a:latin typeface="STIX Two Math"/>
                <a:cs typeface="STIX Two Math"/>
              </a:rPr>
              <a:t>𝑀𝑀𝑆𝑅</a:t>
            </a:r>
            <a:endParaRPr sz="1500">
              <a:latin typeface="STIX Two Math"/>
              <a:cs typeface="STIX Two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66996" y="1522874"/>
            <a:ext cx="1583690" cy="716280"/>
          </a:xfrm>
          <a:custGeom>
            <a:avLst/>
            <a:gdLst/>
            <a:ahLst/>
            <a:cxnLst/>
            <a:rect l="l" t="t" r="r" b="b"/>
            <a:pathLst>
              <a:path w="1583689" h="716280">
                <a:moveTo>
                  <a:pt x="0" y="358104"/>
                </a:moveTo>
                <a:lnTo>
                  <a:pt x="10360" y="300017"/>
                </a:lnTo>
                <a:lnTo>
                  <a:pt x="40356" y="244915"/>
                </a:lnTo>
                <a:lnTo>
                  <a:pt x="88356" y="193534"/>
                </a:lnTo>
                <a:lnTo>
                  <a:pt x="118599" y="169470"/>
                </a:lnTo>
                <a:lnTo>
                  <a:pt x="152732" y="146612"/>
                </a:lnTo>
                <a:lnTo>
                  <a:pt x="190552" y="125053"/>
                </a:lnTo>
                <a:lnTo>
                  <a:pt x="231854" y="104886"/>
                </a:lnTo>
                <a:lnTo>
                  <a:pt x="276434" y="86202"/>
                </a:lnTo>
                <a:lnTo>
                  <a:pt x="324091" y="69093"/>
                </a:lnTo>
                <a:lnTo>
                  <a:pt x="374618" y="53652"/>
                </a:lnTo>
                <a:lnTo>
                  <a:pt x="427813" y="39970"/>
                </a:lnTo>
                <a:lnTo>
                  <a:pt x="483473" y="28141"/>
                </a:lnTo>
                <a:lnTo>
                  <a:pt x="541392" y="18256"/>
                </a:lnTo>
                <a:lnTo>
                  <a:pt x="601368" y="10407"/>
                </a:lnTo>
                <a:lnTo>
                  <a:pt x="663197" y="4686"/>
                </a:lnTo>
                <a:lnTo>
                  <a:pt x="726675" y="1187"/>
                </a:lnTo>
                <a:lnTo>
                  <a:pt x="791599" y="0"/>
                </a:lnTo>
                <a:lnTo>
                  <a:pt x="856522" y="1187"/>
                </a:lnTo>
                <a:lnTo>
                  <a:pt x="920000" y="4686"/>
                </a:lnTo>
                <a:lnTo>
                  <a:pt x="981829" y="10407"/>
                </a:lnTo>
                <a:lnTo>
                  <a:pt x="1041805" y="18256"/>
                </a:lnTo>
                <a:lnTo>
                  <a:pt x="1099725" y="28141"/>
                </a:lnTo>
                <a:lnTo>
                  <a:pt x="1155384" y="39970"/>
                </a:lnTo>
                <a:lnTo>
                  <a:pt x="1208580" y="53652"/>
                </a:lnTo>
                <a:lnTo>
                  <a:pt x="1259107" y="69093"/>
                </a:lnTo>
                <a:lnTo>
                  <a:pt x="1306763" y="86202"/>
                </a:lnTo>
                <a:lnTo>
                  <a:pt x="1351344" y="104886"/>
                </a:lnTo>
                <a:lnTo>
                  <a:pt x="1392646" y="125053"/>
                </a:lnTo>
                <a:lnTo>
                  <a:pt x="1430465" y="146612"/>
                </a:lnTo>
                <a:lnTo>
                  <a:pt x="1464598" y="169470"/>
                </a:lnTo>
                <a:lnTo>
                  <a:pt x="1494841" y="193534"/>
                </a:lnTo>
                <a:lnTo>
                  <a:pt x="1542842" y="244915"/>
                </a:lnTo>
                <a:lnTo>
                  <a:pt x="1572837" y="300017"/>
                </a:lnTo>
                <a:lnTo>
                  <a:pt x="1583198" y="358104"/>
                </a:lnTo>
                <a:lnTo>
                  <a:pt x="1580574" y="387474"/>
                </a:lnTo>
                <a:lnTo>
                  <a:pt x="1560192" y="444160"/>
                </a:lnTo>
                <a:lnTo>
                  <a:pt x="1520990" y="497494"/>
                </a:lnTo>
                <a:lnTo>
                  <a:pt x="1464598" y="546738"/>
                </a:lnTo>
                <a:lnTo>
                  <a:pt x="1430465" y="569595"/>
                </a:lnTo>
                <a:lnTo>
                  <a:pt x="1392646" y="591154"/>
                </a:lnTo>
                <a:lnTo>
                  <a:pt x="1351344" y="611322"/>
                </a:lnTo>
                <a:lnTo>
                  <a:pt x="1306763" y="630006"/>
                </a:lnTo>
                <a:lnTo>
                  <a:pt x="1259107" y="647114"/>
                </a:lnTo>
                <a:lnTo>
                  <a:pt x="1208580" y="662556"/>
                </a:lnTo>
                <a:lnTo>
                  <a:pt x="1155384" y="676237"/>
                </a:lnTo>
                <a:lnTo>
                  <a:pt x="1099725" y="688066"/>
                </a:lnTo>
                <a:lnTo>
                  <a:pt x="1041805" y="697951"/>
                </a:lnTo>
                <a:lnTo>
                  <a:pt x="981829" y="705800"/>
                </a:lnTo>
                <a:lnTo>
                  <a:pt x="920000" y="711521"/>
                </a:lnTo>
                <a:lnTo>
                  <a:pt x="856522" y="715021"/>
                </a:lnTo>
                <a:lnTo>
                  <a:pt x="791599" y="716208"/>
                </a:lnTo>
                <a:lnTo>
                  <a:pt x="726675" y="715021"/>
                </a:lnTo>
                <a:lnTo>
                  <a:pt x="663197" y="711521"/>
                </a:lnTo>
                <a:lnTo>
                  <a:pt x="601368" y="705800"/>
                </a:lnTo>
                <a:lnTo>
                  <a:pt x="541392" y="697951"/>
                </a:lnTo>
                <a:lnTo>
                  <a:pt x="483473" y="688066"/>
                </a:lnTo>
                <a:lnTo>
                  <a:pt x="427813" y="676237"/>
                </a:lnTo>
                <a:lnTo>
                  <a:pt x="374618" y="662556"/>
                </a:lnTo>
                <a:lnTo>
                  <a:pt x="324091" y="647114"/>
                </a:lnTo>
                <a:lnTo>
                  <a:pt x="276434" y="630006"/>
                </a:lnTo>
                <a:lnTo>
                  <a:pt x="231854" y="611322"/>
                </a:lnTo>
                <a:lnTo>
                  <a:pt x="190552" y="591154"/>
                </a:lnTo>
                <a:lnTo>
                  <a:pt x="152732" y="569595"/>
                </a:lnTo>
                <a:lnTo>
                  <a:pt x="118599" y="546738"/>
                </a:lnTo>
                <a:lnTo>
                  <a:pt x="88356" y="522673"/>
                </a:lnTo>
                <a:lnTo>
                  <a:pt x="40356" y="471292"/>
                </a:lnTo>
                <a:lnTo>
                  <a:pt x="10360" y="416190"/>
                </a:lnTo>
                <a:lnTo>
                  <a:pt x="0" y="358104"/>
                </a:lnTo>
                <a:close/>
              </a:path>
            </a:pathLst>
          </a:custGeom>
          <a:ln w="113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024114" y="1649648"/>
            <a:ext cx="859155" cy="45783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36525" marR="5080" indent="-124460">
              <a:lnSpc>
                <a:spcPct val="100699"/>
              </a:lnSpc>
              <a:spcBef>
                <a:spcPts val="110"/>
              </a:spcBef>
            </a:pPr>
            <a:r>
              <a:rPr dirty="0" sz="1400" spc="-10" b="1">
                <a:latin typeface="Trebuchet MS"/>
                <a:cs typeface="Trebuchet MS"/>
              </a:rPr>
              <a:t>Structural Racism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9536" y="2234171"/>
            <a:ext cx="3437890" cy="1000125"/>
          </a:xfrm>
          <a:custGeom>
            <a:avLst/>
            <a:gdLst/>
            <a:ahLst/>
            <a:cxnLst/>
            <a:rect l="l" t="t" r="r" b="b"/>
            <a:pathLst>
              <a:path w="3437890" h="1000125">
                <a:moveTo>
                  <a:pt x="3437801" y="1000074"/>
                </a:moveTo>
                <a:lnTo>
                  <a:pt x="3422358" y="976236"/>
                </a:lnTo>
                <a:lnTo>
                  <a:pt x="3396564" y="936396"/>
                </a:lnTo>
                <a:lnTo>
                  <a:pt x="3382213" y="960755"/>
                </a:lnTo>
                <a:lnTo>
                  <a:pt x="1751926" y="50"/>
                </a:lnTo>
                <a:lnTo>
                  <a:pt x="1749056" y="4927"/>
                </a:lnTo>
                <a:lnTo>
                  <a:pt x="1746262" y="0"/>
                </a:lnTo>
                <a:lnTo>
                  <a:pt x="56172" y="961605"/>
                </a:lnTo>
                <a:lnTo>
                  <a:pt x="42189" y="937031"/>
                </a:lnTo>
                <a:lnTo>
                  <a:pt x="0" y="1000074"/>
                </a:lnTo>
                <a:lnTo>
                  <a:pt x="75742" y="995997"/>
                </a:lnTo>
                <a:lnTo>
                  <a:pt x="64947" y="977023"/>
                </a:lnTo>
                <a:lnTo>
                  <a:pt x="61760" y="971435"/>
                </a:lnTo>
                <a:lnTo>
                  <a:pt x="1721370" y="27178"/>
                </a:lnTo>
                <a:lnTo>
                  <a:pt x="893140" y="945883"/>
                </a:lnTo>
                <a:lnTo>
                  <a:pt x="872147" y="926960"/>
                </a:lnTo>
                <a:lnTo>
                  <a:pt x="851903" y="1000074"/>
                </a:lnTo>
                <a:lnTo>
                  <a:pt x="922540" y="972388"/>
                </a:lnTo>
                <a:lnTo>
                  <a:pt x="910856" y="961859"/>
                </a:lnTo>
                <a:lnTo>
                  <a:pt x="901534" y="953465"/>
                </a:lnTo>
                <a:lnTo>
                  <a:pt x="1742935" y="20142"/>
                </a:lnTo>
                <a:lnTo>
                  <a:pt x="1726539" y="561187"/>
                </a:lnTo>
                <a:lnTo>
                  <a:pt x="1726539" y="934224"/>
                </a:lnTo>
                <a:lnTo>
                  <a:pt x="1726272" y="943381"/>
                </a:lnTo>
                <a:lnTo>
                  <a:pt x="1726260" y="943724"/>
                </a:lnTo>
                <a:lnTo>
                  <a:pt x="1726539" y="934224"/>
                </a:lnTo>
                <a:lnTo>
                  <a:pt x="1726539" y="561187"/>
                </a:lnTo>
                <a:lnTo>
                  <a:pt x="1715325" y="931227"/>
                </a:lnTo>
                <a:lnTo>
                  <a:pt x="1715300" y="932078"/>
                </a:lnTo>
                <a:lnTo>
                  <a:pt x="1687042" y="931227"/>
                </a:lnTo>
                <a:lnTo>
                  <a:pt x="1718894" y="1000074"/>
                </a:lnTo>
                <a:lnTo>
                  <a:pt x="1749234" y="943724"/>
                </a:lnTo>
                <a:lnTo>
                  <a:pt x="1754860" y="933272"/>
                </a:lnTo>
                <a:lnTo>
                  <a:pt x="1726603" y="932421"/>
                </a:lnTo>
                <a:lnTo>
                  <a:pt x="1754251" y="20116"/>
                </a:lnTo>
                <a:lnTo>
                  <a:pt x="2523248" y="951357"/>
                </a:lnTo>
                <a:lnTo>
                  <a:pt x="2501442" y="969352"/>
                </a:lnTo>
                <a:lnTo>
                  <a:pt x="2570810" y="1000074"/>
                </a:lnTo>
                <a:lnTo>
                  <a:pt x="2561590" y="960069"/>
                </a:lnTo>
                <a:lnTo>
                  <a:pt x="2553766" y="926147"/>
                </a:lnTo>
                <a:lnTo>
                  <a:pt x="2531961" y="944156"/>
                </a:lnTo>
                <a:lnTo>
                  <a:pt x="1773885" y="26123"/>
                </a:lnTo>
                <a:lnTo>
                  <a:pt x="3376472" y="970495"/>
                </a:lnTo>
                <a:lnTo>
                  <a:pt x="3362121" y="994854"/>
                </a:lnTo>
                <a:lnTo>
                  <a:pt x="3437801" y="10000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40124" y="3234235"/>
            <a:ext cx="735330" cy="501650"/>
          </a:xfrm>
          <a:prstGeom prst="rect">
            <a:avLst/>
          </a:prstGeom>
          <a:ln w="11308">
            <a:solidFill>
              <a:srgbClr val="000000"/>
            </a:solidFill>
          </a:ln>
        </p:spPr>
        <p:txBody>
          <a:bodyPr wrap="square" lIns="0" tIns="539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25"/>
              </a:spcBef>
            </a:pPr>
            <a:endParaRPr sz="700">
              <a:latin typeface="Times New Roman"/>
              <a:cs typeface="Times New Roman"/>
            </a:endParaRPr>
          </a:p>
          <a:p>
            <a:pPr marL="141605" marR="128905" indent="22225">
              <a:lnSpc>
                <a:spcPts val="800"/>
              </a:lnSpc>
            </a:pPr>
            <a:r>
              <a:rPr dirty="0" sz="700" spc="-20">
                <a:latin typeface="Trebuchet MS"/>
                <a:cs typeface="Trebuchet MS"/>
              </a:rPr>
              <a:t>Residential</a:t>
            </a:r>
            <a:r>
              <a:rPr dirty="0" sz="700" spc="500">
                <a:latin typeface="Trebuchet MS"/>
                <a:cs typeface="Trebuchet MS"/>
              </a:rPr>
              <a:t> </a:t>
            </a:r>
            <a:r>
              <a:rPr dirty="0" sz="700" spc="-20">
                <a:latin typeface="Trebuchet MS"/>
                <a:cs typeface="Trebuchet MS"/>
              </a:rPr>
              <a:t>Segregation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dirty="0" spc="-25"/>
              <a:t>15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92037" y="3234235"/>
            <a:ext cx="735330" cy="501650"/>
          </a:xfrm>
          <a:prstGeom prst="rect">
            <a:avLst/>
          </a:prstGeom>
          <a:ln w="11308">
            <a:solidFill>
              <a:srgbClr val="00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35"/>
              </a:spcBef>
            </a:pPr>
            <a:endParaRPr sz="700">
              <a:latin typeface="Times New Roman"/>
              <a:cs typeface="Times New Roman"/>
            </a:endParaRPr>
          </a:p>
          <a:p>
            <a:pPr marL="227965" marR="155575" indent="-34290">
              <a:lnSpc>
                <a:spcPts val="800"/>
              </a:lnSpc>
            </a:pPr>
            <a:r>
              <a:rPr dirty="0" sz="700" spc="-25">
                <a:latin typeface="Trebuchet MS"/>
                <a:cs typeface="Trebuchet MS"/>
              </a:rPr>
              <a:t>Education</a:t>
            </a:r>
            <a:r>
              <a:rPr dirty="0" sz="700" spc="-10">
                <a:latin typeface="Trebuchet MS"/>
                <a:cs typeface="Trebuchet MS"/>
              </a:rPr>
              <a:t> Inequity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59025" y="3234235"/>
            <a:ext cx="735330" cy="501650"/>
          </a:xfrm>
          <a:prstGeom prst="rect">
            <a:avLst/>
          </a:prstGeom>
          <a:ln w="11308">
            <a:solidFill>
              <a:srgbClr val="000000"/>
            </a:solidFill>
          </a:ln>
        </p:spPr>
        <p:txBody>
          <a:bodyPr wrap="square" lIns="0" tIns="539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25"/>
              </a:spcBef>
            </a:pPr>
            <a:endParaRPr sz="700">
              <a:latin typeface="Times New Roman"/>
              <a:cs typeface="Times New Roman"/>
            </a:endParaRPr>
          </a:p>
          <a:p>
            <a:pPr marL="216535" marR="112395" indent="-90805">
              <a:lnSpc>
                <a:spcPts val="800"/>
              </a:lnSpc>
            </a:pPr>
            <a:r>
              <a:rPr dirty="0" sz="700" spc="-10">
                <a:latin typeface="Trebuchet MS"/>
                <a:cs typeface="Trebuchet MS"/>
              </a:rPr>
              <a:t>Employment Inequity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10937" y="3234235"/>
            <a:ext cx="735330" cy="501650"/>
          </a:xfrm>
          <a:prstGeom prst="rect">
            <a:avLst/>
          </a:prstGeom>
          <a:ln w="11308">
            <a:solidFill>
              <a:srgbClr val="00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35"/>
              </a:spcBef>
            </a:pPr>
            <a:endParaRPr sz="700">
              <a:latin typeface="Times New Roman"/>
              <a:cs typeface="Times New Roman"/>
            </a:endParaRPr>
          </a:p>
          <a:p>
            <a:pPr marL="216535" marR="205104" indent="10795">
              <a:lnSpc>
                <a:spcPts val="800"/>
              </a:lnSpc>
            </a:pPr>
            <a:r>
              <a:rPr dirty="0" sz="700" spc="-10">
                <a:latin typeface="Trebuchet MS"/>
                <a:cs typeface="Trebuchet MS"/>
              </a:rPr>
              <a:t>Income </a:t>
            </a:r>
            <a:r>
              <a:rPr dirty="0" sz="700" spc="-35">
                <a:latin typeface="Trebuchet MS"/>
                <a:cs typeface="Trebuchet MS"/>
              </a:rPr>
              <a:t>Inequity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77927" y="3234235"/>
            <a:ext cx="735330" cy="501650"/>
          </a:xfrm>
          <a:prstGeom prst="rect">
            <a:avLst/>
          </a:prstGeom>
          <a:ln w="11308">
            <a:solidFill>
              <a:srgbClr val="000000"/>
            </a:solidFill>
          </a:ln>
        </p:spPr>
        <p:txBody>
          <a:bodyPr wrap="square" lIns="0" tIns="539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25"/>
              </a:spcBef>
            </a:pPr>
            <a:endParaRPr sz="700">
              <a:latin typeface="Times New Roman"/>
              <a:cs typeface="Times New Roman"/>
            </a:endParaRPr>
          </a:p>
          <a:p>
            <a:pPr marL="227965" marR="29845" indent="-147320">
              <a:lnSpc>
                <a:spcPts val="800"/>
              </a:lnSpc>
            </a:pPr>
            <a:r>
              <a:rPr dirty="0" sz="700" spc="-20">
                <a:latin typeface="Trebuchet MS"/>
                <a:cs typeface="Trebuchet MS"/>
              </a:rPr>
              <a:t>Homeownership</a:t>
            </a:r>
            <a:r>
              <a:rPr dirty="0" sz="700" spc="-10">
                <a:latin typeface="Trebuchet MS"/>
                <a:cs typeface="Trebuchet MS"/>
              </a:rPr>
              <a:t> Inequity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7943" y="3960876"/>
            <a:ext cx="582295" cy="26035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3345">
              <a:lnSpc>
                <a:spcPts val="890"/>
              </a:lnSpc>
              <a:spcBef>
                <a:spcPts val="185"/>
              </a:spcBef>
            </a:pPr>
            <a:r>
              <a:rPr dirty="0" sz="800">
                <a:latin typeface="Trebuchet MS"/>
                <a:cs typeface="Trebuchet MS"/>
              </a:rPr>
              <a:t>Index</a:t>
            </a:r>
            <a:r>
              <a:rPr dirty="0" sz="800" spc="-25">
                <a:latin typeface="Trebuchet MS"/>
                <a:cs typeface="Trebuchet MS"/>
              </a:rPr>
              <a:t> of </a:t>
            </a:r>
            <a:r>
              <a:rPr dirty="0" sz="800" spc="-10">
                <a:latin typeface="Trebuchet MS"/>
                <a:cs typeface="Trebuchet MS"/>
              </a:rPr>
              <a:t>Dissimilarity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49813" y="3957828"/>
            <a:ext cx="672465" cy="38862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11760" marR="53340" indent="-50165">
              <a:lnSpc>
                <a:spcPts val="910"/>
              </a:lnSpc>
              <a:spcBef>
                <a:spcPts val="170"/>
              </a:spcBef>
            </a:pPr>
            <a:r>
              <a:rPr dirty="0" sz="800" spc="-10">
                <a:latin typeface="Trebuchet MS"/>
                <a:cs typeface="Trebuchet MS"/>
              </a:rPr>
              <a:t>B-</a:t>
            </a:r>
            <a:r>
              <a:rPr dirty="0" sz="800">
                <a:latin typeface="Trebuchet MS"/>
                <a:cs typeface="Trebuchet MS"/>
              </a:rPr>
              <a:t>W </a:t>
            </a:r>
            <a:r>
              <a:rPr dirty="0" sz="800" spc="-10">
                <a:latin typeface="Trebuchet MS"/>
                <a:cs typeface="Trebuchet MS"/>
              </a:rPr>
              <a:t>College Education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800">
                <a:latin typeface="Trebuchet MS"/>
                <a:cs typeface="Trebuchet MS"/>
              </a:rPr>
              <a:t>(25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and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older)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92713" y="3963923"/>
            <a:ext cx="591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935"/>
              </a:lnSpc>
              <a:spcBef>
                <a:spcPts val="100"/>
              </a:spcBef>
            </a:pPr>
            <a:r>
              <a:rPr dirty="0" sz="800" spc="-10">
                <a:latin typeface="Trebuchet MS"/>
                <a:cs typeface="Trebuchet MS"/>
              </a:rPr>
              <a:t>B-</a:t>
            </a:r>
            <a:r>
              <a:rPr dirty="0" sz="800" spc="-50">
                <a:latin typeface="Trebuchet MS"/>
                <a:cs typeface="Trebuchet MS"/>
              </a:rPr>
              <a:t>W</a:t>
            </a:r>
            <a:endParaRPr sz="800">
              <a:latin typeface="Trebuchet MS"/>
              <a:cs typeface="Trebuchet MS"/>
            </a:endParaRPr>
          </a:p>
          <a:p>
            <a:pPr algn="ctr">
              <a:lnSpc>
                <a:spcPts val="935"/>
              </a:lnSpc>
            </a:pPr>
            <a:r>
              <a:rPr dirty="0" sz="800" spc="-10">
                <a:latin typeface="Trebuchet MS"/>
                <a:cs typeface="Trebuchet MS"/>
              </a:rPr>
              <a:t>Employment</a:t>
            </a:r>
            <a:endParaRPr sz="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800" spc="-10">
                <a:latin typeface="Trebuchet MS"/>
                <a:cs typeface="Trebuchet MS"/>
              </a:rPr>
              <a:t>(16-</a:t>
            </a:r>
            <a:r>
              <a:rPr dirty="0" sz="800" spc="-25">
                <a:latin typeface="Trebuchet MS"/>
                <a:cs typeface="Trebuchet MS"/>
              </a:rPr>
              <a:t>64)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39850" y="3982211"/>
            <a:ext cx="751205" cy="3886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 indent="-635">
              <a:lnSpc>
                <a:spcPct val="98800"/>
              </a:lnSpc>
              <a:spcBef>
                <a:spcPts val="110"/>
              </a:spcBef>
            </a:pPr>
            <a:r>
              <a:rPr dirty="0" sz="800">
                <a:latin typeface="Trebuchet MS"/>
                <a:cs typeface="Trebuchet MS"/>
              </a:rPr>
              <a:t>Index</a:t>
            </a:r>
            <a:r>
              <a:rPr dirty="0" sz="800" spc="-25">
                <a:latin typeface="Trebuchet MS"/>
                <a:cs typeface="Trebuchet MS"/>
              </a:rPr>
              <a:t> of </a:t>
            </a:r>
            <a:r>
              <a:rPr dirty="0" sz="800" spc="-10">
                <a:latin typeface="Trebuchet MS"/>
                <a:cs typeface="Trebuchet MS"/>
              </a:rPr>
              <a:t>Concentration</a:t>
            </a:r>
            <a:r>
              <a:rPr dirty="0" sz="800" spc="50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at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the</a:t>
            </a:r>
            <a:r>
              <a:rPr dirty="0" sz="800" spc="-10">
                <a:latin typeface="Trebuchet MS"/>
                <a:cs typeface="Trebuchet MS"/>
              </a:rPr>
              <a:t> Extremes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42560" y="4003547"/>
            <a:ext cx="550545" cy="26352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9685" marR="5080" indent="-7620">
              <a:lnSpc>
                <a:spcPts val="910"/>
              </a:lnSpc>
              <a:spcBef>
                <a:spcPts val="170"/>
              </a:spcBef>
            </a:pPr>
            <a:r>
              <a:rPr dirty="0" sz="800" spc="-10">
                <a:latin typeface="Trebuchet MS"/>
                <a:cs typeface="Trebuchet MS"/>
              </a:rPr>
              <a:t>W-</a:t>
            </a:r>
            <a:r>
              <a:rPr dirty="0" sz="800">
                <a:latin typeface="Trebuchet MS"/>
                <a:cs typeface="Trebuchet MS"/>
              </a:rPr>
              <a:t>B </a:t>
            </a:r>
            <a:r>
              <a:rPr dirty="0" sz="800" spc="-10">
                <a:latin typeface="Trebuchet MS"/>
                <a:cs typeface="Trebuchet MS"/>
              </a:rPr>
              <a:t>Owned Households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724" y="88489"/>
            <a:ext cx="4153233" cy="49234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294777" y="3584448"/>
            <a:ext cx="3365500" cy="0"/>
          </a:xfrm>
          <a:custGeom>
            <a:avLst/>
            <a:gdLst/>
            <a:ahLst/>
            <a:cxnLst/>
            <a:rect l="l" t="t" r="r" b="b"/>
            <a:pathLst>
              <a:path w="3365500" h="0">
                <a:moveTo>
                  <a:pt x="0" y="0"/>
                </a:moveTo>
                <a:lnTo>
                  <a:pt x="33652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94777" y="3386328"/>
            <a:ext cx="3365500" cy="0"/>
          </a:xfrm>
          <a:custGeom>
            <a:avLst/>
            <a:gdLst/>
            <a:ahLst/>
            <a:cxnLst/>
            <a:rect l="l" t="t" r="r" b="b"/>
            <a:pathLst>
              <a:path w="3365500" h="0">
                <a:moveTo>
                  <a:pt x="0" y="0"/>
                </a:moveTo>
                <a:lnTo>
                  <a:pt x="33652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94777" y="3188208"/>
            <a:ext cx="3365500" cy="0"/>
          </a:xfrm>
          <a:custGeom>
            <a:avLst/>
            <a:gdLst/>
            <a:ahLst/>
            <a:cxnLst/>
            <a:rect l="l" t="t" r="r" b="b"/>
            <a:pathLst>
              <a:path w="3365500" h="0">
                <a:moveTo>
                  <a:pt x="0" y="0"/>
                </a:moveTo>
                <a:lnTo>
                  <a:pt x="33652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94777" y="2990088"/>
            <a:ext cx="3365500" cy="0"/>
          </a:xfrm>
          <a:custGeom>
            <a:avLst/>
            <a:gdLst/>
            <a:ahLst/>
            <a:cxnLst/>
            <a:rect l="l" t="t" r="r" b="b"/>
            <a:pathLst>
              <a:path w="3365500" h="0">
                <a:moveTo>
                  <a:pt x="0" y="0"/>
                </a:moveTo>
                <a:lnTo>
                  <a:pt x="33652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94777" y="2791968"/>
            <a:ext cx="3365500" cy="0"/>
          </a:xfrm>
          <a:custGeom>
            <a:avLst/>
            <a:gdLst/>
            <a:ahLst/>
            <a:cxnLst/>
            <a:rect l="l" t="t" r="r" b="b"/>
            <a:pathLst>
              <a:path w="3365500" h="0">
                <a:moveTo>
                  <a:pt x="0" y="0"/>
                </a:moveTo>
                <a:lnTo>
                  <a:pt x="33652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94777" y="2593848"/>
            <a:ext cx="3365500" cy="0"/>
          </a:xfrm>
          <a:custGeom>
            <a:avLst/>
            <a:gdLst/>
            <a:ahLst/>
            <a:cxnLst/>
            <a:rect l="l" t="t" r="r" b="b"/>
            <a:pathLst>
              <a:path w="3365500" h="0">
                <a:moveTo>
                  <a:pt x="0" y="0"/>
                </a:moveTo>
                <a:lnTo>
                  <a:pt x="33652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94777" y="2392680"/>
            <a:ext cx="3365500" cy="0"/>
          </a:xfrm>
          <a:custGeom>
            <a:avLst/>
            <a:gdLst/>
            <a:ahLst/>
            <a:cxnLst/>
            <a:rect l="l" t="t" r="r" b="b"/>
            <a:pathLst>
              <a:path w="3365500" h="0">
                <a:moveTo>
                  <a:pt x="0" y="0"/>
                </a:moveTo>
                <a:lnTo>
                  <a:pt x="33652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94777" y="2194560"/>
            <a:ext cx="3365500" cy="0"/>
          </a:xfrm>
          <a:custGeom>
            <a:avLst/>
            <a:gdLst/>
            <a:ahLst/>
            <a:cxnLst/>
            <a:rect l="l" t="t" r="r" b="b"/>
            <a:pathLst>
              <a:path w="3365500" h="0">
                <a:moveTo>
                  <a:pt x="0" y="0"/>
                </a:moveTo>
                <a:lnTo>
                  <a:pt x="33652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94777" y="1996440"/>
            <a:ext cx="3365500" cy="0"/>
          </a:xfrm>
          <a:custGeom>
            <a:avLst/>
            <a:gdLst/>
            <a:ahLst/>
            <a:cxnLst/>
            <a:rect l="l" t="t" r="r" b="b"/>
            <a:pathLst>
              <a:path w="3365500" h="0">
                <a:moveTo>
                  <a:pt x="0" y="0"/>
                </a:moveTo>
                <a:lnTo>
                  <a:pt x="33652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94777" y="1798575"/>
            <a:ext cx="3365500" cy="0"/>
          </a:xfrm>
          <a:custGeom>
            <a:avLst/>
            <a:gdLst/>
            <a:ahLst/>
            <a:cxnLst/>
            <a:rect l="l" t="t" r="r" b="b"/>
            <a:pathLst>
              <a:path w="3365500" h="0">
                <a:moveTo>
                  <a:pt x="0" y="0"/>
                </a:moveTo>
                <a:lnTo>
                  <a:pt x="33652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94777" y="3783752"/>
            <a:ext cx="3365500" cy="0"/>
          </a:xfrm>
          <a:custGeom>
            <a:avLst/>
            <a:gdLst/>
            <a:ahLst/>
            <a:cxnLst/>
            <a:rect l="l" t="t" r="r" b="b"/>
            <a:pathLst>
              <a:path w="3365500" h="0">
                <a:moveTo>
                  <a:pt x="0" y="0"/>
                </a:moveTo>
                <a:lnTo>
                  <a:pt x="3365204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78908" y="1917686"/>
            <a:ext cx="3197225" cy="417195"/>
          </a:xfrm>
          <a:custGeom>
            <a:avLst/>
            <a:gdLst/>
            <a:ahLst/>
            <a:cxnLst/>
            <a:rect l="l" t="t" r="r" b="b"/>
            <a:pathLst>
              <a:path w="3197225" h="417194">
                <a:moveTo>
                  <a:pt x="0" y="0"/>
                </a:moveTo>
                <a:lnTo>
                  <a:pt x="168452" y="337834"/>
                </a:lnTo>
                <a:lnTo>
                  <a:pt x="336092" y="139714"/>
                </a:lnTo>
                <a:lnTo>
                  <a:pt x="503732" y="158002"/>
                </a:lnTo>
                <a:lnTo>
                  <a:pt x="674420" y="258586"/>
                </a:lnTo>
                <a:lnTo>
                  <a:pt x="842060" y="39130"/>
                </a:lnTo>
                <a:lnTo>
                  <a:pt x="1009700" y="197626"/>
                </a:lnTo>
                <a:lnTo>
                  <a:pt x="1177340" y="60466"/>
                </a:lnTo>
                <a:lnTo>
                  <a:pt x="1344980" y="118378"/>
                </a:lnTo>
                <a:lnTo>
                  <a:pt x="1515668" y="218962"/>
                </a:lnTo>
                <a:lnTo>
                  <a:pt x="1683308" y="218962"/>
                </a:lnTo>
                <a:lnTo>
                  <a:pt x="1850948" y="237250"/>
                </a:lnTo>
                <a:lnTo>
                  <a:pt x="2018588" y="218962"/>
                </a:lnTo>
                <a:lnTo>
                  <a:pt x="2186228" y="316498"/>
                </a:lnTo>
                <a:lnTo>
                  <a:pt x="2356916" y="356122"/>
                </a:lnTo>
                <a:lnTo>
                  <a:pt x="2524556" y="356122"/>
                </a:lnTo>
                <a:lnTo>
                  <a:pt x="2692196" y="416887"/>
                </a:lnTo>
                <a:lnTo>
                  <a:pt x="2859836" y="298210"/>
                </a:lnTo>
                <a:lnTo>
                  <a:pt x="3027476" y="197626"/>
                </a:lnTo>
                <a:lnTo>
                  <a:pt x="3196944" y="218962"/>
                </a:lnTo>
              </a:path>
            </a:pathLst>
          </a:custGeom>
          <a:ln w="31750">
            <a:solidFill>
              <a:srgbClr val="00A08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78908" y="2910274"/>
            <a:ext cx="3197225" cy="99695"/>
          </a:xfrm>
          <a:custGeom>
            <a:avLst/>
            <a:gdLst/>
            <a:ahLst/>
            <a:cxnLst/>
            <a:rect l="l" t="t" r="r" b="b"/>
            <a:pathLst>
              <a:path w="3197225" h="99694">
                <a:moveTo>
                  <a:pt x="0" y="99259"/>
                </a:moveTo>
                <a:lnTo>
                  <a:pt x="168452" y="58477"/>
                </a:lnTo>
                <a:lnTo>
                  <a:pt x="336092" y="79813"/>
                </a:lnTo>
                <a:lnTo>
                  <a:pt x="503732" y="58477"/>
                </a:lnTo>
                <a:lnTo>
                  <a:pt x="674420" y="18853"/>
                </a:lnTo>
                <a:lnTo>
                  <a:pt x="842060" y="40189"/>
                </a:lnTo>
                <a:lnTo>
                  <a:pt x="1009700" y="18853"/>
                </a:lnTo>
                <a:lnTo>
                  <a:pt x="1177340" y="18853"/>
                </a:lnTo>
                <a:lnTo>
                  <a:pt x="1344980" y="99259"/>
                </a:lnTo>
                <a:lnTo>
                  <a:pt x="1515668" y="40189"/>
                </a:lnTo>
                <a:lnTo>
                  <a:pt x="1683308" y="58477"/>
                </a:lnTo>
                <a:lnTo>
                  <a:pt x="1850948" y="79813"/>
                </a:lnTo>
                <a:lnTo>
                  <a:pt x="2018588" y="18853"/>
                </a:lnTo>
                <a:lnTo>
                  <a:pt x="2186228" y="79813"/>
                </a:lnTo>
                <a:lnTo>
                  <a:pt x="2356916" y="18853"/>
                </a:lnTo>
                <a:lnTo>
                  <a:pt x="2524556" y="58477"/>
                </a:lnTo>
                <a:lnTo>
                  <a:pt x="2692196" y="18853"/>
                </a:lnTo>
                <a:lnTo>
                  <a:pt x="2859836" y="18853"/>
                </a:lnTo>
                <a:lnTo>
                  <a:pt x="3027476" y="0"/>
                </a:lnTo>
                <a:lnTo>
                  <a:pt x="3196944" y="0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959231" y="1646427"/>
            <a:ext cx="229235" cy="220789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000" spc="-25">
                <a:latin typeface="Trebuchet MS"/>
                <a:cs typeface="Trebuchet MS"/>
              </a:rPr>
              <a:t>10%</a:t>
            </a:r>
            <a:endParaRPr sz="1000">
              <a:latin typeface="Trebuchet MS"/>
              <a:cs typeface="Trebuchet MS"/>
            </a:endParaRPr>
          </a:p>
          <a:p>
            <a:pPr marL="78740">
              <a:lnSpc>
                <a:spcPct val="100000"/>
              </a:lnSpc>
              <a:spcBef>
                <a:spcPts val="360"/>
              </a:spcBef>
            </a:pPr>
            <a:r>
              <a:rPr dirty="0" sz="1000" spc="-25">
                <a:latin typeface="Trebuchet MS"/>
                <a:cs typeface="Trebuchet MS"/>
              </a:rPr>
              <a:t>9%</a:t>
            </a:r>
            <a:endParaRPr sz="1000">
              <a:latin typeface="Trebuchet MS"/>
              <a:cs typeface="Trebuchet MS"/>
            </a:endParaRPr>
          </a:p>
          <a:p>
            <a:pPr marL="78740">
              <a:lnSpc>
                <a:spcPct val="100000"/>
              </a:lnSpc>
              <a:spcBef>
                <a:spcPts val="360"/>
              </a:spcBef>
            </a:pPr>
            <a:r>
              <a:rPr dirty="0" sz="1000" spc="-25">
                <a:latin typeface="Trebuchet MS"/>
                <a:cs typeface="Trebuchet MS"/>
              </a:rPr>
              <a:t>8%</a:t>
            </a:r>
            <a:endParaRPr sz="1000">
              <a:latin typeface="Trebuchet MS"/>
              <a:cs typeface="Trebuchet MS"/>
            </a:endParaRPr>
          </a:p>
          <a:p>
            <a:pPr marL="78740">
              <a:lnSpc>
                <a:spcPct val="100000"/>
              </a:lnSpc>
              <a:spcBef>
                <a:spcPts val="360"/>
              </a:spcBef>
            </a:pPr>
            <a:r>
              <a:rPr dirty="0" sz="1000" spc="-25">
                <a:latin typeface="Trebuchet MS"/>
                <a:cs typeface="Trebuchet MS"/>
              </a:rPr>
              <a:t>7%</a:t>
            </a:r>
            <a:endParaRPr sz="1000">
              <a:latin typeface="Trebuchet MS"/>
              <a:cs typeface="Trebuchet MS"/>
            </a:endParaRPr>
          </a:p>
          <a:p>
            <a:pPr marL="78740">
              <a:lnSpc>
                <a:spcPct val="100000"/>
              </a:lnSpc>
              <a:spcBef>
                <a:spcPts val="384"/>
              </a:spcBef>
            </a:pPr>
            <a:r>
              <a:rPr dirty="0" sz="1000" spc="-25">
                <a:latin typeface="Trebuchet MS"/>
                <a:cs typeface="Trebuchet MS"/>
              </a:rPr>
              <a:t>6%</a:t>
            </a:r>
            <a:endParaRPr sz="1000">
              <a:latin typeface="Trebuchet MS"/>
              <a:cs typeface="Trebuchet MS"/>
            </a:endParaRPr>
          </a:p>
          <a:p>
            <a:pPr marL="78740">
              <a:lnSpc>
                <a:spcPct val="100000"/>
              </a:lnSpc>
              <a:spcBef>
                <a:spcPts val="359"/>
              </a:spcBef>
            </a:pPr>
            <a:r>
              <a:rPr dirty="0" sz="1000" spc="-25">
                <a:latin typeface="Trebuchet MS"/>
                <a:cs typeface="Trebuchet MS"/>
              </a:rPr>
              <a:t>5%</a:t>
            </a:r>
            <a:endParaRPr sz="1000">
              <a:latin typeface="Trebuchet MS"/>
              <a:cs typeface="Trebuchet MS"/>
            </a:endParaRPr>
          </a:p>
          <a:p>
            <a:pPr marL="78740">
              <a:lnSpc>
                <a:spcPct val="100000"/>
              </a:lnSpc>
              <a:spcBef>
                <a:spcPts val="359"/>
              </a:spcBef>
            </a:pPr>
            <a:r>
              <a:rPr dirty="0" sz="1000" spc="-25">
                <a:latin typeface="Trebuchet MS"/>
                <a:cs typeface="Trebuchet MS"/>
              </a:rPr>
              <a:t>4%</a:t>
            </a:r>
            <a:endParaRPr sz="1000">
              <a:latin typeface="Trebuchet MS"/>
              <a:cs typeface="Trebuchet MS"/>
            </a:endParaRPr>
          </a:p>
          <a:p>
            <a:pPr marL="78740">
              <a:lnSpc>
                <a:spcPct val="100000"/>
              </a:lnSpc>
              <a:spcBef>
                <a:spcPts val="359"/>
              </a:spcBef>
            </a:pPr>
            <a:r>
              <a:rPr dirty="0" sz="1000" spc="-25">
                <a:latin typeface="Trebuchet MS"/>
                <a:cs typeface="Trebuchet MS"/>
              </a:rPr>
              <a:t>3%</a:t>
            </a:r>
            <a:endParaRPr sz="1000">
              <a:latin typeface="Trebuchet MS"/>
              <a:cs typeface="Trebuchet MS"/>
            </a:endParaRPr>
          </a:p>
          <a:p>
            <a:pPr marL="78740">
              <a:lnSpc>
                <a:spcPct val="100000"/>
              </a:lnSpc>
              <a:spcBef>
                <a:spcPts val="359"/>
              </a:spcBef>
            </a:pPr>
            <a:r>
              <a:rPr dirty="0" sz="1000" spc="-25">
                <a:latin typeface="Trebuchet MS"/>
                <a:cs typeface="Trebuchet MS"/>
              </a:rPr>
              <a:t>2%</a:t>
            </a:r>
            <a:endParaRPr sz="1000">
              <a:latin typeface="Trebuchet MS"/>
              <a:cs typeface="Trebuchet MS"/>
            </a:endParaRPr>
          </a:p>
          <a:p>
            <a:pPr marL="78740">
              <a:lnSpc>
                <a:spcPct val="100000"/>
              </a:lnSpc>
              <a:spcBef>
                <a:spcPts val="359"/>
              </a:spcBef>
            </a:pPr>
            <a:r>
              <a:rPr dirty="0" sz="1000" spc="-25">
                <a:latin typeface="Trebuchet MS"/>
                <a:cs typeface="Trebuchet MS"/>
              </a:rPr>
              <a:t>1%</a:t>
            </a:r>
            <a:endParaRPr sz="1000">
              <a:latin typeface="Trebuchet MS"/>
              <a:cs typeface="Trebuchet MS"/>
            </a:endParaRPr>
          </a:p>
          <a:p>
            <a:pPr marL="78740">
              <a:lnSpc>
                <a:spcPct val="100000"/>
              </a:lnSpc>
              <a:spcBef>
                <a:spcPts val="359"/>
              </a:spcBef>
            </a:pPr>
            <a:r>
              <a:rPr dirty="0" sz="1000" spc="-25">
                <a:latin typeface="Trebuchet MS"/>
                <a:cs typeface="Trebuchet MS"/>
              </a:rPr>
              <a:t>0%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dirty="0" spc="-25"/>
              <a:t>16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287566" y="3847539"/>
            <a:ext cx="3369945" cy="295275"/>
          </a:xfrm>
          <a:prstGeom prst="rect">
            <a:avLst/>
          </a:prstGeom>
        </p:spPr>
        <p:txBody>
          <a:bodyPr wrap="square" lIns="0" tIns="44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20">
                <a:latin typeface="Trebuchet MS"/>
                <a:cs typeface="Trebuchet MS"/>
              </a:rPr>
              <a:t>2000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20">
                <a:latin typeface="Trebuchet MS"/>
                <a:cs typeface="Trebuchet MS"/>
              </a:rPr>
              <a:t>2001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20">
                <a:latin typeface="Trebuchet MS"/>
                <a:cs typeface="Trebuchet MS"/>
              </a:rPr>
              <a:t>2002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20">
                <a:latin typeface="Trebuchet MS"/>
                <a:cs typeface="Trebuchet MS"/>
              </a:rPr>
              <a:t>2003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20">
                <a:latin typeface="Trebuchet MS"/>
                <a:cs typeface="Trebuchet MS"/>
              </a:rPr>
              <a:t>2004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20">
                <a:latin typeface="Trebuchet MS"/>
                <a:cs typeface="Trebuchet MS"/>
              </a:rPr>
              <a:t>2005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20">
                <a:latin typeface="Trebuchet MS"/>
                <a:cs typeface="Trebuchet MS"/>
              </a:rPr>
              <a:t>2006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20">
                <a:latin typeface="Trebuchet MS"/>
                <a:cs typeface="Trebuchet MS"/>
              </a:rPr>
              <a:t>2007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20">
                <a:latin typeface="Trebuchet MS"/>
                <a:cs typeface="Trebuchet MS"/>
              </a:rPr>
              <a:t>2008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20">
                <a:latin typeface="Trebuchet MS"/>
                <a:cs typeface="Trebuchet MS"/>
              </a:rPr>
              <a:t>2009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20">
                <a:latin typeface="Trebuchet MS"/>
                <a:cs typeface="Trebuchet MS"/>
              </a:rPr>
              <a:t>2010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20">
                <a:latin typeface="Trebuchet MS"/>
                <a:cs typeface="Trebuchet MS"/>
              </a:rPr>
              <a:t>2011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20">
                <a:latin typeface="Trebuchet MS"/>
                <a:cs typeface="Trebuchet MS"/>
              </a:rPr>
              <a:t>2012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20">
                <a:latin typeface="Trebuchet MS"/>
                <a:cs typeface="Trebuchet MS"/>
              </a:rPr>
              <a:t>2013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20">
                <a:latin typeface="Trebuchet MS"/>
                <a:cs typeface="Trebuchet MS"/>
              </a:rPr>
              <a:t>2014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20">
                <a:latin typeface="Trebuchet MS"/>
                <a:cs typeface="Trebuchet MS"/>
              </a:rPr>
              <a:t>2015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20">
                <a:latin typeface="Trebuchet MS"/>
                <a:cs typeface="Trebuchet MS"/>
              </a:rPr>
              <a:t>2016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20">
                <a:latin typeface="Trebuchet MS"/>
                <a:cs typeface="Trebuchet MS"/>
              </a:rPr>
              <a:t>2017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20">
                <a:latin typeface="Trebuchet MS"/>
                <a:cs typeface="Trebuchet MS"/>
              </a:rPr>
              <a:t>2018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00" spc="-20">
                <a:latin typeface="Trebuchet MS"/>
                <a:cs typeface="Trebuchet MS"/>
              </a:rPr>
              <a:t>2019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40759" y="2119698"/>
            <a:ext cx="202565" cy="1343660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b="1">
                <a:latin typeface="Trebuchet MS"/>
                <a:cs typeface="Trebuchet MS"/>
              </a:rPr>
              <a:t>%</a:t>
            </a:r>
            <a:r>
              <a:rPr dirty="0" sz="1200" spc="-5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Low</a:t>
            </a:r>
            <a:r>
              <a:rPr dirty="0" sz="1200" spc="-10" b="1">
                <a:latin typeface="Trebuchet MS"/>
                <a:cs typeface="Trebuchet MS"/>
              </a:rPr>
              <a:t> Birthweight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 descr="$PPTXTitle"/>
          <p:cNvSpPr txBox="1">
            <a:spLocks noGrp="1"/>
          </p:cNvSpPr>
          <p:nvPr>
            <p:ph type="title"/>
          </p:nvPr>
        </p:nvSpPr>
        <p:spPr>
          <a:xfrm>
            <a:off x="5691153" y="503427"/>
            <a:ext cx="2595880" cy="88519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dirty="0" sz="2800"/>
              <a:t>Birth</a:t>
            </a:r>
            <a:r>
              <a:rPr dirty="0" sz="2800" spc="-50"/>
              <a:t> </a:t>
            </a:r>
            <a:r>
              <a:rPr dirty="0" sz="2800" spc="-10"/>
              <a:t>Inequities </a:t>
            </a:r>
            <a:r>
              <a:rPr dirty="0" sz="2800"/>
              <a:t>in</a:t>
            </a:r>
            <a:r>
              <a:rPr dirty="0" sz="2800" spc="-10"/>
              <a:t> Minnesota</a:t>
            </a:r>
            <a:endParaRPr sz="2800"/>
          </a:p>
        </p:txBody>
      </p:sp>
      <p:sp>
        <p:nvSpPr>
          <p:cNvPr id="20" name="object 20"/>
          <p:cNvSpPr txBox="1"/>
          <p:nvPr/>
        </p:nvSpPr>
        <p:spPr>
          <a:xfrm>
            <a:off x="5069753" y="4484623"/>
            <a:ext cx="3667760" cy="3028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75"/>
              </a:spcBef>
            </a:pPr>
            <a:r>
              <a:rPr dirty="0" sz="900" b="1">
                <a:solidFill>
                  <a:srgbClr val="7A0019"/>
                </a:solidFill>
                <a:latin typeface="Trebuchet MS"/>
                <a:cs typeface="Trebuchet MS"/>
              </a:rPr>
              <a:t>Source:</a:t>
            </a:r>
            <a:r>
              <a:rPr dirty="0" sz="900" spc="-35" b="1">
                <a:solidFill>
                  <a:srgbClr val="7A0019"/>
                </a:solidFill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Minnesota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Department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of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Health,</a:t>
            </a:r>
            <a:r>
              <a:rPr dirty="0" sz="900" spc="-3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Minnesota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Center</a:t>
            </a:r>
            <a:r>
              <a:rPr dirty="0" sz="900" spc="-3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for</a:t>
            </a:r>
            <a:r>
              <a:rPr dirty="0" sz="900" spc="-3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Health </a:t>
            </a:r>
            <a:r>
              <a:rPr dirty="0" sz="900">
                <a:latin typeface="Trebuchet MS"/>
                <a:cs typeface="Trebuchet MS"/>
              </a:rPr>
              <a:t>Statistics.</a:t>
            </a:r>
            <a:r>
              <a:rPr dirty="0" sz="900" spc="-5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  <a:hlinkClick r:id="rId3"/>
              </a:rPr>
              <a:t>http://www.health.state.mn.us/divs/chs/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0699" y="1130300"/>
            <a:ext cx="7849870" cy="196088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469900" marR="64769" indent="-457200">
              <a:lnSpc>
                <a:spcPts val="2180"/>
              </a:lnSpc>
              <a:spcBef>
                <a:spcPts val="155"/>
              </a:spcBef>
              <a:buClr>
                <a:srgbClr val="7A0019"/>
              </a:buClr>
              <a:buSzPct val="111111"/>
              <a:buAutoNum type="arabicPeriod"/>
              <a:tabLst>
                <a:tab pos="469900" algn="l"/>
              </a:tabLst>
            </a:pPr>
            <a:r>
              <a:rPr dirty="0" sz="1800">
                <a:latin typeface="Trebuchet MS"/>
                <a:cs typeface="Trebuchet MS"/>
              </a:rPr>
              <a:t>Do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the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risks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of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preterm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birth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(PTB),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low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birthweight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(LBW),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and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small-for-gestational-</a:t>
            </a:r>
            <a:r>
              <a:rPr dirty="0" sz="1800">
                <a:latin typeface="Trebuchet MS"/>
                <a:cs typeface="Trebuchet MS"/>
              </a:rPr>
              <a:t>age</a:t>
            </a:r>
            <a:r>
              <a:rPr dirty="0" sz="1800" spc="-2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birth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(SGA)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for</a:t>
            </a:r>
            <a:r>
              <a:rPr dirty="0" sz="1800" spc="-2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white,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U.S.-</a:t>
            </a:r>
            <a:r>
              <a:rPr dirty="0" sz="1800">
                <a:latin typeface="Trebuchet MS"/>
                <a:cs typeface="Trebuchet MS"/>
              </a:rPr>
              <a:t>born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Black,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and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foreign-</a:t>
            </a:r>
            <a:endParaRPr sz="1800">
              <a:latin typeface="Trebuchet MS"/>
              <a:cs typeface="Trebuchet MS"/>
            </a:endParaRPr>
          </a:p>
          <a:p>
            <a:pPr marL="469900" marR="5080">
              <a:lnSpc>
                <a:spcPts val="2090"/>
              </a:lnSpc>
              <a:spcBef>
                <a:spcPts val="105"/>
              </a:spcBef>
            </a:pPr>
            <a:r>
              <a:rPr dirty="0" sz="1800">
                <a:latin typeface="Trebuchet MS"/>
                <a:cs typeface="Trebuchet MS"/>
              </a:rPr>
              <a:t>born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Black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people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exposed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to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the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same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structural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racism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typology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(i.e., </a:t>
            </a:r>
            <a:r>
              <a:rPr dirty="0" sz="1800">
                <a:latin typeface="Trebuchet MS"/>
                <a:cs typeface="Trebuchet MS"/>
              </a:rPr>
              <a:t>residence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in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an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area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with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the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same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pattern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of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structural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racism)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differ?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800">
              <a:latin typeface="Trebuchet MS"/>
              <a:cs typeface="Trebuchet MS"/>
            </a:endParaRPr>
          </a:p>
          <a:p>
            <a:pPr marL="469900" marR="168275" indent="-457200">
              <a:lnSpc>
                <a:spcPts val="2090"/>
              </a:lnSpc>
              <a:buClr>
                <a:srgbClr val="7A0019"/>
              </a:buClr>
              <a:buSzPct val="111111"/>
              <a:buAutoNum type="arabicPeriod" startAt="2"/>
              <a:tabLst>
                <a:tab pos="469900" algn="l"/>
              </a:tabLst>
            </a:pPr>
            <a:r>
              <a:rPr dirty="0" sz="1800">
                <a:latin typeface="Trebuchet MS"/>
                <a:cs typeface="Trebuchet MS"/>
              </a:rPr>
              <a:t>Do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the</a:t>
            </a:r>
            <a:r>
              <a:rPr dirty="0" sz="1800" spc="-2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risks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of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PTB,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LBW,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and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SGA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differ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for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people</a:t>
            </a:r>
            <a:r>
              <a:rPr dirty="0" sz="1800" spc="-2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of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the</a:t>
            </a:r>
            <a:r>
              <a:rPr dirty="0" sz="1800" spc="-2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same</a:t>
            </a:r>
            <a:r>
              <a:rPr dirty="0" sz="1800" spc="-2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racial </a:t>
            </a:r>
            <a:r>
              <a:rPr dirty="0" sz="1800">
                <a:latin typeface="Trebuchet MS"/>
                <a:cs typeface="Trebuchet MS"/>
              </a:rPr>
              <a:t>background</a:t>
            </a:r>
            <a:r>
              <a:rPr dirty="0" sz="1800" spc="-6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in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different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structural</a:t>
            </a:r>
            <a:r>
              <a:rPr dirty="0" sz="1800" spc="-7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racism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typologies?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dirty="0" spc="-25"/>
              <a:t>17</a:t>
            </a: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Research</a:t>
            </a:r>
            <a:r>
              <a:rPr dirty="0" sz="2800" spc="-65"/>
              <a:t> </a:t>
            </a:r>
            <a:r>
              <a:rPr dirty="0" sz="2800" spc="-10"/>
              <a:t>Questions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0699" y="1130300"/>
            <a:ext cx="7860030" cy="250952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65125" marR="8255" indent="-352425">
              <a:lnSpc>
                <a:spcPct val="101099"/>
              </a:lnSpc>
              <a:spcBef>
                <a:spcPts val="75"/>
              </a:spcBef>
              <a:buClr>
                <a:srgbClr val="7A0019"/>
              </a:buClr>
              <a:buSzPct val="111111"/>
              <a:buFont typeface="Arial"/>
              <a:buChar char="►"/>
              <a:tabLst>
                <a:tab pos="365125" algn="l"/>
              </a:tabLst>
            </a:pPr>
            <a:r>
              <a:rPr dirty="0" sz="1800">
                <a:latin typeface="Trebuchet MS"/>
                <a:cs typeface="Trebuchet MS"/>
              </a:rPr>
              <a:t>Birth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records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of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singletons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of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white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(n=20,875),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US-</a:t>
            </a:r>
            <a:r>
              <a:rPr dirty="0" sz="1800">
                <a:latin typeface="Trebuchet MS"/>
                <a:cs typeface="Trebuchet MS"/>
              </a:rPr>
              <a:t>born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Black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(n=2,782), </a:t>
            </a:r>
            <a:r>
              <a:rPr dirty="0" sz="1800">
                <a:latin typeface="Trebuchet MS"/>
                <a:cs typeface="Trebuchet MS"/>
              </a:rPr>
              <a:t>and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foreign-</a:t>
            </a:r>
            <a:r>
              <a:rPr dirty="0" sz="1800">
                <a:latin typeface="Trebuchet MS"/>
                <a:cs typeface="Trebuchet MS"/>
              </a:rPr>
              <a:t>born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Black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(n=4,648)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pregnant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people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giving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birth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in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2018</a:t>
            </a:r>
            <a:endParaRPr sz="1800">
              <a:latin typeface="Trebuchet MS"/>
              <a:cs typeface="Trebuchet MS"/>
            </a:endParaRPr>
          </a:p>
          <a:p>
            <a:pPr lvl="1" marL="823594" indent="-340995">
              <a:lnSpc>
                <a:spcPct val="100000"/>
              </a:lnSpc>
              <a:spcBef>
                <a:spcPts val="650"/>
              </a:spcBef>
              <a:buClr>
                <a:srgbClr val="7A0019"/>
              </a:buClr>
              <a:buSzPct val="111111"/>
              <a:buFont typeface="Arial"/>
              <a:buChar char="•"/>
              <a:tabLst>
                <a:tab pos="823594" algn="l"/>
              </a:tabLst>
            </a:pPr>
            <a:r>
              <a:rPr dirty="0" sz="1800">
                <a:latin typeface="Trebuchet MS"/>
                <a:cs typeface="Trebuchet MS"/>
              </a:rPr>
              <a:t>Merged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with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unidimensional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structural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racism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measures</a:t>
            </a:r>
            <a:endParaRPr sz="18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140"/>
              </a:spcBef>
              <a:buClr>
                <a:srgbClr val="7A0019"/>
              </a:buClr>
              <a:buFont typeface="Arial"/>
              <a:buChar char="•"/>
            </a:pPr>
            <a:endParaRPr sz="1800">
              <a:latin typeface="Trebuchet MS"/>
              <a:cs typeface="Trebuchet MS"/>
            </a:endParaRPr>
          </a:p>
          <a:p>
            <a:pPr marL="364490" indent="-351790">
              <a:lnSpc>
                <a:spcPct val="100000"/>
              </a:lnSpc>
              <a:buClr>
                <a:srgbClr val="7A0019"/>
              </a:buClr>
              <a:buSzPct val="111111"/>
              <a:buFont typeface="Arial"/>
              <a:buChar char="►"/>
              <a:tabLst>
                <a:tab pos="364490" algn="l"/>
              </a:tabLst>
            </a:pPr>
            <a:r>
              <a:rPr dirty="0" sz="1800">
                <a:latin typeface="Trebuchet MS"/>
                <a:cs typeface="Trebuchet MS"/>
              </a:rPr>
              <a:t>Vermunt’s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3-</a:t>
            </a:r>
            <a:r>
              <a:rPr dirty="0" sz="1800">
                <a:latin typeface="Trebuchet MS"/>
                <a:cs typeface="Trebuchet MS"/>
              </a:rPr>
              <a:t>step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approach</a:t>
            </a:r>
            <a:endParaRPr sz="1800">
              <a:latin typeface="Trebuchet MS"/>
              <a:cs typeface="Trebuchet MS"/>
            </a:endParaRPr>
          </a:p>
          <a:p>
            <a:pPr marL="821690" indent="-342265">
              <a:lnSpc>
                <a:spcPct val="100000"/>
              </a:lnSpc>
              <a:spcBef>
                <a:spcPts val="550"/>
              </a:spcBef>
              <a:buClr>
                <a:srgbClr val="7A0019"/>
              </a:buClr>
              <a:buAutoNum type="arabicPeriod"/>
              <a:tabLst>
                <a:tab pos="821690" algn="l"/>
              </a:tabLst>
            </a:pPr>
            <a:r>
              <a:rPr dirty="0" sz="1800">
                <a:latin typeface="Trebuchet MS"/>
                <a:cs typeface="Trebuchet MS"/>
              </a:rPr>
              <a:t>Latent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class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model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fitting</a:t>
            </a:r>
            <a:endParaRPr sz="1800">
              <a:latin typeface="Trebuchet MS"/>
              <a:cs typeface="Trebuchet MS"/>
            </a:endParaRPr>
          </a:p>
          <a:p>
            <a:pPr marL="821690" indent="-342265">
              <a:lnSpc>
                <a:spcPct val="100000"/>
              </a:lnSpc>
              <a:spcBef>
                <a:spcPts val="434"/>
              </a:spcBef>
              <a:buClr>
                <a:srgbClr val="7A0019"/>
              </a:buClr>
              <a:buAutoNum type="arabicPeriod"/>
              <a:tabLst>
                <a:tab pos="821690" algn="l"/>
              </a:tabLst>
            </a:pPr>
            <a:r>
              <a:rPr dirty="0" sz="1800">
                <a:latin typeface="Trebuchet MS"/>
                <a:cs typeface="Trebuchet MS"/>
              </a:rPr>
              <a:t>Modal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assignment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of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pregnant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people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to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structural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racism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typologies</a:t>
            </a:r>
            <a:endParaRPr sz="1800">
              <a:latin typeface="Trebuchet MS"/>
              <a:cs typeface="Trebuchet MS"/>
            </a:endParaRPr>
          </a:p>
          <a:p>
            <a:pPr marL="821690" indent="-342265">
              <a:lnSpc>
                <a:spcPct val="100000"/>
              </a:lnSpc>
              <a:spcBef>
                <a:spcPts val="550"/>
              </a:spcBef>
              <a:buClr>
                <a:srgbClr val="7A0019"/>
              </a:buClr>
              <a:buAutoNum type="arabicPeriod"/>
              <a:tabLst>
                <a:tab pos="821690" algn="l"/>
              </a:tabLst>
            </a:pPr>
            <a:r>
              <a:rPr dirty="0" sz="1800">
                <a:latin typeface="Trebuchet MS"/>
                <a:cs typeface="Trebuchet MS"/>
              </a:rPr>
              <a:t>Relating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structural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racism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typologies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to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PTB,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LBW,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and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SGA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dirty="0" spc="-25"/>
              <a:t>18</a:t>
            </a: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/>
              <a:t>Analysis</a:t>
            </a: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02636" y="358235"/>
            <a:ext cx="2361565" cy="1063625"/>
          </a:xfrm>
          <a:custGeom>
            <a:avLst/>
            <a:gdLst/>
            <a:ahLst/>
            <a:cxnLst/>
            <a:rect l="l" t="t" r="r" b="b"/>
            <a:pathLst>
              <a:path w="2361565" h="1063625">
                <a:moveTo>
                  <a:pt x="0" y="531626"/>
                </a:moveTo>
                <a:lnTo>
                  <a:pt x="6928" y="473699"/>
                </a:lnTo>
                <a:lnTo>
                  <a:pt x="27233" y="417580"/>
                </a:lnTo>
                <a:lnTo>
                  <a:pt x="60194" y="363591"/>
                </a:lnTo>
                <a:lnTo>
                  <a:pt x="105092" y="312058"/>
                </a:lnTo>
                <a:lnTo>
                  <a:pt x="161205" y="263304"/>
                </a:lnTo>
                <a:lnTo>
                  <a:pt x="193242" y="240071"/>
                </a:lnTo>
                <a:lnTo>
                  <a:pt x="227814" y="217654"/>
                </a:lnTo>
                <a:lnTo>
                  <a:pt x="264829" y="196095"/>
                </a:lnTo>
                <a:lnTo>
                  <a:pt x="304197" y="175433"/>
                </a:lnTo>
                <a:lnTo>
                  <a:pt x="345830" y="155709"/>
                </a:lnTo>
                <a:lnTo>
                  <a:pt x="389636" y="136964"/>
                </a:lnTo>
                <a:lnTo>
                  <a:pt x="435526" y="119239"/>
                </a:lnTo>
                <a:lnTo>
                  <a:pt x="483409" y="102573"/>
                </a:lnTo>
                <a:lnTo>
                  <a:pt x="533196" y="87007"/>
                </a:lnTo>
                <a:lnTo>
                  <a:pt x="584797" y="72582"/>
                </a:lnTo>
                <a:lnTo>
                  <a:pt x="638121" y="59339"/>
                </a:lnTo>
                <a:lnTo>
                  <a:pt x="693079" y="47317"/>
                </a:lnTo>
                <a:lnTo>
                  <a:pt x="749579" y="36558"/>
                </a:lnTo>
                <a:lnTo>
                  <a:pt x="807534" y="27102"/>
                </a:lnTo>
                <a:lnTo>
                  <a:pt x="866851" y="18990"/>
                </a:lnTo>
                <a:lnTo>
                  <a:pt x="927442" y="12261"/>
                </a:lnTo>
                <a:lnTo>
                  <a:pt x="989217" y="6958"/>
                </a:lnTo>
                <a:lnTo>
                  <a:pt x="1052084" y="3119"/>
                </a:lnTo>
                <a:lnTo>
                  <a:pt x="1115955" y="786"/>
                </a:lnTo>
                <a:lnTo>
                  <a:pt x="1180739" y="0"/>
                </a:lnTo>
                <a:lnTo>
                  <a:pt x="1245522" y="786"/>
                </a:lnTo>
                <a:lnTo>
                  <a:pt x="1309393" y="3119"/>
                </a:lnTo>
                <a:lnTo>
                  <a:pt x="1372261" y="6958"/>
                </a:lnTo>
                <a:lnTo>
                  <a:pt x="1434035" y="12261"/>
                </a:lnTo>
                <a:lnTo>
                  <a:pt x="1494626" y="18990"/>
                </a:lnTo>
                <a:lnTo>
                  <a:pt x="1553944" y="27102"/>
                </a:lnTo>
                <a:lnTo>
                  <a:pt x="1611898" y="36558"/>
                </a:lnTo>
                <a:lnTo>
                  <a:pt x="1668399" y="47317"/>
                </a:lnTo>
                <a:lnTo>
                  <a:pt x="1723356" y="59339"/>
                </a:lnTo>
                <a:lnTo>
                  <a:pt x="1776680" y="72582"/>
                </a:lnTo>
                <a:lnTo>
                  <a:pt x="1828281" y="87007"/>
                </a:lnTo>
                <a:lnTo>
                  <a:pt x="1878068" y="102573"/>
                </a:lnTo>
                <a:lnTo>
                  <a:pt x="1925951" y="119239"/>
                </a:lnTo>
                <a:lnTo>
                  <a:pt x="1971841" y="136964"/>
                </a:lnTo>
                <a:lnTo>
                  <a:pt x="2015647" y="155709"/>
                </a:lnTo>
                <a:lnTo>
                  <a:pt x="2057280" y="175433"/>
                </a:lnTo>
                <a:lnTo>
                  <a:pt x="2096649" y="196095"/>
                </a:lnTo>
                <a:lnTo>
                  <a:pt x="2133664" y="217654"/>
                </a:lnTo>
                <a:lnTo>
                  <a:pt x="2168235" y="240071"/>
                </a:lnTo>
                <a:lnTo>
                  <a:pt x="2200272" y="263304"/>
                </a:lnTo>
                <a:lnTo>
                  <a:pt x="2256385" y="312058"/>
                </a:lnTo>
                <a:lnTo>
                  <a:pt x="2301283" y="363591"/>
                </a:lnTo>
                <a:lnTo>
                  <a:pt x="2334244" y="417580"/>
                </a:lnTo>
                <a:lnTo>
                  <a:pt x="2354549" y="473699"/>
                </a:lnTo>
                <a:lnTo>
                  <a:pt x="2361478" y="531626"/>
                </a:lnTo>
                <a:lnTo>
                  <a:pt x="2359731" y="560795"/>
                </a:lnTo>
                <a:lnTo>
                  <a:pt x="2346024" y="617859"/>
                </a:lnTo>
                <a:lnTo>
                  <a:pt x="2319301" y="672953"/>
                </a:lnTo>
                <a:lnTo>
                  <a:pt x="2280281" y="725755"/>
                </a:lnTo>
                <a:lnTo>
                  <a:pt x="2229686" y="775939"/>
                </a:lnTo>
                <a:lnTo>
                  <a:pt x="2168235" y="823181"/>
                </a:lnTo>
                <a:lnTo>
                  <a:pt x="2133664" y="845598"/>
                </a:lnTo>
                <a:lnTo>
                  <a:pt x="2096649" y="867157"/>
                </a:lnTo>
                <a:lnTo>
                  <a:pt x="2057280" y="887819"/>
                </a:lnTo>
                <a:lnTo>
                  <a:pt x="2015647" y="907543"/>
                </a:lnTo>
                <a:lnTo>
                  <a:pt x="1971841" y="926288"/>
                </a:lnTo>
                <a:lnTo>
                  <a:pt x="1925951" y="944013"/>
                </a:lnTo>
                <a:lnTo>
                  <a:pt x="1878068" y="960679"/>
                </a:lnTo>
                <a:lnTo>
                  <a:pt x="1828281" y="976245"/>
                </a:lnTo>
                <a:lnTo>
                  <a:pt x="1776680" y="990670"/>
                </a:lnTo>
                <a:lnTo>
                  <a:pt x="1723356" y="1003913"/>
                </a:lnTo>
                <a:lnTo>
                  <a:pt x="1668399" y="1015935"/>
                </a:lnTo>
                <a:lnTo>
                  <a:pt x="1611898" y="1026694"/>
                </a:lnTo>
                <a:lnTo>
                  <a:pt x="1553944" y="1036150"/>
                </a:lnTo>
                <a:lnTo>
                  <a:pt x="1494626" y="1044262"/>
                </a:lnTo>
                <a:lnTo>
                  <a:pt x="1434035" y="1050991"/>
                </a:lnTo>
                <a:lnTo>
                  <a:pt x="1372261" y="1056294"/>
                </a:lnTo>
                <a:lnTo>
                  <a:pt x="1309393" y="1060133"/>
                </a:lnTo>
                <a:lnTo>
                  <a:pt x="1245522" y="1062466"/>
                </a:lnTo>
                <a:lnTo>
                  <a:pt x="1180739" y="1063253"/>
                </a:lnTo>
                <a:lnTo>
                  <a:pt x="1115955" y="1062466"/>
                </a:lnTo>
                <a:lnTo>
                  <a:pt x="1052084" y="1060133"/>
                </a:lnTo>
                <a:lnTo>
                  <a:pt x="989217" y="1056294"/>
                </a:lnTo>
                <a:lnTo>
                  <a:pt x="927442" y="1050991"/>
                </a:lnTo>
                <a:lnTo>
                  <a:pt x="866851" y="1044262"/>
                </a:lnTo>
                <a:lnTo>
                  <a:pt x="807534" y="1036150"/>
                </a:lnTo>
                <a:lnTo>
                  <a:pt x="749579" y="1026694"/>
                </a:lnTo>
                <a:lnTo>
                  <a:pt x="693079" y="1015935"/>
                </a:lnTo>
                <a:lnTo>
                  <a:pt x="638121" y="1003913"/>
                </a:lnTo>
                <a:lnTo>
                  <a:pt x="584797" y="990670"/>
                </a:lnTo>
                <a:lnTo>
                  <a:pt x="533196" y="976245"/>
                </a:lnTo>
                <a:lnTo>
                  <a:pt x="483409" y="960679"/>
                </a:lnTo>
                <a:lnTo>
                  <a:pt x="435526" y="944013"/>
                </a:lnTo>
                <a:lnTo>
                  <a:pt x="389636" y="926288"/>
                </a:lnTo>
                <a:lnTo>
                  <a:pt x="345830" y="907543"/>
                </a:lnTo>
                <a:lnTo>
                  <a:pt x="304197" y="887819"/>
                </a:lnTo>
                <a:lnTo>
                  <a:pt x="264829" y="867157"/>
                </a:lnTo>
                <a:lnTo>
                  <a:pt x="227814" y="845598"/>
                </a:lnTo>
                <a:lnTo>
                  <a:pt x="193242" y="823181"/>
                </a:lnTo>
                <a:lnTo>
                  <a:pt x="161205" y="799948"/>
                </a:lnTo>
                <a:lnTo>
                  <a:pt x="105092" y="751194"/>
                </a:lnTo>
                <a:lnTo>
                  <a:pt x="60194" y="699661"/>
                </a:lnTo>
                <a:lnTo>
                  <a:pt x="27233" y="645672"/>
                </a:lnTo>
                <a:lnTo>
                  <a:pt x="6928" y="589553"/>
                </a:lnTo>
                <a:lnTo>
                  <a:pt x="0" y="531626"/>
                </a:lnTo>
                <a:close/>
              </a:path>
            </a:pathLst>
          </a:custGeom>
          <a:ln w="167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3840589" y="546995"/>
            <a:ext cx="1263650" cy="66675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96850" marR="5080" indent="-184785">
              <a:lnSpc>
                <a:spcPct val="100000"/>
              </a:lnSpc>
              <a:spcBef>
                <a:spcPts val="114"/>
              </a:spcBef>
            </a:pPr>
            <a:r>
              <a:rPr dirty="0" sz="2100" spc="-20">
                <a:solidFill>
                  <a:srgbClr val="000000"/>
                </a:solidFill>
              </a:rPr>
              <a:t>Structural </a:t>
            </a:r>
            <a:r>
              <a:rPr dirty="0" sz="2100" spc="-10">
                <a:solidFill>
                  <a:srgbClr val="000000"/>
                </a:solidFill>
              </a:rPr>
              <a:t>Racism</a:t>
            </a:r>
            <a:endParaRPr sz="2100"/>
          </a:p>
        </p:txBody>
      </p:sp>
      <p:sp>
        <p:nvSpPr>
          <p:cNvPr id="5" name="object 5"/>
          <p:cNvSpPr/>
          <p:nvPr/>
        </p:nvSpPr>
        <p:spPr>
          <a:xfrm>
            <a:off x="1310487" y="1413916"/>
            <a:ext cx="6368415" cy="1532255"/>
          </a:xfrm>
          <a:custGeom>
            <a:avLst/>
            <a:gdLst/>
            <a:ahLst/>
            <a:cxnLst/>
            <a:rect l="l" t="t" r="r" b="b"/>
            <a:pathLst>
              <a:path w="6368415" h="1532255">
                <a:moveTo>
                  <a:pt x="6368148" y="1529702"/>
                </a:moveTo>
                <a:lnTo>
                  <a:pt x="6345898" y="1501190"/>
                </a:lnTo>
                <a:lnTo>
                  <a:pt x="6298870" y="1440916"/>
                </a:lnTo>
                <a:lnTo>
                  <a:pt x="6280823" y="1478813"/>
                </a:lnTo>
                <a:lnTo>
                  <a:pt x="3176498" y="0"/>
                </a:lnTo>
                <a:lnTo>
                  <a:pt x="3172891" y="7543"/>
                </a:lnTo>
                <a:lnTo>
                  <a:pt x="3169247" y="12"/>
                </a:lnTo>
                <a:lnTo>
                  <a:pt x="87185" y="1478572"/>
                </a:lnTo>
                <a:lnTo>
                  <a:pt x="69024" y="1440726"/>
                </a:lnTo>
                <a:lnTo>
                  <a:pt x="0" y="1529702"/>
                </a:lnTo>
                <a:lnTo>
                  <a:pt x="112598" y="1531543"/>
                </a:lnTo>
                <a:lnTo>
                  <a:pt x="97929" y="1500974"/>
                </a:lnTo>
                <a:lnTo>
                  <a:pt x="94437" y="1493710"/>
                </a:lnTo>
                <a:lnTo>
                  <a:pt x="3109811" y="47155"/>
                </a:lnTo>
                <a:lnTo>
                  <a:pt x="1338186" y="1460334"/>
                </a:lnTo>
                <a:lnTo>
                  <a:pt x="1312011" y="1427518"/>
                </a:lnTo>
                <a:lnTo>
                  <a:pt x="1264678" y="1529702"/>
                </a:lnTo>
                <a:lnTo>
                  <a:pt x="1374825" y="1506270"/>
                </a:lnTo>
                <a:lnTo>
                  <a:pt x="1356995" y="1483918"/>
                </a:lnTo>
                <a:lnTo>
                  <a:pt x="1348651" y="1473454"/>
                </a:lnTo>
                <a:lnTo>
                  <a:pt x="3152927" y="34226"/>
                </a:lnTo>
                <a:lnTo>
                  <a:pt x="2582024" y="1433271"/>
                </a:lnTo>
                <a:lnTo>
                  <a:pt x="2543162" y="1417408"/>
                </a:lnTo>
                <a:lnTo>
                  <a:pt x="2551734" y="1529702"/>
                </a:lnTo>
                <a:lnTo>
                  <a:pt x="2636418" y="1455470"/>
                </a:lnTo>
                <a:lnTo>
                  <a:pt x="2635656" y="1455153"/>
                </a:lnTo>
                <a:lnTo>
                  <a:pt x="2597569" y="1439621"/>
                </a:lnTo>
                <a:lnTo>
                  <a:pt x="3173006" y="29464"/>
                </a:lnTo>
                <a:lnTo>
                  <a:pt x="3769461" y="1440192"/>
                </a:lnTo>
                <a:lnTo>
                  <a:pt x="3730802" y="1456537"/>
                </a:lnTo>
                <a:lnTo>
                  <a:pt x="3816413" y="1529702"/>
                </a:lnTo>
                <a:lnTo>
                  <a:pt x="3821074" y="1456537"/>
                </a:lnTo>
                <a:lnTo>
                  <a:pt x="3821138" y="1455661"/>
                </a:lnTo>
                <a:lnTo>
                  <a:pt x="3823576" y="1417320"/>
                </a:lnTo>
                <a:lnTo>
                  <a:pt x="3784917" y="1433664"/>
                </a:lnTo>
                <a:lnTo>
                  <a:pt x="3193326" y="34404"/>
                </a:lnTo>
                <a:lnTo>
                  <a:pt x="5019179" y="1473936"/>
                </a:lnTo>
                <a:lnTo>
                  <a:pt x="4993195" y="1506893"/>
                </a:lnTo>
                <a:lnTo>
                  <a:pt x="5103469" y="1529702"/>
                </a:lnTo>
                <a:lnTo>
                  <a:pt x="5082133" y="1484325"/>
                </a:lnTo>
                <a:lnTo>
                  <a:pt x="5055552" y="1427797"/>
                </a:lnTo>
                <a:lnTo>
                  <a:pt x="5029568" y="1460754"/>
                </a:lnTo>
                <a:lnTo>
                  <a:pt x="3236887" y="47371"/>
                </a:lnTo>
                <a:lnTo>
                  <a:pt x="6273609" y="1493964"/>
                </a:lnTo>
                <a:lnTo>
                  <a:pt x="6255563" y="1531861"/>
                </a:lnTo>
                <a:lnTo>
                  <a:pt x="6368148" y="1529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62088" y="2943616"/>
            <a:ext cx="1091565" cy="744855"/>
          </a:xfrm>
          <a:prstGeom prst="rect">
            <a:avLst/>
          </a:prstGeom>
          <a:ln w="16788">
            <a:solidFill>
              <a:srgbClr val="000000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15"/>
              </a:spcBef>
            </a:pPr>
            <a:endParaRPr sz="1050">
              <a:latin typeface="Times New Roman"/>
              <a:cs typeface="Times New Roman"/>
            </a:endParaRPr>
          </a:p>
          <a:p>
            <a:pPr marL="210185" marR="194945" indent="33020">
              <a:lnSpc>
                <a:spcPts val="1190"/>
              </a:lnSpc>
            </a:pPr>
            <a:r>
              <a:rPr dirty="0" sz="1050" spc="-25">
                <a:latin typeface="Trebuchet MS"/>
                <a:cs typeface="Trebuchet MS"/>
              </a:rPr>
              <a:t>Residential Segregation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dirty="0" spc="-25"/>
              <a:t>19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26767" y="2943616"/>
            <a:ext cx="1091565" cy="744855"/>
          </a:xfrm>
          <a:prstGeom prst="rect">
            <a:avLst/>
          </a:prstGeom>
          <a:ln w="16788">
            <a:solidFill>
              <a:srgbClr val="000000"/>
            </a:solidFill>
          </a:ln>
        </p:spPr>
        <p:txBody>
          <a:bodyPr wrap="square" lIns="0" tIns="609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80"/>
              </a:spcBef>
            </a:pPr>
            <a:endParaRPr sz="1050">
              <a:latin typeface="Times New Roman"/>
              <a:cs typeface="Times New Roman"/>
            </a:endParaRPr>
          </a:p>
          <a:p>
            <a:pPr marL="339090" marR="234315" indent="-50800">
              <a:lnSpc>
                <a:spcPts val="1190"/>
              </a:lnSpc>
              <a:spcBef>
                <a:spcPts val="5"/>
              </a:spcBef>
            </a:pPr>
            <a:r>
              <a:rPr dirty="0" sz="1050" spc="-40">
                <a:latin typeface="Trebuchet MS"/>
                <a:cs typeface="Trebuchet MS"/>
              </a:rPr>
              <a:t>Education </a:t>
            </a:r>
            <a:r>
              <a:rPr dirty="0" sz="1050" spc="-10">
                <a:latin typeface="Trebuchet MS"/>
                <a:cs typeface="Trebuchet MS"/>
              </a:rPr>
              <a:t>Inequity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3827" y="2943616"/>
            <a:ext cx="1091565" cy="744855"/>
          </a:xfrm>
          <a:prstGeom prst="rect">
            <a:avLst/>
          </a:prstGeom>
          <a:ln w="16788">
            <a:solidFill>
              <a:srgbClr val="000000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15"/>
              </a:spcBef>
            </a:pPr>
            <a:endParaRPr sz="1050">
              <a:latin typeface="Times New Roman"/>
              <a:cs typeface="Times New Roman"/>
            </a:endParaRPr>
          </a:p>
          <a:p>
            <a:pPr marL="321945" marR="170815" indent="-134620">
              <a:lnSpc>
                <a:spcPts val="1190"/>
              </a:lnSpc>
            </a:pPr>
            <a:r>
              <a:rPr dirty="0" sz="1050" spc="-25">
                <a:latin typeface="Trebuchet MS"/>
                <a:cs typeface="Trebuchet MS"/>
              </a:rPr>
              <a:t>Employment </a:t>
            </a:r>
            <a:r>
              <a:rPr dirty="0" sz="1050" spc="-10">
                <a:latin typeface="Trebuchet MS"/>
                <a:cs typeface="Trebuchet MS"/>
              </a:rPr>
              <a:t>Inequity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8506" y="2943616"/>
            <a:ext cx="1091565" cy="744855"/>
          </a:xfrm>
          <a:prstGeom prst="rect">
            <a:avLst/>
          </a:prstGeom>
          <a:ln w="16788">
            <a:solidFill>
              <a:srgbClr val="000000"/>
            </a:solidFill>
          </a:ln>
        </p:spPr>
        <p:txBody>
          <a:bodyPr wrap="square" lIns="0" tIns="609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80"/>
              </a:spcBef>
            </a:pPr>
            <a:endParaRPr sz="1050">
              <a:latin typeface="Times New Roman"/>
              <a:cs typeface="Times New Roman"/>
            </a:endParaRPr>
          </a:p>
          <a:p>
            <a:pPr marL="321945" marR="308610" indent="16510">
              <a:lnSpc>
                <a:spcPts val="1190"/>
              </a:lnSpc>
              <a:spcBef>
                <a:spcPts val="5"/>
              </a:spcBef>
            </a:pPr>
            <a:r>
              <a:rPr dirty="0" sz="1050" spc="-10">
                <a:latin typeface="Trebuchet MS"/>
                <a:cs typeface="Trebuchet MS"/>
              </a:rPr>
              <a:t>Income </a:t>
            </a:r>
            <a:r>
              <a:rPr dirty="0" sz="1050" spc="-45">
                <a:latin typeface="Trebuchet MS"/>
                <a:cs typeface="Trebuchet MS"/>
              </a:rPr>
              <a:t>Inequity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65566" y="2943616"/>
            <a:ext cx="1091565" cy="744855"/>
          </a:xfrm>
          <a:prstGeom prst="rect">
            <a:avLst/>
          </a:prstGeom>
          <a:ln w="16788">
            <a:solidFill>
              <a:srgbClr val="000000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15"/>
              </a:spcBef>
            </a:pPr>
            <a:endParaRPr sz="1050">
              <a:latin typeface="Times New Roman"/>
              <a:cs typeface="Times New Roman"/>
            </a:endParaRPr>
          </a:p>
          <a:p>
            <a:pPr marL="339090" marR="48260" indent="-218440">
              <a:lnSpc>
                <a:spcPts val="1190"/>
              </a:lnSpc>
            </a:pPr>
            <a:r>
              <a:rPr dirty="0" sz="1050" spc="-35">
                <a:latin typeface="Trebuchet MS"/>
                <a:cs typeface="Trebuchet MS"/>
              </a:rPr>
              <a:t>Homeownership </a:t>
            </a:r>
            <a:r>
              <a:rPr dirty="0" sz="1050" spc="-10">
                <a:latin typeface="Trebuchet MS"/>
                <a:cs typeface="Trebuchet MS"/>
              </a:rPr>
              <a:t>Inequity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30244" y="2943616"/>
            <a:ext cx="1091565" cy="744855"/>
          </a:xfrm>
          <a:prstGeom prst="rect">
            <a:avLst/>
          </a:prstGeom>
          <a:ln w="16788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305435" marR="301625" indent="-17145">
              <a:lnSpc>
                <a:spcPts val="1190"/>
              </a:lnSpc>
            </a:pPr>
            <a:r>
              <a:rPr dirty="0" sz="1050" spc="-20">
                <a:latin typeface="Trebuchet MS"/>
                <a:cs typeface="Trebuchet MS"/>
              </a:rPr>
              <a:t>Criminal </a:t>
            </a:r>
            <a:r>
              <a:rPr dirty="0" sz="1050" spc="-10">
                <a:latin typeface="Trebuchet MS"/>
                <a:cs typeface="Trebuchet MS"/>
              </a:rPr>
              <a:t>Justice </a:t>
            </a:r>
            <a:r>
              <a:rPr dirty="0" sz="1050" spc="-20">
                <a:latin typeface="Trebuchet MS"/>
                <a:cs typeface="Trebuchet MS"/>
              </a:rPr>
              <a:t>Inequity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8275" y="4035044"/>
            <a:ext cx="859790" cy="38862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 indent="140335">
              <a:lnSpc>
                <a:spcPts val="1420"/>
              </a:lnSpc>
              <a:spcBef>
                <a:spcPts val="165"/>
              </a:spcBef>
            </a:pPr>
            <a:r>
              <a:rPr dirty="0" sz="1200">
                <a:latin typeface="Trebuchet MS"/>
                <a:cs typeface="Trebuchet MS"/>
              </a:rPr>
              <a:t>Index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of </a:t>
            </a:r>
            <a:r>
              <a:rPr dirty="0" sz="1200" spc="-10">
                <a:latin typeface="Trebuchet MS"/>
                <a:cs typeface="Trebuchet MS"/>
              </a:rPr>
              <a:t>Dissimilarity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87250" y="4035044"/>
            <a:ext cx="986155" cy="56515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56845" marR="74295" indent="-74930">
              <a:lnSpc>
                <a:spcPts val="1420"/>
              </a:lnSpc>
              <a:spcBef>
                <a:spcPts val="165"/>
              </a:spcBef>
            </a:pPr>
            <a:r>
              <a:rPr dirty="0" sz="1200" spc="-10">
                <a:latin typeface="Trebuchet MS"/>
                <a:cs typeface="Trebuchet MS"/>
              </a:rPr>
              <a:t>B-</a:t>
            </a:r>
            <a:r>
              <a:rPr dirty="0" sz="1200">
                <a:latin typeface="Trebuchet MS"/>
                <a:cs typeface="Trebuchet MS"/>
              </a:rPr>
              <a:t>W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College Education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345"/>
              </a:lnSpc>
            </a:pPr>
            <a:r>
              <a:rPr dirty="0" sz="1200">
                <a:latin typeface="Trebuchet MS"/>
                <a:cs typeface="Trebuchet MS"/>
              </a:rPr>
              <a:t>(25</a:t>
            </a:r>
            <a:r>
              <a:rPr dirty="0" sz="1200" spc="-2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and</a:t>
            </a:r>
            <a:r>
              <a:rPr dirty="0" sz="1200" spc="-20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older)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86875" y="4035044"/>
            <a:ext cx="871855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30"/>
              </a:lnSpc>
              <a:spcBef>
                <a:spcPts val="100"/>
              </a:spcBef>
            </a:pPr>
            <a:r>
              <a:rPr dirty="0" sz="1200" spc="-10">
                <a:latin typeface="Trebuchet MS"/>
                <a:cs typeface="Trebuchet MS"/>
              </a:rPr>
              <a:t>B-</a:t>
            </a:r>
            <a:r>
              <a:rPr dirty="0" sz="1200" spc="-50">
                <a:latin typeface="Trebuchet MS"/>
                <a:cs typeface="Trebuchet MS"/>
              </a:rPr>
              <a:t>W</a:t>
            </a:r>
            <a:endParaRPr sz="1200">
              <a:latin typeface="Trebuchet MS"/>
              <a:cs typeface="Trebuchet MS"/>
            </a:endParaRPr>
          </a:p>
          <a:p>
            <a:pPr algn="ctr" marL="12700" marR="5080">
              <a:lnSpc>
                <a:spcPts val="1390"/>
              </a:lnSpc>
              <a:spcBef>
                <a:spcPts val="75"/>
              </a:spcBef>
            </a:pPr>
            <a:r>
              <a:rPr dirty="0" sz="1200" spc="-10">
                <a:latin typeface="Trebuchet MS"/>
                <a:cs typeface="Trebuchet MS"/>
              </a:rPr>
              <a:t>Employment (16-</a:t>
            </a:r>
            <a:r>
              <a:rPr dirty="0" sz="1200" spc="-25">
                <a:latin typeface="Trebuchet MS"/>
                <a:cs typeface="Trebuchet MS"/>
              </a:rPr>
              <a:t>64)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10397" y="4035044"/>
            <a:ext cx="1174750" cy="5651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12065" marR="5080" indent="1270">
              <a:lnSpc>
                <a:spcPct val="97500"/>
              </a:lnSpc>
              <a:spcBef>
                <a:spcPts val="135"/>
              </a:spcBef>
            </a:pPr>
            <a:r>
              <a:rPr dirty="0" sz="1200">
                <a:latin typeface="Trebuchet MS"/>
                <a:cs typeface="Trebuchet MS"/>
              </a:rPr>
              <a:t>Index</a:t>
            </a:r>
            <a:r>
              <a:rPr dirty="0" sz="1200" spc="-4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of </a:t>
            </a:r>
            <a:r>
              <a:rPr dirty="0" sz="1200">
                <a:latin typeface="Trebuchet MS"/>
                <a:cs typeface="Trebuchet MS"/>
              </a:rPr>
              <a:t>Concentration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at </a:t>
            </a:r>
            <a:r>
              <a:rPr dirty="0" sz="1200">
                <a:latin typeface="Trebuchet MS"/>
                <a:cs typeface="Trebuchet MS"/>
              </a:rPr>
              <a:t>the</a:t>
            </a:r>
            <a:r>
              <a:rPr dirty="0" sz="1200" spc="-20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Extremes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52554" y="4028947"/>
            <a:ext cx="808355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20955" marR="5080" indent="-8890">
              <a:lnSpc>
                <a:spcPts val="1390"/>
              </a:lnSpc>
              <a:spcBef>
                <a:spcPts val="185"/>
              </a:spcBef>
            </a:pPr>
            <a:r>
              <a:rPr dirty="0" sz="1200" spc="-10">
                <a:latin typeface="Trebuchet MS"/>
                <a:cs typeface="Trebuchet MS"/>
              </a:rPr>
              <a:t>W-</a:t>
            </a:r>
            <a:r>
              <a:rPr dirty="0" sz="1200">
                <a:latin typeface="Trebuchet MS"/>
                <a:cs typeface="Trebuchet MS"/>
              </a:rPr>
              <a:t>B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Owned Households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14715" y="3995070"/>
            <a:ext cx="1343025" cy="646430"/>
          </a:xfrm>
          <a:prstGeom prst="rect">
            <a:avLst/>
          </a:prstGeom>
          <a:solidFill>
            <a:srgbClr val="FFE08C"/>
          </a:solidFill>
        </p:spPr>
        <p:txBody>
          <a:bodyPr wrap="square" lIns="0" tIns="57785" rIns="0" bIns="0" rtlCol="0" vert="horz">
            <a:spAutoFit/>
          </a:bodyPr>
          <a:lstStyle/>
          <a:p>
            <a:pPr algn="ctr" marL="218440" marR="210185" indent="-635">
              <a:lnSpc>
                <a:spcPts val="1390"/>
              </a:lnSpc>
              <a:spcBef>
                <a:spcPts val="455"/>
              </a:spcBef>
            </a:pPr>
            <a:r>
              <a:rPr dirty="0" sz="1200" spc="-10">
                <a:latin typeface="Trebuchet MS"/>
                <a:cs typeface="Trebuchet MS"/>
              </a:rPr>
              <a:t>B-</a:t>
            </a:r>
            <a:r>
              <a:rPr dirty="0" sz="1200">
                <a:latin typeface="Trebuchet MS"/>
                <a:cs typeface="Trebuchet MS"/>
              </a:rPr>
              <a:t>W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Jail </a:t>
            </a:r>
            <a:r>
              <a:rPr dirty="0" sz="1200" spc="-10">
                <a:latin typeface="Trebuchet MS"/>
                <a:cs typeface="Trebuchet MS"/>
              </a:rPr>
              <a:t>Incarceration (15-</a:t>
            </a:r>
            <a:r>
              <a:rPr dirty="0" sz="1200" spc="-25">
                <a:latin typeface="Trebuchet MS"/>
                <a:cs typeface="Trebuchet MS"/>
              </a:rPr>
              <a:t>64)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7377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5579" y="4398254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92075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20277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48478" y="43982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07377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35579" y="3377938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92075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20277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48478" y="33779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07377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35579" y="2357716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92075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20277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48478" y="235771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94533" y="1337399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 h="0">
                <a:moveTo>
                  <a:pt x="0" y="0"/>
                </a:moveTo>
                <a:lnTo>
                  <a:pt x="125636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35579" y="1337399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92075" y="133739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920277" y="133739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48478" y="133739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94533" y="4908412"/>
            <a:ext cx="773430" cy="0"/>
          </a:xfrm>
          <a:custGeom>
            <a:avLst/>
            <a:gdLst/>
            <a:ahLst/>
            <a:cxnLst/>
            <a:rect l="l" t="t" r="r" b="b"/>
            <a:pathLst>
              <a:path w="773429" h="0">
                <a:moveTo>
                  <a:pt x="0" y="0"/>
                </a:moveTo>
                <a:lnTo>
                  <a:pt x="773179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07377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35579" y="3888096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92075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920277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048478" y="388809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407377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535579" y="2867779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792075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920277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048478" y="286777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294533" y="1847557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 h="0">
                <a:moveTo>
                  <a:pt x="0" y="0"/>
                </a:moveTo>
                <a:lnTo>
                  <a:pt x="125636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535579" y="1847557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792075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920277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048478" y="184755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294533" y="827241"/>
            <a:ext cx="773430" cy="0"/>
          </a:xfrm>
          <a:custGeom>
            <a:avLst/>
            <a:gdLst/>
            <a:ahLst/>
            <a:cxnLst/>
            <a:rect l="l" t="t" r="r" b="b"/>
            <a:pathLst>
              <a:path w="773429" h="0">
                <a:moveTo>
                  <a:pt x="0" y="0"/>
                </a:moveTo>
                <a:lnTo>
                  <a:pt x="773179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9" name="object 39"/>
          <p:cNvGrpSpPr/>
          <p:nvPr/>
        </p:nvGrpSpPr>
        <p:grpSpPr>
          <a:xfrm>
            <a:off x="3294533" y="827242"/>
            <a:ext cx="754380" cy="4081779"/>
            <a:chOff x="3294533" y="827242"/>
            <a:chExt cx="754380" cy="4081779"/>
          </a:xfrm>
        </p:grpSpPr>
        <p:sp>
          <p:nvSpPr>
            <p:cNvPr id="40" name="object 40"/>
            <p:cNvSpPr/>
            <p:nvPr/>
          </p:nvSpPr>
          <p:spPr>
            <a:xfrm>
              <a:off x="3294533" y="2308727"/>
              <a:ext cx="113030" cy="2599690"/>
            </a:xfrm>
            <a:custGeom>
              <a:avLst/>
              <a:gdLst/>
              <a:ahLst/>
              <a:cxnLst/>
              <a:rect l="l" t="t" r="r" b="b"/>
              <a:pathLst>
                <a:path w="113029" h="2599690">
                  <a:moveTo>
                    <a:pt x="112844" y="0"/>
                  </a:moveTo>
                  <a:lnTo>
                    <a:pt x="0" y="0"/>
                  </a:lnTo>
                  <a:lnTo>
                    <a:pt x="0" y="2599684"/>
                  </a:lnTo>
                  <a:lnTo>
                    <a:pt x="112844" y="2599684"/>
                  </a:lnTo>
                  <a:lnTo>
                    <a:pt x="1128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420169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548371" y="4908412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 h="0">
                  <a:moveTo>
                    <a:pt x="115408" y="0"/>
                  </a:moveTo>
                  <a:lnTo>
                    <a:pt x="0" y="0"/>
                  </a:lnTo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676666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98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804868" y="1333325"/>
              <a:ext cx="115570" cy="3575685"/>
            </a:xfrm>
            <a:custGeom>
              <a:avLst/>
              <a:gdLst/>
              <a:ahLst/>
              <a:cxnLst/>
              <a:rect l="l" t="t" r="r" b="b"/>
              <a:pathLst>
                <a:path w="115570" h="3575685">
                  <a:moveTo>
                    <a:pt x="115409" y="0"/>
                  </a:moveTo>
                  <a:lnTo>
                    <a:pt x="0" y="0"/>
                  </a:lnTo>
                  <a:lnTo>
                    <a:pt x="0" y="3575086"/>
                  </a:lnTo>
                  <a:lnTo>
                    <a:pt x="115409" y="3575086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933069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/>
          <p:nvPr/>
        </p:nvSpPr>
        <p:spPr>
          <a:xfrm>
            <a:off x="4340603" y="43982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475246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603543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731745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859945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988242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116443" y="43982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340603" y="33779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475246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603543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731745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859945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988242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116443" y="33779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340603" y="235771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475246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603543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731745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859945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988242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116443" y="235771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340603" y="1337399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 h="0">
                <a:moveTo>
                  <a:pt x="0" y="0"/>
                </a:moveTo>
                <a:lnTo>
                  <a:pt x="14753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603543" y="133739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731745" y="1337399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988242" y="1337399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 h="0">
                <a:moveTo>
                  <a:pt x="0" y="0"/>
                </a:moveTo>
                <a:lnTo>
                  <a:pt x="147436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340603" y="4908412"/>
            <a:ext cx="795655" cy="0"/>
          </a:xfrm>
          <a:custGeom>
            <a:avLst/>
            <a:gdLst/>
            <a:ahLst/>
            <a:cxnLst/>
            <a:rect l="l" t="t" r="r" b="b"/>
            <a:pathLst>
              <a:path w="795654" h="0">
                <a:moveTo>
                  <a:pt x="0" y="0"/>
                </a:moveTo>
                <a:lnTo>
                  <a:pt x="79507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340603" y="388809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475246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603543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731745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859945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988242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116443" y="388809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340603" y="286777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475246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603543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731745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859945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988242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116443" y="286777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340603" y="184755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475246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603543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731745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859945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988242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116443" y="184755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340603" y="827241"/>
            <a:ext cx="795655" cy="0"/>
          </a:xfrm>
          <a:custGeom>
            <a:avLst/>
            <a:gdLst/>
            <a:ahLst/>
            <a:cxnLst/>
            <a:rect l="l" t="t" r="r" b="b"/>
            <a:pathLst>
              <a:path w="795654" h="0">
                <a:moveTo>
                  <a:pt x="0" y="0"/>
                </a:moveTo>
                <a:lnTo>
                  <a:pt x="79507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4" name="object 94"/>
          <p:cNvGrpSpPr/>
          <p:nvPr/>
        </p:nvGrpSpPr>
        <p:grpSpPr>
          <a:xfrm>
            <a:off x="4359837" y="827242"/>
            <a:ext cx="756920" cy="4081779"/>
            <a:chOff x="4359837" y="827242"/>
            <a:chExt cx="756920" cy="4081779"/>
          </a:xfrm>
        </p:grpSpPr>
        <p:sp>
          <p:nvSpPr>
            <p:cNvPr id="95" name="object 95"/>
            <p:cNvSpPr/>
            <p:nvPr/>
          </p:nvSpPr>
          <p:spPr>
            <a:xfrm>
              <a:off x="4359837" y="1757730"/>
              <a:ext cx="115570" cy="3150870"/>
            </a:xfrm>
            <a:custGeom>
              <a:avLst/>
              <a:gdLst/>
              <a:ahLst/>
              <a:cxnLst/>
              <a:rect l="l" t="t" r="r" b="b"/>
              <a:pathLst>
                <a:path w="115570" h="3150870">
                  <a:moveTo>
                    <a:pt x="115409" y="0"/>
                  </a:moveTo>
                  <a:lnTo>
                    <a:pt x="0" y="0"/>
                  </a:lnTo>
                  <a:lnTo>
                    <a:pt x="0" y="3150682"/>
                  </a:lnTo>
                  <a:lnTo>
                    <a:pt x="115409" y="3150682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4488134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4616335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4744536" y="1643457"/>
              <a:ext cx="115570" cy="3265170"/>
            </a:xfrm>
            <a:custGeom>
              <a:avLst/>
              <a:gdLst/>
              <a:ahLst/>
              <a:cxnLst/>
              <a:rect l="l" t="t" r="r" b="b"/>
              <a:pathLst>
                <a:path w="115570" h="3265170">
                  <a:moveTo>
                    <a:pt x="115409" y="0"/>
                  </a:moveTo>
                  <a:lnTo>
                    <a:pt x="0" y="0"/>
                  </a:lnTo>
                  <a:lnTo>
                    <a:pt x="0" y="3264955"/>
                  </a:lnTo>
                  <a:lnTo>
                    <a:pt x="115409" y="3264955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98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4872832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5001034" y="1672072"/>
              <a:ext cx="115570" cy="3236595"/>
            </a:xfrm>
            <a:custGeom>
              <a:avLst/>
              <a:gdLst/>
              <a:ahLst/>
              <a:cxnLst/>
              <a:rect l="l" t="t" r="r" b="b"/>
              <a:pathLst>
                <a:path w="115570" h="3236595">
                  <a:moveTo>
                    <a:pt x="115409" y="0"/>
                  </a:moveTo>
                  <a:lnTo>
                    <a:pt x="0" y="0"/>
                  </a:lnTo>
                  <a:lnTo>
                    <a:pt x="0" y="3236339"/>
                  </a:lnTo>
                  <a:lnTo>
                    <a:pt x="115409" y="3236339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1" name="object 101"/>
          <p:cNvSpPr/>
          <p:nvPr/>
        </p:nvSpPr>
        <p:spPr>
          <a:xfrm>
            <a:off x="5408567" y="43982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543211" y="4398254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799708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927909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056206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184406" y="43982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408567" y="33779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543211" y="3377938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799708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5927909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056206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6184406" y="33779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5408567" y="2357716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5" h="0">
                <a:moveTo>
                  <a:pt x="0" y="0"/>
                </a:moveTo>
                <a:lnTo>
                  <a:pt x="403932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5927909" y="2357716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6184406" y="235771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5408567" y="1337399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5" h="0">
                <a:moveTo>
                  <a:pt x="0" y="0"/>
                </a:moveTo>
                <a:lnTo>
                  <a:pt x="403932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5927909" y="1337399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6184406" y="133739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5408567" y="4908412"/>
            <a:ext cx="795655" cy="0"/>
          </a:xfrm>
          <a:custGeom>
            <a:avLst/>
            <a:gdLst/>
            <a:ahLst/>
            <a:cxnLst/>
            <a:rect l="l" t="t" r="r" b="b"/>
            <a:pathLst>
              <a:path w="795654" h="0">
                <a:moveTo>
                  <a:pt x="0" y="0"/>
                </a:moveTo>
                <a:lnTo>
                  <a:pt x="79507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5408567" y="388809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543211" y="3888096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5799708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5927909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6056206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6184406" y="388809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5408567" y="2867779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 h="0">
                <a:moveTo>
                  <a:pt x="0" y="0"/>
                </a:moveTo>
                <a:lnTo>
                  <a:pt x="27573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5799708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5927909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6056206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6184406" y="286777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5408567" y="1847557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5" h="0">
                <a:moveTo>
                  <a:pt x="0" y="0"/>
                </a:moveTo>
                <a:lnTo>
                  <a:pt x="403932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5927909" y="1847557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6184406" y="184755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5408567" y="827241"/>
            <a:ext cx="795655" cy="0"/>
          </a:xfrm>
          <a:custGeom>
            <a:avLst/>
            <a:gdLst/>
            <a:ahLst/>
            <a:cxnLst/>
            <a:rect l="l" t="t" r="r" b="b"/>
            <a:pathLst>
              <a:path w="795654" h="0">
                <a:moveTo>
                  <a:pt x="0" y="0"/>
                </a:moveTo>
                <a:lnTo>
                  <a:pt x="79507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5" name="object 135"/>
          <p:cNvGrpSpPr/>
          <p:nvPr/>
        </p:nvGrpSpPr>
        <p:grpSpPr>
          <a:xfrm>
            <a:off x="5427802" y="827242"/>
            <a:ext cx="756920" cy="4081779"/>
            <a:chOff x="5427802" y="827242"/>
            <a:chExt cx="756920" cy="4081779"/>
          </a:xfrm>
        </p:grpSpPr>
        <p:sp>
          <p:nvSpPr>
            <p:cNvPr id="136" name="object 136"/>
            <p:cNvSpPr/>
            <p:nvPr/>
          </p:nvSpPr>
          <p:spPr>
            <a:xfrm>
              <a:off x="5427802" y="3198377"/>
              <a:ext cx="115570" cy="1710055"/>
            </a:xfrm>
            <a:custGeom>
              <a:avLst/>
              <a:gdLst/>
              <a:ahLst/>
              <a:cxnLst/>
              <a:rect l="l" t="t" r="r" b="b"/>
              <a:pathLst>
                <a:path w="115570" h="1710054">
                  <a:moveTo>
                    <a:pt x="115409" y="0"/>
                  </a:moveTo>
                  <a:lnTo>
                    <a:pt x="0" y="0"/>
                  </a:lnTo>
                  <a:lnTo>
                    <a:pt x="0" y="1710034"/>
                  </a:lnTo>
                  <a:lnTo>
                    <a:pt x="115409" y="1710034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5556003" y="4908412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 h="0">
                  <a:moveTo>
                    <a:pt x="115408" y="0"/>
                  </a:moveTo>
                  <a:lnTo>
                    <a:pt x="0" y="0"/>
                  </a:lnTo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5684298" y="2586264"/>
              <a:ext cx="115570" cy="2322195"/>
            </a:xfrm>
            <a:custGeom>
              <a:avLst/>
              <a:gdLst/>
              <a:ahLst/>
              <a:cxnLst/>
              <a:rect l="l" t="t" r="r" b="b"/>
              <a:pathLst>
                <a:path w="115570" h="2322195">
                  <a:moveTo>
                    <a:pt x="115409" y="0"/>
                  </a:moveTo>
                  <a:lnTo>
                    <a:pt x="0" y="0"/>
                  </a:lnTo>
                  <a:lnTo>
                    <a:pt x="0" y="2322148"/>
                  </a:lnTo>
                  <a:lnTo>
                    <a:pt x="115409" y="2322148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5812500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98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5940796" y="2761749"/>
              <a:ext cx="115570" cy="2146935"/>
            </a:xfrm>
            <a:custGeom>
              <a:avLst/>
              <a:gdLst/>
              <a:ahLst/>
              <a:cxnLst/>
              <a:rect l="l" t="t" r="r" b="b"/>
              <a:pathLst>
                <a:path w="115570" h="2146935">
                  <a:moveTo>
                    <a:pt x="115409" y="0"/>
                  </a:moveTo>
                  <a:lnTo>
                    <a:pt x="0" y="0"/>
                  </a:lnTo>
                  <a:lnTo>
                    <a:pt x="0" y="2146663"/>
                  </a:lnTo>
                  <a:lnTo>
                    <a:pt x="115409" y="2146663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6068997" y="1276188"/>
              <a:ext cx="115570" cy="3632835"/>
            </a:xfrm>
            <a:custGeom>
              <a:avLst/>
              <a:gdLst/>
              <a:ahLst/>
              <a:cxnLst/>
              <a:rect l="l" t="t" r="r" b="b"/>
              <a:pathLst>
                <a:path w="115570" h="3632835">
                  <a:moveTo>
                    <a:pt x="115409" y="0"/>
                  </a:moveTo>
                  <a:lnTo>
                    <a:pt x="0" y="0"/>
                  </a:lnTo>
                  <a:lnTo>
                    <a:pt x="0" y="3632224"/>
                  </a:lnTo>
                  <a:lnTo>
                    <a:pt x="115409" y="3632224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2" name="object 142"/>
          <p:cNvSpPr txBox="1"/>
          <p:nvPr/>
        </p:nvSpPr>
        <p:spPr>
          <a:xfrm>
            <a:off x="3303430" y="453337"/>
            <a:ext cx="404495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b="1">
                <a:solidFill>
                  <a:srgbClr val="1A1A1A"/>
                </a:solidFill>
                <a:latin typeface="Helvetica"/>
                <a:cs typeface="Helvetica"/>
              </a:rPr>
              <a:t>Type</a:t>
            </a:r>
            <a:r>
              <a:rPr dirty="0" sz="900" spc="-45" b="1">
                <a:solidFill>
                  <a:srgbClr val="1A1A1A"/>
                </a:solidFill>
                <a:latin typeface="Helvetica"/>
                <a:cs typeface="Helvetica"/>
              </a:rPr>
              <a:t> </a:t>
            </a:r>
            <a:r>
              <a:rPr dirty="0" sz="900" spc="-50" b="1">
                <a:solidFill>
                  <a:srgbClr val="1A1A1A"/>
                </a:solidFill>
                <a:latin typeface="Helvetica"/>
                <a:cs typeface="Helvetica"/>
              </a:rPr>
              <a:t>A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371323" y="453337"/>
            <a:ext cx="404495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b="1">
                <a:solidFill>
                  <a:srgbClr val="1A1A1A"/>
                </a:solidFill>
                <a:latin typeface="Helvetica"/>
                <a:cs typeface="Helvetica"/>
              </a:rPr>
              <a:t>Type</a:t>
            </a:r>
            <a:r>
              <a:rPr dirty="0" sz="900" spc="-45" b="1">
                <a:solidFill>
                  <a:srgbClr val="1A1A1A"/>
                </a:solidFill>
                <a:latin typeface="Helvetica"/>
                <a:cs typeface="Helvetica"/>
              </a:rPr>
              <a:t> </a:t>
            </a:r>
            <a:r>
              <a:rPr dirty="0" sz="900" spc="-50" b="1">
                <a:solidFill>
                  <a:srgbClr val="1A1A1A"/>
                </a:solidFill>
                <a:latin typeface="Helvetica"/>
                <a:cs typeface="Helvetica"/>
              </a:rPr>
              <a:t>B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5439126" y="453337"/>
            <a:ext cx="404495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b="1">
                <a:solidFill>
                  <a:srgbClr val="1A1A1A"/>
                </a:solidFill>
                <a:latin typeface="Helvetica"/>
                <a:cs typeface="Helvetica"/>
              </a:rPr>
              <a:t>Type</a:t>
            </a:r>
            <a:r>
              <a:rPr dirty="0" sz="900" spc="-45" b="1">
                <a:solidFill>
                  <a:srgbClr val="1A1A1A"/>
                </a:solidFill>
                <a:latin typeface="Helvetica"/>
                <a:cs typeface="Helvetica"/>
              </a:rPr>
              <a:t> </a:t>
            </a:r>
            <a:r>
              <a:rPr dirty="0" sz="900" spc="-50" b="1">
                <a:solidFill>
                  <a:srgbClr val="1A1A1A"/>
                </a:solidFill>
                <a:latin typeface="Helvetica"/>
                <a:cs typeface="Helvetica"/>
              </a:rPr>
              <a:t>C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 descr="$PPTXTitle"/>
          <p:cNvSpPr txBox="1">
            <a:spLocks noGrp="1"/>
          </p:cNvSpPr>
          <p:nvPr>
            <p:ph type="title"/>
          </p:nvPr>
        </p:nvSpPr>
        <p:spPr>
          <a:xfrm>
            <a:off x="444500" y="314451"/>
            <a:ext cx="1790064" cy="130302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dirty="0" sz="2800" spc="-10"/>
              <a:t>Structural Racism Typologies</a:t>
            </a:r>
            <a:endParaRPr sz="2800"/>
          </a:p>
        </p:txBody>
      </p:sp>
      <p:sp>
        <p:nvSpPr>
          <p:cNvPr id="147" name="object 147"/>
          <p:cNvSpPr txBox="1"/>
          <p:nvPr/>
        </p:nvSpPr>
        <p:spPr>
          <a:xfrm>
            <a:off x="2691015" y="2791416"/>
            <a:ext cx="247015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20">
                <a:solidFill>
                  <a:srgbClr val="4D4D4D"/>
                </a:solidFill>
                <a:latin typeface="Helvetica"/>
                <a:cs typeface="Helvetica"/>
              </a:rPr>
              <a:t>0.50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2691015" y="1771194"/>
            <a:ext cx="247015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20">
                <a:solidFill>
                  <a:srgbClr val="4D4D4D"/>
                </a:solidFill>
                <a:latin typeface="Helvetica"/>
                <a:cs typeface="Helvetica"/>
              </a:rPr>
              <a:t>0.75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691015" y="750881"/>
            <a:ext cx="247015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20">
                <a:solidFill>
                  <a:srgbClr val="4D4D4D"/>
                </a:solidFill>
                <a:latin typeface="Helvetica"/>
                <a:cs typeface="Helvetica"/>
              </a:rPr>
              <a:t>1.00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577551" y="610840"/>
            <a:ext cx="130175" cy="35185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90"/>
              </a:lnSpc>
            </a:pPr>
            <a:r>
              <a:rPr dirty="0" sz="800">
                <a:latin typeface="Helvetica"/>
                <a:cs typeface="Helvetica"/>
              </a:rPr>
              <a:t>Probability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of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Structural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Racism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Being</a:t>
            </a:r>
            <a:r>
              <a:rPr dirty="0" sz="800" spc="35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Greater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than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the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US</a:t>
            </a:r>
            <a:r>
              <a:rPr dirty="0" sz="800" spc="35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National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 spc="-10">
                <a:latin typeface="Helvetica"/>
                <a:cs typeface="Helvetica"/>
              </a:rPr>
              <a:t>Median</a:t>
            </a:r>
            <a:endParaRPr sz="800">
              <a:latin typeface="Helvetica"/>
              <a:cs typeface="Helvetica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6860074" y="2075218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19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6860074" y="2304333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19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00A0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6860074" y="2533449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19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F2A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6860074" y="2762565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19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F984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6860074" y="2991679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19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5BBC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6860074" y="3220795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20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F4B5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 txBox="1"/>
          <p:nvPr/>
        </p:nvSpPr>
        <p:spPr>
          <a:xfrm>
            <a:off x="7143051" y="2100838"/>
            <a:ext cx="1292225" cy="62738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>
                <a:latin typeface="Helvetica"/>
                <a:cs typeface="Helvetica"/>
              </a:rPr>
              <a:t>Residential</a:t>
            </a:r>
            <a:r>
              <a:rPr dirty="0" sz="900" spc="135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Segregation</a:t>
            </a:r>
            <a:endParaRPr sz="900">
              <a:latin typeface="Helvetica"/>
              <a:cs typeface="Helvetica"/>
            </a:endParaRPr>
          </a:p>
          <a:p>
            <a:pPr marL="12700" marR="156845">
              <a:lnSpc>
                <a:spcPct val="167000"/>
              </a:lnSpc>
            </a:pPr>
            <a:r>
              <a:rPr dirty="0" sz="900">
                <a:latin typeface="Helvetica"/>
                <a:cs typeface="Helvetica"/>
              </a:rPr>
              <a:t>Education</a:t>
            </a:r>
            <a:r>
              <a:rPr dirty="0" sz="900" spc="130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Inequity </a:t>
            </a:r>
            <a:r>
              <a:rPr dirty="0" sz="900">
                <a:latin typeface="Helvetica"/>
                <a:cs typeface="Helvetica"/>
              </a:rPr>
              <a:t>Employment</a:t>
            </a:r>
            <a:r>
              <a:rPr dirty="0" sz="900" spc="210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Inequity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2691015" y="3837878"/>
            <a:ext cx="2470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69"/>
              </a:lnSpc>
            </a:pPr>
            <a:r>
              <a:rPr dirty="0" sz="900" spc="-20">
                <a:solidFill>
                  <a:srgbClr val="4D4D4D"/>
                </a:solidFill>
                <a:latin typeface="Helvetica"/>
                <a:cs typeface="Helvetica"/>
              </a:rPr>
              <a:t>0.25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691015" y="4858191"/>
            <a:ext cx="2470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69"/>
              </a:lnSpc>
            </a:pPr>
            <a:r>
              <a:rPr dirty="0" sz="900" spc="-20">
                <a:solidFill>
                  <a:srgbClr val="4D4D4D"/>
                </a:solidFill>
                <a:latin typeface="Helvetica"/>
                <a:cs typeface="Helvetica"/>
              </a:rPr>
              <a:t>0.00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8826477" y="4880031"/>
            <a:ext cx="234950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25" b="1">
                <a:latin typeface="Trebuchet MS"/>
                <a:cs typeface="Trebuchet MS"/>
              </a:rPr>
              <a:t>20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7143051" y="2788184"/>
            <a:ext cx="868044" cy="168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>
                <a:latin typeface="Helvetica"/>
                <a:cs typeface="Helvetica"/>
              </a:rPr>
              <a:t>Income</a:t>
            </a:r>
            <a:r>
              <a:rPr dirty="0" sz="900" spc="100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Inequity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7143051" y="3017299"/>
            <a:ext cx="1338580" cy="39814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>
                <a:latin typeface="Helvetica"/>
                <a:cs typeface="Helvetica"/>
              </a:rPr>
              <a:t>Homeownership</a:t>
            </a:r>
            <a:r>
              <a:rPr dirty="0" sz="900" spc="210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Inequity</a:t>
            </a:r>
            <a:endParaRPr sz="9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900">
                <a:latin typeface="Helvetica"/>
                <a:cs typeface="Helvetica"/>
              </a:rPr>
              <a:t>Criminal</a:t>
            </a:r>
            <a:r>
              <a:rPr dirty="0" sz="900" spc="95">
                <a:latin typeface="Helvetica"/>
                <a:cs typeface="Helvetica"/>
              </a:rPr>
              <a:t> </a:t>
            </a:r>
            <a:r>
              <a:rPr dirty="0" sz="900">
                <a:latin typeface="Helvetica"/>
                <a:cs typeface="Helvetica"/>
              </a:rPr>
              <a:t>Justice</a:t>
            </a:r>
            <a:r>
              <a:rPr dirty="0" sz="900" spc="100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Inequity</a:t>
            </a:r>
            <a:endParaRPr sz="9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8336" y="4415733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631" y="655319"/>
            <a:ext cx="3550920" cy="3691128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526023" y="384555"/>
            <a:ext cx="315023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Structural</a:t>
            </a:r>
            <a:r>
              <a:rPr dirty="0" sz="2800" spc="-90"/>
              <a:t> </a:t>
            </a:r>
            <a:r>
              <a:rPr dirty="0" sz="2800"/>
              <a:t>racism</a:t>
            </a:r>
            <a:r>
              <a:rPr dirty="0" sz="2800" spc="-85"/>
              <a:t> </a:t>
            </a:r>
            <a:r>
              <a:rPr dirty="0" sz="1800" spc="-25" b="0">
                <a:solidFill>
                  <a:srgbClr val="000000"/>
                </a:solidFill>
                <a:latin typeface="Trebuchet MS"/>
                <a:cs typeface="Trebuchet MS"/>
              </a:rPr>
              <a:t>is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26023" y="825499"/>
            <a:ext cx="4144010" cy="35032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5"/>
              </a:spcBef>
            </a:pPr>
            <a:r>
              <a:rPr dirty="0" sz="1800">
                <a:latin typeface="Trebuchet MS"/>
                <a:cs typeface="Trebuchet MS"/>
              </a:rPr>
              <a:t>“the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7A0019"/>
                </a:solidFill>
                <a:latin typeface="Trebuchet MS"/>
                <a:cs typeface="Trebuchet MS"/>
              </a:rPr>
              <a:t>totality</a:t>
            </a:r>
            <a:r>
              <a:rPr dirty="0" sz="1800" spc="-40" b="1">
                <a:solidFill>
                  <a:srgbClr val="7A0019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of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ways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in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which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societies </a:t>
            </a:r>
            <a:r>
              <a:rPr dirty="0" sz="1800">
                <a:latin typeface="Trebuchet MS"/>
                <a:cs typeface="Trebuchet MS"/>
              </a:rPr>
              <a:t>foster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racial</a:t>
            </a:r>
            <a:r>
              <a:rPr dirty="0" sz="1800" spc="-7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discrimination,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through </a:t>
            </a:r>
            <a:r>
              <a:rPr dirty="0" sz="1800">
                <a:latin typeface="Trebuchet MS"/>
                <a:cs typeface="Trebuchet MS"/>
              </a:rPr>
              <a:t>mutually</a:t>
            </a:r>
            <a:r>
              <a:rPr dirty="0" sz="1800" spc="-7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reinforcing</a:t>
            </a:r>
            <a:r>
              <a:rPr dirty="0" sz="1800" spc="-7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inequitable </a:t>
            </a:r>
            <a:r>
              <a:rPr dirty="0" sz="1800">
                <a:latin typeface="Trebuchet MS"/>
                <a:cs typeface="Trebuchet MS"/>
              </a:rPr>
              <a:t>systems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(in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housing,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education, </a:t>
            </a:r>
            <a:r>
              <a:rPr dirty="0" sz="1800">
                <a:latin typeface="Trebuchet MS"/>
                <a:cs typeface="Trebuchet MS"/>
              </a:rPr>
              <a:t>employment,</a:t>
            </a:r>
            <a:r>
              <a:rPr dirty="0" sz="1800" spc="-7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earnings,</a:t>
            </a:r>
            <a:r>
              <a:rPr dirty="0" sz="1800" spc="-7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benefits,</a:t>
            </a:r>
            <a:r>
              <a:rPr dirty="0" sz="1800" spc="-7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credit, </a:t>
            </a:r>
            <a:r>
              <a:rPr dirty="0" sz="1800">
                <a:latin typeface="Trebuchet MS"/>
                <a:cs typeface="Trebuchet MS"/>
              </a:rPr>
              <a:t>media,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health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care,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criminal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justice, </a:t>
            </a:r>
            <a:r>
              <a:rPr dirty="0" sz="1800">
                <a:latin typeface="Trebuchet MS"/>
                <a:cs typeface="Trebuchet MS"/>
              </a:rPr>
              <a:t>and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so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on)</a:t>
            </a:r>
            <a:r>
              <a:rPr dirty="0" sz="1800" spc="-2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that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in</a:t>
            </a:r>
            <a:r>
              <a:rPr dirty="0" sz="1800" spc="-2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turn</a:t>
            </a:r>
            <a:r>
              <a:rPr dirty="0" sz="1800" spc="-2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reinforce </a:t>
            </a:r>
            <a:r>
              <a:rPr dirty="0" sz="1800">
                <a:latin typeface="Trebuchet MS"/>
                <a:cs typeface="Trebuchet MS"/>
              </a:rPr>
              <a:t>discriminatory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beliefs,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values,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and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the </a:t>
            </a:r>
            <a:r>
              <a:rPr dirty="0" sz="1800">
                <a:latin typeface="Trebuchet MS"/>
                <a:cs typeface="Trebuchet MS"/>
              </a:rPr>
              <a:t>distribution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of</a:t>
            </a:r>
            <a:r>
              <a:rPr dirty="0" sz="1800" spc="-6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resources,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which </a:t>
            </a:r>
            <a:r>
              <a:rPr dirty="0" sz="1800">
                <a:latin typeface="Trebuchet MS"/>
                <a:cs typeface="Trebuchet MS"/>
              </a:rPr>
              <a:t>together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affect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the</a:t>
            </a:r>
            <a:r>
              <a:rPr dirty="0" sz="1800" spc="-2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risk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of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adverse </a:t>
            </a:r>
            <a:r>
              <a:rPr dirty="0" sz="1800">
                <a:latin typeface="Trebuchet MS"/>
                <a:cs typeface="Trebuchet MS"/>
              </a:rPr>
              <a:t>health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outcomes.”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0862" y="4581169"/>
            <a:ext cx="3738879" cy="228600"/>
          </a:xfrm>
          <a:custGeom>
            <a:avLst/>
            <a:gdLst/>
            <a:ahLst/>
            <a:cxnLst/>
            <a:rect l="l" t="t" r="r" b="b"/>
            <a:pathLst>
              <a:path w="3738879" h="228600">
                <a:moveTo>
                  <a:pt x="3738562" y="114300"/>
                </a:moveTo>
                <a:lnTo>
                  <a:pt x="2312670" y="114300"/>
                </a:lnTo>
                <a:lnTo>
                  <a:pt x="2312670" y="0"/>
                </a:lnTo>
                <a:lnTo>
                  <a:pt x="1717357" y="0"/>
                </a:lnTo>
                <a:lnTo>
                  <a:pt x="1717357" y="114300"/>
                </a:lnTo>
                <a:lnTo>
                  <a:pt x="0" y="114300"/>
                </a:lnTo>
                <a:lnTo>
                  <a:pt x="0" y="228600"/>
                </a:lnTo>
                <a:lnTo>
                  <a:pt x="3738562" y="228600"/>
                </a:lnTo>
                <a:lnTo>
                  <a:pt x="3738562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543083" y="4555235"/>
            <a:ext cx="3747770" cy="3886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7780" marR="5080" indent="-5080">
              <a:lnSpc>
                <a:spcPct val="98700"/>
              </a:lnSpc>
              <a:spcBef>
                <a:spcPts val="110"/>
              </a:spcBef>
            </a:pPr>
            <a:r>
              <a:rPr dirty="0" sz="800" b="1">
                <a:solidFill>
                  <a:srgbClr val="7A0019"/>
                </a:solidFill>
                <a:latin typeface="Trebuchet MS"/>
                <a:cs typeface="Trebuchet MS"/>
              </a:rPr>
              <a:t>Source:</a:t>
            </a:r>
            <a:r>
              <a:rPr dirty="0" sz="800" spc="-25" b="1">
                <a:solidFill>
                  <a:srgbClr val="7A0019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Bailey</a:t>
            </a:r>
            <a:r>
              <a:rPr dirty="0" sz="8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ZD,</a:t>
            </a:r>
            <a:r>
              <a:rPr dirty="0" sz="8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Krieger</a:t>
            </a:r>
            <a:r>
              <a:rPr dirty="0" sz="800" spc="-3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N,</a:t>
            </a:r>
            <a:r>
              <a:rPr dirty="0" sz="8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Agénor</a:t>
            </a:r>
            <a:r>
              <a:rPr dirty="0" sz="800" spc="-2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M,</a:t>
            </a:r>
            <a:r>
              <a:rPr dirty="0" sz="800" spc="-2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Graves</a:t>
            </a:r>
            <a:r>
              <a:rPr dirty="0" sz="800" spc="-2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J,</a:t>
            </a:r>
            <a:r>
              <a:rPr dirty="0" sz="8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Linos</a:t>
            </a:r>
            <a:r>
              <a:rPr dirty="0" sz="800" spc="-2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N,</a:t>
            </a:r>
            <a:r>
              <a:rPr dirty="0" sz="800" spc="-2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Bassett</a:t>
            </a:r>
            <a:r>
              <a:rPr dirty="0" sz="800" spc="-3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MT.</a:t>
            </a:r>
            <a:r>
              <a:rPr dirty="0" sz="8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 spc="-10">
                <a:solidFill>
                  <a:srgbClr val="222222"/>
                </a:solidFill>
                <a:latin typeface="Trebuchet MS"/>
                <a:cs typeface="Trebuchet MS"/>
              </a:rPr>
              <a:t>Structural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racism</a:t>
            </a:r>
            <a:r>
              <a:rPr dirty="0" sz="800" spc="-3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and</a:t>
            </a:r>
            <a:r>
              <a:rPr dirty="0" sz="8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health</a:t>
            </a:r>
            <a:r>
              <a:rPr dirty="0" sz="800" spc="-2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inequities</a:t>
            </a:r>
            <a:r>
              <a:rPr dirty="0" sz="800" spc="-2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in</a:t>
            </a:r>
            <a:r>
              <a:rPr dirty="0" sz="800" spc="-2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the</a:t>
            </a:r>
            <a:r>
              <a:rPr dirty="0" sz="800" spc="-2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USA:</a:t>
            </a:r>
            <a:r>
              <a:rPr dirty="0" sz="8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evidence</a:t>
            </a:r>
            <a:r>
              <a:rPr dirty="0" sz="800" spc="-2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and</a:t>
            </a:r>
            <a:r>
              <a:rPr dirty="0" sz="8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interventions.</a:t>
            </a:r>
            <a:r>
              <a:rPr dirty="0" sz="8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The</a:t>
            </a:r>
            <a:r>
              <a:rPr dirty="0" sz="800" spc="-2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 spc="-10">
                <a:solidFill>
                  <a:srgbClr val="222222"/>
                </a:solidFill>
                <a:latin typeface="Trebuchet MS"/>
                <a:cs typeface="Trebuchet MS"/>
              </a:rPr>
              <a:t>Lancet.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2017.</a:t>
            </a:r>
            <a:r>
              <a:rPr dirty="0" sz="800" spc="-20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222222"/>
                </a:solidFill>
                <a:latin typeface="Trebuchet MS"/>
                <a:cs typeface="Trebuchet MS"/>
              </a:rPr>
              <a:t>389(10077),</a:t>
            </a:r>
            <a:r>
              <a:rPr dirty="0" sz="800" spc="-15">
                <a:solidFill>
                  <a:srgbClr val="222222"/>
                </a:solidFill>
                <a:latin typeface="Trebuchet MS"/>
                <a:cs typeface="Trebuchet MS"/>
              </a:rPr>
              <a:t> </a:t>
            </a:r>
            <a:r>
              <a:rPr dirty="0" sz="800" spc="-10">
                <a:solidFill>
                  <a:srgbClr val="222222"/>
                </a:solidFill>
                <a:latin typeface="Trebuchet MS"/>
                <a:cs typeface="Trebuchet MS"/>
              </a:rPr>
              <a:t>1453-1463.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1285">
              <a:lnSpc>
                <a:spcPct val="100000"/>
              </a:lnSpc>
              <a:spcBef>
                <a:spcPts val="15"/>
              </a:spcBef>
            </a:pPr>
            <a:r>
              <a:rPr dirty="0" spc="-50"/>
              <a:t>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7377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5579" y="4398254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92075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20277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48478" y="43982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07377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35579" y="3377938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92075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20277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48478" y="33779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07377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35579" y="2357716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92075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20277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48478" y="235771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94533" y="1337399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 h="0">
                <a:moveTo>
                  <a:pt x="0" y="0"/>
                </a:moveTo>
                <a:lnTo>
                  <a:pt x="125636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35579" y="1337399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92075" y="133739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920277" y="133739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48478" y="133739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94533" y="4908412"/>
            <a:ext cx="773430" cy="0"/>
          </a:xfrm>
          <a:custGeom>
            <a:avLst/>
            <a:gdLst/>
            <a:ahLst/>
            <a:cxnLst/>
            <a:rect l="l" t="t" r="r" b="b"/>
            <a:pathLst>
              <a:path w="773429" h="0">
                <a:moveTo>
                  <a:pt x="0" y="0"/>
                </a:moveTo>
                <a:lnTo>
                  <a:pt x="773179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07377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35579" y="3888096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92075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920277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048478" y="388809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407377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535579" y="2867779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792075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920277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048478" y="286777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294533" y="1847557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 h="0">
                <a:moveTo>
                  <a:pt x="0" y="0"/>
                </a:moveTo>
                <a:lnTo>
                  <a:pt x="125636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535579" y="1847557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792075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920277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048478" y="184755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294533" y="827241"/>
            <a:ext cx="773430" cy="0"/>
          </a:xfrm>
          <a:custGeom>
            <a:avLst/>
            <a:gdLst/>
            <a:ahLst/>
            <a:cxnLst/>
            <a:rect l="l" t="t" r="r" b="b"/>
            <a:pathLst>
              <a:path w="773429" h="0">
                <a:moveTo>
                  <a:pt x="0" y="0"/>
                </a:moveTo>
                <a:lnTo>
                  <a:pt x="773179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9" name="object 39"/>
          <p:cNvGrpSpPr/>
          <p:nvPr/>
        </p:nvGrpSpPr>
        <p:grpSpPr>
          <a:xfrm>
            <a:off x="3294533" y="827242"/>
            <a:ext cx="754380" cy="4081779"/>
            <a:chOff x="3294533" y="827242"/>
            <a:chExt cx="754380" cy="4081779"/>
          </a:xfrm>
        </p:grpSpPr>
        <p:sp>
          <p:nvSpPr>
            <p:cNvPr id="40" name="object 40"/>
            <p:cNvSpPr/>
            <p:nvPr/>
          </p:nvSpPr>
          <p:spPr>
            <a:xfrm>
              <a:off x="3294533" y="2308727"/>
              <a:ext cx="113030" cy="2599690"/>
            </a:xfrm>
            <a:custGeom>
              <a:avLst/>
              <a:gdLst/>
              <a:ahLst/>
              <a:cxnLst/>
              <a:rect l="l" t="t" r="r" b="b"/>
              <a:pathLst>
                <a:path w="113029" h="2599690">
                  <a:moveTo>
                    <a:pt x="112844" y="0"/>
                  </a:moveTo>
                  <a:lnTo>
                    <a:pt x="0" y="0"/>
                  </a:lnTo>
                  <a:lnTo>
                    <a:pt x="0" y="2599684"/>
                  </a:lnTo>
                  <a:lnTo>
                    <a:pt x="112844" y="2599684"/>
                  </a:lnTo>
                  <a:lnTo>
                    <a:pt x="1128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420169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548371" y="4908412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 h="0">
                  <a:moveTo>
                    <a:pt x="115408" y="0"/>
                  </a:moveTo>
                  <a:lnTo>
                    <a:pt x="0" y="0"/>
                  </a:lnTo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676666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98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804868" y="1333325"/>
              <a:ext cx="115570" cy="3575685"/>
            </a:xfrm>
            <a:custGeom>
              <a:avLst/>
              <a:gdLst/>
              <a:ahLst/>
              <a:cxnLst/>
              <a:rect l="l" t="t" r="r" b="b"/>
              <a:pathLst>
                <a:path w="115570" h="3575685">
                  <a:moveTo>
                    <a:pt x="115409" y="0"/>
                  </a:moveTo>
                  <a:lnTo>
                    <a:pt x="0" y="0"/>
                  </a:lnTo>
                  <a:lnTo>
                    <a:pt x="0" y="3575086"/>
                  </a:lnTo>
                  <a:lnTo>
                    <a:pt x="115409" y="3575086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933069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/>
          <p:nvPr/>
        </p:nvSpPr>
        <p:spPr>
          <a:xfrm>
            <a:off x="4340603" y="43982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475246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603543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731745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859945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988242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116443" y="43982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340603" y="33779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475246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603543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731745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859945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988242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116443" y="33779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340603" y="235771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475246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603543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731745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859945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988242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116443" y="235771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340603" y="1337399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 h="0">
                <a:moveTo>
                  <a:pt x="0" y="0"/>
                </a:moveTo>
                <a:lnTo>
                  <a:pt x="14753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603543" y="133739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731745" y="1337399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988242" y="1337399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 h="0">
                <a:moveTo>
                  <a:pt x="0" y="0"/>
                </a:moveTo>
                <a:lnTo>
                  <a:pt x="147436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340603" y="4908412"/>
            <a:ext cx="795655" cy="0"/>
          </a:xfrm>
          <a:custGeom>
            <a:avLst/>
            <a:gdLst/>
            <a:ahLst/>
            <a:cxnLst/>
            <a:rect l="l" t="t" r="r" b="b"/>
            <a:pathLst>
              <a:path w="795654" h="0">
                <a:moveTo>
                  <a:pt x="0" y="0"/>
                </a:moveTo>
                <a:lnTo>
                  <a:pt x="79507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340603" y="388809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475246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603543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731745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859945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988242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116443" y="388809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340603" y="286777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475246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603543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731745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859945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988242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116443" y="286777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340603" y="184755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475246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603543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731745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859945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988242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116443" y="184755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340603" y="827241"/>
            <a:ext cx="795655" cy="0"/>
          </a:xfrm>
          <a:custGeom>
            <a:avLst/>
            <a:gdLst/>
            <a:ahLst/>
            <a:cxnLst/>
            <a:rect l="l" t="t" r="r" b="b"/>
            <a:pathLst>
              <a:path w="795654" h="0">
                <a:moveTo>
                  <a:pt x="0" y="0"/>
                </a:moveTo>
                <a:lnTo>
                  <a:pt x="79507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4" name="object 94"/>
          <p:cNvGrpSpPr/>
          <p:nvPr/>
        </p:nvGrpSpPr>
        <p:grpSpPr>
          <a:xfrm>
            <a:off x="4359837" y="827242"/>
            <a:ext cx="756920" cy="4081779"/>
            <a:chOff x="4359837" y="827242"/>
            <a:chExt cx="756920" cy="4081779"/>
          </a:xfrm>
        </p:grpSpPr>
        <p:sp>
          <p:nvSpPr>
            <p:cNvPr id="95" name="object 95"/>
            <p:cNvSpPr/>
            <p:nvPr/>
          </p:nvSpPr>
          <p:spPr>
            <a:xfrm>
              <a:off x="4359837" y="1757730"/>
              <a:ext cx="115570" cy="3150870"/>
            </a:xfrm>
            <a:custGeom>
              <a:avLst/>
              <a:gdLst/>
              <a:ahLst/>
              <a:cxnLst/>
              <a:rect l="l" t="t" r="r" b="b"/>
              <a:pathLst>
                <a:path w="115570" h="3150870">
                  <a:moveTo>
                    <a:pt x="115409" y="0"/>
                  </a:moveTo>
                  <a:lnTo>
                    <a:pt x="0" y="0"/>
                  </a:lnTo>
                  <a:lnTo>
                    <a:pt x="0" y="3150682"/>
                  </a:lnTo>
                  <a:lnTo>
                    <a:pt x="115409" y="3150682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4488134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4616335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4744536" y="1643457"/>
              <a:ext cx="115570" cy="3265170"/>
            </a:xfrm>
            <a:custGeom>
              <a:avLst/>
              <a:gdLst/>
              <a:ahLst/>
              <a:cxnLst/>
              <a:rect l="l" t="t" r="r" b="b"/>
              <a:pathLst>
                <a:path w="115570" h="3265170">
                  <a:moveTo>
                    <a:pt x="115409" y="0"/>
                  </a:moveTo>
                  <a:lnTo>
                    <a:pt x="0" y="0"/>
                  </a:lnTo>
                  <a:lnTo>
                    <a:pt x="0" y="3264955"/>
                  </a:lnTo>
                  <a:lnTo>
                    <a:pt x="115409" y="3264955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98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4872832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5001034" y="1672072"/>
              <a:ext cx="115570" cy="3236595"/>
            </a:xfrm>
            <a:custGeom>
              <a:avLst/>
              <a:gdLst/>
              <a:ahLst/>
              <a:cxnLst/>
              <a:rect l="l" t="t" r="r" b="b"/>
              <a:pathLst>
                <a:path w="115570" h="3236595">
                  <a:moveTo>
                    <a:pt x="115409" y="0"/>
                  </a:moveTo>
                  <a:lnTo>
                    <a:pt x="0" y="0"/>
                  </a:lnTo>
                  <a:lnTo>
                    <a:pt x="0" y="3236339"/>
                  </a:lnTo>
                  <a:lnTo>
                    <a:pt x="115409" y="3236339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1" name="object 101"/>
          <p:cNvSpPr/>
          <p:nvPr/>
        </p:nvSpPr>
        <p:spPr>
          <a:xfrm>
            <a:off x="5408567" y="43982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543211" y="4398254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799708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927909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056206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184406" y="43982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408567" y="33779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543211" y="3377938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799708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5927909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056206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6184406" y="33779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5408567" y="2357716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5" h="0">
                <a:moveTo>
                  <a:pt x="0" y="0"/>
                </a:moveTo>
                <a:lnTo>
                  <a:pt x="403932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5927909" y="2357716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6184406" y="235771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5408567" y="1337399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5" h="0">
                <a:moveTo>
                  <a:pt x="0" y="0"/>
                </a:moveTo>
                <a:lnTo>
                  <a:pt x="403932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5927909" y="1337399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6184406" y="133739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5408567" y="4908412"/>
            <a:ext cx="795655" cy="0"/>
          </a:xfrm>
          <a:custGeom>
            <a:avLst/>
            <a:gdLst/>
            <a:ahLst/>
            <a:cxnLst/>
            <a:rect l="l" t="t" r="r" b="b"/>
            <a:pathLst>
              <a:path w="795654" h="0">
                <a:moveTo>
                  <a:pt x="0" y="0"/>
                </a:moveTo>
                <a:lnTo>
                  <a:pt x="79507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5408567" y="388809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543211" y="3888096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5799708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5927909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6056206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6184406" y="388809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5408567" y="2867779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 h="0">
                <a:moveTo>
                  <a:pt x="0" y="0"/>
                </a:moveTo>
                <a:lnTo>
                  <a:pt x="27573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5799708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5927909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6056206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6184406" y="286777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5408567" y="1847557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5" h="0">
                <a:moveTo>
                  <a:pt x="0" y="0"/>
                </a:moveTo>
                <a:lnTo>
                  <a:pt x="403932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5927909" y="1847557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6184406" y="184755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5408567" y="827241"/>
            <a:ext cx="795655" cy="0"/>
          </a:xfrm>
          <a:custGeom>
            <a:avLst/>
            <a:gdLst/>
            <a:ahLst/>
            <a:cxnLst/>
            <a:rect l="l" t="t" r="r" b="b"/>
            <a:pathLst>
              <a:path w="795654" h="0">
                <a:moveTo>
                  <a:pt x="0" y="0"/>
                </a:moveTo>
                <a:lnTo>
                  <a:pt x="79507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5" name="object 135"/>
          <p:cNvGrpSpPr/>
          <p:nvPr/>
        </p:nvGrpSpPr>
        <p:grpSpPr>
          <a:xfrm>
            <a:off x="5427802" y="827242"/>
            <a:ext cx="756920" cy="4081779"/>
            <a:chOff x="5427802" y="827242"/>
            <a:chExt cx="756920" cy="4081779"/>
          </a:xfrm>
        </p:grpSpPr>
        <p:sp>
          <p:nvSpPr>
            <p:cNvPr id="136" name="object 136"/>
            <p:cNvSpPr/>
            <p:nvPr/>
          </p:nvSpPr>
          <p:spPr>
            <a:xfrm>
              <a:off x="5427802" y="3198377"/>
              <a:ext cx="115570" cy="1710055"/>
            </a:xfrm>
            <a:custGeom>
              <a:avLst/>
              <a:gdLst/>
              <a:ahLst/>
              <a:cxnLst/>
              <a:rect l="l" t="t" r="r" b="b"/>
              <a:pathLst>
                <a:path w="115570" h="1710054">
                  <a:moveTo>
                    <a:pt x="115409" y="0"/>
                  </a:moveTo>
                  <a:lnTo>
                    <a:pt x="0" y="0"/>
                  </a:lnTo>
                  <a:lnTo>
                    <a:pt x="0" y="1710034"/>
                  </a:lnTo>
                  <a:lnTo>
                    <a:pt x="115409" y="1710034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5556003" y="4908412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 h="0">
                  <a:moveTo>
                    <a:pt x="115408" y="0"/>
                  </a:moveTo>
                  <a:lnTo>
                    <a:pt x="0" y="0"/>
                  </a:lnTo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5684298" y="2586264"/>
              <a:ext cx="115570" cy="2322195"/>
            </a:xfrm>
            <a:custGeom>
              <a:avLst/>
              <a:gdLst/>
              <a:ahLst/>
              <a:cxnLst/>
              <a:rect l="l" t="t" r="r" b="b"/>
              <a:pathLst>
                <a:path w="115570" h="2322195">
                  <a:moveTo>
                    <a:pt x="115409" y="0"/>
                  </a:moveTo>
                  <a:lnTo>
                    <a:pt x="0" y="0"/>
                  </a:lnTo>
                  <a:lnTo>
                    <a:pt x="0" y="2322148"/>
                  </a:lnTo>
                  <a:lnTo>
                    <a:pt x="115409" y="2322148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5812500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98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5940796" y="2761749"/>
              <a:ext cx="115570" cy="2146935"/>
            </a:xfrm>
            <a:custGeom>
              <a:avLst/>
              <a:gdLst/>
              <a:ahLst/>
              <a:cxnLst/>
              <a:rect l="l" t="t" r="r" b="b"/>
              <a:pathLst>
                <a:path w="115570" h="2146935">
                  <a:moveTo>
                    <a:pt x="115409" y="0"/>
                  </a:moveTo>
                  <a:lnTo>
                    <a:pt x="0" y="0"/>
                  </a:lnTo>
                  <a:lnTo>
                    <a:pt x="0" y="2146663"/>
                  </a:lnTo>
                  <a:lnTo>
                    <a:pt x="115409" y="2146663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6068997" y="1276188"/>
              <a:ext cx="115570" cy="3632835"/>
            </a:xfrm>
            <a:custGeom>
              <a:avLst/>
              <a:gdLst/>
              <a:ahLst/>
              <a:cxnLst/>
              <a:rect l="l" t="t" r="r" b="b"/>
              <a:pathLst>
                <a:path w="115570" h="3632835">
                  <a:moveTo>
                    <a:pt x="115409" y="0"/>
                  </a:moveTo>
                  <a:lnTo>
                    <a:pt x="0" y="0"/>
                  </a:lnTo>
                  <a:lnTo>
                    <a:pt x="0" y="3632224"/>
                  </a:lnTo>
                  <a:lnTo>
                    <a:pt x="115409" y="3632224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2" name="object 142"/>
          <p:cNvSpPr txBox="1"/>
          <p:nvPr/>
        </p:nvSpPr>
        <p:spPr>
          <a:xfrm>
            <a:off x="3154685" y="404869"/>
            <a:ext cx="1036319" cy="465137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 lIns="0" tIns="60325" rIns="0" bIns="0" rtlCol="0" vert="horz">
            <a:spAutoFit/>
          </a:bodyPr>
          <a:lstStyle/>
          <a:p>
            <a:pPr marL="161290">
              <a:lnSpc>
                <a:spcPct val="100000"/>
              </a:lnSpc>
              <a:spcBef>
                <a:spcPts val="475"/>
              </a:spcBef>
            </a:pPr>
            <a:r>
              <a:rPr dirty="0" sz="900" b="1">
                <a:solidFill>
                  <a:srgbClr val="1A1A1A"/>
                </a:solidFill>
                <a:latin typeface="Helvetica"/>
                <a:cs typeface="Helvetica"/>
              </a:rPr>
              <a:t>Type</a:t>
            </a:r>
            <a:r>
              <a:rPr dirty="0" sz="900" spc="-45" b="1">
                <a:solidFill>
                  <a:srgbClr val="1A1A1A"/>
                </a:solidFill>
                <a:latin typeface="Helvetica"/>
                <a:cs typeface="Helvetica"/>
              </a:rPr>
              <a:t> </a:t>
            </a:r>
            <a:r>
              <a:rPr dirty="0" sz="900" spc="-50" b="1">
                <a:solidFill>
                  <a:srgbClr val="1A1A1A"/>
                </a:solidFill>
                <a:latin typeface="Helvetica"/>
                <a:cs typeface="Helvetica"/>
              </a:rPr>
              <a:t>A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371323" y="453337"/>
            <a:ext cx="404495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b="1">
                <a:solidFill>
                  <a:srgbClr val="1A1A1A"/>
                </a:solidFill>
                <a:latin typeface="Helvetica"/>
                <a:cs typeface="Helvetica"/>
              </a:rPr>
              <a:t>Type</a:t>
            </a:r>
            <a:r>
              <a:rPr dirty="0" sz="900" spc="-45" b="1">
                <a:solidFill>
                  <a:srgbClr val="1A1A1A"/>
                </a:solidFill>
                <a:latin typeface="Helvetica"/>
                <a:cs typeface="Helvetica"/>
              </a:rPr>
              <a:t> </a:t>
            </a:r>
            <a:r>
              <a:rPr dirty="0" sz="900" spc="-50" b="1">
                <a:solidFill>
                  <a:srgbClr val="1A1A1A"/>
                </a:solidFill>
                <a:latin typeface="Helvetica"/>
                <a:cs typeface="Helvetica"/>
              </a:rPr>
              <a:t>B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5439126" y="453337"/>
            <a:ext cx="404495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b="1">
                <a:solidFill>
                  <a:srgbClr val="1A1A1A"/>
                </a:solidFill>
                <a:latin typeface="Helvetica"/>
                <a:cs typeface="Helvetica"/>
              </a:rPr>
              <a:t>Type</a:t>
            </a:r>
            <a:r>
              <a:rPr dirty="0" sz="900" spc="-45" b="1">
                <a:solidFill>
                  <a:srgbClr val="1A1A1A"/>
                </a:solidFill>
                <a:latin typeface="Helvetica"/>
                <a:cs typeface="Helvetica"/>
              </a:rPr>
              <a:t> </a:t>
            </a:r>
            <a:r>
              <a:rPr dirty="0" sz="900" spc="-50" b="1">
                <a:solidFill>
                  <a:srgbClr val="1A1A1A"/>
                </a:solidFill>
                <a:latin typeface="Helvetica"/>
                <a:cs typeface="Helvetica"/>
              </a:rPr>
              <a:t>C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 descr="$PPTXTitle"/>
          <p:cNvSpPr txBox="1">
            <a:spLocks noGrp="1"/>
          </p:cNvSpPr>
          <p:nvPr>
            <p:ph type="title"/>
          </p:nvPr>
        </p:nvSpPr>
        <p:spPr>
          <a:xfrm>
            <a:off x="444500" y="314451"/>
            <a:ext cx="1790064" cy="130302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dirty="0" sz="2800" spc="-10"/>
              <a:t>Structural Racism Typologies</a:t>
            </a:r>
            <a:endParaRPr sz="2800"/>
          </a:p>
        </p:txBody>
      </p:sp>
      <p:sp>
        <p:nvSpPr>
          <p:cNvPr id="147" name="object 147"/>
          <p:cNvSpPr txBox="1"/>
          <p:nvPr/>
        </p:nvSpPr>
        <p:spPr>
          <a:xfrm>
            <a:off x="2691015" y="2791416"/>
            <a:ext cx="247015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20">
                <a:solidFill>
                  <a:srgbClr val="4D4D4D"/>
                </a:solidFill>
                <a:latin typeface="Helvetica"/>
                <a:cs typeface="Helvetica"/>
              </a:rPr>
              <a:t>0.50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2691015" y="1771194"/>
            <a:ext cx="247015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20">
                <a:solidFill>
                  <a:srgbClr val="4D4D4D"/>
                </a:solidFill>
                <a:latin typeface="Helvetica"/>
                <a:cs typeface="Helvetica"/>
              </a:rPr>
              <a:t>0.75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691015" y="750881"/>
            <a:ext cx="247015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20">
                <a:solidFill>
                  <a:srgbClr val="4D4D4D"/>
                </a:solidFill>
                <a:latin typeface="Helvetica"/>
                <a:cs typeface="Helvetica"/>
              </a:rPr>
              <a:t>1.00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577551" y="610840"/>
            <a:ext cx="130175" cy="35185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90"/>
              </a:lnSpc>
            </a:pPr>
            <a:r>
              <a:rPr dirty="0" sz="800">
                <a:latin typeface="Helvetica"/>
                <a:cs typeface="Helvetica"/>
              </a:rPr>
              <a:t>Probability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of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Structural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Racism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Being</a:t>
            </a:r>
            <a:r>
              <a:rPr dirty="0" sz="800" spc="35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Greater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than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the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US</a:t>
            </a:r>
            <a:r>
              <a:rPr dirty="0" sz="800" spc="35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National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 spc="-10">
                <a:latin typeface="Helvetica"/>
                <a:cs typeface="Helvetica"/>
              </a:rPr>
              <a:t>Median</a:t>
            </a:r>
            <a:endParaRPr sz="800">
              <a:latin typeface="Helvetica"/>
              <a:cs typeface="Helvetica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6860074" y="2075218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19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6860074" y="2304333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19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00A0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6860074" y="2533449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19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F2A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6860074" y="2762565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19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F984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6860074" y="2991679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19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5BBC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6860074" y="3220795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20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F4B5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 txBox="1"/>
          <p:nvPr/>
        </p:nvSpPr>
        <p:spPr>
          <a:xfrm>
            <a:off x="7143051" y="2100838"/>
            <a:ext cx="1292225" cy="168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>
                <a:latin typeface="Helvetica"/>
                <a:cs typeface="Helvetica"/>
              </a:rPr>
              <a:t>Residential</a:t>
            </a:r>
            <a:r>
              <a:rPr dirty="0" sz="900" spc="135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Segregation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2691015" y="3837878"/>
            <a:ext cx="2470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69"/>
              </a:lnSpc>
            </a:pPr>
            <a:r>
              <a:rPr dirty="0" sz="900" spc="-20">
                <a:solidFill>
                  <a:srgbClr val="4D4D4D"/>
                </a:solidFill>
                <a:latin typeface="Helvetica"/>
                <a:cs typeface="Helvetica"/>
              </a:rPr>
              <a:t>0.25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691015" y="4858191"/>
            <a:ext cx="2470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69"/>
              </a:lnSpc>
            </a:pPr>
            <a:r>
              <a:rPr dirty="0" sz="900" spc="-20">
                <a:solidFill>
                  <a:srgbClr val="4D4D4D"/>
                </a:solidFill>
                <a:latin typeface="Helvetica"/>
                <a:cs typeface="Helvetica"/>
              </a:rPr>
              <a:t>0.00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8826477" y="4880031"/>
            <a:ext cx="234950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25" b="1">
                <a:latin typeface="Trebuchet MS"/>
                <a:cs typeface="Trebuchet MS"/>
              </a:rPr>
              <a:t>20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7143051" y="2329953"/>
            <a:ext cx="1007744" cy="168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>
                <a:latin typeface="Helvetica"/>
                <a:cs typeface="Helvetica"/>
              </a:rPr>
              <a:t>Education</a:t>
            </a:r>
            <a:r>
              <a:rPr dirty="0" sz="900" spc="130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Inequity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7143051" y="2559068"/>
            <a:ext cx="1140460" cy="168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>
                <a:latin typeface="Helvetica"/>
                <a:cs typeface="Helvetica"/>
              </a:rPr>
              <a:t>Employment</a:t>
            </a:r>
            <a:r>
              <a:rPr dirty="0" sz="900" spc="210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Inequity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7143051" y="2788184"/>
            <a:ext cx="868044" cy="168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>
                <a:latin typeface="Helvetica"/>
                <a:cs typeface="Helvetica"/>
              </a:rPr>
              <a:t>Income</a:t>
            </a:r>
            <a:r>
              <a:rPr dirty="0" sz="900" spc="100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Inequity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7143051" y="3017299"/>
            <a:ext cx="1338580" cy="168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>
                <a:latin typeface="Helvetica"/>
                <a:cs typeface="Helvetica"/>
              </a:rPr>
              <a:t>Homeownership</a:t>
            </a:r>
            <a:r>
              <a:rPr dirty="0" sz="900" spc="210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Inequity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7143051" y="3246414"/>
            <a:ext cx="1318895" cy="168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>
                <a:latin typeface="Helvetica"/>
                <a:cs typeface="Helvetica"/>
              </a:rPr>
              <a:t>Criminal</a:t>
            </a:r>
            <a:r>
              <a:rPr dirty="0" sz="900" spc="95">
                <a:latin typeface="Helvetica"/>
                <a:cs typeface="Helvetica"/>
              </a:rPr>
              <a:t> </a:t>
            </a:r>
            <a:r>
              <a:rPr dirty="0" sz="900">
                <a:latin typeface="Helvetica"/>
                <a:cs typeface="Helvetica"/>
              </a:rPr>
              <a:t>Justice</a:t>
            </a:r>
            <a:r>
              <a:rPr dirty="0" sz="900" spc="100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Inequity</a:t>
            </a:r>
            <a:endParaRPr sz="9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7377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5579" y="4398254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92075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20277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48478" y="43982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07377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35579" y="3377938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92075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20277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48478" y="33779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07377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35579" y="2357716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92075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20277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48478" y="235771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94533" y="1337399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 h="0">
                <a:moveTo>
                  <a:pt x="0" y="0"/>
                </a:moveTo>
                <a:lnTo>
                  <a:pt x="125636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35579" y="1337399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92075" y="133739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920277" y="133739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48478" y="133739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94533" y="4908412"/>
            <a:ext cx="773430" cy="0"/>
          </a:xfrm>
          <a:custGeom>
            <a:avLst/>
            <a:gdLst/>
            <a:ahLst/>
            <a:cxnLst/>
            <a:rect l="l" t="t" r="r" b="b"/>
            <a:pathLst>
              <a:path w="773429" h="0">
                <a:moveTo>
                  <a:pt x="0" y="0"/>
                </a:moveTo>
                <a:lnTo>
                  <a:pt x="773179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07377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35579" y="3888096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92075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920277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048478" y="388809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407377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535579" y="2867779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792075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920277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048478" y="286777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294533" y="1847557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 h="0">
                <a:moveTo>
                  <a:pt x="0" y="0"/>
                </a:moveTo>
                <a:lnTo>
                  <a:pt x="125636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535579" y="1847557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792075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920277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048478" y="184755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294533" y="827241"/>
            <a:ext cx="773430" cy="0"/>
          </a:xfrm>
          <a:custGeom>
            <a:avLst/>
            <a:gdLst/>
            <a:ahLst/>
            <a:cxnLst/>
            <a:rect l="l" t="t" r="r" b="b"/>
            <a:pathLst>
              <a:path w="773429" h="0">
                <a:moveTo>
                  <a:pt x="0" y="0"/>
                </a:moveTo>
                <a:lnTo>
                  <a:pt x="773179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9" name="object 39"/>
          <p:cNvGrpSpPr/>
          <p:nvPr/>
        </p:nvGrpSpPr>
        <p:grpSpPr>
          <a:xfrm>
            <a:off x="3294533" y="827242"/>
            <a:ext cx="754380" cy="4081779"/>
            <a:chOff x="3294533" y="827242"/>
            <a:chExt cx="754380" cy="4081779"/>
          </a:xfrm>
        </p:grpSpPr>
        <p:sp>
          <p:nvSpPr>
            <p:cNvPr id="40" name="object 40"/>
            <p:cNvSpPr/>
            <p:nvPr/>
          </p:nvSpPr>
          <p:spPr>
            <a:xfrm>
              <a:off x="3294533" y="2308727"/>
              <a:ext cx="113030" cy="2599690"/>
            </a:xfrm>
            <a:custGeom>
              <a:avLst/>
              <a:gdLst/>
              <a:ahLst/>
              <a:cxnLst/>
              <a:rect l="l" t="t" r="r" b="b"/>
              <a:pathLst>
                <a:path w="113029" h="2599690">
                  <a:moveTo>
                    <a:pt x="112844" y="0"/>
                  </a:moveTo>
                  <a:lnTo>
                    <a:pt x="0" y="0"/>
                  </a:lnTo>
                  <a:lnTo>
                    <a:pt x="0" y="2599684"/>
                  </a:lnTo>
                  <a:lnTo>
                    <a:pt x="112844" y="2599684"/>
                  </a:lnTo>
                  <a:lnTo>
                    <a:pt x="1128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420169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548371" y="4908412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 h="0">
                  <a:moveTo>
                    <a:pt x="115408" y="0"/>
                  </a:moveTo>
                  <a:lnTo>
                    <a:pt x="0" y="0"/>
                  </a:lnTo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676666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98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804868" y="1333325"/>
              <a:ext cx="115570" cy="3575685"/>
            </a:xfrm>
            <a:custGeom>
              <a:avLst/>
              <a:gdLst/>
              <a:ahLst/>
              <a:cxnLst/>
              <a:rect l="l" t="t" r="r" b="b"/>
              <a:pathLst>
                <a:path w="115570" h="3575685">
                  <a:moveTo>
                    <a:pt x="115409" y="0"/>
                  </a:moveTo>
                  <a:lnTo>
                    <a:pt x="0" y="0"/>
                  </a:lnTo>
                  <a:lnTo>
                    <a:pt x="0" y="3575086"/>
                  </a:lnTo>
                  <a:lnTo>
                    <a:pt x="115409" y="3575086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933069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/>
          <p:nvPr/>
        </p:nvSpPr>
        <p:spPr>
          <a:xfrm>
            <a:off x="4340603" y="43982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475246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603543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731745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859945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988242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116443" y="43982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340603" y="33779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475246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603543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731745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859945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988242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116443" y="33779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340603" y="235771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475246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603543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731745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859945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988242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116443" y="235771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340603" y="1337399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 h="0">
                <a:moveTo>
                  <a:pt x="0" y="0"/>
                </a:moveTo>
                <a:lnTo>
                  <a:pt x="14753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603543" y="133739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731745" y="1337399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988242" y="1337399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 h="0">
                <a:moveTo>
                  <a:pt x="0" y="0"/>
                </a:moveTo>
                <a:lnTo>
                  <a:pt x="147436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340603" y="4908412"/>
            <a:ext cx="795655" cy="0"/>
          </a:xfrm>
          <a:custGeom>
            <a:avLst/>
            <a:gdLst/>
            <a:ahLst/>
            <a:cxnLst/>
            <a:rect l="l" t="t" r="r" b="b"/>
            <a:pathLst>
              <a:path w="795654" h="0">
                <a:moveTo>
                  <a:pt x="0" y="0"/>
                </a:moveTo>
                <a:lnTo>
                  <a:pt x="79507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340603" y="388809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475246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603543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731745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859945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988242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116443" y="388809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340603" y="286777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475246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603543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731745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859945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988242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116443" y="286777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340603" y="184755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475246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603543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731745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859945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988242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116443" y="184755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340603" y="827241"/>
            <a:ext cx="795655" cy="0"/>
          </a:xfrm>
          <a:custGeom>
            <a:avLst/>
            <a:gdLst/>
            <a:ahLst/>
            <a:cxnLst/>
            <a:rect l="l" t="t" r="r" b="b"/>
            <a:pathLst>
              <a:path w="795654" h="0">
                <a:moveTo>
                  <a:pt x="0" y="0"/>
                </a:moveTo>
                <a:lnTo>
                  <a:pt x="79507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4" name="object 94"/>
          <p:cNvGrpSpPr/>
          <p:nvPr/>
        </p:nvGrpSpPr>
        <p:grpSpPr>
          <a:xfrm>
            <a:off x="4359837" y="827242"/>
            <a:ext cx="756920" cy="4081779"/>
            <a:chOff x="4359837" y="827242"/>
            <a:chExt cx="756920" cy="4081779"/>
          </a:xfrm>
        </p:grpSpPr>
        <p:sp>
          <p:nvSpPr>
            <p:cNvPr id="95" name="object 95"/>
            <p:cNvSpPr/>
            <p:nvPr/>
          </p:nvSpPr>
          <p:spPr>
            <a:xfrm>
              <a:off x="4359837" y="1757730"/>
              <a:ext cx="115570" cy="3150870"/>
            </a:xfrm>
            <a:custGeom>
              <a:avLst/>
              <a:gdLst/>
              <a:ahLst/>
              <a:cxnLst/>
              <a:rect l="l" t="t" r="r" b="b"/>
              <a:pathLst>
                <a:path w="115570" h="3150870">
                  <a:moveTo>
                    <a:pt x="115409" y="0"/>
                  </a:moveTo>
                  <a:lnTo>
                    <a:pt x="0" y="0"/>
                  </a:lnTo>
                  <a:lnTo>
                    <a:pt x="0" y="3150682"/>
                  </a:lnTo>
                  <a:lnTo>
                    <a:pt x="115409" y="3150682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4488134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4616335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4744536" y="1643457"/>
              <a:ext cx="115570" cy="3265170"/>
            </a:xfrm>
            <a:custGeom>
              <a:avLst/>
              <a:gdLst/>
              <a:ahLst/>
              <a:cxnLst/>
              <a:rect l="l" t="t" r="r" b="b"/>
              <a:pathLst>
                <a:path w="115570" h="3265170">
                  <a:moveTo>
                    <a:pt x="115409" y="0"/>
                  </a:moveTo>
                  <a:lnTo>
                    <a:pt x="0" y="0"/>
                  </a:lnTo>
                  <a:lnTo>
                    <a:pt x="0" y="3264955"/>
                  </a:lnTo>
                  <a:lnTo>
                    <a:pt x="115409" y="3264955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98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4872832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5001034" y="1672072"/>
              <a:ext cx="115570" cy="3236595"/>
            </a:xfrm>
            <a:custGeom>
              <a:avLst/>
              <a:gdLst/>
              <a:ahLst/>
              <a:cxnLst/>
              <a:rect l="l" t="t" r="r" b="b"/>
              <a:pathLst>
                <a:path w="115570" h="3236595">
                  <a:moveTo>
                    <a:pt x="115409" y="0"/>
                  </a:moveTo>
                  <a:lnTo>
                    <a:pt x="0" y="0"/>
                  </a:lnTo>
                  <a:lnTo>
                    <a:pt x="0" y="3236339"/>
                  </a:lnTo>
                  <a:lnTo>
                    <a:pt x="115409" y="3236339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1" name="object 101"/>
          <p:cNvSpPr/>
          <p:nvPr/>
        </p:nvSpPr>
        <p:spPr>
          <a:xfrm>
            <a:off x="5408567" y="43982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543211" y="4398254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799708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927909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056206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184406" y="43982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408567" y="33779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543211" y="3377938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799708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5927909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056206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6184406" y="33779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5408567" y="2357716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5" h="0">
                <a:moveTo>
                  <a:pt x="0" y="0"/>
                </a:moveTo>
                <a:lnTo>
                  <a:pt x="403932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5927909" y="2357716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6184406" y="235771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5408567" y="1337399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5" h="0">
                <a:moveTo>
                  <a:pt x="0" y="0"/>
                </a:moveTo>
                <a:lnTo>
                  <a:pt x="403932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5927909" y="1337399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6184406" y="133739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5408567" y="4908412"/>
            <a:ext cx="795655" cy="0"/>
          </a:xfrm>
          <a:custGeom>
            <a:avLst/>
            <a:gdLst/>
            <a:ahLst/>
            <a:cxnLst/>
            <a:rect l="l" t="t" r="r" b="b"/>
            <a:pathLst>
              <a:path w="795654" h="0">
                <a:moveTo>
                  <a:pt x="0" y="0"/>
                </a:moveTo>
                <a:lnTo>
                  <a:pt x="79507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5408567" y="388809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543211" y="3888096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5799708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5927909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6056206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6184406" y="388809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5408567" y="2867779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 h="0">
                <a:moveTo>
                  <a:pt x="0" y="0"/>
                </a:moveTo>
                <a:lnTo>
                  <a:pt x="27573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5799708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5927909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6056206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6184406" y="286777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5408567" y="1847557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5" h="0">
                <a:moveTo>
                  <a:pt x="0" y="0"/>
                </a:moveTo>
                <a:lnTo>
                  <a:pt x="403932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5927909" y="1847557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6184406" y="184755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5408567" y="827241"/>
            <a:ext cx="795655" cy="0"/>
          </a:xfrm>
          <a:custGeom>
            <a:avLst/>
            <a:gdLst/>
            <a:ahLst/>
            <a:cxnLst/>
            <a:rect l="l" t="t" r="r" b="b"/>
            <a:pathLst>
              <a:path w="795654" h="0">
                <a:moveTo>
                  <a:pt x="0" y="0"/>
                </a:moveTo>
                <a:lnTo>
                  <a:pt x="79507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5" name="object 135"/>
          <p:cNvGrpSpPr/>
          <p:nvPr/>
        </p:nvGrpSpPr>
        <p:grpSpPr>
          <a:xfrm>
            <a:off x="5427802" y="827242"/>
            <a:ext cx="756920" cy="4081779"/>
            <a:chOff x="5427802" y="827242"/>
            <a:chExt cx="756920" cy="4081779"/>
          </a:xfrm>
        </p:grpSpPr>
        <p:sp>
          <p:nvSpPr>
            <p:cNvPr id="136" name="object 136"/>
            <p:cNvSpPr/>
            <p:nvPr/>
          </p:nvSpPr>
          <p:spPr>
            <a:xfrm>
              <a:off x="5427802" y="3198377"/>
              <a:ext cx="115570" cy="1710055"/>
            </a:xfrm>
            <a:custGeom>
              <a:avLst/>
              <a:gdLst/>
              <a:ahLst/>
              <a:cxnLst/>
              <a:rect l="l" t="t" r="r" b="b"/>
              <a:pathLst>
                <a:path w="115570" h="1710054">
                  <a:moveTo>
                    <a:pt x="115409" y="0"/>
                  </a:moveTo>
                  <a:lnTo>
                    <a:pt x="0" y="0"/>
                  </a:lnTo>
                  <a:lnTo>
                    <a:pt x="0" y="1710034"/>
                  </a:lnTo>
                  <a:lnTo>
                    <a:pt x="115409" y="1710034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5556003" y="4908412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 h="0">
                  <a:moveTo>
                    <a:pt x="115408" y="0"/>
                  </a:moveTo>
                  <a:lnTo>
                    <a:pt x="0" y="0"/>
                  </a:lnTo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5684298" y="2586264"/>
              <a:ext cx="115570" cy="2322195"/>
            </a:xfrm>
            <a:custGeom>
              <a:avLst/>
              <a:gdLst/>
              <a:ahLst/>
              <a:cxnLst/>
              <a:rect l="l" t="t" r="r" b="b"/>
              <a:pathLst>
                <a:path w="115570" h="2322195">
                  <a:moveTo>
                    <a:pt x="115409" y="0"/>
                  </a:moveTo>
                  <a:lnTo>
                    <a:pt x="0" y="0"/>
                  </a:lnTo>
                  <a:lnTo>
                    <a:pt x="0" y="2322148"/>
                  </a:lnTo>
                  <a:lnTo>
                    <a:pt x="115409" y="2322148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5812500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98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5940796" y="2761749"/>
              <a:ext cx="115570" cy="2146935"/>
            </a:xfrm>
            <a:custGeom>
              <a:avLst/>
              <a:gdLst/>
              <a:ahLst/>
              <a:cxnLst/>
              <a:rect l="l" t="t" r="r" b="b"/>
              <a:pathLst>
                <a:path w="115570" h="2146935">
                  <a:moveTo>
                    <a:pt x="115409" y="0"/>
                  </a:moveTo>
                  <a:lnTo>
                    <a:pt x="0" y="0"/>
                  </a:lnTo>
                  <a:lnTo>
                    <a:pt x="0" y="2146663"/>
                  </a:lnTo>
                  <a:lnTo>
                    <a:pt x="115409" y="2146663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6068997" y="1276188"/>
              <a:ext cx="115570" cy="3632835"/>
            </a:xfrm>
            <a:custGeom>
              <a:avLst/>
              <a:gdLst/>
              <a:ahLst/>
              <a:cxnLst/>
              <a:rect l="l" t="t" r="r" b="b"/>
              <a:pathLst>
                <a:path w="115570" h="3632835">
                  <a:moveTo>
                    <a:pt x="115409" y="0"/>
                  </a:moveTo>
                  <a:lnTo>
                    <a:pt x="0" y="0"/>
                  </a:lnTo>
                  <a:lnTo>
                    <a:pt x="0" y="3632224"/>
                  </a:lnTo>
                  <a:lnTo>
                    <a:pt x="115409" y="3632224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2" name="object 142"/>
          <p:cNvSpPr txBox="1"/>
          <p:nvPr/>
        </p:nvSpPr>
        <p:spPr>
          <a:xfrm>
            <a:off x="3303430" y="453337"/>
            <a:ext cx="404495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b="1">
                <a:solidFill>
                  <a:srgbClr val="1A1A1A"/>
                </a:solidFill>
                <a:latin typeface="Helvetica"/>
                <a:cs typeface="Helvetica"/>
              </a:rPr>
              <a:t>Type</a:t>
            </a:r>
            <a:r>
              <a:rPr dirty="0" sz="900" spc="-45" b="1">
                <a:solidFill>
                  <a:srgbClr val="1A1A1A"/>
                </a:solidFill>
                <a:latin typeface="Helvetica"/>
                <a:cs typeface="Helvetica"/>
              </a:rPr>
              <a:t> </a:t>
            </a:r>
            <a:r>
              <a:rPr dirty="0" sz="900" spc="-50" b="1">
                <a:solidFill>
                  <a:srgbClr val="1A1A1A"/>
                </a:solidFill>
                <a:latin typeface="Helvetica"/>
                <a:cs typeface="Helvetica"/>
              </a:rPr>
              <a:t>A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232655" y="404869"/>
            <a:ext cx="1036319" cy="465137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 lIns="0" tIns="60325" rIns="0" bIns="0" rtlCol="0" vert="horz">
            <a:spAutoFit/>
          </a:bodyPr>
          <a:lstStyle/>
          <a:p>
            <a:pPr marL="151130">
              <a:lnSpc>
                <a:spcPct val="100000"/>
              </a:lnSpc>
              <a:spcBef>
                <a:spcPts val="475"/>
              </a:spcBef>
            </a:pPr>
            <a:r>
              <a:rPr dirty="0" sz="900" b="1">
                <a:solidFill>
                  <a:srgbClr val="1A1A1A"/>
                </a:solidFill>
                <a:latin typeface="Helvetica"/>
                <a:cs typeface="Helvetica"/>
              </a:rPr>
              <a:t>Type</a:t>
            </a:r>
            <a:r>
              <a:rPr dirty="0" sz="900" spc="-45" b="1">
                <a:solidFill>
                  <a:srgbClr val="1A1A1A"/>
                </a:solidFill>
                <a:latin typeface="Helvetica"/>
                <a:cs typeface="Helvetica"/>
              </a:rPr>
              <a:t> </a:t>
            </a:r>
            <a:r>
              <a:rPr dirty="0" sz="900" spc="-50" b="1">
                <a:solidFill>
                  <a:srgbClr val="1A1A1A"/>
                </a:solidFill>
                <a:latin typeface="Helvetica"/>
                <a:cs typeface="Helvetica"/>
              </a:rPr>
              <a:t>B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5439126" y="453337"/>
            <a:ext cx="404495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b="1">
                <a:solidFill>
                  <a:srgbClr val="1A1A1A"/>
                </a:solidFill>
                <a:latin typeface="Helvetica"/>
                <a:cs typeface="Helvetica"/>
              </a:rPr>
              <a:t>Type</a:t>
            </a:r>
            <a:r>
              <a:rPr dirty="0" sz="900" spc="-45" b="1">
                <a:solidFill>
                  <a:srgbClr val="1A1A1A"/>
                </a:solidFill>
                <a:latin typeface="Helvetica"/>
                <a:cs typeface="Helvetica"/>
              </a:rPr>
              <a:t> </a:t>
            </a:r>
            <a:r>
              <a:rPr dirty="0" sz="900" spc="-50" b="1">
                <a:solidFill>
                  <a:srgbClr val="1A1A1A"/>
                </a:solidFill>
                <a:latin typeface="Helvetica"/>
                <a:cs typeface="Helvetica"/>
              </a:rPr>
              <a:t>C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 descr="$PPTXTitle"/>
          <p:cNvSpPr txBox="1">
            <a:spLocks noGrp="1"/>
          </p:cNvSpPr>
          <p:nvPr>
            <p:ph type="title"/>
          </p:nvPr>
        </p:nvSpPr>
        <p:spPr>
          <a:xfrm>
            <a:off x="444500" y="314451"/>
            <a:ext cx="1790064" cy="130302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dirty="0" sz="2800" spc="-10"/>
              <a:t>Structural Racism Typologies</a:t>
            </a:r>
            <a:endParaRPr sz="2800"/>
          </a:p>
        </p:txBody>
      </p:sp>
      <p:sp>
        <p:nvSpPr>
          <p:cNvPr id="147" name="object 147"/>
          <p:cNvSpPr txBox="1"/>
          <p:nvPr/>
        </p:nvSpPr>
        <p:spPr>
          <a:xfrm>
            <a:off x="2691015" y="2791416"/>
            <a:ext cx="247015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20">
                <a:solidFill>
                  <a:srgbClr val="4D4D4D"/>
                </a:solidFill>
                <a:latin typeface="Helvetica"/>
                <a:cs typeface="Helvetica"/>
              </a:rPr>
              <a:t>0.50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2691015" y="1771194"/>
            <a:ext cx="247015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20">
                <a:solidFill>
                  <a:srgbClr val="4D4D4D"/>
                </a:solidFill>
                <a:latin typeface="Helvetica"/>
                <a:cs typeface="Helvetica"/>
              </a:rPr>
              <a:t>0.75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691015" y="750881"/>
            <a:ext cx="247015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20">
                <a:solidFill>
                  <a:srgbClr val="4D4D4D"/>
                </a:solidFill>
                <a:latin typeface="Helvetica"/>
                <a:cs typeface="Helvetica"/>
              </a:rPr>
              <a:t>1.00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577551" y="610840"/>
            <a:ext cx="130175" cy="35185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90"/>
              </a:lnSpc>
            </a:pPr>
            <a:r>
              <a:rPr dirty="0" sz="800">
                <a:latin typeface="Helvetica"/>
                <a:cs typeface="Helvetica"/>
              </a:rPr>
              <a:t>Probability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of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Structural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Racism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Being</a:t>
            </a:r>
            <a:r>
              <a:rPr dirty="0" sz="800" spc="35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Greater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than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the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US</a:t>
            </a:r>
            <a:r>
              <a:rPr dirty="0" sz="800" spc="35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National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 spc="-10">
                <a:latin typeface="Helvetica"/>
                <a:cs typeface="Helvetica"/>
              </a:rPr>
              <a:t>Median</a:t>
            </a:r>
            <a:endParaRPr sz="800">
              <a:latin typeface="Helvetica"/>
              <a:cs typeface="Helvetica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6860074" y="2075218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19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6860074" y="2304333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19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00A0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6860074" y="2533449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19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F2A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6860074" y="2762565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19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F984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6860074" y="2991679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19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5BBC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6860074" y="3220795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20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F4B5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 txBox="1"/>
          <p:nvPr/>
        </p:nvSpPr>
        <p:spPr>
          <a:xfrm>
            <a:off x="7143051" y="2100838"/>
            <a:ext cx="1292225" cy="168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>
                <a:latin typeface="Helvetica"/>
                <a:cs typeface="Helvetica"/>
              </a:rPr>
              <a:t>Residential</a:t>
            </a:r>
            <a:r>
              <a:rPr dirty="0" sz="900" spc="135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Segregation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2691015" y="3837878"/>
            <a:ext cx="2470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69"/>
              </a:lnSpc>
            </a:pPr>
            <a:r>
              <a:rPr dirty="0" sz="900" spc="-20">
                <a:solidFill>
                  <a:srgbClr val="4D4D4D"/>
                </a:solidFill>
                <a:latin typeface="Helvetica"/>
                <a:cs typeface="Helvetica"/>
              </a:rPr>
              <a:t>0.25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691015" y="4858191"/>
            <a:ext cx="2470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69"/>
              </a:lnSpc>
            </a:pPr>
            <a:r>
              <a:rPr dirty="0" sz="900" spc="-20">
                <a:solidFill>
                  <a:srgbClr val="4D4D4D"/>
                </a:solidFill>
                <a:latin typeface="Helvetica"/>
                <a:cs typeface="Helvetica"/>
              </a:rPr>
              <a:t>0.00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8826477" y="4880031"/>
            <a:ext cx="234950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25" b="1">
                <a:latin typeface="Trebuchet MS"/>
                <a:cs typeface="Trebuchet MS"/>
              </a:rPr>
              <a:t>20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7143051" y="2329953"/>
            <a:ext cx="1007744" cy="168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>
                <a:latin typeface="Helvetica"/>
                <a:cs typeface="Helvetica"/>
              </a:rPr>
              <a:t>Education</a:t>
            </a:r>
            <a:r>
              <a:rPr dirty="0" sz="900" spc="130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Inequity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7143051" y="2559068"/>
            <a:ext cx="1140460" cy="168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>
                <a:latin typeface="Helvetica"/>
                <a:cs typeface="Helvetica"/>
              </a:rPr>
              <a:t>Employment</a:t>
            </a:r>
            <a:r>
              <a:rPr dirty="0" sz="900" spc="210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Inequity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7143051" y="2788184"/>
            <a:ext cx="868044" cy="168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>
                <a:latin typeface="Helvetica"/>
                <a:cs typeface="Helvetica"/>
              </a:rPr>
              <a:t>Income</a:t>
            </a:r>
            <a:r>
              <a:rPr dirty="0" sz="900" spc="100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Inequity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7143051" y="3017299"/>
            <a:ext cx="1338580" cy="168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>
                <a:latin typeface="Helvetica"/>
                <a:cs typeface="Helvetica"/>
              </a:rPr>
              <a:t>Homeownership</a:t>
            </a:r>
            <a:r>
              <a:rPr dirty="0" sz="900" spc="210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Inequity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7143051" y="3246414"/>
            <a:ext cx="1318895" cy="168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>
                <a:latin typeface="Helvetica"/>
                <a:cs typeface="Helvetica"/>
              </a:rPr>
              <a:t>Criminal</a:t>
            </a:r>
            <a:r>
              <a:rPr dirty="0" sz="900" spc="95">
                <a:latin typeface="Helvetica"/>
                <a:cs typeface="Helvetica"/>
              </a:rPr>
              <a:t> </a:t>
            </a:r>
            <a:r>
              <a:rPr dirty="0" sz="900">
                <a:latin typeface="Helvetica"/>
                <a:cs typeface="Helvetica"/>
              </a:rPr>
              <a:t>Justice</a:t>
            </a:r>
            <a:r>
              <a:rPr dirty="0" sz="900" spc="100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Inequity</a:t>
            </a:r>
            <a:endParaRPr sz="9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7377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5579" y="4398254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92075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20277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48478" y="43982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07377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35579" y="3377938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92075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20277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48478" y="33779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07377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35579" y="2357716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92075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20277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48478" y="235771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94533" y="1337399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 h="0">
                <a:moveTo>
                  <a:pt x="0" y="0"/>
                </a:moveTo>
                <a:lnTo>
                  <a:pt x="125636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35579" y="1337399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92075" y="133739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920277" y="133739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48478" y="133739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94533" y="4908412"/>
            <a:ext cx="773430" cy="0"/>
          </a:xfrm>
          <a:custGeom>
            <a:avLst/>
            <a:gdLst/>
            <a:ahLst/>
            <a:cxnLst/>
            <a:rect l="l" t="t" r="r" b="b"/>
            <a:pathLst>
              <a:path w="773429" h="0">
                <a:moveTo>
                  <a:pt x="0" y="0"/>
                </a:moveTo>
                <a:lnTo>
                  <a:pt x="773179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07377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35579" y="3888096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92075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920277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048478" y="388809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407377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535579" y="2867779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792075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920277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048478" y="286777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294533" y="1847557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 h="0">
                <a:moveTo>
                  <a:pt x="0" y="0"/>
                </a:moveTo>
                <a:lnTo>
                  <a:pt x="125636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535579" y="1847557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792075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920277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048478" y="184755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294533" y="827241"/>
            <a:ext cx="773430" cy="0"/>
          </a:xfrm>
          <a:custGeom>
            <a:avLst/>
            <a:gdLst/>
            <a:ahLst/>
            <a:cxnLst/>
            <a:rect l="l" t="t" r="r" b="b"/>
            <a:pathLst>
              <a:path w="773429" h="0">
                <a:moveTo>
                  <a:pt x="0" y="0"/>
                </a:moveTo>
                <a:lnTo>
                  <a:pt x="773179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9" name="object 39"/>
          <p:cNvGrpSpPr/>
          <p:nvPr/>
        </p:nvGrpSpPr>
        <p:grpSpPr>
          <a:xfrm>
            <a:off x="3294533" y="827242"/>
            <a:ext cx="754380" cy="4081779"/>
            <a:chOff x="3294533" y="827242"/>
            <a:chExt cx="754380" cy="4081779"/>
          </a:xfrm>
        </p:grpSpPr>
        <p:sp>
          <p:nvSpPr>
            <p:cNvPr id="40" name="object 40"/>
            <p:cNvSpPr/>
            <p:nvPr/>
          </p:nvSpPr>
          <p:spPr>
            <a:xfrm>
              <a:off x="3294533" y="2308727"/>
              <a:ext cx="113030" cy="2599690"/>
            </a:xfrm>
            <a:custGeom>
              <a:avLst/>
              <a:gdLst/>
              <a:ahLst/>
              <a:cxnLst/>
              <a:rect l="l" t="t" r="r" b="b"/>
              <a:pathLst>
                <a:path w="113029" h="2599690">
                  <a:moveTo>
                    <a:pt x="112844" y="0"/>
                  </a:moveTo>
                  <a:lnTo>
                    <a:pt x="0" y="0"/>
                  </a:lnTo>
                  <a:lnTo>
                    <a:pt x="0" y="2599684"/>
                  </a:lnTo>
                  <a:lnTo>
                    <a:pt x="112844" y="2599684"/>
                  </a:lnTo>
                  <a:lnTo>
                    <a:pt x="1128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420169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548371" y="4908412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 h="0">
                  <a:moveTo>
                    <a:pt x="115408" y="0"/>
                  </a:moveTo>
                  <a:lnTo>
                    <a:pt x="0" y="0"/>
                  </a:lnTo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676666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98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804868" y="1333325"/>
              <a:ext cx="115570" cy="3575685"/>
            </a:xfrm>
            <a:custGeom>
              <a:avLst/>
              <a:gdLst/>
              <a:ahLst/>
              <a:cxnLst/>
              <a:rect l="l" t="t" r="r" b="b"/>
              <a:pathLst>
                <a:path w="115570" h="3575685">
                  <a:moveTo>
                    <a:pt x="115409" y="0"/>
                  </a:moveTo>
                  <a:lnTo>
                    <a:pt x="0" y="0"/>
                  </a:lnTo>
                  <a:lnTo>
                    <a:pt x="0" y="3575086"/>
                  </a:lnTo>
                  <a:lnTo>
                    <a:pt x="115409" y="3575086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933069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/>
          <p:nvPr/>
        </p:nvSpPr>
        <p:spPr>
          <a:xfrm>
            <a:off x="4340603" y="43982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475246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603543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731745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859945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988242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116443" y="43982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340603" y="33779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475246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603543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731745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859945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988242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116443" y="33779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340603" y="235771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475246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603543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731745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859945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988242" y="235771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116443" y="235771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340603" y="1337399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 h="0">
                <a:moveTo>
                  <a:pt x="0" y="0"/>
                </a:moveTo>
                <a:lnTo>
                  <a:pt x="14753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603543" y="133739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731745" y="1337399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988242" y="1337399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 h="0">
                <a:moveTo>
                  <a:pt x="0" y="0"/>
                </a:moveTo>
                <a:lnTo>
                  <a:pt x="147436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340603" y="4908412"/>
            <a:ext cx="795655" cy="0"/>
          </a:xfrm>
          <a:custGeom>
            <a:avLst/>
            <a:gdLst/>
            <a:ahLst/>
            <a:cxnLst/>
            <a:rect l="l" t="t" r="r" b="b"/>
            <a:pathLst>
              <a:path w="795654" h="0">
                <a:moveTo>
                  <a:pt x="0" y="0"/>
                </a:moveTo>
                <a:lnTo>
                  <a:pt x="79507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340603" y="388809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475246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603543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731745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859945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988242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116443" y="388809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340603" y="286777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475246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603543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731745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859945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988242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116443" y="286777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340603" y="184755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475246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603543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731745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859945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988242" y="184755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116443" y="184755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340603" y="827241"/>
            <a:ext cx="795655" cy="0"/>
          </a:xfrm>
          <a:custGeom>
            <a:avLst/>
            <a:gdLst/>
            <a:ahLst/>
            <a:cxnLst/>
            <a:rect l="l" t="t" r="r" b="b"/>
            <a:pathLst>
              <a:path w="795654" h="0">
                <a:moveTo>
                  <a:pt x="0" y="0"/>
                </a:moveTo>
                <a:lnTo>
                  <a:pt x="79507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4" name="object 94"/>
          <p:cNvGrpSpPr/>
          <p:nvPr/>
        </p:nvGrpSpPr>
        <p:grpSpPr>
          <a:xfrm>
            <a:off x="4359837" y="827242"/>
            <a:ext cx="756920" cy="4081779"/>
            <a:chOff x="4359837" y="827242"/>
            <a:chExt cx="756920" cy="4081779"/>
          </a:xfrm>
        </p:grpSpPr>
        <p:sp>
          <p:nvSpPr>
            <p:cNvPr id="95" name="object 95"/>
            <p:cNvSpPr/>
            <p:nvPr/>
          </p:nvSpPr>
          <p:spPr>
            <a:xfrm>
              <a:off x="4359837" y="1757730"/>
              <a:ext cx="115570" cy="3150870"/>
            </a:xfrm>
            <a:custGeom>
              <a:avLst/>
              <a:gdLst/>
              <a:ahLst/>
              <a:cxnLst/>
              <a:rect l="l" t="t" r="r" b="b"/>
              <a:pathLst>
                <a:path w="115570" h="3150870">
                  <a:moveTo>
                    <a:pt x="115409" y="0"/>
                  </a:moveTo>
                  <a:lnTo>
                    <a:pt x="0" y="0"/>
                  </a:lnTo>
                  <a:lnTo>
                    <a:pt x="0" y="3150682"/>
                  </a:lnTo>
                  <a:lnTo>
                    <a:pt x="115409" y="3150682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4488134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4616335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4744536" y="1643457"/>
              <a:ext cx="115570" cy="3265170"/>
            </a:xfrm>
            <a:custGeom>
              <a:avLst/>
              <a:gdLst/>
              <a:ahLst/>
              <a:cxnLst/>
              <a:rect l="l" t="t" r="r" b="b"/>
              <a:pathLst>
                <a:path w="115570" h="3265170">
                  <a:moveTo>
                    <a:pt x="115409" y="0"/>
                  </a:moveTo>
                  <a:lnTo>
                    <a:pt x="0" y="0"/>
                  </a:lnTo>
                  <a:lnTo>
                    <a:pt x="0" y="3264955"/>
                  </a:lnTo>
                  <a:lnTo>
                    <a:pt x="115409" y="3264955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98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4872832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5001034" y="1672072"/>
              <a:ext cx="115570" cy="3236595"/>
            </a:xfrm>
            <a:custGeom>
              <a:avLst/>
              <a:gdLst/>
              <a:ahLst/>
              <a:cxnLst/>
              <a:rect l="l" t="t" r="r" b="b"/>
              <a:pathLst>
                <a:path w="115570" h="3236595">
                  <a:moveTo>
                    <a:pt x="115409" y="0"/>
                  </a:moveTo>
                  <a:lnTo>
                    <a:pt x="0" y="0"/>
                  </a:lnTo>
                  <a:lnTo>
                    <a:pt x="0" y="3236339"/>
                  </a:lnTo>
                  <a:lnTo>
                    <a:pt x="115409" y="3236339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1" name="object 101"/>
          <p:cNvSpPr/>
          <p:nvPr/>
        </p:nvSpPr>
        <p:spPr>
          <a:xfrm>
            <a:off x="5408567" y="43982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543211" y="4398254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799708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927909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056206" y="43982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184406" y="439825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408567" y="33779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543211" y="3377938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799708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5927909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056206" y="3377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6184406" y="33779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5408567" y="2357716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5" h="0">
                <a:moveTo>
                  <a:pt x="0" y="0"/>
                </a:moveTo>
                <a:lnTo>
                  <a:pt x="403932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5927909" y="2357716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6184406" y="235771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5408567" y="1337399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5" h="0">
                <a:moveTo>
                  <a:pt x="0" y="0"/>
                </a:moveTo>
                <a:lnTo>
                  <a:pt x="403932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5927909" y="1337399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6184406" y="133739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5408567" y="4908412"/>
            <a:ext cx="795655" cy="0"/>
          </a:xfrm>
          <a:custGeom>
            <a:avLst/>
            <a:gdLst/>
            <a:ahLst/>
            <a:cxnLst/>
            <a:rect l="l" t="t" r="r" b="b"/>
            <a:pathLst>
              <a:path w="795654" h="0">
                <a:moveTo>
                  <a:pt x="0" y="0"/>
                </a:moveTo>
                <a:lnTo>
                  <a:pt x="79507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5408567" y="388809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543211" y="3888096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5799708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5927909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6056206" y="38880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6184406" y="388809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5408567" y="2867779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 h="0">
                <a:moveTo>
                  <a:pt x="0" y="0"/>
                </a:moveTo>
                <a:lnTo>
                  <a:pt x="27573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5799708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1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5927909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6056206" y="286777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790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6184406" y="286777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5408567" y="1847557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5" h="0">
                <a:moveTo>
                  <a:pt x="0" y="0"/>
                </a:moveTo>
                <a:lnTo>
                  <a:pt x="403932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5927909" y="1847557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 h="0">
                <a:moveTo>
                  <a:pt x="0" y="0"/>
                </a:moveTo>
                <a:lnTo>
                  <a:pt x="141087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6184406" y="184755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235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5408567" y="827241"/>
            <a:ext cx="795655" cy="0"/>
          </a:xfrm>
          <a:custGeom>
            <a:avLst/>
            <a:gdLst/>
            <a:ahLst/>
            <a:cxnLst/>
            <a:rect l="l" t="t" r="r" b="b"/>
            <a:pathLst>
              <a:path w="795654" h="0">
                <a:moveTo>
                  <a:pt x="0" y="0"/>
                </a:moveTo>
                <a:lnTo>
                  <a:pt x="795074" y="0"/>
                </a:lnTo>
              </a:path>
            </a:pathLst>
          </a:custGeom>
          <a:ln w="407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5" name="object 135"/>
          <p:cNvGrpSpPr/>
          <p:nvPr/>
        </p:nvGrpSpPr>
        <p:grpSpPr>
          <a:xfrm>
            <a:off x="5427802" y="827242"/>
            <a:ext cx="756920" cy="4081779"/>
            <a:chOff x="5427802" y="827242"/>
            <a:chExt cx="756920" cy="4081779"/>
          </a:xfrm>
        </p:grpSpPr>
        <p:sp>
          <p:nvSpPr>
            <p:cNvPr id="136" name="object 136"/>
            <p:cNvSpPr/>
            <p:nvPr/>
          </p:nvSpPr>
          <p:spPr>
            <a:xfrm>
              <a:off x="5427802" y="3198377"/>
              <a:ext cx="115570" cy="1710055"/>
            </a:xfrm>
            <a:custGeom>
              <a:avLst/>
              <a:gdLst/>
              <a:ahLst/>
              <a:cxnLst/>
              <a:rect l="l" t="t" r="r" b="b"/>
              <a:pathLst>
                <a:path w="115570" h="1710054">
                  <a:moveTo>
                    <a:pt x="115409" y="0"/>
                  </a:moveTo>
                  <a:lnTo>
                    <a:pt x="0" y="0"/>
                  </a:lnTo>
                  <a:lnTo>
                    <a:pt x="0" y="1710034"/>
                  </a:lnTo>
                  <a:lnTo>
                    <a:pt x="115409" y="1710034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5556003" y="4908412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 h="0">
                  <a:moveTo>
                    <a:pt x="115408" y="0"/>
                  </a:moveTo>
                  <a:lnTo>
                    <a:pt x="0" y="0"/>
                  </a:lnTo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5684298" y="2586264"/>
              <a:ext cx="115570" cy="2322195"/>
            </a:xfrm>
            <a:custGeom>
              <a:avLst/>
              <a:gdLst/>
              <a:ahLst/>
              <a:cxnLst/>
              <a:rect l="l" t="t" r="r" b="b"/>
              <a:pathLst>
                <a:path w="115570" h="2322195">
                  <a:moveTo>
                    <a:pt x="115409" y="0"/>
                  </a:moveTo>
                  <a:lnTo>
                    <a:pt x="0" y="0"/>
                  </a:lnTo>
                  <a:lnTo>
                    <a:pt x="0" y="2322148"/>
                  </a:lnTo>
                  <a:lnTo>
                    <a:pt x="115409" y="2322148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5812500" y="827242"/>
              <a:ext cx="115570" cy="4081779"/>
            </a:xfrm>
            <a:custGeom>
              <a:avLst/>
              <a:gdLst/>
              <a:ahLst/>
              <a:cxnLst/>
              <a:rect l="l" t="t" r="r" b="b"/>
              <a:pathLst>
                <a:path w="115570" h="4081779">
                  <a:moveTo>
                    <a:pt x="115409" y="0"/>
                  </a:moveTo>
                  <a:lnTo>
                    <a:pt x="0" y="0"/>
                  </a:lnTo>
                  <a:lnTo>
                    <a:pt x="0" y="4081170"/>
                  </a:lnTo>
                  <a:lnTo>
                    <a:pt x="115409" y="4081170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98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5940796" y="2761749"/>
              <a:ext cx="115570" cy="2146935"/>
            </a:xfrm>
            <a:custGeom>
              <a:avLst/>
              <a:gdLst/>
              <a:ahLst/>
              <a:cxnLst/>
              <a:rect l="l" t="t" r="r" b="b"/>
              <a:pathLst>
                <a:path w="115570" h="2146935">
                  <a:moveTo>
                    <a:pt x="115409" y="0"/>
                  </a:moveTo>
                  <a:lnTo>
                    <a:pt x="0" y="0"/>
                  </a:lnTo>
                  <a:lnTo>
                    <a:pt x="0" y="2146663"/>
                  </a:lnTo>
                  <a:lnTo>
                    <a:pt x="115409" y="2146663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6068997" y="1276188"/>
              <a:ext cx="115570" cy="3632835"/>
            </a:xfrm>
            <a:custGeom>
              <a:avLst/>
              <a:gdLst/>
              <a:ahLst/>
              <a:cxnLst/>
              <a:rect l="l" t="t" r="r" b="b"/>
              <a:pathLst>
                <a:path w="115570" h="3632835">
                  <a:moveTo>
                    <a:pt x="115409" y="0"/>
                  </a:moveTo>
                  <a:lnTo>
                    <a:pt x="0" y="0"/>
                  </a:lnTo>
                  <a:lnTo>
                    <a:pt x="0" y="3632224"/>
                  </a:lnTo>
                  <a:lnTo>
                    <a:pt x="115409" y="3632224"/>
                  </a:lnTo>
                  <a:lnTo>
                    <a:pt x="115409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2" name="object 142"/>
          <p:cNvSpPr txBox="1"/>
          <p:nvPr/>
        </p:nvSpPr>
        <p:spPr>
          <a:xfrm>
            <a:off x="3303430" y="453337"/>
            <a:ext cx="404495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b="1">
                <a:solidFill>
                  <a:srgbClr val="1A1A1A"/>
                </a:solidFill>
                <a:latin typeface="Helvetica"/>
                <a:cs typeface="Helvetica"/>
              </a:rPr>
              <a:t>Type</a:t>
            </a:r>
            <a:r>
              <a:rPr dirty="0" sz="900" spc="-45" b="1">
                <a:solidFill>
                  <a:srgbClr val="1A1A1A"/>
                </a:solidFill>
                <a:latin typeface="Helvetica"/>
                <a:cs typeface="Helvetica"/>
              </a:rPr>
              <a:t> </a:t>
            </a:r>
            <a:r>
              <a:rPr dirty="0" sz="900" spc="-50" b="1">
                <a:solidFill>
                  <a:srgbClr val="1A1A1A"/>
                </a:solidFill>
                <a:latin typeface="Helvetica"/>
                <a:cs typeface="Helvetica"/>
              </a:rPr>
              <a:t>A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371323" y="453337"/>
            <a:ext cx="404495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b="1">
                <a:solidFill>
                  <a:srgbClr val="1A1A1A"/>
                </a:solidFill>
                <a:latin typeface="Helvetica"/>
                <a:cs typeface="Helvetica"/>
              </a:rPr>
              <a:t>Type</a:t>
            </a:r>
            <a:r>
              <a:rPr dirty="0" sz="900" spc="-45" b="1">
                <a:solidFill>
                  <a:srgbClr val="1A1A1A"/>
                </a:solidFill>
                <a:latin typeface="Helvetica"/>
                <a:cs typeface="Helvetica"/>
              </a:rPr>
              <a:t> </a:t>
            </a:r>
            <a:r>
              <a:rPr dirty="0" sz="900" spc="-50" b="1">
                <a:solidFill>
                  <a:srgbClr val="1A1A1A"/>
                </a:solidFill>
                <a:latin typeface="Helvetica"/>
                <a:cs typeface="Helvetica"/>
              </a:rPr>
              <a:t>B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5302077" y="404869"/>
            <a:ext cx="1036319" cy="465137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 lIns="0" tIns="60325" rIns="0" bIns="0" rtlCol="0" vert="horz">
            <a:spAutoFit/>
          </a:bodyPr>
          <a:lstStyle/>
          <a:p>
            <a:pPr marL="149225">
              <a:lnSpc>
                <a:spcPct val="100000"/>
              </a:lnSpc>
              <a:spcBef>
                <a:spcPts val="475"/>
              </a:spcBef>
            </a:pPr>
            <a:r>
              <a:rPr dirty="0" sz="900" b="1">
                <a:solidFill>
                  <a:srgbClr val="1A1A1A"/>
                </a:solidFill>
                <a:latin typeface="Helvetica"/>
                <a:cs typeface="Helvetica"/>
              </a:rPr>
              <a:t>Type</a:t>
            </a:r>
            <a:r>
              <a:rPr dirty="0" sz="900" spc="-45" b="1">
                <a:solidFill>
                  <a:srgbClr val="1A1A1A"/>
                </a:solidFill>
                <a:latin typeface="Helvetica"/>
                <a:cs typeface="Helvetica"/>
              </a:rPr>
              <a:t> </a:t>
            </a:r>
            <a:r>
              <a:rPr dirty="0" sz="900" spc="-50" b="1">
                <a:solidFill>
                  <a:srgbClr val="1A1A1A"/>
                </a:solidFill>
                <a:latin typeface="Helvetica"/>
                <a:cs typeface="Helvetica"/>
              </a:rPr>
              <a:t>C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 descr="$PPTXTitle"/>
          <p:cNvSpPr txBox="1">
            <a:spLocks noGrp="1"/>
          </p:cNvSpPr>
          <p:nvPr>
            <p:ph type="title"/>
          </p:nvPr>
        </p:nvSpPr>
        <p:spPr>
          <a:xfrm>
            <a:off x="444500" y="314451"/>
            <a:ext cx="1790064" cy="130302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dirty="0" sz="2800" spc="-10"/>
              <a:t>Structural Racism Typologies</a:t>
            </a:r>
            <a:endParaRPr sz="2800"/>
          </a:p>
        </p:txBody>
      </p:sp>
      <p:sp>
        <p:nvSpPr>
          <p:cNvPr id="147" name="object 147"/>
          <p:cNvSpPr/>
          <p:nvPr/>
        </p:nvSpPr>
        <p:spPr>
          <a:xfrm>
            <a:off x="6860074" y="2075218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19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6860074" y="2304333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19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00A0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6860074" y="2533449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19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F2A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6860074" y="2762565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19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F984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6860074" y="2991679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19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5BBC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6860074" y="3220795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20" h="210820">
                <a:moveTo>
                  <a:pt x="210290" y="0"/>
                </a:moveTo>
                <a:lnTo>
                  <a:pt x="0" y="0"/>
                </a:lnTo>
                <a:lnTo>
                  <a:pt x="0" y="210287"/>
                </a:lnTo>
                <a:lnTo>
                  <a:pt x="210290" y="210287"/>
                </a:lnTo>
                <a:lnTo>
                  <a:pt x="210290" y="0"/>
                </a:lnTo>
                <a:close/>
              </a:path>
            </a:pathLst>
          </a:custGeom>
          <a:solidFill>
            <a:srgbClr val="F4B5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 txBox="1"/>
          <p:nvPr/>
        </p:nvSpPr>
        <p:spPr>
          <a:xfrm>
            <a:off x="7143051" y="2100838"/>
            <a:ext cx="1292225" cy="168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>
                <a:latin typeface="Helvetica"/>
                <a:cs typeface="Helvetica"/>
              </a:rPr>
              <a:t>Residential</a:t>
            </a:r>
            <a:r>
              <a:rPr dirty="0" sz="900" spc="135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Segregation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2691015" y="3837878"/>
            <a:ext cx="2470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69"/>
              </a:lnSpc>
            </a:pPr>
            <a:r>
              <a:rPr dirty="0" sz="900" spc="-20">
                <a:solidFill>
                  <a:srgbClr val="4D4D4D"/>
                </a:solidFill>
                <a:latin typeface="Helvetica"/>
                <a:cs typeface="Helvetica"/>
              </a:rPr>
              <a:t>0.25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691015" y="4858191"/>
            <a:ext cx="24701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69"/>
              </a:lnSpc>
            </a:pPr>
            <a:r>
              <a:rPr dirty="0" sz="900" spc="-20">
                <a:solidFill>
                  <a:srgbClr val="4D4D4D"/>
                </a:solidFill>
                <a:latin typeface="Helvetica"/>
                <a:cs typeface="Helvetica"/>
              </a:rPr>
              <a:t>0.00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8826477" y="4880031"/>
            <a:ext cx="234950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25" b="1">
                <a:latin typeface="Trebuchet MS"/>
                <a:cs typeface="Trebuchet MS"/>
              </a:rPr>
              <a:t>20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7143051" y="2329953"/>
            <a:ext cx="1007744" cy="168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>
                <a:latin typeface="Helvetica"/>
                <a:cs typeface="Helvetica"/>
              </a:rPr>
              <a:t>Education</a:t>
            </a:r>
            <a:r>
              <a:rPr dirty="0" sz="900" spc="130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Inequity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7143051" y="2559068"/>
            <a:ext cx="1140460" cy="168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>
                <a:latin typeface="Helvetica"/>
                <a:cs typeface="Helvetica"/>
              </a:rPr>
              <a:t>Employment</a:t>
            </a:r>
            <a:r>
              <a:rPr dirty="0" sz="900" spc="210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Inequity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7143051" y="2788184"/>
            <a:ext cx="868044" cy="168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>
                <a:latin typeface="Helvetica"/>
                <a:cs typeface="Helvetica"/>
              </a:rPr>
              <a:t>Income</a:t>
            </a:r>
            <a:r>
              <a:rPr dirty="0" sz="900" spc="100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Inequity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7143051" y="3017299"/>
            <a:ext cx="1338580" cy="168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>
                <a:latin typeface="Helvetica"/>
                <a:cs typeface="Helvetica"/>
              </a:rPr>
              <a:t>Homeownership</a:t>
            </a:r>
            <a:r>
              <a:rPr dirty="0" sz="900" spc="210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Inequity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7143051" y="3246414"/>
            <a:ext cx="1318895" cy="168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>
                <a:latin typeface="Helvetica"/>
                <a:cs typeface="Helvetica"/>
              </a:rPr>
              <a:t>Criminal</a:t>
            </a:r>
            <a:r>
              <a:rPr dirty="0" sz="900" spc="95">
                <a:latin typeface="Helvetica"/>
                <a:cs typeface="Helvetica"/>
              </a:rPr>
              <a:t> </a:t>
            </a:r>
            <a:r>
              <a:rPr dirty="0" sz="900">
                <a:latin typeface="Helvetica"/>
                <a:cs typeface="Helvetica"/>
              </a:rPr>
              <a:t>Justice</a:t>
            </a:r>
            <a:r>
              <a:rPr dirty="0" sz="900" spc="100">
                <a:latin typeface="Helvetica"/>
                <a:cs typeface="Helvetica"/>
              </a:rPr>
              <a:t> </a:t>
            </a:r>
            <a:r>
              <a:rPr dirty="0" sz="900" spc="-10">
                <a:latin typeface="Helvetica"/>
                <a:cs typeface="Helvetica"/>
              </a:rPr>
              <a:t>Inequity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2691015" y="2791416"/>
            <a:ext cx="247015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20">
                <a:solidFill>
                  <a:srgbClr val="4D4D4D"/>
                </a:solidFill>
                <a:latin typeface="Helvetica"/>
                <a:cs typeface="Helvetica"/>
              </a:rPr>
              <a:t>0.50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2691015" y="1771194"/>
            <a:ext cx="247015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20">
                <a:solidFill>
                  <a:srgbClr val="4D4D4D"/>
                </a:solidFill>
                <a:latin typeface="Helvetica"/>
                <a:cs typeface="Helvetica"/>
              </a:rPr>
              <a:t>0.75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691015" y="750881"/>
            <a:ext cx="247015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20">
                <a:solidFill>
                  <a:srgbClr val="4D4D4D"/>
                </a:solidFill>
                <a:latin typeface="Helvetica"/>
                <a:cs typeface="Helvetica"/>
              </a:rPr>
              <a:t>1.00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2577551" y="610840"/>
            <a:ext cx="130175" cy="35185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90"/>
              </a:lnSpc>
            </a:pPr>
            <a:r>
              <a:rPr dirty="0" sz="800">
                <a:latin typeface="Helvetica"/>
                <a:cs typeface="Helvetica"/>
              </a:rPr>
              <a:t>Probability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of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Structural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Racism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Being</a:t>
            </a:r>
            <a:r>
              <a:rPr dirty="0" sz="800" spc="35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Greater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than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the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US</a:t>
            </a:r>
            <a:r>
              <a:rPr dirty="0" sz="800" spc="35">
                <a:latin typeface="Helvetica"/>
                <a:cs typeface="Helvetica"/>
              </a:rPr>
              <a:t> </a:t>
            </a:r>
            <a:r>
              <a:rPr dirty="0" sz="800">
                <a:latin typeface="Helvetica"/>
                <a:cs typeface="Helvetica"/>
              </a:rPr>
              <a:t>National</a:t>
            </a:r>
            <a:r>
              <a:rPr dirty="0" sz="800" spc="30">
                <a:latin typeface="Helvetica"/>
                <a:cs typeface="Helvetica"/>
              </a:rPr>
              <a:t> </a:t>
            </a:r>
            <a:r>
              <a:rPr dirty="0" sz="800" spc="-10">
                <a:latin typeface="Helvetica"/>
                <a:cs typeface="Helvetica"/>
              </a:rPr>
              <a:t>Median</a:t>
            </a:r>
            <a:endParaRPr sz="8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18768" y="1037328"/>
            <a:ext cx="0" cy="2613660"/>
          </a:xfrm>
          <a:custGeom>
            <a:avLst/>
            <a:gdLst/>
            <a:ahLst/>
            <a:cxnLst/>
            <a:rect l="l" t="t" r="r" b="b"/>
            <a:pathLst>
              <a:path w="0" h="2613660">
                <a:moveTo>
                  <a:pt x="0" y="2613429"/>
                </a:moveTo>
                <a:lnTo>
                  <a:pt x="0" y="0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72090" y="1037328"/>
            <a:ext cx="0" cy="2613660"/>
          </a:xfrm>
          <a:custGeom>
            <a:avLst/>
            <a:gdLst/>
            <a:ahLst/>
            <a:cxnLst/>
            <a:rect l="l" t="t" r="r" b="b"/>
            <a:pathLst>
              <a:path w="0" h="2613660">
                <a:moveTo>
                  <a:pt x="0" y="2613429"/>
                </a:moveTo>
                <a:lnTo>
                  <a:pt x="0" y="0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25570" y="3319410"/>
            <a:ext cx="0" cy="331470"/>
          </a:xfrm>
          <a:custGeom>
            <a:avLst/>
            <a:gdLst/>
            <a:ahLst/>
            <a:cxnLst/>
            <a:rect l="l" t="t" r="r" b="b"/>
            <a:pathLst>
              <a:path w="0" h="331470">
                <a:moveTo>
                  <a:pt x="0" y="0"/>
                </a:moveTo>
                <a:lnTo>
                  <a:pt x="0" y="331347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25570" y="1037328"/>
            <a:ext cx="0" cy="2183130"/>
          </a:xfrm>
          <a:custGeom>
            <a:avLst/>
            <a:gdLst/>
            <a:ahLst/>
            <a:cxnLst/>
            <a:rect l="l" t="t" r="r" b="b"/>
            <a:pathLst>
              <a:path w="0" h="2183130">
                <a:moveTo>
                  <a:pt x="0" y="0"/>
                </a:moveTo>
                <a:lnTo>
                  <a:pt x="0" y="2182636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78893" y="1037328"/>
            <a:ext cx="0" cy="2613660"/>
          </a:xfrm>
          <a:custGeom>
            <a:avLst/>
            <a:gdLst/>
            <a:ahLst/>
            <a:cxnLst/>
            <a:rect l="l" t="t" r="r" b="b"/>
            <a:pathLst>
              <a:path w="0" h="2613660">
                <a:moveTo>
                  <a:pt x="0" y="2613429"/>
                </a:moveTo>
                <a:lnTo>
                  <a:pt x="0" y="0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2653619" y="1037328"/>
            <a:ext cx="4144010" cy="2613660"/>
            <a:chOff x="2653619" y="1037328"/>
            <a:chExt cx="4144010" cy="2613660"/>
          </a:xfrm>
        </p:grpSpPr>
        <p:sp>
          <p:nvSpPr>
            <p:cNvPr id="9" name="object 9"/>
            <p:cNvSpPr/>
            <p:nvPr/>
          </p:nvSpPr>
          <p:spPr>
            <a:xfrm>
              <a:off x="6232372" y="1037328"/>
              <a:ext cx="0" cy="2613660"/>
            </a:xfrm>
            <a:custGeom>
              <a:avLst/>
              <a:gdLst/>
              <a:ahLst/>
              <a:cxnLst/>
              <a:rect l="l" t="t" r="r" b="b"/>
              <a:pathLst>
                <a:path w="0" h="2613660">
                  <a:moveTo>
                    <a:pt x="0" y="2613429"/>
                  </a:moveTo>
                  <a:lnTo>
                    <a:pt x="0" y="0"/>
                  </a:lnTo>
                </a:path>
              </a:pathLst>
            </a:custGeom>
            <a:ln w="8297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653619" y="1037328"/>
              <a:ext cx="4144010" cy="2613660"/>
            </a:xfrm>
            <a:custGeom>
              <a:avLst/>
              <a:gdLst/>
              <a:ahLst/>
              <a:cxnLst/>
              <a:rect l="l" t="t" r="r" b="b"/>
              <a:pathLst>
                <a:path w="4144009" h="2613660">
                  <a:moveTo>
                    <a:pt x="0" y="2123472"/>
                  </a:moveTo>
                  <a:lnTo>
                    <a:pt x="4143744" y="2123472"/>
                  </a:lnTo>
                </a:path>
                <a:path w="4144009" h="2613660">
                  <a:moveTo>
                    <a:pt x="0" y="1306644"/>
                  </a:moveTo>
                  <a:lnTo>
                    <a:pt x="4143744" y="1306644"/>
                  </a:lnTo>
                </a:path>
                <a:path w="4144009" h="2613660">
                  <a:moveTo>
                    <a:pt x="0" y="489956"/>
                  </a:moveTo>
                  <a:lnTo>
                    <a:pt x="4143744" y="489956"/>
                  </a:lnTo>
                </a:path>
                <a:path w="4144009" h="2613660">
                  <a:moveTo>
                    <a:pt x="188330" y="2613429"/>
                  </a:moveTo>
                  <a:lnTo>
                    <a:pt x="188330" y="0"/>
                  </a:lnTo>
                </a:path>
                <a:path w="4144009" h="2613660">
                  <a:moveTo>
                    <a:pt x="941810" y="2613429"/>
                  </a:moveTo>
                  <a:lnTo>
                    <a:pt x="941810" y="0"/>
                  </a:lnTo>
                </a:path>
                <a:path w="4144009" h="2613660">
                  <a:moveTo>
                    <a:pt x="1695132" y="2613429"/>
                  </a:moveTo>
                  <a:lnTo>
                    <a:pt x="1695132" y="0"/>
                  </a:lnTo>
                </a:path>
                <a:path w="4144009" h="2613660">
                  <a:moveTo>
                    <a:pt x="2448612" y="2613429"/>
                  </a:moveTo>
                  <a:lnTo>
                    <a:pt x="2448612" y="0"/>
                  </a:lnTo>
                </a:path>
                <a:path w="4144009" h="2613660">
                  <a:moveTo>
                    <a:pt x="3202091" y="2613429"/>
                  </a:moveTo>
                  <a:lnTo>
                    <a:pt x="3202091" y="0"/>
                  </a:lnTo>
                </a:path>
                <a:path w="4144009" h="2613660">
                  <a:moveTo>
                    <a:pt x="3955414" y="2613429"/>
                  </a:moveTo>
                  <a:lnTo>
                    <a:pt x="3955414" y="0"/>
                  </a:lnTo>
                </a:path>
              </a:pathLst>
            </a:custGeom>
            <a:ln w="15858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810216" y="1368818"/>
              <a:ext cx="233045" cy="1732914"/>
            </a:xfrm>
            <a:custGeom>
              <a:avLst/>
              <a:gdLst/>
              <a:ahLst/>
              <a:cxnLst/>
              <a:rect l="l" t="t" r="r" b="b"/>
              <a:pathLst>
                <a:path w="233045" h="1732914">
                  <a:moveTo>
                    <a:pt x="111455" y="1682889"/>
                  </a:moveTo>
                  <a:lnTo>
                    <a:pt x="107073" y="1663522"/>
                  </a:lnTo>
                  <a:lnTo>
                    <a:pt x="95135" y="1647685"/>
                  </a:lnTo>
                  <a:lnTo>
                    <a:pt x="77419" y="1637017"/>
                  </a:lnTo>
                  <a:lnTo>
                    <a:pt x="55727" y="1633093"/>
                  </a:lnTo>
                  <a:lnTo>
                    <a:pt x="34048" y="1637017"/>
                  </a:lnTo>
                  <a:lnTo>
                    <a:pt x="16332" y="1647685"/>
                  </a:lnTo>
                  <a:lnTo>
                    <a:pt x="4381" y="1663522"/>
                  </a:lnTo>
                  <a:lnTo>
                    <a:pt x="0" y="1682889"/>
                  </a:lnTo>
                  <a:lnTo>
                    <a:pt x="4381" y="1702269"/>
                  </a:lnTo>
                  <a:lnTo>
                    <a:pt x="16332" y="1718094"/>
                  </a:lnTo>
                  <a:lnTo>
                    <a:pt x="34048" y="1728774"/>
                  </a:lnTo>
                  <a:lnTo>
                    <a:pt x="55727" y="1732686"/>
                  </a:lnTo>
                  <a:lnTo>
                    <a:pt x="77419" y="1728774"/>
                  </a:lnTo>
                  <a:lnTo>
                    <a:pt x="95135" y="1718094"/>
                  </a:lnTo>
                  <a:lnTo>
                    <a:pt x="107073" y="1702269"/>
                  </a:lnTo>
                  <a:lnTo>
                    <a:pt x="111455" y="1682889"/>
                  </a:lnTo>
                  <a:close/>
                </a:path>
                <a:path w="233045" h="1732914">
                  <a:moveTo>
                    <a:pt x="187540" y="49796"/>
                  </a:moveTo>
                  <a:lnTo>
                    <a:pt x="183159" y="30416"/>
                  </a:lnTo>
                  <a:lnTo>
                    <a:pt x="171208" y="14592"/>
                  </a:lnTo>
                  <a:lnTo>
                    <a:pt x="153492" y="3911"/>
                  </a:lnTo>
                  <a:lnTo>
                    <a:pt x="131813" y="0"/>
                  </a:lnTo>
                  <a:lnTo>
                    <a:pt x="110121" y="3911"/>
                  </a:lnTo>
                  <a:lnTo>
                    <a:pt x="92405" y="14592"/>
                  </a:lnTo>
                  <a:lnTo>
                    <a:pt x="80467" y="30416"/>
                  </a:lnTo>
                  <a:lnTo>
                    <a:pt x="76085" y="49796"/>
                  </a:lnTo>
                  <a:lnTo>
                    <a:pt x="80467" y="69164"/>
                  </a:lnTo>
                  <a:lnTo>
                    <a:pt x="92405" y="85001"/>
                  </a:lnTo>
                  <a:lnTo>
                    <a:pt x="110121" y="95669"/>
                  </a:lnTo>
                  <a:lnTo>
                    <a:pt x="131813" y="99580"/>
                  </a:lnTo>
                  <a:lnTo>
                    <a:pt x="153492" y="95669"/>
                  </a:lnTo>
                  <a:lnTo>
                    <a:pt x="171208" y="85001"/>
                  </a:lnTo>
                  <a:lnTo>
                    <a:pt x="183159" y="69164"/>
                  </a:lnTo>
                  <a:lnTo>
                    <a:pt x="187540" y="49796"/>
                  </a:lnTo>
                  <a:close/>
                </a:path>
                <a:path w="233045" h="1732914">
                  <a:moveTo>
                    <a:pt x="232625" y="866343"/>
                  </a:moveTo>
                  <a:lnTo>
                    <a:pt x="228244" y="846963"/>
                  </a:lnTo>
                  <a:lnTo>
                    <a:pt x="216306" y="831138"/>
                  </a:lnTo>
                  <a:lnTo>
                    <a:pt x="198589" y="820458"/>
                  </a:lnTo>
                  <a:lnTo>
                    <a:pt x="176898" y="816546"/>
                  </a:lnTo>
                  <a:lnTo>
                    <a:pt x="155206" y="820458"/>
                  </a:lnTo>
                  <a:lnTo>
                    <a:pt x="137502" y="831138"/>
                  </a:lnTo>
                  <a:lnTo>
                    <a:pt x="125552" y="846963"/>
                  </a:lnTo>
                  <a:lnTo>
                    <a:pt x="121170" y="866343"/>
                  </a:lnTo>
                  <a:lnTo>
                    <a:pt x="125552" y="885723"/>
                  </a:lnTo>
                  <a:lnTo>
                    <a:pt x="137502" y="901547"/>
                  </a:lnTo>
                  <a:lnTo>
                    <a:pt x="155206" y="912215"/>
                  </a:lnTo>
                  <a:lnTo>
                    <a:pt x="176898" y="916139"/>
                  </a:lnTo>
                  <a:lnTo>
                    <a:pt x="198589" y="912215"/>
                  </a:lnTo>
                  <a:lnTo>
                    <a:pt x="216306" y="901547"/>
                  </a:lnTo>
                  <a:lnTo>
                    <a:pt x="228244" y="885723"/>
                  </a:lnTo>
                  <a:lnTo>
                    <a:pt x="232625" y="8663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87505" y="1449946"/>
              <a:ext cx="858519" cy="1750060"/>
            </a:xfrm>
            <a:custGeom>
              <a:avLst/>
              <a:gdLst/>
              <a:ahLst/>
              <a:cxnLst/>
              <a:rect l="l" t="t" r="r" b="b"/>
              <a:pathLst>
                <a:path w="858520" h="1750060">
                  <a:moveTo>
                    <a:pt x="149987" y="116090"/>
                  </a:moveTo>
                  <a:lnTo>
                    <a:pt x="74993" y="0"/>
                  </a:lnTo>
                  <a:lnTo>
                    <a:pt x="0" y="116090"/>
                  </a:lnTo>
                  <a:lnTo>
                    <a:pt x="149987" y="116090"/>
                  </a:lnTo>
                  <a:close/>
                </a:path>
                <a:path w="858520" h="1750060">
                  <a:moveTo>
                    <a:pt x="240309" y="1749463"/>
                  </a:moveTo>
                  <a:lnTo>
                    <a:pt x="165481" y="1633512"/>
                  </a:lnTo>
                  <a:lnTo>
                    <a:pt x="90487" y="1749463"/>
                  </a:lnTo>
                  <a:lnTo>
                    <a:pt x="240309" y="1749463"/>
                  </a:lnTo>
                  <a:close/>
                </a:path>
                <a:path w="858520" h="1750060">
                  <a:moveTo>
                    <a:pt x="858215" y="932776"/>
                  </a:moveTo>
                  <a:lnTo>
                    <a:pt x="783234" y="816825"/>
                  </a:lnTo>
                  <a:lnTo>
                    <a:pt x="708240" y="932776"/>
                  </a:lnTo>
                  <a:lnTo>
                    <a:pt x="858215" y="932776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15078" y="1586458"/>
              <a:ext cx="367665" cy="1733550"/>
            </a:xfrm>
            <a:custGeom>
              <a:avLst/>
              <a:gdLst/>
              <a:ahLst/>
              <a:cxnLst/>
              <a:rect l="l" t="t" r="r" b="b"/>
              <a:pathLst>
                <a:path w="367664" h="1733550">
                  <a:moveTo>
                    <a:pt x="111302" y="1633512"/>
                  </a:moveTo>
                  <a:lnTo>
                    <a:pt x="0" y="1633512"/>
                  </a:lnTo>
                  <a:lnTo>
                    <a:pt x="0" y="1732953"/>
                  </a:lnTo>
                  <a:lnTo>
                    <a:pt x="111302" y="1732953"/>
                  </a:lnTo>
                  <a:lnTo>
                    <a:pt x="111302" y="1633512"/>
                  </a:lnTo>
                  <a:close/>
                </a:path>
                <a:path w="367664" h="1733550">
                  <a:moveTo>
                    <a:pt x="367423" y="816825"/>
                  </a:moveTo>
                  <a:lnTo>
                    <a:pt x="256120" y="816825"/>
                  </a:lnTo>
                  <a:lnTo>
                    <a:pt x="256120" y="916266"/>
                  </a:lnTo>
                  <a:lnTo>
                    <a:pt x="367423" y="916266"/>
                  </a:lnTo>
                  <a:lnTo>
                    <a:pt x="367423" y="816825"/>
                  </a:lnTo>
                  <a:close/>
                </a:path>
                <a:path w="367664" h="1733550">
                  <a:moveTo>
                    <a:pt x="367423" y="0"/>
                  </a:moveTo>
                  <a:lnTo>
                    <a:pt x="256120" y="0"/>
                  </a:lnTo>
                  <a:lnTo>
                    <a:pt x="256120" y="99441"/>
                  </a:lnTo>
                  <a:lnTo>
                    <a:pt x="367423" y="99441"/>
                  </a:lnTo>
                  <a:lnTo>
                    <a:pt x="367423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791274" y="1418467"/>
              <a:ext cx="316865" cy="1633855"/>
            </a:xfrm>
            <a:custGeom>
              <a:avLst/>
              <a:gdLst/>
              <a:ahLst/>
              <a:cxnLst/>
              <a:rect l="l" t="t" r="r" b="b"/>
              <a:pathLst>
                <a:path w="316864" h="1633855">
                  <a:moveTo>
                    <a:pt x="256117" y="0"/>
                  </a:moveTo>
                  <a:lnTo>
                    <a:pt x="60272" y="0"/>
                  </a:lnTo>
                </a:path>
                <a:path w="316864" h="1633855">
                  <a:moveTo>
                    <a:pt x="316389" y="816687"/>
                  </a:moveTo>
                  <a:lnTo>
                    <a:pt x="90486" y="816687"/>
                  </a:lnTo>
                </a:path>
                <a:path w="316864" h="1633855">
                  <a:moveTo>
                    <a:pt x="165787" y="1633375"/>
                  </a:moveTo>
                  <a:lnTo>
                    <a:pt x="0" y="1633375"/>
                  </a:lnTo>
                </a:path>
              </a:pathLst>
            </a:custGeom>
            <a:ln w="2534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95356" y="1527285"/>
              <a:ext cx="1582420" cy="1633855"/>
            </a:xfrm>
            <a:custGeom>
              <a:avLst/>
              <a:gdLst/>
              <a:ahLst/>
              <a:cxnLst/>
              <a:rect l="l" t="t" r="r" b="b"/>
              <a:pathLst>
                <a:path w="1582420" h="1633855">
                  <a:moveTo>
                    <a:pt x="889052" y="0"/>
                  </a:moveTo>
                  <a:lnTo>
                    <a:pt x="0" y="0"/>
                  </a:lnTo>
                </a:path>
                <a:path w="1582420" h="1633855">
                  <a:moveTo>
                    <a:pt x="1582259" y="816687"/>
                  </a:moveTo>
                  <a:lnTo>
                    <a:pt x="783537" y="816687"/>
                  </a:lnTo>
                </a:path>
                <a:path w="1582420" h="1633855">
                  <a:moveTo>
                    <a:pt x="1054839" y="1633515"/>
                  </a:moveTo>
                  <a:lnTo>
                    <a:pt x="60272" y="1633515"/>
                  </a:lnTo>
                </a:path>
              </a:pathLst>
            </a:custGeom>
            <a:ln w="25343">
              <a:solidFill>
                <a:srgbClr val="00A0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424209" y="1636242"/>
              <a:ext cx="949325" cy="1633855"/>
            </a:xfrm>
            <a:custGeom>
              <a:avLst/>
              <a:gdLst/>
              <a:ahLst/>
              <a:cxnLst/>
              <a:rect l="l" t="t" r="r" b="b"/>
              <a:pathLst>
                <a:path w="949325" h="1633854">
                  <a:moveTo>
                    <a:pt x="949324" y="0"/>
                  </a:moveTo>
                  <a:lnTo>
                    <a:pt x="286331" y="0"/>
                  </a:lnTo>
                </a:path>
                <a:path w="949325" h="1633854">
                  <a:moveTo>
                    <a:pt x="873866" y="816687"/>
                  </a:moveTo>
                  <a:lnTo>
                    <a:pt x="346603" y="816687"/>
                  </a:lnTo>
                </a:path>
                <a:path w="949325" h="1633854">
                  <a:moveTo>
                    <a:pt x="693050" y="1633375"/>
                  </a:moveTo>
                  <a:lnTo>
                    <a:pt x="0" y="1633375"/>
                  </a:lnTo>
                </a:path>
              </a:pathLst>
            </a:custGeom>
            <a:ln w="25343">
              <a:solidFill>
                <a:srgbClr val="F2A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691120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0.00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44515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0.05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47209" y="3671625"/>
            <a:ext cx="1441450" cy="5861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62890">
              <a:lnSpc>
                <a:spcPct val="100000"/>
              </a:lnSpc>
              <a:spcBef>
                <a:spcPts val="90"/>
              </a:spcBef>
              <a:tabLst>
                <a:tab pos="1016000" algn="l"/>
              </a:tabLst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0.10</a:t>
            </a:r>
            <a:r>
              <a:rPr dirty="0" sz="1000">
                <a:solidFill>
                  <a:srgbClr val="4D4D4D"/>
                </a:solidFill>
                <a:latin typeface="Helvetica"/>
                <a:cs typeface="Helvetica"/>
              </a:rPr>
              <a:t>	</a:t>
            </a: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0.15</a:t>
            </a:r>
            <a:endParaRPr sz="10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0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Trebuchet MS"/>
                <a:cs typeface="Trebuchet MS"/>
              </a:rPr>
              <a:t>Age-</a:t>
            </a:r>
            <a:r>
              <a:rPr dirty="0" sz="1400">
                <a:latin typeface="Trebuchet MS"/>
                <a:cs typeface="Trebuchet MS"/>
              </a:rPr>
              <a:t>adjusted</a:t>
            </a:r>
            <a:r>
              <a:rPr dirty="0" sz="1400" spc="-20">
                <a:latin typeface="Trebuchet MS"/>
                <a:cs typeface="Trebuchet MS"/>
              </a:rPr>
              <a:t> Risk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04545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0.20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57786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0.25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64399" y="1491996"/>
            <a:ext cx="6019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rebuchet MS"/>
                <a:cs typeface="Trebuchet MS"/>
              </a:rPr>
              <a:t>Type</a:t>
            </a:r>
            <a:r>
              <a:rPr dirty="0" sz="1400" spc="-25" b="1">
                <a:latin typeface="Trebuchet MS"/>
                <a:cs typeface="Trebuchet MS"/>
              </a:rPr>
              <a:t> </a:t>
            </a:r>
            <a:r>
              <a:rPr dirty="0" sz="1400" spc="-50" b="1">
                <a:latin typeface="Trebuchet MS"/>
                <a:cs typeface="Trebuchet MS"/>
              </a:rPr>
              <a:t>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50371" y="2336292"/>
            <a:ext cx="5949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rebuchet MS"/>
                <a:cs typeface="Trebuchet MS"/>
              </a:rPr>
              <a:t>Type</a:t>
            </a:r>
            <a:r>
              <a:rPr dirty="0" sz="1400" spc="-25" b="1">
                <a:latin typeface="Trebuchet MS"/>
                <a:cs typeface="Trebuchet MS"/>
              </a:rPr>
              <a:t> </a:t>
            </a:r>
            <a:r>
              <a:rPr dirty="0" sz="1400" spc="-50" b="1">
                <a:latin typeface="Trebuchet MS"/>
                <a:cs typeface="Trebuchet MS"/>
              </a:rPr>
              <a:t>B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50372" y="3110483"/>
            <a:ext cx="5981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rebuchet MS"/>
                <a:cs typeface="Trebuchet MS"/>
              </a:rPr>
              <a:t>Type</a:t>
            </a:r>
            <a:r>
              <a:rPr dirty="0" sz="1400" spc="-25" b="1">
                <a:latin typeface="Trebuchet MS"/>
                <a:cs typeface="Trebuchet MS"/>
              </a:rPr>
              <a:t> </a:t>
            </a:r>
            <a:r>
              <a:rPr dirty="0" sz="1400" spc="-50" b="1">
                <a:latin typeface="Trebuchet MS"/>
                <a:cs typeface="Trebuchet MS"/>
              </a:rPr>
              <a:t>C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Small</a:t>
            </a:r>
            <a:r>
              <a:rPr dirty="0" sz="2800" spc="-75"/>
              <a:t> </a:t>
            </a:r>
            <a:r>
              <a:rPr dirty="0" sz="2800"/>
              <a:t>for</a:t>
            </a:r>
            <a:r>
              <a:rPr dirty="0" sz="2800" spc="-70"/>
              <a:t> </a:t>
            </a:r>
            <a:r>
              <a:rPr dirty="0" sz="2800"/>
              <a:t>Gestational</a:t>
            </a:r>
            <a:r>
              <a:rPr dirty="0" sz="2800" spc="-70"/>
              <a:t> </a:t>
            </a:r>
            <a:r>
              <a:rPr dirty="0" sz="2800" spc="-25"/>
              <a:t>Age</a:t>
            </a:r>
            <a:endParaRPr sz="2800"/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0892" y="4753873"/>
            <a:ext cx="187673" cy="16369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8313" y="4765450"/>
            <a:ext cx="187673" cy="152400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5894890" y="4765450"/>
            <a:ext cx="187960" cy="152400"/>
            <a:chOff x="5894890" y="4765450"/>
            <a:chExt cx="187960" cy="152400"/>
          </a:xfrm>
        </p:grpSpPr>
        <p:sp>
          <p:nvSpPr>
            <p:cNvPr id="29" name="object 29"/>
            <p:cNvSpPr/>
            <p:nvPr/>
          </p:nvSpPr>
          <p:spPr>
            <a:xfrm>
              <a:off x="6020933" y="4896254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w="0" h="22225">
                  <a:moveTo>
                    <a:pt x="0" y="0"/>
                  </a:moveTo>
                  <a:lnTo>
                    <a:pt x="0" y="21596"/>
                  </a:lnTo>
                </a:path>
              </a:pathLst>
            </a:custGeom>
            <a:ln w="789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939346" y="4765450"/>
              <a:ext cx="106045" cy="130810"/>
            </a:xfrm>
            <a:custGeom>
              <a:avLst/>
              <a:gdLst/>
              <a:ahLst/>
              <a:cxnLst/>
              <a:rect l="l" t="t" r="r" b="b"/>
              <a:pathLst>
                <a:path w="106045" h="130810">
                  <a:moveTo>
                    <a:pt x="105855" y="0"/>
                  </a:moveTo>
                  <a:lnTo>
                    <a:pt x="0" y="0"/>
                  </a:lnTo>
                  <a:lnTo>
                    <a:pt x="0" y="130804"/>
                  </a:lnTo>
                  <a:lnTo>
                    <a:pt x="105855" y="130804"/>
                  </a:lnTo>
                  <a:lnTo>
                    <a:pt x="105855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894890" y="4827342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 h="0">
                  <a:moveTo>
                    <a:pt x="187673" y="0"/>
                  </a:moveTo>
                  <a:lnTo>
                    <a:pt x="0" y="0"/>
                  </a:lnTo>
                </a:path>
              </a:pathLst>
            </a:custGeom>
            <a:ln w="33100">
              <a:solidFill>
                <a:srgbClr val="F2A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1912905" y="4724584"/>
            <a:ext cx="494665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 b="1">
                <a:latin typeface="Trebuchet MS"/>
                <a:cs typeface="Trebuchet MS"/>
              </a:rPr>
              <a:t>white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44727" y="4724584"/>
            <a:ext cx="1181735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 b="1">
                <a:latin typeface="Trebuchet MS"/>
                <a:cs typeface="Trebuchet MS"/>
              </a:rPr>
              <a:t>US-</a:t>
            </a:r>
            <a:r>
              <a:rPr dirty="0" sz="1400" b="1">
                <a:latin typeface="Trebuchet MS"/>
                <a:cs typeface="Trebuchet MS"/>
              </a:rPr>
              <a:t>born </a:t>
            </a:r>
            <a:r>
              <a:rPr dirty="0" sz="1400" spc="-10" b="1">
                <a:latin typeface="Trebuchet MS"/>
                <a:cs typeface="Trebuchet MS"/>
              </a:rPr>
              <a:t>Black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61303" y="4724584"/>
            <a:ext cx="1597660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 b="1">
                <a:latin typeface="Trebuchet MS"/>
                <a:cs typeface="Trebuchet MS"/>
              </a:rPr>
              <a:t>Foreign-</a:t>
            </a:r>
            <a:r>
              <a:rPr dirty="0" sz="1400" b="1">
                <a:latin typeface="Trebuchet MS"/>
                <a:cs typeface="Trebuchet MS"/>
              </a:rPr>
              <a:t>born</a:t>
            </a:r>
            <a:r>
              <a:rPr dirty="0" sz="1400" spc="20" b="1">
                <a:latin typeface="Trebuchet MS"/>
                <a:cs typeface="Trebuchet MS"/>
              </a:rPr>
              <a:t> </a:t>
            </a:r>
            <a:r>
              <a:rPr dirty="0" sz="1400" spc="-20" b="1">
                <a:latin typeface="Trebuchet MS"/>
                <a:cs typeface="Trebuchet MS"/>
              </a:rPr>
              <a:t>Black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26477" y="4880031"/>
            <a:ext cx="234950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25" b="1">
                <a:latin typeface="Trebuchet MS"/>
                <a:cs typeface="Trebuchet MS"/>
              </a:rPr>
              <a:t>22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18768" y="1037328"/>
            <a:ext cx="0" cy="2613660"/>
          </a:xfrm>
          <a:custGeom>
            <a:avLst/>
            <a:gdLst/>
            <a:ahLst/>
            <a:cxnLst/>
            <a:rect l="l" t="t" r="r" b="b"/>
            <a:pathLst>
              <a:path w="0" h="2613660">
                <a:moveTo>
                  <a:pt x="0" y="2613429"/>
                </a:moveTo>
                <a:lnTo>
                  <a:pt x="0" y="0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72090" y="1037328"/>
            <a:ext cx="0" cy="2613660"/>
          </a:xfrm>
          <a:custGeom>
            <a:avLst/>
            <a:gdLst/>
            <a:ahLst/>
            <a:cxnLst/>
            <a:rect l="l" t="t" r="r" b="b"/>
            <a:pathLst>
              <a:path w="0" h="2613660">
                <a:moveTo>
                  <a:pt x="0" y="2613429"/>
                </a:moveTo>
                <a:lnTo>
                  <a:pt x="0" y="0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25570" y="3319410"/>
            <a:ext cx="0" cy="331470"/>
          </a:xfrm>
          <a:custGeom>
            <a:avLst/>
            <a:gdLst/>
            <a:ahLst/>
            <a:cxnLst/>
            <a:rect l="l" t="t" r="r" b="b"/>
            <a:pathLst>
              <a:path w="0" h="331470">
                <a:moveTo>
                  <a:pt x="0" y="0"/>
                </a:moveTo>
                <a:lnTo>
                  <a:pt x="0" y="331347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25570" y="1037328"/>
            <a:ext cx="0" cy="2183130"/>
          </a:xfrm>
          <a:custGeom>
            <a:avLst/>
            <a:gdLst/>
            <a:ahLst/>
            <a:cxnLst/>
            <a:rect l="l" t="t" r="r" b="b"/>
            <a:pathLst>
              <a:path w="0" h="2183130">
                <a:moveTo>
                  <a:pt x="0" y="0"/>
                </a:moveTo>
                <a:lnTo>
                  <a:pt x="0" y="2182636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78893" y="1037328"/>
            <a:ext cx="0" cy="2613660"/>
          </a:xfrm>
          <a:custGeom>
            <a:avLst/>
            <a:gdLst/>
            <a:ahLst/>
            <a:cxnLst/>
            <a:rect l="l" t="t" r="r" b="b"/>
            <a:pathLst>
              <a:path w="0" h="2613660">
                <a:moveTo>
                  <a:pt x="0" y="2613429"/>
                </a:moveTo>
                <a:lnTo>
                  <a:pt x="0" y="0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2645999" y="1028755"/>
            <a:ext cx="4159250" cy="2630805"/>
            <a:chOff x="2645999" y="1028755"/>
            <a:chExt cx="4159250" cy="2630805"/>
          </a:xfrm>
        </p:grpSpPr>
        <p:sp>
          <p:nvSpPr>
            <p:cNvPr id="9" name="object 9"/>
            <p:cNvSpPr/>
            <p:nvPr/>
          </p:nvSpPr>
          <p:spPr>
            <a:xfrm>
              <a:off x="6232372" y="1037328"/>
              <a:ext cx="0" cy="2613660"/>
            </a:xfrm>
            <a:custGeom>
              <a:avLst/>
              <a:gdLst/>
              <a:ahLst/>
              <a:cxnLst/>
              <a:rect l="l" t="t" r="r" b="b"/>
              <a:pathLst>
                <a:path w="0" h="2613660">
                  <a:moveTo>
                    <a:pt x="0" y="2613429"/>
                  </a:moveTo>
                  <a:lnTo>
                    <a:pt x="0" y="0"/>
                  </a:lnTo>
                </a:path>
              </a:pathLst>
            </a:custGeom>
            <a:ln w="8297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653619" y="1037328"/>
              <a:ext cx="4144010" cy="2613660"/>
            </a:xfrm>
            <a:custGeom>
              <a:avLst/>
              <a:gdLst/>
              <a:ahLst/>
              <a:cxnLst/>
              <a:rect l="l" t="t" r="r" b="b"/>
              <a:pathLst>
                <a:path w="4144009" h="2613660">
                  <a:moveTo>
                    <a:pt x="0" y="2123472"/>
                  </a:moveTo>
                  <a:lnTo>
                    <a:pt x="4143744" y="2123472"/>
                  </a:lnTo>
                </a:path>
                <a:path w="4144009" h="2613660">
                  <a:moveTo>
                    <a:pt x="0" y="1306644"/>
                  </a:moveTo>
                  <a:lnTo>
                    <a:pt x="4143744" y="1306644"/>
                  </a:lnTo>
                </a:path>
                <a:path w="4144009" h="2613660">
                  <a:moveTo>
                    <a:pt x="0" y="489956"/>
                  </a:moveTo>
                  <a:lnTo>
                    <a:pt x="4143744" y="489956"/>
                  </a:lnTo>
                </a:path>
                <a:path w="4144009" h="2613660">
                  <a:moveTo>
                    <a:pt x="188330" y="2613429"/>
                  </a:moveTo>
                  <a:lnTo>
                    <a:pt x="188330" y="0"/>
                  </a:lnTo>
                </a:path>
                <a:path w="4144009" h="2613660">
                  <a:moveTo>
                    <a:pt x="941810" y="2613429"/>
                  </a:moveTo>
                  <a:lnTo>
                    <a:pt x="941810" y="0"/>
                  </a:lnTo>
                </a:path>
                <a:path w="4144009" h="2613660">
                  <a:moveTo>
                    <a:pt x="1695132" y="2613429"/>
                  </a:moveTo>
                  <a:lnTo>
                    <a:pt x="1695132" y="0"/>
                  </a:lnTo>
                </a:path>
                <a:path w="4144009" h="2613660">
                  <a:moveTo>
                    <a:pt x="2448612" y="2613429"/>
                  </a:moveTo>
                  <a:lnTo>
                    <a:pt x="2448612" y="0"/>
                  </a:lnTo>
                </a:path>
                <a:path w="4144009" h="2613660">
                  <a:moveTo>
                    <a:pt x="3202091" y="2613429"/>
                  </a:moveTo>
                  <a:lnTo>
                    <a:pt x="3202091" y="0"/>
                  </a:lnTo>
                </a:path>
                <a:path w="4144009" h="2613660">
                  <a:moveTo>
                    <a:pt x="3955414" y="2613429"/>
                  </a:moveTo>
                  <a:lnTo>
                    <a:pt x="3955414" y="0"/>
                  </a:lnTo>
                </a:path>
              </a:pathLst>
            </a:custGeom>
            <a:ln w="15858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810216" y="1368818"/>
              <a:ext cx="233045" cy="1732914"/>
            </a:xfrm>
            <a:custGeom>
              <a:avLst/>
              <a:gdLst/>
              <a:ahLst/>
              <a:cxnLst/>
              <a:rect l="l" t="t" r="r" b="b"/>
              <a:pathLst>
                <a:path w="233045" h="1732914">
                  <a:moveTo>
                    <a:pt x="111455" y="1682889"/>
                  </a:moveTo>
                  <a:lnTo>
                    <a:pt x="107073" y="1663522"/>
                  </a:lnTo>
                  <a:lnTo>
                    <a:pt x="95135" y="1647685"/>
                  </a:lnTo>
                  <a:lnTo>
                    <a:pt x="77419" y="1637017"/>
                  </a:lnTo>
                  <a:lnTo>
                    <a:pt x="55727" y="1633093"/>
                  </a:lnTo>
                  <a:lnTo>
                    <a:pt x="34048" y="1637017"/>
                  </a:lnTo>
                  <a:lnTo>
                    <a:pt x="16332" y="1647685"/>
                  </a:lnTo>
                  <a:lnTo>
                    <a:pt x="4381" y="1663522"/>
                  </a:lnTo>
                  <a:lnTo>
                    <a:pt x="0" y="1682889"/>
                  </a:lnTo>
                  <a:lnTo>
                    <a:pt x="4381" y="1702269"/>
                  </a:lnTo>
                  <a:lnTo>
                    <a:pt x="16332" y="1718094"/>
                  </a:lnTo>
                  <a:lnTo>
                    <a:pt x="34048" y="1728774"/>
                  </a:lnTo>
                  <a:lnTo>
                    <a:pt x="55727" y="1732686"/>
                  </a:lnTo>
                  <a:lnTo>
                    <a:pt x="77419" y="1728774"/>
                  </a:lnTo>
                  <a:lnTo>
                    <a:pt x="95135" y="1718094"/>
                  </a:lnTo>
                  <a:lnTo>
                    <a:pt x="107073" y="1702269"/>
                  </a:lnTo>
                  <a:lnTo>
                    <a:pt x="111455" y="1682889"/>
                  </a:lnTo>
                  <a:close/>
                </a:path>
                <a:path w="233045" h="1732914">
                  <a:moveTo>
                    <a:pt x="187540" y="49796"/>
                  </a:moveTo>
                  <a:lnTo>
                    <a:pt x="183159" y="30416"/>
                  </a:lnTo>
                  <a:lnTo>
                    <a:pt x="171208" y="14592"/>
                  </a:lnTo>
                  <a:lnTo>
                    <a:pt x="153492" y="3911"/>
                  </a:lnTo>
                  <a:lnTo>
                    <a:pt x="131813" y="0"/>
                  </a:lnTo>
                  <a:lnTo>
                    <a:pt x="110121" y="3911"/>
                  </a:lnTo>
                  <a:lnTo>
                    <a:pt x="92405" y="14592"/>
                  </a:lnTo>
                  <a:lnTo>
                    <a:pt x="80467" y="30416"/>
                  </a:lnTo>
                  <a:lnTo>
                    <a:pt x="76085" y="49796"/>
                  </a:lnTo>
                  <a:lnTo>
                    <a:pt x="80467" y="69164"/>
                  </a:lnTo>
                  <a:lnTo>
                    <a:pt x="92405" y="85001"/>
                  </a:lnTo>
                  <a:lnTo>
                    <a:pt x="110121" y="95669"/>
                  </a:lnTo>
                  <a:lnTo>
                    <a:pt x="131813" y="99580"/>
                  </a:lnTo>
                  <a:lnTo>
                    <a:pt x="153492" y="95669"/>
                  </a:lnTo>
                  <a:lnTo>
                    <a:pt x="171208" y="85001"/>
                  </a:lnTo>
                  <a:lnTo>
                    <a:pt x="183159" y="69164"/>
                  </a:lnTo>
                  <a:lnTo>
                    <a:pt x="187540" y="49796"/>
                  </a:lnTo>
                  <a:close/>
                </a:path>
                <a:path w="233045" h="1732914">
                  <a:moveTo>
                    <a:pt x="232625" y="866343"/>
                  </a:moveTo>
                  <a:lnTo>
                    <a:pt x="228244" y="846963"/>
                  </a:lnTo>
                  <a:lnTo>
                    <a:pt x="216306" y="831138"/>
                  </a:lnTo>
                  <a:lnTo>
                    <a:pt x="198589" y="820458"/>
                  </a:lnTo>
                  <a:lnTo>
                    <a:pt x="176898" y="816546"/>
                  </a:lnTo>
                  <a:lnTo>
                    <a:pt x="155206" y="820458"/>
                  </a:lnTo>
                  <a:lnTo>
                    <a:pt x="137502" y="831138"/>
                  </a:lnTo>
                  <a:lnTo>
                    <a:pt x="125552" y="846963"/>
                  </a:lnTo>
                  <a:lnTo>
                    <a:pt x="121170" y="866343"/>
                  </a:lnTo>
                  <a:lnTo>
                    <a:pt x="125552" y="885723"/>
                  </a:lnTo>
                  <a:lnTo>
                    <a:pt x="137502" y="901547"/>
                  </a:lnTo>
                  <a:lnTo>
                    <a:pt x="155206" y="912215"/>
                  </a:lnTo>
                  <a:lnTo>
                    <a:pt x="176898" y="916139"/>
                  </a:lnTo>
                  <a:lnTo>
                    <a:pt x="198589" y="912215"/>
                  </a:lnTo>
                  <a:lnTo>
                    <a:pt x="216306" y="901547"/>
                  </a:lnTo>
                  <a:lnTo>
                    <a:pt x="228244" y="885723"/>
                  </a:lnTo>
                  <a:lnTo>
                    <a:pt x="232625" y="8663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87505" y="1449946"/>
              <a:ext cx="858519" cy="1750060"/>
            </a:xfrm>
            <a:custGeom>
              <a:avLst/>
              <a:gdLst/>
              <a:ahLst/>
              <a:cxnLst/>
              <a:rect l="l" t="t" r="r" b="b"/>
              <a:pathLst>
                <a:path w="858520" h="1750060">
                  <a:moveTo>
                    <a:pt x="149987" y="116090"/>
                  </a:moveTo>
                  <a:lnTo>
                    <a:pt x="74993" y="0"/>
                  </a:lnTo>
                  <a:lnTo>
                    <a:pt x="0" y="116090"/>
                  </a:lnTo>
                  <a:lnTo>
                    <a:pt x="149987" y="116090"/>
                  </a:lnTo>
                  <a:close/>
                </a:path>
                <a:path w="858520" h="1750060">
                  <a:moveTo>
                    <a:pt x="240309" y="1749463"/>
                  </a:moveTo>
                  <a:lnTo>
                    <a:pt x="165481" y="1633512"/>
                  </a:lnTo>
                  <a:lnTo>
                    <a:pt x="90487" y="1749463"/>
                  </a:lnTo>
                  <a:lnTo>
                    <a:pt x="240309" y="1749463"/>
                  </a:lnTo>
                  <a:close/>
                </a:path>
                <a:path w="858520" h="1750060">
                  <a:moveTo>
                    <a:pt x="858215" y="932776"/>
                  </a:moveTo>
                  <a:lnTo>
                    <a:pt x="783234" y="816825"/>
                  </a:lnTo>
                  <a:lnTo>
                    <a:pt x="708240" y="932776"/>
                  </a:lnTo>
                  <a:lnTo>
                    <a:pt x="858215" y="932776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15078" y="1586458"/>
              <a:ext cx="367665" cy="1733550"/>
            </a:xfrm>
            <a:custGeom>
              <a:avLst/>
              <a:gdLst/>
              <a:ahLst/>
              <a:cxnLst/>
              <a:rect l="l" t="t" r="r" b="b"/>
              <a:pathLst>
                <a:path w="367664" h="1733550">
                  <a:moveTo>
                    <a:pt x="111302" y="1633512"/>
                  </a:moveTo>
                  <a:lnTo>
                    <a:pt x="0" y="1633512"/>
                  </a:lnTo>
                  <a:lnTo>
                    <a:pt x="0" y="1732953"/>
                  </a:lnTo>
                  <a:lnTo>
                    <a:pt x="111302" y="1732953"/>
                  </a:lnTo>
                  <a:lnTo>
                    <a:pt x="111302" y="1633512"/>
                  </a:lnTo>
                  <a:close/>
                </a:path>
                <a:path w="367664" h="1733550">
                  <a:moveTo>
                    <a:pt x="367423" y="816825"/>
                  </a:moveTo>
                  <a:lnTo>
                    <a:pt x="256120" y="816825"/>
                  </a:lnTo>
                  <a:lnTo>
                    <a:pt x="256120" y="916266"/>
                  </a:lnTo>
                  <a:lnTo>
                    <a:pt x="367423" y="916266"/>
                  </a:lnTo>
                  <a:lnTo>
                    <a:pt x="367423" y="816825"/>
                  </a:lnTo>
                  <a:close/>
                </a:path>
                <a:path w="367664" h="1733550">
                  <a:moveTo>
                    <a:pt x="367423" y="0"/>
                  </a:moveTo>
                  <a:lnTo>
                    <a:pt x="256120" y="0"/>
                  </a:lnTo>
                  <a:lnTo>
                    <a:pt x="256120" y="99441"/>
                  </a:lnTo>
                  <a:lnTo>
                    <a:pt x="367423" y="99441"/>
                  </a:lnTo>
                  <a:lnTo>
                    <a:pt x="367423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791274" y="1418468"/>
              <a:ext cx="316865" cy="1633855"/>
            </a:xfrm>
            <a:custGeom>
              <a:avLst/>
              <a:gdLst/>
              <a:ahLst/>
              <a:cxnLst/>
              <a:rect l="l" t="t" r="r" b="b"/>
              <a:pathLst>
                <a:path w="316864" h="1633855">
                  <a:moveTo>
                    <a:pt x="256117" y="0"/>
                  </a:moveTo>
                  <a:lnTo>
                    <a:pt x="60272" y="0"/>
                  </a:lnTo>
                </a:path>
                <a:path w="316864" h="1633855">
                  <a:moveTo>
                    <a:pt x="316389" y="816687"/>
                  </a:moveTo>
                  <a:lnTo>
                    <a:pt x="90486" y="816687"/>
                  </a:lnTo>
                </a:path>
                <a:path w="316864" h="1633855">
                  <a:moveTo>
                    <a:pt x="165787" y="1633375"/>
                  </a:moveTo>
                  <a:lnTo>
                    <a:pt x="0" y="1633375"/>
                  </a:lnTo>
                </a:path>
              </a:pathLst>
            </a:custGeom>
            <a:ln w="2534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95356" y="1527285"/>
              <a:ext cx="1582420" cy="1633855"/>
            </a:xfrm>
            <a:custGeom>
              <a:avLst/>
              <a:gdLst/>
              <a:ahLst/>
              <a:cxnLst/>
              <a:rect l="l" t="t" r="r" b="b"/>
              <a:pathLst>
                <a:path w="1582420" h="1633855">
                  <a:moveTo>
                    <a:pt x="889052" y="0"/>
                  </a:moveTo>
                  <a:lnTo>
                    <a:pt x="0" y="0"/>
                  </a:lnTo>
                </a:path>
                <a:path w="1582420" h="1633855">
                  <a:moveTo>
                    <a:pt x="1582259" y="816687"/>
                  </a:moveTo>
                  <a:lnTo>
                    <a:pt x="783537" y="816687"/>
                  </a:lnTo>
                </a:path>
                <a:path w="1582420" h="1633855">
                  <a:moveTo>
                    <a:pt x="1054839" y="1633515"/>
                  </a:moveTo>
                  <a:lnTo>
                    <a:pt x="60272" y="1633515"/>
                  </a:lnTo>
                </a:path>
              </a:pathLst>
            </a:custGeom>
            <a:ln w="25343">
              <a:solidFill>
                <a:srgbClr val="00A0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424209" y="1636242"/>
              <a:ext cx="949325" cy="1633855"/>
            </a:xfrm>
            <a:custGeom>
              <a:avLst/>
              <a:gdLst/>
              <a:ahLst/>
              <a:cxnLst/>
              <a:rect l="l" t="t" r="r" b="b"/>
              <a:pathLst>
                <a:path w="949325" h="1633854">
                  <a:moveTo>
                    <a:pt x="949324" y="0"/>
                  </a:moveTo>
                  <a:lnTo>
                    <a:pt x="286331" y="0"/>
                  </a:lnTo>
                </a:path>
                <a:path w="949325" h="1633854">
                  <a:moveTo>
                    <a:pt x="873866" y="816687"/>
                  </a:moveTo>
                  <a:lnTo>
                    <a:pt x="346603" y="816687"/>
                  </a:lnTo>
                </a:path>
                <a:path w="949325" h="1633854">
                  <a:moveTo>
                    <a:pt x="693050" y="1633375"/>
                  </a:moveTo>
                  <a:lnTo>
                    <a:pt x="0" y="1633375"/>
                  </a:lnTo>
                </a:path>
              </a:pathLst>
            </a:custGeom>
            <a:ln w="25343">
              <a:solidFill>
                <a:srgbClr val="F2A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691120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0.00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44515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0.05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47209" y="3671625"/>
            <a:ext cx="1441450" cy="5861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62890">
              <a:lnSpc>
                <a:spcPct val="100000"/>
              </a:lnSpc>
              <a:spcBef>
                <a:spcPts val="90"/>
              </a:spcBef>
              <a:tabLst>
                <a:tab pos="1016000" algn="l"/>
              </a:tabLst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0.10</a:t>
            </a:r>
            <a:r>
              <a:rPr dirty="0" sz="1000">
                <a:solidFill>
                  <a:srgbClr val="4D4D4D"/>
                </a:solidFill>
                <a:latin typeface="Helvetica"/>
                <a:cs typeface="Helvetica"/>
              </a:rPr>
              <a:t>	</a:t>
            </a: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0.15</a:t>
            </a:r>
            <a:endParaRPr sz="10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0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Trebuchet MS"/>
                <a:cs typeface="Trebuchet MS"/>
              </a:rPr>
              <a:t>Age-</a:t>
            </a:r>
            <a:r>
              <a:rPr dirty="0" sz="1400">
                <a:latin typeface="Trebuchet MS"/>
                <a:cs typeface="Trebuchet MS"/>
              </a:rPr>
              <a:t>adjusted</a:t>
            </a:r>
            <a:r>
              <a:rPr dirty="0" sz="1400" spc="-20">
                <a:latin typeface="Trebuchet MS"/>
                <a:cs typeface="Trebuchet MS"/>
              </a:rPr>
              <a:t> Risk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04545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0.20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57786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0.25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64399" y="1491996"/>
            <a:ext cx="6019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rebuchet MS"/>
                <a:cs typeface="Trebuchet MS"/>
              </a:rPr>
              <a:t>Type</a:t>
            </a:r>
            <a:r>
              <a:rPr dirty="0" sz="1400" spc="-25" b="1">
                <a:latin typeface="Trebuchet MS"/>
                <a:cs typeface="Trebuchet MS"/>
              </a:rPr>
              <a:t> </a:t>
            </a:r>
            <a:r>
              <a:rPr dirty="0" sz="1400" spc="-50" b="1">
                <a:latin typeface="Trebuchet MS"/>
                <a:cs typeface="Trebuchet MS"/>
              </a:rPr>
              <a:t>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50371" y="2336292"/>
            <a:ext cx="5949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rebuchet MS"/>
                <a:cs typeface="Trebuchet MS"/>
              </a:rPr>
              <a:t>Type</a:t>
            </a:r>
            <a:r>
              <a:rPr dirty="0" sz="1400" spc="-25" b="1">
                <a:latin typeface="Trebuchet MS"/>
                <a:cs typeface="Trebuchet MS"/>
              </a:rPr>
              <a:t> </a:t>
            </a:r>
            <a:r>
              <a:rPr dirty="0" sz="1400" spc="-50" b="1">
                <a:latin typeface="Trebuchet MS"/>
                <a:cs typeface="Trebuchet MS"/>
              </a:rPr>
              <a:t>B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50372" y="3110483"/>
            <a:ext cx="5981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rebuchet MS"/>
                <a:cs typeface="Trebuchet MS"/>
              </a:rPr>
              <a:t>Type</a:t>
            </a:r>
            <a:r>
              <a:rPr dirty="0" sz="1400" spc="-25" b="1">
                <a:latin typeface="Trebuchet MS"/>
                <a:cs typeface="Trebuchet MS"/>
              </a:rPr>
              <a:t> </a:t>
            </a:r>
            <a:r>
              <a:rPr dirty="0" sz="1400" spc="-50" b="1">
                <a:latin typeface="Trebuchet MS"/>
                <a:cs typeface="Trebuchet MS"/>
              </a:rPr>
              <a:t>C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Small</a:t>
            </a:r>
            <a:r>
              <a:rPr dirty="0" sz="2800" spc="-75"/>
              <a:t> </a:t>
            </a:r>
            <a:r>
              <a:rPr dirty="0" sz="2800"/>
              <a:t>for</a:t>
            </a:r>
            <a:r>
              <a:rPr dirty="0" sz="2800" spc="-70"/>
              <a:t> </a:t>
            </a:r>
            <a:r>
              <a:rPr dirty="0" sz="2800"/>
              <a:t>Gestational</a:t>
            </a:r>
            <a:r>
              <a:rPr dirty="0" sz="2800" spc="-70"/>
              <a:t> </a:t>
            </a:r>
            <a:r>
              <a:rPr dirty="0" sz="2800" spc="-25"/>
              <a:t>Age</a:t>
            </a:r>
            <a:endParaRPr sz="2800"/>
          </a:p>
        </p:txBody>
      </p:sp>
      <p:sp>
        <p:nvSpPr>
          <p:cNvPr id="26" name="object 26"/>
          <p:cNvSpPr/>
          <p:nvPr/>
        </p:nvSpPr>
        <p:spPr>
          <a:xfrm>
            <a:off x="1638010" y="1272148"/>
            <a:ext cx="5045075" cy="629920"/>
          </a:xfrm>
          <a:custGeom>
            <a:avLst/>
            <a:gdLst/>
            <a:ahLst/>
            <a:cxnLst/>
            <a:rect l="l" t="t" r="r" b="b"/>
            <a:pathLst>
              <a:path w="5045075" h="629919">
                <a:moveTo>
                  <a:pt x="0" y="0"/>
                </a:moveTo>
                <a:lnTo>
                  <a:pt x="5044708" y="0"/>
                </a:lnTo>
                <a:lnTo>
                  <a:pt x="5044708" y="629440"/>
                </a:lnTo>
                <a:lnTo>
                  <a:pt x="0" y="62944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0892" y="4753873"/>
            <a:ext cx="187673" cy="16369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8313" y="4765450"/>
            <a:ext cx="187673" cy="152400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5894890" y="4765450"/>
            <a:ext cx="187960" cy="152400"/>
            <a:chOff x="5894890" y="4765450"/>
            <a:chExt cx="187960" cy="152400"/>
          </a:xfrm>
        </p:grpSpPr>
        <p:sp>
          <p:nvSpPr>
            <p:cNvPr id="30" name="object 30"/>
            <p:cNvSpPr/>
            <p:nvPr/>
          </p:nvSpPr>
          <p:spPr>
            <a:xfrm>
              <a:off x="6020933" y="4896254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w="0" h="22225">
                  <a:moveTo>
                    <a:pt x="0" y="0"/>
                  </a:moveTo>
                  <a:lnTo>
                    <a:pt x="0" y="21596"/>
                  </a:lnTo>
                </a:path>
              </a:pathLst>
            </a:custGeom>
            <a:ln w="789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939346" y="4765450"/>
              <a:ext cx="106045" cy="130810"/>
            </a:xfrm>
            <a:custGeom>
              <a:avLst/>
              <a:gdLst/>
              <a:ahLst/>
              <a:cxnLst/>
              <a:rect l="l" t="t" r="r" b="b"/>
              <a:pathLst>
                <a:path w="106045" h="130810">
                  <a:moveTo>
                    <a:pt x="105855" y="0"/>
                  </a:moveTo>
                  <a:lnTo>
                    <a:pt x="0" y="0"/>
                  </a:lnTo>
                  <a:lnTo>
                    <a:pt x="0" y="130804"/>
                  </a:lnTo>
                  <a:lnTo>
                    <a:pt x="105855" y="130804"/>
                  </a:lnTo>
                  <a:lnTo>
                    <a:pt x="105855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894890" y="4827342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 h="0">
                  <a:moveTo>
                    <a:pt x="187673" y="0"/>
                  </a:moveTo>
                  <a:lnTo>
                    <a:pt x="0" y="0"/>
                  </a:lnTo>
                </a:path>
              </a:pathLst>
            </a:custGeom>
            <a:ln w="33100">
              <a:solidFill>
                <a:srgbClr val="F2A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1912905" y="4724584"/>
            <a:ext cx="494665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 b="1">
                <a:latin typeface="Trebuchet MS"/>
                <a:cs typeface="Trebuchet MS"/>
              </a:rPr>
              <a:t>white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44727" y="4724584"/>
            <a:ext cx="1181735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 b="1">
                <a:latin typeface="Trebuchet MS"/>
                <a:cs typeface="Trebuchet MS"/>
              </a:rPr>
              <a:t>US-</a:t>
            </a:r>
            <a:r>
              <a:rPr dirty="0" sz="1400" b="1">
                <a:latin typeface="Trebuchet MS"/>
                <a:cs typeface="Trebuchet MS"/>
              </a:rPr>
              <a:t>born </a:t>
            </a:r>
            <a:r>
              <a:rPr dirty="0" sz="1400" spc="-10" b="1">
                <a:latin typeface="Trebuchet MS"/>
                <a:cs typeface="Trebuchet MS"/>
              </a:rPr>
              <a:t>Black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61303" y="4724584"/>
            <a:ext cx="1597660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 b="1">
                <a:latin typeface="Trebuchet MS"/>
                <a:cs typeface="Trebuchet MS"/>
              </a:rPr>
              <a:t>Foreign-</a:t>
            </a:r>
            <a:r>
              <a:rPr dirty="0" sz="1400" b="1">
                <a:latin typeface="Trebuchet MS"/>
                <a:cs typeface="Trebuchet MS"/>
              </a:rPr>
              <a:t>born</a:t>
            </a:r>
            <a:r>
              <a:rPr dirty="0" sz="1400" spc="20" b="1">
                <a:latin typeface="Trebuchet MS"/>
                <a:cs typeface="Trebuchet MS"/>
              </a:rPr>
              <a:t> </a:t>
            </a:r>
            <a:r>
              <a:rPr dirty="0" sz="1400" spc="-20" b="1">
                <a:latin typeface="Trebuchet MS"/>
                <a:cs typeface="Trebuchet MS"/>
              </a:rPr>
              <a:t>Black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26477" y="4880031"/>
            <a:ext cx="234950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25" b="1">
                <a:latin typeface="Trebuchet MS"/>
                <a:cs typeface="Trebuchet MS"/>
              </a:rPr>
              <a:t>22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18768" y="1037328"/>
            <a:ext cx="0" cy="2613660"/>
          </a:xfrm>
          <a:custGeom>
            <a:avLst/>
            <a:gdLst/>
            <a:ahLst/>
            <a:cxnLst/>
            <a:rect l="l" t="t" r="r" b="b"/>
            <a:pathLst>
              <a:path w="0" h="2613660">
                <a:moveTo>
                  <a:pt x="0" y="2613429"/>
                </a:moveTo>
                <a:lnTo>
                  <a:pt x="0" y="0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72090" y="1037328"/>
            <a:ext cx="0" cy="2613660"/>
          </a:xfrm>
          <a:custGeom>
            <a:avLst/>
            <a:gdLst/>
            <a:ahLst/>
            <a:cxnLst/>
            <a:rect l="l" t="t" r="r" b="b"/>
            <a:pathLst>
              <a:path w="0" h="2613660">
                <a:moveTo>
                  <a:pt x="0" y="2613429"/>
                </a:moveTo>
                <a:lnTo>
                  <a:pt x="0" y="0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25570" y="3319410"/>
            <a:ext cx="0" cy="331470"/>
          </a:xfrm>
          <a:custGeom>
            <a:avLst/>
            <a:gdLst/>
            <a:ahLst/>
            <a:cxnLst/>
            <a:rect l="l" t="t" r="r" b="b"/>
            <a:pathLst>
              <a:path w="0" h="331470">
                <a:moveTo>
                  <a:pt x="0" y="0"/>
                </a:moveTo>
                <a:lnTo>
                  <a:pt x="0" y="331347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25570" y="1037328"/>
            <a:ext cx="0" cy="2183130"/>
          </a:xfrm>
          <a:custGeom>
            <a:avLst/>
            <a:gdLst/>
            <a:ahLst/>
            <a:cxnLst/>
            <a:rect l="l" t="t" r="r" b="b"/>
            <a:pathLst>
              <a:path w="0" h="2183130">
                <a:moveTo>
                  <a:pt x="0" y="0"/>
                </a:moveTo>
                <a:lnTo>
                  <a:pt x="0" y="2182636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78893" y="1037328"/>
            <a:ext cx="0" cy="2613660"/>
          </a:xfrm>
          <a:custGeom>
            <a:avLst/>
            <a:gdLst/>
            <a:ahLst/>
            <a:cxnLst/>
            <a:rect l="l" t="t" r="r" b="b"/>
            <a:pathLst>
              <a:path w="0" h="2613660">
                <a:moveTo>
                  <a:pt x="0" y="2613429"/>
                </a:moveTo>
                <a:lnTo>
                  <a:pt x="0" y="0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2645999" y="1028755"/>
            <a:ext cx="4159250" cy="2630805"/>
            <a:chOff x="2645999" y="1028755"/>
            <a:chExt cx="4159250" cy="2630805"/>
          </a:xfrm>
        </p:grpSpPr>
        <p:sp>
          <p:nvSpPr>
            <p:cNvPr id="9" name="object 9"/>
            <p:cNvSpPr/>
            <p:nvPr/>
          </p:nvSpPr>
          <p:spPr>
            <a:xfrm>
              <a:off x="6232372" y="1037328"/>
              <a:ext cx="0" cy="2613660"/>
            </a:xfrm>
            <a:custGeom>
              <a:avLst/>
              <a:gdLst/>
              <a:ahLst/>
              <a:cxnLst/>
              <a:rect l="l" t="t" r="r" b="b"/>
              <a:pathLst>
                <a:path w="0" h="2613660">
                  <a:moveTo>
                    <a:pt x="0" y="2613429"/>
                  </a:moveTo>
                  <a:lnTo>
                    <a:pt x="0" y="0"/>
                  </a:lnTo>
                </a:path>
              </a:pathLst>
            </a:custGeom>
            <a:ln w="8297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653619" y="1037328"/>
              <a:ext cx="4144010" cy="2613660"/>
            </a:xfrm>
            <a:custGeom>
              <a:avLst/>
              <a:gdLst/>
              <a:ahLst/>
              <a:cxnLst/>
              <a:rect l="l" t="t" r="r" b="b"/>
              <a:pathLst>
                <a:path w="4144009" h="2613660">
                  <a:moveTo>
                    <a:pt x="0" y="2123472"/>
                  </a:moveTo>
                  <a:lnTo>
                    <a:pt x="4143744" y="2123472"/>
                  </a:lnTo>
                </a:path>
                <a:path w="4144009" h="2613660">
                  <a:moveTo>
                    <a:pt x="0" y="1306644"/>
                  </a:moveTo>
                  <a:lnTo>
                    <a:pt x="4143744" y="1306644"/>
                  </a:lnTo>
                </a:path>
                <a:path w="4144009" h="2613660">
                  <a:moveTo>
                    <a:pt x="0" y="489956"/>
                  </a:moveTo>
                  <a:lnTo>
                    <a:pt x="4143744" y="489956"/>
                  </a:lnTo>
                </a:path>
                <a:path w="4144009" h="2613660">
                  <a:moveTo>
                    <a:pt x="188330" y="2613429"/>
                  </a:moveTo>
                  <a:lnTo>
                    <a:pt x="188330" y="0"/>
                  </a:lnTo>
                </a:path>
                <a:path w="4144009" h="2613660">
                  <a:moveTo>
                    <a:pt x="941810" y="2613429"/>
                  </a:moveTo>
                  <a:lnTo>
                    <a:pt x="941810" y="0"/>
                  </a:lnTo>
                </a:path>
                <a:path w="4144009" h="2613660">
                  <a:moveTo>
                    <a:pt x="1695132" y="2613429"/>
                  </a:moveTo>
                  <a:lnTo>
                    <a:pt x="1695132" y="0"/>
                  </a:lnTo>
                </a:path>
                <a:path w="4144009" h="2613660">
                  <a:moveTo>
                    <a:pt x="2448612" y="2613429"/>
                  </a:moveTo>
                  <a:lnTo>
                    <a:pt x="2448612" y="0"/>
                  </a:lnTo>
                </a:path>
                <a:path w="4144009" h="2613660">
                  <a:moveTo>
                    <a:pt x="3202091" y="2613429"/>
                  </a:moveTo>
                  <a:lnTo>
                    <a:pt x="3202091" y="0"/>
                  </a:lnTo>
                </a:path>
                <a:path w="4144009" h="2613660">
                  <a:moveTo>
                    <a:pt x="3955414" y="2613429"/>
                  </a:moveTo>
                  <a:lnTo>
                    <a:pt x="3955414" y="0"/>
                  </a:lnTo>
                </a:path>
              </a:pathLst>
            </a:custGeom>
            <a:ln w="15858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810216" y="1368818"/>
              <a:ext cx="233045" cy="1732914"/>
            </a:xfrm>
            <a:custGeom>
              <a:avLst/>
              <a:gdLst/>
              <a:ahLst/>
              <a:cxnLst/>
              <a:rect l="l" t="t" r="r" b="b"/>
              <a:pathLst>
                <a:path w="233045" h="1732914">
                  <a:moveTo>
                    <a:pt x="111455" y="1682889"/>
                  </a:moveTo>
                  <a:lnTo>
                    <a:pt x="107073" y="1663522"/>
                  </a:lnTo>
                  <a:lnTo>
                    <a:pt x="95135" y="1647685"/>
                  </a:lnTo>
                  <a:lnTo>
                    <a:pt x="77419" y="1637017"/>
                  </a:lnTo>
                  <a:lnTo>
                    <a:pt x="55727" y="1633093"/>
                  </a:lnTo>
                  <a:lnTo>
                    <a:pt x="34048" y="1637017"/>
                  </a:lnTo>
                  <a:lnTo>
                    <a:pt x="16332" y="1647685"/>
                  </a:lnTo>
                  <a:lnTo>
                    <a:pt x="4381" y="1663522"/>
                  </a:lnTo>
                  <a:lnTo>
                    <a:pt x="0" y="1682889"/>
                  </a:lnTo>
                  <a:lnTo>
                    <a:pt x="4381" y="1702269"/>
                  </a:lnTo>
                  <a:lnTo>
                    <a:pt x="16332" y="1718094"/>
                  </a:lnTo>
                  <a:lnTo>
                    <a:pt x="34048" y="1728774"/>
                  </a:lnTo>
                  <a:lnTo>
                    <a:pt x="55727" y="1732686"/>
                  </a:lnTo>
                  <a:lnTo>
                    <a:pt x="77419" y="1728774"/>
                  </a:lnTo>
                  <a:lnTo>
                    <a:pt x="95135" y="1718094"/>
                  </a:lnTo>
                  <a:lnTo>
                    <a:pt x="107073" y="1702269"/>
                  </a:lnTo>
                  <a:lnTo>
                    <a:pt x="111455" y="1682889"/>
                  </a:lnTo>
                  <a:close/>
                </a:path>
                <a:path w="233045" h="1732914">
                  <a:moveTo>
                    <a:pt x="187540" y="49796"/>
                  </a:moveTo>
                  <a:lnTo>
                    <a:pt x="183159" y="30416"/>
                  </a:lnTo>
                  <a:lnTo>
                    <a:pt x="171208" y="14592"/>
                  </a:lnTo>
                  <a:lnTo>
                    <a:pt x="153492" y="3911"/>
                  </a:lnTo>
                  <a:lnTo>
                    <a:pt x="131813" y="0"/>
                  </a:lnTo>
                  <a:lnTo>
                    <a:pt x="110121" y="3911"/>
                  </a:lnTo>
                  <a:lnTo>
                    <a:pt x="92405" y="14592"/>
                  </a:lnTo>
                  <a:lnTo>
                    <a:pt x="80467" y="30416"/>
                  </a:lnTo>
                  <a:lnTo>
                    <a:pt x="76085" y="49796"/>
                  </a:lnTo>
                  <a:lnTo>
                    <a:pt x="80467" y="69164"/>
                  </a:lnTo>
                  <a:lnTo>
                    <a:pt x="92405" y="85001"/>
                  </a:lnTo>
                  <a:lnTo>
                    <a:pt x="110121" y="95669"/>
                  </a:lnTo>
                  <a:lnTo>
                    <a:pt x="131813" y="99580"/>
                  </a:lnTo>
                  <a:lnTo>
                    <a:pt x="153492" y="95669"/>
                  </a:lnTo>
                  <a:lnTo>
                    <a:pt x="171208" y="85001"/>
                  </a:lnTo>
                  <a:lnTo>
                    <a:pt x="183159" y="69164"/>
                  </a:lnTo>
                  <a:lnTo>
                    <a:pt x="187540" y="49796"/>
                  </a:lnTo>
                  <a:close/>
                </a:path>
                <a:path w="233045" h="1732914">
                  <a:moveTo>
                    <a:pt x="232625" y="866343"/>
                  </a:moveTo>
                  <a:lnTo>
                    <a:pt x="228244" y="846963"/>
                  </a:lnTo>
                  <a:lnTo>
                    <a:pt x="216306" y="831138"/>
                  </a:lnTo>
                  <a:lnTo>
                    <a:pt x="198589" y="820458"/>
                  </a:lnTo>
                  <a:lnTo>
                    <a:pt x="176898" y="816546"/>
                  </a:lnTo>
                  <a:lnTo>
                    <a:pt x="155206" y="820458"/>
                  </a:lnTo>
                  <a:lnTo>
                    <a:pt x="137502" y="831138"/>
                  </a:lnTo>
                  <a:lnTo>
                    <a:pt x="125552" y="846963"/>
                  </a:lnTo>
                  <a:lnTo>
                    <a:pt x="121170" y="866343"/>
                  </a:lnTo>
                  <a:lnTo>
                    <a:pt x="125552" y="885723"/>
                  </a:lnTo>
                  <a:lnTo>
                    <a:pt x="137502" y="901547"/>
                  </a:lnTo>
                  <a:lnTo>
                    <a:pt x="155206" y="912215"/>
                  </a:lnTo>
                  <a:lnTo>
                    <a:pt x="176898" y="916139"/>
                  </a:lnTo>
                  <a:lnTo>
                    <a:pt x="198589" y="912215"/>
                  </a:lnTo>
                  <a:lnTo>
                    <a:pt x="216306" y="901547"/>
                  </a:lnTo>
                  <a:lnTo>
                    <a:pt x="228244" y="885723"/>
                  </a:lnTo>
                  <a:lnTo>
                    <a:pt x="232625" y="8663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87505" y="1449946"/>
              <a:ext cx="858519" cy="1750060"/>
            </a:xfrm>
            <a:custGeom>
              <a:avLst/>
              <a:gdLst/>
              <a:ahLst/>
              <a:cxnLst/>
              <a:rect l="l" t="t" r="r" b="b"/>
              <a:pathLst>
                <a:path w="858520" h="1750060">
                  <a:moveTo>
                    <a:pt x="149987" y="116090"/>
                  </a:moveTo>
                  <a:lnTo>
                    <a:pt x="74993" y="0"/>
                  </a:lnTo>
                  <a:lnTo>
                    <a:pt x="0" y="116090"/>
                  </a:lnTo>
                  <a:lnTo>
                    <a:pt x="149987" y="116090"/>
                  </a:lnTo>
                  <a:close/>
                </a:path>
                <a:path w="858520" h="1750060">
                  <a:moveTo>
                    <a:pt x="240309" y="1749463"/>
                  </a:moveTo>
                  <a:lnTo>
                    <a:pt x="165481" y="1633512"/>
                  </a:lnTo>
                  <a:lnTo>
                    <a:pt x="90487" y="1749463"/>
                  </a:lnTo>
                  <a:lnTo>
                    <a:pt x="240309" y="1749463"/>
                  </a:lnTo>
                  <a:close/>
                </a:path>
                <a:path w="858520" h="1750060">
                  <a:moveTo>
                    <a:pt x="858215" y="932776"/>
                  </a:moveTo>
                  <a:lnTo>
                    <a:pt x="783234" y="816825"/>
                  </a:lnTo>
                  <a:lnTo>
                    <a:pt x="708240" y="932776"/>
                  </a:lnTo>
                  <a:lnTo>
                    <a:pt x="858215" y="932776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15078" y="1586458"/>
              <a:ext cx="367665" cy="1733550"/>
            </a:xfrm>
            <a:custGeom>
              <a:avLst/>
              <a:gdLst/>
              <a:ahLst/>
              <a:cxnLst/>
              <a:rect l="l" t="t" r="r" b="b"/>
              <a:pathLst>
                <a:path w="367664" h="1733550">
                  <a:moveTo>
                    <a:pt x="111302" y="1633512"/>
                  </a:moveTo>
                  <a:lnTo>
                    <a:pt x="0" y="1633512"/>
                  </a:lnTo>
                  <a:lnTo>
                    <a:pt x="0" y="1732953"/>
                  </a:lnTo>
                  <a:lnTo>
                    <a:pt x="111302" y="1732953"/>
                  </a:lnTo>
                  <a:lnTo>
                    <a:pt x="111302" y="1633512"/>
                  </a:lnTo>
                  <a:close/>
                </a:path>
                <a:path w="367664" h="1733550">
                  <a:moveTo>
                    <a:pt x="367423" y="816825"/>
                  </a:moveTo>
                  <a:lnTo>
                    <a:pt x="256120" y="816825"/>
                  </a:lnTo>
                  <a:lnTo>
                    <a:pt x="256120" y="916266"/>
                  </a:lnTo>
                  <a:lnTo>
                    <a:pt x="367423" y="916266"/>
                  </a:lnTo>
                  <a:lnTo>
                    <a:pt x="367423" y="816825"/>
                  </a:lnTo>
                  <a:close/>
                </a:path>
                <a:path w="367664" h="1733550">
                  <a:moveTo>
                    <a:pt x="367423" y="0"/>
                  </a:moveTo>
                  <a:lnTo>
                    <a:pt x="256120" y="0"/>
                  </a:lnTo>
                  <a:lnTo>
                    <a:pt x="256120" y="99441"/>
                  </a:lnTo>
                  <a:lnTo>
                    <a:pt x="367423" y="99441"/>
                  </a:lnTo>
                  <a:lnTo>
                    <a:pt x="367423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791274" y="1418468"/>
              <a:ext cx="316865" cy="1633855"/>
            </a:xfrm>
            <a:custGeom>
              <a:avLst/>
              <a:gdLst/>
              <a:ahLst/>
              <a:cxnLst/>
              <a:rect l="l" t="t" r="r" b="b"/>
              <a:pathLst>
                <a:path w="316864" h="1633855">
                  <a:moveTo>
                    <a:pt x="256117" y="0"/>
                  </a:moveTo>
                  <a:lnTo>
                    <a:pt x="60272" y="0"/>
                  </a:lnTo>
                </a:path>
                <a:path w="316864" h="1633855">
                  <a:moveTo>
                    <a:pt x="316389" y="816687"/>
                  </a:moveTo>
                  <a:lnTo>
                    <a:pt x="90486" y="816687"/>
                  </a:lnTo>
                </a:path>
                <a:path w="316864" h="1633855">
                  <a:moveTo>
                    <a:pt x="165787" y="1633375"/>
                  </a:moveTo>
                  <a:lnTo>
                    <a:pt x="0" y="1633375"/>
                  </a:lnTo>
                </a:path>
              </a:pathLst>
            </a:custGeom>
            <a:ln w="2534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95356" y="1527285"/>
              <a:ext cx="1582420" cy="1633855"/>
            </a:xfrm>
            <a:custGeom>
              <a:avLst/>
              <a:gdLst/>
              <a:ahLst/>
              <a:cxnLst/>
              <a:rect l="l" t="t" r="r" b="b"/>
              <a:pathLst>
                <a:path w="1582420" h="1633855">
                  <a:moveTo>
                    <a:pt x="889052" y="0"/>
                  </a:moveTo>
                  <a:lnTo>
                    <a:pt x="0" y="0"/>
                  </a:lnTo>
                </a:path>
                <a:path w="1582420" h="1633855">
                  <a:moveTo>
                    <a:pt x="1582259" y="816687"/>
                  </a:moveTo>
                  <a:lnTo>
                    <a:pt x="783537" y="816687"/>
                  </a:lnTo>
                </a:path>
                <a:path w="1582420" h="1633855">
                  <a:moveTo>
                    <a:pt x="1054839" y="1633515"/>
                  </a:moveTo>
                  <a:lnTo>
                    <a:pt x="60272" y="1633515"/>
                  </a:lnTo>
                </a:path>
              </a:pathLst>
            </a:custGeom>
            <a:ln w="25343">
              <a:solidFill>
                <a:srgbClr val="00A0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424209" y="1636242"/>
              <a:ext cx="949325" cy="1633855"/>
            </a:xfrm>
            <a:custGeom>
              <a:avLst/>
              <a:gdLst/>
              <a:ahLst/>
              <a:cxnLst/>
              <a:rect l="l" t="t" r="r" b="b"/>
              <a:pathLst>
                <a:path w="949325" h="1633854">
                  <a:moveTo>
                    <a:pt x="949324" y="0"/>
                  </a:moveTo>
                  <a:lnTo>
                    <a:pt x="286331" y="0"/>
                  </a:lnTo>
                </a:path>
                <a:path w="949325" h="1633854">
                  <a:moveTo>
                    <a:pt x="873866" y="816687"/>
                  </a:moveTo>
                  <a:lnTo>
                    <a:pt x="346603" y="816687"/>
                  </a:lnTo>
                </a:path>
                <a:path w="949325" h="1633854">
                  <a:moveTo>
                    <a:pt x="693050" y="1633375"/>
                  </a:moveTo>
                  <a:lnTo>
                    <a:pt x="0" y="1633375"/>
                  </a:lnTo>
                </a:path>
              </a:pathLst>
            </a:custGeom>
            <a:ln w="25343">
              <a:solidFill>
                <a:srgbClr val="F2A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691120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0.00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44515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0.05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47209" y="3671625"/>
            <a:ext cx="1441450" cy="5861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62890">
              <a:lnSpc>
                <a:spcPct val="100000"/>
              </a:lnSpc>
              <a:spcBef>
                <a:spcPts val="90"/>
              </a:spcBef>
              <a:tabLst>
                <a:tab pos="1016000" algn="l"/>
              </a:tabLst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0.10</a:t>
            </a:r>
            <a:r>
              <a:rPr dirty="0" sz="1000">
                <a:solidFill>
                  <a:srgbClr val="4D4D4D"/>
                </a:solidFill>
                <a:latin typeface="Helvetica"/>
                <a:cs typeface="Helvetica"/>
              </a:rPr>
              <a:t>	</a:t>
            </a: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0.15</a:t>
            </a:r>
            <a:endParaRPr sz="10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0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Trebuchet MS"/>
                <a:cs typeface="Trebuchet MS"/>
              </a:rPr>
              <a:t>Age-</a:t>
            </a:r>
            <a:r>
              <a:rPr dirty="0" sz="1400">
                <a:latin typeface="Trebuchet MS"/>
                <a:cs typeface="Trebuchet MS"/>
              </a:rPr>
              <a:t>adjusted</a:t>
            </a:r>
            <a:r>
              <a:rPr dirty="0" sz="1400" spc="-20">
                <a:latin typeface="Trebuchet MS"/>
                <a:cs typeface="Trebuchet MS"/>
              </a:rPr>
              <a:t> Risk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04545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0.20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57786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0.25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64399" y="1491996"/>
            <a:ext cx="6019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rebuchet MS"/>
                <a:cs typeface="Trebuchet MS"/>
              </a:rPr>
              <a:t>Type</a:t>
            </a:r>
            <a:r>
              <a:rPr dirty="0" sz="1400" spc="-25" b="1">
                <a:latin typeface="Trebuchet MS"/>
                <a:cs typeface="Trebuchet MS"/>
              </a:rPr>
              <a:t> </a:t>
            </a:r>
            <a:r>
              <a:rPr dirty="0" sz="1400" spc="-50" b="1">
                <a:latin typeface="Trebuchet MS"/>
                <a:cs typeface="Trebuchet MS"/>
              </a:rPr>
              <a:t>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50371" y="2336292"/>
            <a:ext cx="5949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rebuchet MS"/>
                <a:cs typeface="Trebuchet MS"/>
              </a:rPr>
              <a:t>Type</a:t>
            </a:r>
            <a:r>
              <a:rPr dirty="0" sz="1400" spc="-25" b="1">
                <a:latin typeface="Trebuchet MS"/>
                <a:cs typeface="Trebuchet MS"/>
              </a:rPr>
              <a:t> </a:t>
            </a:r>
            <a:r>
              <a:rPr dirty="0" sz="1400" spc="-50" b="1">
                <a:latin typeface="Trebuchet MS"/>
                <a:cs typeface="Trebuchet MS"/>
              </a:rPr>
              <a:t>B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50372" y="3110483"/>
            <a:ext cx="5981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rebuchet MS"/>
                <a:cs typeface="Trebuchet MS"/>
              </a:rPr>
              <a:t>Type</a:t>
            </a:r>
            <a:r>
              <a:rPr dirty="0" sz="1400" spc="-25" b="1">
                <a:latin typeface="Trebuchet MS"/>
                <a:cs typeface="Trebuchet MS"/>
              </a:rPr>
              <a:t> </a:t>
            </a:r>
            <a:r>
              <a:rPr dirty="0" sz="1400" spc="-50" b="1">
                <a:latin typeface="Trebuchet MS"/>
                <a:cs typeface="Trebuchet MS"/>
              </a:rPr>
              <a:t>C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Small</a:t>
            </a:r>
            <a:r>
              <a:rPr dirty="0" sz="2800" spc="-75"/>
              <a:t> </a:t>
            </a:r>
            <a:r>
              <a:rPr dirty="0" sz="2800"/>
              <a:t>for</a:t>
            </a:r>
            <a:r>
              <a:rPr dirty="0" sz="2800" spc="-70"/>
              <a:t> </a:t>
            </a:r>
            <a:r>
              <a:rPr dirty="0" sz="2800"/>
              <a:t>Gestational</a:t>
            </a:r>
            <a:r>
              <a:rPr dirty="0" sz="2800" spc="-70"/>
              <a:t> </a:t>
            </a:r>
            <a:r>
              <a:rPr dirty="0" sz="2800" spc="-25"/>
              <a:t>Age</a:t>
            </a:r>
            <a:endParaRPr sz="2800"/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0892" y="4753873"/>
            <a:ext cx="187673" cy="16369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8313" y="4765450"/>
            <a:ext cx="187673" cy="152400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5894890" y="4765450"/>
            <a:ext cx="187960" cy="152400"/>
            <a:chOff x="5894890" y="4765450"/>
            <a:chExt cx="187960" cy="152400"/>
          </a:xfrm>
        </p:grpSpPr>
        <p:sp>
          <p:nvSpPr>
            <p:cNvPr id="29" name="object 29"/>
            <p:cNvSpPr/>
            <p:nvPr/>
          </p:nvSpPr>
          <p:spPr>
            <a:xfrm>
              <a:off x="6020933" y="4896254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w="0" h="22225">
                  <a:moveTo>
                    <a:pt x="0" y="0"/>
                  </a:moveTo>
                  <a:lnTo>
                    <a:pt x="0" y="21596"/>
                  </a:lnTo>
                </a:path>
              </a:pathLst>
            </a:custGeom>
            <a:ln w="789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939346" y="4765450"/>
              <a:ext cx="106045" cy="130810"/>
            </a:xfrm>
            <a:custGeom>
              <a:avLst/>
              <a:gdLst/>
              <a:ahLst/>
              <a:cxnLst/>
              <a:rect l="l" t="t" r="r" b="b"/>
              <a:pathLst>
                <a:path w="106045" h="130810">
                  <a:moveTo>
                    <a:pt x="105855" y="0"/>
                  </a:moveTo>
                  <a:lnTo>
                    <a:pt x="0" y="0"/>
                  </a:lnTo>
                  <a:lnTo>
                    <a:pt x="0" y="130804"/>
                  </a:lnTo>
                  <a:lnTo>
                    <a:pt x="105855" y="130804"/>
                  </a:lnTo>
                  <a:lnTo>
                    <a:pt x="105855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894890" y="4827342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 h="0">
                  <a:moveTo>
                    <a:pt x="187673" y="0"/>
                  </a:moveTo>
                  <a:lnTo>
                    <a:pt x="0" y="0"/>
                  </a:lnTo>
                </a:path>
              </a:pathLst>
            </a:custGeom>
            <a:ln w="33100">
              <a:solidFill>
                <a:srgbClr val="F2A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/>
          <p:nvPr/>
        </p:nvSpPr>
        <p:spPr>
          <a:xfrm>
            <a:off x="1660892" y="2048925"/>
            <a:ext cx="5045075" cy="629920"/>
          </a:xfrm>
          <a:custGeom>
            <a:avLst/>
            <a:gdLst/>
            <a:ahLst/>
            <a:cxnLst/>
            <a:rect l="l" t="t" r="r" b="b"/>
            <a:pathLst>
              <a:path w="5045075" h="629919">
                <a:moveTo>
                  <a:pt x="0" y="0"/>
                </a:moveTo>
                <a:lnTo>
                  <a:pt x="5044708" y="0"/>
                </a:lnTo>
                <a:lnTo>
                  <a:pt x="5044708" y="629440"/>
                </a:lnTo>
                <a:lnTo>
                  <a:pt x="0" y="62944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912905" y="4724584"/>
            <a:ext cx="494665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 b="1">
                <a:latin typeface="Trebuchet MS"/>
                <a:cs typeface="Trebuchet MS"/>
              </a:rPr>
              <a:t>white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44727" y="4724584"/>
            <a:ext cx="1181735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 b="1">
                <a:latin typeface="Trebuchet MS"/>
                <a:cs typeface="Trebuchet MS"/>
              </a:rPr>
              <a:t>US-</a:t>
            </a:r>
            <a:r>
              <a:rPr dirty="0" sz="1400" b="1">
                <a:latin typeface="Trebuchet MS"/>
                <a:cs typeface="Trebuchet MS"/>
              </a:rPr>
              <a:t>born </a:t>
            </a:r>
            <a:r>
              <a:rPr dirty="0" sz="1400" spc="-10" b="1">
                <a:latin typeface="Trebuchet MS"/>
                <a:cs typeface="Trebuchet MS"/>
              </a:rPr>
              <a:t>Black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61303" y="4724584"/>
            <a:ext cx="1597660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 b="1">
                <a:latin typeface="Trebuchet MS"/>
                <a:cs typeface="Trebuchet MS"/>
              </a:rPr>
              <a:t>Foreign-</a:t>
            </a:r>
            <a:r>
              <a:rPr dirty="0" sz="1400" b="1">
                <a:latin typeface="Trebuchet MS"/>
                <a:cs typeface="Trebuchet MS"/>
              </a:rPr>
              <a:t>born</a:t>
            </a:r>
            <a:r>
              <a:rPr dirty="0" sz="1400" spc="20" b="1">
                <a:latin typeface="Trebuchet MS"/>
                <a:cs typeface="Trebuchet MS"/>
              </a:rPr>
              <a:t> </a:t>
            </a:r>
            <a:r>
              <a:rPr dirty="0" sz="1400" spc="-20" b="1">
                <a:latin typeface="Trebuchet MS"/>
                <a:cs typeface="Trebuchet MS"/>
              </a:rPr>
              <a:t>Black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26477" y="4880031"/>
            <a:ext cx="234950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25" b="1">
                <a:latin typeface="Trebuchet MS"/>
                <a:cs typeface="Trebuchet MS"/>
              </a:rPr>
              <a:t>22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18768" y="1037328"/>
            <a:ext cx="0" cy="2613660"/>
          </a:xfrm>
          <a:custGeom>
            <a:avLst/>
            <a:gdLst/>
            <a:ahLst/>
            <a:cxnLst/>
            <a:rect l="l" t="t" r="r" b="b"/>
            <a:pathLst>
              <a:path w="0" h="2613660">
                <a:moveTo>
                  <a:pt x="0" y="2613429"/>
                </a:moveTo>
                <a:lnTo>
                  <a:pt x="0" y="0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72090" y="1037328"/>
            <a:ext cx="0" cy="2613660"/>
          </a:xfrm>
          <a:custGeom>
            <a:avLst/>
            <a:gdLst/>
            <a:ahLst/>
            <a:cxnLst/>
            <a:rect l="l" t="t" r="r" b="b"/>
            <a:pathLst>
              <a:path w="0" h="2613660">
                <a:moveTo>
                  <a:pt x="0" y="2613429"/>
                </a:moveTo>
                <a:lnTo>
                  <a:pt x="0" y="0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25570" y="3319410"/>
            <a:ext cx="0" cy="331470"/>
          </a:xfrm>
          <a:custGeom>
            <a:avLst/>
            <a:gdLst/>
            <a:ahLst/>
            <a:cxnLst/>
            <a:rect l="l" t="t" r="r" b="b"/>
            <a:pathLst>
              <a:path w="0" h="331470">
                <a:moveTo>
                  <a:pt x="0" y="0"/>
                </a:moveTo>
                <a:lnTo>
                  <a:pt x="0" y="331347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25570" y="1037328"/>
            <a:ext cx="0" cy="2183130"/>
          </a:xfrm>
          <a:custGeom>
            <a:avLst/>
            <a:gdLst/>
            <a:ahLst/>
            <a:cxnLst/>
            <a:rect l="l" t="t" r="r" b="b"/>
            <a:pathLst>
              <a:path w="0" h="2183130">
                <a:moveTo>
                  <a:pt x="0" y="0"/>
                </a:moveTo>
                <a:lnTo>
                  <a:pt x="0" y="2182636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78893" y="1037328"/>
            <a:ext cx="0" cy="2613660"/>
          </a:xfrm>
          <a:custGeom>
            <a:avLst/>
            <a:gdLst/>
            <a:ahLst/>
            <a:cxnLst/>
            <a:rect l="l" t="t" r="r" b="b"/>
            <a:pathLst>
              <a:path w="0" h="2613660">
                <a:moveTo>
                  <a:pt x="0" y="2613429"/>
                </a:moveTo>
                <a:lnTo>
                  <a:pt x="0" y="0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2645999" y="1028755"/>
            <a:ext cx="4159250" cy="2630805"/>
            <a:chOff x="2645999" y="1028755"/>
            <a:chExt cx="4159250" cy="2630805"/>
          </a:xfrm>
        </p:grpSpPr>
        <p:sp>
          <p:nvSpPr>
            <p:cNvPr id="9" name="object 9"/>
            <p:cNvSpPr/>
            <p:nvPr/>
          </p:nvSpPr>
          <p:spPr>
            <a:xfrm>
              <a:off x="6232372" y="1037328"/>
              <a:ext cx="0" cy="2613660"/>
            </a:xfrm>
            <a:custGeom>
              <a:avLst/>
              <a:gdLst/>
              <a:ahLst/>
              <a:cxnLst/>
              <a:rect l="l" t="t" r="r" b="b"/>
              <a:pathLst>
                <a:path w="0" h="2613660">
                  <a:moveTo>
                    <a:pt x="0" y="2613429"/>
                  </a:moveTo>
                  <a:lnTo>
                    <a:pt x="0" y="0"/>
                  </a:lnTo>
                </a:path>
              </a:pathLst>
            </a:custGeom>
            <a:ln w="8297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653619" y="1037328"/>
              <a:ext cx="4144010" cy="2613660"/>
            </a:xfrm>
            <a:custGeom>
              <a:avLst/>
              <a:gdLst/>
              <a:ahLst/>
              <a:cxnLst/>
              <a:rect l="l" t="t" r="r" b="b"/>
              <a:pathLst>
                <a:path w="4144009" h="2613660">
                  <a:moveTo>
                    <a:pt x="0" y="2123472"/>
                  </a:moveTo>
                  <a:lnTo>
                    <a:pt x="4143744" y="2123472"/>
                  </a:lnTo>
                </a:path>
                <a:path w="4144009" h="2613660">
                  <a:moveTo>
                    <a:pt x="0" y="1306644"/>
                  </a:moveTo>
                  <a:lnTo>
                    <a:pt x="4143744" y="1306644"/>
                  </a:lnTo>
                </a:path>
                <a:path w="4144009" h="2613660">
                  <a:moveTo>
                    <a:pt x="0" y="489956"/>
                  </a:moveTo>
                  <a:lnTo>
                    <a:pt x="4143744" y="489956"/>
                  </a:lnTo>
                </a:path>
                <a:path w="4144009" h="2613660">
                  <a:moveTo>
                    <a:pt x="188330" y="2613429"/>
                  </a:moveTo>
                  <a:lnTo>
                    <a:pt x="188330" y="0"/>
                  </a:lnTo>
                </a:path>
                <a:path w="4144009" h="2613660">
                  <a:moveTo>
                    <a:pt x="941810" y="2613429"/>
                  </a:moveTo>
                  <a:lnTo>
                    <a:pt x="941810" y="0"/>
                  </a:lnTo>
                </a:path>
                <a:path w="4144009" h="2613660">
                  <a:moveTo>
                    <a:pt x="1695132" y="2613429"/>
                  </a:moveTo>
                  <a:lnTo>
                    <a:pt x="1695132" y="0"/>
                  </a:lnTo>
                </a:path>
                <a:path w="4144009" h="2613660">
                  <a:moveTo>
                    <a:pt x="2448612" y="2613429"/>
                  </a:moveTo>
                  <a:lnTo>
                    <a:pt x="2448612" y="0"/>
                  </a:lnTo>
                </a:path>
                <a:path w="4144009" h="2613660">
                  <a:moveTo>
                    <a:pt x="3202091" y="2613429"/>
                  </a:moveTo>
                  <a:lnTo>
                    <a:pt x="3202091" y="0"/>
                  </a:lnTo>
                </a:path>
                <a:path w="4144009" h="2613660">
                  <a:moveTo>
                    <a:pt x="3955414" y="2613429"/>
                  </a:moveTo>
                  <a:lnTo>
                    <a:pt x="3955414" y="0"/>
                  </a:lnTo>
                </a:path>
              </a:pathLst>
            </a:custGeom>
            <a:ln w="15858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810216" y="1368818"/>
              <a:ext cx="233045" cy="1732914"/>
            </a:xfrm>
            <a:custGeom>
              <a:avLst/>
              <a:gdLst/>
              <a:ahLst/>
              <a:cxnLst/>
              <a:rect l="l" t="t" r="r" b="b"/>
              <a:pathLst>
                <a:path w="233045" h="1732914">
                  <a:moveTo>
                    <a:pt x="111455" y="1682889"/>
                  </a:moveTo>
                  <a:lnTo>
                    <a:pt x="107073" y="1663522"/>
                  </a:lnTo>
                  <a:lnTo>
                    <a:pt x="95135" y="1647685"/>
                  </a:lnTo>
                  <a:lnTo>
                    <a:pt x="77419" y="1637017"/>
                  </a:lnTo>
                  <a:lnTo>
                    <a:pt x="55727" y="1633093"/>
                  </a:lnTo>
                  <a:lnTo>
                    <a:pt x="34048" y="1637017"/>
                  </a:lnTo>
                  <a:lnTo>
                    <a:pt x="16332" y="1647685"/>
                  </a:lnTo>
                  <a:lnTo>
                    <a:pt x="4381" y="1663522"/>
                  </a:lnTo>
                  <a:lnTo>
                    <a:pt x="0" y="1682889"/>
                  </a:lnTo>
                  <a:lnTo>
                    <a:pt x="4381" y="1702269"/>
                  </a:lnTo>
                  <a:lnTo>
                    <a:pt x="16332" y="1718094"/>
                  </a:lnTo>
                  <a:lnTo>
                    <a:pt x="34048" y="1728774"/>
                  </a:lnTo>
                  <a:lnTo>
                    <a:pt x="55727" y="1732686"/>
                  </a:lnTo>
                  <a:lnTo>
                    <a:pt x="77419" y="1728774"/>
                  </a:lnTo>
                  <a:lnTo>
                    <a:pt x="95135" y="1718094"/>
                  </a:lnTo>
                  <a:lnTo>
                    <a:pt x="107073" y="1702269"/>
                  </a:lnTo>
                  <a:lnTo>
                    <a:pt x="111455" y="1682889"/>
                  </a:lnTo>
                  <a:close/>
                </a:path>
                <a:path w="233045" h="1732914">
                  <a:moveTo>
                    <a:pt x="187540" y="49796"/>
                  </a:moveTo>
                  <a:lnTo>
                    <a:pt x="183159" y="30416"/>
                  </a:lnTo>
                  <a:lnTo>
                    <a:pt x="171208" y="14592"/>
                  </a:lnTo>
                  <a:lnTo>
                    <a:pt x="153492" y="3911"/>
                  </a:lnTo>
                  <a:lnTo>
                    <a:pt x="131813" y="0"/>
                  </a:lnTo>
                  <a:lnTo>
                    <a:pt x="110121" y="3911"/>
                  </a:lnTo>
                  <a:lnTo>
                    <a:pt x="92405" y="14592"/>
                  </a:lnTo>
                  <a:lnTo>
                    <a:pt x="80467" y="30416"/>
                  </a:lnTo>
                  <a:lnTo>
                    <a:pt x="76085" y="49796"/>
                  </a:lnTo>
                  <a:lnTo>
                    <a:pt x="80467" y="69164"/>
                  </a:lnTo>
                  <a:lnTo>
                    <a:pt x="92405" y="85001"/>
                  </a:lnTo>
                  <a:lnTo>
                    <a:pt x="110121" y="95669"/>
                  </a:lnTo>
                  <a:lnTo>
                    <a:pt x="131813" y="99580"/>
                  </a:lnTo>
                  <a:lnTo>
                    <a:pt x="153492" y="95669"/>
                  </a:lnTo>
                  <a:lnTo>
                    <a:pt x="171208" y="85001"/>
                  </a:lnTo>
                  <a:lnTo>
                    <a:pt x="183159" y="69164"/>
                  </a:lnTo>
                  <a:lnTo>
                    <a:pt x="187540" y="49796"/>
                  </a:lnTo>
                  <a:close/>
                </a:path>
                <a:path w="233045" h="1732914">
                  <a:moveTo>
                    <a:pt x="232625" y="866343"/>
                  </a:moveTo>
                  <a:lnTo>
                    <a:pt x="228244" y="846963"/>
                  </a:lnTo>
                  <a:lnTo>
                    <a:pt x="216306" y="831138"/>
                  </a:lnTo>
                  <a:lnTo>
                    <a:pt x="198589" y="820458"/>
                  </a:lnTo>
                  <a:lnTo>
                    <a:pt x="176898" y="816546"/>
                  </a:lnTo>
                  <a:lnTo>
                    <a:pt x="155206" y="820458"/>
                  </a:lnTo>
                  <a:lnTo>
                    <a:pt x="137502" y="831138"/>
                  </a:lnTo>
                  <a:lnTo>
                    <a:pt x="125552" y="846963"/>
                  </a:lnTo>
                  <a:lnTo>
                    <a:pt x="121170" y="866343"/>
                  </a:lnTo>
                  <a:lnTo>
                    <a:pt x="125552" y="885723"/>
                  </a:lnTo>
                  <a:lnTo>
                    <a:pt x="137502" y="901547"/>
                  </a:lnTo>
                  <a:lnTo>
                    <a:pt x="155206" y="912215"/>
                  </a:lnTo>
                  <a:lnTo>
                    <a:pt x="176898" y="916139"/>
                  </a:lnTo>
                  <a:lnTo>
                    <a:pt x="198589" y="912215"/>
                  </a:lnTo>
                  <a:lnTo>
                    <a:pt x="216306" y="901547"/>
                  </a:lnTo>
                  <a:lnTo>
                    <a:pt x="228244" y="885723"/>
                  </a:lnTo>
                  <a:lnTo>
                    <a:pt x="232625" y="8663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87505" y="1449946"/>
              <a:ext cx="858519" cy="1750060"/>
            </a:xfrm>
            <a:custGeom>
              <a:avLst/>
              <a:gdLst/>
              <a:ahLst/>
              <a:cxnLst/>
              <a:rect l="l" t="t" r="r" b="b"/>
              <a:pathLst>
                <a:path w="858520" h="1750060">
                  <a:moveTo>
                    <a:pt x="149987" y="116090"/>
                  </a:moveTo>
                  <a:lnTo>
                    <a:pt x="74993" y="0"/>
                  </a:lnTo>
                  <a:lnTo>
                    <a:pt x="0" y="116090"/>
                  </a:lnTo>
                  <a:lnTo>
                    <a:pt x="149987" y="116090"/>
                  </a:lnTo>
                  <a:close/>
                </a:path>
                <a:path w="858520" h="1750060">
                  <a:moveTo>
                    <a:pt x="240309" y="1749463"/>
                  </a:moveTo>
                  <a:lnTo>
                    <a:pt x="165481" y="1633512"/>
                  </a:lnTo>
                  <a:lnTo>
                    <a:pt x="90487" y="1749463"/>
                  </a:lnTo>
                  <a:lnTo>
                    <a:pt x="240309" y="1749463"/>
                  </a:lnTo>
                  <a:close/>
                </a:path>
                <a:path w="858520" h="1750060">
                  <a:moveTo>
                    <a:pt x="858215" y="932776"/>
                  </a:moveTo>
                  <a:lnTo>
                    <a:pt x="783234" y="816825"/>
                  </a:lnTo>
                  <a:lnTo>
                    <a:pt x="708240" y="932776"/>
                  </a:lnTo>
                  <a:lnTo>
                    <a:pt x="858215" y="932776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15078" y="1586458"/>
              <a:ext cx="367665" cy="1733550"/>
            </a:xfrm>
            <a:custGeom>
              <a:avLst/>
              <a:gdLst/>
              <a:ahLst/>
              <a:cxnLst/>
              <a:rect l="l" t="t" r="r" b="b"/>
              <a:pathLst>
                <a:path w="367664" h="1733550">
                  <a:moveTo>
                    <a:pt x="111302" y="1633512"/>
                  </a:moveTo>
                  <a:lnTo>
                    <a:pt x="0" y="1633512"/>
                  </a:lnTo>
                  <a:lnTo>
                    <a:pt x="0" y="1732953"/>
                  </a:lnTo>
                  <a:lnTo>
                    <a:pt x="111302" y="1732953"/>
                  </a:lnTo>
                  <a:lnTo>
                    <a:pt x="111302" y="1633512"/>
                  </a:lnTo>
                  <a:close/>
                </a:path>
                <a:path w="367664" h="1733550">
                  <a:moveTo>
                    <a:pt x="367423" y="816825"/>
                  </a:moveTo>
                  <a:lnTo>
                    <a:pt x="256120" y="816825"/>
                  </a:lnTo>
                  <a:lnTo>
                    <a:pt x="256120" y="916266"/>
                  </a:lnTo>
                  <a:lnTo>
                    <a:pt x="367423" y="916266"/>
                  </a:lnTo>
                  <a:lnTo>
                    <a:pt x="367423" y="816825"/>
                  </a:lnTo>
                  <a:close/>
                </a:path>
                <a:path w="367664" h="1733550">
                  <a:moveTo>
                    <a:pt x="367423" y="0"/>
                  </a:moveTo>
                  <a:lnTo>
                    <a:pt x="256120" y="0"/>
                  </a:lnTo>
                  <a:lnTo>
                    <a:pt x="256120" y="99441"/>
                  </a:lnTo>
                  <a:lnTo>
                    <a:pt x="367423" y="99441"/>
                  </a:lnTo>
                  <a:lnTo>
                    <a:pt x="367423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791274" y="1418468"/>
              <a:ext cx="316865" cy="1633855"/>
            </a:xfrm>
            <a:custGeom>
              <a:avLst/>
              <a:gdLst/>
              <a:ahLst/>
              <a:cxnLst/>
              <a:rect l="l" t="t" r="r" b="b"/>
              <a:pathLst>
                <a:path w="316864" h="1633855">
                  <a:moveTo>
                    <a:pt x="256117" y="0"/>
                  </a:moveTo>
                  <a:lnTo>
                    <a:pt x="60272" y="0"/>
                  </a:lnTo>
                </a:path>
                <a:path w="316864" h="1633855">
                  <a:moveTo>
                    <a:pt x="316389" y="816687"/>
                  </a:moveTo>
                  <a:lnTo>
                    <a:pt x="90486" y="816687"/>
                  </a:lnTo>
                </a:path>
                <a:path w="316864" h="1633855">
                  <a:moveTo>
                    <a:pt x="165787" y="1633375"/>
                  </a:moveTo>
                  <a:lnTo>
                    <a:pt x="0" y="1633375"/>
                  </a:lnTo>
                </a:path>
              </a:pathLst>
            </a:custGeom>
            <a:ln w="2534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95356" y="1527285"/>
              <a:ext cx="1582420" cy="1633855"/>
            </a:xfrm>
            <a:custGeom>
              <a:avLst/>
              <a:gdLst/>
              <a:ahLst/>
              <a:cxnLst/>
              <a:rect l="l" t="t" r="r" b="b"/>
              <a:pathLst>
                <a:path w="1582420" h="1633855">
                  <a:moveTo>
                    <a:pt x="889052" y="0"/>
                  </a:moveTo>
                  <a:lnTo>
                    <a:pt x="0" y="0"/>
                  </a:lnTo>
                </a:path>
                <a:path w="1582420" h="1633855">
                  <a:moveTo>
                    <a:pt x="1582259" y="816687"/>
                  </a:moveTo>
                  <a:lnTo>
                    <a:pt x="783537" y="816687"/>
                  </a:lnTo>
                </a:path>
                <a:path w="1582420" h="1633855">
                  <a:moveTo>
                    <a:pt x="1054839" y="1633515"/>
                  </a:moveTo>
                  <a:lnTo>
                    <a:pt x="60272" y="1633515"/>
                  </a:lnTo>
                </a:path>
              </a:pathLst>
            </a:custGeom>
            <a:ln w="25343">
              <a:solidFill>
                <a:srgbClr val="00A0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424209" y="1636242"/>
              <a:ext cx="949325" cy="1633855"/>
            </a:xfrm>
            <a:custGeom>
              <a:avLst/>
              <a:gdLst/>
              <a:ahLst/>
              <a:cxnLst/>
              <a:rect l="l" t="t" r="r" b="b"/>
              <a:pathLst>
                <a:path w="949325" h="1633854">
                  <a:moveTo>
                    <a:pt x="949324" y="0"/>
                  </a:moveTo>
                  <a:lnTo>
                    <a:pt x="286331" y="0"/>
                  </a:lnTo>
                </a:path>
                <a:path w="949325" h="1633854">
                  <a:moveTo>
                    <a:pt x="873866" y="816687"/>
                  </a:moveTo>
                  <a:lnTo>
                    <a:pt x="346603" y="816687"/>
                  </a:lnTo>
                </a:path>
                <a:path w="949325" h="1633854">
                  <a:moveTo>
                    <a:pt x="693050" y="1633375"/>
                  </a:moveTo>
                  <a:lnTo>
                    <a:pt x="0" y="1633375"/>
                  </a:lnTo>
                </a:path>
              </a:pathLst>
            </a:custGeom>
            <a:ln w="25343">
              <a:solidFill>
                <a:srgbClr val="F2A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691120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0.00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44515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0.05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47209" y="3671625"/>
            <a:ext cx="1441450" cy="5861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62890">
              <a:lnSpc>
                <a:spcPct val="100000"/>
              </a:lnSpc>
              <a:spcBef>
                <a:spcPts val="90"/>
              </a:spcBef>
              <a:tabLst>
                <a:tab pos="1016000" algn="l"/>
              </a:tabLst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0.10</a:t>
            </a:r>
            <a:r>
              <a:rPr dirty="0" sz="1000">
                <a:solidFill>
                  <a:srgbClr val="4D4D4D"/>
                </a:solidFill>
                <a:latin typeface="Helvetica"/>
                <a:cs typeface="Helvetica"/>
              </a:rPr>
              <a:t>	</a:t>
            </a: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0.15</a:t>
            </a:r>
            <a:endParaRPr sz="10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0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Trebuchet MS"/>
                <a:cs typeface="Trebuchet MS"/>
              </a:rPr>
              <a:t>Age-</a:t>
            </a:r>
            <a:r>
              <a:rPr dirty="0" sz="1400">
                <a:latin typeface="Trebuchet MS"/>
                <a:cs typeface="Trebuchet MS"/>
              </a:rPr>
              <a:t>adjusted</a:t>
            </a:r>
            <a:r>
              <a:rPr dirty="0" sz="1400" spc="-20">
                <a:latin typeface="Trebuchet MS"/>
                <a:cs typeface="Trebuchet MS"/>
              </a:rPr>
              <a:t> Risk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04545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0.20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57786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0.25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64399" y="1491996"/>
            <a:ext cx="6019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rebuchet MS"/>
                <a:cs typeface="Trebuchet MS"/>
              </a:rPr>
              <a:t>Type</a:t>
            </a:r>
            <a:r>
              <a:rPr dirty="0" sz="1400" spc="-25" b="1">
                <a:latin typeface="Trebuchet MS"/>
                <a:cs typeface="Trebuchet MS"/>
              </a:rPr>
              <a:t> </a:t>
            </a:r>
            <a:r>
              <a:rPr dirty="0" sz="1400" spc="-50" b="1">
                <a:latin typeface="Trebuchet MS"/>
                <a:cs typeface="Trebuchet MS"/>
              </a:rPr>
              <a:t>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50371" y="2336292"/>
            <a:ext cx="5949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rebuchet MS"/>
                <a:cs typeface="Trebuchet MS"/>
              </a:rPr>
              <a:t>Type</a:t>
            </a:r>
            <a:r>
              <a:rPr dirty="0" sz="1400" spc="-25" b="1">
                <a:latin typeface="Trebuchet MS"/>
                <a:cs typeface="Trebuchet MS"/>
              </a:rPr>
              <a:t> </a:t>
            </a:r>
            <a:r>
              <a:rPr dirty="0" sz="1400" spc="-50" b="1">
                <a:latin typeface="Trebuchet MS"/>
                <a:cs typeface="Trebuchet MS"/>
              </a:rPr>
              <a:t>B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50372" y="3110483"/>
            <a:ext cx="5981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rebuchet MS"/>
                <a:cs typeface="Trebuchet MS"/>
              </a:rPr>
              <a:t>Type</a:t>
            </a:r>
            <a:r>
              <a:rPr dirty="0" sz="1400" spc="-25" b="1">
                <a:latin typeface="Trebuchet MS"/>
                <a:cs typeface="Trebuchet MS"/>
              </a:rPr>
              <a:t> </a:t>
            </a:r>
            <a:r>
              <a:rPr dirty="0" sz="1400" spc="-50" b="1">
                <a:latin typeface="Trebuchet MS"/>
                <a:cs typeface="Trebuchet MS"/>
              </a:rPr>
              <a:t>C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Small</a:t>
            </a:r>
            <a:r>
              <a:rPr dirty="0" sz="2800" spc="-75"/>
              <a:t> </a:t>
            </a:r>
            <a:r>
              <a:rPr dirty="0" sz="2800"/>
              <a:t>for</a:t>
            </a:r>
            <a:r>
              <a:rPr dirty="0" sz="2800" spc="-70"/>
              <a:t> </a:t>
            </a:r>
            <a:r>
              <a:rPr dirty="0" sz="2800"/>
              <a:t>Gestational</a:t>
            </a:r>
            <a:r>
              <a:rPr dirty="0" sz="2800" spc="-70"/>
              <a:t> </a:t>
            </a:r>
            <a:r>
              <a:rPr dirty="0" sz="2800" spc="-25"/>
              <a:t>Age</a:t>
            </a:r>
            <a:endParaRPr sz="2800"/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0892" y="4753873"/>
            <a:ext cx="187673" cy="16369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8313" y="4765450"/>
            <a:ext cx="187673" cy="152400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5894890" y="4765450"/>
            <a:ext cx="187960" cy="152400"/>
            <a:chOff x="5894890" y="4765450"/>
            <a:chExt cx="187960" cy="152400"/>
          </a:xfrm>
        </p:grpSpPr>
        <p:sp>
          <p:nvSpPr>
            <p:cNvPr id="29" name="object 29"/>
            <p:cNvSpPr/>
            <p:nvPr/>
          </p:nvSpPr>
          <p:spPr>
            <a:xfrm>
              <a:off x="6020933" y="4896254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w="0" h="22225">
                  <a:moveTo>
                    <a:pt x="0" y="0"/>
                  </a:moveTo>
                  <a:lnTo>
                    <a:pt x="0" y="21596"/>
                  </a:lnTo>
                </a:path>
              </a:pathLst>
            </a:custGeom>
            <a:ln w="789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939346" y="4765450"/>
              <a:ext cx="106045" cy="130810"/>
            </a:xfrm>
            <a:custGeom>
              <a:avLst/>
              <a:gdLst/>
              <a:ahLst/>
              <a:cxnLst/>
              <a:rect l="l" t="t" r="r" b="b"/>
              <a:pathLst>
                <a:path w="106045" h="130810">
                  <a:moveTo>
                    <a:pt x="105855" y="0"/>
                  </a:moveTo>
                  <a:lnTo>
                    <a:pt x="0" y="0"/>
                  </a:lnTo>
                  <a:lnTo>
                    <a:pt x="0" y="130804"/>
                  </a:lnTo>
                  <a:lnTo>
                    <a:pt x="105855" y="130804"/>
                  </a:lnTo>
                  <a:lnTo>
                    <a:pt x="105855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894890" y="4827342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 h="0">
                  <a:moveTo>
                    <a:pt x="187673" y="0"/>
                  </a:moveTo>
                  <a:lnTo>
                    <a:pt x="0" y="0"/>
                  </a:lnTo>
                </a:path>
              </a:pathLst>
            </a:custGeom>
            <a:ln w="33100">
              <a:solidFill>
                <a:srgbClr val="F2A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/>
          <p:nvPr/>
        </p:nvSpPr>
        <p:spPr>
          <a:xfrm>
            <a:off x="1638010" y="2915668"/>
            <a:ext cx="5045075" cy="629920"/>
          </a:xfrm>
          <a:custGeom>
            <a:avLst/>
            <a:gdLst/>
            <a:ahLst/>
            <a:cxnLst/>
            <a:rect l="l" t="t" r="r" b="b"/>
            <a:pathLst>
              <a:path w="5045075" h="629920">
                <a:moveTo>
                  <a:pt x="0" y="0"/>
                </a:moveTo>
                <a:lnTo>
                  <a:pt x="5044708" y="0"/>
                </a:lnTo>
                <a:lnTo>
                  <a:pt x="5044708" y="629440"/>
                </a:lnTo>
                <a:lnTo>
                  <a:pt x="0" y="62944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912905" y="4724584"/>
            <a:ext cx="494665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 b="1">
                <a:latin typeface="Trebuchet MS"/>
                <a:cs typeface="Trebuchet MS"/>
              </a:rPr>
              <a:t>white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44727" y="4724584"/>
            <a:ext cx="1181735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 b="1">
                <a:latin typeface="Trebuchet MS"/>
                <a:cs typeface="Trebuchet MS"/>
              </a:rPr>
              <a:t>US-</a:t>
            </a:r>
            <a:r>
              <a:rPr dirty="0" sz="1400" b="1">
                <a:latin typeface="Trebuchet MS"/>
                <a:cs typeface="Trebuchet MS"/>
              </a:rPr>
              <a:t>born </a:t>
            </a:r>
            <a:r>
              <a:rPr dirty="0" sz="1400" spc="-10" b="1">
                <a:latin typeface="Trebuchet MS"/>
                <a:cs typeface="Trebuchet MS"/>
              </a:rPr>
              <a:t>Black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61303" y="4724584"/>
            <a:ext cx="1597660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 b="1">
                <a:latin typeface="Trebuchet MS"/>
                <a:cs typeface="Trebuchet MS"/>
              </a:rPr>
              <a:t>Foreign-</a:t>
            </a:r>
            <a:r>
              <a:rPr dirty="0" sz="1400" b="1">
                <a:latin typeface="Trebuchet MS"/>
                <a:cs typeface="Trebuchet MS"/>
              </a:rPr>
              <a:t>born</a:t>
            </a:r>
            <a:r>
              <a:rPr dirty="0" sz="1400" spc="20" b="1">
                <a:latin typeface="Trebuchet MS"/>
                <a:cs typeface="Trebuchet MS"/>
              </a:rPr>
              <a:t> </a:t>
            </a:r>
            <a:r>
              <a:rPr dirty="0" sz="1400" spc="-20" b="1">
                <a:latin typeface="Trebuchet MS"/>
                <a:cs typeface="Trebuchet MS"/>
              </a:rPr>
              <a:t>Black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26477" y="4880031"/>
            <a:ext cx="234950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25" b="1">
                <a:latin typeface="Trebuchet MS"/>
                <a:cs typeface="Trebuchet MS"/>
              </a:rPr>
              <a:t>22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18768" y="1037328"/>
            <a:ext cx="0" cy="2613660"/>
          </a:xfrm>
          <a:custGeom>
            <a:avLst/>
            <a:gdLst/>
            <a:ahLst/>
            <a:cxnLst/>
            <a:rect l="l" t="t" r="r" b="b"/>
            <a:pathLst>
              <a:path w="0" h="2613660">
                <a:moveTo>
                  <a:pt x="0" y="2613429"/>
                </a:moveTo>
                <a:lnTo>
                  <a:pt x="0" y="0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72090" y="1037328"/>
            <a:ext cx="0" cy="2613660"/>
          </a:xfrm>
          <a:custGeom>
            <a:avLst/>
            <a:gdLst/>
            <a:ahLst/>
            <a:cxnLst/>
            <a:rect l="l" t="t" r="r" b="b"/>
            <a:pathLst>
              <a:path w="0" h="2613660">
                <a:moveTo>
                  <a:pt x="0" y="2613429"/>
                </a:moveTo>
                <a:lnTo>
                  <a:pt x="0" y="0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25570" y="3319410"/>
            <a:ext cx="0" cy="331470"/>
          </a:xfrm>
          <a:custGeom>
            <a:avLst/>
            <a:gdLst/>
            <a:ahLst/>
            <a:cxnLst/>
            <a:rect l="l" t="t" r="r" b="b"/>
            <a:pathLst>
              <a:path w="0" h="331470">
                <a:moveTo>
                  <a:pt x="0" y="0"/>
                </a:moveTo>
                <a:lnTo>
                  <a:pt x="0" y="331347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25570" y="1037328"/>
            <a:ext cx="0" cy="2183130"/>
          </a:xfrm>
          <a:custGeom>
            <a:avLst/>
            <a:gdLst/>
            <a:ahLst/>
            <a:cxnLst/>
            <a:rect l="l" t="t" r="r" b="b"/>
            <a:pathLst>
              <a:path w="0" h="2183130">
                <a:moveTo>
                  <a:pt x="0" y="0"/>
                </a:moveTo>
                <a:lnTo>
                  <a:pt x="0" y="2182636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78893" y="1037328"/>
            <a:ext cx="0" cy="2613660"/>
          </a:xfrm>
          <a:custGeom>
            <a:avLst/>
            <a:gdLst/>
            <a:ahLst/>
            <a:cxnLst/>
            <a:rect l="l" t="t" r="r" b="b"/>
            <a:pathLst>
              <a:path w="0" h="2613660">
                <a:moveTo>
                  <a:pt x="0" y="2613429"/>
                </a:moveTo>
                <a:lnTo>
                  <a:pt x="0" y="0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2653619" y="1037328"/>
            <a:ext cx="4144010" cy="2613660"/>
            <a:chOff x="2653619" y="1037328"/>
            <a:chExt cx="4144010" cy="2613660"/>
          </a:xfrm>
        </p:grpSpPr>
        <p:sp>
          <p:nvSpPr>
            <p:cNvPr id="9" name="object 9"/>
            <p:cNvSpPr/>
            <p:nvPr/>
          </p:nvSpPr>
          <p:spPr>
            <a:xfrm>
              <a:off x="6232372" y="1037328"/>
              <a:ext cx="0" cy="2613660"/>
            </a:xfrm>
            <a:custGeom>
              <a:avLst/>
              <a:gdLst/>
              <a:ahLst/>
              <a:cxnLst/>
              <a:rect l="l" t="t" r="r" b="b"/>
              <a:pathLst>
                <a:path w="0" h="2613660">
                  <a:moveTo>
                    <a:pt x="0" y="2613429"/>
                  </a:moveTo>
                  <a:lnTo>
                    <a:pt x="0" y="0"/>
                  </a:lnTo>
                </a:path>
              </a:pathLst>
            </a:custGeom>
            <a:ln w="8297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653619" y="1037328"/>
              <a:ext cx="4144010" cy="2613660"/>
            </a:xfrm>
            <a:custGeom>
              <a:avLst/>
              <a:gdLst/>
              <a:ahLst/>
              <a:cxnLst/>
              <a:rect l="l" t="t" r="r" b="b"/>
              <a:pathLst>
                <a:path w="4144009" h="2613660">
                  <a:moveTo>
                    <a:pt x="0" y="2123472"/>
                  </a:moveTo>
                  <a:lnTo>
                    <a:pt x="4143744" y="2123472"/>
                  </a:lnTo>
                </a:path>
                <a:path w="4144009" h="2613660">
                  <a:moveTo>
                    <a:pt x="0" y="1306644"/>
                  </a:moveTo>
                  <a:lnTo>
                    <a:pt x="4143744" y="1306644"/>
                  </a:lnTo>
                </a:path>
                <a:path w="4144009" h="2613660">
                  <a:moveTo>
                    <a:pt x="0" y="489956"/>
                  </a:moveTo>
                  <a:lnTo>
                    <a:pt x="4143744" y="489956"/>
                  </a:lnTo>
                </a:path>
                <a:path w="4144009" h="2613660">
                  <a:moveTo>
                    <a:pt x="188330" y="2613429"/>
                  </a:moveTo>
                  <a:lnTo>
                    <a:pt x="188330" y="0"/>
                  </a:lnTo>
                </a:path>
                <a:path w="4144009" h="2613660">
                  <a:moveTo>
                    <a:pt x="941810" y="2613429"/>
                  </a:moveTo>
                  <a:lnTo>
                    <a:pt x="941810" y="0"/>
                  </a:lnTo>
                </a:path>
                <a:path w="4144009" h="2613660">
                  <a:moveTo>
                    <a:pt x="1695132" y="2613429"/>
                  </a:moveTo>
                  <a:lnTo>
                    <a:pt x="1695132" y="0"/>
                  </a:lnTo>
                </a:path>
                <a:path w="4144009" h="2613660">
                  <a:moveTo>
                    <a:pt x="2448612" y="2613429"/>
                  </a:moveTo>
                  <a:lnTo>
                    <a:pt x="2448612" y="0"/>
                  </a:lnTo>
                </a:path>
                <a:path w="4144009" h="2613660">
                  <a:moveTo>
                    <a:pt x="3202091" y="2613429"/>
                  </a:moveTo>
                  <a:lnTo>
                    <a:pt x="3202091" y="0"/>
                  </a:lnTo>
                </a:path>
                <a:path w="4144009" h="2613660">
                  <a:moveTo>
                    <a:pt x="3955414" y="2613429"/>
                  </a:moveTo>
                  <a:lnTo>
                    <a:pt x="3955414" y="0"/>
                  </a:lnTo>
                </a:path>
              </a:pathLst>
            </a:custGeom>
            <a:ln w="15858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810216" y="1368818"/>
              <a:ext cx="233045" cy="1732914"/>
            </a:xfrm>
            <a:custGeom>
              <a:avLst/>
              <a:gdLst/>
              <a:ahLst/>
              <a:cxnLst/>
              <a:rect l="l" t="t" r="r" b="b"/>
              <a:pathLst>
                <a:path w="233045" h="1732914">
                  <a:moveTo>
                    <a:pt x="111455" y="1682889"/>
                  </a:moveTo>
                  <a:lnTo>
                    <a:pt x="107073" y="1663522"/>
                  </a:lnTo>
                  <a:lnTo>
                    <a:pt x="95135" y="1647685"/>
                  </a:lnTo>
                  <a:lnTo>
                    <a:pt x="77419" y="1637017"/>
                  </a:lnTo>
                  <a:lnTo>
                    <a:pt x="55727" y="1633093"/>
                  </a:lnTo>
                  <a:lnTo>
                    <a:pt x="34048" y="1637017"/>
                  </a:lnTo>
                  <a:lnTo>
                    <a:pt x="16332" y="1647685"/>
                  </a:lnTo>
                  <a:lnTo>
                    <a:pt x="4381" y="1663522"/>
                  </a:lnTo>
                  <a:lnTo>
                    <a:pt x="0" y="1682889"/>
                  </a:lnTo>
                  <a:lnTo>
                    <a:pt x="4381" y="1702269"/>
                  </a:lnTo>
                  <a:lnTo>
                    <a:pt x="16332" y="1718094"/>
                  </a:lnTo>
                  <a:lnTo>
                    <a:pt x="34048" y="1728774"/>
                  </a:lnTo>
                  <a:lnTo>
                    <a:pt x="55727" y="1732686"/>
                  </a:lnTo>
                  <a:lnTo>
                    <a:pt x="77419" y="1728774"/>
                  </a:lnTo>
                  <a:lnTo>
                    <a:pt x="95135" y="1718094"/>
                  </a:lnTo>
                  <a:lnTo>
                    <a:pt x="107073" y="1702269"/>
                  </a:lnTo>
                  <a:lnTo>
                    <a:pt x="111455" y="1682889"/>
                  </a:lnTo>
                  <a:close/>
                </a:path>
                <a:path w="233045" h="1732914">
                  <a:moveTo>
                    <a:pt x="187540" y="49796"/>
                  </a:moveTo>
                  <a:lnTo>
                    <a:pt x="183159" y="30416"/>
                  </a:lnTo>
                  <a:lnTo>
                    <a:pt x="171208" y="14592"/>
                  </a:lnTo>
                  <a:lnTo>
                    <a:pt x="153492" y="3911"/>
                  </a:lnTo>
                  <a:lnTo>
                    <a:pt x="131813" y="0"/>
                  </a:lnTo>
                  <a:lnTo>
                    <a:pt x="110121" y="3911"/>
                  </a:lnTo>
                  <a:lnTo>
                    <a:pt x="92405" y="14592"/>
                  </a:lnTo>
                  <a:lnTo>
                    <a:pt x="80467" y="30416"/>
                  </a:lnTo>
                  <a:lnTo>
                    <a:pt x="76085" y="49796"/>
                  </a:lnTo>
                  <a:lnTo>
                    <a:pt x="80467" y="69164"/>
                  </a:lnTo>
                  <a:lnTo>
                    <a:pt x="92405" y="85001"/>
                  </a:lnTo>
                  <a:lnTo>
                    <a:pt x="110121" y="95669"/>
                  </a:lnTo>
                  <a:lnTo>
                    <a:pt x="131813" y="99580"/>
                  </a:lnTo>
                  <a:lnTo>
                    <a:pt x="153492" y="95669"/>
                  </a:lnTo>
                  <a:lnTo>
                    <a:pt x="171208" y="85001"/>
                  </a:lnTo>
                  <a:lnTo>
                    <a:pt x="183159" y="69164"/>
                  </a:lnTo>
                  <a:lnTo>
                    <a:pt x="187540" y="49796"/>
                  </a:lnTo>
                  <a:close/>
                </a:path>
                <a:path w="233045" h="1732914">
                  <a:moveTo>
                    <a:pt x="232625" y="866343"/>
                  </a:moveTo>
                  <a:lnTo>
                    <a:pt x="228244" y="846963"/>
                  </a:lnTo>
                  <a:lnTo>
                    <a:pt x="216306" y="831138"/>
                  </a:lnTo>
                  <a:lnTo>
                    <a:pt x="198589" y="820458"/>
                  </a:lnTo>
                  <a:lnTo>
                    <a:pt x="176898" y="816546"/>
                  </a:lnTo>
                  <a:lnTo>
                    <a:pt x="155206" y="820458"/>
                  </a:lnTo>
                  <a:lnTo>
                    <a:pt x="137502" y="831138"/>
                  </a:lnTo>
                  <a:lnTo>
                    <a:pt x="125552" y="846963"/>
                  </a:lnTo>
                  <a:lnTo>
                    <a:pt x="121170" y="866343"/>
                  </a:lnTo>
                  <a:lnTo>
                    <a:pt x="125552" y="885723"/>
                  </a:lnTo>
                  <a:lnTo>
                    <a:pt x="137502" y="901547"/>
                  </a:lnTo>
                  <a:lnTo>
                    <a:pt x="155206" y="912215"/>
                  </a:lnTo>
                  <a:lnTo>
                    <a:pt x="176898" y="916139"/>
                  </a:lnTo>
                  <a:lnTo>
                    <a:pt x="198589" y="912215"/>
                  </a:lnTo>
                  <a:lnTo>
                    <a:pt x="216306" y="901547"/>
                  </a:lnTo>
                  <a:lnTo>
                    <a:pt x="228244" y="885723"/>
                  </a:lnTo>
                  <a:lnTo>
                    <a:pt x="232625" y="8663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87505" y="1449946"/>
              <a:ext cx="858519" cy="1750060"/>
            </a:xfrm>
            <a:custGeom>
              <a:avLst/>
              <a:gdLst/>
              <a:ahLst/>
              <a:cxnLst/>
              <a:rect l="l" t="t" r="r" b="b"/>
              <a:pathLst>
                <a:path w="858520" h="1750060">
                  <a:moveTo>
                    <a:pt x="149987" y="116090"/>
                  </a:moveTo>
                  <a:lnTo>
                    <a:pt x="74993" y="0"/>
                  </a:lnTo>
                  <a:lnTo>
                    <a:pt x="0" y="116090"/>
                  </a:lnTo>
                  <a:lnTo>
                    <a:pt x="149987" y="116090"/>
                  </a:lnTo>
                  <a:close/>
                </a:path>
                <a:path w="858520" h="1750060">
                  <a:moveTo>
                    <a:pt x="240309" y="1749463"/>
                  </a:moveTo>
                  <a:lnTo>
                    <a:pt x="165481" y="1633512"/>
                  </a:lnTo>
                  <a:lnTo>
                    <a:pt x="90487" y="1749463"/>
                  </a:lnTo>
                  <a:lnTo>
                    <a:pt x="240309" y="1749463"/>
                  </a:lnTo>
                  <a:close/>
                </a:path>
                <a:path w="858520" h="1750060">
                  <a:moveTo>
                    <a:pt x="858215" y="932776"/>
                  </a:moveTo>
                  <a:lnTo>
                    <a:pt x="783234" y="816825"/>
                  </a:lnTo>
                  <a:lnTo>
                    <a:pt x="708240" y="932776"/>
                  </a:lnTo>
                  <a:lnTo>
                    <a:pt x="858215" y="932776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15078" y="1586458"/>
              <a:ext cx="367665" cy="1733550"/>
            </a:xfrm>
            <a:custGeom>
              <a:avLst/>
              <a:gdLst/>
              <a:ahLst/>
              <a:cxnLst/>
              <a:rect l="l" t="t" r="r" b="b"/>
              <a:pathLst>
                <a:path w="367664" h="1733550">
                  <a:moveTo>
                    <a:pt x="111302" y="1633512"/>
                  </a:moveTo>
                  <a:lnTo>
                    <a:pt x="0" y="1633512"/>
                  </a:lnTo>
                  <a:lnTo>
                    <a:pt x="0" y="1732953"/>
                  </a:lnTo>
                  <a:lnTo>
                    <a:pt x="111302" y="1732953"/>
                  </a:lnTo>
                  <a:lnTo>
                    <a:pt x="111302" y="1633512"/>
                  </a:lnTo>
                  <a:close/>
                </a:path>
                <a:path w="367664" h="1733550">
                  <a:moveTo>
                    <a:pt x="367423" y="816825"/>
                  </a:moveTo>
                  <a:lnTo>
                    <a:pt x="256120" y="816825"/>
                  </a:lnTo>
                  <a:lnTo>
                    <a:pt x="256120" y="916266"/>
                  </a:lnTo>
                  <a:lnTo>
                    <a:pt x="367423" y="916266"/>
                  </a:lnTo>
                  <a:lnTo>
                    <a:pt x="367423" y="816825"/>
                  </a:lnTo>
                  <a:close/>
                </a:path>
                <a:path w="367664" h="1733550">
                  <a:moveTo>
                    <a:pt x="367423" y="0"/>
                  </a:moveTo>
                  <a:lnTo>
                    <a:pt x="256120" y="0"/>
                  </a:lnTo>
                  <a:lnTo>
                    <a:pt x="256120" y="99441"/>
                  </a:lnTo>
                  <a:lnTo>
                    <a:pt x="367423" y="99441"/>
                  </a:lnTo>
                  <a:lnTo>
                    <a:pt x="367423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791274" y="1418467"/>
              <a:ext cx="316865" cy="1633855"/>
            </a:xfrm>
            <a:custGeom>
              <a:avLst/>
              <a:gdLst/>
              <a:ahLst/>
              <a:cxnLst/>
              <a:rect l="l" t="t" r="r" b="b"/>
              <a:pathLst>
                <a:path w="316864" h="1633855">
                  <a:moveTo>
                    <a:pt x="256117" y="0"/>
                  </a:moveTo>
                  <a:lnTo>
                    <a:pt x="60272" y="0"/>
                  </a:lnTo>
                </a:path>
                <a:path w="316864" h="1633855">
                  <a:moveTo>
                    <a:pt x="316389" y="816687"/>
                  </a:moveTo>
                  <a:lnTo>
                    <a:pt x="90486" y="816687"/>
                  </a:lnTo>
                </a:path>
                <a:path w="316864" h="1633855">
                  <a:moveTo>
                    <a:pt x="165787" y="1633375"/>
                  </a:moveTo>
                  <a:lnTo>
                    <a:pt x="0" y="1633375"/>
                  </a:lnTo>
                </a:path>
              </a:pathLst>
            </a:custGeom>
            <a:ln w="2534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95356" y="1527285"/>
              <a:ext cx="1582420" cy="1633855"/>
            </a:xfrm>
            <a:custGeom>
              <a:avLst/>
              <a:gdLst/>
              <a:ahLst/>
              <a:cxnLst/>
              <a:rect l="l" t="t" r="r" b="b"/>
              <a:pathLst>
                <a:path w="1582420" h="1633855">
                  <a:moveTo>
                    <a:pt x="889052" y="0"/>
                  </a:moveTo>
                  <a:lnTo>
                    <a:pt x="0" y="0"/>
                  </a:lnTo>
                </a:path>
                <a:path w="1582420" h="1633855">
                  <a:moveTo>
                    <a:pt x="1582259" y="816687"/>
                  </a:moveTo>
                  <a:lnTo>
                    <a:pt x="783537" y="816687"/>
                  </a:lnTo>
                </a:path>
                <a:path w="1582420" h="1633855">
                  <a:moveTo>
                    <a:pt x="1054839" y="1633515"/>
                  </a:moveTo>
                  <a:lnTo>
                    <a:pt x="60272" y="1633515"/>
                  </a:lnTo>
                </a:path>
              </a:pathLst>
            </a:custGeom>
            <a:ln w="25343">
              <a:solidFill>
                <a:srgbClr val="00A0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424209" y="1636242"/>
              <a:ext cx="949325" cy="1633855"/>
            </a:xfrm>
            <a:custGeom>
              <a:avLst/>
              <a:gdLst/>
              <a:ahLst/>
              <a:cxnLst/>
              <a:rect l="l" t="t" r="r" b="b"/>
              <a:pathLst>
                <a:path w="949325" h="1633854">
                  <a:moveTo>
                    <a:pt x="949324" y="0"/>
                  </a:moveTo>
                  <a:lnTo>
                    <a:pt x="286331" y="0"/>
                  </a:lnTo>
                </a:path>
                <a:path w="949325" h="1633854">
                  <a:moveTo>
                    <a:pt x="873866" y="816687"/>
                  </a:moveTo>
                  <a:lnTo>
                    <a:pt x="346603" y="816687"/>
                  </a:lnTo>
                </a:path>
                <a:path w="949325" h="1633854">
                  <a:moveTo>
                    <a:pt x="693050" y="1633375"/>
                  </a:moveTo>
                  <a:lnTo>
                    <a:pt x="0" y="1633375"/>
                  </a:lnTo>
                </a:path>
              </a:pathLst>
            </a:custGeom>
            <a:ln w="25343">
              <a:solidFill>
                <a:srgbClr val="F2A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917639" y="1172075"/>
              <a:ext cx="1235710" cy="2373630"/>
            </a:xfrm>
            <a:custGeom>
              <a:avLst/>
              <a:gdLst/>
              <a:ahLst/>
              <a:cxnLst/>
              <a:rect l="l" t="t" r="r" b="b"/>
              <a:pathLst>
                <a:path w="1235710" h="2373629">
                  <a:moveTo>
                    <a:pt x="0" y="0"/>
                  </a:moveTo>
                  <a:lnTo>
                    <a:pt x="1235511" y="0"/>
                  </a:lnTo>
                  <a:lnTo>
                    <a:pt x="1235511" y="2373033"/>
                  </a:lnTo>
                  <a:lnTo>
                    <a:pt x="0" y="237303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2691120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0.00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44515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0.05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47209" y="3671625"/>
            <a:ext cx="1441450" cy="5861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62890">
              <a:lnSpc>
                <a:spcPct val="100000"/>
              </a:lnSpc>
              <a:spcBef>
                <a:spcPts val="90"/>
              </a:spcBef>
              <a:tabLst>
                <a:tab pos="1016000" algn="l"/>
              </a:tabLst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0.10</a:t>
            </a:r>
            <a:r>
              <a:rPr dirty="0" sz="1000">
                <a:solidFill>
                  <a:srgbClr val="4D4D4D"/>
                </a:solidFill>
                <a:latin typeface="Helvetica"/>
                <a:cs typeface="Helvetica"/>
              </a:rPr>
              <a:t>	</a:t>
            </a: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0.15</a:t>
            </a:r>
            <a:endParaRPr sz="10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0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Trebuchet MS"/>
                <a:cs typeface="Trebuchet MS"/>
              </a:rPr>
              <a:t>Age-</a:t>
            </a:r>
            <a:r>
              <a:rPr dirty="0" sz="1400">
                <a:latin typeface="Trebuchet MS"/>
                <a:cs typeface="Trebuchet MS"/>
              </a:rPr>
              <a:t>adjusted</a:t>
            </a:r>
            <a:r>
              <a:rPr dirty="0" sz="1400" spc="-20">
                <a:latin typeface="Trebuchet MS"/>
                <a:cs typeface="Trebuchet MS"/>
              </a:rPr>
              <a:t> Risk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04545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0.20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57786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0.25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64399" y="1491996"/>
            <a:ext cx="6019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rebuchet MS"/>
                <a:cs typeface="Trebuchet MS"/>
              </a:rPr>
              <a:t>Type</a:t>
            </a:r>
            <a:r>
              <a:rPr dirty="0" sz="1400" spc="-25" b="1">
                <a:latin typeface="Trebuchet MS"/>
                <a:cs typeface="Trebuchet MS"/>
              </a:rPr>
              <a:t> </a:t>
            </a:r>
            <a:r>
              <a:rPr dirty="0" sz="1400" spc="-50" b="1">
                <a:latin typeface="Trebuchet MS"/>
                <a:cs typeface="Trebuchet MS"/>
              </a:rPr>
              <a:t>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50371" y="2336292"/>
            <a:ext cx="5949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rebuchet MS"/>
                <a:cs typeface="Trebuchet MS"/>
              </a:rPr>
              <a:t>Type</a:t>
            </a:r>
            <a:r>
              <a:rPr dirty="0" sz="1400" spc="-25" b="1">
                <a:latin typeface="Trebuchet MS"/>
                <a:cs typeface="Trebuchet MS"/>
              </a:rPr>
              <a:t> </a:t>
            </a:r>
            <a:r>
              <a:rPr dirty="0" sz="1400" spc="-50" b="1">
                <a:latin typeface="Trebuchet MS"/>
                <a:cs typeface="Trebuchet MS"/>
              </a:rPr>
              <a:t>B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50372" y="3110483"/>
            <a:ext cx="5981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rebuchet MS"/>
                <a:cs typeface="Trebuchet MS"/>
              </a:rPr>
              <a:t>Type</a:t>
            </a:r>
            <a:r>
              <a:rPr dirty="0" sz="1400" spc="-25" b="1">
                <a:latin typeface="Trebuchet MS"/>
                <a:cs typeface="Trebuchet MS"/>
              </a:rPr>
              <a:t> </a:t>
            </a:r>
            <a:r>
              <a:rPr dirty="0" sz="1400" spc="-50" b="1">
                <a:latin typeface="Trebuchet MS"/>
                <a:cs typeface="Trebuchet MS"/>
              </a:rPr>
              <a:t>C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6" name="object 2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Small</a:t>
            </a:r>
            <a:r>
              <a:rPr dirty="0" sz="2800" spc="-75"/>
              <a:t> </a:t>
            </a:r>
            <a:r>
              <a:rPr dirty="0" sz="2800"/>
              <a:t>for</a:t>
            </a:r>
            <a:r>
              <a:rPr dirty="0" sz="2800" spc="-70"/>
              <a:t> </a:t>
            </a:r>
            <a:r>
              <a:rPr dirty="0" sz="2800"/>
              <a:t>Gestational</a:t>
            </a:r>
            <a:r>
              <a:rPr dirty="0" sz="2800" spc="-70"/>
              <a:t> </a:t>
            </a:r>
            <a:r>
              <a:rPr dirty="0" sz="2800" spc="-25"/>
              <a:t>Age</a:t>
            </a:r>
            <a:endParaRPr sz="2800"/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0892" y="4753873"/>
            <a:ext cx="187673" cy="16369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8313" y="4765450"/>
            <a:ext cx="187673" cy="152400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5894890" y="4765450"/>
            <a:ext cx="187960" cy="152400"/>
            <a:chOff x="5894890" y="4765450"/>
            <a:chExt cx="187960" cy="152400"/>
          </a:xfrm>
        </p:grpSpPr>
        <p:sp>
          <p:nvSpPr>
            <p:cNvPr id="30" name="object 30"/>
            <p:cNvSpPr/>
            <p:nvPr/>
          </p:nvSpPr>
          <p:spPr>
            <a:xfrm>
              <a:off x="6020933" y="4896254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w="0" h="22225">
                  <a:moveTo>
                    <a:pt x="0" y="0"/>
                  </a:moveTo>
                  <a:lnTo>
                    <a:pt x="0" y="21596"/>
                  </a:lnTo>
                </a:path>
              </a:pathLst>
            </a:custGeom>
            <a:ln w="789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939346" y="4765450"/>
              <a:ext cx="106045" cy="130810"/>
            </a:xfrm>
            <a:custGeom>
              <a:avLst/>
              <a:gdLst/>
              <a:ahLst/>
              <a:cxnLst/>
              <a:rect l="l" t="t" r="r" b="b"/>
              <a:pathLst>
                <a:path w="106045" h="130810">
                  <a:moveTo>
                    <a:pt x="105855" y="0"/>
                  </a:moveTo>
                  <a:lnTo>
                    <a:pt x="0" y="0"/>
                  </a:lnTo>
                  <a:lnTo>
                    <a:pt x="0" y="130804"/>
                  </a:lnTo>
                  <a:lnTo>
                    <a:pt x="105855" y="130804"/>
                  </a:lnTo>
                  <a:lnTo>
                    <a:pt x="105855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894890" y="4827342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 h="0">
                  <a:moveTo>
                    <a:pt x="187673" y="0"/>
                  </a:moveTo>
                  <a:lnTo>
                    <a:pt x="0" y="0"/>
                  </a:lnTo>
                </a:path>
              </a:pathLst>
            </a:custGeom>
            <a:ln w="33100">
              <a:solidFill>
                <a:srgbClr val="F2A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1912905" y="4724584"/>
            <a:ext cx="494665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 b="1">
                <a:latin typeface="Trebuchet MS"/>
                <a:cs typeface="Trebuchet MS"/>
              </a:rPr>
              <a:t>white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44727" y="4724584"/>
            <a:ext cx="1181735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 b="1">
                <a:latin typeface="Trebuchet MS"/>
                <a:cs typeface="Trebuchet MS"/>
              </a:rPr>
              <a:t>US-</a:t>
            </a:r>
            <a:r>
              <a:rPr dirty="0" sz="1400" b="1">
                <a:latin typeface="Trebuchet MS"/>
                <a:cs typeface="Trebuchet MS"/>
              </a:rPr>
              <a:t>born </a:t>
            </a:r>
            <a:r>
              <a:rPr dirty="0" sz="1400" spc="-10" b="1">
                <a:latin typeface="Trebuchet MS"/>
                <a:cs typeface="Trebuchet MS"/>
              </a:rPr>
              <a:t>Black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61303" y="4724584"/>
            <a:ext cx="1597660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 b="1">
                <a:latin typeface="Trebuchet MS"/>
                <a:cs typeface="Trebuchet MS"/>
              </a:rPr>
              <a:t>Foreign-</a:t>
            </a:r>
            <a:r>
              <a:rPr dirty="0" sz="1400" b="1">
                <a:latin typeface="Trebuchet MS"/>
                <a:cs typeface="Trebuchet MS"/>
              </a:rPr>
              <a:t>born</a:t>
            </a:r>
            <a:r>
              <a:rPr dirty="0" sz="1400" spc="20" b="1">
                <a:latin typeface="Trebuchet MS"/>
                <a:cs typeface="Trebuchet MS"/>
              </a:rPr>
              <a:t> </a:t>
            </a:r>
            <a:r>
              <a:rPr dirty="0" sz="1400" spc="-20" b="1">
                <a:latin typeface="Trebuchet MS"/>
                <a:cs typeface="Trebuchet MS"/>
              </a:rPr>
              <a:t>Black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26477" y="4880031"/>
            <a:ext cx="234950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25" b="1">
                <a:latin typeface="Trebuchet MS"/>
                <a:cs typeface="Trebuchet MS"/>
              </a:rPr>
              <a:t>22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18768" y="1037328"/>
            <a:ext cx="0" cy="2613660"/>
          </a:xfrm>
          <a:custGeom>
            <a:avLst/>
            <a:gdLst/>
            <a:ahLst/>
            <a:cxnLst/>
            <a:rect l="l" t="t" r="r" b="b"/>
            <a:pathLst>
              <a:path w="0" h="2613660">
                <a:moveTo>
                  <a:pt x="0" y="2613429"/>
                </a:moveTo>
                <a:lnTo>
                  <a:pt x="0" y="0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72090" y="1037328"/>
            <a:ext cx="0" cy="2613660"/>
          </a:xfrm>
          <a:custGeom>
            <a:avLst/>
            <a:gdLst/>
            <a:ahLst/>
            <a:cxnLst/>
            <a:rect l="l" t="t" r="r" b="b"/>
            <a:pathLst>
              <a:path w="0" h="2613660">
                <a:moveTo>
                  <a:pt x="0" y="2613429"/>
                </a:moveTo>
                <a:lnTo>
                  <a:pt x="0" y="0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25570" y="3319410"/>
            <a:ext cx="0" cy="331470"/>
          </a:xfrm>
          <a:custGeom>
            <a:avLst/>
            <a:gdLst/>
            <a:ahLst/>
            <a:cxnLst/>
            <a:rect l="l" t="t" r="r" b="b"/>
            <a:pathLst>
              <a:path w="0" h="331470">
                <a:moveTo>
                  <a:pt x="0" y="0"/>
                </a:moveTo>
                <a:lnTo>
                  <a:pt x="0" y="331347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25570" y="1037328"/>
            <a:ext cx="0" cy="2183130"/>
          </a:xfrm>
          <a:custGeom>
            <a:avLst/>
            <a:gdLst/>
            <a:ahLst/>
            <a:cxnLst/>
            <a:rect l="l" t="t" r="r" b="b"/>
            <a:pathLst>
              <a:path w="0" h="2183130">
                <a:moveTo>
                  <a:pt x="0" y="0"/>
                </a:moveTo>
                <a:lnTo>
                  <a:pt x="0" y="2182636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78893" y="1037328"/>
            <a:ext cx="0" cy="2613660"/>
          </a:xfrm>
          <a:custGeom>
            <a:avLst/>
            <a:gdLst/>
            <a:ahLst/>
            <a:cxnLst/>
            <a:rect l="l" t="t" r="r" b="b"/>
            <a:pathLst>
              <a:path w="0" h="2613660">
                <a:moveTo>
                  <a:pt x="0" y="2613429"/>
                </a:moveTo>
                <a:lnTo>
                  <a:pt x="0" y="0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2653619" y="1037328"/>
            <a:ext cx="4144010" cy="2613660"/>
            <a:chOff x="2653619" y="1037328"/>
            <a:chExt cx="4144010" cy="2613660"/>
          </a:xfrm>
        </p:grpSpPr>
        <p:sp>
          <p:nvSpPr>
            <p:cNvPr id="9" name="object 9"/>
            <p:cNvSpPr/>
            <p:nvPr/>
          </p:nvSpPr>
          <p:spPr>
            <a:xfrm>
              <a:off x="6232372" y="1037328"/>
              <a:ext cx="0" cy="2613660"/>
            </a:xfrm>
            <a:custGeom>
              <a:avLst/>
              <a:gdLst/>
              <a:ahLst/>
              <a:cxnLst/>
              <a:rect l="l" t="t" r="r" b="b"/>
              <a:pathLst>
                <a:path w="0" h="2613660">
                  <a:moveTo>
                    <a:pt x="0" y="2613429"/>
                  </a:moveTo>
                  <a:lnTo>
                    <a:pt x="0" y="0"/>
                  </a:lnTo>
                </a:path>
              </a:pathLst>
            </a:custGeom>
            <a:ln w="8297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653619" y="1037328"/>
              <a:ext cx="4144010" cy="2613660"/>
            </a:xfrm>
            <a:custGeom>
              <a:avLst/>
              <a:gdLst/>
              <a:ahLst/>
              <a:cxnLst/>
              <a:rect l="l" t="t" r="r" b="b"/>
              <a:pathLst>
                <a:path w="4144009" h="2613660">
                  <a:moveTo>
                    <a:pt x="0" y="2123472"/>
                  </a:moveTo>
                  <a:lnTo>
                    <a:pt x="4143744" y="2123472"/>
                  </a:lnTo>
                </a:path>
                <a:path w="4144009" h="2613660">
                  <a:moveTo>
                    <a:pt x="0" y="1306644"/>
                  </a:moveTo>
                  <a:lnTo>
                    <a:pt x="4143744" y="1306644"/>
                  </a:lnTo>
                </a:path>
                <a:path w="4144009" h="2613660">
                  <a:moveTo>
                    <a:pt x="0" y="489956"/>
                  </a:moveTo>
                  <a:lnTo>
                    <a:pt x="4143744" y="489956"/>
                  </a:lnTo>
                </a:path>
                <a:path w="4144009" h="2613660">
                  <a:moveTo>
                    <a:pt x="188330" y="2613429"/>
                  </a:moveTo>
                  <a:lnTo>
                    <a:pt x="188330" y="0"/>
                  </a:lnTo>
                </a:path>
                <a:path w="4144009" h="2613660">
                  <a:moveTo>
                    <a:pt x="941810" y="2613429"/>
                  </a:moveTo>
                  <a:lnTo>
                    <a:pt x="941810" y="0"/>
                  </a:lnTo>
                </a:path>
                <a:path w="4144009" h="2613660">
                  <a:moveTo>
                    <a:pt x="1695132" y="2613429"/>
                  </a:moveTo>
                  <a:lnTo>
                    <a:pt x="1695132" y="0"/>
                  </a:lnTo>
                </a:path>
                <a:path w="4144009" h="2613660">
                  <a:moveTo>
                    <a:pt x="2448612" y="2613429"/>
                  </a:moveTo>
                  <a:lnTo>
                    <a:pt x="2448612" y="0"/>
                  </a:lnTo>
                </a:path>
                <a:path w="4144009" h="2613660">
                  <a:moveTo>
                    <a:pt x="3202091" y="2613429"/>
                  </a:moveTo>
                  <a:lnTo>
                    <a:pt x="3202091" y="0"/>
                  </a:lnTo>
                </a:path>
                <a:path w="4144009" h="2613660">
                  <a:moveTo>
                    <a:pt x="3955414" y="2613429"/>
                  </a:moveTo>
                  <a:lnTo>
                    <a:pt x="3955414" y="0"/>
                  </a:lnTo>
                </a:path>
              </a:pathLst>
            </a:custGeom>
            <a:ln w="15858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810216" y="1368818"/>
              <a:ext cx="233045" cy="1732914"/>
            </a:xfrm>
            <a:custGeom>
              <a:avLst/>
              <a:gdLst/>
              <a:ahLst/>
              <a:cxnLst/>
              <a:rect l="l" t="t" r="r" b="b"/>
              <a:pathLst>
                <a:path w="233045" h="1732914">
                  <a:moveTo>
                    <a:pt x="111455" y="1682889"/>
                  </a:moveTo>
                  <a:lnTo>
                    <a:pt x="107073" y="1663522"/>
                  </a:lnTo>
                  <a:lnTo>
                    <a:pt x="95135" y="1647685"/>
                  </a:lnTo>
                  <a:lnTo>
                    <a:pt x="77419" y="1637017"/>
                  </a:lnTo>
                  <a:lnTo>
                    <a:pt x="55727" y="1633093"/>
                  </a:lnTo>
                  <a:lnTo>
                    <a:pt x="34048" y="1637017"/>
                  </a:lnTo>
                  <a:lnTo>
                    <a:pt x="16332" y="1647685"/>
                  </a:lnTo>
                  <a:lnTo>
                    <a:pt x="4381" y="1663522"/>
                  </a:lnTo>
                  <a:lnTo>
                    <a:pt x="0" y="1682889"/>
                  </a:lnTo>
                  <a:lnTo>
                    <a:pt x="4381" y="1702269"/>
                  </a:lnTo>
                  <a:lnTo>
                    <a:pt x="16332" y="1718094"/>
                  </a:lnTo>
                  <a:lnTo>
                    <a:pt x="34048" y="1728774"/>
                  </a:lnTo>
                  <a:lnTo>
                    <a:pt x="55727" y="1732686"/>
                  </a:lnTo>
                  <a:lnTo>
                    <a:pt x="77419" y="1728774"/>
                  </a:lnTo>
                  <a:lnTo>
                    <a:pt x="95135" y="1718094"/>
                  </a:lnTo>
                  <a:lnTo>
                    <a:pt x="107073" y="1702269"/>
                  </a:lnTo>
                  <a:lnTo>
                    <a:pt x="111455" y="1682889"/>
                  </a:lnTo>
                  <a:close/>
                </a:path>
                <a:path w="233045" h="1732914">
                  <a:moveTo>
                    <a:pt x="187540" y="49796"/>
                  </a:moveTo>
                  <a:lnTo>
                    <a:pt x="183159" y="30416"/>
                  </a:lnTo>
                  <a:lnTo>
                    <a:pt x="171208" y="14592"/>
                  </a:lnTo>
                  <a:lnTo>
                    <a:pt x="153492" y="3911"/>
                  </a:lnTo>
                  <a:lnTo>
                    <a:pt x="131813" y="0"/>
                  </a:lnTo>
                  <a:lnTo>
                    <a:pt x="110121" y="3911"/>
                  </a:lnTo>
                  <a:lnTo>
                    <a:pt x="92405" y="14592"/>
                  </a:lnTo>
                  <a:lnTo>
                    <a:pt x="80467" y="30416"/>
                  </a:lnTo>
                  <a:lnTo>
                    <a:pt x="76085" y="49796"/>
                  </a:lnTo>
                  <a:lnTo>
                    <a:pt x="80467" y="69164"/>
                  </a:lnTo>
                  <a:lnTo>
                    <a:pt x="92405" y="85001"/>
                  </a:lnTo>
                  <a:lnTo>
                    <a:pt x="110121" y="95669"/>
                  </a:lnTo>
                  <a:lnTo>
                    <a:pt x="131813" y="99580"/>
                  </a:lnTo>
                  <a:lnTo>
                    <a:pt x="153492" y="95669"/>
                  </a:lnTo>
                  <a:lnTo>
                    <a:pt x="171208" y="85001"/>
                  </a:lnTo>
                  <a:lnTo>
                    <a:pt x="183159" y="69164"/>
                  </a:lnTo>
                  <a:lnTo>
                    <a:pt x="187540" y="49796"/>
                  </a:lnTo>
                  <a:close/>
                </a:path>
                <a:path w="233045" h="1732914">
                  <a:moveTo>
                    <a:pt x="232625" y="866343"/>
                  </a:moveTo>
                  <a:lnTo>
                    <a:pt x="228244" y="846963"/>
                  </a:lnTo>
                  <a:lnTo>
                    <a:pt x="216306" y="831138"/>
                  </a:lnTo>
                  <a:lnTo>
                    <a:pt x="198589" y="820458"/>
                  </a:lnTo>
                  <a:lnTo>
                    <a:pt x="176898" y="816546"/>
                  </a:lnTo>
                  <a:lnTo>
                    <a:pt x="155206" y="820458"/>
                  </a:lnTo>
                  <a:lnTo>
                    <a:pt x="137502" y="831138"/>
                  </a:lnTo>
                  <a:lnTo>
                    <a:pt x="125552" y="846963"/>
                  </a:lnTo>
                  <a:lnTo>
                    <a:pt x="121170" y="866343"/>
                  </a:lnTo>
                  <a:lnTo>
                    <a:pt x="125552" y="885723"/>
                  </a:lnTo>
                  <a:lnTo>
                    <a:pt x="137502" y="901547"/>
                  </a:lnTo>
                  <a:lnTo>
                    <a:pt x="155206" y="912215"/>
                  </a:lnTo>
                  <a:lnTo>
                    <a:pt x="176898" y="916139"/>
                  </a:lnTo>
                  <a:lnTo>
                    <a:pt x="198589" y="912215"/>
                  </a:lnTo>
                  <a:lnTo>
                    <a:pt x="216306" y="901547"/>
                  </a:lnTo>
                  <a:lnTo>
                    <a:pt x="228244" y="885723"/>
                  </a:lnTo>
                  <a:lnTo>
                    <a:pt x="232625" y="8663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87505" y="1449946"/>
              <a:ext cx="858519" cy="1750060"/>
            </a:xfrm>
            <a:custGeom>
              <a:avLst/>
              <a:gdLst/>
              <a:ahLst/>
              <a:cxnLst/>
              <a:rect l="l" t="t" r="r" b="b"/>
              <a:pathLst>
                <a:path w="858520" h="1750060">
                  <a:moveTo>
                    <a:pt x="149987" y="116090"/>
                  </a:moveTo>
                  <a:lnTo>
                    <a:pt x="74993" y="0"/>
                  </a:lnTo>
                  <a:lnTo>
                    <a:pt x="0" y="116090"/>
                  </a:lnTo>
                  <a:lnTo>
                    <a:pt x="149987" y="116090"/>
                  </a:lnTo>
                  <a:close/>
                </a:path>
                <a:path w="858520" h="1750060">
                  <a:moveTo>
                    <a:pt x="240309" y="1749463"/>
                  </a:moveTo>
                  <a:lnTo>
                    <a:pt x="165481" y="1633512"/>
                  </a:lnTo>
                  <a:lnTo>
                    <a:pt x="90487" y="1749463"/>
                  </a:lnTo>
                  <a:lnTo>
                    <a:pt x="240309" y="1749463"/>
                  </a:lnTo>
                  <a:close/>
                </a:path>
                <a:path w="858520" h="1750060">
                  <a:moveTo>
                    <a:pt x="858215" y="932776"/>
                  </a:moveTo>
                  <a:lnTo>
                    <a:pt x="783234" y="816825"/>
                  </a:lnTo>
                  <a:lnTo>
                    <a:pt x="708240" y="932776"/>
                  </a:lnTo>
                  <a:lnTo>
                    <a:pt x="858215" y="932776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15078" y="1586458"/>
              <a:ext cx="367665" cy="1733550"/>
            </a:xfrm>
            <a:custGeom>
              <a:avLst/>
              <a:gdLst/>
              <a:ahLst/>
              <a:cxnLst/>
              <a:rect l="l" t="t" r="r" b="b"/>
              <a:pathLst>
                <a:path w="367664" h="1733550">
                  <a:moveTo>
                    <a:pt x="111302" y="1633512"/>
                  </a:moveTo>
                  <a:lnTo>
                    <a:pt x="0" y="1633512"/>
                  </a:lnTo>
                  <a:lnTo>
                    <a:pt x="0" y="1732953"/>
                  </a:lnTo>
                  <a:lnTo>
                    <a:pt x="111302" y="1732953"/>
                  </a:lnTo>
                  <a:lnTo>
                    <a:pt x="111302" y="1633512"/>
                  </a:lnTo>
                  <a:close/>
                </a:path>
                <a:path w="367664" h="1733550">
                  <a:moveTo>
                    <a:pt x="367423" y="816825"/>
                  </a:moveTo>
                  <a:lnTo>
                    <a:pt x="256120" y="816825"/>
                  </a:lnTo>
                  <a:lnTo>
                    <a:pt x="256120" y="916266"/>
                  </a:lnTo>
                  <a:lnTo>
                    <a:pt x="367423" y="916266"/>
                  </a:lnTo>
                  <a:lnTo>
                    <a:pt x="367423" y="816825"/>
                  </a:lnTo>
                  <a:close/>
                </a:path>
                <a:path w="367664" h="1733550">
                  <a:moveTo>
                    <a:pt x="367423" y="0"/>
                  </a:moveTo>
                  <a:lnTo>
                    <a:pt x="256120" y="0"/>
                  </a:lnTo>
                  <a:lnTo>
                    <a:pt x="256120" y="99441"/>
                  </a:lnTo>
                  <a:lnTo>
                    <a:pt x="367423" y="99441"/>
                  </a:lnTo>
                  <a:lnTo>
                    <a:pt x="367423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791274" y="1418467"/>
              <a:ext cx="316865" cy="1633855"/>
            </a:xfrm>
            <a:custGeom>
              <a:avLst/>
              <a:gdLst/>
              <a:ahLst/>
              <a:cxnLst/>
              <a:rect l="l" t="t" r="r" b="b"/>
              <a:pathLst>
                <a:path w="316864" h="1633855">
                  <a:moveTo>
                    <a:pt x="256117" y="0"/>
                  </a:moveTo>
                  <a:lnTo>
                    <a:pt x="60272" y="0"/>
                  </a:lnTo>
                </a:path>
                <a:path w="316864" h="1633855">
                  <a:moveTo>
                    <a:pt x="316389" y="816687"/>
                  </a:moveTo>
                  <a:lnTo>
                    <a:pt x="90486" y="816687"/>
                  </a:lnTo>
                </a:path>
                <a:path w="316864" h="1633855">
                  <a:moveTo>
                    <a:pt x="165787" y="1633375"/>
                  </a:moveTo>
                  <a:lnTo>
                    <a:pt x="0" y="1633375"/>
                  </a:lnTo>
                </a:path>
              </a:pathLst>
            </a:custGeom>
            <a:ln w="2534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95356" y="1527285"/>
              <a:ext cx="1582420" cy="1633855"/>
            </a:xfrm>
            <a:custGeom>
              <a:avLst/>
              <a:gdLst/>
              <a:ahLst/>
              <a:cxnLst/>
              <a:rect l="l" t="t" r="r" b="b"/>
              <a:pathLst>
                <a:path w="1582420" h="1633855">
                  <a:moveTo>
                    <a:pt x="889052" y="0"/>
                  </a:moveTo>
                  <a:lnTo>
                    <a:pt x="0" y="0"/>
                  </a:lnTo>
                </a:path>
                <a:path w="1582420" h="1633855">
                  <a:moveTo>
                    <a:pt x="1582259" y="816687"/>
                  </a:moveTo>
                  <a:lnTo>
                    <a:pt x="783537" y="816687"/>
                  </a:lnTo>
                </a:path>
                <a:path w="1582420" h="1633855">
                  <a:moveTo>
                    <a:pt x="1054839" y="1633515"/>
                  </a:moveTo>
                  <a:lnTo>
                    <a:pt x="60272" y="1633515"/>
                  </a:lnTo>
                </a:path>
              </a:pathLst>
            </a:custGeom>
            <a:ln w="25343">
              <a:solidFill>
                <a:srgbClr val="00A0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424209" y="1636242"/>
              <a:ext cx="949325" cy="1633855"/>
            </a:xfrm>
            <a:custGeom>
              <a:avLst/>
              <a:gdLst/>
              <a:ahLst/>
              <a:cxnLst/>
              <a:rect l="l" t="t" r="r" b="b"/>
              <a:pathLst>
                <a:path w="949325" h="1633854">
                  <a:moveTo>
                    <a:pt x="949324" y="0"/>
                  </a:moveTo>
                  <a:lnTo>
                    <a:pt x="286331" y="0"/>
                  </a:lnTo>
                </a:path>
                <a:path w="949325" h="1633854">
                  <a:moveTo>
                    <a:pt x="873866" y="816687"/>
                  </a:moveTo>
                  <a:lnTo>
                    <a:pt x="346603" y="816687"/>
                  </a:lnTo>
                </a:path>
                <a:path w="949325" h="1633854">
                  <a:moveTo>
                    <a:pt x="693050" y="1633375"/>
                  </a:moveTo>
                  <a:lnTo>
                    <a:pt x="0" y="1633375"/>
                  </a:lnTo>
                </a:path>
              </a:pathLst>
            </a:custGeom>
            <a:ln w="25343">
              <a:solidFill>
                <a:srgbClr val="F2A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674939" y="1225645"/>
              <a:ext cx="628015" cy="2373630"/>
            </a:xfrm>
            <a:custGeom>
              <a:avLst/>
              <a:gdLst/>
              <a:ahLst/>
              <a:cxnLst/>
              <a:rect l="l" t="t" r="r" b="b"/>
              <a:pathLst>
                <a:path w="628014" h="2373629">
                  <a:moveTo>
                    <a:pt x="0" y="0"/>
                  </a:moveTo>
                  <a:lnTo>
                    <a:pt x="627752" y="0"/>
                  </a:lnTo>
                  <a:lnTo>
                    <a:pt x="627752" y="2373033"/>
                  </a:lnTo>
                  <a:lnTo>
                    <a:pt x="0" y="237303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2691120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0.00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44515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0.05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47209" y="3671625"/>
            <a:ext cx="1441450" cy="5861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62890">
              <a:lnSpc>
                <a:spcPct val="100000"/>
              </a:lnSpc>
              <a:spcBef>
                <a:spcPts val="90"/>
              </a:spcBef>
              <a:tabLst>
                <a:tab pos="1016000" algn="l"/>
              </a:tabLst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0.10</a:t>
            </a:r>
            <a:r>
              <a:rPr dirty="0" sz="1000">
                <a:solidFill>
                  <a:srgbClr val="4D4D4D"/>
                </a:solidFill>
                <a:latin typeface="Helvetica"/>
                <a:cs typeface="Helvetica"/>
              </a:rPr>
              <a:t>	</a:t>
            </a: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0.15</a:t>
            </a:r>
            <a:endParaRPr sz="10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0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Trebuchet MS"/>
                <a:cs typeface="Trebuchet MS"/>
              </a:rPr>
              <a:t>Age-</a:t>
            </a:r>
            <a:r>
              <a:rPr dirty="0" sz="1400">
                <a:latin typeface="Trebuchet MS"/>
                <a:cs typeface="Trebuchet MS"/>
              </a:rPr>
              <a:t>adjusted</a:t>
            </a:r>
            <a:r>
              <a:rPr dirty="0" sz="1400" spc="-20">
                <a:latin typeface="Trebuchet MS"/>
                <a:cs typeface="Trebuchet MS"/>
              </a:rPr>
              <a:t> Risk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04545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0.20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57786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0.25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64399" y="1491996"/>
            <a:ext cx="6019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rebuchet MS"/>
                <a:cs typeface="Trebuchet MS"/>
              </a:rPr>
              <a:t>Type</a:t>
            </a:r>
            <a:r>
              <a:rPr dirty="0" sz="1400" spc="-25" b="1">
                <a:latin typeface="Trebuchet MS"/>
                <a:cs typeface="Trebuchet MS"/>
              </a:rPr>
              <a:t> </a:t>
            </a:r>
            <a:r>
              <a:rPr dirty="0" sz="1400" spc="-50" b="1">
                <a:latin typeface="Trebuchet MS"/>
                <a:cs typeface="Trebuchet MS"/>
              </a:rPr>
              <a:t>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50371" y="2336292"/>
            <a:ext cx="5949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rebuchet MS"/>
                <a:cs typeface="Trebuchet MS"/>
              </a:rPr>
              <a:t>Type</a:t>
            </a:r>
            <a:r>
              <a:rPr dirty="0" sz="1400" spc="-25" b="1">
                <a:latin typeface="Trebuchet MS"/>
                <a:cs typeface="Trebuchet MS"/>
              </a:rPr>
              <a:t> </a:t>
            </a:r>
            <a:r>
              <a:rPr dirty="0" sz="1400" spc="-50" b="1">
                <a:latin typeface="Trebuchet MS"/>
                <a:cs typeface="Trebuchet MS"/>
              </a:rPr>
              <a:t>B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50372" y="3110483"/>
            <a:ext cx="5981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rebuchet MS"/>
                <a:cs typeface="Trebuchet MS"/>
              </a:rPr>
              <a:t>Type</a:t>
            </a:r>
            <a:r>
              <a:rPr dirty="0" sz="1400" spc="-25" b="1">
                <a:latin typeface="Trebuchet MS"/>
                <a:cs typeface="Trebuchet MS"/>
              </a:rPr>
              <a:t> </a:t>
            </a:r>
            <a:r>
              <a:rPr dirty="0" sz="1400" spc="-50" b="1">
                <a:latin typeface="Trebuchet MS"/>
                <a:cs typeface="Trebuchet MS"/>
              </a:rPr>
              <a:t>C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6" name="object 2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Small</a:t>
            </a:r>
            <a:r>
              <a:rPr dirty="0" sz="2800" spc="-75"/>
              <a:t> </a:t>
            </a:r>
            <a:r>
              <a:rPr dirty="0" sz="2800"/>
              <a:t>for</a:t>
            </a:r>
            <a:r>
              <a:rPr dirty="0" sz="2800" spc="-70"/>
              <a:t> </a:t>
            </a:r>
            <a:r>
              <a:rPr dirty="0" sz="2800"/>
              <a:t>Gestational</a:t>
            </a:r>
            <a:r>
              <a:rPr dirty="0" sz="2800" spc="-70"/>
              <a:t> </a:t>
            </a:r>
            <a:r>
              <a:rPr dirty="0" sz="2800" spc="-25"/>
              <a:t>Age</a:t>
            </a:r>
            <a:endParaRPr sz="2800"/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0892" y="4753873"/>
            <a:ext cx="187673" cy="16369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8313" y="4765450"/>
            <a:ext cx="187673" cy="152400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5894890" y="4765450"/>
            <a:ext cx="187960" cy="152400"/>
            <a:chOff x="5894890" y="4765450"/>
            <a:chExt cx="187960" cy="152400"/>
          </a:xfrm>
        </p:grpSpPr>
        <p:sp>
          <p:nvSpPr>
            <p:cNvPr id="30" name="object 30"/>
            <p:cNvSpPr/>
            <p:nvPr/>
          </p:nvSpPr>
          <p:spPr>
            <a:xfrm>
              <a:off x="6020933" y="4896254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w="0" h="22225">
                  <a:moveTo>
                    <a:pt x="0" y="0"/>
                  </a:moveTo>
                  <a:lnTo>
                    <a:pt x="0" y="21596"/>
                  </a:lnTo>
                </a:path>
              </a:pathLst>
            </a:custGeom>
            <a:ln w="789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939346" y="4765450"/>
              <a:ext cx="106045" cy="130810"/>
            </a:xfrm>
            <a:custGeom>
              <a:avLst/>
              <a:gdLst/>
              <a:ahLst/>
              <a:cxnLst/>
              <a:rect l="l" t="t" r="r" b="b"/>
              <a:pathLst>
                <a:path w="106045" h="130810">
                  <a:moveTo>
                    <a:pt x="105855" y="0"/>
                  </a:moveTo>
                  <a:lnTo>
                    <a:pt x="0" y="0"/>
                  </a:lnTo>
                  <a:lnTo>
                    <a:pt x="0" y="130804"/>
                  </a:lnTo>
                  <a:lnTo>
                    <a:pt x="105855" y="130804"/>
                  </a:lnTo>
                  <a:lnTo>
                    <a:pt x="105855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894890" y="4827342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 h="0">
                  <a:moveTo>
                    <a:pt x="187673" y="0"/>
                  </a:moveTo>
                  <a:lnTo>
                    <a:pt x="0" y="0"/>
                  </a:lnTo>
                </a:path>
              </a:pathLst>
            </a:custGeom>
            <a:ln w="33100">
              <a:solidFill>
                <a:srgbClr val="F2A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1912905" y="4724584"/>
            <a:ext cx="494665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 b="1">
                <a:latin typeface="Trebuchet MS"/>
                <a:cs typeface="Trebuchet MS"/>
              </a:rPr>
              <a:t>white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44727" y="4724584"/>
            <a:ext cx="1181735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 b="1">
                <a:latin typeface="Trebuchet MS"/>
                <a:cs typeface="Trebuchet MS"/>
              </a:rPr>
              <a:t>US-</a:t>
            </a:r>
            <a:r>
              <a:rPr dirty="0" sz="1400" b="1">
                <a:latin typeface="Trebuchet MS"/>
                <a:cs typeface="Trebuchet MS"/>
              </a:rPr>
              <a:t>born </a:t>
            </a:r>
            <a:r>
              <a:rPr dirty="0" sz="1400" spc="-10" b="1">
                <a:latin typeface="Trebuchet MS"/>
                <a:cs typeface="Trebuchet MS"/>
              </a:rPr>
              <a:t>Black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61303" y="4724584"/>
            <a:ext cx="1597660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 b="1">
                <a:latin typeface="Trebuchet MS"/>
                <a:cs typeface="Trebuchet MS"/>
              </a:rPr>
              <a:t>Foreign-</a:t>
            </a:r>
            <a:r>
              <a:rPr dirty="0" sz="1400" b="1">
                <a:latin typeface="Trebuchet MS"/>
                <a:cs typeface="Trebuchet MS"/>
              </a:rPr>
              <a:t>born</a:t>
            </a:r>
            <a:r>
              <a:rPr dirty="0" sz="1400" spc="20" b="1">
                <a:latin typeface="Trebuchet MS"/>
                <a:cs typeface="Trebuchet MS"/>
              </a:rPr>
              <a:t> </a:t>
            </a:r>
            <a:r>
              <a:rPr dirty="0" sz="1400" spc="-20" b="1">
                <a:latin typeface="Trebuchet MS"/>
                <a:cs typeface="Trebuchet MS"/>
              </a:rPr>
              <a:t>Black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26477" y="4880031"/>
            <a:ext cx="234950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25" b="1">
                <a:latin typeface="Trebuchet MS"/>
                <a:cs typeface="Trebuchet MS"/>
              </a:rPr>
              <a:t>22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18768" y="1037328"/>
            <a:ext cx="0" cy="2613660"/>
          </a:xfrm>
          <a:custGeom>
            <a:avLst/>
            <a:gdLst/>
            <a:ahLst/>
            <a:cxnLst/>
            <a:rect l="l" t="t" r="r" b="b"/>
            <a:pathLst>
              <a:path w="0" h="2613660">
                <a:moveTo>
                  <a:pt x="0" y="2613429"/>
                </a:moveTo>
                <a:lnTo>
                  <a:pt x="0" y="0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72090" y="1037328"/>
            <a:ext cx="0" cy="2613660"/>
          </a:xfrm>
          <a:custGeom>
            <a:avLst/>
            <a:gdLst/>
            <a:ahLst/>
            <a:cxnLst/>
            <a:rect l="l" t="t" r="r" b="b"/>
            <a:pathLst>
              <a:path w="0" h="2613660">
                <a:moveTo>
                  <a:pt x="0" y="2613429"/>
                </a:moveTo>
                <a:lnTo>
                  <a:pt x="0" y="0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25570" y="3319410"/>
            <a:ext cx="0" cy="331470"/>
          </a:xfrm>
          <a:custGeom>
            <a:avLst/>
            <a:gdLst/>
            <a:ahLst/>
            <a:cxnLst/>
            <a:rect l="l" t="t" r="r" b="b"/>
            <a:pathLst>
              <a:path w="0" h="331470">
                <a:moveTo>
                  <a:pt x="0" y="0"/>
                </a:moveTo>
                <a:lnTo>
                  <a:pt x="0" y="331347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25570" y="1037328"/>
            <a:ext cx="0" cy="2183130"/>
          </a:xfrm>
          <a:custGeom>
            <a:avLst/>
            <a:gdLst/>
            <a:ahLst/>
            <a:cxnLst/>
            <a:rect l="l" t="t" r="r" b="b"/>
            <a:pathLst>
              <a:path w="0" h="2183130">
                <a:moveTo>
                  <a:pt x="0" y="0"/>
                </a:moveTo>
                <a:lnTo>
                  <a:pt x="0" y="2182636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78893" y="1037328"/>
            <a:ext cx="0" cy="2613660"/>
          </a:xfrm>
          <a:custGeom>
            <a:avLst/>
            <a:gdLst/>
            <a:ahLst/>
            <a:cxnLst/>
            <a:rect l="l" t="t" r="r" b="b"/>
            <a:pathLst>
              <a:path w="0" h="2613660">
                <a:moveTo>
                  <a:pt x="0" y="2613429"/>
                </a:moveTo>
                <a:lnTo>
                  <a:pt x="0" y="0"/>
                </a:lnTo>
              </a:path>
            </a:pathLst>
          </a:custGeom>
          <a:ln w="829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2653619" y="1037328"/>
            <a:ext cx="4144010" cy="2613660"/>
            <a:chOff x="2653619" y="1037328"/>
            <a:chExt cx="4144010" cy="2613660"/>
          </a:xfrm>
        </p:grpSpPr>
        <p:sp>
          <p:nvSpPr>
            <p:cNvPr id="9" name="object 9"/>
            <p:cNvSpPr/>
            <p:nvPr/>
          </p:nvSpPr>
          <p:spPr>
            <a:xfrm>
              <a:off x="6232372" y="1037328"/>
              <a:ext cx="0" cy="2613660"/>
            </a:xfrm>
            <a:custGeom>
              <a:avLst/>
              <a:gdLst/>
              <a:ahLst/>
              <a:cxnLst/>
              <a:rect l="l" t="t" r="r" b="b"/>
              <a:pathLst>
                <a:path w="0" h="2613660">
                  <a:moveTo>
                    <a:pt x="0" y="2613429"/>
                  </a:moveTo>
                  <a:lnTo>
                    <a:pt x="0" y="0"/>
                  </a:lnTo>
                </a:path>
              </a:pathLst>
            </a:custGeom>
            <a:ln w="8297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653619" y="1037328"/>
              <a:ext cx="4144010" cy="2613660"/>
            </a:xfrm>
            <a:custGeom>
              <a:avLst/>
              <a:gdLst/>
              <a:ahLst/>
              <a:cxnLst/>
              <a:rect l="l" t="t" r="r" b="b"/>
              <a:pathLst>
                <a:path w="4144009" h="2613660">
                  <a:moveTo>
                    <a:pt x="0" y="2123472"/>
                  </a:moveTo>
                  <a:lnTo>
                    <a:pt x="4143744" y="2123472"/>
                  </a:lnTo>
                </a:path>
                <a:path w="4144009" h="2613660">
                  <a:moveTo>
                    <a:pt x="0" y="1306644"/>
                  </a:moveTo>
                  <a:lnTo>
                    <a:pt x="4143744" y="1306644"/>
                  </a:lnTo>
                </a:path>
                <a:path w="4144009" h="2613660">
                  <a:moveTo>
                    <a:pt x="0" y="489956"/>
                  </a:moveTo>
                  <a:lnTo>
                    <a:pt x="4143744" y="489956"/>
                  </a:lnTo>
                </a:path>
                <a:path w="4144009" h="2613660">
                  <a:moveTo>
                    <a:pt x="188330" y="2613429"/>
                  </a:moveTo>
                  <a:lnTo>
                    <a:pt x="188330" y="0"/>
                  </a:lnTo>
                </a:path>
                <a:path w="4144009" h="2613660">
                  <a:moveTo>
                    <a:pt x="941810" y="2613429"/>
                  </a:moveTo>
                  <a:lnTo>
                    <a:pt x="941810" y="0"/>
                  </a:lnTo>
                </a:path>
                <a:path w="4144009" h="2613660">
                  <a:moveTo>
                    <a:pt x="1695132" y="2613429"/>
                  </a:moveTo>
                  <a:lnTo>
                    <a:pt x="1695132" y="0"/>
                  </a:lnTo>
                </a:path>
                <a:path w="4144009" h="2613660">
                  <a:moveTo>
                    <a:pt x="2448612" y="2613429"/>
                  </a:moveTo>
                  <a:lnTo>
                    <a:pt x="2448612" y="0"/>
                  </a:lnTo>
                </a:path>
                <a:path w="4144009" h="2613660">
                  <a:moveTo>
                    <a:pt x="3202091" y="2613429"/>
                  </a:moveTo>
                  <a:lnTo>
                    <a:pt x="3202091" y="0"/>
                  </a:lnTo>
                </a:path>
                <a:path w="4144009" h="2613660">
                  <a:moveTo>
                    <a:pt x="3955414" y="2613429"/>
                  </a:moveTo>
                  <a:lnTo>
                    <a:pt x="3955414" y="0"/>
                  </a:lnTo>
                </a:path>
              </a:pathLst>
            </a:custGeom>
            <a:ln w="15858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810216" y="1368818"/>
              <a:ext cx="233045" cy="1732914"/>
            </a:xfrm>
            <a:custGeom>
              <a:avLst/>
              <a:gdLst/>
              <a:ahLst/>
              <a:cxnLst/>
              <a:rect l="l" t="t" r="r" b="b"/>
              <a:pathLst>
                <a:path w="233045" h="1732914">
                  <a:moveTo>
                    <a:pt x="111455" y="1682889"/>
                  </a:moveTo>
                  <a:lnTo>
                    <a:pt x="107073" y="1663522"/>
                  </a:lnTo>
                  <a:lnTo>
                    <a:pt x="95135" y="1647685"/>
                  </a:lnTo>
                  <a:lnTo>
                    <a:pt x="77419" y="1637017"/>
                  </a:lnTo>
                  <a:lnTo>
                    <a:pt x="55727" y="1633093"/>
                  </a:lnTo>
                  <a:lnTo>
                    <a:pt x="34048" y="1637017"/>
                  </a:lnTo>
                  <a:lnTo>
                    <a:pt x="16332" y="1647685"/>
                  </a:lnTo>
                  <a:lnTo>
                    <a:pt x="4381" y="1663522"/>
                  </a:lnTo>
                  <a:lnTo>
                    <a:pt x="0" y="1682889"/>
                  </a:lnTo>
                  <a:lnTo>
                    <a:pt x="4381" y="1702269"/>
                  </a:lnTo>
                  <a:lnTo>
                    <a:pt x="16332" y="1718094"/>
                  </a:lnTo>
                  <a:lnTo>
                    <a:pt x="34048" y="1728774"/>
                  </a:lnTo>
                  <a:lnTo>
                    <a:pt x="55727" y="1732686"/>
                  </a:lnTo>
                  <a:lnTo>
                    <a:pt x="77419" y="1728774"/>
                  </a:lnTo>
                  <a:lnTo>
                    <a:pt x="95135" y="1718094"/>
                  </a:lnTo>
                  <a:lnTo>
                    <a:pt x="107073" y="1702269"/>
                  </a:lnTo>
                  <a:lnTo>
                    <a:pt x="111455" y="1682889"/>
                  </a:lnTo>
                  <a:close/>
                </a:path>
                <a:path w="233045" h="1732914">
                  <a:moveTo>
                    <a:pt x="187540" y="49796"/>
                  </a:moveTo>
                  <a:lnTo>
                    <a:pt x="183159" y="30416"/>
                  </a:lnTo>
                  <a:lnTo>
                    <a:pt x="171208" y="14592"/>
                  </a:lnTo>
                  <a:lnTo>
                    <a:pt x="153492" y="3911"/>
                  </a:lnTo>
                  <a:lnTo>
                    <a:pt x="131813" y="0"/>
                  </a:lnTo>
                  <a:lnTo>
                    <a:pt x="110121" y="3911"/>
                  </a:lnTo>
                  <a:lnTo>
                    <a:pt x="92405" y="14592"/>
                  </a:lnTo>
                  <a:lnTo>
                    <a:pt x="80467" y="30416"/>
                  </a:lnTo>
                  <a:lnTo>
                    <a:pt x="76085" y="49796"/>
                  </a:lnTo>
                  <a:lnTo>
                    <a:pt x="80467" y="69164"/>
                  </a:lnTo>
                  <a:lnTo>
                    <a:pt x="92405" y="85001"/>
                  </a:lnTo>
                  <a:lnTo>
                    <a:pt x="110121" y="95669"/>
                  </a:lnTo>
                  <a:lnTo>
                    <a:pt x="131813" y="99580"/>
                  </a:lnTo>
                  <a:lnTo>
                    <a:pt x="153492" y="95669"/>
                  </a:lnTo>
                  <a:lnTo>
                    <a:pt x="171208" y="85001"/>
                  </a:lnTo>
                  <a:lnTo>
                    <a:pt x="183159" y="69164"/>
                  </a:lnTo>
                  <a:lnTo>
                    <a:pt x="187540" y="49796"/>
                  </a:lnTo>
                  <a:close/>
                </a:path>
                <a:path w="233045" h="1732914">
                  <a:moveTo>
                    <a:pt x="232625" y="866343"/>
                  </a:moveTo>
                  <a:lnTo>
                    <a:pt x="228244" y="846963"/>
                  </a:lnTo>
                  <a:lnTo>
                    <a:pt x="216306" y="831138"/>
                  </a:lnTo>
                  <a:lnTo>
                    <a:pt x="198589" y="820458"/>
                  </a:lnTo>
                  <a:lnTo>
                    <a:pt x="176898" y="816546"/>
                  </a:lnTo>
                  <a:lnTo>
                    <a:pt x="155206" y="820458"/>
                  </a:lnTo>
                  <a:lnTo>
                    <a:pt x="137502" y="831138"/>
                  </a:lnTo>
                  <a:lnTo>
                    <a:pt x="125552" y="846963"/>
                  </a:lnTo>
                  <a:lnTo>
                    <a:pt x="121170" y="866343"/>
                  </a:lnTo>
                  <a:lnTo>
                    <a:pt x="125552" y="885723"/>
                  </a:lnTo>
                  <a:lnTo>
                    <a:pt x="137502" y="901547"/>
                  </a:lnTo>
                  <a:lnTo>
                    <a:pt x="155206" y="912215"/>
                  </a:lnTo>
                  <a:lnTo>
                    <a:pt x="176898" y="916139"/>
                  </a:lnTo>
                  <a:lnTo>
                    <a:pt x="198589" y="912215"/>
                  </a:lnTo>
                  <a:lnTo>
                    <a:pt x="216306" y="901547"/>
                  </a:lnTo>
                  <a:lnTo>
                    <a:pt x="228244" y="885723"/>
                  </a:lnTo>
                  <a:lnTo>
                    <a:pt x="232625" y="8663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87505" y="1449946"/>
              <a:ext cx="858519" cy="1750060"/>
            </a:xfrm>
            <a:custGeom>
              <a:avLst/>
              <a:gdLst/>
              <a:ahLst/>
              <a:cxnLst/>
              <a:rect l="l" t="t" r="r" b="b"/>
              <a:pathLst>
                <a:path w="858520" h="1750060">
                  <a:moveTo>
                    <a:pt x="149987" y="116090"/>
                  </a:moveTo>
                  <a:lnTo>
                    <a:pt x="74993" y="0"/>
                  </a:lnTo>
                  <a:lnTo>
                    <a:pt x="0" y="116090"/>
                  </a:lnTo>
                  <a:lnTo>
                    <a:pt x="149987" y="116090"/>
                  </a:lnTo>
                  <a:close/>
                </a:path>
                <a:path w="858520" h="1750060">
                  <a:moveTo>
                    <a:pt x="240309" y="1749463"/>
                  </a:moveTo>
                  <a:lnTo>
                    <a:pt x="165481" y="1633512"/>
                  </a:lnTo>
                  <a:lnTo>
                    <a:pt x="90487" y="1749463"/>
                  </a:lnTo>
                  <a:lnTo>
                    <a:pt x="240309" y="1749463"/>
                  </a:lnTo>
                  <a:close/>
                </a:path>
                <a:path w="858520" h="1750060">
                  <a:moveTo>
                    <a:pt x="858215" y="932776"/>
                  </a:moveTo>
                  <a:lnTo>
                    <a:pt x="783234" y="816825"/>
                  </a:lnTo>
                  <a:lnTo>
                    <a:pt x="708240" y="932776"/>
                  </a:lnTo>
                  <a:lnTo>
                    <a:pt x="858215" y="932776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15078" y="1586458"/>
              <a:ext cx="367665" cy="1733550"/>
            </a:xfrm>
            <a:custGeom>
              <a:avLst/>
              <a:gdLst/>
              <a:ahLst/>
              <a:cxnLst/>
              <a:rect l="l" t="t" r="r" b="b"/>
              <a:pathLst>
                <a:path w="367664" h="1733550">
                  <a:moveTo>
                    <a:pt x="111302" y="1633512"/>
                  </a:moveTo>
                  <a:lnTo>
                    <a:pt x="0" y="1633512"/>
                  </a:lnTo>
                  <a:lnTo>
                    <a:pt x="0" y="1732953"/>
                  </a:lnTo>
                  <a:lnTo>
                    <a:pt x="111302" y="1732953"/>
                  </a:lnTo>
                  <a:lnTo>
                    <a:pt x="111302" y="1633512"/>
                  </a:lnTo>
                  <a:close/>
                </a:path>
                <a:path w="367664" h="1733550">
                  <a:moveTo>
                    <a:pt x="367423" y="816825"/>
                  </a:moveTo>
                  <a:lnTo>
                    <a:pt x="256120" y="816825"/>
                  </a:lnTo>
                  <a:lnTo>
                    <a:pt x="256120" y="916266"/>
                  </a:lnTo>
                  <a:lnTo>
                    <a:pt x="367423" y="916266"/>
                  </a:lnTo>
                  <a:lnTo>
                    <a:pt x="367423" y="816825"/>
                  </a:lnTo>
                  <a:close/>
                </a:path>
                <a:path w="367664" h="1733550">
                  <a:moveTo>
                    <a:pt x="367423" y="0"/>
                  </a:moveTo>
                  <a:lnTo>
                    <a:pt x="256120" y="0"/>
                  </a:lnTo>
                  <a:lnTo>
                    <a:pt x="256120" y="99441"/>
                  </a:lnTo>
                  <a:lnTo>
                    <a:pt x="367423" y="99441"/>
                  </a:lnTo>
                  <a:lnTo>
                    <a:pt x="367423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791274" y="1418467"/>
              <a:ext cx="316865" cy="1633855"/>
            </a:xfrm>
            <a:custGeom>
              <a:avLst/>
              <a:gdLst/>
              <a:ahLst/>
              <a:cxnLst/>
              <a:rect l="l" t="t" r="r" b="b"/>
              <a:pathLst>
                <a:path w="316864" h="1633855">
                  <a:moveTo>
                    <a:pt x="256117" y="0"/>
                  </a:moveTo>
                  <a:lnTo>
                    <a:pt x="60272" y="0"/>
                  </a:lnTo>
                </a:path>
                <a:path w="316864" h="1633855">
                  <a:moveTo>
                    <a:pt x="316389" y="816687"/>
                  </a:moveTo>
                  <a:lnTo>
                    <a:pt x="90486" y="816687"/>
                  </a:lnTo>
                </a:path>
                <a:path w="316864" h="1633855">
                  <a:moveTo>
                    <a:pt x="165787" y="1633375"/>
                  </a:moveTo>
                  <a:lnTo>
                    <a:pt x="0" y="1633375"/>
                  </a:lnTo>
                </a:path>
              </a:pathLst>
            </a:custGeom>
            <a:ln w="2534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95356" y="1527285"/>
              <a:ext cx="1582420" cy="1633855"/>
            </a:xfrm>
            <a:custGeom>
              <a:avLst/>
              <a:gdLst/>
              <a:ahLst/>
              <a:cxnLst/>
              <a:rect l="l" t="t" r="r" b="b"/>
              <a:pathLst>
                <a:path w="1582420" h="1633855">
                  <a:moveTo>
                    <a:pt x="889052" y="0"/>
                  </a:moveTo>
                  <a:lnTo>
                    <a:pt x="0" y="0"/>
                  </a:lnTo>
                </a:path>
                <a:path w="1582420" h="1633855">
                  <a:moveTo>
                    <a:pt x="1582259" y="816687"/>
                  </a:moveTo>
                  <a:lnTo>
                    <a:pt x="783537" y="816687"/>
                  </a:lnTo>
                </a:path>
                <a:path w="1582420" h="1633855">
                  <a:moveTo>
                    <a:pt x="1054839" y="1633515"/>
                  </a:moveTo>
                  <a:lnTo>
                    <a:pt x="60272" y="1633515"/>
                  </a:lnTo>
                </a:path>
              </a:pathLst>
            </a:custGeom>
            <a:ln w="25343">
              <a:solidFill>
                <a:srgbClr val="00A0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424209" y="1636242"/>
              <a:ext cx="949325" cy="1633855"/>
            </a:xfrm>
            <a:custGeom>
              <a:avLst/>
              <a:gdLst/>
              <a:ahLst/>
              <a:cxnLst/>
              <a:rect l="l" t="t" r="r" b="b"/>
              <a:pathLst>
                <a:path w="949325" h="1633854">
                  <a:moveTo>
                    <a:pt x="949324" y="0"/>
                  </a:moveTo>
                  <a:lnTo>
                    <a:pt x="286331" y="0"/>
                  </a:lnTo>
                </a:path>
                <a:path w="949325" h="1633854">
                  <a:moveTo>
                    <a:pt x="873866" y="816687"/>
                  </a:moveTo>
                  <a:lnTo>
                    <a:pt x="346603" y="816687"/>
                  </a:lnTo>
                </a:path>
                <a:path w="949325" h="1633854">
                  <a:moveTo>
                    <a:pt x="693050" y="1633375"/>
                  </a:moveTo>
                  <a:lnTo>
                    <a:pt x="0" y="1633375"/>
                  </a:lnTo>
                </a:path>
              </a:pathLst>
            </a:custGeom>
            <a:ln w="25343">
              <a:solidFill>
                <a:srgbClr val="F2AD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635850" y="1172075"/>
              <a:ext cx="628015" cy="2373630"/>
            </a:xfrm>
            <a:custGeom>
              <a:avLst/>
              <a:gdLst/>
              <a:ahLst/>
              <a:cxnLst/>
              <a:rect l="l" t="t" r="r" b="b"/>
              <a:pathLst>
                <a:path w="628014" h="2373629">
                  <a:moveTo>
                    <a:pt x="0" y="0"/>
                  </a:moveTo>
                  <a:lnTo>
                    <a:pt x="627752" y="0"/>
                  </a:lnTo>
                  <a:lnTo>
                    <a:pt x="627752" y="2373033"/>
                  </a:lnTo>
                  <a:lnTo>
                    <a:pt x="0" y="237303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2691120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0.00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44515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0.05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47209" y="3671625"/>
            <a:ext cx="1441450" cy="5861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62890">
              <a:lnSpc>
                <a:spcPct val="100000"/>
              </a:lnSpc>
              <a:spcBef>
                <a:spcPts val="90"/>
              </a:spcBef>
              <a:tabLst>
                <a:tab pos="1016000" algn="l"/>
              </a:tabLst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0.10</a:t>
            </a:r>
            <a:r>
              <a:rPr dirty="0" sz="1000">
                <a:solidFill>
                  <a:srgbClr val="4D4D4D"/>
                </a:solidFill>
                <a:latin typeface="Helvetica"/>
                <a:cs typeface="Helvetica"/>
              </a:rPr>
              <a:t>	</a:t>
            </a: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0.15</a:t>
            </a:r>
            <a:endParaRPr sz="10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0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Trebuchet MS"/>
                <a:cs typeface="Trebuchet MS"/>
              </a:rPr>
              <a:t>Age-</a:t>
            </a:r>
            <a:r>
              <a:rPr dirty="0" sz="1400">
                <a:latin typeface="Trebuchet MS"/>
                <a:cs typeface="Trebuchet MS"/>
              </a:rPr>
              <a:t>adjusted</a:t>
            </a:r>
            <a:r>
              <a:rPr dirty="0" sz="1400" spc="-20">
                <a:latin typeface="Trebuchet MS"/>
                <a:cs typeface="Trebuchet MS"/>
              </a:rPr>
              <a:t> Risk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04545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0.20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57786" y="3671625"/>
            <a:ext cx="29972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30">
                <a:solidFill>
                  <a:srgbClr val="4D4D4D"/>
                </a:solidFill>
                <a:latin typeface="Helvetica"/>
                <a:cs typeface="Helvetica"/>
              </a:rPr>
              <a:t>0.25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64399" y="1491996"/>
            <a:ext cx="6019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rebuchet MS"/>
                <a:cs typeface="Trebuchet MS"/>
              </a:rPr>
              <a:t>Type</a:t>
            </a:r>
            <a:r>
              <a:rPr dirty="0" sz="1400" spc="-25" b="1">
                <a:latin typeface="Trebuchet MS"/>
                <a:cs typeface="Trebuchet MS"/>
              </a:rPr>
              <a:t> </a:t>
            </a:r>
            <a:r>
              <a:rPr dirty="0" sz="1400" spc="-50" b="1">
                <a:latin typeface="Trebuchet MS"/>
                <a:cs typeface="Trebuchet MS"/>
              </a:rPr>
              <a:t>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50371" y="2336292"/>
            <a:ext cx="5949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rebuchet MS"/>
                <a:cs typeface="Trebuchet MS"/>
              </a:rPr>
              <a:t>Type</a:t>
            </a:r>
            <a:r>
              <a:rPr dirty="0" sz="1400" spc="-25" b="1">
                <a:latin typeface="Trebuchet MS"/>
                <a:cs typeface="Trebuchet MS"/>
              </a:rPr>
              <a:t> </a:t>
            </a:r>
            <a:r>
              <a:rPr dirty="0" sz="1400" spc="-50" b="1">
                <a:latin typeface="Trebuchet MS"/>
                <a:cs typeface="Trebuchet MS"/>
              </a:rPr>
              <a:t>B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50372" y="3110483"/>
            <a:ext cx="5981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rebuchet MS"/>
                <a:cs typeface="Trebuchet MS"/>
              </a:rPr>
              <a:t>Type</a:t>
            </a:r>
            <a:r>
              <a:rPr dirty="0" sz="1400" spc="-25" b="1">
                <a:latin typeface="Trebuchet MS"/>
                <a:cs typeface="Trebuchet MS"/>
              </a:rPr>
              <a:t> </a:t>
            </a:r>
            <a:r>
              <a:rPr dirty="0" sz="1400" spc="-50" b="1">
                <a:latin typeface="Trebuchet MS"/>
                <a:cs typeface="Trebuchet MS"/>
              </a:rPr>
              <a:t>C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6" name="object 2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Small</a:t>
            </a:r>
            <a:r>
              <a:rPr dirty="0" sz="2800" spc="-75"/>
              <a:t> </a:t>
            </a:r>
            <a:r>
              <a:rPr dirty="0" sz="2800"/>
              <a:t>for</a:t>
            </a:r>
            <a:r>
              <a:rPr dirty="0" sz="2800" spc="-70"/>
              <a:t> </a:t>
            </a:r>
            <a:r>
              <a:rPr dirty="0" sz="2800"/>
              <a:t>Gestational</a:t>
            </a:r>
            <a:r>
              <a:rPr dirty="0" sz="2800" spc="-70"/>
              <a:t> </a:t>
            </a:r>
            <a:r>
              <a:rPr dirty="0" sz="2800" spc="-25"/>
              <a:t>Age</a:t>
            </a:r>
            <a:endParaRPr sz="2800"/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0892" y="4753873"/>
            <a:ext cx="187673" cy="16369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8313" y="4765450"/>
            <a:ext cx="187673" cy="152400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5894890" y="4765450"/>
            <a:ext cx="187960" cy="152400"/>
            <a:chOff x="5894890" y="4765450"/>
            <a:chExt cx="187960" cy="152400"/>
          </a:xfrm>
        </p:grpSpPr>
        <p:sp>
          <p:nvSpPr>
            <p:cNvPr id="30" name="object 30"/>
            <p:cNvSpPr/>
            <p:nvPr/>
          </p:nvSpPr>
          <p:spPr>
            <a:xfrm>
              <a:off x="6020933" y="4896254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w="0" h="22225">
                  <a:moveTo>
                    <a:pt x="0" y="0"/>
                  </a:moveTo>
                  <a:lnTo>
                    <a:pt x="0" y="21596"/>
                  </a:lnTo>
                </a:path>
              </a:pathLst>
            </a:custGeom>
            <a:ln w="789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939346" y="4765450"/>
              <a:ext cx="106045" cy="130810"/>
            </a:xfrm>
            <a:custGeom>
              <a:avLst/>
              <a:gdLst/>
              <a:ahLst/>
              <a:cxnLst/>
              <a:rect l="l" t="t" r="r" b="b"/>
              <a:pathLst>
                <a:path w="106045" h="130810">
                  <a:moveTo>
                    <a:pt x="105855" y="0"/>
                  </a:moveTo>
                  <a:lnTo>
                    <a:pt x="0" y="0"/>
                  </a:lnTo>
                  <a:lnTo>
                    <a:pt x="0" y="130804"/>
                  </a:lnTo>
                  <a:lnTo>
                    <a:pt x="105855" y="130804"/>
                  </a:lnTo>
                  <a:lnTo>
                    <a:pt x="105855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894890" y="4827342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 h="0">
                  <a:moveTo>
                    <a:pt x="187673" y="0"/>
                  </a:moveTo>
                  <a:lnTo>
                    <a:pt x="0" y="0"/>
                  </a:lnTo>
                </a:path>
              </a:pathLst>
            </a:custGeom>
            <a:ln w="33100">
              <a:solidFill>
                <a:srgbClr val="F2A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1912905" y="4724584"/>
            <a:ext cx="494665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 b="1">
                <a:latin typeface="Trebuchet MS"/>
                <a:cs typeface="Trebuchet MS"/>
              </a:rPr>
              <a:t>white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44727" y="4724584"/>
            <a:ext cx="1181735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 b="1">
                <a:latin typeface="Trebuchet MS"/>
                <a:cs typeface="Trebuchet MS"/>
              </a:rPr>
              <a:t>US-</a:t>
            </a:r>
            <a:r>
              <a:rPr dirty="0" sz="1400" b="1">
                <a:latin typeface="Trebuchet MS"/>
                <a:cs typeface="Trebuchet MS"/>
              </a:rPr>
              <a:t>born </a:t>
            </a:r>
            <a:r>
              <a:rPr dirty="0" sz="1400" spc="-10" b="1">
                <a:latin typeface="Trebuchet MS"/>
                <a:cs typeface="Trebuchet MS"/>
              </a:rPr>
              <a:t>Black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61303" y="4724584"/>
            <a:ext cx="1597660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 b="1">
                <a:latin typeface="Trebuchet MS"/>
                <a:cs typeface="Trebuchet MS"/>
              </a:rPr>
              <a:t>Foreign-</a:t>
            </a:r>
            <a:r>
              <a:rPr dirty="0" sz="1400" b="1">
                <a:latin typeface="Trebuchet MS"/>
                <a:cs typeface="Trebuchet MS"/>
              </a:rPr>
              <a:t>born</a:t>
            </a:r>
            <a:r>
              <a:rPr dirty="0" sz="1400" spc="20" b="1">
                <a:latin typeface="Trebuchet MS"/>
                <a:cs typeface="Trebuchet MS"/>
              </a:rPr>
              <a:t> </a:t>
            </a:r>
            <a:r>
              <a:rPr dirty="0" sz="1400" spc="-20" b="1">
                <a:latin typeface="Trebuchet MS"/>
                <a:cs typeface="Trebuchet MS"/>
              </a:rPr>
              <a:t>Black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26477" y="4880031"/>
            <a:ext cx="234950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25" b="1">
                <a:latin typeface="Trebuchet MS"/>
                <a:cs typeface="Trebuchet MS"/>
              </a:rPr>
              <a:t>22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405" y="359252"/>
            <a:ext cx="5041195" cy="44199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59338" y="1890268"/>
            <a:ext cx="3023870" cy="15011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60"/>
              </a:spcBef>
            </a:pPr>
            <a:r>
              <a:rPr dirty="0" sz="2800" b="1">
                <a:latin typeface="Trebuchet MS"/>
                <a:cs typeface="Trebuchet MS"/>
              </a:rPr>
              <a:t>“We</a:t>
            </a:r>
            <a:r>
              <a:rPr dirty="0" sz="2800" spc="-30" b="1">
                <a:latin typeface="Trebuchet MS"/>
                <a:cs typeface="Trebuchet MS"/>
              </a:rPr>
              <a:t> </a:t>
            </a:r>
            <a:r>
              <a:rPr dirty="0" sz="2800" spc="-10" b="1">
                <a:latin typeface="Trebuchet MS"/>
                <a:cs typeface="Trebuchet MS"/>
              </a:rPr>
              <a:t>cannot </a:t>
            </a:r>
            <a:r>
              <a:rPr dirty="0" sz="2800" b="1">
                <a:latin typeface="Trebuchet MS"/>
                <a:cs typeface="Trebuchet MS"/>
              </a:rPr>
              <a:t>change</a:t>
            </a:r>
            <a:r>
              <a:rPr dirty="0" sz="2800" spc="-65" b="1">
                <a:latin typeface="Trebuchet MS"/>
                <a:cs typeface="Trebuchet MS"/>
              </a:rPr>
              <a:t> </a:t>
            </a:r>
            <a:r>
              <a:rPr dirty="0" sz="2800" b="1">
                <a:latin typeface="Trebuchet MS"/>
                <a:cs typeface="Trebuchet MS"/>
              </a:rPr>
              <a:t>what</a:t>
            </a:r>
            <a:r>
              <a:rPr dirty="0" sz="2800" spc="-65" b="1">
                <a:latin typeface="Trebuchet MS"/>
                <a:cs typeface="Trebuchet MS"/>
              </a:rPr>
              <a:t> </a:t>
            </a:r>
            <a:r>
              <a:rPr dirty="0" sz="2800" spc="-25" b="1">
                <a:latin typeface="Trebuchet MS"/>
                <a:cs typeface="Trebuchet MS"/>
              </a:rPr>
              <a:t>we </a:t>
            </a:r>
            <a:r>
              <a:rPr dirty="0" sz="2800" b="1">
                <a:latin typeface="Trebuchet MS"/>
                <a:cs typeface="Trebuchet MS"/>
              </a:rPr>
              <a:t>cannot</a:t>
            </a:r>
            <a:r>
              <a:rPr dirty="0" sz="2800" spc="-80" b="1">
                <a:latin typeface="Trebuchet MS"/>
                <a:cs typeface="Trebuchet MS"/>
              </a:rPr>
              <a:t> </a:t>
            </a:r>
            <a:r>
              <a:rPr dirty="0" sz="2800" spc="-10" b="1">
                <a:latin typeface="Trebuchet MS"/>
                <a:cs typeface="Trebuchet MS"/>
              </a:rPr>
              <a:t>measure.”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1285">
              <a:lnSpc>
                <a:spcPct val="100000"/>
              </a:lnSpc>
              <a:spcBef>
                <a:spcPts val="15"/>
              </a:spcBef>
            </a:pPr>
            <a:r>
              <a:rPr dirty="0" spc="-50"/>
              <a:t>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0"/>
              <a:t>Recap</a:t>
            </a:r>
            <a:endParaRPr sz="2700"/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dirty="0" spc="-25"/>
              <a:t>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0699" y="1130300"/>
            <a:ext cx="7734934" cy="253428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469900" marR="808355" indent="-457200">
              <a:lnSpc>
                <a:spcPts val="2180"/>
              </a:lnSpc>
              <a:spcBef>
                <a:spcPts val="155"/>
              </a:spcBef>
              <a:buClr>
                <a:srgbClr val="7A0019"/>
              </a:buClr>
              <a:buSzPct val="111111"/>
              <a:buAutoNum type="arabicPeriod"/>
              <a:tabLst>
                <a:tab pos="469900" algn="l"/>
              </a:tabLst>
            </a:pPr>
            <a:r>
              <a:rPr dirty="0" sz="1800">
                <a:latin typeface="Trebuchet MS"/>
                <a:cs typeface="Trebuchet MS"/>
              </a:rPr>
              <a:t>Dimensions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of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structural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racism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interact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intricately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to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create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a </a:t>
            </a:r>
            <a:r>
              <a:rPr dirty="0" sz="1800">
                <a:latin typeface="Trebuchet MS"/>
                <a:cs typeface="Trebuchet MS"/>
              </a:rPr>
              <a:t>multidimensional</a:t>
            </a:r>
            <a:r>
              <a:rPr dirty="0" sz="1800" spc="-114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system</a:t>
            </a:r>
            <a:endParaRPr sz="1800">
              <a:latin typeface="Trebuchet MS"/>
              <a:cs typeface="Trebuchet MS"/>
            </a:endParaRPr>
          </a:p>
          <a:p>
            <a:pPr marL="469900" marR="538480" indent="-457200">
              <a:lnSpc>
                <a:spcPct val="100800"/>
              </a:lnSpc>
              <a:spcBef>
                <a:spcPts val="1964"/>
              </a:spcBef>
              <a:buClr>
                <a:srgbClr val="7A0019"/>
              </a:buClr>
              <a:buSzPct val="111111"/>
              <a:buAutoNum type="arabicPeriod"/>
              <a:tabLst>
                <a:tab pos="469900" algn="l"/>
              </a:tabLst>
            </a:pPr>
            <a:r>
              <a:rPr dirty="0" sz="1800" spc="-10">
                <a:latin typeface="Trebuchet MS"/>
                <a:cs typeface="Trebuchet MS"/>
              </a:rPr>
              <a:t>US-</a:t>
            </a:r>
            <a:r>
              <a:rPr dirty="0" sz="1800">
                <a:latin typeface="Trebuchet MS"/>
                <a:cs typeface="Trebuchet MS"/>
              </a:rPr>
              <a:t>born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Black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pregnant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people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face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higher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risks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of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adverse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birth </a:t>
            </a:r>
            <a:r>
              <a:rPr dirty="0" sz="1800">
                <a:latin typeface="Trebuchet MS"/>
                <a:cs typeface="Trebuchet MS"/>
              </a:rPr>
              <a:t>outcomes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than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their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white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counterparts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who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residing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in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the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same </a:t>
            </a:r>
            <a:r>
              <a:rPr dirty="0" sz="1800">
                <a:latin typeface="Trebuchet MS"/>
                <a:cs typeface="Trebuchet MS"/>
              </a:rPr>
              <a:t>structural</a:t>
            </a:r>
            <a:r>
              <a:rPr dirty="0" sz="1800" spc="-7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racism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typology</a:t>
            </a:r>
            <a:endParaRPr sz="1800">
              <a:latin typeface="Trebuchet MS"/>
              <a:cs typeface="Trebuchet MS"/>
            </a:endParaRPr>
          </a:p>
          <a:p>
            <a:pPr marL="469900" marR="5080" indent="-457200">
              <a:lnSpc>
                <a:spcPct val="100000"/>
              </a:lnSpc>
              <a:spcBef>
                <a:spcPts val="2030"/>
              </a:spcBef>
              <a:buClr>
                <a:srgbClr val="7A0019"/>
              </a:buClr>
              <a:buSzPct val="111111"/>
              <a:buAutoNum type="arabicPeriod"/>
              <a:tabLst>
                <a:tab pos="469900" algn="l"/>
              </a:tabLst>
            </a:pPr>
            <a:r>
              <a:rPr dirty="0" sz="1800">
                <a:latin typeface="Trebuchet MS"/>
                <a:cs typeface="Trebuchet MS"/>
              </a:rPr>
              <a:t>The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risks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of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adverse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birth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outcomes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for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US-</a:t>
            </a:r>
            <a:r>
              <a:rPr dirty="0" sz="1800">
                <a:latin typeface="Trebuchet MS"/>
                <a:cs typeface="Trebuchet MS"/>
              </a:rPr>
              <a:t>born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Black</a:t>
            </a:r>
            <a:r>
              <a:rPr dirty="0" sz="1800" spc="-3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pregnant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people </a:t>
            </a:r>
            <a:r>
              <a:rPr dirty="0" sz="1800">
                <a:latin typeface="Trebuchet MS"/>
                <a:cs typeface="Trebuchet MS"/>
              </a:rPr>
              <a:t>are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statistically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the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same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across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structural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racism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typologies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27925" y="1003436"/>
            <a:ext cx="0" cy="2973070"/>
          </a:xfrm>
          <a:custGeom>
            <a:avLst/>
            <a:gdLst/>
            <a:ahLst/>
            <a:cxnLst/>
            <a:rect l="l" t="t" r="r" b="b"/>
            <a:pathLst>
              <a:path w="0" h="2973070">
                <a:moveTo>
                  <a:pt x="0" y="2972933"/>
                </a:moveTo>
                <a:lnTo>
                  <a:pt x="0" y="0"/>
                </a:lnTo>
              </a:path>
            </a:pathLst>
          </a:custGeom>
          <a:ln w="8432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93534" y="1003436"/>
            <a:ext cx="0" cy="2973070"/>
          </a:xfrm>
          <a:custGeom>
            <a:avLst/>
            <a:gdLst/>
            <a:ahLst/>
            <a:cxnLst/>
            <a:rect l="l" t="t" r="r" b="b"/>
            <a:pathLst>
              <a:path w="0" h="2973070">
                <a:moveTo>
                  <a:pt x="0" y="2972933"/>
                </a:moveTo>
                <a:lnTo>
                  <a:pt x="0" y="0"/>
                </a:lnTo>
              </a:path>
            </a:pathLst>
          </a:custGeom>
          <a:ln w="8432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59302" y="3599442"/>
            <a:ext cx="0" cy="377190"/>
          </a:xfrm>
          <a:custGeom>
            <a:avLst/>
            <a:gdLst/>
            <a:ahLst/>
            <a:cxnLst/>
            <a:rect l="l" t="t" r="r" b="b"/>
            <a:pathLst>
              <a:path w="0" h="377189">
                <a:moveTo>
                  <a:pt x="0" y="0"/>
                </a:moveTo>
                <a:lnTo>
                  <a:pt x="0" y="376926"/>
                </a:lnTo>
              </a:path>
            </a:pathLst>
          </a:custGeom>
          <a:ln w="8432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59302" y="1003436"/>
            <a:ext cx="0" cy="2483485"/>
          </a:xfrm>
          <a:custGeom>
            <a:avLst/>
            <a:gdLst/>
            <a:ahLst/>
            <a:cxnLst/>
            <a:rect l="l" t="t" r="r" b="b"/>
            <a:pathLst>
              <a:path w="0" h="2483485">
                <a:moveTo>
                  <a:pt x="0" y="0"/>
                </a:moveTo>
                <a:lnTo>
                  <a:pt x="0" y="2482881"/>
                </a:lnTo>
              </a:path>
            </a:pathLst>
          </a:custGeom>
          <a:ln w="8432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24912" y="1003436"/>
            <a:ext cx="0" cy="2973070"/>
          </a:xfrm>
          <a:custGeom>
            <a:avLst/>
            <a:gdLst/>
            <a:ahLst/>
            <a:cxnLst/>
            <a:rect l="l" t="t" r="r" b="b"/>
            <a:pathLst>
              <a:path w="0" h="2973070">
                <a:moveTo>
                  <a:pt x="0" y="2972933"/>
                </a:moveTo>
                <a:lnTo>
                  <a:pt x="0" y="0"/>
                </a:lnTo>
              </a:path>
            </a:pathLst>
          </a:custGeom>
          <a:ln w="8432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4653558" y="1003436"/>
            <a:ext cx="4211955" cy="2973070"/>
            <a:chOff x="4653558" y="1003436"/>
            <a:chExt cx="4211955" cy="2973070"/>
          </a:xfrm>
        </p:grpSpPr>
        <p:sp>
          <p:nvSpPr>
            <p:cNvPr id="9" name="object 9"/>
            <p:cNvSpPr/>
            <p:nvPr/>
          </p:nvSpPr>
          <p:spPr>
            <a:xfrm>
              <a:off x="8290680" y="1003436"/>
              <a:ext cx="0" cy="2973070"/>
            </a:xfrm>
            <a:custGeom>
              <a:avLst/>
              <a:gdLst/>
              <a:ahLst/>
              <a:cxnLst/>
              <a:rect l="l" t="t" r="r" b="b"/>
              <a:pathLst>
                <a:path w="0" h="2973070">
                  <a:moveTo>
                    <a:pt x="0" y="2972933"/>
                  </a:moveTo>
                  <a:lnTo>
                    <a:pt x="0" y="0"/>
                  </a:lnTo>
                </a:path>
              </a:pathLst>
            </a:custGeom>
            <a:ln w="8432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653558" y="1003436"/>
              <a:ext cx="4211955" cy="2973070"/>
            </a:xfrm>
            <a:custGeom>
              <a:avLst/>
              <a:gdLst/>
              <a:ahLst/>
              <a:cxnLst/>
              <a:rect l="l" t="t" r="r" b="b"/>
              <a:pathLst>
                <a:path w="4211955" h="2973070">
                  <a:moveTo>
                    <a:pt x="0" y="2415577"/>
                  </a:moveTo>
                  <a:lnTo>
                    <a:pt x="4211329" y="2415577"/>
                  </a:lnTo>
                </a:path>
                <a:path w="4211955" h="2973070">
                  <a:moveTo>
                    <a:pt x="0" y="1486386"/>
                  </a:moveTo>
                  <a:lnTo>
                    <a:pt x="4211329" y="1486386"/>
                  </a:lnTo>
                </a:path>
                <a:path w="4211955" h="2973070">
                  <a:moveTo>
                    <a:pt x="0" y="557355"/>
                  </a:moveTo>
                  <a:lnTo>
                    <a:pt x="4211329" y="557355"/>
                  </a:lnTo>
                </a:path>
                <a:path w="4211955" h="2973070">
                  <a:moveTo>
                    <a:pt x="191402" y="2972933"/>
                  </a:moveTo>
                  <a:lnTo>
                    <a:pt x="191402" y="0"/>
                  </a:lnTo>
                </a:path>
                <a:path w="4211955" h="2973070">
                  <a:moveTo>
                    <a:pt x="957170" y="2972933"/>
                  </a:moveTo>
                  <a:lnTo>
                    <a:pt x="957170" y="0"/>
                  </a:lnTo>
                </a:path>
                <a:path w="4211955" h="2973070">
                  <a:moveTo>
                    <a:pt x="1722780" y="2972933"/>
                  </a:moveTo>
                  <a:lnTo>
                    <a:pt x="1722780" y="0"/>
                  </a:lnTo>
                </a:path>
                <a:path w="4211955" h="2973070">
                  <a:moveTo>
                    <a:pt x="2488548" y="2972933"/>
                  </a:moveTo>
                  <a:lnTo>
                    <a:pt x="2488548" y="0"/>
                  </a:lnTo>
                </a:path>
                <a:path w="4211955" h="2973070">
                  <a:moveTo>
                    <a:pt x="3254317" y="2972933"/>
                  </a:moveTo>
                  <a:lnTo>
                    <a:pt x="3254317" y="0"/>
                  </a:lnTo>
                </a:path>
                <a:path w="4211955" h="2973070">
                  <a:moveTo>
                    <a:pt x="4019926" y="2972933"/>
                  </a:moveTo>
                  <a:lnTo>
                    <a:pt x="4019926" y="0"/>
                  </a:lnTo>
                </a:path>
              </a:pathLst>
            </a:custGeom>
            <a:ln w="17024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29008" y="1380527"/>
              <a:ext cx="236854" cy="1971039"/>
            </a:xfrm>
            <a:custGeom>
              <a:avLst/>
              <a:gdLst/>
              <a:ahLst/>
              <a:cxnLst/>
              <a:rect l="l" t="t" r="r" b="b"/>
              <a:pathLst>
                <a:path w="236854" h="1971039">
                  <a:moveTo>
                    <a:pt x="113284" y="1914385"/>
                  </a:moveTo>
                  <a:lnTo>
                    <a:pt x="108839" y="1892350"/>
                  </a:lnTo>
                  <a:lnTo>
                    <a:pt x="96685" y="1874342"/>
                  </a:lnTo>
                  <a:lnTo>
                    <a:pt x="78689" y="1862201"/>
                  </a:lnTo>
                  <a:lnTo>
                    <a:pt x="56642" y="1857743"/>
                  </a:lnTo>
                  <a:lnTo>
                    <a:pt x="34607" y="1862201"/>
                  </a:lnTo>
                  <a:lnTo>
                    <a:pt x="16598" y="1874342"/>
                  </a:lnTo>
                  <a:lnTo>
                    <a:pt x="4457" y="1892350"/>
                  </a:lnTo>
                  <a:lnTo>
                    <a:pt x="0" y="1914385"/>
                  </a:lnTo>
                  <a:lnTo>
                    <a:pt x="4457" y="1936432"/>
                  </a:lnTo>
                  <a:lnTo>
                    <a:pt x="16598" y="1954428"/>
                  </a:lnTo>
                  <a:lnTo>
                    <a:pt x="34607" y="1966582"/>
                  </a:lnTo>
                  <a:lnTo>
                    <a:pt x="56642" y="1971027"/>
                  </a:lnTo>
                  <a:lnTo>
                    <a:pt x="78689" y="1966582"/>
                  </a:lnTo>
                  <a:lnTo>
                    <a:pt x="96685" y="1954428"/>
                  </a:lnTo>
                  <a:lnTo>
                    <a:pt x="108839" y="1936432"/>
                  </a:lnTo>
                  <a:lnTo>
                    <a:pt x="113284" y="1914385"/>
                  </a:lnTo>
                  <a:close/>
                </a:path>
                <a:path w="236854" h="1971039">
                  <a:moveTo>
                    <a:pt x="190614" y="56642"/>
                  </a:moveTo>
                  <a:lnTo>
                    <a:pt x="186156" y="34607"/>
                  </a:lnTo>
                  <a:lnTo>
                    <a:pt x="174015" y="16598"/>
                  </a:lnTo>
                  <a:lnTo>
                    <a:pt x="156006" y="4457"/>
                  </a:lnTo>
                  <a:lnTo>
                    <a:pt x="133972" y="0"/>
                  </a:lnTo>
                  <a:lnTo>
                    <a:pt x="111925" y="4457"/>
                  </a:lnTo>
                  <a:lnTo>
                    <a:pt x="93929" y="16598"/>
                  </a:lnTo>
                  <a:lnTo>
                    <a:pt x="81788" y="34607"/>
                  </a:lnTo>
                  <a:lnTo>
                    <a:pt x="77330" y="56642"/>
                  </a:lnTo>
                  <a:lnTo>
                    <a:pt x="81788" y="78689"/>
                  </a:lnTo>
                  <a:lnTo>
                    <a:pt x="93929" y="96685"/>
                  </a:lnTo>
                  <a:lnTo>
                    <a:pt x="111925" y="108826"/>
                  </a:lnTo>
                  <a:lnTo>
                    <a:pt x="133972" y="113284"/>
                  </a:lnTo>
                  <a:lnTo>
                    <a:pt x="156006" y="108826"/>
                  </a:lnTo>
                  <a:lnTo>
                    <a:pt x="174015" y="96685"/>
                  </a:lnTo>
                  <a:lnTo>
                    <a:pt x="186156" y="78689"/>
                  </a:lnTo>
                  <a:lnTo>
                    <a:pt x="190614" y="56642"/>
                  </a:lnTo>
                  <a:close/>
                </a:path>
                <a:path w="236854" h="1971039">
                  <a:moveTo>
                    <a:pt x="236435" y="985520"/>
                  </a:moveTo>
                  <a:lnTo>
                    <a:pt x="231978" y="963472"/>
                  </a:lnTo>
                  <a:lnTo>
                    <a:pt x="219837" y="945476"/>
                  </a:lnTo>
                  <a:lnTo>
                    <a:pt x="201828" y="933323"/>
                  </a:lnTo>
                  <a:lnTo>
                    <a:pt x="179793" y="928878"/>
                  </a:lnTo>
                  <a:lnTo>
                    <a:pt x="157746" y="933323"/>
                  </a:lnTo>
                  <a:lnTo>
                    <a:pt x="139750" y="945476"/>
                  </a:lnTo>
                  <a:lnTo>
                    <a:pt x="127609" y="963472"/>
                  </a:lnTo>
                  <a:lnTo>
                    <a:pt x="123151" y="985520"/>
                  </a:lnTo>
                  <a:lnTo>
                    <a:pt x="127609" y="1007554"/>
                  </a:lnTo>
                  <a:lnTo>
                    <a:pt x="139750" y="1025563"/>
                  </a:lnTo>
                  <a:lnTo>
                    <a:pt x="157746" y="1037704"/>
                  </a:lnTo>
                  <a:lnTo>
                    <a:pt x="179793" y="1042162"/>
                  </a:lnTo>
                  <a:lnTo>
                    <a:pt x="201828" y="1037704"/>
                  </a:lnTo>
                  <a:lnTo>
                    <a:pt x="219837" y="1025563"/>
                  </a:lnTo>
                  <a:lnTo>
                    <a:pt x="231978" y="1007554"/>
                  </a:lnTo>
                  <a:lnTo>
                    <a:pt x="236435" y="9855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127138" y="1472806"/>
              <a:ext cx="872490" cy="1990725"/>
            </a:xfrm>
            <a:custGeom>
              <a:avLst/>
              <a:gdLst/>
              <a:ahLst/>
              <a:cxnLst/>
              <a:rect l="l" t="t" r="r" b="b"/>
              <a:pathLst>
                <a:path w="872490" h="1990725">
                  <a:moveTo>
                    <a:pt x="152425" y="132067"/>
                  </a:moveTo>
                  <a:lnTo>
                    <a:pt x="76212" y="0"/>
                  </a:lnTo>
                  <a:lnTo>
                    <a:pt x="0" y="132067"/>
                  </a:lnTo>
                  <a:lnTo>
                    <a:pt x="152425" y="132067"/>
                  </a:lnTo>
                  <a:close/>
                </a:path>
                <a:path w="872490" h="1990725">
                  <a:moveTo>
                    <a:pt x="244233" y="1990128"/>
                  </a:moveTo>
                  <a:lnTo>
                    <a:pt x="168173" y="1858225"/>
                  </a:lnTo>
                  <a:lnTo>
                    <a:pt x="91973" y="1990128"/>
                  </a:lnTo>
                  <a:lnTo>
                    <a:pt x="244233" y="1990128"/>
                  </a:lnTo>
                  <a:close/>
                </a:path>
                <a:path w="872490" h="1990725">
                  <a:moveTo>
                    <a:pt x="872210" y="1061097"/>
                  </a:moveTo>
                  <a:lnTo>
                    <a:pt x="795997" y="929195"/>
                  </a:lnTo>
                  <a:lnTo>
                    <a:pt x="719797" y="1061097"/>
                  </a:lnTo>
                  <a:lnTo>
                    <a:pt x="872210" y="1061097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748640" y="1628101"/>
              <a:ext cx="374015" cy="1971675"/>
            </a:xfrm>
            <a:custGeom>
              <a:avLst/>
              <a:gdLst/>
              <a:ahLst/>
              <a:cxnLst/>
              <a:rect l="l" t="t" r="r" b="b"/>
              <a:pathLst>
                <a:path w="374015" h="1971675">
                  <a:moveTo>
                    <a:pt x="113118" y="1858225"/>
                  </a:moveTo>
                  <a:lnTo>
                    <a:pt x="0" y="1858225"/>
                  </a:lnTo>
                  <a:lnTo>
                    <a:pt x="0" y="1971344"/>
                  </a:lnTo>
                  <a:lnTo>
                    <a:pt x="113118" y="1971344"/>
                  </a:lnTo>
                  <a:lnTo>
                    <a:pt x="113118" y="1858225"/>
                  </a:lnTo>
                  <a:close/>
                </a:path>
                <a:path w="374015" h="1971675">
                  <a:moveTo>
                    <a:pt x="373405" y="929195"/>
                  </a:moveTo>
                  <a:lnTo>
                    <a:pt x="260286" y="929195"/>
                  </a:lnTo>
                  <a:lnTo>
                    <a:pt x="260286" y="1042314"/>
                  </a:lnTo>
                  <a:lnTo>
                    <a:pt x="373405" y="1042314"/>
                  </a:lnTo>
                  <a:lnTo>
                    <a:pt x="373405" y="929195"/>
                  </a:lnTo>
                  <a:close/>
                </a:path>
                <a:path w="374015" h="1971675">
                  <a:moveTo>
                    <a:pt x="373405" y="0"/>
                  </a:moveTo>
                  <a:lnTo>
                    <a:pt x="260286" y="0"/>
                  </a:lnTo>
                  <a:lnTo>
                    <a:pt x="260286" y="113118"/>
                  </a:lnTo>
                  <a:lnTo>
                    <a:pt x="373405" y="113118"/>
                  </a:lnTo>
                  <a:lnTo>
                    <a:pt x="373405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09768" y="1437005"/>
              <a:ext cx="321945" cy="1858645"/>
            </a:xfrm>
            <a:custGeom>
              <a:avLst/>
              <a:gdLst/>
              <a:ahLst/>
              <a:cxnLst/>
              <a:rect l="l" t="t" r="r" b="b"/>
              <a:pathLst>
                <a:path w="321945" h="1858645">
                  <a:moveTo>
                    <a:pt x="260294" y="0"/>
                  </a:moveTo>
                  <a:lnTo>
                    <a:pt x="61255" y="0"/>
                  </a:lnTo>
                </a:path>
                <a:path w="321945" h="1858645">
                  <a:moveTo>
                    <a:pt x="321549" y="929031"/>
                  </a:moveTo>
                  <a:lnTo>
                    <a:pt x="91962" y="929031"/>
                  </a:lnTo>
                </a:path>
                <a:path w="321945" h="1858645">
                  <a:moveTo>
                    <a:pt x="168491" y="1858063"/>
                  </a:moveTo>
                  <a:lnTo>
                    <a:pt x="0" y="1858063"/>
                  </a:lnTo>
                </a:path>
              </a:pathLst>
            </a:custGeom>
            <a:ln w="272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728595" y="1560791"/>
              <a:ext cx="1608455" cy="1858645"/>
            </a:xfrm>
            <a:custGeom>
              <a:avLst/>
              <a:gdLst/>
              <a:ahLst/>
              <a:cxnLst/>
              <a:rect l="l" t="t" r="r" b="b"/>
              <a:pathLst>
                <a:path w="1608454" h="1858645">
                  <a:moveTo>
                    <a:pt x="903552" y="0"/>
                  </a:moveTo>
                  <a:lnTo>
                    <a:pt x="0" y="0"/>
                  </a:lnTo>
                </a:path>
                <a:path w="1608454" h="1858645">
                  <a:moveTo>
                    <a:pt x="1608066" y="929031"/>
                  </a:moveTo>
                  <a:lnTo>
                    <a:pt x="796316" y="929031"/>
                  </a:lnTo>
                </a:path>
                <a:path w="1608454" h="1858645">
                  <a:moveTo>
                    <a:pt x="1072044" y="1858222"/>
                  </a:moveTo>
                  <a:lnTo>
                    <a:pt x="61255" y="1858222"/>
                  </a:lnTo>
                </a:path>
              </a:pathLst>
            </a:custGeom>
            <a:ln w="27207">
              <a:solidFill>
                <a:srgbClr val="00A0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453027" y="1684736"/>
              <a:ext cx="965200" cy="1858645"/>
            </a:xfrm>
            <a:custGeom>
              <a:avLst/>
              <a:gdLst/>
              <a:ahLst/>
              <a:cxnLst/>
              <a:rect l="l" t="t" r="r" b="b"/>
              <a:pathLst>
                <a:path w="965200" h="1858645">
                  <a:moveTo>
                    <a:pt x="964807" y="0"/>
                  </a:moveTo>
                  <a:lnTo>
                    <a:pt x="291001" y="0"/>
                  </a:lnTo>
                </a:path>
                <a:path w="965200" h="1858645">
                  <a:moveTo>
                    <a:pt x="888119" y="929031"/>
                  </a:moveTo>
                  <a:lnTo>
                    <a:pt x="352256" y="929031"/>
                  </a:lnTo>
                </a:path>
                <a:path w="965200" h="1858645">
                  <a:moveTo>
                    <a:pt x="704354" y="1858063"/>
                  </a:moveTo>
                  <a:lnTo>
                    <a:pt x="0" y="1858063"/>
                  </a:lnTo>
                </a:path>
              </a:pathLst>
            </a:custGeom>
            <a:ln w="27207">
              <a:solidFill>
                <a:srgbClr val="F2A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22075" y="989885"/>
            <a:ext cx="648335" cy="3329304"/>
            <a:chOff x="722075" y="989885"/>
            <a:chExt cx="648335" cy="3329304"/>
          </a:xfrm>
        </p:grpSpPr>
        <p:sp>
          <p:nvSpPr>
            <p:cNvPr id="18" name="object 18"/>
            <p:cNvSpPr/>
            <p:nvPr/>
          </p:nvSpPr>
          <p:spPr>
            <a:xfrm>
              <a:off x="722075" y="3901458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632136" y="0"/>
                  </a:moveTo>
                  <a:lnTo>
                    <a:pt x="647810" y="0"/>
                  </a:lnTo>
                </a:path>
                <a:path w="648335" h="0">
                  <a:moveTo>
                    <a:pt x="109718" y="0"/>
                  </a:moveTo>
                  <a:lnTo>
                    <a:pt x="120142" y="0"/>
                  </a:lnTo>
                </a:path>
                <a:path w="648335" h="0">
                  <a:moveTo>
                    <a:pt x="214186" y="0"/>
                  </a:moveTo>
                  <a:lnTo>
                    <a:pt x="329155" y="0"/>
                  </a:lnTo>
                </a:path>
                <a:path w="648335" h="0">
                  <a:moveTo>
                    <a:pt x="0" y="0"/>
                  </a:moveTo>
                  <a:lnTo>
                    <a:pt x="15674" y="0"/>
                  </a:lnTo>
                </a:path>
                <a:path w="648335" h="0">
                  <a:moveTo>
                    <a:pt x="423200" y="0"/>
                  </a:moveTo>
                  <a:lnTo>
                    <a:pt x="433624" y="0"/>
                  </a:lnTo>
                </a:path>
                <a:path w="648335" h="0">
                  <a:moveTo>
                    <a:pt x="527668" y="0"/>
                  </a:moveTo>
                  <a:lnTo>
                    <a:pt x="538092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22075" y="2238684"/>
              <a:ext cx="648335" cy="831850"/>
            </a:xfrm>
            <a:custGeom>
              <a:avLst/>
              <a:gdLst/>
              <a:ahLst/>
              <a:cxnLst/>
              <a:rect l="l" t="t" r="r" b="b"/>
              <a:pathLst>
                <a:path w="648335" h="831850">
                  <a:moveTo>
                    <a:pt x="632136" y="831348"/>
                  </a:moveTo>
                  <a:lnTo>
                    <a:pt x="647810" y="831348"/>
                  </a:lnTo>
                </a:path>
                <a:path w="648335" h="831850">
                  <a:moveTo>
                    <a:pt x="109718" y="831348"/>
                  </a:moveTo>
                  <a:lnTo>
                    <a:pt x="120142" y="831348"/>
                  </a:lnTo>
                </a:path>
                <a:path w="648335" h="831850">
                  <a:moveTo>
                    <a:pt x="214186" y="831348"/>
                  </a:moveTo>
                  <a:lnTo>
                    <a:pt x="329155" y="831348"/>
                  </a:lnTo>
                </a:path>
                <a:path w="648335" h="831850">
                  <a:moveTo>
                    <a:pt x="0" y="831348"/>
                  </a:moveTo>
                  <a:lnTo>
                    <a:pt x="15674" y="831348"/>
                  </a:lnTo>
                </a:path>
                <a:path w="648335" h="831850">
                  <a:moveTo>
                    <a:pt x="423200" y="831348"/>
                  </a:moveTo>
                  <a:lnTo>
                    <a:pt x="433624" y="831348"/>
                  </a:lnTo>
                </a:path>
                <a:path w="648335" h="831850">
                  <a:moveTo>
                    <a:pt x="527668" y="831348"/>
                  </a:moveTo>
                  <a:lnTo>
                    <a:pt x="538092" y="831348"/>
                  </a:lnTo>
                </a:path>
                <a:path w="648335" h="831850">
                  <a:moveTo>
                    <a:pt x="632136" y="0"/>
                  </a:moveTo>
                  <a:lnTo>
                    <a:pt x="647810" y="0"/>
                  </a:lnTo>
                </a:path>
                <a:path w="648335" h="831850">
                  <a:moveTo>
                    <a:pt x="109718" y="0"/>
                  </a:moveTo>
                  <a:lnTo>
                    <a:pt x="120142" y="0"/>
                  </a:lnTo>
                </a:path>
                <a:path w="648335" h="831850">
                  <a:moveTo>
                    <a:pt x="214186" y="0"/>
                  </a:moveTo>
                  <a:lnTo>
                    <a:pt x="329155" y="0"/>
                  </a:lnTo>
                </a:path>
                <a:path w="648335" h="831850">
                  <a:moveTo>
                    <a:pt x="0" y="0"/>
                  </a:moveTo>
                  <a:lnTo>
                    <a:pt x="15674" y="0"/>
                  </a:lnTo>
                </a:path>
                <a:path w="648335" h="831850">
                  <a:moveTo>
                    <a:pt x="423200" y="0"/>
                  </a:moveTo>
                  <a:lnTo>
                    <a:pt x="433624" y="0"/>
                  </a:lnTo>
                </a:path>
                <a:path w="648335" h="831850">
                  <a:moveTo>
                    <a:pt x="527668" y="0"/>
                  </a:moveTo>
                  <a:lnTo>
                    <a:pt x="538092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22075" y="1407258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120142" y="0"/>
                  </a:lnTo>
                </a:path>
                <a:path w="648335" h="0">
                  <a:moveTo>
                    <a:pt x="214186" y="0"/>
                  </a:moveTo>
                  <a:lnTo>
                    <a:pt x="329155" y="0"/>
                  </a:lnTo>
                </a:path>
                <a:path w="648335" h="0">
                  <a:moveTo>
                    <a:pt x="423200" y="0"/>
                  </a:moveTo>
                  <a:lnTo>
                    <a:pt x="433624" y="0"/>
                  </a:lnTo>
                </a:path>
                <a:path w="648335" h="0">
                  <a:moveTo>
                    <a:pt x="527668" y="0"/>
                  </a:moveTo>
                  <a:lnTo>
                    <a:pt x="538092" y="0"/>
                  </a:lnTo>
                </a:path>
                <a:path w="648335" h="0">
                  <a:moveTo>
                    <a:pt x="632136" y="0"/>
                  </a:moveTo>
                  <a:lnTo>
                    <a:pt x="647810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22075" y="4317171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647810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22075" y="2654320"/>
              <a:ext cx="648335" cy="831850"/>
            </a:xfrm>
            <a:custGeom>
              <a:avLst/>
              <a:gdLst/>
              <a:ahLst/>
              <a:cxnLst/>
              <a:rect l="l" t="t" r="r" b="b"/>
              <a:pathLst>
                <a:path w="648335" h="831850">
                  <a:moveTo>
                    <a:pt x="632136" y="831425"/>
                  </a:moveTo>
                  <a:lnTo>
                    <a:pt x="647810" y="831425"/>
                  </a:lnTo>
                </a:path>
                <a:path w="648335" h="831850">
                  <a:moveTo>
                    <a:pt x="423200" y="831425"/>
                  </a:moveTo>
                  <a:lnTo>
                    <a:pt x="433624" y="831425"/>
                  </a:lnTo>
                </a:path>
                <a:path w="648335" h="831850">
                  <a:moveTo>
                    <a:pt x="109718" y="831425"/>
                  </a:moveTo>
                  <a:lnTo>
                    <a:pt x="120142" y="831425"/>
                  </a:lnTo>
                </a:path>
                <a:path w="648335" h="831850">
                  <a:moveTo>
                    <a:pt x="527668" y="831425"/>
                  </a:moveTo>
                  <a:lnTo>
                    <a:pt x="538092" y="831425"/>
                  </a:lnTo>
                </a:path>
                <a:path w="648335" h="831850">
                  <a:moveTo>
                    <a:pt x="214186" y="831425"/>
                  </a:moveTo>
                  <a:lnTo>
                    <a:pt x="329155" y="831425"/>
                  </a:lnTo>
                </a:path>
                <a:path w="648335" h="831850">
                  <a:moveTo>
                    <a:pt x="0" y="831425"/>
                  </a:moveTo>
                  <a:lnTo>
                    <a:pt x="15674" y="831425"/>
                  </a:lnTo>
                </a:path>
                <a:path w="648335" h="831850">
                  <a:moveTo>
                    <a:pt x="0" y="0"/>
                  </a:moveTo>
                  <a:lnTo>
                    <a:pt x="15674" y="0"/>
                  </a:lnTo>
                </a:path>
                <a:path w="648335" h="831850">
                  <a:moveTo>
                    <a:pt x="423200" y="0"/>
                  </a:moveTo>
                  <a:lnTo>
                    <a:pt x="433624" y="0"/>
                  </a:lnTo>
                </a:path>
                <a:path w="648335" h="831850">
                  <a:moveTo>
                    <a:pt x="109718" y="0"/>
                  </a:moveTo>
                  <a:lnTo>
                    <a:pt x="120142" y="0"/>
                  </a:lnTo>
                </a:path>
                <a:path w="648335" h="831850">
                  <a:moveTo>
                    <a:pt x="527668" y="0"/>
                  </a:moveTo>
                  <a:lnTo>
                    <a:pt x="538092" y="0"/>
                  </a:lnTo>
                </a:path>
                <a:path w="648335" h="831850">
                  <a:moveTo>
                    <a:pt x="214186" y="0"/>
                  </a:moveTo>
                  <a:lnTo>
                    <a:pt x="329155" y="0"/>
                  </a:lnTo>
                </a:path>
                <a:path w="648335" h="831850">
                  <a:moveTo>
                    <a:pt x="632136" y="0"/>
                  </a:moveTo>
                  <a:lnTo>
                    <a:pt x="647810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22075" y="1822971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120142" y="0"/>
                  </a:lnTo>
                </a:path>
                <a:path w="648335" h="0">
                  <a:moveTo>
                    <a:pt x="214186" y="0"/>
                  </a:moveTo>
                  <a:lnTo>
                    <a:pt x="329155" y="0"/>
                  </a:lnTo>
                </a:path>
                <a:path w="648335" h="0">
                  <a:moveTo>
                    <a:pt x="423200" y="0"/>
                  </a:moveTo>
                  <a:lnTo>
                    <a:pt x="433624" y="0"/>
                  </a:lnTo>
                </a:path>
                <a:path w="648335" h="0">
                  <a:moveTo>
                    <a:pt x="527668" y="0"/>
                  </a:moveTo>
                  <a:lnTo>
                    <a:pt x="538092" y="0"/>
                  </a:lnTo>
                </a:path>
                <a:path w="648335" h="0">
                  <a:moveTo>
                    <a:pt x="632136" y="0"/>
                  </a:moveTo>
                  <a:lnTo>
                    <a:pt x="647810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22075" y="991545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647810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37749" y="2198765"/>
              <a:ext cx="94615" cy="2118995"/>
            </a:xfrm>
            <a:custGeom>
              <a:avLst/>
              <a:gdLst/>
              <a:ahLst/>
              <a:cxnLst/>
              <a:rect l="l" t="t" r="r" b="b"/>
              <a:pathLst>
                <a:path w="94615" h="2118995">
                  <a:moveTo>
                    <a:pt x="94044" y="0"/>
                  </a:moveTo>
                  <a:lnTo>
                    <a:pt x="0" y="0"/>
                  </a:lnTo>
                  <a:lnTo>
                    <a:pt x="0" y="2118405"/>
                  </a:lnTo>
                  <a:lnTo>
                    <a:pt x="94044" y="211840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42217" y="991545"/>
              <a:ext cx="94615" cy="3326129"/>
            </a:xfrm>
            <a:custGeom>
              <a:avLst/>
              <a:gdLst/>
              <a:ahLst/>
              <a:cxnLst/>
              <a:rect l="l" t="t" r="r" b="b"/>
              <a:pathLst>
                <a:path w="94615" h="3326129">
                  <a:moveTo>
                    <a:pt x="94044" y="0"/>
                  </a:moveTo>
                  <a:lnTo>
                    <a:pt x="0" y="0"/>
                  </a:lnTo>
                  <a:lnTo>
                    <a:pt x="0" y="3325625"/>
                  </a:lnTo>
                  <a:lnTo>
                    <a:pt x="94044" y="332562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46686" y="4317171"/>
              <a:ext cx="94615" cy="0"/>
            </a:xfrm>
            <a:custGeom>
              <a:avLst/>
              <a:gdLst/>
              <a:ahLst/>
              <a:cxnLst/>
              <a:rect l="l" t="t" r="r" b="b"/>
              <a:pathLst>
                <a:path w="94615" h="0">
                  <a:moveTo>
                    <a:pt x="94044" y="0"/>
                  </a:moveTo>
                  <a:lnTo>
                    <a:pt x="0" y="0"/>
                  </a:lnTo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051231" y="991545"/>
              <a:ext cx="94615" cy="3326129"/>
            </a:xfrm>
            <a:custGeom>
              <a:avLst/>
              <a:gdLst/>
              <a:ahLst/>
              <a:cxnLst/>
              <a:rect l="l" t="t" r="r" b="b"/>
              <a:pathLst>
                <a:path w="94615" h="3326129">
                  <a:moveTo>
                    <a:pt x="94044" y="0"/>
                  </a:moveTo>
                  <a:lnTo>
                    <a:pt x="0" y="0"/>
                  </a:lnTo>
                  <a:lnTo>
                    <a:pt x="0" y="3325625"/>
                  </a:lnTo>
                  <a:lnTo>
                    <a:pt x="94044" y="332562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98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155699" y="1403938"/>
              <a:ext cx="94615" cy="2913380"/>
            </a:xfrm>
            <a:custGeom>
              <a:avLst/>
              <a:gdLst/>
              <a:ahLst/>
              <a:cxnLst/>
              <a:rect l="l" t="t" r="r" b="b"/>
              <a:pathLst>
                <a:path w="94615" h="2913379">
                  <a:moveTo>
                    <a:pt x="94044" y="0"/>
                  </a:moveTo>
                  <a:lnTo>
                    <a:pt x="0" y="0"/>
                  </a:lnTo>
                  <a:lnTo>
                    <a:pt x="0" y="2913232"/>
                  </a:lnTo>
                  <a:lnTo>
                    <a:pt x="94044" y="2913232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260167" y="991545"/>
              <a:ext cx="94615" cy="3326129"/>
            </a:xfrm>
            <a:custGeom>
              <a:avLst/>
              <a:gdLst/>
              <a:ahLst/>
              <a:cxnLst/>
              <a:rect l="l" t="t" r="r" b="b"/>
              <a:pathLst>
                <a:path w="94615" h="3326129">
                  <a:moveTo>
                    <a:pt x="94044" y="0"/>
                  </a:moveTo>
                  <a:lnTo>
                    <a:pt x="0" y="0"/>
                  </a:lnTo>
                  <a:lnTo>
                    <a:pt x="0" y="3325625"/>
                  </a:lnTo>
                  <a:lnTo>
                    <a:pt x="94044" y="332562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1592257" y="989885"/>
            <a:ext cx="648335" cy="3329304"/>
            <a:chOff x="1592257" y="989885"/>
            <a:chExt cx="648335" cy="3329304"/>
          </a:xfrm>
        </p:grpSpPr>
        <p:sp>
          <p:nvSpPr>
            <p:cNvPr id="32" name="object 32"/>
            <p:cNvSpPr/>
            <p:nvPr/>
          </p:nvSpPr>
          <p:spPr>
            <a:xfrm>
              <a:off x="1592257" y="3901458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632214" y="0"/>
                  </a:moveTo>
                  <a:lnTo>
                    <a:pt x="647888" y="0"/>
                  </a:lnTo>
                </a:path>
                <a:path w="648335" h="0">
                  <a:moveTo>
                    <a:pt x="109718" y="0"/>
                  </a:moveTo>
                  <a:lnTo>
                    <a:pt x="120218" y="0"/>
                  </a:lnTo>
                </a:path>
                <a:path w="648335" h="0">
                  <a:moveTo>
                    <a:pt x="214263" y="0"/>
                  </a:moveTo>
                  <a:lnTo>
                    <a:pt x="224687" y="0"/>
                  </a:lnTo>
                </a:path>
                <a:path w="648335" h="0">
                  <a:moveTo>
                    <a:pt x="0" y="0"/>
                  </a:moveTo>
                  <a:lnTo>
                    <a:pt x="15673" y="0"/>
                  </a:lnTo>
                </a:path>
                <a:path w="648335" h="0">
                  <a:moveTo>
                    <a:pt x="318732" y="0"/>
                  </a:moveTo>
                  <a:lnTo>
                    <a:pt x="329155" y="0"/>
                  </a:lnTo>
                </a:path>
                <a:path w="648335" h="0">
                  <a:moveTo>
                    <a:pt x="423200" y="0"/>
                  </a:moveTo>
                  <a:lnTo>
                    <a:pt x="433700" y="0"/>
                  </a:lnTo>
                </a:path>
                <a:path w="648335" h="0">
                  <a:moveTo>
                    <a:pt x="527745" y="0"/>
                  </a:moveTo>
                  <a:lnTo>
                    <a:pt x="538169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592257" y="2238684"/>
              <a:ext cx="648335" cy="831850"/>
            </a:xfrm>
            <a:custGeom>
              <a:avLst/>
              <a:gdLst/>
              <a:ahLst/>
              <a:cxnLst/>
              <a:rect l="l" t="t" r="r" b="b"/>
              <a:pathLst>
                <a:path w="648335" h="831850">
                  <a:moveTo>
                    <a:pt x="632214" y="831348"/>
                  </a:moveTo>
                  <a:lnTo>
                    <a:pt x="647888" y="831348"/>
                  </a:lnTo>
                </a:path>
                <a:path w="648335" h="831850">
                  <a:moveTo>
                    <a:pt x="109718" y="831348"/>
                  </a:moveTo>
                  <a:lnTo>
                    <a:pt x="120218" y="831348"/>
                  </a:lnTo>
                </a:path>
                <a:path w="648335" h="831850">
                  <a:moveTo>
                    <a:pt x="214263" y="831348"/>
                  </a:moveTo>
                  <a:lnTo>
                    <a:pt x="224687" y="831348"/>
                  </a:lnTo>
                </a:path>
                <a:path w="648335" h="831850">
                  <a:moveTo>
                    <a:pt x="0" y="831348"/>
                  </a:moveTo>
                  <a:lnTo>
                    <a:pt x="15673" y="831348"/>
                  </a:lnTo>
                </a:path>
                <a:path w="648335" h="831850">
                  <a:moveTo>
                    <a:pt x="318732" y="831348"/>
                  </a:moveTo>
                  <a:lnTo>
                    <a:pt x="329155" y="831348"/>
                  </a:lnTo>
                </a:path>
                <a:path w="648335" h="831850">
                  <a:moveTo>
                    <a:pt x="423200" y="831348"/>
                  </a:moveTo>
                  <a:lnTo>
                    <a:pt x="433700" y="831348"/>
                  </a:lnTo>
                </a:path>
                <a:path w="648335" h="831850">
                  <a:moveTo>
                    <a:pt x="527745" y="831348"/>
                  </a:moveTo>
                  <a:lnTo>
                    <a:pt x="538169" y="831348"/>
                  </a:lnTo>
                </a:path>
                <a:path w="648335" h="831850">
                  <a:moveTo>
                    <a:pt x="632214" y="0"/>
                  </a:moveTo>
                  <a:lnTo>
                    <a:pt x="647888" y="0"/>
                  </a:lnTo>
                </a:path>
                <a:path w="648335" h="831850">
                  <a:moveTo>
                    <a:pt x="109718" y="0"/>
                  </a:moveTo>
                  <a:lnTo>
                    <a:pt x="120218" y="0"/>
                  </a:lnTo>
                </a:path>
                <a:path w="648335" h="831850">
                  <a:moveTo>
                    <a:pt x="214263" y="0"/>
                  </a:moveTo>
                  <a:lnTo>
                    <a:pt x="224687" y="0"/>
                  </a:lnTo>
                </a:path>
                <a:path w="648335" h="831850">
                  <a:moveTo>
                    <a:pt x="0" y="0"/>
                  </a:moveTo>
                  <a:lnTo>
                    <a:pt x="15673" y="0"/>
                  </a:lnTo>
                </a:path>
                <a:path w="648335" h="831850">
                  <a:moveTo>
                    <a:pt x="318732" y="0"/>
                  </a:moveTo>
                  <a:lnTo>
                    <a:pt x="329155" y="0"/>
                  </a:lnTo>
                </a:path>
                <a:path w="648335" h="831850">
                  <a:moveTo>
                    <a:pt x="423200" y="0"/>
                  </a:moveTo>
                  <a:lnTo>
                    <a:pt x="433700" y="0"/>
                  </a:lnTo>
                </a:path>
                <a:path w="648335" h="831850">
                  <a:moveTo>
                    <a:pt x="527745" y="0"/>
                  </a:moveTo>
                  <a:lnTo>
                    <a:pt x="538169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592257" y="1407258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527745" y="0"/>
                  </a:moveTo>
                  <a:lnTo>
                    <a:pt x="647888" y="0"/>
                  </a:lnTo>
                </a:path>
                <a:path w="648335" h="0">
                  <a:moveTo>
                    <a:pt x="214263" y="0"/>
                  </a:moveTo>
                  <a:lnTo>
                    <a:pt x="224687" y="0"/>
                  </a:lnTo>
                </a:path>
                <a:path w="648335" h="0">
                  <a:moveTo>
                    <a:pt x="318732" y="0"/>
                  </a:moveTo>
                  <a:lnTo>
                    <a:pt x="433700" y="0"/>
                  </a:lnTo>
                </a:path>
                <a:path w="648335" h="0">
                  <a:moveTo>
                    <a:pt x="0" y="0"/>
                  </a:moveTo>
                  <a:lnTo>
                    <a:pt x="120218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592257" y="4317171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592257" y="2654320"/>
              <a:ext cx="648335" cy="831850"/>
            </a:xfrm>
            <a:custGeom>
              <a:avLst/>
              <a:gdLst/>
              <a:ahLst/>
              <a:cxnLst/>
              <a:rect l="l" t="t" r="r" b="b"/>
              <a:pathLst>
                <a:path w="648335" h="831850">
                  <a:moveTo>
                    <a:pt x="527745" y="831425"/>
                  </a:moveTo>
                  <a:lnTo>
                    <a:pt x="538169" y="831425"/>
                  </a:lnTo>
                </a:path>
                <a:path w="648335" h="831850">
                  <a:moveTo>
                    <a:pt x="109718" y="831425"/>
                  </a:moveTo>
                  <a:lnTo>
                    <a:pt x="120218" y="831425"/>
                  </a:lnTo>
                </a:path>
                <a:path w="648335" h="831850">
                  <a:moveTo>
                    <a:pt x="318732" y="831425"/>
                  </a:moveTo>
                  <a:lnTo>
                    <a:pt x="329155" y="831425"/>
                  </a:lnTo>
                </a:path>
                <a:path w="648335" h="831850">
                  <a:moveTo>
                    <a:pt x="0" y="831425"/>
                  </a:moveTo>
                  <a:lnTo>
                    <a:pt x="15673" y="831425"/>
                  </a:lnTo>
                </a:path>
                <a:path w="648335" h="831850">
                  <a:moveTo>
                    <a:pt x="423200" y="831425"/>
                  </a:moveTo>
                  <a:lnTo>
                    <a:pt x="433700" y="831425"/>
                  </a:lnTo>
                </a:path>
                <a:path w="648335" h="831850">
                  <a:moveTo>
                    <a:pt x="214263" y="831425"/>
                  </a:moveTo>
                  <a:lnTo>
                    <a:pt x="224687" y="831425"/>
                  </a:lnTo>
                </a:path>
                <a:path w="648335" h="831850">
                  <a:moveTo>
                    <a:pt x="632214" y="831425"/>
                  </a:moveTo>
                  <a:lnTo>
                    <a:pt x="647888" y="831425"/>
                  </a:lnTo>
                </a:path>
                <a:path w="648335" h="831850">
                  <a:moveTo>
                    <a:pt x="0" y="0"/>
                  </a:moveTo>
                  <a:lnTo>
                    <a:pt x="15673" y="0"/>
                  </a:lnTo>
                </a:path>
                <a:path w="648335" h="831850">
                  <a:moveTo>
                    <a:pt x="109718" y="0"/>
                  </a:moveTo>
                  <a:lnTo>
                    <a:pt x="120218" y="0"/>
                  </a:lnTo>
                </a:path>
                <a:path w="648335" h="831850">
                  <a:moveTo>
                    <a:pt x="423200" y="0"/>
                  </a:moveTo>
                  <a:lnTo>
                    <a:pt x="433700" y="0"/>
                  </a:lnTo>
                </a:path>
                <a:path w="648335" h="831850">
                  <a:moveTo>
                    <a:pt x="214263" y="0"/>
                  </a:moveTo>
                  <a:lnTo>
                    <a:pt x="224687" y="0"/>
                  </a:lnTo>
                </a:path>
                <a:path w="648335" h="831850">
                  <a:moveTo>
                    <a:pt x="527745" y="0"/>
                  </a:moveTo>
                  <a:lnTo>
                    <a:pt x="538169" y="0"/>
                  </a:lnTo>
                </a:path>
                <a:path w="648335" h="831850">
                  <a:moveTo>
                    <a:pt x="318732" y="0"/>
                  </a:moveTo>
                  <a:lnTo>
                    <a:pt x="329155" y="0"/>
                  </a:lnTo>
                </a:path>
                <a:path w="648335" h="831850">
                  <a:moveTo>
                    <a:pt x="632214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592257" y="1822971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15673" y="0"/>
                  </a:lnTo>
                </a:path>
                <a:path w="648335" h="0">
                  <a:moveTo>
                    <a:pt x="109718" y="0"/>
                  </a:moveTo>
                  <a:lnTo>
                    <a:pt x="120218" y="0"/>
                  </a:lnTo>
                </a:path>
                <a:path w="648335" h="0">
                  <a:moveTo>
                    <a:pt x="214263" y="0"/>
                  </a:moveTo>
                  <a:lnTo>
                    <a:pt x="224687" y="0"/>
                  </a:lnTo>
                </a:path>
                <a:path w="648335" h="0">
                  <a:moveTo>
                    <a:pt x="318732" y="0"/>
                  </a:moveTo>
                  <a:lnTo>
                    <a:pt x="329155" y="0"/>
                  </a:lnTo>
                </a:path>
                <a:path w="648335" h="0">
                  <a:moveTo>
                    <a:pt x="423200" y="0"/>
                  </a:moveTo>
                  <a:lnTo>
                    <a:pt x="433700" y="0"/>
                  </a:lnTo>
                </a:path>
                <a:path w="648335" h="0">
                  <a:moveTo>
                    <a:pt x="527745" y="0"/>
                  </a:moveTo>
                  <a:lnTo>
                    <a:pt x="538169" y="0"/>
                  </a:lnTo>
                </a:path>
                <a:path w="648335" h="0">
                  <a:moveTo>
                    <a:pt x="632214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592257" y="991545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607931" y="1749773"/>
              <a:ext cx="94615" cy="2567940"/>
            </a:xfrm>
            <a:custGeom>
              <a:avLst/>
              <a:gdLst/>
              <a:ahLst/>
              <a:cxnLst/>
              <a:rect l="l" t="t" r="r" b="b"/>
              <a:pathLst>
                <a:path w="94614" h="2567940">
                  <a:moveTo>
                    <a:pt x="94044" y="0"/>
                  </a:moveTo>
                  <a:lnTo>
                    <a:pt x="0" y="0"/>
                  </a:lnTo>
                  <a:lnTo>
                    <a:pt x="0" y="2567397"/>
                  </a:lnTo>
                  <a:lnTo>
                    <a:pt x="94044" y="2567397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712476" y="991545"/>
              <a:ext cx="94615" cy="3326129"/>
            </a:xfrm>
            <a:custGeom>
              <a:avLst/>
              <a:gdLst/>
              <a:ahLst/>
              <a:cxnLst/>
              <a:rect l="l" t="t" r="r" b="b"/>
              <a:pathLst>
                <a:path w="94614" h="3326129">
                  <a:moveTo>
                    <a:pt x="94044" y="0"/>
                  </a:moveTo>
                  <a:lnTo>
                    <a:pt x="0" y="0"/>
                  </a:lnTo>
                  <a:lnTo>
                    <a:pt x="0" y="3325625"/>
                  </a:lnTo>
                  <a:lnTo>
                    <a:pt x="94044" y="332562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816945" y="991545"/>
              <a:ext cx="94615" cy="3326129"/>
            </a:xfrm>
            <a:custGeom>
              <a:avLst/>
              <a:gdLst/>
              <a:ahLst/>
              <a:cxnLst/>
              <a:rect l="l" t="t" r="r" b="b"/>
              <a:pathLst>
                <a:path w="94614" h="3326129">
                  <a:moveTo>
                    <a:pt x="94044" y="0"/>
                  </a:moveTo>
                  <a:lnTo>
                    <a:pt x="0" y="0"/>
                  </a:lnTo>
                  <a:lnTo>
                    <a:pt x="0" y="3325625"/>
                  </a:lnTo>
                  <a:lnTo>
                    <a:pt x="94044" y="332562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921413" y="1656654"/>
              <a:ext cx="94615" cy="2660650"/>
            </a:xfrm>
            <a:custGeom>
              <a:avLst/>
              <a:gdLst/>
              <a:ahLst/>
              <a:cxnLst/>
              <a:rect l="l" t="t" r="r" b="b"/>
              <a:pathLst>
                <a:path w="94614" h="2660650">
                  <a:moveTo>
                    <a:pt x="94044" y="0"/>
                  </a:moveTo>
                  <a:lnTo>
                    <a:pt x="0" y="0"/>
                  </a:lnTo>
                  <a:lnTo>
                    <a:pt x="0" y="2660516"/>
                  </a:lnTo>
                  <a:lnTo>
                    <a:pt x="94044" y="2660516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98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025958" y="991545"/>
              <a:ext cx="94615" cy="3326129"/>
            </a:xfrm>
            <a:custGeom>
              <a:avLst/>
              <a:gdLst/>
              <a:ahLst/>
              <a:cxnLst/>
              <a:rect l="l" t="t" r="r" b="b"/>
              <a:pathLst>
                <a:path w="94614" h="3326129">
                  <a:moveTo>
                    <a:pt x="94044" y="0"/>
                  </a:moveTo>
                  <a:lnTo>
                    <a:pt x="0" y="0"/>
                  </a:lnTo>
                  <a:lnTo>
                    <a:pt x="0" y="3325625"/>
                  </a:lnTo>
                  <a:lnTo>
                    <a:pt x="94044" y="332562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130427" y="1679973"/>
              <a:ext cx="94615" cy="2637790"/>
            </a:xfrm>
            <a:custGeom>
              <a:avLst/>
              <a:gdLst/>
              <a:ahLst/>
              <a:cxnLst/>
              <a:rect l="l" t="t" r="r" b="b"/>
              <a:pathLst>
                <a:path w="94614" h="2637790">
                  <a:moveTo>
                    <a:pt x="94044" y="0"/>
                  </a:moveTo>
                  <a:lnTo>
                    <a:pt x="0" y="0"/>
                  </a:lnTo>
                  <a:lnTo>
                    <a:pt x="0" y="2637198"/>
                  </a:lnTo>
                  <a:lnTo>
                    <a:pt x="94044" y="2637198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/>
          <p:cNvGrpSpPr/>
          <p:nvPr/>
        </p:nvGrpSpPr>
        <p:grpSpPr>
          <a:xfrm>
            <a:off x="2462517" y="989885"/>
            <a:ext cx="648335" cy="3329304"/>
            <a:chOff x="2462517" y="989885"/>
            <a:chExt cx="648335" cy="3329304"/>
          </a:xfrm>
        </p:grpSpPr>
        <p:sp>
          <p:nvSpPr>
            <p:cNvPr id="46" name="object 46"/>
            <p:cNvSpPr/>
            <p:nvPr/>
          </p:nvSpPr>
          <p:spPr>
            <a:xfrm>
              <a:off x="2462517" y="3901458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632213" y="0"/>
                  </a:moveTo>
                  <a:lnTo>
                    <a:pt x="647888" y="0"/>
                  </a:lnTo>
                </a:path>
                <a:path w="648335" h="0">
                  <a:moveTo>
                    <a:pt x="109718" y="0"/>
                  </a:moveTo>
                  <a:lnTo>
                    <a:pt x="224687" y="0"/>
                  </a:lnTo>
                </a:path>
                <a:path w="648335" h="0">
                  <a:moveTo>
                    <a:pt x="318731" y="0"/>
                  </a:moveTo>
                  <a:lnTo>
                    <a:pt x="329156" y="0"/>
                  </a:lnTo>
                </a:path>
                <a:path w="648335" h="0">
                  <a:moveTo>
                    <a:pt x="423200" y="0"/>
                  </a:moveTo>
                  <a:lnTo>
                    <a:pt x="433701" y="0"/>
                  </a:lnTo>
                </a:path>
                <a:path w="648335" h="0">
                  <a:moveTo>
                    <a:pt x="0" y="0"/>
                  </a:moveTo>
                  <a:lnTo>
                    <a:pt x="15674" y="0"/>
                  </a:lnTo>
                </a:path>
                <a:path w="648335" h="0">
                  <a:moveTo>
                    <a:pt x="527745" y="0"/>
                  </a:moveTo>
                  <a:lnTo>
                    <a:pt x="538168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462517" y="2238684"/>
              <a:ext cx="648335" cy="831850"/>
            </a:xfrm>
            <a:custGeom>
              <a:avLst/>
              <a:gdLst/>
              <a:ahLst/>
              <a:cxnLst/>
              <a:rect l="l" t="t" r="r" b="b"/>
              <a:pathLst>
                <a:path w="648335" h="831850">
                  <a:moveTo>
                    <a:pt x="632213" y="831348"/>
                  </a:moveTo>
                  <a:lnTo>
                    <a:pt x="647888" y="831348"/>
                  </a:lnTo>
                </a:path>
                <a:path w="648335" h="831850">
                  <a:moveTo>
                    <a:pt x="527745" y="831348"/>
                  </a:moveTo>
                  <a:lnTo>
                    <a:pt x="538168" y="831348"/>
                  </a:lnTo>
                </a:path>
                <a:path w="648335" h="831850">
                  <a:moveTo>
                    <a:pt x="318731" y="831348"/>
                  </a:moveTo>
                  <a:lnTo>
                    <a:pt x="329156" y="831348"/>
                  </a:lnTo>
                </a:path>
                <a:path w="648335" h="831850">
                  <a:moveTo>
                    <a:pt x="423200" y="831348"/>
                  </a:moveTo>
                  <a:lnTo>
                    <a:pt x="433701" y="831348"/>
                  </a:lnTo>
                </a:path>
                <a:path w="648335" h="831850">
                  <a:moveTo>
                    <a:pt x="0" y="831348"/>
                  </a:moveTo>
                  <a:lnTo>
                    <a:pt x="15674" y="831348"/>
                  </a:lnTo>
                </a:path>
                <a:path w="648335" h="831850">
                  <a:moveTo>
                    <a:pt x="109718" y="831348"/>
                  </a:moveTo>
                  <a:lnTo>
                    <a:pt x="224687" y="831348"/>
                  </a:lnTo>
                </a:path>
                <a:path w="648335" h="831850">
                  <a:moveTo>
                    <a:pt x="632213" y="0"/>
                  </a:moveTo>
                  <a:lnTo>
                    <a:pt x="647888" y="0"/>
                  </a:lnTo>
                </a:path>
                <a:path w="648335" h="831850">
                  <a:moveTo>
                    <a:pt x="423200" y="0"/>
                  </a:moveTo>
                  <a:lnTo>
                    <a:pt x="538168" y="0"/>
                  </a:lnTo>
                </a:path>
                <a:path w="648335" h="831850">
                  <a:moveTo>
                    <a:pt x="0" y="0"/>
                  </a:moveTo>
                  <a:lnTo>
                    <a:pt x="329156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462517" y="1407258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632213" y="0"/>
                  </a:moveTo>
                  <a:lnTo>
                    <a:pt x="647888" y="0"/>
                  </a:lnTo>
                </a:path>
                <a:path w="648335" h="0">
                  <a:moveTo>
                    <a:pt x="423200" y="0"/>
                  </a:moveTo>
                  <a:lnTo>
                    <a:pt x="538168" y="0"/>
                  </a:lnTo>
                </a:path>
                <a:path w="648335" h="0">
                  <a:moveTo>
                    <a:pt x="0" y="0"/>
                  </a:moveTo>
                  <a:lnTo>
                    <a:pt x="329156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462517" y="4317171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462517" y="2654320"/>
              <a:ext cx="648335" cy="831850"/>
            </a:xfrm>
            <a:custGeom>
              <a:avLst/>
              <a:gdLst/>
              <a:ahLst/>
              <a:cxnLst/>
              <a:rect l="l" t="t" r="r" b="b"/>
              <a:pathLst>
                <a:path w="648335" h="831850">
                  <a:moveTo>
                    <a:pt x="527745" y="831425"/>
                  </a:moveTo>
                  <a:lnTo>
                    <a:pt x="538168" y="831425"/>
                  </a:lnTo>
                </a:path>
                <a:path w="648335" h="831850">
                  <a:moveTo>
                    <a:pt x="318731" y="831425"/>
                  </a:moveTo>
                  <a:lnTo>
                    <a:pt x="329156" y="831425"/>
                  </a:lnTo>
                </a:path>
                <a:path w="648335" h="831850">
                  <a:moveTo>
                    <a:pt x="109718" y="831425"/>
                  </a:moveTo>
                  <a:lnTo>
                    <a:pt x="224687" y="831425"/>
                  </a:lnTo>
                </a:path>
                <a:path w="648335" h="831850">
                  <a:moveTo>
                    <a:pt x="423200" y="831425"/>
                  </a:moveTo>
                  <a:lnTo>
                    <a:pt x="433701" y="831425"/>
                  </a:lnTo>
                </a:path>
                <a:path w="648335" h="831850">
                  <a:moveTo>
                    <a:pt x="0" y="831425"/>
                  </a:moveTo>
                  <a:lnTo>
                    <a:pt x="15674" y="831425"/>
                  </a:lnTo>
                </a:path>
                <a:path w="648335" h="831850">
                  <a:moveTo>
                    <a:pt x="632213" y="831425"/>
                  </a:moveTo>
                  <a:lnTo>
                    <a:pt x="647888" y="831425"/>
                  </a:lnTo>
                </a:path>
                <a:path w="648335" h="831850">
                  <a:moveTo>
                    <a:pt x="0" y="0"/>
                  </a:moveTo>
                  <a:lnTo>
                    <a:pt x="224687" y="0"/>
                  </a:lnTo>
                </a:path>
                <a:path w="648335" h="831850">
                  <a:moveTo>
                    <a:pt x="318731" y="0"/>
                  </a:moveTo>
                  <a:lnTo>
                    <a:pt x="329156" y="0"/>
                  </a:lnTo>
                </a:path>
                <a:path w="648335" h="831850">
                  <a:moveTo>
                    <a:pt x="423200" y="0"/>
                  </a:moveTo>
                  <a:lnTo>
                    <a:pt x="433701" y="0"/>
                  </a:lnTo>
                </a:path>
                <a:path w="648335" h="831850">
                  <a:moveTo>
                    <a:pt x="527745" y="0"/>
                  </a:moveTo>
                  <a:lnTo>
                    <a:pt x="538168" y="0"/>
                  </a:lnTo>
                </a:path>
                <a:path w="648335" h="831850">
                  <a:moveTo>
                    <a:pt x="632213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462517" y="1822971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329156" y="0"/>
                  </a:lnTo>
                </a:path>
                <a:path w="648335" h="0">
                  <a:moveTo>
                    <a:pt x="423200" y="0"/>
                  </a:moveTo>
                  <a:lnTo>
                    <a:pt x="538168" y="0"/>
                  </a:lnTo>
                </a:path>
                <a:path w="648335" h="0">
                  <a:moveTo>
                    <a:pt x="632213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462517" y="991545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478191" y="2923714"/>
              <a:ext cx="94615" cy="1393825"/>
            </a:xfrm>
            <a:custGeom>
              <a:avLst/>
              <a:gdLst/>
              <a:ahLst/>
              <a:cxnLst/>
              <a:rect l="l" t="t" r="r" b="b"/>
              <a:pathLst>
                <a:path w="94614" h="1393825">
                  <a:moveTo>
                    <a:pt x="94044" y="0"/>
                  </a:moveTo>
                  <a:lnTo>
                    <a:pt x="0" y="0"/>
                  </a:lnTo>
                  <a:lnTo>
                    <a:pt x="0" y="1393456"/>
                  </a:lnTo>
                  <a:lnTo>
                    <a:pt x="94044" y="1393456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2582659" y="4317171"/>
              <a:ext cx="94615" cy="0"/>
            </a:xfrm>
            <a:custGeom>
              <a:avLst/>
              <a:gdLst/>
              <a:ahLst/>
              <a:cxnLst/>
              <a:rect l="l" t="t" r="r" b="b"/>
              <a:pathLst>
                <a:path w="94614" h="0">
                  <a:moveTo>
                    <a:pt x="94044" y="0"/>
                  </a:moveTo>
                  <a:lnTo>
                    <a:pt x="0" y="0"/>
                  </a:lnTo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687204" y="2424920"/>
              <a:ext cx="94615" cy="1892300"/>
            </a:xfrm>
            <a:custGeom>
              <a:avLst/>
              <a:gdLst/>
              <a:ahLst/>
              <a:cxnLst/>
              <a:rect l="l" t="t" r="r" b="b"/>
              <a:pathLst>
                <a:path w="94614" h="1892300">
                  <a:moveTo>
                    <a:pt x="94044" y="0"/>
                  </a:moveTo>
                  <a:lnTo>
                    <a:pt x="0" y="0"/>
                  </a:lnTo>
                  <a:lnTo>
                    <a:pt x="0" y="1892250"/>
                  </a:lnTo>
                  <a:lnTo>
                    <a:pt x="94044" y="1892250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791673" y="991545"/>
              <a:ext cx="94615" cy="3326129"/>
            </a:xfrm>
            <a:custGeom>
              <a:avLst/>
              <a:gdLst/>
              <a:ahLst/>
              <a:cxnLst/>
              <a:rect l="l" t="t" r="r" b="b"/>
              <a:pathLst>
                <a:path w="94614" h="3326129">
                  <a:moveTo>
                    <a:pt x="94044" y="0"/>
                  </a:moveTo>
                  <a:lnTo>
                    <a:pt x="0" y="0"/>
                  </a:lnTo>
                  <a:lnTo>
                    <a:pt x="0" y="3325625"/>
                  </a:lnTo>
                  <a:lnTo>
                    <a:pt x="94044" y="332562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98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2896218" y="2567919"/>
              <a:ext cx="94615" cy="1749425"/>
            </a:xfrm>
            <a:custGeom>
              <a:avLst/>
              <a:gdLst/>
              <a:ahLst/>
              <a:cxnLst/>
              <a:rect l="l" t="t" r="r" b="b"/>
              <a:pathLst>
                <a:path w="94614" h="1749425">
                  <a:moveTo>
                    <a:pt x="94044" y="0"/>
                  </a:moveTo>
                  <a:lnTo>
                    <a:pt x="0" y="0"/>
                  </a:lnTo>
                  <a:lnTo>
                    <a:pt x="0" y="1749252"/>
                  </a:lnTo>
                  <a:lnTo>
                    <a:pt x="94044" y="1749252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000686" y="1357379"/>
              <a:ext cx="94615" cy="2960370"/>
            </a:xfrm>
            <a:custGeom>
              <a:avLst/>
              <a:gdLst/>
              <a:ahLst/>
              <a:cxnLst/>
              <a:rect l="l" t="t" r="r" b="b"/>
              <a:pathLst>
                <a:path w="94614" h="2960370">
                  <a:moveTo>
                    <a:pt x="94044" y="0"/>
                  </a:moveTo>
                  <a:lnTo>
                    <a:pt x="0" y="0"/>
                  </a:lnTo>
                  <a:lnTo>
                    <a:pt x="0" y="2959792"/>
                  </a:lnTo>
                  <a:lnTo>
                    <a:pt x="94044" y="2959792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 txBox="1"/>
          <p:nvPr/>
        </p:nvSpPr>
        <p:spPr>
          <a:xfrm>
            <a:off x="744738" y="684510"/>
            <a:ext cx="334645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b="1">
                <a:solidFill>
                  <a:srgbClr val="1A1A1A"/>
                </a:solidFill>
                <a:latin typeface="Helvetica"/>
                <a:cs typeface="Helvetica"/>
              </a:rPr>
              <a:t>Type</a:t>
            </a:r>
            <a:r>
              <a:rPr dirty="0" sz="700" spc="55" b="1">
                <a:solidFill>
                  <a:srgbClr val="1A1A1A"/>
                </a:solidFill>
                <a:latin typeface="Helvetica"/>
                <a:cs typeface="Helvetica"/>
              </a:rPr>
              <a:t> </a:t>
            </a:r>
            <a:r>
              <a:rPr dirty="0" sz="700" spc="-50" b="1">
                <a:solidFill>
                  <a:srgbClr val="1A1A1A"/>
                </a:solidFill>
                <a:latin typeface="Helvetica"/>
                <a:cs typeface="Helvetica"/>
              </a:rPr>
              <a:t>A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14940" y="684510"/>
            <a:ext cx="334645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b="1">
                <a:solidFill>
                  <a:srgbClr val="1A1A1A"/>
                </a:solidFill>
                <a:latin typeface="Helvetica"/>
                <a:cs typeface="Helvetica"/>
              </a:rPr>
              <a:t>Type</a:t>
            </a:r>
            <a:r>
              <a:rPr dirty="0" sz="700" spc="55" b="1">
                <a:solidFill>
                  <a:srgbClr val="1A1A1A"/>
                </a:solidFill>
                <a:latin typeface="Helvetica"/>
                <a:cs typeface="Helvetica"/>
              </a:rPr>
              <a:t> </a:t>
            </a:r>
            <a:r>
              <a:rPr dirty="0" sz="700" spc="-50" b="1">
                <a:solidFill>
                  <a:srgbClr val="1A1A1A"/>
                </a:solidFill>
                <a:latin typeface="Helvetica"/>
                <a:cs typeface="Helvetica"/>
              </a:rPr>
              <a:t>B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485067" y="684510"/>
            <a:ext cx="334645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b="1">
                <a:solidFill>
                  <a:srgbClr val="1A1A1A"/>
                </a:solidFill>
                <a:latin typeface="Helvetica"/>
                <a:cs typeface="Helvetica"/>
              </a:rPr>
              <a:t>Type</a:t>
            </a:r>
            <a:r>
              <a:rPr dirty="0" sz="700" spc="55" b="1">
                <a:solidFill>
                  <a:srgbClr val="1A1A1A"/>
                </a:solidFill>
                <a:latin typeface="Helvetica"/>
                <a:cs typeface="Helvetica"/>
              </a:rPr>
              <a:t> </a:t>
            </a:r>
            <a:r>
              <a:rPr dirty="0" sz="700" spc="-50" b="1">
                <a:solidFill>
                  <a:srgbClr val="1A1A1A"/>
                </a:solidFill>
                <a:latin typeface="Helvetica"/>
                <a:cs typeface="Helvetica"/>
              </a:rPr>
              <a:t>C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248538" y="2281691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4" h="122555">
                <a:moveTo>
                  <a:pt x="122458" y="0"/>
                </a:moveTo>
                <a:lnTo>
                  <a:pt x="0" y="0"/>
                </a:lnTo>
                <a:lnTo>
                  <a:pt x="0" y="122459"/>
                </a:lnTo>
                <a:lnTo>
                  <a:pt x="122458" y="122459"/>
                </a:lnTo>
                <a:lnTo>
                  <a:pt x="1224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3" name="object 63"/>
          <p:cNvGrpSpPr/>
          <p:nvPr/>
        </p:nvGrpSpPr>
        <p:grpSpPr>
          <a:xfrm>
            <a:off x="3248538" y="2415114"/>
            <a:ext cx="122555" cy="255904"/>
            <a:chOff x="3248538" y="2415114"/>
            <a:chExt cx="122555" cy="255904"/>
          </a:xfrm>
        </p:grpSpPr>
        <p:sp>
          <p:nvSpPr>
            <p:cNvPr id="64" name="object 64"/>
            <p:cNvSpPr/>
            <p:nvPr/>
          </p:nvSpPr>
          <p:spPr>
            <a:xfrm>
              <a:off x="3248538" y="2415114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122458" y="0"/>
                  </a:moveTo>
                  <a:lnTo>
                    <a:pt x="0" y="0"/>
                  </a:lnTo>
                  <a:lnTo>
                    <a:pt x="0" y="122459"/>
                  </a:lnTo>
                  <a:lnTo>
                    <a:pt x="122458" y="122459"/>
                  </a:lnTo>
                  <a:lnTo>
                    <a:pt x="122458" y="0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3248538" y="2548538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122458" y="0"/>
                  </a:moveTo>
                  <a:lnTo>
                    <a:pt x="0" y="0"/>
                  </a:lnTo>
                  <a:lnTo>
                    <a:pt x="0" y="122459"/>
                  </a:lnTo>
                  <a:lnTo>
                    <a:pt x="122458" y="122459"/>
                  </a:lnTo>
                  <a:lnTo>
                    <a:pt x="122458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/>
          <p:cNvSpPr/>
          <p:nvPr/>
        </p:nvSpPr>
        <p:spPr>
          <a:xfrm>
            <a:off x="3248538" y="2681962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4" h="122555">
                <a:moveTo>
                  <a:pt x="122458" y="0"/>
                </a:moveTo>
                <a:lnTo>
                  <a:pt x="0" y="0"/>
                </a:lnTo>
                <a:lnTo>
                  <a:pt x="0" y="122459"/>
                </a:lnTo>
                <a:lnTo>
                  <a:pt x="122458" y="122459"/>
                </a:lnTo>
                <a:lnTo>
                  <a:pt x="122458" y="0"/>
                </a:lnTo>
                <a:close/>
              </a:path>
            </a:pathLst>
          </a:custGeom>
          <a:solidFill>
            <a:srgbClr val="F984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7" name="object 67"/>
          <p:cNvGrpSpPr/>
          <p:nvPr/>
        </p:nvGrpSpPr>
        <p:grpSpPr>
          <a:xfrm>
            <a:off x="3248538" y="2815386"/>
            <a:ext cx="122555" cy="255904"/>
            <a:chOff x="3248538" y="2815386"/>
            <a:chExt cx="122555" cy="255904"/>
          </a:xfrm>
        </p:grpSpPr>
        <p:sp>
          <p:nvSpPr>
            <p:cNvPr id="68" name="object 68"/>
            <p:cNvSpPr/>
            <p:nvPr/>
          </p:nvSpPr>
          <p:spPr>
            <a:xfrm>
              <a:off x="3248538" y="2815386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122458" y="0"/>
                  </a:moveTo>
                  <a:lnTo>
                    <a:pt x="0" y="0"/>
                  </a:lnTo>
                  <a:lnTo>
                    <a:pt x="0" y="122459"/>
                  </a:lnTo>
                  <a:lnTo>
                    <a:pt x="122458" y="122459"/>
                  </a:lnTo>
                  <a:lnTo>
                    <a:pt x="122458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3248538" y="2948808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122458" y="0"/>
                  </a:moveTo>
                  <a:lnTo>
                    <a:pt x="0" y="0"/>
                  </a:lnTo>
                  <a:lnTo>
                    <a:pt x="0" y="122459"/>
                  </a:lnTo>
                  <a:lnTo>
                    <a:pt x="122458" y="122459"/>
                  </a:lnTo>
                  <a:lnTo>
                    <a:pt x="122458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/>
          <p:cNvSpPr txBox="1"/>
          <p:nvPr/>
        </p:nvSpPr>
        <p:spPr>
          <a:xfrm>
            <a:off x="3408021" y="2291306"/>
            <a:ext cx="763270" cy="242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0" spc="-10">
                <a:latin typeface="Helvetica"/>
                <a:cs typeface="Helvetica"/>
              </a:rPr>
              <a:t>Residential</a:t>
            </a:r>
            <a:r>
              <a:rPr dirty="0" sz="550" spc="55">
                <a:latin typeface="Helvetica"/>
                <a:cs typeface="Helvetica"/>
              </a:rPr>
              <a:t> </a:t>
            </a:r>
            <a:r>
              <a:rPr dirty="0" sz="550" spc="-10">
                <a:latin typeface="Helvetica"/>
                <a:cs typeface="Helvetica"/>
              </a:rPr>
              <a:t>Segregation</a:t>
            </a:r>
            <a:endParaRPr sz="5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550" spc="-10">
                <a:latin typeface="Helvetica"/>
                <a:cs typeface="Helvetica"/>
              </a:rPr>
              <a:t>Education</a:t>
            </a:r>
            <a:r>
              <a:rPr dirty="0" sz="550" spc="45">
                <a:latin typeface="Helvetica"/>
                <a:cs typeface="Helvetica"/>
              </a:rPr>
              <a:t> </a:t>
            </a:r>
            <a:r>
              <a:rPr dirty="0" sz="550" spc="-10">
                <a:latin typeface="Helvetica"/>
                <a:cs typeface="Helvetica"/>
              </a:rPr>
              <a:t>Inequity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408021" y="2558153"/>
            <a:ext cx="675005" cy="242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0">
                <a:latin typeface="Helvetica"/>
                <a:cs typeface="Helvetica"/>
              </a:rPr>
              <a:t>Employment</a:t>
            </a:r>
            <a:r>
              <a:rPr dirty="0" sz="550" spc="-5">
                <a:latin typeface="Helvetica"/>
                <a:cs typeface="Helvetica"/>
              </a:rPr>
              <a:t> </a:t>
            </a:r>
            <a:r>
              <a:rPr dirty="0" sz="550" spc="-10">
                <a:latin typeface="Helvetica"/>
                <a:cs typeface="Helvetica"/>
              </a:rPr>
              <a:t>Inequity</a:t>
            </a:r>
            <a:endParaRPr sz="5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550">
                <a:latin typeface="Helvetica"/>
                <a:cs typeface="Helvetica"/>
              </a:rPr>
              <a:t>Income</a:t>
            </a:r>
            <a:r>
              <a:rPr dirty="0" sz="550" spc="-30">
                <a:latin typeface="Helvetica"/>
                <a:cs typeface="Helvetica"/>
              </a:rPr>
              <a:t> </a:t>
            </a:r>
            <a:r>
              <a:rPr dirty="0" sz="550" spc="-10">
                <a:latin typeface="Helvetica"/>
                <a:cs typeface="Helvetica"/>
              </a:rPr>
              <a:t>Inequity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408021" y="2825000"/>
            <a:ext cx="790575" cy="242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0" spc="-10">
                <a:latin typeface="Helvetica"/>
                <a:cs typeface="Helvetica"/>
              </a:rPr>
              <a:t>Homeownership</a:t>
            </a:r>
            <a:r>
              <a:rPr dirty="0" sz="550" spc="65">
                <a:latin typeface="Helvetica"/>
                <a:cs typeface="Helvetica"/>
              </a:rPr>
              <a:t> </a:t>
            </a:r>
            <a:r>
              <a:rPr dirty="0" sz="550" spc="-10">
                <a:latin typeface="Helvetica"/>
                <a:cs typeface="Helvetica"/>
              </a:rPr>
              <a:t>Inequity</a:t>
            </a:r>
            <a:endParaRPr sz="5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550" spc="-10">
                <a:latin typeface="Helvetica"/>
                <a:cs typeface="Helvetica"/>
              </a:rPr>
              <a:t>Criminal </a:t>
            </a:r>
            <a:r>
              <a:rPr dirty="0" sz="550">
                <a:latin typeface="Helvetica"/>
                <a:cs typeface="Helvetica"/>
              </a:rPr>
              <a:t>Justice</a:t>
            </a:r>
            <a:r>
              <a:rPr dirty="0" sz="550" spc="-10">
                <a:latin typeface="Helvetica"/>
                <a:cs typeface="Helvetica"/>
              </a:rPr>
              <a:t> Inequity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839503" y="3290316"/>
            <a:ext cx="5715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rebuchet MS"/>
                <a:cs typeface="Trebuchet MS"/>
              </a:rPr>
              <a:t>Type</a:t>
            </a:r>
            <a:r>
              <a:rPr dirty="0" sz="1400" spc="-2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C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844313" y="2354579"/>
            <a:ext cx="5657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rebuchet MS"/>
                <a:cs typeface="Trebuchet MS"/>
              </a:rPr>
              <a:t>Type</a:t>
            </a:r>
            <a:r>
              <a:rPr dirty="0" sz="1400" spc="-2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B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839503" y="1421891"/>
            <a:ext cx="5702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rebuchet MS"/>
                <a:cs typeface="Trebuchet MS"/>
              </a:rPr>
              <a:t>Type</a:t>
            </a:r>
            <a:r>
              <a:rPr dirty="0" sz="1400" spc="-2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91429" y="3835783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91429" y="3009431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91429" y="2183155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91429" y="1356803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91429" y="4248960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299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91429" y="342260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299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91429" y="2596255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299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91429" y="1769979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299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91429" y="943626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299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337930" y="3358343"/>
            <a:ext cx="240029" cy="136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50">
                <a:solidFill>
                  <a:srgbClr val="4D4D4D"/>
                </a:solidFill>
                <a:latin typeface="Helvetica"/>
                <a:cs typeface="Helvetica"/>
              </a:rPr>
              <a:t>0.25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37930" y="2531994"/>
            <a:ext cx="240029" cy="136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50">
                <a:solidFill>
                  <a:srgbClr val="4D4D4D"/>
                </a:solidFill>
                <a:latin typeface="Helvetica"/>
                <a:cs typeface="Helvetica"/>
              </a:rPr>
              <a:t>0.50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37930" y="1705718"/>
            <a:ext cx="240029" cy="136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50">
                <a:solidFill>
                  <a:srgbClr val="4D4D4D"/>
                </a:solidFill>
                <a:latin typeface="Helvetica"/>
                <a:cs typeface="Helvetica"/>
              </a:rPr>
              <a:t>0.75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37930" y="879368"/>
            <a:ext cx="240029" cy="136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50">
                <a:solidFill>
                  <a:srgbClr val="4D4D4D"/>
                </a:solidFill>
                <a:latin typeface="Helvetica"/>
                <a:cs typeface="Helvetica"/>
              </a:rPr>
              <a:t>1.00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27976" y="765949"/>
            <a:ext cx="127000" cy="28549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9"/>
              </a:lnSpc>
            </a:pPr>
            <a:r>
              <a:rPr dirty="0" sz="800" spc="-65">
                <a:latin typeface="Helvetica"/>
                <a:cs typeface="Helvetica"/>
              </a:rPr>
              <a:t>Probability</a:t>
            </a:r>
            <a:r>
              <a:rPr dirty="0" sz="800" spc="-15">
                <a:latin typeface="Helvetica"/>
                <a:cs typeface="Helvetica"/>
              </a:rPr>
              <a:t> </a:t>
            </a:r>
            <a:r>
              <a:rPr dirty="0" sz="800" spc="-70">
                <a:latin typeface="Helvetica"/>
                <a:cs typeface="Helvetica"/>
              </a:rPr>
              <a:t>of</a:t>
            </a:r>
            <a:r>
              <a:rPr dirty="0" sz="800" spc="-10">
                <a:latin typeface="Helvetica"/>
                <a:cs typeface="Helvetica"/>
              </a:rPr>
              <a:t> </a:t>
            </a:r>
            <a:r>
              <a:rPr dirty="0" sz="800" spc="-70">
                <a:latin typeface="Helvetica"/>
                <a:cs typeface="Helvetica"/>
              </a:rPr>
              <a:t>Structural</a:t>
            </a:r>
            <a:r>
              <a:rPr dirty="0" sz="800" spc="-15">
                <a:latin typeface="Helvetica"/>
                <a:cs typeface="Helvetica"/>
              </a:rPr>
              <a:t> </a:t>
            </a:r>
            <a:r>
              <a:rPr dirty="0" sz="800" spc="-80">
                <a:latin typeface="Helvetica"/>
                <a:cs typeface="Helvetica"/>
              </a:rPr>
              <a:t>Racism</a:t>
            </a:r>
            <a:r>
              <a:rPr dirty="0" sz="800" spc="-10">
                <a:latin typeface="Helvetica"/>
                <a:cs typeface="Helvetica"/>
              </a:rPr>
              <a:t> </a:t>
            </a:r>
            <a:r>
              <a:rPr dirty="0" sz="800" spc="-85">
                <a:latin typeface="Helvetica"/>
                <a:cs typeface="Helvetica"/>
              </a:rPr>
              <a:t>Being</a:t>
            </a:r>
            <a:r>
              <a:rPr dirty="0" sz="800" spc="-15">
                <a:latin typeface="Helvetica"/>
                <a:cs typeface="Helvetica"/>
              </a:rPr>
              <a:t> </a:t>
            </a:r>
            <a:r>
              <a:rPr dirty="0" sz="800" spc="-75">
                <a:latin typeface="Helvetica"/>
                <a:cs typeface="Helvetica"/>
              </a:rPr>
              <a:t>Greater</a:t>
            </a:r>
            <a:r>
              <a:rPr dirty="0" sz="800" spc="-10">
                <a:latin typeface="Helvetica"/>
                <a:cs typeface="Helvetica"/>
              </a:rPr>
              <a:t> </a:t>
            </a:r>
            <a:r>
              <a:rPr dirty="0" sz="800" spc="-80">
                <a:latin typeface="Helvetica"/>
                <a:cs typeface="Helvetica"/>
              </a:rPr>
              <a:t>than</a:t>
            </a:r>
            <a:r>
              <a:rPr dirty="0" sz="800" spc="-15">
                <a:latin typeface="Helvetica"/>
                <a:cs typeface="Helvetica"/>
              </a:rPr>
              <a:t> </a:t>
            </a:r>
            <a:r>
              <a:rPr dirty="0" sz="800" spc="-75">
                <a:latin typeface="Helvetica"/>
                <a:cs typeface="Helvetica"/>
              </a:rPr>
              <a:t>the</a:t>
            </a:r>
            <a:r>
              <a:rPr dirty="0" sz="800" spc="-10">
                <a:latin typeface="Helvetica"/>
                <a:cs typeface="Helvetica"/>
              </a:rPr>
              <a:t> </a:t>
            </a:r>
            <a:r>
              <a:rPr dirty="0" sz="800" spc="-110">
                <a:latin typeface="Helvetica"/>
                <a:cs typeface="Helvetica"/>
              </a:rPr>
              <a:t>US</a:t>
            </a:r>
            <a:r>
              <a:rPr dirty="0" sz="800" spc="-10">
                <a:latin typeface="Helvetica"/>
                <a:cs typeface="Helvetica"/>
              </a:rPr>
              <a:t> </a:t>
            </a:r>
            <a:r>
              <a:rPr dirty="0" sz="800" spc="-75">
                <a:latin typeface="Helvetica"/>
                <a:cs typeface="Helvetica"/>
              </a:rPr>
              <a:t>National</a:t>
            </a:r>
            <a:r>
              <a:rPr dirty="0" sz="800" spc="-15">
                <a:latin typeface="Helvetica"/>
                <a:cs typeface="Helvetica"/>
              </a:rPr>
              <a:t> </a:t>
            </a:r>
            <a:r>
              <a:rPr dirty="0" sz="800" spc="-35">
                <a:latin typeface="Helvetica"/>
                <a:cs typeface="Helvetica"/>
              </a:rPr>
              <a:t>Median</a:t>
            </a:r>
            <a:endParaRPr sz="800">
              <a:latin typeface="Helvetica"/>
              <a:cs typeface="Helvetica"/>
            </a:endParaRPr>
          </a:p>
        </p:txBody>
      </p:sp>
      <p:pic>
        <p:nvPicPr>
          <p:cNvPr id="90" name="object 9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0763" y="4510032"/>
            <a:ext cx="187673" cy="163696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38704" y="4511454"/>
            <a:ext cx="187673" cy="152400"/>
          </a:xfrm>
          <a:prstGeom prst="rect">
            <a:avLst/>
          </a:prstGeom>
        </p:spPr>
      </p:pic>
      <p:grpSp>
        <p:nvGrpSpPr>
          <p:cNvPr id="92" name="object 92"/>
          <p:cNvGrpSpPr/>
          <p:nvPr/>
        </p:nvGrpSpPr>
        <p:grpSpPr>
          <a:xfrm>
            <a:off x="7156549" y="4541311"/>
            <a:ext cx="187960" cy="152400"/>
            <a:chOff x="7156549" y="4541311"/>
            <a:chExt cx="187960" cy="152400"/>
          </a:xfrm>
        </p:grpSpPr>
        <p:sp>
          <p:nvSpPr>
            <p:cNvPr id="93" name="object 93"/>
            <p:cNvSpPr/>
            <p:nvPr/>
          </p:nvSpPr>
          <p:spPr>
            <a:xfrm>
              <a:off x="7282592" y="4672116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w="0" h="22225">
                  <a:moveTo>
                    <a:pt x="0" y="0"/>
                  </a:moveTo>
                  <a:lnTo>
                    <a:pt x="0" y="21596"/>
                  </a:lnTo>
                </a:path>
              </a:pathLst>
            </a:custGeom>
            <a:ln w="789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7201006" y="4541311"/>
              <a:ext cx="106045" cy="130810"/>
            </a:xfrm>
            <a:custGeom>
              <a:avLst/>
              <a:gdLst/>
              <a:ahLst/>
              <a:cxnLst/>
              <a:rect l="l" t="t" r="r" b="b"/>
              <a:pathLst>
                <a:path w="106045" h="130810">
                  <a:moveTo>
                    <a:pt x="105855" y="0"/>
                  </a:moveTo>
                  <a:lnTo>
                    <a:pt x="0" y="0"/>
                  </a:lnTo>
                  <a:lnTo>
                    <a:pt x="0" y="130804"/>
                  </a:lnTo>
                  <a:lnTo>
                    <a:pt x="105855" y="130804"/>
                  </a:lnTo>
                  <a:lnTo>
                    <a:pt x="105855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7156549" y="4603204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673" y="0"/>
                  </a:moveTo>
                  <a:lnTo>
                    <a:pt x="0" y="0"/>
                  </a:lnTo>
                </a:path>
              </a:pathLst>
            </a:custGeom>
            <a:ln w="33100">
              <a:solidFill>
                <a:srgbClr val="F2A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6" name="object 96"/>
          <p:cNvSpPr txBox="1"/>
          <p:nvPr/>
        </p:nvSpPr>
        <p:spPr>
          <a:xfrm>
            <a:off x="4691878" y="4034787"/>
            <a:ext cx="304165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100" spc="-20">
                <a:solidFill>
                  <a:srgbClr val="4D4D4D"/>
                </a:solidFill>
                <a:latin typeface="Helvetica"/>
                <a:cs typeface="Helvetica"/>
              </a:rPr>
              <a:t>0.00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457561" y="4034787"/>
            <a:ext cx="304165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100" spc="-20">
                <a:solidFill>
                  <a:srgbClr val="4D4D4D"/>
                </a:solidFill>
                <a:latin typeface="Helvetica"/>
                <a:cs typeface="Helvetica"/>
              </a:rPr>
              <a:t>0.05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223087" y="4034787"/>
            <a:ext cx="304165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100" spc="-20">
                <a:solidFill>
                  <a:srgbClr val="4D4D4D"/>
                </a:solidFill>
                <a:latin typeface="Helvetica"/>
                <a:cs typeface="Helvetica"/>
              </a:rPr>
              <a:t>0.10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988769" y="4034787"/>
            <a:ext cx="304165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100" spc="-20">
                <a:solidFill>
                  <a:srgbClr val="4D4D4D"/>
                </a:solidFill>
                <a:latin typeface="Helvetica"/>
                <a:cs typeface="Helvetica"/>
              </a:rPr>
              <a:t>0.15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754453" y="4034787"/>
            <a:ext cx="304165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100" spc="-20">
                <a:solidFill>
                  <a:srgbClr val="4D4D4D"/>
                </a:solidFill>
                <a:latin typeface="Helvetica"/>
                <a:cs typeface="Helvetica"/>
              </a:rPr>
              <a:t>0.20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519978" y="4034787"/>
            <a:ext cx="304165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100" spc="-20">
                <a:solidFill>
                  <a:srgbClr val="4D4D4D"/>
                </a:solidFill>
                <a:latin typeface="Helvetica"/>
                <a:cs typeface="Helvetica"/>
              </a:rPr>
              <a:t>0.25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37930" y="4205871"/>
            <a:ext cx="240029" cy="11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0"/>
              </a:lnSpc>
            </a:pPr>
            <a:r>
              <a:rPr dirty="0" sz="700" spc="50">
                <a:solidFill>
                  <a:srgbClr val="4D4D4D"/>
                </a:solidFill>
                <a:latin typeface="Helvetica"/>
                <a:cs typeface="Helvetica"/>
              </a:rPr>
              <a:t>0.00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983404" y="4510422"/>
            <a:ext cx="935355" cy="1879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0" b="1">
                <a:latin typeface="Trebuchet MS"/>
                <a:cs typeface="Trebuchet MS"/>
              </a:rPr>
              <a:t>US-</a:t>
            </a:r>
            <a:r>
              <a:rPr dirty="0" sz="1100" b="1">
                <a:latin typeface="Trebuchet MS"/>
                <a:cs typeface="Trebuchet MS"/>
              </a:rPr>
              <a:t>born</a:t>
            </a:r>
            <a:r>
              <a:rPr dirty="0" sz="1100" spc="-20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Black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391469" y="4519566"/>
            <a:ext cx="1264285" cy="1879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0" b="1">
                <a:latin typeface="Trebuchet MS"/>
                <a:cs typeface="Trebuchet MS"/>
              </a:rPr>
              <a:t>Foreign-</a:t>
            </a:r>
            <a:r>
              <a:rPr dirty="0" sz="1100" b="1">
                <a:latin typeface="Trebuchet MS"/>
                <a:cs typeface="Trebuchet MS"/>
              </a:rPr>
              <a:t>born</a:t>
            </a:r>
            <a:r>
              <a:rPr dirty="0" sz="1100" spc="5" b="1">
                <a:latin typeface="Trebuchet MS"/>
                <a:cs typeface="Trebuchet MS"/>
              </a:rPr>
              <a:t> </a:t>
            </a:r>
            <a:r>
              <a:rPr dirty="0" sz="1100" spc="-20" b="1">
                <a:latin typeface="Trebuchet MS"/>
                <a:cs typeface="Trebuchet MS"/>
              </a:rPr>
              <a:t>Black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999517" y="4528710"/>
            <a:ext cx="394970" cy="1879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0" b="1">
                <a:latin typeface="Trebuchet MS"/>
                <a:cs typeface="Trebuchet MS"/>
              </a:rPr>
              <a:t>white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826477" y="4880031"/>
            <a:ext cx="234950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25" b="1">
                <a:latin typeface="Trebuchet MS"/>
                <a:cs typeface="Trebuchet MS"/>
              </a:rPr>
              <a:t>24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27925" y="1003436"/>
            <a:ext cx="0" cy="2973070"/>
          </a:xfrm>
          <a:custGeom>
            <a:avLst/>
            <a:gdLst/>
            <a:ahLst/>
            <a:cxnLst/>
            <a:rect l="l" t="t" r="r" b="b"/>
            <a:pathLst>
              <a:path w="0" h="2973070">
                <a:moveTo>
                  <a:pt x="0" y="2972933"/>
                </a:moveTo>
                <a:lnTo>
                  <a:pt x="0" y="0"/>
                </a:lnTo>
              </a:path>
            </a:pathLst>
          </a:custGeom>
          <a:ln w="8432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93534" y="1003436"/>
            <a:ext cx="0" cy="2973070"/>
          </a:xfrm>
          <a:custGeom>
            <a:avLst/>
            <a:gdLst/>
            <a:ahLst/>
            <a:cxnLst/>
            <a:rect l="l" t="t" r="r" b="b"/>
            <a:pathLst>
              <a:path w="0" h="2973070">
                <a:moveTo>
                  <a:pt x="0" y="2972933"/>
                </a:moveTo>
                <a:lnTo>
                  <a:pt x="0" y="0"/>
                </a:lnTo>
              </a:path>
            </a:pathLst>
          </a:custGeom>
          <a:ln w="8432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59302" y="3599442"/>
            <a:ext cx="0" cy="377190"/>
          </a:xfrm>
          <a:custGeom>
            <a:avLst/>
            <a:gdLst/>
            <a:ahLst/>
            <a:cxnLst/>
            <a:rect l="l" t="t" r="r" b="b"/>
            <a:pathLst>
              <a:path w="0" h="377189">
                <a:moveTo>
                  <a:pt x="0" y="0"/>
                </a:moveTo>
                <a:lnTo>
                  <a:pt x="0" y="376926"/>
                </a:lnTo>
              </a:path>
            </a:pathLst>
          </a:custGeom>
          <a:ln w="8432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59302" y="1003436"/>
            <a:ext cx="0" cy="2483485"/>
          </a:xfrm>
          <a:custGeom>
            <a:avLst/>
            <a:gdLst/>
            <a:ahLst/>
            <a:cxnLst/>
            <a:rect l="l" t="t" r="r" b="b"/>
            <a:pathLst>
              <a:path w="0" h="2483485">
                <a:moveTo>
                  <a:pt x="0" y="0"/>
                </a:moveTo>
                <a:lnTo>
                  <a:pt x="0" y="2482881"/>
                </a:lnTo>
              </a:path>
            </a:pathLst>
          </a:custGeom>
          <a:ln w="8432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24912" y="1003436"/>
            <a:ext cx="0" cy="2973070"/>
          </a:xfrm>
          <a:custGeom>
            <a:avLst/>
            <a:gdLst/>
            <a:ahLst/>
            <a:cxnLst/>
            <a:rect l="l" t="t" r="r" b="b"/>
            <a:pathLst>
              <a:path w="0" h="2973070">
                <a:moveTo>
                  <a:pt x="0" y="2972933"/>
                </a:moveTo>
                <a:lnTo>
                  <a:pt x="0" y="0"/>
                </a:lnTo>
              </a:path>
            </a:pathLst>
          </a:custGeom>
          <a:ln w="8432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4644986" y="994863"/>
            <a:ext cx="4229100" cy="2990215"/>
            <a:chOff x="4644986" y="994863"/>
            <a:chExt cx="4229100" cy="2990215"/>
          </a:xfrm>
        </p:grpSpPr>
        <p:sp>
          <p:nvSpPr>
            <p:cNvPr id="9" name="object 9"/>
            <p:cNvSpPr/>
            <p:nvPr/>
          </p:nvSpPr>
          <p:spPr>
            <a:xfrm>
              <a:off x="8290680" y="1003436"/>
              <a:ext cx="0" cy="2973070"/>
            </a:xfrm>
            <a:custGeom>
              <a:avLst/>
              <a:gdLst/>
              <a:ahLst/>
              <a:cxnLst/>
              <a:rect l="l" t="t" r="r" b="b"/>
              <a:pathLst>
                <a:path w="0" h="2973070">
                  <a:moveTo>
                    <a:pt x="0" y="2972933"/>
                  </a:moveTo>
                  <a:lnTo>
                    <a:pt x="0" y="0"/>
                  </a:lnTo>
                </a:path>
              </a:pathLst>
            </a:custGeom>
            <a:ln w="8432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653558" y="1003436"/>
              <a:ext cx="4211955" cy="2973070"/>
            </a:xfrm>
            <a:custGeom>
              <a:avLst/>
              <a:gdLst/>
              <a:ahLst/>
              <a:cxnLst/>
              <a:rect l="l" t="t" r="r" b="b"/>
              <a:pathLst>
                <a:path w="4211955" h="2973070">
                  <a:moveTo>
                    <a:pt x="0" y="2415577"/>
                  </a:moveTo>
                  <a:lnTo>
                    <a:pt x="4211329" y="2415577"/>
                  </a:lnTo>
                </a:path>
                <a:path w="4211955" h="2973070">
                  <a:moveTo>
                    <a:pt x="0" y="1486386"/>
                  </a:moveTo>
                  <a:lnTo>
                    <a:pt x="4211329" y="1486386"/>
                  </a:lnTo>
                </a:path>
                <a:path w="4211955" h="2973070">
                  <a:moveTo>
                    <a:pt x="0" y="557355"/>
                  </a:moveTo>
                  <a:lnTo>
                    <a:pt x="4211329" y="557355"/>
                  </a:lnTo>
                </a:path>
                <a:path w="4211955" h="2973070">
                  <a:moveTo>
                    <a:pt x="191402" y="2972933"/>
                  </a:moveTo>
                  <a:lnTo>
                    <a:pt x="191402" y="0"/>
                  </a:lnTo>
                </a:path>
                <a:path w="4211955" h="2973070">
                  <a:moveTo>
                    <a:pt x="957170" y="2972933"/>
                  </a:moveTo>
                  <a:lnTo>
                    <a:pt x="957170" y="0"/>
                  </a:lnTo>
                </a:path>
                <a:path w="4211955" h="2973070">
                  <a:moveTo>
                    <a:pt x="1722780" y="2972933"/>
                  </a:moveTo>
                  <a:lnTo>
                    <a:pt x="1722780" y="0"/>
                  </a:lnTo>
                </a:path>
                <a:path w="4211955" h="2973070">
                  <a:moveTo>
                    <a:pt x="2488548" y="2972933"/>
                  </a:moveTo>
                  <a:lnTo>
                    <a:pt x="2488548" y="0"/>
                  </a:lnTo>
                </a:path>
                <a:path w="4211955" h="2973070">
                  <a:moveTo>
                    <a:pt x="3254317" y="2972933"/>
                  </a:moveTo>
                  <a:lnTo>
                    <a:pt x="3254317" y="0"/>
                  </a:lnTo>
                </a:path>
                <a:path w="4211955" h="2973070">
                  <a:moveTo>
                    <a:pt x="4019926" y="2972933"/>
                  </a:moveTo>
                  <a:lnTo>
                    <a:pt x="4019926" y="0"/>
                  </a:lnTo>
                </a:path>
              </a:pathLst>
            </a:custGeom>
            <a:ln w="17024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29008" y="1380527"/>
              <a:ext cx="236854" cy="1971039"/>
            </a:xfrm>
            <a:custGeom>
              <a:avLst/>
              <a:gdLst/>
              <a:ahLst/>
              <a:cxnLst/>
              <a:rect l="l" t="t" r="r" b="b"/>
              <a:pathLst>
                <a:path w="236854" h="1971039">
                  <a:moveTo>
                    <a:pt x="113284" y="1914385"/>
                  </a:moveTo>
                  <a:lnTo>
                    <a:pt x="108839" y="1892350"/>
                  </a:lnTo>
                  <a:lnTo>
                    <a:pt x="96685" y="1874342"/>
                  </a:lnTo>
                  <a:lnTo>
                    <a:pt x="78689" y="1862201"/>
                  </a:lnTo>
                  <a:lnTo>
                    <a:pt x="56642" y="1857743"/>
                  </a:lnTo>
                  <a:lnTo>
                    <a:pt x="34607" y="1862201"/>
                  </a:lnTo>
                  <a:lnTo>
                    <a:pt x="16598" y="1874342"/>
                  </a:lnTo>
                  <a:lnTo>
                    <a:pt x="4457" y="1892350"/>
                  </a:lnTo>
                  <a:lnTo>
                    <a:pt x="0" y="1914385"/>
                  </a:lnTo>
                  <a:lnTo>
                    <a:pt x="4457" y="1936432"/>
                  </a:lnTo>
                  <a:lnTo>
                    <a:pt x="16598" y="1954428"/>
                  </a:lnTo>
                  <a:lnTo>
                    <a:pt x="34607" y="1966582"/>
                  </a:lnTo>
                  <a:lnTo>
                    <a:pt x="56642" y="1971027"/>
                  </a:lnTo>
                  <a:lnTo>
                    <a:pt x="78689" y="1966582"/>
                  </a:lnTo>
                  <a:lnTo>
                    <a:pt x="96685" y="1954428"/>
                  </a:lnTo>
                  <a:lnTo>
                    <a:pt x="108839" y="1936432"/>
                  </a:lnTo>
                  <a:lnTo>
                    <a:pt x="113284" y="1914385"/>
                  </a:lnTo>
                  <a:close/>
                </a:path>
                <a:path w="236854" h="1971039">
                  <a:moveTo>
                    <a:pt x="190614" y="56642"/>
                  </a:moveTo>
                  <a:lnTo>
                    <a:pt x="186156" y="34607"/>
                  </a:lnTo>
                  <a:lnTo>
                    <a:pt x="174015" y="16598"/>
                  </a:lnTo>
                  <a:lnTo>
                    <a:pt x="156006" y="4457"/>
                  </a:lnTo>
                  <a:lnTo>
                    <a:pt x="133972" y="0"/>
                  </a:lnTo>
                  <a:lnTo>
                    <a:pt x="111925" y="4457"/>
                  </a:lnTo>
                  <a:lnTo>
                    <a:pt x="93929" y="16598"/>
                  </a:lnTo>
                  <a:lnTo>
                    <a:pt x="81788" y="34607"/>
                  </a:lnTo>
                  <a:lnTo>
                    <a:pt x="77330" y="56642"/>
                  </a:lnTo>
                  <a:lnTo>
                    <a:pt x="81788" y="78689"/>
                  </a:lnTo>
                  <a:lnTo>
                    <a:pt x="93929" y="96685"/>
                  </a:lnTo>
                  <a:lnTo>
                    <a:pt x="111925" y="108826"/>
                  </a:lnTo>
                  <a:lnTo>
                    <a:pt x="133972" y="113284"/>
                  </a:lnTo>
                  <a:lnTo>
                    <a:pt x="156006" y="108826"/>
                  </a:lnTo>
                  <a:lnTo>
                    <a:pt x="174015" y="96685"/>
                  </a:lnTo>
                  <a:lnTo>
                    <a:pt x="186156" y="78689"/>
                  </a:lnTo>
                  <a:lnTo>
                    <a:pt x="190614" y="56642"/>
                  </a:lnTo>
                  <a:close/>
                </a:path>
                <a:path w="236854" h="1971039">
                  <a:moveTo>
                    <a:pt x="236435" y="985520"/>
                  </a:moveTo>
                  <a:lnTo>
                    <a:pt x="231978" y="963472"/>
                  </a:lnTo>
                  <a:lnTo>
                    <a:pt x="219837" y="945476"/>
                  </a:lnTo>
                  <a:lnTo>
                    <a:pt x="201828" y="933323"/>
                  </a:lnTo>
                  <a:lnTo>
                    <a:pt x="179793" y="928878"/>
                  </a:lnTo>
                  <a:lnTo>
                    <a:pt x="157746" y="933323"/>
                  </a:lnTo>
                  <a:lnTo>
                    <a:pt x="139750" y="945476"/>
                  </a:lnTo>
                  <a:lnTo>
                    <a:pt x="127609" y="963472"/>
                  </a:lnTo>
                  <a:lnTo>
                    <a:pt x="123151" y="985520"/>
                  </a:lnTo>
                  <a:lnTo>
                    <a:pt x="127609" y="1007554"/>
                  </a:lnTo>
                  <a:lnTo>
                    <a:pt x="139750" y="1025563"/>
                  </a:lnTo>
                  <a:lnTo>
                    <a:pt x="157746" y="1037704"/>
                  </a:lnTo>
                  <a:lnTo>
                    <a:pt x="179793" y="1042162"/>
                  </a:lnTo>
                  <a:lnTo>
                    <a:pt x="201828" y="1037704"/>
                  </a:lnTo>
                  <a:lnTo>
                    <a:pt x="219837" y="1025563"/>
                  </a:lnTo>
                  <a:lnTo>
                    <a:pt x="231978" y="1007554"/>
                  </a:lnTo>
                  <a:lnTo>
                    <a:pt x="236435" y="9855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127138" y="1472806"/>
              <a:ext cx="872490" cy="1990725"/>
            </a:xfrm>
            <a:custGeom>
              <a:avLst/>
              <a:gdLst/>
              <a:ahLst/>
              <a:cxnLst/>
              <a:rect l="l" t="t" r="r" b="b"/>
              <a:pathLst>
                <a:path w="872490" h="1990725">
                  <a:moveTo>
                    <a:pt x="152425" y="132067"/>
                  </a:moveTo>
                  <a:lnTo>
                    <a:pt x="76212" y="0"/>
                  </a:lnTo>
                  <a:lnTo>
                    <a:pt x="0" y="132067"/>
                  </a:lnTo>
                  <a:lnTo>
                    <a:pt x="152425" y="132067"/>
                  </a:lnTo>
                  <a:close/>
                </a:path>
                <a:path w="872490" h="1990725">
                  <a:moveTo>
                    <a:pt x="244233" y="1990128"/>
                  </a:moveTo>
                  <a:lnTo>
                    <a:pt x="168173" y="1858225"/>
                  </a:lnTo>
                  <a:lnTo>
                    <a:pt x="91973" y="1990128"/>
                  </a:lnTo>
                  <a:lnTo>
                    <a:pt x="244233" y="1990128"/>
                  </a:lnTo>
                  <a:close/>
                </a:path>
                <a:path w="872490" h="1990725">
                  <a:moveTo>
                    <a:pt x="872210" y="1061097"/>
                  </a:moveTo>
                  <a:lnTo>
                    <a:pt x="795997" y="929195"/>
                  </a:lnTo>
                  <a:lnTo>
                    <a:pt x="719797" y="1061097"/>
                  </a:lnTo>
                  <a:lnTo>
                    <a:pt x="872210" y="1061097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748640" y="1628101"/>
              <a:ext cx="374015" cy="1971675"/>
            </a:xfrm>
            <a:custGeom>
              <a:avLst/>
              <a:gdLst/>
              <a:ahLst/>
              <a:cxnLst/>
              <a:rect l="l" t="t" r="r" b="b"/>
              <a:pathLst>
                <a:path w="374015" h="1971675">
                  <a:moveTo>
                    <a:pt x="113118" y="1858225"/>
                  </a:moveTo>
                  <a:lnTo>
                    <a:pt x="0" y="1858225"/>
                  </a:lnTo>
                  <a:lnTo>
                    <a:pt x="0" y="1971344"/>
                  </a:lnTo>
                  <a:lnTo>
                    <a:pt x="113118" y="1971344"/>
                  </a:lnTo>
                  <a:lnTo>
                    <a:pt x="113118" y="1858225"/>
                  </a:lnTo>
                  <a:close/>
                </a:path>
                <a:path w="374015" h="1971675">
                  <a:moveTo>
                    <a:pt x="373405" y="929195"/>
                  </a:moveTo>
                  <a:lnTo>
                    <a:pt x="260286" y="929195"/>
                  </a:lnTo>
                  <a:lnTo>
                    <a:pt x="260286" y="1042314"/>
                  </a:lnTo>
                  <a:lnTo>
                    <a:pt x="373405" y="1042314"/>
                  </a:lnTo>
                  <a:lnTo>
                    <a:pt x="373405" y="929195"/>
                  </a:lnTo>
                  <a:close/>
                </a:path>
                <a:path w="374015" h="1971675">
                  <a:moveTo>
                    <a:pt x="373405" y="0"/>
                  </a:moveTo>
                  <a:lnTo>
                    <a:pt x="260286" y="0"/>
                  </a:lnTo>
                  <a:lnTo>
                    <a:pt x="260286" y="113118"/>
                  </a:lnTo>
                  <a:lnTo>
                    <a:pt x="373405" y="113118"/>
                  </a:lnTo>
                  <a:lnTo>
                    <a:pt x="373405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09769" y="1437005"/>
              <a:ext cx="321945" cy="1858645"/>
            </a:xfrm>
            <a:custGeom>
              <a:avLst/>
              <a:gdLst/>
              <a:ahLst/>
              <a:cxnLst/>
              <a:rect l="l" t="t" r="r" b="b"/>
              <a:pathLst>
                <a:path w="321945" h="1858645">
                  <a:moveTo>
                    <a:pt x="260294" y="0"/>
                  </a:moveTo>
                  <a:lnTo>
                    <a:pt x="61255" y="0"/>
                  </a:lnTo>
                </a:path>
                <a:path w="321945" h="1858645">
                  <a:moveTo>
                    <a:pt x="321549" y="929031"/>
                  </a:moveTo>
                  <a:lnTo>
                    <a:pt x="91962" y="929031"/>
                  </a:lnTo>
                </a:path>
                <a:path w="321945" h="1858645">
                  <a:moveTo>
                    <a:pt x="168491" y="1858063"/>
                  </a:moveTo>
                  <a:lnTo>
                    <a:pt x="0" y="1858063"/>
                  </a:lnTo>
                </a:path>
              </a:pathLst>
            </a:custGeom>
            <a:ln w="272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728595" y="1560791"/>
              <a:ext cx="1608455" cy="1858645"/>
            </a:xfrm>
            <a:custGeom>
              <a:avLst/>
              <a:gdLst/>
              <a:ahLst/>
              <a:cxnLst/>
              <a:rect l="l" t="t" r="r" b="b"/>
              <a:pathLst>
                <a:path w="1608454" h="1858645">
                  <a:moveTo>
                    <a:pt x="903552" y="0"/>
                  </a:moveTo>
                  <a:lnTo>
                    <a:pt x="0" y="0"/>
                  </a:lnTo>
                </a:path>
                <a:path w="1608454" h="1858645">
                  <a:moveTo>
                    <a:pt x="1608066" y="929031"/>
                  </a:moveTo>
                  <a:lnTo>
                    <a:pt x="796316" y="929031"/>
                  </a:lnTo>
                </a:path>
                <a:path w="1608454" h="1858645">
                  <a:moveTo>
                    <a:pt x="1072044" y="1858222"/>
                  </a:moveTo>
                  <a:lnTo>
                    <a:pt x="61255" y="1858222"/>
                  </a:lnTo>
                </a:path>
              </a:pathLst>
            </a:custGeom>
            <a:ln w="27207">
              <a:solidFill>
                <a:srgbClr val="00A0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453027" y="1684736"/>
              <a:ext cx="965200" cy="1858645"/>
            </a:xfrm>
            <a:custGeom>
              <a:avLst/>
              <a:gdLst/>
              <a:ahLst/>
              <a:cxnLst/>
              <a:rect l="l" t="t" r="r" b="b"/>
              <a:pathLst>
                <a:path w="965200" h="1858645">
                  <a:moveTo>
                    <a:pt x="964807" y="0"/>
                  </a:moveTo>
                  <a:lnTo>
                    <a:pt x="291001" y="0"/>
                  </a:lnTo>
                </a:path>
                <a:path w="965200" h="1858645">
                  <a:moveTo>
                    <a:pt x="888119" y="929031"/>
                  </a:moveTo>
                  <a:lnTo>
                    <a:pt x="352256" y="929031"/>
                  </a:lnTo>
                </a:path>
                <a:path w="965200" h="1858645">
                  <a:moveTo>
                    <a:pt x="704354" y="1858063"/>
                  </a:moveTo>
                  <a:lnTo>
                    <a:pt x="0" y="1858063"/>
                  </a:lnTo>
                </a:path>
              </a:pathLst>
            </a:custGeom>
            <a:ln w="27207">
              <a:solidFill>
                <a:srgbClr val="F2A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22075" y="989885"/>
            <a:ext cx="648335" cy="3329304"/>
            <a:chOff x="722075" y="989885"/>
            <a:chExt cx="648335" cy="3329304"/>
          </a:xfrm>
        </p:grpSpPr>
        <p:sp>
          <p:nvSpPr>
            <p:cNvPr id="18" name="object 18"/>
            <p:cNvSpPr/>
            <p:nvPr/>
          </p:nvSpPr>
          <p:spPr>
            <a:xfrm>
              <a:off x="722075" y="3901458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632136" y="0"/>
                  </a:moveTo>
                  <a:lnTo>
                    <a:pt x="647810" y="0"/>
                  </a:lnTo>
                </a:path>
                <a:path w="648335" h="0">
                  <a:moveTo>
                    <a:pt x="109718" y="0"/>
                  </a:moveTo>
                  <a:lnTo>
                    <a:pt x="120142" y="0"/>
                  </a:lnTo>
                </a:path>
                <a:path w="648335" h="0">
                  <a:moveTo>
                    <a:pt x="214186" y="0"/>
                  </a:moveTo>
                  <a:lnTo>
                    <a:pt x="329155" y="0"/>
                  </a:lnTo>
                </a:path>
                <a:path w="648335" h="0">
                  <a:moveTo>
                    <a:pt x="0" y="0"/>
                  </a:moveTo>
                  <a:lnTo>
                    <a:pt x="15674" y="0"/>
                  </a:lnTo>
                </a:path>
                <a:path w="648335" h="0">
                  <a:moveTo>
                    <a:pt x="423200" y="0"/>
                  </a:moveTo>
                  <a:lnTo>
                    <a:pt x="433624" y="0"/>
                  </a:lnTo>
                </a:path>
                <a:path w="648335" h="0">
                  <a:moveTo>
                    <a:pt x="527668" y="0"/>
                  </a:moveTo>
                  <a:lnTo>
                    <a:pt x="538092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22075" y="2238684"/>
              <a:ext cx="648335" cy="831850"/>
            </a:xfrm>
            <a:custGeom>
              <a:avLst/>
              <a:gdLst/>
              <a:ahLst/>
              <a:cxnLst/>
              <a:rect l="l" t="t" r="r" b="b"/>
              <a:pathLst>
                <a:path w="648335" h="831850">
                  <a:moveTo>
                    <a:pt x="632136" y="831348"/>
                  </a:moveTo>
                  <a:lnTo>
                    <a:pt x="647810" y="831348"/>
                  </a:lnTo>
                </a:path>
                <a:path w="648335" h="831850">
                  <a:moveTo>
                    <a:pt x="109718" y="831348"/>
                  </a:moveTo>
                  <a:lnTo>
                    <a:pt x="120142" y="831348"/>
                  </a:lnTo>
                </a:path>
                <a:path w="648335" h="831850">
                  <a:moveTo>
                    <a:pt x="214186" y="831348"/>
                  </a:moveTo>
                  <a:lnTo>
                    <a:pt x="329155" y="831348"/>
                  </a:lnTo>
                </a:path>
                <a:path w="648335" h="831850">
                  <a:moveTo>
                    <a:pt x="0" y="831348"/>
                  </a:moveTo>
                  <a:lnTo>
                    <a:pt x="15674" y="831348"/>
                  </a:lnTo>
                </a:path>
                <a:path w="648335" h="831850">
                  <a:moveTo>
                    <a:pt x="423200" y="831348"/>
                  </a:moveTo>
                  <a:lnTo>
                    <a:pt x="433624" y="831348"/>
                  </a:lnTo>
                </a:path>
                <a:path w="648335" h="831850">
                  <a:moveTo>
                    <a:pt x="527668" y="831348"/>
                  </a:moveTo>
                  <a:lnTo>
                    <a:pt x="538092" y="831348"/>
                  </a:lnTo>
                </a:path>
                <a:path w="648335" h="831850">
                  <a:moveTo>
                    <a:pt x="632136" y="0"/>
                  </a:moveTo>
                  <a:lnTo>
                    <a:pt x="647810" y="0"/>
                  </a:lnTo>
                </a:path>
                <a:path w="648335" h="831850">
                  <a:moveTo>
                    <a:pt x="109718" y="0"/>
                  </a:moveTo>
                  <a:lnTo>
                    <a:pt x="120142" y="0"/>
                  </a:lnTo>
                </a:path>
                <a:path w="648335" h="831850">
                  <a:moveTo>
                    <a:pt x="214186" y="0"/>
                  </a:moveTo>
                  <a:lnTo>
                    <a:pt x="329155" y="0"/>
                  </a:lnTo>
                </a:path>
                <a:path w="648335" h="831850">
                  <a:moveTo>
                    <a:pt x="0" y="0"/>
                  </a:moveTo>
                  <a:lnTo>
                    <a:pt x="15674" y="0"/>
                  </a:lnTo>
                </a:path>
                <a:path w="648335" h="831850">
                  <a:moveTo>
                    <a:pt x="423200" y="0"/>
                  </a:moveTo>
                  <a:lnTo>
                    <a:pt x="433624" y="0"/>
                  </a:lnTo>
                </a:path>
                <a:path w="648335" h="831850">
                  <a:moveTo>
                    <a:pt x="527668" y="0"/>
                  </a:moveTo>
                  <a:lnTo>
                    <a:pt x="538092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22075" y="1407258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120142" y="0"/>
                  </a:lnTo>
                </a:path>
                <a:path w="648335" h="0">
                  <a:moveTo>
                    <a:pt x="214186" y="0"/>
                  </a:moveTo>
                  <a:lnTo>
                    <a:pt x="329155" y="0"/>
                  </a:lnTo>
                </a:path>
                <a:path w="648335" h="0">
                  <a:moveTo>
                    <a:pt x="423200" y="0"/>
                  </a:moveTo>
                  <a:lnTo>
                    <a:pt x="433624" y="0"/>
                  </a:lnTo>
                </a:path>
                <a:path w="648335" h="0">
                  <a:moveTo>
                    <a:pt x="527668" y="0"/>
                  </a:moveTo>
                  <a:lnTo>
                    <a:pt x="538092" y="0"/>
                  </a:lnTo>
                </a:path>
                <a:path w="648335" h="0">
                  <a:moveTo>
                    <a:pt x="632136" y="0"/>
                  </a:moveTo>
                  <a:lnTo>
                    <a:pt x="647810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22075" y="4317171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647810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22075" y="2654320"/>
              <a:ext cx="648335" cy="831850"/>
            </a:xfrm>
            <a:custGeom>
              <a:avLst/>
              <a:gdLst/>
              <a:ahLst/>
              <a:cxnLst/>
              <a:rect l="l" t="t" r="r" b="b"/>
              <a:pathLst>
                <a:path w="648335" h="831850">
                  <a:moveTo>
                    <a:pt x="632136" y="831425"/>
                  </a:moveTo>
                  <a:lnTo>
                    <a:pt x="647810" y="831425"/>
                  </a:lnTo>
                </a:path>
                <a:path w="648335" h="831850">
                  <a:moveTo>
                    <a:pt x="423200" y="831425"/>
                  </a:moveTo>
                  <a:lnTo>
                    <a:pt x="433624" y="831425"/>
                  </a:lnTo>
                </a:path>
                <a:path w="648335" h="831850">
                  <a:moveTo>
                    <a:pt x="109718" y="831425"/>
                  </a:moveTo>
                  <a:lnTo>
                    <a:pt x="120142" y="831425"/>
                  </a:lnTo>
                </a:path>
                <a:path w="648335" h="831850">
                  <a:moveTo>
                    <a:pt x="527668" y="831425"/>
                  </a:moveTo>
                  <a:lnTo>
                    <a:pt x="538092" y="831425"/>
                  </a:lnTo>
                </a:path>
                <a:path w="648335" h="831850">
                  <a:moveTo>
                    <a:pt x="214186" y="831425"/>
                  </a:moveTo>
                  <a:lnTo>
                    <a:pt x="329155" y="831425"/>
                  </a:lnTo>
                </a:path>
                <a:path w="648335" h="831850">
                  <a:moveTo>
                    <a:pt x="0" y="831425"/>
                  </a:moveTo>
                  <a:lnTo>
                    <a:pt x="15674" y="831425"/>
                  </a:lnTo>
                </a:path>
                <a:path w="648335" h="831850">
                  <a:moveTo>
                    <a:pt x="0" y="0"/>
                  </a:moveTo>
                  <a:lnTo>
                    <a:pt x="15674" y="0"/>
                  </a:lnTo>
                </a:path>
                <a:path w="648335" h="831850">
                  <a:moveTo>
                    <a:pt x="423200" y="0"/>
                  </a:moveTo>
                  <a:lnTo>
                    <a:pt x="433624" y="0"/>
                  </a:lnTo>
                </a:path>
                <a:path w="648335" h="831850">
                  <a:moveTo>
                    <a:pt x="109718" y="0"/>
                  </a:moveTo>
                  <a:lnTo>
                    <a:pt x="120142" y="0"/>
                  </a:lnTo>
                </a:path>
                <a:path w="648335" h="831850">
                  <a:moveTo>
                    <a:pt x="527668" y="0"/>
                  </a:moveTo>
                  <a:lnTo>
                    <a:pt x="538092" y="0"/>
                  </a:lnTo>
                </a:path>
                <a:path w="648335" h="831850">
                  <a:moveTo>
                    <a:pt x="214186" y="0"/>
                  </a:moveTo>
                  <a:lnTo>
                    <a:pt x="329155" y="0"/>
                  </a:lnTo>
                </a:path>
                <a:path w="648335" h="831850">
                  <a:moveTo>
                    <a:pt x="632136" y="0"/>
                  </a:moveTo>
                  <a:lnTo>
                    <a:pt x="647810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22075" y="1822971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120142" y="0"/>
                  </a:lnTo>
                </a:path>
                <a:path w="648335" h="0">
                  <a:moveTo>
                    <a:pt x="214186" y="0"/>
                  </a:moveTo>
                  <a:lnTo>
                    <a:pt x="329155" y="0"/>
                  </a:lnTo>
                </a:path>
                <a:path w="648335" h="0">
                  <a:moveTo>
                    <a:pt x="423200" y="0"/>
                  </a:moveTo>
                  <a:lnTo>
                    <a:pt x="433624" y="0"/>
                  </a:lnTo>
                </a:path>
                <a:path w="648335" h="0">
                  <a:moveTo>
                    <a:pt x="527668" y="0"/>
                  </a:moveTo>
                  <a:lnTo>
                    <a:pt x="538092" y="0"/>
                  </a:lnTo>
                </a:path>
                <a:path w="648335" h="0">
                  <a:moveTo>
                    <a:pt x="632136" y="0"/>
                  </a:moveTo>
                  <a:lnTo>
                    <a:pt x="647810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22075" y="991545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647810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37749" y="2198765"/>
              <a:ext cx="94615" cy="2118995"/>
            </a:xfrm>
            <a:custGeom>
              <a:avLst/>
              <a:gdLst/>
              <a:ahLst/>
              <a:cxnLst/>
              <a:rect l="l" t="t" r="r" b="b"/>
              <a:pathLst>
                <a:path w="94615" h="2118995">
                  <a:moveTo>
                    <a:pt x="94044" y="0"/>
                  </a:moveTo>
                  <a:lnTo>
                    <a:pt x="0" y="0"/>
                  </a:lnTo>
                  <a:lnTo>
                    <a:pt x="0" y="2118405"/>
                  </a:lnTo>
                  <a:lnTo>
                    <a:pt x="94044" y="211840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42217" y="991545"/>
              <a:ext cx="94615" cy="3326129"/>
            </a:xfrm>
            <a:custGeom>
              <a:avLst/>
              <a:gdLst/>
              <a:ahLst/>
              <a:cxnLst/>
              <a:rect l="l" t="t" r="r" b="b"/>
              <a:pathLst>
                <a:path w="94615" h="3326129">
                  <a:moveTo>
                    <a:pt x="94044" y="0"/>
                  </a:moveTo>
                  <a:lnTo>
                    <a:pt x="0" y="0"/>
                  </a:lnTo>
                  <a:lnTo>
                    <a:pt x="0" y="3325625"/>
                  </a:lnTo>
                  <a:lnTo>
                    <a:pt x="94044" y="332562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46686" y="4317171"/>
              <a:ext cx="94615" cy="0"/>
            </a:xfrm>
            <a:custGeom>
              <a:avLst/>
              <a:gdLst/>
              <a:ahLst/>
              <a:cxnLst/>
              <a:rect l="l" t="t" r="r" b="b"/>
              <a:pathLst>
                <a:path w="94615" h="0">
                  <a:moveTo>
                    <a:pt x="94044" y="0"/>
                  </a:moveTo>
                  <a:lnTo>
                    <a:pt x="0" y="0"/>
                  </a:lnTo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051231" y="991545"/>
              <a:ext cx="94615" cy="3326129"/>
            </a:xfrm>
            <a:custGeom>
              <a:avLst/>
              <a:gdLst/>
              <a:ahLst/>
              <a:cxnLst/>
              <a:rect l="l" t="t" r="r" b="b"/>
              <a:pathLst>
                <a:path w="94615" h="3326129">
                  <a:moveTo>
                    <a:pt x="94044" y="0"/>
                  </a:moveTo>
                  <a:lnTo>
                    <a:pt x="0" y="0"/>
                  </a:lnTo>
                  <a:lnTo>
                    <a:pt x="0" y="3325625"/>
                  </a:lnTo>
                  <a:lnTo>
                    <a:pt x="94044" y="332562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98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155699" y="1403938"/>
              <a:ext cx="94615" cy="2913380"/>
            </a:xfrm>
            <a:custGeom>
              <a:avLst/>
              <a:gdLst/>
              <a:ahLst/>
              <a:cxnLst/>
              <a:rect l="l" t="t" r="r" b="b"/>
              <a:pathLst>
                <a:path w="94615" h="2913379">
                  <a:moveTo>
                    <a:pt x="94044" y="0"/>
                  </a:moveTo>
                  <a:lnTo>
                    <a:pt x="0" y="0"/>
                  </a:lnTo>
                  <a:lnTo>
                    <a:pt x="0" y="2913232"/>
                  </a:lnTo>
                  <a:lnTo>
                    <a:pt x="94044" y="2913232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260167" y="991545"/>
              <a:ext cx="94615" cy="3326129"/>
            </a:xfrm>
            <a:custGeom>
              <a:avLst/>
              <a:gdLst/>
              <a:ahLst/>
              <a:cxnLst/>
              <a:rect l="l" t="t" r="r" b="b"/>
              <a:pathLst>
                <a:path w="94615" h="3326129">
                  <a:moveTo>
                    <a:pt x="94044" y="0"/>
                  </a:moveTo>
                  <a:lnTo>
                    <a:pt x="0" y="0"/>
                  </a:lnTo>
                  <a:lnTo>
                    <a:pt x="0" y="3325625"/>
                  </a:lnTo>
                  <a:lnTo>
                    <a:pt x="94044" y="332562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1592257" y="989885"/>
            <a:ext cx="648335" cy="3329304"/>
            <a:chOff x="1592257" y="989885"/>
            <a:chExt cx="648335" cy="3329304"/>
          </a:xfrm>
        </p:grpSpPr>
        <p:sp>
          <p:nvSpPr>
            <p:cNvPr id="32" name="object 32"/>
            <p:cNvSpPr/>
            <p:nvPr/>
          </p:nvSpPr>
          <p:spPr>
            <a:xfrm>
              <a:off x="1592257" y="3901458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632214" y="0"/>
                  </a:moveTo>
                  <a:lnTo>
                    <a:pt x="647888" y="0"/>
                  </a:lnTo>
                </a:path>
                <a:path w="648335" h="0">
                  <a:moveTo>
                    <a:pt x="109718" y="0"/>
                  </a:moveTo>
                  <a:lnTo>
                    <a:pt x="120218" y="0"/>
                  </a:lnTo>
                </a:path>
                <a:path w="648335" h="0">
                  <a:moveTo>
                    <a:pt x="214263" y="0"/>
                  </a:moveTo>
                  <a:lnTo>
                    <a:pt x="224687" y="0"/>
                  </a:lnTo>
                </a:path>
                <a:path w="648335" h="0">
                  <a:moveTo>
                    <a:pt x="0" y="0"/>
                  </a:moveTo>
                  <a:lnTo>
                    <a:pt x="15673" y="0"/>
                  </a:lnTo>
                </a:path>
                <a:path w="648335" h="0">
                  <a:moveTo>
                    <a:pt x="318732" y="0"/>
                  </a:moveTo>
                  <a:lnTo>
                    <a:pt x="329155" y="0"/>
                  </a:lnTo>
                </a:path>
                <a:path w="648335" h="0">
                  <a:moveTo>
                    <a:pt x="423200" y="0"/>
                  </a:moveTo>
                  <a:lnTo>
                    <a:pt x="433700" y="0"/>
                  </a:lnTo>
                </a:path>
                <a:path w="648335" h="0">
                  <a:moveTo>
                    <a:pt x="527745" y="0"/>
                  </a:moveTo>
                  <a:lnTo>
                    <a:pt x="538169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592257" y="2238684"/>
              <a:ext cx="648335" cy="831850"/>
            </a:xfrm>
            <a:custGeom>
              <a:avLst/>
              <a:gdLst/>
              <a:ahLst/>
              <a:cxnLst/>
              <a:rect l="l" t="t" r="r" b="b"/>
              <a:pathLst>
                <a:path w="648335" h="831850">
                  <a:moveTo>
                    <a:pt x="632214" y="831348"/>
                  </a:moveTo>
                  <a:lnTo>
                    <a:pt x="647888" y="831348"/>
                  </a:lnTo>
                </a:path>
                <a:path w="648335" h="831850">
                  <a:moveTo>
                    <a:pt x="109718" y="831348"/>
                  </a:moveTo>
                  <a:lnTo>
                    <a:pt x="120218" y="831348"/>
                  </a:lnTo>
                </a:path>
                <a:path w="648335" h="831850">
                  <a:moveTo>
                    <a:pt x="214263" y="831348"/>
                  </a:moveTo>
                  <a:lnTo>
                    <a:pt x="224687" y="831348"/>
                  </a:lnTo>
                </a:path>
                <a:path w="648335" h="831850">
                  <a:moveTo>
                    <a:pt x="0" y="831348"/>
                  </a:moveTo>
                  <a:lnTo>
                    <a:pt x="15673" y="831348"/>
                  </a:lnTo>
                </a:path>
                <a:path w="648335" h="831850">
                  <a:moveTo>
                    <a:pt x="318732" y="831348"/>
                  </a:moveTo>
                  <a:lnTo>
                    <a:pt x="329155" y="831348"/>
                  </a:lnTo>
                </a:path>
                <a:path w="648335" h="831850">
                  <a:moveTo>
                    <a:pt x="423200" y="831348"/>
                  </a:moveTo>
                  <a:lnTo>
                    <a:pt x="433700" y="831348"/>
                  </a:lnTo>
                </a:path>
                <a:path w="648335" h="831850">
                  <a:moveTo>
                    <a:pt x="527745" y="831348"/>
                  </a:moveTo>
                  <a:lnTo>
                    <a:pt x="538169" y="831348"/>
                  </a:lnTo>
                </a:path>
                <a:path w="648335" h="831850">
                  <a:moveTo>
                    <a:pt x="632214" y="0"/>
                  </a:moveTo>
                  <a:lnTo>
                    <a:pt x="647888" y="0"/>
                  </a:lnTo>
                </a:path>
                <a:path w="648335" h="831850">
                  <a:moveTo>
                    <a:pt x="109718" y="0"/>
                  </a:moveTo>
                  <a:lnTo>
                    <a:pt x="120218" y="0"/>
                  </a:lnTo>
                </a:path>
                <a:path w="648335" h="831850">
                  <a:moveTo>
                    <a:pt x="214263" y="0"/>
                  </a:moveTo>
                  <a:lnTo>
                    <a:pt x="224687" y="0"/>
                  </a:lnTo>
                </a:path>
                <a:path w="648335" h="831850">
                  <a:moveTo>
                    <a:pt x="0" y="0"/>
                  </a:moveTo>
                  <a:lnTo>
                    <a:pt x="15673" y="0"/>
                  </a:lnTo>
                </a:path>
                <a:path w="648335" h="831850">
                  <a:moveTo>
                    <a:pt x="318732" y="0"/>
                  </a:moveTo>
                  <a:lnTo>
                    <a:pt x="329155" y="0"/>
                  </a:lnTo>
                </a:path>
                <a:path w="648335" h="831850">
                  <a:moveTo>
                    <a:pt x="423200" y="0"/>
                  </a:moveTo>
                  <a:lnTo>
                    <a:pt x="433700" y="0"/>
                  </a:lnTo>
                </a:path>
                <a:path w="648335" h="831850">
                  <a:moveTo>
                    <a:pt x="527745" y="0"/>
                  </a:moveTo>
                  <a:lnTo>
                    <a:pt x="538169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592257" y="1407258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527745" y="0"/>
                  </a:moveTo>
                  <a:lnTo>
                    <a:pt x="647888" y="0"/>
                  </a:lnTo>
                </a:path>
                <a:path w="648335" h="0">
                  <a:moveTo>
                    <a:pt x="214263" y="0"/>
                  </a:moveTo>
                  <a:lnTo>
                    <a:pt x="224687" y="0"/>
                  </a:lnTo>
                </a:path>
                <a:path w="648335" h="0">
                  <a:moveTo>
                    <a:pt x="318732" y="0"/>
                  </a:moveTo>
                  <a:lnTo>
                    <a:pt x="433700" y="0"/>
                  </a:lnTo>
                </a:path>
                <a:path w="648335" h="0">
                  <a:moveTo>
                    <a:pt x="0" y="0"/>
                  </a:moveTo>
                  <a:lnTo>
                    <a:pt x="120218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592257" y="4317171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592257" y="2654320"/>
              <a:ext cx="648335" cy="831850"/>
            </a:xfrm>
            <a:custGeom>
              <a:avLst/>
              <a:gdLst/>
              <a:ahLst/>
              <a:cxnLst/>
              <a:rect l="l" t="t" r="r" b="b"/>
              <a:pathLst>
                <a:path w="648335" h="831850">
                  <a:moveTo>
                    <a:pt x="527745" y="831425"/>
                  </a:moveTo>
                  <a:lnTo>
                    <a:pt x="538169" y="831425"/>
                  </a:lnTo>
                </a:path>
                <a:path w="648335" h="831850">
                  <a:moveTo>
                    <a:pt x="109718" y="831425"/>
                  </a:moveTo>
                  <a:lnTo>
                    <a:pt x="120218" y="831425"/>
                  </a:lnTo>
                </a:path>
                <a:path w="648335" h="831850">
                  <a:moveTo>
                    <a:pt x="318732" y="831425"/>
                  </a:moveTo>
                  <a:lnTo>
                    <a:pt x="329155" y="831425"/>
                  </a:lnTo>
                </a:path>
                <a:path w="648335" h="831850">
                  <a:moveTo>
                    <a:pt x="0" y="831425"/>
                  </a:moveTo>
                  <a:lnTo>
                    <a:pt x="15673" y="831425"/>
                  </a:lnTo>
                </a:path>
                <a:path w="648335" h="831850">
                  <a:moveTo>
                    <a:pt x="423200" y="831425"/>
                  </a:moveTo>
                  <a:lnTo>
                    <a:pt x="433700" y="831425"/>
                  </a:lnTo>
                </a:path>
                <a:path w="648335" h="831850">
                  <a:moveTo>
                    <a:pt x="214263" y="831425"/>
                  </a:moveTo>
                  <a:lnTo>
                    <a:pt x="224687" y="831425"/>
                  </a:lnTo>
                </a:path>
                <a:path w="648335" h="831850">
                  <a:moveTo>
                    <a:pt x="632214" y="831425"/>
                  </a:moveTo>
                  <a:lnTo>
                    <a:pt x="647888" y="831425"/>
                  </a:lnTo>
                </a:path>
                <a:path w="648335" h="831850">
                  <a:moveTo>
                    <a:pt x="0" y="0"/>
                  </a:moveTo>
                  <a:lnTo>
                    <a:pt x="15673" y="0"/>
                  </a:lnTo>
                </a:path>
                <a:path w="648335" h="831850">
                  <a:moveTo>
                    <a:pt x="109718" y="0"/>
                  </a:moveTo>
                  <a:lnTo>
                    <a:pt x="120218" y="0"/>
                  </a:lnTo>
                </a:path>
                <a:path w="648335" h="831850">
                  <a:moveTo>
                    <a:pt x="423200" y="0"/>
                  </a:moveTo>
                  <a:lnTo>
                    <a:pt x="433700" y="0"/>
                  </a:lnTo>
                </a:path>
                <a:path w="648335" h="831850">
                  <a:moveTo>
                    <a:pt x="214263" y="0"/>
                  </a:moveTo>
                  <a:lnTo>
                    <a:pt x="224687" y="0"/>
                  </a:lnTo>
                </a:path>
                <a:path w="648335" h="831850">
                  <a:moveTo>
                    <a:pt x="527745" y="0"/>
                  </a:moveTo>
                  <a:lnTo>
                    <a:pt x="538169" y="0"/>
                  </a:lnTo>
                </a:path>
                <a:path w="648335" h="831850">
                  <a:moveTo>
                    <a:pt x="318732" y="0"/>
                  </a:moveTo>
                  <a:lnTo>
                    <a:pt x="329155" y="0"/>
                  </a:lnTo>
                </a:path>
                <a:path w="648335" h="831850">
                  <a:moveTo>
                    <a:pt x="632214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592257" y="1822971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15673" y="0"/>
                  </a:lnTo>
                </a:path>
                <a:path w="648335" h="0">
                  <a:moveTo>
                    <a:pt x="109718" y="0"/>
                  </a:moveTo>
                  <a:lnTo>
                    <a:pt x="120218" y="0"/>
                  </a:lnTo>
                </a:path>
                <a:path w="648335" h="0">
                  <a:moveTo>
                    <a:pt x="214263" y="0"/>
                  </a:moveTo>
                  <a:lnTo>
                    <a:pt x="224687" y="0"/>
                  </a:lnTo>
                </a:path>
                <a:path w="648335" h="0">
                  <a:moveTo>
                    <a:pt x="318732" y="0"/>
                  </a:moveTo>
                  <a:lnTo>
                    <a:pt x="329155" y="0"/>
                  </a:lnTo>
                </a:path>
                <a:path w="648335" h="0">
                  <a:moveTo>
                    <a:pt x="423200" y="0"/>
                  </a:moveTo>
                  <a:lnTo>
                    <a:pt x="433700" y="0"/>
                  </a:lnTo>
                </a:path>
                <a:path w="648335" h="0">
                  <a:moveTo>
                    <a:pt x="527745" y="0"/>
                  </a:moveTo>
                  <a:lnTo>
                    <a:pt x="538169" y="0"/>
                  </a:lnTo>
                </a:path>
                <a:path w="648335" h="0">
                  <a:moveTo>
                    <a:pt x="632214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592257" y="991545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607931" y="1749773"/>
              <a:ext cx="94615" cy="2567940"/>
            </a:xfrm>
            <a:custGeom>
              <a:avLst/>
              <a:gdLst/>
              <a:ahLst/>
              <a:cxnLst/>
              <a:rect l="l" t="t" r="r" b="b"/>
              <a:pathLst>
                <a:path w="94614" h="2567940">
                  <a:moveTo>
                    <a:pt x="94044" y="0"/>
                  </a:moveTo>
                  <a:lnTo>
                    <a:pt x="0" y="0"/>
                  </a:lnTo>
                  <a:lnTo>
                    <a:pt x="0" y="2567397"/>
                  </a:lnTo>
                  <a:lnTo>
                    <a:pt x="94044" y="2567397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712476" y="991545"/>
              <a:ext cx="94615" cy="3326129"/>
            </a:xfrm>
            <a:custGeom>
              <a:avLst/>
              <a:gdLst/>
              <a:ahLst/>
              <a:cxnLst/>
              <a:rect l="l" t="t" r="r" b="b"/>
              <a:pathLst>
                <a:path w="94614" h="3326129">
                  <a:moveTo>
                    <a:pt x="94044" y="0"/>
                  </a:moveTo>
                  <a:lnTo>
                    <a:pt x="0" y="0"/>
                  </a:lnTo>
                  <a:lnTo>
                    <a:pt x="0" y="3325625"/>
                  </a:lnTo>
                  <a:lnTo>
                    <a:pt x="94044" y="332562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816945" y="991545"/>
              <a:ext cx="94615" cy="3326129"/>
            </a:xfrm>
            <a:custGeom>
              <a:avLst/>
              <a:gdLst/>
              <a:ahLst/>
              <a:cxnLst/>
              <a:rect l="l" t="t" r="r" b="b"/>
              <a:pathLst>
                <a:path w="94614" h="3326129">
                  <a:moveTo>
                    <a:pt x="94044" y="0"/>
                  </a:moveTo>
                  <a:lnTo>
                    <a:pt x="0" y="0"/>
                  </a:lnTo>
                  <a:lnTo>
                    <a:pt x="0" y="3325625"/>
                  </a:lnTo>
                  <a:lnTo>
                    <a:pt x="94044" y="332562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921413" y="1656654"/>
              <a:ext cx="94615" cy="2660650"/>
            </a:xfrm>
            <a:custGeom>
              <a:avLst/>
              <a:gdLst/>
              <a:ahLst/>
              <a:cxnLst/>
              <a:rect l="l" t="t" r="r" b="b"/>
              <a:pathLst>
                <a:path w="94614" h="2660650">
                  <a:moveTo>
                    <a:pt x="94044" y="0"/>
                  </a:moveTo>
                  <a:lnTo>
                    <a:pt x="0" y="0"/>
                  </a:lnTo>
                  <a:lnTo>
                    <a:pt x="0" y="2660516"/>
                  </a:lnTo>
                  <a:lnTo>
                    <a:pt x="94044" y="2660516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98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025958" y="991545"/>
              <a:ext cx="94615" cy="3326129"/>
            </a:xfrm>
            <a:custGeom>
              <a:avLst/>
              <a:gdLst/>
              <a:ahLst/>
              <a:cxnLst/>
              <a:rect l="l" t="t" r="r" b="b"/>
              <a:pathLst>
                <a:path w="94614" h="3326129">
                  <a:moveTo>
                    <a:pt x="94044" y="0"/>
                  </a:moveTo>
                  <a:lnTo>
                    <a:pt x="0" y="0"/>
                  </a:lnTo>
                  <a:lnTo>
                    <a:pt x="0" y="3325625"/>
                  </a:lnTo>
                  <a:lnTo>
                    <a:pt x="94044" y="332562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130427" y="1679973"/>
              <a:ext cx="94615" cy="2637790"/>
            </a:xfrm>
            <a:custGeom>
              <a:avLst/>
              <a:gdLst/>
              <a:ahLst/>
              <a:cxnLst/>
              <a:rect l="l" t="t" r="r" b="b"/>
              <a:pathLst>
                <a:path w="94614" h="2637790">
                  <a:moveTo>
                    <a:pt x="94044" y="0"/>
                  </a:moveTo>
                  <a:lnTo>
                    <a:pt x="0" y="0"/>
                  </a:lnTo>
                  <a:lnTo>
                    <a:pt x="0" y="2637198"/>
                  </a:lnTo>
                  <a:lnTo>
                    <a:pt x="94044" y="2637198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/>
          <p:cNvGrpSpPr/>
          <p:nvPr/>
        </p:nvGrpSpPr>
        <p:grpSpPr>
          <a:xfrm>
            <a:off x="2462517" y="989885"/>
            <a:ext cx="648335" cy="3329304"/>
            <a:chOff x="2462517" y="989885"/>
            <a:chExt cx="648335" cy="3329304"/>
          </a:xfrm>
        </p:grpSpPr>
        <p:sp>
          <p:nvSpPr>
            <p:cNvPr id="46" name="object 46"/>
            <p:cNvSpPr/>
            <p:nvPr/>
          </p:nvSpPr>
          <p:spPr>
            <a:xfrm>
              <a:off x="2462517" y="3901458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632213" y="0"/>
                  </a:moveTo>
                  <a:lnTo>
                    <a:pt x="647888" y="0"/>
                  </a:lnTo>
                </a:path>
                <a:path w="648335" h="0">
                  <a:moveTo>
                    <a:pt x="109718" y="0"/>
                  </a:moveTo>
                  <a:lnTo>
                    <a:pt x="224687" y="0"/>
                  </a:lnTo>
                </a:path>
                <a:path w="648335" h="0">
                  <a:moveTo>
                    <a:pt x="318731" y="0"/>
                  </a:moveTo>
                  <a:lnTo>
                    <a:pt x="329156" y="0"/>
                  </a:lnTo>
                </a:path>
                <a:path w="648335" h="0">
                  <a:moveTo>
                    <a:pt x="423200" y="0"/>
                  </a:moveTo>
                  <a:lnTo>
                    <a:pt x="433701" y="0"/>
                  </a:lnTo>
                </a:path>
                <a:path w="648335" h="0">
                  <a:moveTo>
                    <a:pt x="0" y="0"/>
                  </a:moveTo>
                  <a:lnTo>
                    <a:pt x="15674" y="0"/>
                  </a:lnTo>
                </a:path>
                <a:path w="648335" h="0">
                  <a:moveTo>
                    <a:pt x="527745" y="0"/>
                  </a:moveTo>
                  <a:lnTo>
                    <a:pt x="538168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462517" y="2238684"/>
              <a:ext cx="648335" cy="831850"/>
            </a:xfrm>
            <a:custGeom>
              <a:avLst/>
              <a:gdLst/>
              <a:ahLst/>
              <a:cxnLst/>
              <a:rect l="l" t="t" r="r" b="b"/>
              <a:pathLst>
                <a:path w="648335" h="831850">
                  <a:moveTo>
                    <a:pt x="632213" y="831348"/>
                  </a:moveTo>
                  <a:lnTo>
                    <a:pt x="647888" y="831348"/>
                  </a:lnTo>
                </a:path>
                <a:path w="648335" h="831850">
                  <a:moveTo>
                    <a:pt x="527745" y="831348"/>
                  </a:moveTo>
                  <a:lnTo>
                    <a:pt x="538168" y="831348"/>
                  </a:lnTo>
                </a:path>
                <a:path w="648335" h="831850">
                  <a:moveTo>
                    <a:pt x="318731" y="831348"/>
                  </a:moveTo>
                  <a:lnTo>
                    <a:pt x="329156" y="831348"/>
                  </a:lnTo>
                </a:path>
                <a:path w="648335" h="831850">
                  <a:moveTo>
                    <a:pt x="423200" y="831348"/>
                  </a:moveTo>
                  <a:lnTo>
                    <a:pt x="433701" y="831348"/>
                  </a:lnTo>
                </a:path>
                <a:path w="648335" h="831850">
                  <a:moveTo>
                    <a:pt x="0" y="831348"/>
                  </a:moveTo>
                  <a:lnTo>
                    <a:pt x="15674" y="831348"/>
                  </a:lnTo>
                </a:path>
                <a:path w="648335" h="831850">
                  <a:moveTo>
                    <a:pt x="109718" y="831348"/>
                  </a:moveTo>
                  <a:lnTo>
                    <a:pt x="224687" y="831348"/>
                  </a:lnTo>
                </a:path>
                <a:path w="648335" h="831850">
                  <a:moveTo>
                    <a:pt x="632213" y="0"/>
                  </a:moveTo>
                  <a:lnTo>
                    <a:pt x="647888" y="0"/>
                  </a:lnTo>
                </a:path>
                <a:path w="648335" h="831850">
                  <a:moveTo>
                    <a:pt x="423200" y="0"/>
                  </a:moveTo>
                  <a:lnTo>
                    <a:pt x="538168" y="0"/>
                  </a:lnTo>
                </a:path>
                <a:path w="648335" h="831850">
                  <a:moveTo>
                    <a:pt x="0" y="0"/>
                  </a:moveTo>
                  <a:lnTo>
                    <a:pt x="329156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462517" y="1407258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632213" y="0"/>
                  </a:moveTo>
                  <a:lnTo>
                    <a:pt x="647888" y="0"/>
                  </a:lnTo>
                </a:path>
                <a:path w="648335" h="0">
                  <a:moveTo>
                    <a:pt x="423200" y="0"/>
                  </a:moveTo>
                  <a:lnTo>
                    <a:pt x="538168" y="0"/>
                  </a:lnTo>
                </a:path>
                <a:path w="648335" h="0">
                  <a:moveTo>
                    <a:pt x="0" y="0"/>
                  </a:moveTo>
                  <a:lnTo>
                    <a:pt x="329156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462517" y="4317171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462517" y="2654320"/>
              <a:ext cx="648335" cy="831850"/>
            </a:xfrm>
            <a:custGeom>
              <a:avLst/>
              <a:gdLst/>
              <a:ahLst/>
              <a:cxnLst/>
              <a:rect l="l" t="t" r="r" b="b"/>
              <a:pathLst>
                <a:path w="648335" h="831850">
                  <a:moveTo>
                    <a:pt x="527745" y="831425"/>
                  </a:moveTo>
                  <a:lnTo>
                    <a:pt x="538168" y="831425"/>
                  </a:lnTo>
                </a:path>
                <a:path w="648335" h="831850">
                  <a:moveTo>
                    <a:pt x="318731" y="831425"/>
                  </a:moveTo>
                  <a:lnTo>
                    <a:pt x="329156" y="831425"/>
                  </a:lnTo>
                </a:path>
                <a:path w="648335" h="831850">
                  <a:moveTo>
                    <a:pt x="109718" y="831425"/>
                  </a:moveTo>
                  <a:lnTo>
                    <a:pt x="224687" y="831425"/>
                  </a:lnTo>
                </a:path>
                <a:path w="648335" h="831850">
                  <a:moveTo>
                    <a:pt x="423200" y="831425"/>
                  </a:moveTo>
                  <a:lnTo>
                    <a:pt x="433701" y="831425"/>
                  </a:lnTo>
                </a:path>
                <a:path w="648335" h="831850">
                  <a:moveTo>
                    <a:pt x="0" y="831425"/>
                  </a:moveTo>
                  <a:lnTo>
                    <a:pt x="15674" y="831425"/>
                  </a:lnTo>
                </a:path>
                <a:path w="648335" h="831850">
                  <a:moveTo>
                    <a:pt x="632213" y="831425"/>
                  </a:moveTo>
                  <a:lnTo>
                    <a:pt x="647888" y="831425"/>
                  </a:lnTo>
                </a:path>
                <a:path w="648335" h="831850">
                  <a:moveTo>
                    <a:pt x="0" y="0"/>
                  </a:moveTo>
                  <a:lnTo>
                    <a:pt x="224687" y="0"/>
                  </a:lnTo>
                </a:path>
                <a:path w="648335" h="831850">
                  <a:moveTo>
                    <a:pt x="318731" y="0"/>
                  </a:moveTo>
                  <a:lnTo>
                    <a:pt x="329156" y="0"/>
                  </a:lnTo>
                </a:path>
                <a:path w="648335" h="831850">
                  <a:moveTo>
                    <a:pt x="423200" y="0"/>
                  </a:moveTo>
                  <a:lnTo>
                    <a:pt x="433701" y="0"/>
                  </a:lnTo>
                </a:path>
                <a:path w="648335" h="831850">
                  <a:moveTo>
                    <a:pt x="527745" y="0"/>
                  </a:moveTo>
                  <a:lnTo>
                    <a:pt x="538168" y="0"/>
                  </a:lnTo>
                </a:path>
                <a:path w="648335" h="831850">
                  <a:moveTo>
                    <a:pt x="632213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462517" y="1822971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329156" y="0"/>
                  </a:lnTo>
                </a:path>
                <a:path w="648335" h="0">
                  <a:moveTo>
                    <a:pt x="423200" y="0"/>
                  </a:moveTo>
                  <a:lnTo>
                    <a:pt x="538168" y="0"/>
                  </a:lnTo>
                </a:path>
                <a:path w="648335" h="0">
                  <a:moveTo>
                    <a:pt x="632213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462517" y="991545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478191" y="2923714"/>
              <a:ext cx="94615" cy="1393825"/>
            </a:xfrm>
            <a:custGeom>
              <a:avLst/>
              <a:gdLst/>
              <a:ahLst/>
              <a:cxnLst/>
              <a:rect l="l" t="t" r="r" b="b"/>
              <a:pathLst>
                <a:path w="94614" h="1393825">
                  <a:moveTo>
                    <a:pt x="94044" y="0"/>
                  </a:moveTo>
                  <a:lnTo>
                    <a:pt x="0" y="0"/>
                  </a:lnTo>
                  <a:lnTo>
                    <a:pt x="0" y="1393456"/>
                  </a:lnTo>
                  <a:lnTo>
                    <a:pt x="94044" y="1393456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2582659" y="4317171"/>
              <a:ext cx="94615" cy="0"/>
            </a:xfrm>
            <a:custGeom>
              <a:avLst/>
              <a:gdLst/>
              <a:ahLst/>
              <a:cxnLst/>
              <a:rect l="l" t="t" r="r" b="b"/>
              <a:pathLst>
                <a:path w="94614" h="0">
                  <a:moveTo>
                    <a:pt x="94044" y="0"/>
                  </a:moveTo>
                  <a:lnTo>
                    <a:pt x="0" y="0"/>
                  </a:lnTo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687204" y="2424920"/>
              <a:ext cx="94615" cy="1892300"/>
            </a:xfrm>
            <a:custGeom>
              <a:avLst/>
              <a:gdLst/>
              <a:ahLst/>
              <a:cxnLst/>
              <a:rect l="l" t="t" r="r" b="b"/>
              <a:pathLst>
                <a:path w="94614" h="1892300">
                  <a:moveTo>
                    <a:pt x="94044" y="0"/>
                  </a:moveTo>
                  <a:lnTo>
                    <a:pt x="0" y="0"/>
                  </a:lnTo>
                  <a:lnTo>
                    <a:pt x="0" y="1892250"/>
                  </a:lnTo>
                  <a:lnTo>
                    <a:pt x="94044" y="1892250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791673" y="991545"/>
              <a:ext cx="94615" cy="3326129"/>
            </a:xfrm>
            <a:custGeom>
              <a:avLst/>
              <a:gdLst/>
              <a:ahLst/>
              <a:cxnLst/>
              <a:rect l="l" t="t" r="r" b="b"/>
              <a:pathLst>
                <a:path w="94614" h="3326129">
                  <a:moveTo>
                    <a:pt x="94044" y="0"/>
                  </a:moveTo>
                  <a:lnTo>
                    <a:pt x="0" y="0"/>
                  </a:lnTo>
                  <a:lnTo>
                    <a:pt x="0" y="3325625"/>
                  </a:lnTo>
                  <a:lnTo>
                    <a:pt x="94044" y="332562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98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2896218" y="2567919"/>
              <a:ext cx="94615" cy="1749425"/>
            </a:xfrm>
            <a:custGeom>
              <a:avLst/>
              <a:gdLst/>
              <a:ahLst/>
              <a:cxnLst/>
              <a:rect l="l" t="t" r="r" b="b"/>
              <a:pathLst>
                <a:path w="94614" h="1749425">
                  <a:moveTo>
                    <a:pt x="94044" y="0"/>
                  </a:moveTo>
                  <a:lnTo>
                    <a:pt x="0" y="0"/>
                  </a:lnTo>
                  <a:lnTo>
                    <a:pt x="0" y="1749252"/>
                  </a:lnTo>
                  <a:lnTo>
                    <a:pt x="94044" y="1749252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000686" y="1357379"/>
              <a:ext cx="94615" cy="2960370"/>
            </a:xfrm>
            <a:custGeom>
              <a:avLst/>
              <a:gdLst/>
              <a:ahLst/>
              <a:cxnLst/>
              <a:rect l="l" t="t" r="r" b="b"/>
              <a:pathLst>
                <a:path w="94614" h="2960370">
                  <a:moveTo>
                    <a:pt x="94044" y="0"/>
                  </a:moveTo>
                  <a:lnTo>
                    <a:pt x="0" y="0"/>
                  </a:lnTo>
                  <a:lnTo>
                    <a:pt x="0" y="2959792"/>
                  </a:lnTo>
                  <a:lnTo>
                    <a:pt x="94044" y="2959792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 txBox="1"/>
          <p:nvPr/>
        </p:nvSpPr>
        <p:spPr>
          <a:xfrm>
            <a:off x="609379" y="486340"/>
            <a:ext cx="1797050" cy="411226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700">
              <a:latin typeface="Times New Roman"/>
              <a:cs typeface="Times New Roman"/>
            </a:endParaRPr>
          </a:p>
          <a:p>
            <a:pPr marL="147955">
              <a:lnSpc>
                <a:spcPct val="100000"/>
              </a:lnSpc>
              <a:tabLst>
                <a:tab pos="1017905" algn="l"/>
              </a:tabLst>
            </a:pPr>
            <a:r>
              <a:rPr dirty="0" sz="700" b="1">
                <a:solidFill>
                  <a:srgbClr val="1A1A1A"/>
                </a:solidFill>
                <a:latin typeface="Helvetica"/>
                <a:cs typeface="Helvetica"/>
              </a:rPr>
              <a:t>Type</a:t>
            </a:r>
            <a:r>
              <a:rPr dirty="0" sz="700" spc="55" b="1">
                <a:solidFill>
                  <a:srgbClr val="1A1A1A"/>
                </a:solidFill>
                <a:latin typeface="Helvetica"/>
                <a:cs typeface="Helvetica"/>
              </a:rPr>
              <a:t> </a:t>
            </a:r>
            <a:r>
              <a:rPr dirty="0" sz="700" spc="-50" b="1">
                <a:solidFill>
                  <a:srgbClr val="1A1A1A"/>
                </a:solidFill>
                <a:latin typeface="Helvetica"/>
                <a:cs typeface="Helvetica"/>
              </a:rPr>
              <a:t>A</a:t>
            </a:r>
            <a:r>
              <a:rPr dirty="0" sz="700" b="1">
                <a:solidFill>
                  <a:srgbClr val="1A1A1A"/>
                </a:solidFill>
                <a:latin typeface="Helvetica"/>
                <a:cs typeface="Helvetica"/>
              </a:rPr>
              <a:t>	Type</a:t>
            </a:r>
            <a:r>
              <a:rPr dirty="0" sz="700" spc="45" b="1">
                <a:solidFill>
                  <a:srgbClr val="1A1A1A"/>
                </a:solidFill>
                <a:latin typeface="Helvetica"/>
                <a:cs typeface="Helvetica"/>
              </a:rPr>
              <a:t> </a:t>
            </a:r>
            <a:r>
              <a:rPr dirty="0" sz="700" spc="-50" b="1">
                <a:solidFill>
                  <a:srgbClr val="1A1A1A"/>
                </a:solidFill>
                <a:latin typeface="Helvetica"/>
                <a:cs typeface="Helvetica"/>
              </a:rPr>
              <a:t>B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485067" y="684510"/>
            <a:ext cx="334645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b="1">
                <a:solidFill>
                  <a:srgbClr val="1A1A1A"/>
                </a:solidFill>
                <a:latin typeface="Helvetica"/>
                <a:cs typeface="Helvetica"/>
              </a:rPr>
              <a:t>Type</a:t>
            </a:r>
            <a:r>
              <a:rPr dirty="0" sz="700" spc="55" b="1">
                <a:solidFill>
                  <a:srgbClr val="1A1A1A"/>
                </a:solidFill>
                <a:latin typeface="Helvetica"/>
                <a:cs typeface="Helvetica"/>
              </a:rPr>
              <a:t> </a:t>
            </a:r>
            <a:r>
              <a:rPr dirty="0" sz="700" spc="-50" b="1">
                <a:solidFill>
                  <a:srgbClr val="1A1A1A"/>
                </a:solidFill>
                <a:latin typeface="Helvetica"/>
                <a:cs typeface="Helvetica"/>
              </a:rPr>
              <a:t>C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248538" y="2281691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4" h="122555">
                <a:moveTo>
                  <a:pt x="122458" y="0"/>
                </a:moveTo>
                <a:lnTo>
                  <a:pt x="0" y="0"/>
                </a:lnTo>
                <a:lnTo>
                  <a:pt x="0" y="122459"/>
                </a:lnTo>
                <a:lnTo>
                  <a:pt x="122458" y="122459"/>
                </a:lnTo>
                <a:lnTo>
                  <a:pt x="1224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2" name="object 62"/>
          <p:cNvGrpSpPr/>
          <p:nvPr/>
        </p:nvGrpSpPr>
        <p:grpSpPr>
          <a:xfrm>
            <a:off x="3248538" y="2415114"/>
            <a:ext cx="122555" cy="255904"/>
            <a:chOff x="3248538" y="2415114"/>
            <a:chExt cx="122555" cy="255904"/>
          </a:xfrm>
        </p:grpSpPr>
        <p:sp>
          <p:nvSpPr>
            <p:cNvPr id="63" name="object 63"/>
            <p:cNvSpPr/>
            <p:nvPr/>
          </p:nvSpPr>
          <p:spPr>
            <a:xfrm>
              <a:off x="3248538" y="2415114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122458" y="0"/>
                  </a:moveTo>
                  <a:lnTo>
                    <a:pt x="0" y="0"/>
                  </a:lnTo>
                  <a:lnTo>
                    <a:pt x="0" y="122459"/>
                  </a:lnTo>
                  <a:lnTo>
                    <a:pt x="122458" y="122459"/>
                  </a:lnTo>
                  <a:lnTo>
                    <a:pt x="122458" y="0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248538" y="2548538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122458" y="0"/>
                  </a:moveTo>
                  <a:lnTo>
                    <a:pt x="0" y="0"/>
                  </a:lnTo>
                  <a:lnTo>
                    <a:pt x="0" y="122459"/>
                  </a:lnTo>
                  <a:lnTo>
                    <a:pt x="122458" y="122459"/>
                  </a:lnTo>
                  <a:lnTo>
                    <a:pt x="122458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/>
          <p:cNvSpPr/>
          <p:nvPr/>
        </p:nvSpPr>
        <p:spPr>
          <a:xfrm>
            <a:off x="3248538" y="2681962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4" h="122555">
                <a:moveTo>
                  <a:pt x="122458" y="0"/>
                </a:moveTo>
                <a:lnTo>
                  <a:pt x="0" y="0"/>
                </a:lnTo>
                <a:lnTo>
                  <a:pt x="0" y="122459"/>
                </a:lnTo>
                <a:lnTo>
                  <a:pt x="122458" y="122459"/>
                </a:lnTo>
                <a:lnTo>
                  <a:pt x="122458" y="0"/>
                </a:lnTo>
                <a:close/>
              </a:path>
            </a:pathLst>
          </a:custGeom>
          <a:solidFill>
            <a:srgbClr val="F984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6" name="object 66"/>
          <p:cNvGrpSpPr/>
          <p:nvPr/>
        </p:nvGrpSpPr>
        <p:grpSpPr>
          <a:xfrm>
            <a:off x="3248538" y="2815386"/>
            <a:ext cx="122555" cy="255904"/>
            <a:chOff x="3248538" y="2815386"/>
            <a:chExt cx="122555" cy="255904"/>
          </a:xfrm>
        </p:grpSpPr>
        <p:sp>
          <p:nvSpPr>
            <p:cNvPr id="67" name="object 67"/>
            <p:cNvSpPr/>
            <p:nvPr/>
          </p:nvSpPr>
          <p:spPr>
            <a:xfrm>
              <a:off x="3248538" y="2815386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122458" y="0"/>
                  </a:moveTo>
                  <a:lnTo>
                    <a:pt x="0" y="0"/>
                  </a:lnTo>
                  <a:lnTo>
                    <a:pt x="0" y="122459"/>
                  </a:lnTo>
                  <a:lnTo>
                    <a:pt x="122458" y="122459"/>
                  </a:lnTo>
                  <a:lnTo>
                    <a:pt x="122458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3248538" y="2948808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122458" y="0"/>
                  </a:moveTo>
                  <a:lnTo>
                    <a:pt x="0" y="0"/>
                  </a:lnTo>
                  <a:lnTo>
                    <a:pt x="0" y="122459"/>
                  </a:lnTo>
                  <a:lnTo>
                    <a:pt x="122458" y="122459"/>
                  </a:lnTo>
                  <a:lnTo>
                    <a:pt x="122458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/>
          <p:cNvSpPr txBox="1"/>
          <p:nvPr/>
        </p:nvSpPr>
        <p:spPr>
          <a:xfrm>
            <a:off x="3408021" y="2291306"/>
            <a:ext cx="763270" cy="242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0" spc="-10">
                <a:latin typeface="Helvetica"/>
                <a:cs typeface="Helvetica"/>
              </a:rPr>
              <a:t>Residential</a:t>
            </a:r>
            <a:r>
              <a:rPr dirty="0" sz="550" spc="55">
                <a:latin typeface="Helvetica"/>
                <a:cs typeface="Helvetica"/>
              </a:rPr>
              <a:t> </a:t>
            </a:r>
            <a:r>
              <a:rPr dirty="0" sz="550" spc="-10">
                <a:latin typeface="Helvetica"/>
                <a:cs typeface="Helvetica"/>
              </a:rPr>
              <a:t>Segregation</a:t>
            </a:r>
            <a:endParaRPr sz="5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550" spc="-10">
                <a:latin typeface="Helvetica"/>
                <a:cs typeface="Helvetica"/>
              </a:rPr>
              <a:t>Education</a:t>
            </a:r>
            <a:r>
              <a:rPr dirty="0" sz="550" spc="45">
                <a:latin typeface="Helvetica"/>
                <a:cs typeface="Helvetica"/>
              </a:rPr>
              <a:t> </a:t>
            </a:r>
            <a:r>
              <a:rPr dirty="0" sz="550" spc="-10">
                <a:latin typeface="Helvetica"/>
                <a:cs typeface="Helvetica"/>
              </a:rPr>
              <a:t>Inequity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408021" y="2558153"/>
            <a:ext cx="675005" cy="242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0">
                <a:latin typeface="Helvetica"/>
                <a:cs typeface="Helvetica"/>
              </a:rPr>
              <a:t>Employment</a:t>
            </a:r>
            <a:r>
              <a:rPr dirty="0" sz="550" spc="-5">
                <a:latin typeface="Helvetica"/>
                <a:cs typeface="Helvetica"/>
              </a:rPr>
              <a:t> </a:t>
            </a:r>
            <a:r>
              <a:rPr dirty="0" sz="550" spc="-10">
                <a:latin typeface="Helvetica"/>
                <a:cs typeface="Helvetica"/>
              </a:rPr>
              <a:t>Inequity</a:t>
            </a:r>
            <a:endParaRPr sz="5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550">
                <a:latin typeface="Helvetica"/>
                <a:cs typeface="Helvetica"/>
              </a:rPr>
              <a:t>Income</a:t>
            </a:r>
            <a:r>
              <a:rPr dirty="0" sz="550" spc="-30">
                <a:latin typeface="Helvetica"/>
                <a:cs typeface="Helvetica"/>
              </a:rPr>
              <a:t> </a:t>
            </a:r>
            <a:r>
              <a:rPr dirty="0" sz="550" spc="-10">
                <a:latin typeface="Helvetica"/>
                <a:cs typeface="Helvetica"/>
              </a:rPr>
              <a:t>Inequity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408021" y="2825000"/>
            <a:ext cx="790575" cy="242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0" spc="-10">
                <a:latin typeface="Helvetica"/>
                <a:cs typeface="Helvetica"/>
              </a:rPr>
              <a:t>Homeownership</a:t>
            </a:r>
            <a:r>
              <a:rPr dirty="0" sz="550" spc="65">
                <a:latin typeface="Helvetica"/>
                <a:cs typeface="Helvetica"/>
              </a:rPr>
              <a:t> </a:t>
            </a:r>
            <a:r>
              <a:rPr dirty="0" sz="550" spc="-10">
                <a:latin typeface="Helvetica"/>
                <a:cs typeface="Helvetica"/>
              </a:rPr>
              <a:t>Inequity</a:t>
            </a:r>
            <a:endParaRPr sz="5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550" spc="-10">
                <a:latin typeface="Helvetica"/>
                <a:cs typeface="Helvetica"/>
              </a:rPr>
              <a:t>Criminal </a:t>
            </a:r>
            <a:r>
              <a:rPr dirty="0" sz="550">
                <a:latin typeface="Helvetica"/>
                <a:cs typeface="Helvetica"/>
              </a:rPr>
              <a:t>Justice</a:t>
            </a:r>
            <a:r>
              <a:rPr dirty="0" sz="550" spc="-10">
                <a:latin typeface="Helvetica"/>
                <a:cs typeface="Helvetica"/>
              </a:rPr>
              <a:t> Inequity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839503" y="3290316"/>
            <a:ext cx="5715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rebuchet MS"/>
                <a:cs typeface="Trebuchet MS"/>
              </a:rPr>
              <a:t>Type</a:t>
            </a:r>
            <a:r>
              <a:rPr dirty="0" sz="1400" spc="-2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C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844313" y="2354579"/>
            <a:ext cx="5657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rebuchet MS"/>
                <a:cs typeface="Trebuchet MS"/>
              </a:rPr>
              <a:t>Type</a:t>
            </a:r>
            <a:r>
              <a:rPr dirty="0" sz="1400" spc="-2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B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852203" y="1421891"/>
            <a:ext cx="750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rebuchet MS"/>
                <a:cs typeface="Trebuchet MS"/>
              </a:rPr>
              <a:t>Type</a:t>
            </a:r>
            <a:r>
              <a:rPr dirty="0" sz="1400" spc="-2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91429" y="3835783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91429" y="3009431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91429" y="2183155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91429" y="1356803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91429" y="4248960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299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91429" y="342260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299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91429" y="2596255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299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91429" y="1769979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299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91429" y="943626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299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 txBox="1"/>
          <p:nvPr/>
        </p:nvSpPr>
        <p:spPr>
          <a:xfrm>
            <a:off x="337930" y="3358343"/>
            <a:ext cx="240029" cy="136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50">
                <a:solidFill>
                  <a:srgbClr val="4D4D4D"/>
                </a:solidFill>
                <a:latin typeface="Helvetica"/>
                <a:cs typeface="Helvetica"/>
              </a:rPr>
              <a:t>0.25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37930" y="2531994"/>
            <a:ext cx="240029" cy="136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50">
                <a:solidFill>
                  <a:srgbClr val="4D4D4D"/>
                </a:solidFill>
                <a:latin typeface="Helvetica"/>
                <a:cs typeface="Helvetica"/>
              </a:rPr>
              <a:t>0.50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37930" y="1705718"/>
            <a:ext cx="240029" cy="136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50">
                <a:solidFill>
                  <a:srgbClr val="4D4D4D"/>
                </a:solidFill>
                <a:latin typeface="Helvetica"/>
                <a:cs typeface="Helvetica"/>
              </a:rPr>
              <a:t>0.75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37930" y="879368"/>
            <a:ext cx="240029" cy="136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50">
                <a:solidFill>
                  <a:srgbClr val="4D4D4D"/>
                </a:solidFill>
                <a:latin typeface="Helvetica"/>
                <a:cs typeface="Helvetica"/>
              </a:rPr>
              <a:t>1.00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27976" y="765949"/>
            <a:ext cx="127000" cy="28549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9"/>
              </a:lnSpc>
            </a:pPr>
            <a:r>
              <a:rPr dirty="0" sz="800" spc="-65">
                <a:latin typeface="Helvetica"/>
                <a:cs typeface="Helvetica"/>
              </a:rPr>
              <a:t>Probability</a:t>
            </a:r>
            <a:r>
              <a:rPr dirty="0" sz="800" spc="-15">
                <a:latin typeface="Helvetica"/>
                <a:cs typeface="Helvetica"/>
              </a:rPr>
              <a:t> </a:t>
            </a:r>
            <a:r>
              <a:rPr dirty="0" sz="800" spc="-70">
                <a:latin typeface="Helvetica"/>
                <a:cs typeface="Helvetica"/>
              </a:rPr>
              <a:t>of</a:t>
            </a:r>
            <a:r>
              <a:rPr dirty="0" sz="800" spc="-10">
                <a:latin typeface="Helvetica"/>
                <a:cs typeface="Helvetica"/>
              </a:rPr>
              <a:t> </a:t>
            </a:r>
            <a:r>
              <a:rPr dirty="0" sz="800" spc="-70">
                <a:latin typeface="Helvetica"/>
                <a:cs typeface="Helvetica"/>
              </a:rPr>
              <a:t>Structural</a:t>
            </a:r>
            <a:r>
              <a:rPr dirty="0" sz="800" spc="-15">
                <a:latin typeface="Helvetica"/>
                <a:cs typeface="Helvetica"/>
              </a:rPr>
              <a:t> </a:t>
            </a:r>
            <a:r>
              <a:rPr dirty="0" sz="800" spc="-80">
                <a:latin typeface="Helvetica"/>
                <a:cs typeface="Helvetica"/>
              </a:rPr>
              <a:t>Racism</a:t>
            </a:r>
            <a:r>
              <a:rPr dirty="0" sz="800" spc="-10">
                <a:latin typeface="Helvetica"/>
                <a:cs typeface="Helvetica"/>
              </a:rPr>
              <a:t> </a:t>
            </a:r>
            <a:r>
              <a:rPr dirty="0" sz="800" spc="-85">
                <a:latin typeface="Helvetica"/>
                <a:cs typeface="Helvetica"/>
              </a:rPr>
              <a:t>Being</a:t>
            </a:r>
            <a:r>
              <a:rPr dirty="0" sz="800" spc="-15">
                <a:latin typeface="Helvetica"/>
                <a:cs typeface="Helvetica"/>
              </a:rPr>
              <a:t> </a:t>
            </a:r>
            <a:r>
              <a:rPr dirty="0" sz="800" spc="-75">
                <a:latin typeface="Helvetica"/>
                <a:cs typeface="Helvetica"/>
              </a:rPr>
              <a:t>Greater</a:t>
            </a:r>
            <a:r>
              <a:rPr dirty="0" sz="800" spc="-10">
                <a:latin typeface="Helvetica"/>
                <a:cs typeface="Helvetica"/>
              </a:rPr>
              <a:t> </a:t>
            </a:r>
            <a:r>
              <a:rPr dirty="0" sz="800" spc="-80">
                <a:latin typeface="Helvetica"/>
                <a:cs typeface="Helvetica"/>
              </a:rPr>
              <a:t>than</a:t>
            </a:r>
            <a:r>
              <a:rPr dirty="0" sz="800" spc="-15">
                <a:latin typeface="Helvetica"/>
                <a:cs typeface="Helvetica"/>
              </a:rPr>
              <a:t> </a:t>
            </a:r>
            <a:r>
              <a:rPr dirty="0" sz="800" spc="-75">
                <a:latin typeface="Helvetica"/>
                <a:cs typeface="Helvetica"/>
              </a:rPr>
              <a:t>the</a:t>
            </a:r>
            <a:r>
              <a:rPr dirty="0" sz="800" spc="-10">
                <a:latin typeface="Helvetica"/>
                <a:cs typeface="Helvetica"/>
              </a:rPr>
              <a:t> </a:t>
            </a:r>
            <a:r>
              <a:rPr dirty="0" sz="800" spc="-110">
                <a:latin typeface="Helvetica"/>
                <a:cs typeface="Helvetica"/>
              </a:rPr>
              <a:t>US</a:t>
            </a:r>
            <a:r>
              <a:rPr dirty="0" sz="800" spc="-10">
                <a:latin typeface="Helvetica"/>
                <a:cs typeface="Helvetica"/>
              </a:rPr>
              <a:t> </a:t>
            </a:r>
            <a:r>
              <a:rPr dirty="0" sz="800" spc="-75">
                <a:latin typeface="Helvetica"/>
                <a:cs typeface="Helvetica"/>
              </a:rPr>
              <a:t>National</a:t>
            </a:r>
            <a:r>
              <a:rPr dirty="0" sz="800" spc="-15">
                <a:latin typeface="Helvetica"/>
                <a:cs typeface="Helvetica"/>
              </a:rPr>
              <a:t> </a:t>
            </a:r>
            <a:r>
              <a:rPr dirty="0" sz="800" spc="-35">
                <a:latin typeface="Helvetica"/>
                <a:cs typeface="Helvetica"/>
              </a:rPr>
              <a:t>Median</a:t>
            </a:r>
            <a:endParaRPr sz="800">
              <a:latin typeface="Helvetica"/>
              <a:cs typeface="Helvetica"/>
            </a:endParaRPr>
          </a:p>
        </p:txBody>
      </p:sp>
      <p:pic>
        <p:nvPicPr>
          <p:cNvPr id="89" name="object 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0763" y="4510032"/>
            <a:ext cx="187673" cy="163696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38704" y="4511454"/>
            <a:ext cx="187673" cy="152400"/>
          </a:xfrm>
          <a:prstGeom prst="rect">
            <a:avLst/>
          </a:prstGeom>
        </p:spPr>
      </p:pic>
      <p:grpSp>
        <p:nvGrpSpPr>
          <p:cNvPr id="91" name="object 91"/>
          <p:cNvGrpSpPr/>
          <p:nvPr/>
        </p:nvGrpSpPr>
        <p:grpSpPr>
          <a:xfrm>
            <a:off x="7156549" y="4541311"/>
            <a:ext cx="187960" cy="152400"/>
            <a:chOff x="7156549" y="4541311"/>
            <a:chExt cx="187960" cy="152400"/>
          </a:xfrm>
        </p:grpSpPr>
        <p:sp>
          <p:nvSpPr>
            <p:cNvPr id="92" name="object 92"/>
            <p:cNvSpPr/>
            <p:nvPr/>
          </p:nvSpPr>
          <p:spPr>
            <a:xfrm>
              <a:off x="7282592" y="4672116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w="0" h="22225">
                  <a:moveTo>
                    <a:pt x="0" y="0"/>
                  </a:moveTo>
                  <a:lnTo>
                    <a:pt x="0" y="21596"/>
                  </a:lnTo>
                </a:path>
              </a:pathLst>
            </a:custGeom>
            <a:ln w="789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7201006" y="4541311"/>
              <a:ext cx="106045" cy="130810"/>
            </a:xfrm>
            <a:custGeom>
              <a:avLst/>
              <a:gdLst/>
              <a:ahLst/>
              <a:cxnLst/>
              <a:rect l="l" t="t" r="r" b="b"/>
              <a:pathLst>
                <a:path w="106045" h="130810">
                  <a:moveTo>
                    <a:pt x="105855" y="0"/>
                  </a:moveTo>
                  <a:lnTo>
                    <a:pt x="0" y="0"/>
                  </a:lnTo>
                  <a:lnTo>
                    <a:pt x="0" y="130804"/>
                  </a:lnTo>
                  <a:lnTo>
                    <a:pt x="105855" y="130804"/>
                  </a:lnTo>
                  <a:lnTo>
                    <a:pt x="105855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7156549" y="4603204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673" y="0"/>
                  </a:moveTo>
                  <a:lnTo>
                    <a:pt x="0" y="0"/>
                  </a:lnTo>
                </a:path>
              </a:pathLst>
            </a:custGeom>
            <a:ln w="33100">
              <a:solidFill>
                <a:srgbClr val="F2A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5" name="object 95"/>
          <p:cNvSpPr/>
          <p:nvPr/>
        </p:nvSpPr>
        <p:spPr>
          <a:xfrm>
            <a:off x="4579071" y="1282691"/>
            <a:ext cx="4008754" cy="1577340"/>
          </a:xfrm>
          <a:custGeom>
            <a:avLst/>
            <a:gdLst/>
            <a:ahLst/>
            <a:cxnLst/>
            <a:rect l="l" t="t" r="r" b="b"/>
            <a:pathLst>
              <a:path w="4008754" h="1577339">
                <a:moveTo>
                  <a:pt x="0" y="0"/>
                </a:moveTo>
                <a:lnTo>
                  <a:pt x="4008493" y="0"/>
                </a:lnTo>
                <a:lnTo>
                  <a:pt x="4008493" y="1576961"/>
                </a:lnTo>
                <a:lnTo>
                  <a:pt x="0" y="1576961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 txBox="1"/>
          <p:nvPr/>
        </p:nvSpPr>
        <p:spPr>
          <a:xfrm>
            <a:off x="4691878" y="4034787"/>
            <a:ext cx="304165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100" spc="-20">
                <a:solidFill>
                  <a:srgbClr val="4D4D4D"/>
                </a:solidFill>
                <a:latin typeface="Helvetica"/>
                <a:cs typeface="Helvetica"/>
              </a:rPr>
              <a:t>0.00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457561" y="4034787"/>
            <a:ext cx="304165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100" spc="-20">
                <a:solidFill>
                  <a:srgbClr val="4D4D4D"/>
                </a:solidFill>
                <a:latin typeface="Helvetica"/>
                <a:cs typeface="Helvetica"/>
              </a:rPr>
              <a:t>0.05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223087" y="4034787"/>
            <a:ext cx="304165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100" spc="-20">
                <a:solidFill>
                  <a:srgbClr val="4D4D4D"/>
                </a:solidFill>
                <a:latin typeface="Helvetica"/>
                <a:cs typeface="Helvetica"/>
              </a:rPr>
              <a:t>0.10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988769" y="4034787"/>
            <a:ext cx="304165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100" spc="-20">
                <a:solidFill>
                  <a:srgbClr val="4D4D4D"/>
                </a:solidFill>
                <a:latin typeface="Helvetica"/>
                <a:cs typeface="Helvetica"/>
              </a:rPr>
              <a:t>0.15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754453" y="4034787"/>
            <a:ext cx="304165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100" spc="-20">
                <a:solidFill>
                  <a:srgbClr val="4D4D4D"/>
                </a:solidFill>
                <a:latin typeface="Helvetica"/>
                <a:cs typeface="Helvetica"/>
              </a:rPr>
              <a:t>0.20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519978" y="4034787"/>
            <a:ext cx="304165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100" spc="-20">
                <a:solidFill>
                  <a:srgbClr val="4D4D4D"/>
                </a:solidFill>
                <a:latin typeface="Helvetica"/>
                <a:cs typeface="Helvetica"/>
              </a:rPr>
              <a:t>0.25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37930" y="4205871"/>
            <a:ext cx="240029" cy="11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0"/>
              </a:lnSpc>
            </a:pPr>
            <a:r>
              <a:rPr dirty="0" sz="700" spc="50">
                <a:solidFill>
                  <a:srgbClr val="4D4D4D"/>
                </a:solidFill>
                <a:latin typeface="Helvetica"/>
                <a:cs typeface="Helvetica"/>
              </a:rPr>
              <a:t>0.00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983404" y="4510422"/>
            <a:ext cx="935355" cy="1879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0" b="1">
                <a:latin typeface="Trebuchet MS"/>
                <a:cs typeface="Trebuchet MS"/>
              </a:rPr>
              <a:t>US-</a:t>
            </a:r>
            <a:r>
              <a:rPr dirty="0" sz="1100" b="1">
                <a:latin typeface="Trebuchet MS"/>
                <a:cs typeface="Trebuchet MS"/>
              </a:rPr>
              <a:t>born</a:t>
            </a:r>
            <a:r>
              <a:rPr dirty="0" sz="1100" spc="-20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Black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391469" y="4519566"/>
            <a:ext cx="1264285" cy="1879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0" b="1">
                <a:latin typeface="Trebuchet MS"/>
                <a:cs typeface="Trebuchet MS"/>
              </a:rPr>
              <a:t>Foreign-</a:t>
            </a:r>
            <a:r>
              <a:rPr dirty="0" sz="1100" b="1">
                <a:latin typeface="Trebuchet MS"/>
                <a:cs typeface="Trebuchet MS"/>
              </a:rPr>
              <a:t>born</a:t>
            </a:r>
            <a:r>
              <a:rPr dirty="0" sz="1100" spc="5" b="1">
                <a:latin typeface="Trebuchet MS"/>
                <a:cs typeface="Trebuchet MS"/>
              </a:rPr>
              <a:t> </a:t>
            </a:r>
            <a:r>
              <a:rPr dirty="0" sz="1100" spc="-20" b="1">
                <a:latin typeface="Trebuchet MS"/>
                <a:cs typeface="Trebuchet MS"/>
              </a:rPr>
              <a:t>Black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999517" y="4528710"/>
            <a:ext cx="394970" cy="1879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0" b="1">
                <a:latin typeface="Trebuchet MS"/>
                <a:cs typeface="Trebuchet MS"/>
              </a:rPr>
              <a:t>white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826477" y="4880031"/>
            <a:ext cx="234950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25" b="1">
                <a:latin typeface="Trebuchet MS"/>
                <a:cs typeface="Trebuchet MS"/>
              </a:rPr>
              <a:t>24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27925" y="1003436"/>
            <a:ext cx="0" cy="2973070"/>
          </a:xfrm>
          <a:custGeom>
            <a:avLst/>
            <a:gdLst/>
            <a:ahLst/>
            <a:cxnLst/>
            <a:rect l="l" t="t" r="r" b="b"/>
            <a:pathLst>
              <a:path w="0" h="2973070">
                <a:moveTo>
                  <a:pt x="0" y="2972933"/>
                </a:moveTo>
                <a:lnTo>
                  <a:pt x="0" y="0"/>
                </a:lnTo>
              </a:path>
            </a:pathLst>
          </a:custGeom>
          <a:ln w="8432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93534" y="1003436"/>
            <a:ext cx="0" cy="2973070"/>
          </a:xfrm>
          <a:custGeom>
            <a:avLst/>
            <a:gdLst/>
            <a:ahLst/>
            <a:cxnLst/>
            <a:rect l="l" t="t" r="r" b="b"/>
            <a:pathLst>
              <a:path w="0" h="2973070">
                <a:moveTo>
                  <a:pt x="0" y="2972933"/>
                </a:moveTo>
                <a:lnTo>
                  <a:pt x="0" y="0"/>
                </a:lnTo>
              </a:path>
            </a:pathLst>
          </a:custGeom>
          <a:ln w="8432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59302" y="3599442"/>
            <a:ext cx="0" cy="377190"/>
          </a:xfrm>
          <a:custGeom>
            <a:avLst/>
            <a:gdLst/>
            <a:ahLst/>
            <a:cxnLst/>
            <a:rect l="l" t="t" r="r" b="b"/>
            <a:pathLst>
              <a:path w="0" h="377189">
                <a:moveTo>
                  <a:pt x="0" y="0"/>
                </a:moveTo>
                <a:lnTo>
                  <a:pt x="0" y="376926"/>
                </a:lnTo>
              </a:path>
            </a:pathLst>
          </a:custGeom>
          <a:ln w="8432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59302" y="1003436"/>
            <a:ext cx="0" cy="2483485"/>
          </a:xfrm>
          <a:custGeom>
            <a:avLst/>
            <a:gdLst/>
            <a:ahLst/>
            <a:cxnLst/>
            <a:rect l="l" t="t" r="r" b="b"/>
            <a:pathLst>
              <a:path w="0" h="2483485">
                <a:moveTo>
                  <a:pt x="0" y="0"/>
                </a:moveTo>
                <a:lnTo>
                  <a:pt x="0" y="2482881"/>
                </a:lnTo>
              </a:path>
            </a:pathLst>
          </a:custGeom>
          <a:ln w="8432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24912" y="1003436"/>
            <a:ext cx="0" cy="2973070"/>
          </a:xfrm>
          <a:custGeom>
            <a:avLst/>
            <a:gdLst/>
            <a:ahLst/>
            <a:cxnLst/>
            <a:rect l="l" t="t" r="r" b="b"/>
            <a:pathLst>
              <a:path w="0" h="2973070">
                <a:moveTo>
                  <a:pt x="0" y="2972933"/>
                </a:moveTo>
                <a:lnTo>
                  <a:pt x="0" y="0"/>
                </a:lnTo>
              </a:path>
            </a:pathLst>
          </a:custGeom>
          <a:ln w="8432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4644986" y="994863"/>
            <a:ext cx="4229100" cy="2990215"/>
            <a:chOff x="4644986" y="994863"/>
            <a:chExt cx="4229100" cy="2990215"/>
          </a:xfrm>
        </p:grpSpPr>
        <p:sp>
          <p:nvSpPr>
            <p:cNvPr id="9" name="object 9"/>
            <p:cNvSpPr/>
            <p:nvPr/>
          </p:nvSpPr>
          <p:spPr>
            <a:xfrm>
              <a:off x="8290680" y="1003436"/>
              <a:ext cx="0" cy="2973070"/>
            </a:xfrm>
            <a:custGeom>
              <a:avLst/>
              <a:gdLst/>
              <a:ahLst/>
              <a:cxnLst/>
              <a:rect l="l" t="t" r="r" b="b"/>
              <a:pathLst>
                <a:path w="0" h="2973070">
                  <a:moveTo>
                    <a:pt x="0" y="2972933"/>
                  </a:moveTo>
                  <a:lnTo>
                    <a:pt x="0" y="0"/>
                  </a:lnTo>
                </a:path>
              </a:pathLst>
            </a:custGeom>
            <a:ln w="8432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653558" y="1003436"/>
              <a:ext cx="4211955" cy="2973070"/>
            </a:xfrm>
            <a:custGeom>
              <a:avLst/>
              <a:gdLst/>
              <a:ahLst/>
              <a:cxnLst/>
              <a:rect l="l" t="t" r="r" b="b"/>
              <a:pathLst>
                <a:path w="4211955" h="2973070">
                  <a:moveTo>
                    <a:pt x="0" y="2415577"/>
                  </a:moveTo>
                  <a:lnTo>
                    <a:pt x="4211329" y="2415577"/>
                  </a:lnTo>
                </a:path>
                <a:path w="4211955" h="2973070">
                  <a:moveTo>
                    <a:pt x="0" y="1486386"/>
                  </a:moveTo>
                  <a:lnTo>
                    <a:pt x="4211329" y="1486386"/>
                  </a:lnTo>
                </a:path>
                <a:path w="4211955" h="2973070">
                  <a:moveTo>
                    <a:pt x="0" y="557355"/>
                  </a:moveTo>
                  <a:lnTo>
                    <a:pt x="4211329" y="557355"/>
                  </a:lnTo>
                </a:path>
                <a:path w="4211955" h="2973070">
                  <a:moveTo>
                    <a:pt x="191402" y="2972933"/>
                  </a:moveTo>
                  <a:lnTo>
                    <a:pt x="191402" y="0"/>
                  </a:lnTo>
                </a:path>
                <a:path w="4211955" h="2973070">
                  <a:moveTo>
                    <a:pt x="957170" y="2972933"/>
                  </a:moveTo>
                  <a:lnTo>
                    <a:pt x="957170" y="0"/>
                  </a:lnTo>
                </a:path>
                <a:path w="4211955" h="2973070">
                  <a:moveTo>
                    <a:pt x="1722780" y="2972933"/>
                  </a:moveTo>
                  <a:lnTo>
                    <a:pt x="1722780" y="0"/>
                  </a:lnTo>
                </a:path>
                <a:path w="4211955" h="2973070">
                  <a:moveTo>
                    <a:pt x="2488548" y="2972933"/>
                  </a:moveTo>
                  <a:lnTo>
                    <a:pt x="2488548" y="0"/>
                  </a:lnTo>
                </a:path>
                <a:path w="4211955" h="2973070">
                  <a:moveTo>
                    <a:pt x="3254317" y="2972933"/>
                  </a:moveTo>
                  <a:lnTo>
                    <a:pt x="3254317" y="0"/>
                  </a:lnTo>
                </a:path>
                <a:path w="4211955" h="2973070">
                  <a:moveTo>
                    <a:pt x="4019926" y="2972933"/>
                  </a:moveTo>
                  <a:lnTo>
                    <a:pt x="4019926" y="0"/>
                  </a:lnTo>
                </a:path>
              </a:pathLst>
            </a:custGeom>
            <a:ln w="17024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29008" y="1380527"/>
              <a:ext cx="236854" cy="1971039"/>
            </a:xfrm>
            <a:custGeom>
              <a:avLst/>
              <a:gdLst/>
              <a:ahLst/>
              <a:cxnLst/>
              <a:rect l="l" t="t" r="r" b="b"/>
              <a:pathLst>
                <a:path w="236854" h="1971039">
                  <a:moveTo>
                    <a:pt x="113284" y="1914385"/>
                  </a:moveTo>
                  <a:lnTo>
                    <a:pt x="108839" y="1892350"/>
                  </a:lnTo>
                  <a:lnTo>
                    <a:pt x="96685" y="1874342"/>
                  </a:lnTo>
                  <a:lnTo>
                    <a:pt x="78689" y="1862201"/>
                  </a:lnTo>
                  <a:lnTo>
                    <a:pt x="56642" y="1857743"/>
                  </a:lnTo>
                  <a:lnTo>
                    <a:pt x="34607" y="1862201"/>
                  </a:lnTo>
                  <a:lnTo>
                    <a:pt x="16598" y="1874342"/>
                  </a:lnTo>
                  <a:lnTo>
                    <a:pt x="4457" y="1892350"/>
                  </a:lnTo>
                  <a:lnTo>
                    <a:pt x="0" y="1914385"/>
                  </a:lnTo>
                  <a:lnTo>
                    <a:pt x="4457" y="1936432"/>
                  </a:lnTo>
                  <a:lnTo>
                    <a:pt x="16598" y="1954428"/>
                  </a:lnTo>
                  <a:lnTo>
                    <a:pt x="34607" y="1966582"/>
                  </a:lnTo>
                  <a:lnTo>
                    <a:pt x="56642" y="1971027"/>
                  </a:lnTo>
                  <a:lnTo>
                    <a:pt x="78689" y="1966582"/>
                  </a:lnTo>
                  <a:lnTo>
                    <a:pt x="96685" y="1954428"/>
                  </a:lnTo>
                  <a:lnTo>
                    <a:pt x="108839" y="1936432"/>
                  </a:lnTo>
                  <a:lnTo>
                    <a:pt x="113284" y="1914385"/>
                  </a:lnTo>
                  <a:close/>
                </a:path>
                <a:path w="236854" h="1971039">
                  <a:moveTo>
                    <a:pt x="190614" y="56642"/>
                  </a:moveTo>
                  <a:lnTo>
                    <a:pt x="186156" y="34607"/>
                  </a:lnTo>
                  <a:lnTo>
                    <a:pt x="174015" y="16598"/>
                  </a:lnTo>
                  <a:lnTo>
                    <a:pt x="156006" y="4457"/>
                  </a:lnTo>
                  <a:lnTo>
                    <a:pt x="133972" y="0"/>
                  </a:lnTo>
                  <a:lnTo>
                    <a:pt x="111925" y="4457"/>
                  </a:lnTo>
                  <a:lnTo>
                    <a:pt x="93929" y="16598"/>
                  </a:lnTo>
                  <a:lnTo>
                    <a:pt x="81788" y="34607"/>
                  </a:lnTo>
                  <a:lnTo>
                    <a:pt x="77330" y="56642"/>
                  </a:lnTo>
                  <a:lnTo>
                    <a:pt x="81788" y="78689"/>
                  </a:lnTo>
                  <a:lnTo>
                    <a:pt x="93929" y="96685"/>
                  </a:lnTo>
                  <a:lnTo>
                    <a:pt x="111925" y="108826"/>
                  </a:lnTo>
                  <a:lnTo>
                    <a:pt x="133972" y="113284"/>
                  </a:lnTo>
                  <a:lnTo>
                    <a:pt x="156006" y="108826"/>
                  </a:lnTo>
                  <a:lnTo>
                    <a:pt x="174015" y="96685"/>
                  </a:lnTo>
                  <a:lnTo>
                    <a:pt x="186156" y="78689"/>
                  </a:lnTo>
                  <a:lnTo>
                    <a:pt x="190614" y="56642"/>
                  </a:lnTo>
                  <a:close/>
                </a:path>
                <a:path w="236854" h="1971039">
                  <a:moveTo>
                    <a:pt x="236435" y="985520"/>
                  </a:moveTo>
                  <a:lnTo>
                    <a:pt x="231978" y="963472"/>
                  </a:lnTo>
                  <a:lnTo>
                    <a:pt x="219837" y="945476"/>
                  </a:lnTo>
                  <a:lnTo>
                    <a:pt x="201828" y="933323"/>
                  </a:lnTo>
                  <a:lnTo>
                    <a:pt x="179793" y="928878"/>
                  </a:lnTo>
                  <a:lnTo>
                    <a:pt x="157746" y="933323"/>
                  </a:lnTo>
                  <a:lnTo>
                    <a:pt x="139750" y="945476"/>
                  </a:lnTo>
                  <a:lnTo>
                    <a:pt x="127609" y="963472"/>
                  </a:lnTo>
                  <a:lnTo>
                    <a:pt x="123151" y="985520"/>
                  </a:lnTo>
                  <a:lnTo>
                    <a:pt x="127609" y="1007554"/>
                  </a:lnTo>
                  <a:lnTo>
                    <a:pt x="139750" y="1025563"/>
                  </a:lnTo>
                  <a:lnTo>
                    <a:pt x="157746" y="1037704"/>
                  </a:lnTo>
                  <a:lnTo>
                    <a:pt x="179793" y="1042162"/>
                  </a:lnTo>
                  <a:lnTo>
                    <a:pt x="201828" y="1037704"/>
                  </a:lnTo>
                  <a:lnTo>
                    <a:pt x="219837" y="1025563"/>
                  </a:lnTo>
                  <a:lnTo>
                    <a:pt x="231978" y="1007554"/>
                  </a:lnTo>
                  <a:lnTo>
                    <a:pt x="236435" y="9855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127138" y="1472806"/>
              <a:ext cx="872490" cy="1990725"/>
            </a:xfrm>
            <a:custGeom>
              <a:avLst/>
              <a:gdLst/>
              <a:ahLst/>
              <a:cxnLst/>
              <a:rect l="l" t="t" r="r" b="b"/>
              <a:pathLst>
                <a:path w="872490" h="1990725">
                  <a:moveTo>
                    <a:pt x="152425" y="132067"/>
                  </a:moveTo>
                  <a:lnTo>
                    <a:pt x="76212" y="0"/>
                  </a:lnTo>
                  <a:lnTo>
                    <a:pt x="0" y="132067"/>
                  </a:lnTo>
                  <a:lnTo>
                    <a:pt x="152425" y="132067"/>
                  </a:lnTo>
                  <a:close/>
                </a:path>
                <a:path w="872490" h="1990725">
                  <a:moveTo>
                    <a:pt x="244233" y="1990128"/>
                  </a:moveTo>
                  <a:lnTo>
                    <a:pt x="168173" y="1858225"/>
                  </a:lnTo>
                  <a:lnTo>
                    <a:pt x="91973" y="1990128"/>
                  </a:lnTo>
                  <a:lnTo>
                    <a:pt x="244233" y="1990128"/>
                  </a:lnTo>
                  <a:close/>
                </a:path>
                <a:path w="872490" h="1990725">
                  <a:moveTo>
                    <a:pt x="872210" y="1061097"/>
                  </a:moveTo>
                  <a:lnTo>
                    <a:pt x="795997" y="929195"/>
                  </a:lnTo>
                  <a:lnTo>
                    <a:pt x="719797" y="1061097"/>
                  </a:lnTo>
                  <a:lnTo>
                    <a:pt x="872210" y="1061097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748640" y="1628101"/>
              <a:ext cx="374015" cy="1971675"/>
            </a:xfrm>
            <a:custGeom>
              <a:avLst/>
              <a:gdLst/>
              <a:ahLst/>
              <a:cxnLst/>
              <a:rect l="l" t="t" r="r" b="b"/>
              <a:pathLst>
                <a:path w="374015" h="1971675">
                  <a:moveTo>
                    <a:pt x="113118" y="1858225"/>
                  </a:moveTo>
                  <a:lnTo>
                    <a:pt x="0" y="1858225"/>
                  </a:lnTo>
                  <a:lnTo>
                    <a:pt x="0" y="1971344"/>
                  </a:lnTo>
                  <a:lnTo>
                    <a:pt x="113118" y="1971344"/>
                  </a:lnTo>
                  <a:lnTo>
                    <a:pt x="113118" y="1858225"/>
                  </a:lnTo>
                  <a:close/>
                </a:path>
                <a:path w="374015" h="1971675">
                  <a:moveTo>
                    <a:pt x="373405" y="929195"/>
                  </a:moveTo>
                  <a:lnTo>
                    <a:pt x="260286" y="929195"/>
                  </a:lnTo>
                  <a:lnTo>
                    <a:pt x="260286" y="1042314"/>
                  </a:lnTo>
                  <a:lnTo>
                    <a:pt x="373405" y="1042314"/>
                  </a:lnTo>
                  <a:lnTo>
                    <a:pt x="373405" y="929195"/>
                  </a:lnTo>
                  <a:close/>
                </a:path>
                <a:path w="374015" h="1971675">
                  <a:moveTo>
                    <a:pt x="373405" y="0"/>
                  </a:moveTo>
                  <a:lnTo>
                    <a:pt x="260286" y="0"/>
                  </a:lnTo>
                  <a:lnTo>
                    <a:pt x="260286" y="113118"/>
                  </a:lnTo>
                  <a:lnTo>
                    <a:pt x="373405" y="113118"/>
                  </a:lnTo>
                  <a:lnTo>
                    <a:pt x="373405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09769" y="1437005"/>
              <a:ext cx="321945" cy="1858645"/>
            </a:xfrm>
            <a:custGeom>
              <a:avLst/>
              <a:gdLst/>
              <a:ahLst/>
              <a:cxnLst/>
              <a:rect l="l" t="t" r="r" b="b"/>
              <a:pathLst>
                <a:path w="321945" h="1858645">
                  <a:moveTo>
                    <a:pt x="260294" y="0"/>
                  </a:moveTo>
                  <a:lnTo>
                    <a:pt x="61255" y="0"/>
                  </a:lnTo>
                </a:path>
                <a:path w="321945" h="1858645">
                  <a:moveTo>
                    <a:pt x="321549" y="929031"/>
                  </a:moveTo>
                  <a:lnTo>
                    <a:pt x="91962" y="929031"/>
                  </a:lnTo>
                </a:path>
                <a:path w="321945" h="1858645">
                  <a:moveTo>
                    <a:pt x="168491" y="1858063"/>
                  </a:moveTo>
                  <a:lnTo>
                    <a:pt x="0" y="1858063"/>
                  </a:lnTo>
                </a:path>
              </a:pathLst>
            </a:custGeom>
            <a:ln w="272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728595" y="1560791"/>
              <a:ext cx="1608455" cy="1858645"/>
            </a:xfrm>
            <a:custGeom>
              <a:avLst/>
              <a:gdLst/>
              <a:ahLst/>
              <a:cxnLst/>
              <a:rect l="l" t="t" r="r" b="b"/>
              <a:pathLst>
                <a:path w="1608454" h="1858645">
                  <a:moveTo>
                    <a:pt x="903552" y="0"/>
                  </a:moveTo>
                  <a:lnTo>
                    <a:pt x="0" y="0"/>
                  </a:lnTo>
                </a:path>
                <a:path w="1608454" h="1858645">
                  <a:moveTo>
                    <a:pt x="1608066" y="929031"/>
                  </a:moveTo>
                  <a:lnTo>
                    <a:pt x="796316" y="929031"/>
                  </a:lnTo>
                </a:path>
                <a:path w="1608454" h="1858645">
                  <a:moveTo>
                    <a:pt x="1072044" y="1858222"/>
                  </a:moveTo>
                  <a:lnTo>
                    <a:pt x="61255" y="1858222"/>
                  </a:lnTo>
                </a:path>
              </a:pathLst>
            </a:custGeom>
            <a:ln w="27207">
              <a:solidFill>
                <a:srgbClr val="00A0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453027" y="1684736"/>
              <a:ext cx="965200" cy="1858645"/>
            </a:xfrm>
            <a:custGeom>
              <a:avLst/>
              <a:gdLst/>
              <a:ahLst/>
              <a:cxnLst/>
              <a:rect l="l" t="t" r="r" b="b"/>
              <a:pathLst>
                <a:path w="965200" h="1858645">
                  <a:moveTo>
                    <a:pt x="964807" y="0"/>
                  </a:moveTo>
                  <a:lnTo>
                    <a:pt x="291001" y="0"/>
                  </a:lnTo>
                </a:path>
                <a:path w="965200" h="1858645">
                  <a:moveTo>
                    <a:pt x="888119" y="929031"/>
                  </a:moveTo>
                  <a:lnTo>
                    <a:pt x="352256" y="929031"/>
                  </a:lnTo>
                </a:path>
                <a:path w="965200" h="1858645">
                  <a:moveTo>
                    <a:pt x="704354" y="1858063"/>
                  </a:moveTo>
                  <a:lnTo>
                    <a:pt x="0" y="1858063"/>
                  </a:lnTo>
                </a:path>
              </a:pathLst>
            </a:custGeom>
            <a:ln w="27207">
              <a:solidFill>
                <a:srgbClr val="F2A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22075" y="989885"/>
            <a:ext cx="648335" cy="3329304"/>
            <a:chOff x="722075" y="989885"/>
            <a:chExt cx="648335" cy="3329304"/>
          </a:xfrm>
        </p:grpSpPr>
        <p:sp>
          <p:nvSpPr>
            <p:cNvPr id="18" name="object 18"/>
            <p:cNvSpPr/>
            <p:nvPr/>
          </p:nvSpPr>
          <p:spPr>
            <a:xfrm>
              <a:off x="722075" y="3901458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632136" y="0"/>
                  </a:moveTo>
                  <a:lnTo>
                    <a:pt x="647810" y="0"/>
                  </a:lnTo>
                </a:path>
                <a:path w="648335" h="0">
                  <a:moveTo>
                    <a:pt x="109718" y="0"/>
                  </a:moveTo>
                  <a:lnTo>
                    <a:pt x="120142" y="0"/>
                  </a:lnTo>
                </a:path>
                <a:path w="648335" h="0">
                  <a:moveTo>
                    <a:pt x="214186" y="0"/>
                  </a:moveTo>
                  <a:lnTo>
                    <a:pt x="329155" y="0"/>
                  </a:lnTo>
                </a:path>
                <a:path w="648335" h="0">
                  <a:moveTo>
                    <a:pt x="0" y="0"/>
                  </a:moveTo>
                  <a:lnTo>
                    <a:pt x="15674" y="0"/>
                  </a:lnTo>
                </a:path>
                <a:path w="648335" h="0">
                  <a:moveTo>
                    <a:pt x="423200" y="0"/>
                  </a:moveTo>
                  <a:lnTo>
                    <a:pt x="433624" y="0"/>
                  </a:lnTo>
                </a:path>
                <a:path w="648335" h="0">
                  <a:moveTo>
                    <a:pt x="527668" y="0"/>
                  </a:moveTo>
                  <a:lnTo>
                    <a:pt x="538092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22075" y="2238684"/>
              <a:ext cx="648335" cy="831850"/>
            </a:xfrm>
            <a:custGeom>
              <a:avLst/>
              <a:gdLst/>
              <a:ahLst/>
              <a:cxnLst/>
              <a:rect l="l" t="t" r="r" b="b"/>
              <a:pathLst>
                <a:path w="648335" h="831850">
                  <a:moveTo>
                    <a:pt x="632136" y="831348"/>
                  </a:moveTo>
                  <a:lnTo>
                    <a:pt x="647810" y="831348"/>
                  </a:lnTo>
                </a:path>
                <a:path w="648335" h="831850">
                  <a:moveTo>
                    <a:pt x="109718" y="831348"/>
                  </a:moveTo>
                  <a:lnTo>
                    <a:pt x="120142" y="831348"/>
                  </a:lnTo>
                </a:path>
                <a:path w="648335" h="831850">
                  <a:moveTo>
                    <a:pt x="214186" y="831348"/>
                  </a:moveTo>
                  <a:lnTo>
                    <a:pt x="329155" y="831348"/>
                  </a:lnTo>
                </a:path>
                <a:path w="648335" h="831850">
                  <a:moveTo>
                    <a:pt x="0" y="831348"/>
                  </a:moveTo>
                  <a:lnTo>
                    <a:pt x="15674" y="831348"/>
                  </a:lnTo>
                </a:path>
                <a:path w="648335" h="831850">
                  <a:moveTo>
                    <a:pt x="423200" y="831348"/>
                  </a:moveTo>
                  <a:lnTo>
                    <a:pt x="433624" y="831348"/>
                  </a:lnTo>
                </a:path>
                <a:path w="648335" h="831850">
                  <a:moveTo>
                    <a:pt x="527668" y="831348"/>
                  </a:moveTo>
                  <a:lnTo>
                    <a:pt x="538092" y="831348"/>
                  </a:lnTo>
                </a:path>
                <a:path w="648335" h="831850">
                  <a:moveTo>
                    <a:pt x="632136" y="0"/>
                  </a:moveTo>
                  <a:lnTo>
                    <a:pt x="647810" y="0"/>
                  </a:lnTo>
                </a:path>
                <a:path w="648335" h="831850">
                  <a:moveTo>
                    <a:pt x="109718" y="0"/>
                  </a:moveTo>
                  <a:lnTo>
                    <a:pt x="120142" y="0"/>
                  </a:lnTo>
                </a:path>
                <a:path w="648335" h="831850">
                  <a:moveTo>
                    <a:pt x="214186" y="0"/>
                  </a:moveTo>
                  <a:lnTo>
                    <a:pt x="329155" y="0"/>
                  </a:lnTo>
                </a:path>
                <a:path w="648335" h="831850">
                  <a:moveTo>
                    <a:pt x="0" y="0"/>
                  </a:moveTo>
                  <a:lnTo>
                    <a:pt x="15674" y="0"/>
                  </a:lnTo>
                </a:path>
                <a:path w="648335" h="831850">
                  <a:moveTo>
                    <a:pt x="423200" y="0"/>
                  </a:moveTo>
                  <a:lnTo>
                    <a:pt x="433624" y="0"/>
                  </a:lnTo>
                </a:path>
                <a:path w="648335" h="831850">
                  <a:moveTo>
                    <a:pt x="527668" y="0"/>
                  </a:moveTo>
                  <a:lnTo>
                    <a:pt x="538092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22075" y="1407258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120142" y="0"/>
                  </a:lnTo>
                </a:path>
                <a:path w="648335" h="0">
                  <a:moveTo>
                    <a:pt x="214186" y="0"/>
                  </a:moveTo>
                  <a:lnTo>
                    <a:pt x="329155" y="0"/>
                  </a:lnTo>
                </a:path>
                <a:path w="648335" h="0">
                  <a:moveTo>
                    <a:pt x="423200" y="0"/>
                  </a:moveTo>
                  <a:lnTo>
                    <a:pt x="433624" y="0"/>
                  </a:lnTo>
                </a:path>
                <a:path w="648335" h="0">
                  <a:moveTo>
                    <a:pt x="527668" y="0"/>
                  </a:moveTo>
                  <a:lnTo>
                    <a:pt x="538092" y="0"/>
                  </a:lnTo>
                </a:path>
                <a:path w="648335" h="0">
                  <a:moveTo>
                    <a:pt x="632136" y="0"/>
                  </a:moveTo>
                  <a:lnTo>
                    <a:pt x="647810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22075" y="4317171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647810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22075" y="2654320"/>
              <a:ext cx="648335" cy="831850"/>
            </a:xfrm>
            <a:custGeom>
              <a:avLst/>
              <a:gdLst/>
              <a:ahLst/>
              <a:cxnLst/>
              <a:rect l="l" t="t" r="r" b="b"/>
              <a:pathLst>
                <a:path w="648335" h="831850">
                  <a:moveTo>
                    <a:pt x="632136" y="831425"/>
                  </a:moveTo>
                  <a:lnTo>
                    <a:pt x="647810" y="831425"/>
                  </a:lnTo>
                </a:path>
                <a:path w="648335" h="831850">
                  <a:moveTo>
                    <a:pt x="423200" y="831425"/>
                  </a:moveTo>
                  <a:lnTo>
                    <a:pt x="433624" y="831425"/>
                  </a:lnTo>
                </a:path>
                <a:path w="648335" h="831850">
                  <a:moveTo>
                    <a:pt x="109718" y="831425"/>
                  </a:moveTo>
                  <a:lnTo>
                    <a:pt x="120142" y="831425"/>
                  </a:lnTo>
                </a:path>
                <a:path w="648335" h="831850">
                  <a:moveTo>
                    <a:pt x="527668" y="831425"/>
                  </a:moveTo>
                  <a:lnTo>
                    <a:pt x="538092" y="831425"/>
                  </a:lnTo>
                </a:path>
                <a:path w="648335" h="831850">
                  <a:moveTo>
                    <a:pt x="214186" y="831425"/>
                  </a:moveTo>
                  <a:lnTo>
                    <a:pt x="329155" y="831425"/>
                  </a:lnTo>
                </a:path>
                <a:path w="648335" h="831850">
                  <a:moveTo>
                    <a:pt x="0" y="831425"/>
                  </a:moveTo>
                  <a:lnTo>
                    <a:pt x="15674" y="831425"/>
                  </a:lnTo>
                </a:path>
                <a:path w="648335" h="831850">
                  <a:moveTo>
                    <a:pt x="0" y="0"/>
                  </a:moveTo>
                  <a:lnTo>
                    <a:pt x="15674" y="0"/>
                  </a:lnTo>
                </a:path>
                <a:path w="648335" h="831850">
                  <a:moveTo>
                    <a:pt x="423200" y="0"/>
                  </a:moveTo>
                  <a:lnTo>
                    <a:pt x="433624" y="0"/>
                  </a:lnTo>
                </a:path>
                <a:path w="648335" h="831850">
                  <a:moveTo>
                    <a:pt x="109718" y="0"/>
                  </a:moveTo>
                  <a:lnTo>
                    <a:pt x="120142" y="0"/>
                  </a:lnTo>
                </a:path>
                <a:path w="648335" h="831850">
                  <a:moveTo>
                    <a:pt x="527668" y="0"/>
                  </a:moveTo>
                  <a:lnTo>
                    <a:pt x="538092" y="0"/>
                  </a:lnTo>
                </a:path>
                <a:path w="648335" h="831850">
                  <a:moveTo>
                    <a:pt x="214186" y="0"/>
                  </a:moveTo>
                  <a:lnTo>
                    <a:pt x="329155" y="0"/>
                  </a:lnTo>
                </a:path>
                <a:path w="648335" h="831850">
                  <a:moveTo>
                    <a:pt x="632136" y="0"/>
                  </a:moveTo>
                  <a:lnTo>
                    <a:pt x="647810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22075" y="1822971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120142" y="0"/>
                  </a:lnTo>
                </a:path>
                <a:path w="648335" h="0">
                  <a:moveTo>
                    <a:pt x="214186" y="0"/>
                  </a:moveTo>
                  <a:lnTo>
                    <a:pt x="329155" y="0"/>
                  </a:lnTo>
                </a:path>
                <a:path w="648335" h="0">
                  <a:moveTo>
                    <a:pt x="423200" y="0"/>
                  </a:moveTo>
                  <a:lnTo>
                    <a:pt x="433624" y="0"/>
                  </a:lnTo>
                </a:path>
                <a:path w="648335" h="0">
                  <a:moveTo>
                    <a:pt x="527668" y="0"/>
                  </a:moveTo>
                  <a:lnTo>
                    <a:pt x="538092" y="0"/>
                  </a:lnTo>
                </a:path>
                <a:path w="648335" h="0">
                  <a:moveTo>
                    <a:pt x="632136" y="0"/>
                  </a:moveTo>
                  <a:lnTo>
                    <a:pt x="647810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22075" y="991545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647810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37749" y="2198765"/>
              <a:ext cx="94615" cy="2118995"/>
            </a:xfrm>
            <a:custGeom>
              <a:avLst/>
              <a:gdLst/>
              <a:ahLst/>
              <a:cxnLst/>
              <a:rect l="l" t="t" r="r" b="b"/>
              <a:pathLst>
                <a:path w="94615" h="2118995">
                  <a:moveTo>
                    <a:pt x="94044" y="0"/>
                  </a:moveTo>
                  <a:lnTo>
                    <a:pt x="0" y="0"/>
                  </a:lnTo>
                  <a:lnTo>
                    <a:pt x="0" y="2118405"/>
                  </a:lnTo>
                  <a:lnTo>
                    <a:pt x="94044" y="211840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42217" y="991545"/>
              <a:ext cx="94615" cy="3326129"/>
            </a:xfrm>
            <a:custGeom>
              <a:avLst/>
              <a:gdLst/>
              <a:ahLst/>
              <a:cxnLst/>
              <a:rect l="l" t="t" r="r" b="b"/>
              <a:pathLst>
                <a:path w="94615" h="3326129">
                  <a:moveTo>
                    <a:pt x="94044" y="0"/>
                  </a:moveTo>
                  <a:lnTo>
                    <a:pt x="0" y="0"/>
                  </a:lnTo>
                  <a:lnTo>
                    <a:pt x="0" y="3325625"/>
                  </a:lnTo>
                  <a:lnTo>
                    <a:pt x="94044" y="332562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46686" y="4317171"/>
              <a:ext cx="94615" cy="0"/>
            </a:xfrm>
            <a:custGeom>
              <a:avLst/>
              <a:gdLst/>
              <a:ahLst/>
              <a:cxnLst/>
              <a:rect l="l" t="t" r="r" b="b"/>
              <a:pathLst>
                <a:path w="94615" h="0">
                  <a:moveTo>
                    <a:pt x="94044" y="0"/>
                  </a:moveTo>
                  <a:lnTo>
                    <a:pt x="0" y="0"/>
                  </a:lnTo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051231" y="991545"/>
              <a:ext cx="94615" cy="3326129"/>
            </a:xfrm>
            <a:custGeom>
              <a:avLst/>
              <a:gdLst/>
              <a:ahLst/>
              <a:cxnLst/>
              <a:rect l="l" t="t" r="r" b="b"/>
              <a:pathLst>
                <a:path w="94615" h="3326129">
                  <a:moveTo>
                    <a:pt x="94044" y="0"/>
                  </a:moveTo>
                  <a:lnTo>
                    <a:pt x="0" y="0"/>
                  </a:lnTo>
                  <a:lnTo>
                    <a:pt x="0" y="3325625"/>
                  </a:lnTo>
                  <a:lnTo>
                    <a:pt x="94044" y="332562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98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155699" y="1403938"/>
              <a:ext cx="94615" cy="2913380"/>
            </a:xfrm>
            <a:custGeom>
              <a:avLst/>
              <a:gdLst/>
              <a:ahLst/>
              <a:cxnLst/>
              <a:rect l="l" t="t" r="r" b="b"/>
              <a:pathLst>
                <a:path w="94615" h="2913379">
                  <a:moveTo>
                    <a:pt x="94044" y="0"/>
                  </a:moveTo>
                  <a:lnTo>
                    <a:pt x="0" y="0"/>
                  </a:lnTo>
                  <a:lnTo>
                    <a:pt x="0" y="2913232"/>
                  </a:lnTo>
                  <a:lnTo>
                    <a:pt x="94044" y="2913232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260167" y="991545"/>
              <a:ext cx="94615" cy="3326129"/>
            </a:xfrm>
            <a:custGeom>
              <a:avLst/>
              <a:gdLst/>
              <a:ahLst/>
              <a:cxnLst/>
              <a:rect l="l" t="t" r="r" b="b"/>
              <a:pathLst>
                <a:path w="94615" h="3326129">
                  <a:moveTo>
                    <a:pt x="94044" y="0"/>
                  </a:moveTo>
                  <a:lnTo>
                    <a:pt x="0" y="0"/>
                  </a:lnTo>
                  <a:lnTo>
                    <a:pt x="0" y="3325625"/>
                  </a:lnTo>
                  <a:lnTo>
                    <a:pt x="94044" y="332562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1592257" y="989885"/>
            <a:ext cx="648335" cy="3329304"/>
            <a:chOff x="1592257" y="989885"/>
            <a:chExt cx="648335" cy="3329304"/>
          </a:xfrm>
        </p:grpSpPr>
        <p:sp>
          <p:nvSpPr>
            <p:cNvPr id="32" name="object 32"/>
            <p:cNvSpPr/>
            <p:nvPr/>
          </p:nvSpPr>
          <p:spPr>
            <a:xfrm>
              <a:off x="1592257" y="3901458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632214" y="0"/>
                  </a:moveTo>
                  <a:lnTo>
                    <a:pt x="647888" y="0"/>
                  </a:lnTo>
                </a:path>
                <a:path w="648335" h="0">
                  <a:moveTo>
                    <a:pt x="109718" y="0"/>
                  </a:moveTo>
                  <a:lnTo>
                    <a:pt x="120218" y="0"/>
                  </a:lnTo>
                </a:path>
                <a:path w="648335" h="0">
                  <a:moveTo>
                    <a:pt x="214263" y="0"/>
                  </a:moveTo>
                  <a:lnTo>
                    <a:pt x="224687" y="0"/>
                  </a:lnTo>
                </a:path>
                <a:path w="648335" h="0">
                  <a:moveTo>
                    <a:pt x="0" y="0"/>
                  </a:moveTo>
                  <a:lnTo>
                    <a:pt x="15673" y="0"/>
                  </a:lnTo>
                </a:path>
                <a:path w="648335" h="0">
                  <a:moveTo>
                    <a:pt x="318732" y="0"/>
                  </a:moveTo>
                  <a:lnTo>
                    <a:pt x="329155" y="0"/>
                  </a:lnTo>
                </a:path>
                <a:path w="648335" h="0">
                  <a:moveTo>
                    <a:pt x="423200" y="0"/>
                  </a:moveTo>
                  <a:lnTo>
                    <a:pt x="433700" y="0"/>
                  </a:lnTo>
                </a:path>
                <a:path w="648335" h="0">
                  <a:moveTo>
                    <a:pt x="527745" y="0"/>
                  </a:moveTo>
                  <a:lnTo>
                    <a:pt x="538169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592257" y="2238684"/>
              <a:ext cx="648335" cy="831850"/>
            </a:xfrm>
            <a:custGeom>
              <a:avLst/>
              <a:gdLst/>
              <a:ahLst/>
              <a:cxnLst/>
              <a:rect l="l" t="t" r="r" b="b"/>
              <a:pathLst>
                <a:path w="648335" h="831850">
                  <a:moveTo>
                    <a:pt x="632214" y="831348"/>
                  </a:moveTo>
                  <a:lnTo>
                    <a:pt x="647888" y="831348"/>
                  </a:lnTo>
                </a:path>
                <a:path w="648335" h="831850">
                  <a:moveTo>
                    <a:pt x="109718" y="831348"/>
                  </a:moveTo>
                  <a:lnTo>
                    <a:pt x="120218" y="831348"/>
                  </a:lnTo>
                </a:path>
                <a:path w="648335" h="831850">
                  <a:moveTo>
                    <a:pt x="214263" y="831348"/>
                  </a:moveTo>
                  <a:lnTo>
                    <a:pt x="224687" y="831348"/>
                  </a:lnTo>
                </a:path>
                <a:path w="648335" h="831850">
                  <a:moveTo>
                    <a:pt x="0" y="831348"/>
                  </a:moveTo>
                  <a:lnTo>
                    <a:pt x="15673" y="831348"/>
                  </a:lnTo>
                </a:path>
                <a:path w="648335" h="831850">
                  <a:moveTo>
                    <a:pt x="318732" y="831348"/>
                  </a:moveTo>
                  <a:lnTo>
                    <a:pt x="329155" y="831348"/>
                  </a:lnTo>
                </a:path>
                <a:path w="648335" h="831850">
                  <a:moveTo>
                    <a:pt x="423200" y="831348"/>
                  </a:moveTo>
                  <a:lnTo>
                    <a:pt x="433700" y="831348"/>
                  </a:lnTo>
                </a:path>
                <a:path w="648335" h="831850">
                  <a:moveTo>
                    <a:pt x="527745" y="831348"/>
                  </a:moveTo>
                  <a:lnTo>
                    <a:pt x="538169" y="831348"/>
                  </a:lnTo>
                </a:path>
                <a:path w="648335" h="831850">
                  <a:moveTo>
                    <a:pt x="632214" y="0"/>
                  </a:moveTo>
                  <a:lnTo>
                    <a:pt x="647888" y="0"/>
                  </a:lnTo>
                </a:path>
                <a:path w="648335" h="831850">
                  <a:moveTo>
                    <a:pt x="109718" y="0"/>
                  </a:moveTo>
                  <a:lnTo>
                    <a:pt x="120218" y="0"/>
                  </a:lnTo>
                </a:path>
                <a:path w="648335" h="831850">
                  <a:moveTo>
                    <a:pt x="214263" y="0"/>
                  </a:moveTo>
                  <a:lnTo>
                    <a:pt x="224687" y="0"/>
                  </a:lnTo>
                </a:path>
                <a:path w="648335" h="831850">
                  <a:moveTo>
                    <a:pt x="0" y="0"/>
                  </a:moveTo>
                  <a:lnTo>
                    <a:pt x="15673" y="0"/>
                  </a:lnTo>
                </a:path>
                <a:path w="648335" h="831850">
                  <a:moveTo>
                    <a:pt x="318732" y="0"/>
                  </a:moveTo>
                  <a:lnTo>
                    <a:pt x="329155" y="0"/>
                  </a:lnTo>
                </a:path>
                <a:path w="648335" h="831850">
                  <a:moveTo>
                    <a:pt x="423200" y="0"/>
                  </a:moveTo>
                  <a:lnTo>
                    <a:pt x="433700" y="0"/>
                  </a:lnTo>
                </a:path>
                <a:path w="648335" h="831850">
                  <a:moveTo>
                    <a:pt x="527745" y="0"/>
                  </a:moveTo>
                  <a:lnTo>
                    <a:pt x="538169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592257" y="1407258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527745" y="0"/>
                  </a:moveTo>
                  <a:lnTo>
                    <a:pt x="647888" y="0"/>
                  </a:lnTo>
                </a:path>
                <a:path w="648335" h="0">
                  <a:moveTo>
                    <a:pt x="214263" y="0"/>
                  </a:moveTo>
                  <a:lnTo>
                    <a:pt x="224687" y="0"/>
                  </a:lnTo>
                </a:path>
                <a:path w="648335" h="0">
                  <a:moveTo>
                    <a:pt x="318732" y="0"/>
                  </a:moveTo>
                  <a:lnTo>
                    <a:pt x="433700" y="0"/>
                  </a:lnTo>
                </a:path>
                <a:path w="648335" h="0">
                  <a:moveTo>
                    <a:pt x="0" y="0"/>
                  </a:moveTo>
                  <a:lnTo>
                    <a:pt x="120218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592257" y="4317171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592257" y="2654320"/>
              <a:ext cx="648335" cy="831850"/>
            </a:xfrm>
            <a:custGeom>
              <a:avLst/>
              <a:gdLst/>
              <a:ahLst/>
              <a:cxnLst/>
              <a:rect l="l" t="t" r="r" b="b"/>
              <a:pathLst>
                <a:path w="648335" h="831850">
                  <a:moveTo>
                    <a:pt x="527745" y="831425"/>
                  </a:moveTo>
                  <a:lnTo>
                    <a:pt x="538169" y="831425"/>
                  </a:lnTo>
                </a:path>
                <a:path w="648335" h="831850">
                  <a:moveTo>
                    <a:pt x="109718" y="831425"/>
                  </a:moveTo>
                  <a:lnTo>
                    <a:pt x="120218" y="831425"/>
                  </a:lnTo>
                </a:path>
                <a:path w="648335" h="831850">
                  <a:moveTo>
                    <a:pt x="318732" y="831425"/>
                  </a:moveTo>
                  <a:lnTo>
                    <a:pt x="329155" y="831425"/>
                  </a:lnTo>
                </a:path>
                <a:path w="648335" h="831850">
                  <a:moveTo>
                    <a:pt x="0" y="831425"/>
                  </a:moveTo>
                  <a:lnTo>
                    <a:pt x="15673" y="831425"/>
                  </a:lnTo>
                </a:path>
                <a:path w="648335" h="831850">
                  <a:moveTo>
                    <a:pt x="423200" y="831425"/>
                  </a:moveTo>
                  <a:lnTo>
                    <a:pt x="433700" y="831425"/>
                  </a:lnTo>
                </a:path>
                <a:path w="648335" h="831850">
                  <a:moveTo>
                    <a:pt x="214263" y="831425"/>
                  </a:moveTo>
                  <a:lnTo>
                    <a:pt x="224687" y="831425"/>
                  </a:lnTo>
                </a:path>
                <a:path w="648335" h="831850">
                  <a:moveTo>
                    <a:pt x="632214" y="831425"/>
                  </a:moveTo>
                  <a:lnTo>
                    <a:pt x="647888" y="831425"/>
                  </a:lnTo>
                </a:path>
                <a:path w="648335" h="831850">
                  <a:moveTo>
                    <a:pt x="0" y="0"/>
                  </a:moveTo>
                  <a:lnTo>
                    <a:pt x="15673" y="0"/>
                  </a:lnTo>
                </a:path>
                <a:path w="648335" h="831850">
                  <a:moveTo>
                    <a:pt x="109718" y="0"/>
                  </a:moveTo>
                  <a:lnTo>
                    <a:pt x="120218" y="0"/>
                  </a:lnTo>
                </a:path>
                <a:path w="648335" h="831850">
                  <a:moveTo>
                    <a:pt x="423200" y="0"/>
                  </a:moveTo>
                  <a:lnTo>
                    <a:pt x="433700" y="0"/>
                  </a:lnTo>
                </a:path>
                <a:path w="648335" h="831850">
                  <a:moveTo>
                    <a:pt x="214263" y="0"/>
                  </a:moveTo>
                  <a:lnTo>
                    <a:pt x="224687" y="0"/>
                  </a:lnTo>
                </a:path>
                <a:path w="648335" h="831850">
                  <a:moveTo>
                    <a:pt x="527745" y="0"/>
                  </a:moveTo>
                  <a:lnTo>
                    <a:pt x="538169" y="0"/>
                  </a:lnTo>
                </a:path>
                <a:path w="648335" h="831850">
                  <a:moveTo>
                    <a:pt x="318732" y="0"/>
                  </a:moveTo>
                  <a:lnTo>
                    <a:pt x="329155" y="0"/>
                  </a:lnTo>
                </a:path>
                <a:path w="648335" h="831850">
                  <a:moveTo>
                    <a:pt x="632214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592257" y="1822971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15673" y="0"/>
                  </a:lnTo>
                </a:path>
                <a:path w="648335" h="0">
                  <a:moveTo>
                    <a:pt x="109718" y="0"/>
                  </a:moveTo>
                  <a:lnTo>
                    <a:pt x="120218" y="0"/>
                  </a:lnTo>
                </a:path>
                <a:path w="648335" h="0">
                  <a:moveTo>
                    <a:pt x="214263" y="0"/>
                  </a:moveTo>
                  <a:lnTo>
                    <a:pt x="224687" y="0"/>
                  </a:lnTo>
                </a:path>
                <a:path w="648335" h="0">
                  <a:moveTo>
                    <a:pt x="318732" y="0"/>
                  </a:moveTo>
                  <a:lnTo>
                    <a:pt x="329155" y="0"/>
                  </a:lnTo>
                </a:path>
                <a:path w="648335" h="0">
                  <a:moveTo>
                    <a:pt x="423200" y="0"/>
                  </a:moveTo>
                  <a:lnTo>
                    <a:pt x="433700" y="0"/>
                  </a:lnTo>
                </a:path>
                <a:path w="648335" h="0">
                  <a:moveTo>
                    <a:pt x="527745" y="0"/>
                  </a:moveTo>
                  <a:lnTo>
                    <a:pt x="538169" y="0"/>
                  </a:lnTo>
                </a:path>
                <a:path w="648335" h="0">
                  <a:moveTo>
                    <a:pt x="632214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592257" y="991545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607931" y="1749773"/>
              <a:ext cx="94615" cy="2567940"/>
            </a:xfrm>
            <a:custGeom>
              <a:avLst/>
              <a:gdLst/>
              <a:ahLst/>
              <a:cxnLst/>
              <a:rect l="l" t="t" r="r" b="b"/>
              <a:pathLst>
                <a:path w="94614" h="2567940">
                  <a:moveTo>
                    <a:pt x="94044" y="0"/>
                  </a:moveTo>
                  <a:lnTo>
                    <a:pt x="0" y="0"/>
                  </a:lnTo>
                  <a:lnTo>
                    <a:pt x="0" y="2567397"/>
                  </a:lnTo>
                  <a:lnTo>
                    <a:pt x="94044" y="2567397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712476" y="991545"/>
              <a:ext cx="94615" cy="3326129"/>
            </a:xfrm>
            <a:custGeom>
              <a:avLst/>
              <a:gdLst/>
              <a:ahLst/>
              <a:cxnLst/>
              <a:rect l="l" t="t" r="r" b="b"/>
              <a:pathLst>
                <a:path w="94614" h="3326129">
                  <a:moveTo>
                    <a:pt x="94044" y="0"/>
                  </a:moveTo>
                  <a:lnTo>
                    <a:pt x="0" y="0"/>
                  </a:lnTo>
                  <a:lnTo>
                    <a:pt x="0" y="3325625"/>
                  </a:lnTo>
                  <a:lnTo>
                    <a:pt x="94044" y="332562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816945" y="991545"/>
              <a:ext cx="94615" cy="3326129"/>
            </a:xfrm>
            <a:custGeom>
              <a:avLst/>
              <a:gdLst/>
              <a:ahLst/>
              <a:cxnLst/>
              <a:rect l="l" t="t" r="r" b="b"/>
              <a:pathLst>
                <a:path w="94614" h="3326129">
                  <a:moveTo>
                    <a:pt x="94044" y="0"/>
                  </a:moveTo>
                  <a:lnTo>
                    <a:pt x="0" y="0"/>
                  </a:lnTo>
                  <a:lnTo>
                    <a:pt x="0" y="3325625"/>
                  </a:lnTo>
                  <a:lnTo>
                    <a:pt x="94044" y="332562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921413" y="1656654"/>
              <a:ext cx="94615" cy="2660650"/>
            </a:xfrm>
            <a:custGeom>
              <a:avLst/>
              <a:gdLst/>
              <a:ahLst/>
              <a:cxnLst/>
              <a:rect l="l" t="t" r="r" b="b"/>
              <a:pathLst>
                <a:path w="94614" h="2660650">
                  <a:moveTo>
                    <a:pt x="94044" y="0"/>
                  </a:moveTo>
                  <a:lnTo>
                    <a:pt x="0" y="0"/>
                  </a:lnTo>
                  <a:lnTo>
                    <a:pt x="0" y="2660516"/>
                  </a:lnTo>
                  <a:lnTo>
                    <a:pt x="94044" y="2660516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98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025958" y="991545"/>
              <a:ext cx="94615" cy="3326129"/>
            </a:xfrm>
            <a:custGeom>
              <a:avLst/>
              <a:gdLst/>
              <a:ahLst/>
              <a:cxnLst/>
              <a:rect l="l" t="t" r="r" b="b"/>
              <a:pathLst>
                <a:path w="94614" h="3326129">
                  <a:moveTo>
                    <a:pt x="94044" y="0"/>
                  </a:moveTo>
                  <a:lnTo>
                    <a:pt x="0" y="0"/>
                  </a:lnTo>
                  <a:lnTo>
                    <a:pt x="0" y="3325625"/>
                  </a:lnTo>
                  <a:lnTo>
                    <a:pt x="94044" y="332562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130427" y="1679973"/>
              <a:ext cx="94615" cy="2637790"/>
            </a:xfrm>
            <a:custGeom>
              <a:avLst/>
              <a:gdLst/>
              <a:ahLst/>
              <a:cxnLst/>
              <a:rect l="l" t="t" r="r" b="b"/>
              <a:pathLst>
                <a:path w="94614" h="2637790">
                  <a:moveTo>
                    <a:pt x="94044" y="0"/>
                  </a:moveTo>
                  <a:lnTo>
                    <a:pt x="0" y="0"/>
                  </a:lnTo>
                  <a:lnTo>
                    <a:pt x="0" y="2637198"/>
                  </a:lnTo>
                  <a:lnTo>
                    <a:pt x="94044" y="2637198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/>
          <p:cNvGrpSpPr/>
          <p:nvPr/>
        </p:nvGrpSpPr>
        <p:grpSpPr>
          <a:xfrm>
            <a:off x="2460612" y="989640"/>
            <a:ext cx="652145" cy="3329940"/>
            <a:chOff x="2460612" y="989640"/>
            <a:chExt cx="652145" cy="3329940"/>
          </a:xfrm>
        </p:grpSpPr>
        <p:sp>
          <p:nvSpPr>
            <p:cNvPr id="46" name="object 46"/>
            <p:cNvSpPr/>
            <p:nvPr/>
          </p:nvSpPr>
          <p:spPr>
            <a:xfrm>
              <a:off x="2462517" y="3901458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632213" y="0"/>
                  </a:moveTo>
                  <a:lnTo>
                    <a:pt x="647888" y="0"/>
                  </a:lnTo>
                </a:path>
                <a:path w="648335" h="0">
                  <a:moveTo>
                    <a:pt x="109718" y="0"/>
                  </a:moveTo>
                  <a:lnTo>
                    <a:pt x="224687" y="0"/>
                  </a:lnTo>
                </a:path>
                <a:path w="648335" h="0">
                  <a:moveTo>
                    <a:pt x="318731" y="0"/>
                  </a:moveTo>
                  <a:lnTo>
                    <a:pt x="329156" y="0"/>
                  </a:lnTo>
                </a:path>
                <a:path w="648335" h="0">
                  <a:moveTo>
                    <a:pt x="423200" y="0"/>
                  </a:moveTo>
                  <a:lnTo>
                    <a:pt x="433701" y="0"/>
                  </a:lnTo>
                </a:path>
                <a:path w="648335" h="0">
                  <a:moveTo>
                    <a:pt x="0" y="0"/>
                  </a:moveTo>
                  <a:lnTo>
                    <a:pt x="15674" y="0"/>
                  </a:lnTo>
                </a:path>
                <a:path w="648335" h="0">
                  <a:moveTo>
                    <a:pt x="527745" y="0"/>
                  </a:moveTo>
                  <a:lnTo>
                    <a:pt x="538168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462517" y="2238684"/>
              <a:ext cx="648335" cy="831850"/>
            </a:xfrm>
            <a:custGeom>
              <a:avLst/>
              <a:gdLst/>
              <a:ahLst/>
              <a:cxnLst/>
              <a:rect l="l" t="t" r="r" b="b"/>
              <a:pathLst>
                <a:path w="648335" h="831850">
                  <a:moveTo>
                    <a:pt x="632213" y="831348"/>
                  </a:moveTo>
                  <a:lnTo>
                    <a:pt x="647888" y="831348"/>
                  </a:lnTo>
                </a:path>
                <a:path w="648335" h="831850">
                  <a:moveTo>
                    <a:pt x="527745" y="831348"/>
                  </a:moveTo>
                  <a:lnTo>
                    <a:pt x="538168" y="831348"/>
                  </a:lnTo>
                </a:path>
                <a:path w="648335" h="831850">
                  <a:moveTo>
                    <a:pt x="318731" y="831348"/>
                  </a:moveTo>
                  <a:lnTo>
                    <a:pt x="329156" y="831348"/>
                  </a:lnTo>
                </a:path>
                <a:path w="648335" h="831850">
                  <a:moveTo>
                    <a:pt x="423200" y="831348"/>
                  </a:moveTo>
                  <a:lnTo>
                    <a:pt x="433701" y="831348"/>
                  </a:lnTo>
                </a:path>
                <a:path w="648335" h="831850">
                  <a:moveTo>
                    <a:pt x="0" y="831348"/>
                  </a:moveTo>
                  <a:lnTo>
                    <a:pt x="15674" y="831348"/>
                  </a:lnTo>
                </a:path>
                <a:path w="648335" h="831850">
                  <a:moveTo>
                    <a:pt x="109718" y="831348"/>
                  </a:moveTo>
                  <a:lnTo>
                    <a:pt x="224687" y="831348"/>
                  </a:lnTo>
                </a:path>
                <a:path w="648335" h="831850">
                  <a:moveTo>
                    <a:pt x="632213" y="0"/>
                  </a:moveTo>
                  <a:lnTo>
                    <a:pt x="647888" y="0"/>
                  </a:lnTo>
                </a:path>
                <a:path w="648335" h="831850">
                  <a:moveTo>
                    <a:pt x="423200" y="0"/>
                  </a:moveTo>
                  <a:lnTo>
                    <a:pt x="538168" y="0"/>
                  </a:lnTo>
                </a:path>
                <a:path w="648335" h="831850">
                  <a:moveTo>
                    <a:pt x="0" y="0"/>
                  </a:moveTo>
                  <a:lnTo>
                    <a:pt x="329156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462517" y="1407258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632213" y="0"/>
                  </a:moveTo>
                  <a:lnTo>
                    <a:pt x="647888" y="0"/>
                  </a:lnTo>
                </a:path>
                <a:path w="648335" h="0">
                  <a:moveTo>
                    <a:pt x="423200" y="0"/>
                  </a:moveTo>
                  <a:lnTo>
                    <a:pt x="538168" y="0"/>
                  </a:lnTo>
                </a:path>
                <a:path w="648335" h="0">
                  <a:moveTo>
                    <a:pt x="0" y="0"/>
                  </a:moveTo>
                  <a:lnTo>
                    <a:pt x="329156" y="0"/>
                  </a:lnTo>
                </a:path>
              </a:pathLst>
            </a:custGeom>
            <a:ln w="317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462517" y="4317171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462517" y="2654319"/>
              <a:ext cx="648335" cy="831850"/>
            </a:xfrm>
            <a:custGeom>
              <a:avLst/>
              <a:gdLst/>
              <a:ahLst/>
              <a:cxnLst/>
              <a:rect l="l" t="t" r="r" b="b"/>
              <a:pathLst>
                <a:path w="648335" h="831850">
                  <a:moveTo>
                    <a:pt x="527745" y="831425"/>
                  </a:moveTo>
                  <a:lnTo>
                    <a:pt x="538168" y="831425"/>
                  </a:lnTo>
                </a:path>
                <a:path w="648335" h="831850">
                  <a:moveTo>
                    <a:pt x="318731" y="831425"/>
                  </a:moveTo>
                  <a:lnTo>
                    <a:pt x="329156" y="831425"/>
                  </a:lnTo>
                </a:path>
                <a:path w="648335" h="831850">
                  <a:moveTo>
                    <a:pt x="109718" y="831425"/>
                  </a:moveTo>
                  <a:lnTo>
                    <a:pt x="224687" y="831425"/>
                  </a:lnTo>
                </a:path>
                <a:path w="648335" h="831850">
                  <a:moveTo>
                    <a:pt x="423200" y="831425"/>
                  </a:moveTo>
                  <a:lnTo>
                    <a:pt x="433701" y="831425"/>
                  </a:lnTo>
                </a:path>
                <a:path w="648335" h="831850">
                  <a:moveTo>
                    <a:pt x="0" y="831425"/>
                  </a:moveTo>
                  <a:lnTo>
                    <a:pt x="15674" y="831425"/>
                  </a:lnTo>
                </a:path>
                <a:path w="648335" h="831850">
                  <a:moveTo>
                    <a:pt x="632213" y="831425"/>
                  </a:moveTo>
                  <a:lnTo>
                    <a:pt x="647888" y="831425"/>
                  </a:lnTo>
                </a:path>
                <a:path w="648335" h="831850">
                  <a:moveTo>
                    <a:pt x="0" y="0"/>
                  </a:moveTo>
                  <a:lnTo>
                    <a:pt x="224687" y="0"/>
                  </a:lnTo>
                </a:path>
                <a:path w="648335" h="831850">
                  <a:moveTo>
                    <a:pt x="318731" y="0"/>
                  </a:moveTo>
                  <a:lnTo>
                    <a:pt x="329156" y="0"/>
                  </a:lnTo>
                </a:path>
                <a:path w="648335" h="831850">
                  <a:moveTo>
                    <a:pt x="423200" y="0"/>
                  </a:moveTo>
                  <a:lnTo>
                    <a:pt x="433701" y="0"/>
                  </a:lnTo>
                </a:path>
                <a:path w="648335" h="831850">
                  <a:moveTo>
                    <a:pt x="527745" y="0"/>
                  </a:moveTo>
                  <a:lnTo>
                    <a:pt x="538168" y="0"/>
                  </a:lnTo>
                </a:path>
                <a:path w="648335" h="831850">
                  <a:moveTo>
                    <a:pt x="632213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462517" y="1822971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329156" y="0"/>
                  </a:lnTo>
                </a:path>
                <a:path w="648335" h="0">
                  <a:moveTo>
                    <a:pt x="423200" y="0"/>
                  </a:moveTo>
                  <a:lnTo>
                    <a:pt x="538168" y="0"/>
                  </a:lnTo>
                </a:path>
                <a:path w="648335" h="0">
                  <a:moveTo>
                    <a:pt x="632213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462517" y="991545"/>
              <a:ext cx="648335" cy="0"/>
            </a:xfrm>
            <a:custGeom>
              <a:avLst/>
              <a:gdLst/>
              <a:ahLst/>
              <a:cxnLst/>
              <a:rect l="l" t="t" r="r" b="b"/>
              <a:pathLst>
                <a:path w="648335" h="0">
                  <a:moveTo>
                    <a:pt x="0" y="0"/>
                  </a:moveTo>
                  <a:lnTo>
                    <a:pt x="647888" y="0"/>
                  </a:lnTo>
                </a:path>
              </a:pathLst>
            </a:custGeom>
            <a:ln w="33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478191" y="2923714"/>
              <a:ext cx="94615" cy="1393825"/>
            </a:xfrm>
            <a:custGeom>
              <a:avLst/>
              <a:gdLst/>
              <a:ahLst/>
              <a:cxnLst/>
              <a:rect l="l" t="t" r="r" b="b"/>
              <a:pathLst>
                <a:path w="94614" h="1393825">
                  <a:moveTo>
                    <a:pt x="94044" y="0"/>
                  </a:moveTo>
                  <a:lnTo>
                    <a:pt x="0" y="0"/>
                  </a:lnTo>
                  <a:lnTo>
                    <a:pt x="0" y="1393456"/>
                  </a:lnTo>
                  <a:lnTo>
                    <a:pt x="94044" y="1393456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2582659" y="4317171"/>
              <a:ext cx="94615" cy="0"/>
            </a:xfrm>
            <a:custGeom>
              <a:avLst/>
              <a:gdLst/>
              <a:ahLst/>
              <a:cxnLst/>
              <a:rect l="l" t="t" r="r" b="b"/>
              <a:pathLst>
                <a:path w="94614" h="0">
                  <a:moveTo>
                    <a:pt x="94044" y="0"/>
                  </a:moveTo>
                  <a:lnTo>
                    <a:pt x="0" y="0"/>
                  </a:lnTo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687204" y="2424920"/>
              <a:ext cx="94615" cy="1892300"/>
            </a:xfrm>
            <a:custGeom>
              <a:avLst/>
              <a:gdLst/>
              <a:ahLst/>
              <a:cxnLst/>
              <a:rect l="l" t="t" r="r" b="b"/>
              <a:pathLst>
                <a:path w="94614" h="1892300">
                  <a:moveTo>
                    <a:pt x="94044" y="0"/>
                  </a:moveTo>
                  <a:lnTo>
                    <a:pt x="0" y="0"/>
                  </a:lnTo>
                  <a:lnTo>
                    <a:pt x="0" y="1892250"/>
                  </a:lnTo>
                  <a:lnTo>
                    <a:pt x="94044" y="1892250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791673" y="991545"/>
              <a:ext cx="94615" cy="3326129"/>
            </a:xfrm>
            <a:custGeom>
              <a:avLst/>
              <a:gdLst/>
              <a:ahLst/>
              <a:cxnLst/>
              <a:rect l="l" t="t" r="r" b="b"/>
              <a:pathLst>
                <a:path w="94614" h="3326129">
                  <a:moveTo>
                    <a:pt x="94044" y="0"/>
                  </a:moveTo>
                  <a:lnTo>
                    <a:pt x="0" y="0"/>
                  </a:lnTo>
                  <a:lnTo>
                    <a:pt x="0" y="3325625"/>
                  </a:lnTo>
                  <a:lnTo>
                    <a:pt x="94044" y="3325625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98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2896218" y="2567919"/>
              <a:ext cx="94615" cy="1749425"/>
            </a:xfrm>
            <a:custGeom>
              <a:avLst/>
              <a:gdLst/>
              <a:ahLst/>
              <a:cxnLst/>
              <a:rect l="l" t="t" r="r" b="b"/>
              <a:pathLst>
                <a:path w="94614" h="1749425">
                  <a:moveTo>
                    <a:pt x="94044" y="0"/>
                  </a:moveTo>
                  <a:lnTo>
                    <a:pt x="0" y="0"/>
                  </a:lnTo>
                  <a:lnTo>
                    <a:pt x="0" y="1749252"/>
                  </a:lnTo>
                  <a:lnTo>
                    <a:pt x="94044" y="1749252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000686" y="1357379"/>
              <a:ext cx="94615" cy="2960370"/>
            </a:xfrm>
            <a:custGeom>
              <a:avLst/>
              <a:gdLst/>
              <a:ahLst/>
              <a:cxnLst/>
              <a:rect l="l" t="t" r="r" b="b"/>
              <a:pathLst>
                <a:path w="94614" h="2960370">
                  <a:moveTo>
                    <a:pt x="94044" y="0"/>
                  </a:moveTo>
                  <a:lnTo>
                    <a:pt x="0" y="0"/>
                  </a:lnTo>
                  <a:lnTo>
                    <a:pt x="0" y="2959792"/>
                  </a:lnTo>
                  <a:lnTo>
                    <a:pt x="94044" y="2959792"/>
                  </a:lnTo>
                  <a:lnTo>
                    <a:pt x="94044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 txBox="1"/>
          <p:nvPr/>
        </p:nvSpPr>
        <p:spPr>
          <a:xfrm>
            <a:off x="744738" y="684510"/>
            <a:ext cx="334645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b="1">
                <a:solidFill>
                  <a:srgbClr val="1A1A1A"/>
                </a:solidFill>
                <a:latin typeface="Helvetica"/>
                <a:cs typeface="Helvetica"/>
              </a:rPr>
              <a:t>Type</a:t>
            </a:r>
            <a:r>
              <a:rPr dirty="0" sz="700" spc="55" b="1">
                <a:solidFill>
                  <a:srgbClr val="1A1A1A"/>
                </a:solidFill>
                <a:latin typeface="Helvetica"/>
                <a:cs typeface="Helvetica"/>
              </a:rPr>
              <a:t> </a:t>
            </a:r>
            <a:r>
              <a:rPr dirty="0" sz="700" spc="-50" b="1">
                <a:solidFill>
                  <a:srgbClr val="1A1A1A"/>
                </a:solidFill>
                <a:latin typeface="Helvetica"/>
                <a:cs typeface="Helvetica"/>
              </a:rPr>
              <a:t>A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14940" y="684510"/>
            <a:ext cx="334645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b="1">
                <a:solidFill>
                  <a:srgbClr val="1A1A1A"/>
                </a:solidFill>
                <a:latin typeface="Helvetica"/>
                <a:cs typeface="Helvetica"/>
              </a:rPr>
              <a:t>Type</a:t>
            </a:r>
            <a:r>
              <a:rPr dirty="0" sz="700" spc="55" b="1">
                <a:solidFill>
                  <a:srgbClr val="1A1A1A"/>
                </a:solidFill>
                <a:latin typeface="Helvetica"/>
                <a:cs typeface="Helvetica"/>
              </a:rPr>
              <a:t> </a:t>
            </a:r>
            <a:r>
              <a:rPr dirty="0" sz="700" spc="-50" b="1">
                <a:solidFill>
                  <a:srgbClr val="1A1A1A"/>
                </a:solidFill>
                <a:latin typeface="Helvetica"/>
                <a:cs typeface="Helvetica"/>
              </a:rPr>
              <a:t>B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485067" y="684510"/>
            <a:ext cx="334645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b="1">
                <a:solidFill>
                  <a:srgbClr val="1A1A1A"/>
                </a:solidFill>
                <a:latin typeface="Helvetica"/>
                <a:cs typeface="Helvetica"/>
              </a:rPr>
              <a:t>Type</a:t>
            </a:r>
            <a:r>
              <a:rPr dirty="0" sz="700" spc="55" b="1">
                <a:solidFill>
                  <a:srgbClr val="1A1A1A"/>
                </a:solidFill>
                <a:latin typeface="Helvetica"/>
                <a:cs typeface="Helvetica"/>
              </a:rPr>
              <a:t> </a:t>
            </a:r>
            <a:r>
              <a:rPr dirty="0" sz="700" spc="-50" b="1">
                <a:solidFill>
                  <a:srgbClr val="1A1A1A"/>
                </a:solidFill>
                <a:latin typeface="Helvetica"/>
                <a:cs typeface="Helvetica"/>
              </a:rPr>
              <a:t>C</a:t>
            </a:r>
            <a:endParaRPr sz="700">
              <a:latin typeface="Helvetica"/>
              <a:cs typeface="Helvetica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2362691" y="467290"/>
            <a:ext cx="1008380" cy="4150360"/>
            <a:chOff x="2362691" y="467290"/>
            <a:chExt cx="1008380" cy="4150360"/>
          </a:xfrm>
        </p:grpSpPr>
        <p:sp>
          <p:nvSpPr>
            <p:cNvPr id="63" name="object 63"/>
            <p:cNvSpPr/>
            <p:nvPr/>
          </p:nvSpPr>
          <p:spPr>
            <a:xfrm>
              <a:off x="3248538" y="2281691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122458" y="0"/>
                  </a:moveTo>
                  <a:lnTo>
                    <a:pt x="0" y="0"/>
                  </a:lnTo>
                  <a:lnTo>
                    <a:pt x="0" y="122459"/>
                  </a:lnTo>
                  <a:lnTo>
                    <a:pt x="122458" y="122459"/>
                  </a:lnTo>
                  <a:lnTo>
                    <a:pt x="1224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248538" y="2415115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122458" y="0"/>
                  </a:moveTo>
                  <a:lnTo>
                    <a:pt x="0" y="0"/>
                  </a:lnTo>
                  <a:lnTo>
                    <a:pt x="0" y="122459"/>
                  </a:lnTo>
                  <a:lnTo>
                    <a:pt x="122458" y="122459"/>
                  </a:lnTo>
                  <a:lnTo>
                    <a:pt x="122458" y="0"/>
                  </a:lnTo>
                  <a:close/>
                </a:path>
              </a:pathLst>
            </a:custGeom>
            <a:solidFill>
              <a:srgbClr val="00A0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3248538" y="2548538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122458" y="0"/>
                  </a:moveTo>
                  <a:lnTo>
                    <a:pt x="0" y="0"/>
                  </a:lnTo>
                  <a:lnTo>
                    <a:pt x="0" y="122459"/>
                  </a:lnTo>
                  <a:lnTo>
                    <a:pt x="122458" y="122459"/>
                  </a:lnTo>
                  <a:lnTo>
                    <a:pt x="122458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3248538" y="2681962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122458" y="0"/>
                  </a:moveTo>
                  <a:lnTo>
                    <a:pt x="0" y="0"/>
                  </a:lnTo>
                  <a:lnTo>
                    <a:pt x="0" y="122459"/>
                  </a:lnTo>
                  <a:lnTo>
                    <a:pt x="122458" y="122459"/>
                  </a:lnTo>
                  <a:lnTo>
                    <a:pt x="122458" y="0"/>
                  </a:lnTo>
                  <a:close/>
                </a:path>
              </a:pathLst>
            </a:custGeom>
            <a:solidFill>
              <a:srgbClr val="F984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3248538" y="2815385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122458" y="0"/>
                  </a:moveTo>
                  <a:lnTo>
                    <a:pt x="0" y="0"/>
                  </a:lnTo>
                  <a:lnTo>
                    <a:pt x="0" y="122459"/>
                  </a:lnTo>
                  <a:lnTo>
                    <a:pt x="122458" y="122459"/>
                  </a:lnTo>
                  <a:lnTo>
                    <a:pt x="122458" y="0"/>
                  </a:lnTo>
                  <a:close/>
                </a:path>
              </a:pathLst>
            </a:custGeom>
            <a:solidFill>
              <a:srgbClr val="5BB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3248538" y="2948808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122458" y="0"/>
                  </a:moveTo>
                  <a:lnTo>
                    <a:pt x="0" y="0"/>
                  </a:lnTo>
                  <a:lnTo>
                    <a:pt x="0" y="122459"/>
                  </a:lnTo>
                  <a:lnTo>
                    <a:pt x="122458" y="122459"/>
                  </a:lnTo>
                  <a:lnTo>
                    <a:pt x="122458" y="0"/>
                  </a:lnTo>
                  <a:close/>
                </a:path>
              </a:pathLst>
            </a:custGeom>
            <a:solidFill>
              <a:srgbClr val="F4B5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2381741" y="486340"/>
              <a:ext cx="842644" cy="4112260"/>
            </a:xfrm>
            <a:custGeom>
              <a:avLst/>
              <a:gdLst/>
              <a:ahLst/>
              <a:cxnLst/>
              <a:rect l="l" t="t" r="r" b="b"/>
              <a:pathLst>
                <a:path w="842644" h="4112260">
                  <a:moveTo>
                    <a:pt x="0" y="0"/>
                  </a:moveTo>
                  <a:lnTo>
                    <a:pt x="842411" y="0"/>
                  </a:lnTo>
                  <a:lnTo>
                    <a:pt x="842411" y="4111955"/>
                  </a:lnTo>
                  <a:lnTo>
                    <a:pt x="0" y="411195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/>
          <p:cNvSpPr txBox="1"/>
          <p:nvPr/>
        </p:nvSpPr>
        <p:spPr>
          <a:xfrm>
            <a:off x="3408021" y="2291306"/>
            <a:ext cx="763270" cy="242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0" spc="-10">
                <a:latin typeface="Helvetica"/>
                <a:cs typeface="Helvetica"/>
              </a:rPr>
              <a:t>Residential</a:t>
            </a:r>
            <a:r>
              <a:rPr dirty="0" sz="550" spc="55">
                <a:latin typeface="Helvetica"/>
                <a:cs typeface="Helvetica"/>
              </a:rPr>
              <a:t> </a:t>
            </a:r>
            <a:r>
              <a:rPr dirty="0" sz="550" spc="-10">
                <a:latin typeface="Helvetica"/>
                <a:cs typeface="Helvetica"/>
              </a:rPr>
              <a:t>Segregation</a:t>
            </a:r>
            <a:endParaRPr sz="5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550" spc="-10">
                <a:latin typeface="Helvetica"/>
                <a:cs typeface="Helvetica"/>
              </a:rPr>
              <a:t>Education</a:t>
            </a:r>
            <a:r>
              <a:rPr dirty="0" sz="550" spc="45">
                <a:latin typeface="Helvetica"/>
                <a:cs typeface="Helvetica"/>
              </a:rPr>
              <a:t> </a:t>
            </a:r>
            <a:r>
              <a:rPr dirty="0" sz="550" spc="-10">
                <a:latin typeface="Helvetica"/>
                <a:cs typeface="Helvetica"/>
              </a:rPr>
              <a:t>Inequity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408021" y="2558153"/>
            <a:ext cx="675005" cy="242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0">
                <a:latin typeface="Helvetica"/>
                <a:cs typeface="Helvetica"/>
              </a:rPr>
              <a:t>Employment</a:t>
            </a:r>
            <a:r>
              <a:rPr dirty="0" sz="550" spc="-5">
                <a:latin typeface="Helvetica"/>
                <a:cs typeface="Helvetica"/>
              </a:rPr>
              <a:t> </a:t>
            </a:r>
            <a:r>
              <a:rPr dirty="0" sz="550" spc="-10">
                <a:latin typeface="Helvetica"/>
                <a:cs typeface="Helvetica"/>
              </a:rPr>
              <a:t>Inequity</a:t>
            </a:r>
            <a:endParaRPr sz="5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550">
                <a:latin typeface="Helvetica"/>
                <a:cs typeface="Helvetica"/>
              </a:rPr>
              <a:t>Income</a:t>
            </a:r>
            <a:r>
              <a:rPr dirty="0" sz="550" spc="-30">
                <a:latin typeface="Helvetica"/>
                <a:cs typeface="Helvetica"/>
              </a:rPr>
              <a:t> </a:t>
            </a:r>
            <a:r>
              <a:rPr dirty="0" sz="550" spc="-10">
                <a:latin typeface="Helvetica"/>
                <a:cs typeface="Helvetica"/>
              </a:rPr>
              <a:t>Inequity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408021" y="2825000"/>
            <a:ext cx="790575" cy="242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0" spc="-10">
                <a:latin typeface="Helvetica"/>
                <a:cs typeface="Helvetica"/>
              </a:rPr>
              <a:t>Homeownership</a:t>
            </a:r>
            <a:r>
              <a:rPr dirty="0" sz="550" spc="65">
                <a:latin typeface="Helvetica"/>
                <a:cs typeface="Helvetica"/>
              </a:rPr>
              <a:t> </a:t>
            </a:r>
            <a:r>
              <a:rPr dirty="0" sz="550" spc="-10">
                <a:latin typeface="Helvetica"/>
                <a:cs typeface="Helvetica"/>
              </a:rPr>
              <a:t>Inequity</a:t>
            </a:r>
            <a:endParaRPr sz="5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550" spc="-10">
                <a:latin typeface="Helvetica"/>
                <a:cs typeface="Helvetica"/>
              </a:rPr>
              <a:t>Criminal </a:t>
            </a:r>
            <a:r>
              <a:rPr dirty="0" sz="550">
                <a:latin typeface="Helvetica"/>
                <a:cs typeface="Helvetica"/>
              </a:rPr>
              <a:t>Justice</a:t>
            </a:r>
            <a:r>
              <a:rPr dirty="0" sz="550" spc="-10">
                <a:latin typeface="Helvetica"/>
                <a:cs typeface="Helvetica"/>
              </a:rPr>
              <a:t> Inequity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839503" y="3290316"/>
            <a:ext cx="5715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rebuchet MS"/>
                <a:cs typeface="Trebuchet MS"/>
              </a:rPr>
              <a:t>Type</a:t>
            </a:r>
            <a:r>
              <a:rPr dirty="0" sz="1400" spc="-2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C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844313" y="2354579"/>
            <a:ext cx="5657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rebuchet MS"/>
                <a:cs typeface="Trebuchet MS"/>
              </a:rPr>
              <a:t>Type</a:t>
            </a:r>
            <a:r>
              <a:rPr dirty="0" sz="1400" spc="-2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B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839503" y="1421891"/>
            <a:ext cx="5702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rebuchet MS"/>
                <a:cs typeface="Trebuchet MS"/>
              </a:rPr>
              <a:t>Type</a:t>
            </a:r>
            <a:r>
              <a:rPr dirty="0" sz="1400" spc="-2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91429" y="3835783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91429" y="3009431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91429" y="2183155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91429" y="1356803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91429" y="4248960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299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91429" y="342260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299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91429" y="2596255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299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91429" y="1769979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299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91429" y="943626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 h="0">
                <a:moveTo>
                  <a:pt x="0" y="0"/>
                </a:moveTo>
                <a:lnTo>
                  <a:pt x="17949" y="0"/>
                </a:lnTo>
              </a:path>
            </a:pathLst>
          </a:custGeom>
          <a:ln w="3299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337930" y="3358343"/>
            <a:ext cx="240029" cy="136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50">
                <a:solidFill>
                  <a:srgbClr val="4D4D4D"/>
                </a:solidFill>
                <a:latin typeface="Helvetica"/>
                <a:cs typeface="Helvetica"/>
              </a:rPr>
              <a:t>0.25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37930" y="2531994"/>
            <a:ext cx="240029" cy="136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50">
                <a:solidFill>
                  <a:srgbClr val="4D4D4D"/>
                </a:solidFill>
                <a:latin typeface="Helvetica"/>
                <a:cs typeface="Helvetica"/>
              </a:rPr>
              <a:t>0.50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37930" y="1705718"/>
            <a:ext cx="240029" cy="136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50">
                <a:solidFill>
                  <a:srgbClr val="4D4D4D"/>
                </a:solidFill>
                <a:latin typeface="Helvetica"/>
                <a:cs typeface="Helvetica"/>
              </a:rPr>
              <a:t>0.75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37930" y="879368"/>
            <a:ext cx="240029" cy="136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50">
                <a:solidFill>
                  <a:srgbClr val="4D4D4D"/>
                </a:solidFill>
                <a:latin typeface="Helvetica"/>
                <a:cs typeface="Helvetica"/>
              </a:rPr>
              <a:t>1.00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27976" y="765949"/>
            <a:ext cx="127000" cy="28549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9"/>
              </a:lnSpc>
            </a:pPr>
            <a:r>
              <a:rPr dirty="0" sz="800" spc="-65">
                <a:latin typeface="Helvetica"/>
                <a:cs typeface="Helvetica"/>
              </a:rPr>
              <a:t>Probability</a:t>
            </a:r>
            <a:r>
              <a:rPr dirty="0" sz="800" spc="-15">
                <a:latin typeface="Helvetica"/>
                <a:cs typeface="Helvetica"/>
              </a:rPr>
              <a:t> </a:t>
            </a:r>
            <a:r>
              <a:rPr dirty="0" sz="800" spc="-70">
                <a:latin typeface="Helvetica"/>
                <a:cs typeface="Helvetica"/>
              </a:rPr>
              <a:t>of</a:t>
            </a:r>
            <a:r>
              <a:rPr dirty="0" sz="800" spc="-10">
                <a:latin typeface="Helvetica"/>
                <a:cs typeface="Helvetica"/>
              </a:rPr>
              <a:t> </a:t>
            </a:r>
            <a:r>
              <a:rPr dirty="0" sz="800" spc="-70">
                <a:latin typeface="Helvetica"/>
                <a:cs typeface="Helvetica"/>
              </a:rPr>
              <a:t>Structural</a:t>
            </a:r>
            <a:r>
              <a:rPr dirty="0" sz="800" spc="-15">
                <a:latin typeface="Helvetica"/>
                <a:cs typeface="Helvetica"/>
              </a:rPr>
              <a:t> </a:t>
            </a:r>
            <a:r>
              <a:rPr dirty="0" sz="800" spc="-80">
                <a:latin typeface="Helvetica"/>
                <a:cs typeface="Helvetica"/>
              </a:rPr>
              <a:t>Racism</a:t>
            </a:r>
            <a:r>
              <a:rPr dirty="0" sz="800" spc="-10">
                <a:latin typeface="Helvetica"/>
                <a:cs typeface="Helvetica"/>
              </a:rPr>
              <a:t> </a:t>
            </a:r>
            <a:r>
              <a:rPr dirty="0" sz="800" spc="-85">
                <a:latin typeface="Helvetica"/>
                <a:cs typeface="Helvetica"/>
              </a:rPr>
              <a:t>Being</a:t>
            </a:r>
            <a:r>
              <a:rPr dirty="0" sz="800" spc="-15">
                <a:latin typeface="Helvetica"/>
                <a:cs typeface="Helvetica"/>
              </a:rPr>
              <a:t> </a:t>
            </a:r>
            <a:r>
              <a:rPr dirty="0" sz="800" spc="-75">
                <a:latin typeface="Helvetica"/>
                <a:cs typeface="Helvetica"/>
              </a:rPr>
              <a:t>Greater</a:t>
            </a:r>
            <a:r>
              <a:rPr dirty="0" sz="800" spc="-10">
                <a:latin typeface="Helvetica"/>
                <a:cs typeface="Helvetica"/>
              </a:rPr>
              <a:t> </a:t>
            </a:r>
            <a:r>
              <a:rPr dirty="0" sz="800" spc="-80">
                <a:latin typeface="Helvetica"/>
                <a:cs typeface="Helvetica"/>
              </a:rPr>
              <a:t>than</a:t>
            </a:r>
            <a:r>
              <a:rPr dirty="0" sz="800" spc="-15">
                <a:latin typeface="Helvetica"/>
                <a:cs typeface="Helvetica"/>
              </a:rPr>
              <a:t> </a:t>
            </a:r>
            <a:r>
              <a:rPr dirty="0" sz="800" spc="-75">
                <a:latin typeface="Helvetica"/>
                <a:cs typeface="Helvetica"/>
              </a:rPr>
              <a:t>the</a:t>
            </a:r>
            <a:r>
              <a:rPr dirty="0" sz="800" spc="-10">
                <a:latin typeface="Helvetica"/>
                <a:cs typeface="Helvetica"/>
              </a:rPr>
              <a:t> </a:t>
            </a:r>
            <a:r>
              <a:rPr dirty="0" sz="800" spc="-110">
                <a:latin typeface="Helvetica"/>
                <a:cs typeface="Helvetica"/>
              </a:rPr>
              <a:t>US</a:t>
            </a:r>
            <a:r>
              <a:rPr dirty="0" sz="800" spc="-10">
                <a:latin typeface="Helvetica"/>
                <a:cs typeface="Helvetica"/>
              </a:rPr>
              <a:t> </a:t>
            </a:r>
            <a:r>
              <a:rPr dirty="0" sz="800" spc="-75">
                <a:latin typeface="Helvetica"/>
                <a:cs typeface="Helvetica"/>
              </a:rPr>
              <a:t>National</a:t>
            </a:r>
            <a:r>
              <a:rPr dirty="0" sz="800" spc="-15">
                <a:latin typeface="Helvetica"/>
                <a:cs typeface="Helvetica"/>
              </a:rPr>
              <a:t> </a:t>
            </a:r>
            <a:r>
              <a:rPr dirty="0" sz="800" spc="-35">
                <a:latin typeface="Helvetica"/>
                <a:cs typeface="Helvetica"/>
              </a:rPr>
              <a:t>Median</a:t>
            </a:r>
            <a:endParaRPr sz="800">
              <a:latin typeface="Helvetica"/>
              <a:cs typeface="Helvetica"/>
            </a:endParaRPr>
          </a:p>
        </p:txBody>
      </p:sp>
      <p:pic>
        <p:nvPicPr>
          <p:cNvPr id="90" name="object 9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0763" y="4510032"/>
            <a:ext cx="187673" cy="163696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38704" y="4511454"/>
            <a:ext cx="187673" cy="152400"/>
          </a:xfrm>
          <a:prstGeom prst="rect">
            <a:avLst/>
          </a:prstGeom>
        </p:spPr>
      </p:pic>
      <p:grpSp>
        <p:nvGrpSpPr>
          <p:cNvPr id="92" name="object 92"/>
          <p:cNvGrpSpPr/>
          <p:nvPr/>
        </p:nvGrpSpPr>
        <p:grpSpPr>
          <a:xfrm>
            <a:off x="7156549" y="4541311"/>
            <a:ext cx="187960" cy="152400"/>
            <a:chOff x="7156549" y="4541311"/>
            <a:chExt cx="187960" cy="152400"/>
          </a:xfrm>
        </p:grpSpPr>
        <p:sp>
          <p:nvSpPr>
            <p:cNvPr id="93" name="object 93"/>
            <p:cNvSpPr/>
            <p:nvPr/>
          </p:nvSpPr>
          <p:spPr>
            <a:xfrm>
              <a:off x="7282592" y="4672116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w="0" h="22225">
                  <a:moveTo>
                    <a:pt x="0" y="0"/>
                  </a:moveTo>
                  <a:lnTo>
                    <a:pt x="0" y="21596"/>
                  </a:lnTo>
                </a:path>
              </a:pathLst>
            </a:custGeom>
            <a:ln w="7890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7201006" y="4541311"/>
              <a:ext cx="106045" cy="130810"/>
            </a:xfrm>
            <a:custGeom>
              <a:avLst/>
              <a:gdLst/>
              <a:ahLst/>
              <a:cxnLst/>
              <a:rect l="l" t="t" r="r" b="b"/>
              <a:pathLst>
                <a:path w="106045" h="130810">
                  <a:moveTo>
                    <a:pt x="105855" y="0"/>
                  </a:moveTo>
                  <a:lnTo>
                    <a:pt x="0" y="0"/>
                  </a:lnTo>
                  <a:lnTo>
                    <a:pt x="0" y="130804"/>
                  </a:lnTo>
                  <a:lnTo>
                    <a:pt x="105855" y="130804"/>
                  </a:lnTo>
                  <a:lnTo>
                    <a:pt x="105855" y="0"/>
                  </a:lnTo>
                  <a:close/>
                </a:path>
              </a:pathLst>
            </a:custGeom>
            <a:solidFill>
              <a:srgbClr val="F2A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7156549" y="4603204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673" y="0"/>
                  </a:moveTo>
                  <a:lnTo>
                    <a:pt x="0" y="0"/>
                  </a:lnTo>
                </a:path>
              </a:pathLst>
            </a:custGeom>
            <a:ln w="33100">
              <a:solidFill>
                <a:srgbClr val="F2A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6" name="object 96"/>
          <p:cNvSpPr/>
          <p:nvPr/>
        </p:nvSpPr>
        <p:spPr>
          <a:xfrm>
            <a:off x="4572000" y="3125778"/>
            <a:ext cx="4008754" cy="640715"/>
          </a:xfrm>
          <a:custGeom>
            <a:avLst/>
            <a:gdLst/>
            <a:ahLst/>
            <a:cxnLst/>
            <a:rect l="l" t="t" r="r" b="b"/>
            <a:pathLst>
              <a:path w="4008754" h="640714">
                <a:moveTo>
                  <a:pt x="0" y="0"/>
                </a:moveTo>
                <a:lnTo>
                  <a:pt x="4008493" y="0"/>
                </a:lnTo>
                <a:lnTo>
                  <a:pt x="4008493" y="640359"/>
                </a:lnTo>
                <a:lnTo>
                  <a:pt x="0" y="640359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 txBox="1"/>
          <p:nvPr/>
        </p:nvSpPr>
        <p:spPr>
          <a:xfrm>
            <a:off x="4691878" y="4034787"/>
            <a:ext cx="304165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100" spc="-20">
                <a:solidFill>
                  <a:srgbClr val="4D4D4D"/>
                </a:solidFill>
                <a:latin typeface="Helvetica"/>
                <a:cs typeface="Helvetica"/>
              </a:rPr>
              <a:t>0.00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457561" y="4034787"/>
            <a:ext cx="304165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100" spc="-20">
                <a:solidFill>
                  <a:srgbClr val="4D4D4D"/>
                </a:solidFill>
                <a:latin typeface="Helvetica"/>
                <a:cs typeface="Helvetica"/>
              </a:rPr>
              <a:t>0.05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223087" y="4034787"/>
            <a:ext cx="304165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100" spc="-20">
                <a:solidFill>
                  <a:srgbClr val="4D4D4D"/>
                </a:solidFill>
                <a:latin typeface="Helvetica"/>
                <a:cs typeface="Helvetica"/>
              </a:rPr>
              <a:t>0.10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988769" y="4034787"/>
            <a:ext cx="304165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100" spc="-20">
                <a:solidFill>
                  <a:srgbClr val="4D4D4D"/>
                </a:solidFill>
                <a:latin typeface="Helvetica"/>
                <a:cs typeface="Helvetica"/>
              </a:rPr>
              <a:t>0.15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754453" y="4034787"/>
            <a:ext cx="304165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100" spc="-20">
                <a:solidFill>
                  <a:srgbClr val="4D4D4D"/>
                </a:solidFill>
                <a:latin typeface="Helvetica"/>
                <a:cs typeface="Helvetica"/>
              </a:rPr>
              <a:t>0.20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519978" y="4034787"/>
            <a:ext cx="304165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100" spc="-20">
                <a:solidFill>
                  <a:srgbClr val="4D4D4D"/>
                </a:solidFill>
                <a:latin typeface="Helvetica"/>
                <a:cs typeface="Helvetica"/>
              </a:rPr>
              <a:t>0.25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37930" y="4205871"/>
            <a:ext cx="240029" cy="11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0"/>
              </a:lnSpc>
            </a:pPr>
            <a:r>
              <a:rPr dirty="0" sz="700" spc="50">
                <a:solidFill>
                  <a:srgbClr val="4D4D4D"/>
                </a:solidFill>
                <a:latin typeface="Helvetica"/>
                <a:cs typeface="Helvetica"/>
              </a:rPr>
              <a:t>0.00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983404" y="4510422"/>
            <a:ext cx="935355" cy="1879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0" b="1">
                <a:latin typeface="Trebuchet MS"/>
                <a:cs typeface="Trebuchet MS"/>
              </a:rPr>
              <a:t>US-</a:t>
            </a:r>
            <a:r>
              <a:rPr dirty="0" sz="1100" b="1">
                <a:latin typeface="Trebuchet MS"/>
                <a:cs typeface="Trebuchet MS"/>
              </a:rPr>
              <a:t>born</a:t>
            </a:r>
            <a:r>
              <a:rPr dirty="0" sz="1100" spc="-20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Black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391469" y="4519566"/>
            <a:ext cx="1264285" cy="1879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0" b="1">
                <a:latin typeface="Trebuchet MS"/>
                <a:cs typeface="Trebuchet MS"/>
              </a:rPr>
              <a:t>Foreign-</a:t>
            </a:r>
            <a:r>
              <a:rPr dirty="0" sz="1100" b="1">
                <a:latin typeface="Trebuchet MS"/>
                <a:cs typeface="Trebuchet MS"/>
              </a:rPr>
              <a:t>born</a:t>
            </a:r>
            <a:r>
              <a:rPr dirty="0" sz="1100" spc="5" b="1">
                <a:latin typeface="Trebuchet MS"/>
                <a:cs typeface="Trebuchet MS"/>
              </a:rPr>
              <a:t> </a:t>
            </a:r>
            <a:r>
              <a:rPr dirty="0" sz="1100" spc="-20" b="1">
                <a:latin typeface="Trebuchet MS"/>
                <a:cs typeface="Trebuchet MS"/>
              </a:rPr>
              <a:t>Black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999517" y="4528710"/>
            <a:ext cx="394970" cy="1879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10" b="1">
                <a:latin typeface="Trebuchet MS"/>
                <a:cs typeface="Trebuchet MS"/>
              </a:rPr>
              <a:t>white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826477" y="4880031"/>
            <a:ext cx="234950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25" b="1">
                <a:latin typeface="Trebuchet MS"/>
                <a:cs typeface="Trebuchet MS"/>
              </a:rPr>
              <a:t>24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33115" y="1130300"/>
            <a:ext cx="3317240" cy="577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65125" marR="5080" indent="-352425">
              <a:lnSpc>
                <a:spcPct val="101099"/>
              </a:lnSpc>
              <a:spcBef>
                <a:spcPts val="75"/>
              </a:spcBef>
              <a:buClr>
                <a:srgbClr val="7A0019"/>
              </a:buClr>
              <a:buSzPct val="111111"/>
              <a:buFont typeface="Arial"/>
              <a:buChar char="►"/>
              <a:tabLst>
                <a:tab pos="365125" algn="l"/>
              </a:tabLst>
            </a:pPr>
            <a:r>
              <a:rPr dirty="0" sz="1800">
                <a:latin typeface="Trebuchet MS"/>
                <a:cs typeface="Trebuchet MS"/>
              </a:rPr>
              <a:t>Intricate</a:t>
            </a:r>
            <a:r>
              <a:rPr dirty="0" sz="1800" spc="-8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interactions</a:t>
            </a:r>
            <a:r>
              <a:rPr dirty="0" sz="1800" spc="-8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across </a:t>
            </a:r>
            <a:r>
              <a:rPr dirty="0" sz="1800">
                <a:latin typeface="Trebuchet MS"/>
                <a:cs typeface="Trebuchet MS"/>
              </a:rPr>
              <a:t>structural</a:t>
            </a:r>
            <a:r>
              <a:rPr dirty="0" sz="1800" spc="-7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racism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dimensions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3115" y="1968500"/>
            <a:ext cx="3571875" cy="8578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365125" marR="5080" indent="-352425">
              <a:lnSpc>
                <a:spcPct val="101699"/>
              </a:lnSpc>
              <a:spcBef>
                <a:spcPts val="60"/>
              </a:spcBef>
              <a:buClr>
                <a:srgbClr val="7A0019"/>
              </a:buClr>
              <a:buSzPct val="111111"/>
              <a:buFont typeface="Arial"/>
              <a:buChar char="►"/>
              <a:tabLst>
                <a:tab pos="365125" algn="l"/>
              </a:tabLst>
            </a:pPr>
            <a:r>
              <a:rPr dirty="0" sz="1800">
                <a:latin typeface="Trebuchet MS"/>
                <a:cs typeface="Trebuchet MS"/>
              </a:rPr>
              <a:t>Address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all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dimensions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of </a:t>
            </a:r>
            <a:r>
              <a:rPr dirty="0" sz="1800">
                <a:latin typeface="Trebuchet MS"/>
                <a:cs typeface="Trebuchet MS"/>
              </a:rPr>
              <a:t>structural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racism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to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effectively </a:t>
            </a:r>
            <a:r>
              <a:rPr dirty="0" sz="1800">
                <a:latin typeface="Trebuchet MS"/>
                <a:cs typeface="Trebuchet MS"/>
              </a:rPr>
              <a:t>eliminate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racial</a:t>
            </a:r>
            <a:r>
              <a:rPr dirty="0" sz="1800" spc="-6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inequities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33115" y="3084067"/>
            <a:ext cx="2959735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365125" marR="5080" indent="-352425">
              <a:lnSpc>
                <a:spcPct val="102200"/>
              </a:lnSpc>
              <a:spcBef>
                <a:spcPts val="50"/>
              </a:spcBef>
              <a:buClr>
                <a:srgbClr val="7A0019"/>
              </a:buClr>
              <a:buSzPct val="111111"/>
              <a:buFont typeface="Arial"/>
              <a:buChar char="►"/>
              <a:tabLst>
                <a:tab pos="365125" algn="l"/>
              </a:tabLst>
            </a:pPr>
            <a:r>
              <a:rPr dirty="0" sz="1800" spc="-10">
                <a:latin typeface="Trebuchet MS"/>
                <a:cs typeface="Trebuchet MS"/>
              </a:rPr>
              <a:t>Multi-</a:t>
            </a:r>
            <a:r>
              <a:rPr dirty="0" sz="1800">
                <a:latin typeface="Trebuchet MS"/>
                <a:cs typeface="Trebuchet MS"/>
              </a:rPr>
              <a:t>sectoral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policy </a:t>
            </a:r>
            <a:r>
              <a:rPr dirty="0" sz="1800">
                <a:latin typeface="Trebuchet MS"/>
                <a:cs typeface="Trebuchet MS"/>
              </a:rPr>
              <a:t>interventions</a:t>
            </a:r>
            <a:r>
              <a:rPr dirty="0" sz="1800" spc="-7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are</a:t>
            </a:r>
            <a:r>
              <a:rPr dirty="0" sz="1800" spc="-5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needed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739" rIns="0" bIns="0" rtlCol="0" vert="horz">
            <a:spAutoFit/>
          </a:bodyPr>
          <a:lstStyle/>
          <a:p>
            <a:pPr marL="4444365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Key</a:t>
            </a:r>
            <a:r>
              <a:rPr dirty="0" sz="2800" spc="-55"/>
              <a:t> </a:t>
            </a:r>
            <a:r>
              <a:rPr dirty="0" sz="2800" spc="-10"/>
              <a:t>Takeaways</a:t>
            </a:r>
            <a:endParaRPr sz="28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6567" y="1514855"/>
            <a:ext cx="2212848" cy="221284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852773" y="2083816"/>
            <a:ext cx="150177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5585" marR="5080" indent="-223520">
              <a:lnSpc>
                <a:spcPct val="120000"/>
              </a:lnSpc>
              <a:spcBef>
                <a:spcPts val="100"/>
              </a:spcBef>
            </a:pPr>
            <a:r>
              <a:rPr dirty="0" sz="2500" spc="-10" b="1">
                <a:latin typeface="Trebuchet MS"/>
                <a:cs typeface="Trebuchet MS"/>
              </a:rPr>
              <a:t>Structural Racism</a:t>
            </a:r>
            <a:endParaRPr sz="25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42160" y="640080"/>
            <a:ext cx="1121664" cy="111861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309783" y="1094739"/>
            <a:ext cx="5873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Trebuchet MS"/>
                <a:cs typeface="Trebuchet MS"/>
              </a:rPr>
              <a:t>Education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0" y="1054608"/>
            <a:ext cx="1121664" cy="112166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429843" y="1512315"/>
            <a:ext cx="3587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Trebuchet MS"/>
                <a:cs typeface="Trebuchet MS"/>
              </a:rPr>
              <a:t>Media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65576" y="2060448"/>
            <a:ext cx="1118615" cy="112166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677430" y="2451100"/>
            <a:ext cx="696595" cy="31813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 indent="53975">
              <a:lnSpc>
                <a:spcPts val="1100"/>
              </a:lnSpc>
              <a:spcBef>
                <a:spcPts val="219"/>
              </a:spcBef>
            </a:pPr>
            <a:r>
              <a:rPr dirty="0" sz="1000" b="1">
                <a:latin typeface="Trebuchet MS"/>
                <a:cs typeface="Trebuchet MS"/>
              </a:rPr>
              <a:t>Work</a:t>
            </a:r>
            <a:r>
              <a:rPr dirty="0" sz="1000" spc="-30" b="1">
                <a:latin typeface="Trebuchet MS"/>
                <a:cs typeface="Trebuchet MS"/>
              </a:rPr>
              <a:t> </a:t>
            </a:r>
            <a:r>
              <a:rPr dirty="0" sz="1000" spc="-25" b="1">
                <a:latin typeface="Trebuchet MS"/>
                <a:cs typeface="Trebuchet MS"/>
              </a:rPr>
              <a:t>and </a:t>
            </a:r>
            <a:r>
              <a:rPr dirty="0" sz="1000" spc="-10" b="1">
                <a:latin typeface="Trebuchet MS"/>
                <a:cs typeface="Trebuchet MS"/>
              </a:rPr>
              <a:t>Occupation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8000" y="3066287"/>
            <a:ext cx="1121664" cy="112166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358755" y="3456940"/>
            <a:ext cx="501015" cy="31813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 indent="75565">
              <a:lnSpc>
                <a:spcPts val="1100"/>
              </a:lnSpc>
              <a:spcBef>
                <a:spcPts val="219"/>
              </a:spcBef>
            </a:pPr>
            <a:r>
              <a:rPr dirty="0" sz="1000" spc="-10">
                <a:latin typeface="Trebuchet MS"/>
                <a:cs typeface="Trebuchet MS"/>
              </a:rPr>
              <a:t>Other Domains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42160" y="3483863"/>
            <a:ext cx="1121664" cy="111861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223677" y="3871467"/>
            <a:ext cx="759460" cy="31813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 indent="133350">
              <a:lnSpc>
                <a:spcPts val="1100"/>
              </a:lnSpc>
              <a:spcBef>
                <a:spcPts val="219"/>
              </a:spcBef>
            </a:pPr>
            <a:r>
              <a:rPr dirty="0" sz="1000" spc="-10">
                <a:latin typeface="Trebuchet MS"/>
                <a:cs typeface="Trebuchet MS"/>
              </a:rPr>
              <a:t>Political Participation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6319" y="3066287"/>
            <a:ext cx="1121664" cy="1121663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272749" y="3520947"/>
            <a:ext cx="6502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Trebuchet MS"/>
                <a:cs typeface="Trebuchet MS"/>
              </a:rPr>
              <a:t>Healthcare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1791" y="2060448"/>
            <a:ext cx="1118615" cy="112166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989983" y="2384043"/>
            <a:ext cx="382905" cy="409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445">
              <a:lnSpc>
                <a:spcPct val="126000"/>
              </a:lnSpc>
              <a:spcBef>
                <a:spcPts val="100"/>
              </a:spcBef>
            </a:pPr>
            <a:r>
              <a:rPr dirty="0" sz="1000" spc="-10">
                <a:latin typeface="Trebuchet MS"/>
                <a:cs typeface="Trebuchet MS"/>
              </a:rPr>
              <a:t>Public Safety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6319" y="1054608"/>
            <a:ext cx="1121664" cy="112166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212392" y="1515364"/>
            <a:ext cx="7753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0">
                <a:latin typeface="Trebuchet MS"/>
                <a:cs typeface="Trebuchet MS"/>
              </a:rPr>
              <a:t>Neighborhood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26477" y="4880031"/>
            <a:ext cx="234950" cy="23241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25" b="1">
                <a:latin typeface="Trebuchet MS"/>
                <a:cs typeface="Trebuchet MS"/>
              </a:rPr>
              <a:t>25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Acknowledgement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0699" y="1198371"/>
            <a:ext cx="4878705" cy="32537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277495">
              <a:lnSpc>
                <a:spcPts val="1900"/>
              </a:lnSpc>
              <a:spcBef>
                <a:spcPts val="180"/>
              </a:spcBef>
            </a:pPr>
            <a:r>
              <a:rPr dirty="0" sz="1600">
                <a:latin typeface="Trebuchet MS"/>
                <a:cs typeface="Trebuchet MS"/>
              </a:rPr>
              <a:t>This</a:t>
            </a:r>
            <a:r>
              <a:rPr dirty="0" sz="1600" spc="-2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research</a:t>
            </a:r>
            <a:r>
              <a:rPr dirty="0" sz="1600" spc="-2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was</a:t>
            </a:r>
            <a:r>
              <a:rPr dirty="0" sz="1600" spc="-2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funded</a:t>
            </a:r>
            <a:r>
              <a:rPr dirty="0" sz="1600" spc="-2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by</a:t>
            </a:r>
            <a:r>
              <a:rPr dirty="0" sz="1600" spc="-2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the</a:t>
            </a:r>
            <a:r>
              <a:rPr dirty="0" sz="1600" spc="-2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Robert</a:t>
            </a:r>
            <a:r>
              <a:rPr dirty="0" sz="1600" spc="-2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J.</a:t>
            </a:r>
            <a:r>
              <a:rPr dirty="0" sz="1600" spc="-15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Jones </a:t>
            </a:r>
            <a:r>
              <a:rPr dirty="0" sz="1600">
                <a:latin typeface="Trebuchet MS"/>
                <a:cs typeface="Trebuchet MS"/>
              </a:rPr>
              <a:t>Urban</a:t>
            </a:r>
            <a:r>
              <a:rPr dirty="0" sz="1600" spc="-3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Research</a:t>
            </a:r>
            <a:r>
              <a:rPr dirty="0" sz="1600" spc="-3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and</a:t>
            </a:r>
            <a:r>
              <a:rPr dirty="0" sz="1600" spc="-35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Outreach-</a:t>
            </a:r>
            <a:r>
              <a:rPr dirty="0" sz="1600">
                <a:latin typeface="Trebuchet MS"/>
                <a:cs typeface="Trebuchet MS"/>
              </a:rPr>
              <a:t>Engagement</a:t>
            </a:r>
            <a:r>
              <a:rPr dirty="0" sz="1600" spc="-30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Center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165"/>
              </a:spcBef>
            </a:pP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00400"/>
              </a:lnSpc>
            </a:pPr>
            <a:r>
              <a:rPr dirty="0" sz="1600">
                <a:latin typeface="Trebuchet MS"/>
                <a:cs typeface="Trebuchet MS"/>
              </a:rPr>
              <a:t>Additional</a:t>
            </a:r>
            <a:r>
              <a:rPr dirty="0" sz="1600" spc="-2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support</a:t>
            </a:r>
            <a:r>
              <a:rPr dirty="0" sz="1600" spc="-2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was</a:t>
            </a:r>
            <a:r>
              <a:rPr dirty="0" sz="1600" spc="-2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provided</a:t>
            </a:r>
            <a:r>
              <a:rPr dirty="0" sz="1600" spc="-3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to</a:t>
            </a:r>
            <a:r>
              <a:rPr dirty="0" sz="1600" spc="-2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us</a:t>
            </a:r>
            <a:r>
              <a:rPr dirty="0" sz="1600" spc="-2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by</a:t>
            </a:r>
            <a:r>
              <a:rPr dirty="0" sz="1600" spc="-25">
                <a:latin typeface="Trebuchet MS"/>
                <a:cs typeface="Trebuchet MS"/>
              </a:rPr>
              <a:t> the </a:t>
            </a:r>
            <a:r>
              <a:rPr dirty="0" sz="1600">
                <a:latin typeface="Trebuchet MS"/>
                <a:cs typeface="Trebuchet MS"/>
              </a:rPr>
              <a:t>Minnesota</a:t>
            </a:r>
            <a:r>
              <a:rPr dirty="0" sz="1600" spc="-3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Population</a:t>
            </a:r>
            <a:r>
              <a:rPr dirty="0" sz="1600" spc="-3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Center,</a:t>
            </a:r>
            <a:r>
              <a:rPr dirty="0" sz="1600" spc="-3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which</a:t>
            </a:r>
            <a:r>
              <a:rPr dirty="0" sz="1600" spc="-3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is</a:t>
            </a:r>
            <a:r>
              <a:rPr dirty="0" sz="1600" spc="-3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funded</a:t>
            </a:r>
            <a:r>
              <a:rPr dirty="0" sz="1600" spc="-3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by</a:t>
            </a:r>
            <a:r>
              <a:rPr dirty="0" sz="1600" spc="-30">
                <a:latin typeface="Trebuchet MS"/>
                <a:cs typeface="Trebuchet MS"/>
              </a:rPr>
              <a:t> </a:t>
            </a:r>
            <a:r>
              <a:rPr dirty="0" sz="1600" spc="-25">
                <a:latin typeface="Trebuchet MS"/>
                <a:cs typeface="Trebuchet MS"/>
              </a:rPr>
              <a:t>the </a:t>
            </a:r>
            <a:r>
              <a:rPr dirty="0" sz="1600">
                <a:latin typeface="Trebuchet MS"/>
                <a:cs typeface="Trebuchet MS"/>
              </a:rPr>
              <a:t>Eunice</a:t>
            </a:r>
            <a:r>
              <a:rPr dirty="0" sz="1600" spc="-3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Kennedy</a:t>
            </a:r>
            <a:r>
              <a:rPr dirty="0" sz="1600" spc="-4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National</a:t>
            </a:r>
            <a:r>
              <a:rPr dirty="0" sz="1600" spc="-3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Center</a:t>
            </a:r>
            <a:r>
              <a:rPr dirty="0" sz="1600" spc="-3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for</a:t>
            </a:r>
            <a:r>
              <a:rPr dirty="0" sz="1600" spc="-3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Child</a:t>
            </a:r>
            <a:r>
              <a:rPr dirty="0" sz="1600" spc="-4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Health</a:t>
            </a:r>
            <a:r>
              <a:rPr dirty="0" sz="1600" spc="-35">
                <a:latin typeface="Trebuchet MS"/>
                <a:cs typeface="Trebuchet MS"/>
              </a:rPr>
              <a:t> </a:t>
            </a:r>
            <a:r>
              <a:rPr dirty="0" sz="1600" spc="-25">
                <a:latin typeface="Trebuchet MS"/>
                <a:cs typeface="Trebuchet MS"/>
              </a:rPr>
              <a:t>and </a:t>
            </a:r>
            <a:r>
              <a:rPr dirty="0" sz="1600">
                <a:latin typeface="Trebuchet MS"/>
                <a:cs typeface="Trebuchet MS"/>
              </a:rPr>
              <a:t>Human</a:t>
            </a:r>
            <a:r>
              <a:rPr dirty="0" sz="1600" spc="-5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Development</a:t>
            </a:r>
            <a:r>
              <a:rPr dirty="0" sz="1600" spc="-4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(Grant</a:t>
            </a:r>
            <a:r>
              <a:rPr dirty="0" sz="1600" spc="-4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number</a:t>
            </a:r>
            <a:r>
              <a:rPr dirty="0" sz="1600" spc="-50"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7A0019"/>
                </a:solidFill>
                <a:latin typeface="Trebuchet MS"/>
                <a:cs typeface="Trebuchet MS"/>
              </a:rPr>
              <a:t>P2CHD041023</a:t>
            </a:r>
            <a:r>
              <a:rPr dirty="0" sz="1600" spc="-10">
                <a:latin typeface="Trebuchet MS"/>
                <a:cs typeface="Trebuchet MS"/>
              </a:rPr>
              <a:t>).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30"/>
              </a:spcBef>
            </a:pPr>
            <a:endParaRPr sz="1600">
              <a:latin typeface="Trebuchet MS"/>
              <a:cs typeface="Trebuchet MS"/>
            </a:endParaRPr>
          </a:p>
          <a:p>
            <a:pPr marL="12700" marR="26034">
              <a:lnSpc>
                <a:spcPct val="100400"/>
              </a:lnSpc>
            </a:pPr>
            <a:r>
              <a:rPr dirty="0" sz="1600">
                <a:latin typeface="Trebuchet MS"/>
                <a:cs typeface="Trebuchet MS"/>
              </a:rPr>
              <a:t>Funders</a:t>
            </a:r>
            <a:r>
              <a:rPr dirty="0" sz="1600" spc="-2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were</a:t>
            </a:r>
            <a:r>
              <a:rPr dirty="0" sz="1600" spc="-2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not</a:t>
            </a:r>
            <a:r>
              <a:rPr dirty="0" sz="1600" spc="-2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involved</a:t>
            </a:r>
            <a:r>
              <a:rPr dirty="0" sz="1600" spc="-2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in</a:t>
            </a:r>
            <a:r>
              <a:rPr dirty="0" sz="1600" spc="-2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the</a:t>
            </a:r>
            <a:r>
              <a:rPr dirty="0" sz="1600" spc="-2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design,</a:t>
            </a:r>
            <a:r>
              <a:rPr dirty="0" sz="1600" spc="-25">
                <a:latin typeface="Trebuchet MS"/>
                <a:cs typeface="Trebuchet MS"/>
              </a:rPr>
              <a:t> </a:t>
            </a:r>
            <a:r>
              <a:rPr dirty="0" sz="1600" spc="-20">
                <a:latin typeface="Trebuchet MS"/>
                <a:cs typeface="Trebuchet MS"/>
              </a:rPr>
              <a:t>data </a:t>
            </a:r>
            <a:r>
              <a:rPr dirty="0" sz="1600">
                <a:latin typeface="Trebuchet MS"/>
                <a:cs typeface="Trebuchet MS"/>
              </a:rPr>
              <a:t>analysis,</a:t>
            </a:r>
            <a:r>
              <a:rPr dirty="0" sz="1600" spc="-3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interpretation</a:t>
            </a:r>
            <a:r>
              <a:rPr dirty="0" sz="1600" spc="-3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of</a:t>
            </a:r>
            <a:r>
              <a:rPr dirty="0" sz="1600" spc="-3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the</a:t>
            </a:r>
            <a:r>
              <a:rPr dirty="0" sz="1600" spc="-3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study</a:t>
            </a:r>
            <a:r>
              <a:rPr dirty="0" sz="1600" spc="-3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results,</a:t>
            </a:r>
            <a:r>
              <a:rPr dirty="0" sz="1600" spc="-35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drafting </a:t>
            </a:r>
            <a:r>
              <a:rPr dirty="0" sz="1600">
                <a:latin typeface="Trebuchet MS"/>
                <a:cs typeface="Trebuchet MS"/>
              </a:rPr>
              <a:t>of</a:t>
            </a:r>
            <a:r>
              <a:rPr dirty="0" sz="1600" spc="-3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the</a:t>
            </a:r>
            <a:r>
              <a:rPr dirty="0" sz="1600" spc="-2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abstract,</a:t>
            </a:r>
            <a:r>
              <a:rPr dirty="0" sz="1600" spc="-2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or</a:t>
            </a:r>
            <a:r>
              <a:rPr dirty="0" sz="1600" spc="-2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the</a:t>
            </a:r>
            <a:r>
              <a:rPr dirty="0" sz="1600" spc="-2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decision</a:t>
            </a:r>
            <a:r>
              <a:rPr dirty="0" sz="1600" spc="-2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to</a:t>
            </a:r>
            <a:r>
              <a:rPr dirty="0" sz="1600" spc="-1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submit</a:t>
            </a:r>
            <a:r>
              <a:rPr dirty="0" sz="1600" spc="-2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this</a:t>
            </a:r>
            <a:r>
              <a:rPr dirty="0" sz="1600" spc="-20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study </a:t>
            </a:r>
            <a:r>
              <a:rPr dirty="0" sz="1600">
                <a:latin typeface="Trebuchet MS"/>
                <a:cs typeface="Trebuchet MS"/>
              </a:rPr>
              <a:t>for</a:t>
            </a:r>
            <a:r>
              <a:rPr dirty="0" sz="1600" spc="-10">
                <a:latin typeface="Trebuchet MS"/>
                <a:cs typeface="Trebuchet MS"/>
              </a:rPr>
              <a:t> presentation.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0782" y="3193436"/>
            <a:ext cx="2050708" cy="64392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8786" y="1309499"/>
            <a:ext cx="1434699" cy="143469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354041"/>
            <a:ext cx="7908290" cy="406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100"/>
              </a:lnSpc>
            </a:pPr>
            <a:r>
              <a:rPr dirty="0" sz="3600" b="1">
                <a:solidFill>
                  <a:srgbClr val="7A0019"/>
                </a:solidFill>
                <a:latin typeface="Trebuchet MS"/>
                <a:cs typeface="Trebuchet MS"/>
              </a:rPr>
              <a:t>Thank</a:t>
            </a:r>
            <a:r>
              <a:rPr dirty="0" sz="3600" spc="-60" b="1">
                <a:solidFill>
                  <a:srgbClr val="7A0019"/>
                </a:solidFill>
                <a:latin typeface="Trebuchet MS"/>
                <a:cs typeface="Trebuchet MS"/>
              </a:rPr>
              <a:t> </a:t>
            </a:r>
            <a:r>
              <a:rPr dirty="0" sz="3600" spc="-20" b="1">
                <a:solidFill>
                  <a:srgbClr val="7A0019"/>
                </a:solidFill>
                <a:latin typeface="Trebuchet MS"/>
                <a:cs typeface="Trebuchet MS"/>
              </a:rPr>
              <a:t>you!</a:t>
            </a:r>
            <a:endParaRPr sz="3600">
              <a:latin typeface="Trebuchet MS"/>
              <a:cs typeface="Trebuchet MS"/>
            </a:endParaRPr>
          </a:p>
          <a:p>
            <a:pPr marL="17145">
              <a:lnSpc>
                <a:spcPct val="100000"/>
              </a:lnSpc>
              <a:spcBef>
                <a:spcPts val="1885"/>
              </a:spcBef>
              <a:tabLst>
                <a:tab pos="360045" algn="l"/>
              </a:tabLst>
            </a:pPr>
            <a:r>
              <a:rPr dirty="0" sz="1900" spc="-425">
                <a:solidFill>
                  <a:srgbClr val="7A0019"/>
                </a:solidFill>
                <a:latin typeface="Arial"/>
                <a:cs typeface="Arial"/>
              </a:rPr>
              <a:t>►</a:t>
            </a:r>
            <a:r>
              <a:rPr dirty="0" sz="1900">
                <a:solidFill>
                  <a:srgbClr val="7A0019"/>
                </a:solidFill>
                <a:latin typeface="Arial"/>
                <a:cs typeface="Arial"/>
              </a:rPr>
              <a:t>	</a:t>
            </a:r>
            <a:r>
              <a:rPr dirty="0" sz="2000">
                <a:latin typeface="Trebuchet MS"/>
                <a:cs typeface="Trebuchet MS"/>
              </a:rPr>
              <a:t>Robert</a:t>
            </a:r>
            <a:r>
              <a:rPr dirty="0" sz="2000" spc="-4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J.</a:t>
            </a:r>
            <a:r>
              <a:rPr dirty="0" sz="2000" spc="-3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Jones</a:t>
            </a:r>
            <a:r>
              <a:rPr dirty="0" sz="2000" spc="-3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Urban</a:t>
            </a:r>
            <a:r>
              <a:rPr dirty="0" sz="2000" spc="-4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Research</a:t>
            </a:r>
            <a:r>
              <a:rPr dirty="0" sz="2000" spc="-4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and</a:t>
            </a:r>
            <a:r>
              <a:rPr dirty="0" sz="2000" spc="-3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Outreach-</a:t>
            </a:r>
            <a:r>
              <a:rPr dirty="0" sz="2000">
                <a:latin typeface="Trebuchet MS"/>
                <a:cs typeface="Trebuchet MS"/>
              </a:rPr>
              <a:t>Engagement</a:t>
            </a:r>
            <a:r>
              <a:rPr dirty="0" sz="2000" spc="-4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Center</a:t>
            </a:r>
            <a:endParaRPr sz="2000">
              <a:latin typeface="Trebuchet MS"/>
              <a:cs typeface="Trebuchet MS"/>
            </a:endParaRPr>
          </a:p>
          <a:p>
            <a:pPr marL="17145">
              <a:lnSpc>
                <a:spcPct val="100000"/>
              </a:lnSpc>
              <a:spcBef>
                <a:spcPts val="1105"/>
              </a:spcBef>
              <a:tabLst>
                <a:tab pos="360045" algn="l"/>
              </a:tabLst>
            </a:pPr>
            <a:r>
              <a:rPr dirty="0" sz="1900" spc="-425">
                <a:solidFill>
                  <a:srgbClr val="7A0019"/>
                </a:solidFill>
                <a:latin typeface="Arial"/>
                <a:cs typeface="Arial"/>
              </a:rPr>
              <a:t>►</a:t>
            </a:r>
            <a:r>
              <a:rPr dirty="0" sz="1900">
                <a:solidFill>
                  <a:srgbClr val="7A0019"/>
                </a:solidFill>
                <a:latin typeface="Arial"/>
                <a:cs typeface="Arial"/>
              </a:rPr>
              <a:t>	</a:t>
            </a:r>
            <a:r>
              <a:rPr dirty="0" sz="2000">
                <a:latin typeface="Trebuchet MS"/>
                <a:cs typeface="Trebuchet MS"/>
              </a:rPr>
              <a:t>Minnesota</a:t>
            </a:r>
            <a:r>
              <a:rPr dirty="0" sz="2000" spc="-7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Population</a:t>
            </a:r>
            <a:r>
              <a:rPr dirty="0" sz="2000" spc="-8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Center</a:t>
            </a:r>
            <a:r>
              <a:rPr dirty="0" sz="2000" spc="-7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(NICHD:P2C</a:t>
            </a:r>
            <a:r>
              <a:rPr dirty="0" sz="2000" spc="-6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HD041023</a:t>
            </a:r>
            <a:r>
              <a:rPr dirty="0" sz="2000" spc="-75">
                <a:latin typeface="Trebuchet MS"/>
                <a:cs typeface="Trebuchet MS"/>
              </a:rPr>
              <a:t> </a:t>
            </a:r>
            <a:r>
              <a:rPr dirty="0" sz="2000" spc="-50"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  <a:p>
            <a:pPr marL="17145">
              <a:lnSpc>
                <a:spcPct val="100000"/>
              </a:lnSpc>
              <a:spcBef>
                <a:spcPts val="1105"/>
              </a:spcBef>
              <a:tabLst>
                <a:tab pos="360045" algn="l"/>
              </a:tabLst>
            </a:pPr>
            <a:r>
              <a:rPr dirty="0" sz="1900" spc="-425">
                <a:solidFill>
                  <a:srgbClr val="7A0019"/>
                </a:solidFill>
                <a:latin typeface="Arial"/>
                <a:cs typeface="Arial"/>
              </a:rPr>
              <a:t>►</a:t>
            </a:r>
            <a:r>
              <a:rPr dirty="0" sz="1900">
                <a:solidFill>
                  <a:srgbClr val="7A0019"/>
                </a:solidFill>
                <a:latin typeface="Arial"/>
                <a:cs typeface="Arial"/>
              </a:rPr>
              <a:t>	</a:t>
            </a:r>
            <a:r>
              <a:rPr dirty="0" sz="2000">
                <a:latin typeface="Trebuchet MS"/>
                <a:cs typeface="Trebuchet MS"/>
              </a:rPr>
              <a:t>Alyssa</a:t>
            </a:r>
            <a:r>
              <a:rPr dirty="0" sz="2000" spc="-4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Fritz</a:t>
            </a:r>
            <a:r>
              <a:rPr dirty="0" sz="2000" spc="-4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and</a:t>
            </a:r>
            <a:r>
              <a:rPr dirty="0" sz="2000" spc="-4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Miamon</a:t>
            </a:r>
            <a:r>
              <a:rPr dirty="0" sz="2000" spc="-4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Queegley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2000">
              <a:latin typeface="Trebuchet MS"/>
              <a:cs typeface="Trebuchet MS"/>
            </a:endParaRPr>
          </a:p>
          <a:p>
            <a:pPr marL="17145" marR="2096135">
              <a:lnSpc>
                <a:spcPct val="100699"/>
              </a:lnSpc>
            </a:pPr>
            <a:r>
              <a:rPr dirty="0" sz="2800">
                <a:latin typeface="Trebuchet MS"/>
                <a:cs typeface="Trebuchet MS"/>
              </a:rPr>
              <a:t>Tongtan</a:t>
            </a:r>
            <a:r>
              <a:rPr dirty="0" sz="2800" spc="-7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(Bert)</a:t>
            </a:r>
            <a:r>
              <a:rPr dirty="0" sz="2800" spc="-6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Chantarat,</a:t>
            </a:r>
            <a:r>
              <a:rPr dirty="0" sz="2800" spc="-6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PhD,</a:t>
            </a:r>
            <a:r>
              <a:rPr dirty="0" sz="2800" spc="-65">
                <a:latin typeface="Trebuchet MS"/>
                <a:cs typeface="Trebuchet MS"/>
              </a:rPr>
              <a:t> </a:t>
            </a:r>
            <a:r>
              <a:rPr dirty="0" sz="2800" spc="-25">
                <a:latin typeface="Trebuchet MS"/>
                <a:cs typeface="Trebuchet MS"/>
              </a:rPr>
              <a:t>MPH </a:t>
            </a:r>
            <a:r>
              <a:rPr dirty="0" sz="2800" spc="-10">
                <a:solidFill>
                  <a:srgbClr val="0070C0"/>
                </a:solidFill>
                <a:latin typeface="Trebuchet MS"/>
                <a:cs typeface="Trebuchet MS"/>
                <a:hlinkClick r:id="rId2"/>
              </a:rPr>
              <a:t>chant083@umn.edu</a:t>
            </a:r>
            <a:endParaRPr sz="2800">
              <a:latin typeface="Trebuchet MS"/>
              <a:cs typeface="Trebuchet MS"/>
            </a:endParaRPr>
          </a:p>
          <a:p>
            <a:pPr marL="604520">
              <a:lnSpc>
                <a:spcPct val="100000"/>
              </a:lnSpc>
              <a:spcBef>
                <a:spcPts val="1130"/>
              </a:spcBef>
            </a:pPr>
            <a:r>
              <a:rPr dirty="0" sz="2800" spc="-10">
                <a:latin typeface="Trebuchet MS"/>
                <a:cs typeface="Trebuchet MS"/>
              </a:rPr>
              <a:t>@bertchantarat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3396" y="0"/>
            <a:ext cx="8761095" cy="5142230"/>
            <a:chOff x="383396" y="0"/>
            <a:chExt cx="8761095" cy="51422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5519" y="0"/>
              <a:ext cx="6888480" cy="51419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4822" y="3806768"/>
              <a:ext cx="3124200" cy="25400"/>
            </a:xfrm>
            <a:custGeom>
              <a:avLst/>
              <a:gdLst/>
              <a:ahLst/>
              <a:cxnLst/>
              <a:rect l="l" t="t" r="r" b="b"/>
              <a:pathLst>
                <a:path w="3124200" h="25400">
                  <a:moveTo>
                    <a:pt x="3124199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124199" y="25400"/>
                  </a:lnTo>
                  <a:lnTo>
                    <a:pt x="3124199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8678" y="3780280"/>
              <a:ext cx="1639783" cy="5148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396" y="3863466"/>
              <a:ext cx="693314" cy="69331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232"/>
            <a:ext cx="9144000" cy="513926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198072" y="3143504"/>
            <a:ext cx="2541905" cy="138176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75"/>
              </a:spcBef>
            </a:pPr>
            <a:r>
              <a:rPr dirty="0" sz="2100">
                <a:latin typeface="Trebuchet MS"/>
                <a:cs typeface="Trebuchet MS"/>
              </a:rPr>
              <a:t>Tongtan</a:t>
            </a:r>
            <a:r>
              <a:rPr dirty="0" sz="2100" spc="-55">
                <a:latin typeface="Trebuchet MS"/>
                <a:cs typeface="Trebuchet MS"/>
              </a:rPr>
              <a:t> </a:t>
            </a:r>
            <a:r>
              <a:rPr dirty="0" sz="2100" spc="-10">
                <a:latin typeface="Trebuchet MS"/>
                <a:cs typeface="Trebuchet MS"/>
              </a:rPr>
              <a:t>(Bert) </a:t>
            </a:r>
            <a:r>
              <a:rPr dirty="0" sz="2100">
                <a:latin typeface="Trebuchet MS"/>
                <a:cs typeface="Trebuchet MS"/>
              </a:rPr>
              <a:t>Chantarat,</a:t>
            </a:r>
            <a:r>
              <a:rPr dirty="0" sz="2100" spc="-45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PhD,</a:t>
            </a:r>
            <a:r>
              <a:rPr dirty="0" sz="2100" spc="-40">
                <a:latin typeface="Trebuchet MS"/>
                <a:cs typeface="Trebuchet MS"/>
              </a:rPr>
              <a:t> </a:t>
            </a:r>
            <a:r>
              <a:rPr dirty="0" sz="2100" spc="-25">
                <a:latin typeface="Trebuchet MS"/>
                <a:cs typeface="Trebuchet MS"/>
              </a:rPr>
              <a:t>MPH </a:t>
            </a:r>
            <a:r>
              <a:rPr dirty="0" u="heavy" sz="2100" spc="-1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rebuchet MS"/>
                <a:cs typeface="Trebuchet MS"/>
                <a:hlinkClick r:id="rId2"/>
              </a:rPr>
              <a:t>chant083@umn.edu</a:t>
            </a:r>
            <a:endParaRPr sz="2100">
              <a:latin typeface="Trebuchet MS"/>
              <a:cs typeface="Trebuchet MS"/>
            </a:endParaRPr>
          </a:p>
          <a:p>
            <a:pPr marL="497205">
              <a:lnSpc>
                <a:spcPct val="100000"/>
              </a:lnSpc>
              <a:spcBef>
                <a:spcPts val="550"/>
              </a:spcBef>
            </a:pPr>
            <a:r>
              <a:rPr dirty="0" sz="2100" spc="-10">
                <a:latin typeface="Trebuchet MS"/>
                <a:cs typeface="Trebuchet MS"/>
              </a:rPr>
              <a:t>@bertchantarat</a:t>
            </a:r>
            <a:endParaRPr sz="21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5359" y="4099790"/>
            <a:ext cx="534808" cy="53480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42531" y="4847335"/>
            <a:ext cx="1422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7A0019"/>
                </a:solidFill>
                <a:latin typeface="Trebuchet MS"/>
                <a:cs typeface="Trebuchet MS"/>
              </a:rPr>
              <a:t>Source:</a:t>
            </a:r>
            <a:r>
              <a:rPr dirty="0" sz="900" spc="-40" b="1">
                <a:solidFill>
                  <a:srgbClr val="7A0019"/>
                </a:solidFill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  <a:hlinkClick r:id="rId7"/>
              </a:rPr>
              <a:t>https://iaphs.org/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54525" y="1917699"/>
            <a:ext cx="1974214" cy="88201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dirty="0" sz="2800" spc="-10"/>
              <a:t>Residential Segregation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6974" y="193883"/>
            <a:ext cx="4642985" cy="441352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06041" y="4741164"/>
            <a:ext cx="4579620" cy="26352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ts val="910"/>
              </a:lnSpc>
              <a:spcBef>
                <a:spcPts val="170"/>
              </a:spcBef>
            </a:pPr>
            <a:r>
              <a:rPr dirty="0" sz="800" b="1">
                <a:solidFill>
                  <a:srgbClr val="7A0019"/>
                </a:solidFill>
                <a:latin typeface="Trebuchet MS"/>
                <a:cs typeface="Trebuchet MS"/>
              </a:rPr>
              <a:t>Source:</a:t>
            </a:r>
            <a:r>
              <a:rPr dirty="0" sz="800" spc="185" b="1">
                <a:solidFill>
                  <a:srgbClr val="7A0019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Krieger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et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al.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Structural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Racism,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Historical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Redlining,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and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the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Risk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of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Preterm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Birth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in</a:t>
            </a:r>
            <a:r>
              <a:rPr dirty="0" sz="800" spc="-30">
                <a:latin typeface="Trebuchet MS"/>
                <a:cs typeface="Trebuchet MS"/>
              </a:rPr>
              <a:t> </a:t>
            </a:r>
            <a:r>
              <a:rPr dirty="0" sz="800" spc="-25">
                <a:latin typeface="Trebuchet MS"/>
                <a:cs typeface="Trebuchet MS"/>
              </a:rPr>
              <a:t>New </a:t>
            </a:r>
            <a:r>
              <a:rPr dirty="0" sz="800">
                <a:latin typeface="Trebuchet MS"/>
                <a:cs typeface="Trebuchet MS"/>
              </a:rPr>
              <a:t>York</a:t>
            </a:r>
            <a:r>
              <a:rPr dirty="0" sz="800" spc="-2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City,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2013-</a:t>
            </a:r>
            <a:r>
              <a:rPr dirty="0" sz="800">
                <a:latin typeface="Trebuchet MS"/>
                <a:cs typeface="Trebuchet MS"/>
              </a:rPr>
              <a:t>2017.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Am</a:t>
            </a:r>
            <a:r>
              <a:rPr dirty="0" sz="800" spc="-2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J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Public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Health.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2020.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110(7):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1046-1053.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09795" y="4869179"/>
            <a:ext cx="1301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latin typeface="Trebuchet MS"/>
                <a:cs typeface="Trebuchet MS"/>
              </a:rPr>
              <a:t>5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dirty="0" spc="-25"/>
              <a:t>6</a:t>
            </a:r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From</a:t>
            </a:r>
            <a:r>
              <a:rPr dirty="0" sz="2800" spc="-90"/>
              <a:t> </a:t>
            </a:r>
            <a:r>
              <a:rPr dirty="0" sz="2800"/>
              <a:t>Residential</a:t>
            </a:r>
            <a:r>
              <a:rPr dirty="0" sz="2800" spc="-90"/>
              <a:t> </a:t>
            </a:r>
            <a:r>
              <a:rPr dirty="0" sz="2800" spc="-10"/>
              <a:t>Segregation…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42910" y="1112011"/>
            <a:ext cx="7845425" cy="32505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20"/>
              </a:spcBef>
            </a:pPr>
            <a:r>
              <a:rPr dirty="0" sz="1800" i="1">
                <a:latin typeface="Trebuchet MS"/>
                <a:cs typeface="Trebuchet MS"/>
              </a:rPr>
              <a:t>“Totality</a:t>
            </a:r>
            <a:r>
              <a:rPr dirty="0" sz="1800" spc="-50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of</a:t>
            </a:r>
            <a:r>
              <a:rPr dirty="0" sz="1800" spc="-45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ways</a:t>
            </a:r>
            <a:r>
              <a:rPr dirty="0" sz="1800" spc="-50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in</a:t>
            </a:r>
            <a:r>
              <a:rPr dirty="0" sz="1800" spc="-45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which</a:t>
            </a:r>
            <a:r>
              <a:rPr dirty="0" sz="1800" spc="-45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societies</a:t>
            </a:r>
            <a:r>
              <a:rPr dirty="0" sz="1800" spc="-50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foster</a:t>
            </a:r>
            <a:r>
              <a:rPr dirty="0" sz="1800" spc="-45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racial</a:t>
            </a:r>
            <a:r>
              <a:rPr dirty="0" sz="1800" spc="-50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discrimination</a:t>
            </a:r>
            <a:r>
              <a:rPr dirty="0" sz="1800" spc="-40" i="1">
                <a:latin typeface="Trebuchet MS"/>
                <a:cs typeface="Trebuchet MS"/>
              </a:rPr>
              <a:t> </a:t>
            </a:r>
            <a:r>
              <a:rPr dirty="0" sz="1800" spc="-10" i="1">
                <a:latin typeface="Trebuchet MS"/>
                <a:cs typeface="Trebuchet MS"/>
              </a:rPr>
              <a:t>through </a:t>
            </a:r>
            <a:r>
              <a:rPr dirty="0" sz="1800" i="1">
                <a:latin typeface="Trebuchet MS"/>
                <a:cs typeface="Trebuchet MS"/>
              </a:rPr>
              <a:t>mutually</a:t>
            </a:r>
            <a:r>
              <a:rPr dirty="0" sz="1800" spc="-70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reinforcing</a:t>
            </a:r>
            <a:r>
              <a:rPr dirty="0" sz="1800" spc="-65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systems</a:t>
            </a:r>
            <a:r>
              <a:rPr dirty="0" sz="1800" spc="-70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of</a:t>
            </a:r>
            <a:r>
              <a:rPr dirty="0" sz="1800" spc="-55" i="1">
                <a:latin typeface="Trebuchet MS"/>
                <a:cs typeface="Trebuchet MS"/>
              </a:rPr>
              <a:t> </a:t>
            </a:r>
            <a:r>
              <a:rPr dirty="0" sz="1800" i="1">
                <a:solidFill>
                  <a:srgbClr val="7A0019"/>
                </a:solidFill>
                <a:latin typeface="Trebuchet MS"/>
                <a:cs typeface="Trebuchet MS"/>
              </a:rPr>
              <a:t>housing</a:t>
            </a:r>
            <a:r>
              <a:rPr dirty="0" sz="1800" i="1">
                <a:latin typeface="Trebuchet MS"/>
                <a:cs typeface="Trebuchet MS"/>
              </a:rPr>
              <a:t>,</a:t>
            </a:r>
            <a:r>
              <a:rPr dirty="0" sz="1800" spc="-60" i="1">
                <a:latin typeface="Trebuchet MS"/>
                <a:cs typeface="Trebuchet MS"/>
              </a:rPr>
              <a:t> </a:t>
            </a:r>
            <a:r>
              <a:rPr dirty="0" sz="1800" i="1">
                <a:solidFill>
                  <a:srgbClr val="7A0019"/>
                </a:solidFill>
                <a:latin typeface="Trebuchet MS"/>
                <a:cs typeface="Trebuchet MS"/>
              </a:rPr>
              <a:t>education</a:t>
            </a:r>
            <a:r>
              <a:rPr dirty="0" sz="1800" i="1">
                <a:latin typeface="Trebuchet MS"/>
                <a:cs typeface="Trebuchet MS"/>
              </a:rPr>
              <a:t>,</a:t>
            </a:r>
            <a:r>
              <a:rPr dirty="0" sz="1800" spc="-65" i="1">
                <a:latin typeface="Trebuchet MS"/>
                <a:cs typeface="Trebuchet MS"/>
              </a:rPr>
              <a:t> </a:t>
            </a:r>
            <a:r>
              <a:rPr dirty="0" sz="1800" i="1">
                <a:solidFill>
                  <a:srgbClr val="7A0019"/>
                </a:solidFill>
                <a:latin typeface="Trebuchet MS"/>
                <a:cs typeface="Trebuchet MS"/>
              </a:rPr>
              <a:t>employment</a:t>
            </a:r>
            <a:r>
              <a:rPr dirty="0" sz="1800" i="1">
                <a:latin typeface="Trebuchet MS"/>
                <a:cs typeface="Trebuchet MS"/>
              </a:rPr>
              <a:t>,</a:t>
            </a:r>
            <a:r>
              <a:rPr dirty="0" sz="1800" spc="-60" i="1">
                <a:latin typeface="Trebuchet MS"/>
                <a:cs typeface="Trebuchet MS"/>
              </a:rPr>
              <a:t> </a:t>
            </a:r>
            <a:r>
              <a:rPr dirty="0" sz="1800" spc="-10" i="1">
                <a:solidFill>
                  <a:srgbClr val="7A0019"/>
                </a:solidFill>
                <a:latin typeface="Trebuchet MS"/>
                <a:cs typeface="Trebuchet MS"/>
              </a:rPr>
              <a:t>earnings</a:t>
            </a:r>
            <a:r>
              <a:rPr dirty="0" sz="1800" spc="-10" i="1">
                <a:latin typeface="Trebuchet MS"/>
                <a:cs typeface="Trebuchet MS"/>
              </a:rPr>
              <a:t>, </a:t>
            </a:r>
            <a:r>
              <a:rPr dirty="0" sz="1800" i="1">
                <a:solidFill>
                  <a:srgbClr val="7A0019"/>
                </a:solidFill>
                <a:latin typeface="Trebuchet MS"/>
                <a:cs typeface="Trebuchet MS"/>
              </a:rPr>
              <a:t>benefits</a:t>
            </a:r>
            <a:r>
              <a:rPr dirty="0" sz="1800" i="1">
                <a:latin typeface="Trebuchet MS"/>
                <a:cs typeface="Trebuchet MS"/>
              </a:rPr>
              <a:t>,</a:t>
            </a:r>
            <a:r>
              <a:rPr dirty="0" sz="1800" spc="-50" i="1">
                <a:latin typeface="Trebuchet MS"/>
                <a:cs typeface="Trebuchet MS"/>
              </a:rPr>
              <a:t> </a:t>
            </a:r>
            <a:r>
              <a:rPr dirty="0" sz="1800" i="1">
                <a:solidFill>
                  <a:srgbClr val="7A0019"/>
                </a:solidFill>
                <a:latin typeface="Trebuchet MS"/>
                <a:cs typeface="Trebuchet MS"/>
              </a:rPr>
              <a:t>credit</a:t>
            </a:r>
            <a:r>
              <a:rPr dirty="0" sz="1800" i="1">
                <a:latin typeface="Trebuchet MS"/>
                <a:cs typeface="Trebuchet MS"/>
              </a:rPr>
              <a:t>,</a:t>
            </a:r>
            <a:r>
              <a:rPr dirty="0" sz="1800" spc="-45" i="1">
                <a:latin typeface="Trebuchet MS"/>
                <a:cs typeface="Trebuchet MS"/>
              </a:rPr>
              <a:t> </a:t>
            </a:r>
            <a:r>
              <a:rPr dirty="0" sz="1800" i="1">
                <a:solidFill>
                  <a:srgbClr val="7A0019"/>
                </a:solidFill>
                <a:latin typeface="Trebuchet MS"/>
                <a:cs typeface="Trebuchet MS"/>
              </a:rPr>
              <a:t>media</a:t>
            </a:r>
            <a:r>
              <a:rPr dirty="0" sz="1800" i="1">
                <a:latin typeface="Trebuchet MS"/>
                <a:cs typeface="Trebuchet MS"/>
              </a:rPr>
              <a:t>,</a:t>
            </a:r>
            <a:r>
              <a:rPr dirty="0" sz="1800" spc="-45" i="1">
                <a:latin typeface="Trebuchet MS"/>
                <a:cs typeface="Trebuchet MS"/>
              </a:rPr>
              <a:t> </a:t>
            </a:r>
            <a:r>
              <a:rPr dirty="0" sz="1800" i="1">
                <a:solidFill>
                  <a:srgbClr val="7A0019"/>
                </a:solidFill>
                <a:latin typeface="Trebuchet MS"/>
                <a:cs typeface="Trebuchet MS"/>
              </a:rPr>
              <a:t>health</a:t>
            </a:r>
            <a:r>
              <a:rPr dirty="0" sz="1800" spc="-55" i="1">
                <a:solidFill>
                  <a:srgbClr val="7A0019"/>
                </a:solidFill>
                <a:latin typeface="Trebuchet MS"/>
                <a:cs typeface="Trebuchet MS"/>
              </a:rPr>
              <a:t> </a:t>
            </a:r>
            <a:r>
              <a:rPr dirty="0" sz="1800" i="1">
                <a:solidFill>
                  <a:srgbClr val="7A0019"/>
                </a:solidFill>
                <a:latin typeface="Trebuchet MS"/>
                <a:cs typeface="Trebuchet MS"/>
              </a:rPr>
              <a:t>care</a:t>
            </a:r>
            <a:r>
              <a:rPr dirty="0" sz="1800" i="1">
                <a:latin typeface="Trebuchet MS"/>
                <a:cs typeface="Trebuchet MS"/>
              </a:rPr>
              <a:t>,</a:t>
            </a:r>
            <a:r>
              <a:rPr dirty="0" sz="1800" spc="-45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and</a:t>
            </a:r>
            <a:r>
              <a:rPr dirty="0" sz="1800" spc="-50" i="1">
                <a:latin typeface="Trebuchet MS"/>
                <a:cs typeface="Trebuchet MS"/>
              </a:rPr>
              <a:t> </a:t>
            </a:r>
            <a:r>
              <a:rPr dirty="0" sz="1800" i="1">
                <a:solidFill>
                  <a:srgbClr val="7A0019"/>
                </a:solidFill>
                <a:latin typeface="Trebuchet MS"/>
                <a:cs typeface="Trebuchet MS"/>
              </a:rPr>
              <a:t>criminal</a:t>
            </a:r>
            <a:r>
              <a:rPr dirty="0" sz="1800" spc="-50" i="1">
                <a:solidFill>
                  <a:srgbClr val="7A0019"/>
                </a:solidFill>
                <a:latin typeface="Trebuchet MS"/>
                <a:cs typeface="Trebuchet MS"/>
              </a:rPr>
              <a:t> </a:t>
            </a:r>
            <a:r>
              <a:rPr dirty="0" sz="1800" i="1">
                <a:solidFill>
                  <a:srgbClr val="7A0019"/>
                </a:solidFill>
                <a:latin typeface="Trebuchet MS"/>
                <a:cs typeface="Trebuchet MS"/>
              </a:rPr>
              <a:t>justice</a:t>
            </a:r>
            <a:r>
              <a:rPr dirty="0" sz="1800" i="1">
                <a:latin typeface="Trebuchet MS"/>
                <a:cs typeface="Trebuchet MS"/>
              </a:rPr>
              <a:t>.</a:t>
            </a:r>
            <a:r>
              <a:rPr dirty="0" sz="1800" spc="-45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These</a:t>
            </a:r>
            <a:r>
              <a:rPr dirty="0" sz="1800" spc="-55" i="1">
                <a:latin typeface="Trebuchet MS"/>
                <a:cs typeface="Trebuchet MS"/>
              </a:rPr>
              <a:t> </a:t>
            </a:r>
            <a:r>
              <a:rPr dirty="0" sz="1800" spc="-10" i="1">
                <a:latin typeface="Trebuchet MS"/>
                <a:cs typeface="Trebuchet MS"/>
              </a:rPr>
              <a:t>patterns </a:t>
            </a:r>
            <a:r>
              <a:rPr dirty="0" sz="1800" i="1">
                <a:latin typeface="Trebuchet MS"/>
                <a:cs typeface="Trebuchet MS"/>
              </a:rPr>
              <a:t>and</a:t>
            </a:r>
            <a:r>
              <a:rPr dirty="0" sz="1800" spc="-55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practices</a:t>
            </a:r>
            <a:r>
              <a:rPr dirty="0" sz="1800" spc="-55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in</a:t>
            </a:r>
            <a:r>
              <a:rPr dirty="0" sz="1800" spc="-50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turn</a:t>
            </a:r>
            <a:r>
              <a:rPr dirty="0" sz="1800" spc="-50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reinforce</a:t>
            </a:r>
            <a:r>
              <a:rPr dirty="0" sz="1800" spc="-50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discriminatory</a:t>
            </a:r>
            <a:r>
              <a:rPr dirty="0" sz="1800" spc="-55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beliefs,</a:t>
            </a:r>
            <a:r>
              <a:rPr dirty="0" sz="1800" spc="-50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values,</a:t>
            </a:r>
            <a:r>
              <a:rPr dirty="0" sz="1800" spc="-50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and</a:t>
            </a:r>
            <a:r>
              <a:rPr dirty="0" sz="1800" spc="-50" i="1">
                <a:latin typeface="Trebuchet MS"/>
                <a:cs typeface="Trebuchet MS"/>
              </a:rPr>
              <a:t> </a:t>
            </a:r>
            <a:r>
              <a:rPr dirty="0" sz="1800" spc="-25" i="1">
                <a:latin typeface="Trebuchet MS"/>
                <a:cs typeface="Trebuchet MS"/>
              </a:rPr>
              <a:t>the </a:t>
            </a:r>
            <a:r>
              <a:rPr dirty="0" sz="1800" i="1">
                <a:latin typeface="Trebuchet MS"/>
                <a:cs typeface="Trebuchet MS"/>
              </a:rPr>
              <a:t>distribution</a:t>
            </a:r>
            <a:r>
              <a:rPr dirty="0" sz="1800" spc="-45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of</a:t>
            </a:r>
            <a:r>
              <a:rPr dirty="0" sz="1800" spc="-40" i="1">
                <a:latin typeface="Trebuchet MS"/>
                <a:cs typeface="Trebuchet MS"/>
              </a:rPr>
              <a:t> </a:t>
            </a:r>
            <a:r>
              <a:rPr dirty="0" sz="1800" i="1">
                <a:latin typeface="Trebuchet MS"/>
                <a:cs typeface="Trebuchet MS"/>
              </a:rPr>
              <a:t>resources.”</a:t>
            </a:r>
            <a:r>
              <a:rPr dirty="0" sz="1800" spc="-35" i="1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(Bailey</a:t>
            </a:r>
            <a:r>
              <a:rPr dirty="0" sz="1600" spc="-3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et</a:t>
            </a:r>
            <a:r>
              <a:rPr dirty="0" sz="1600" spc="-3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al.</a:t>
            </a:r>
            <a:r>
              <a:rPr dirty="0" sz="1600" spc="-30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2017)</a:t>
            </a:r>
            <a:endParaRPr sz="1600">
              <a:latin typeface="Trebuchet MS"/>
              <a:cs typeface="Trebuchet MS"/>
            </a:endParaRPr>
          </a:p>
          <a:p>
            <a:pPr marL="261620" indent="-257175">
              <a:lnSpc>
                <a:spcPct val="100000"/>
              </a:lnSpc>
              <a:spcBef>
                <a:spcPts val="2030"/>
              </a:spcBef>
              <a:buClr>
                <a:srgbClr val="7A0019"/>
              </a:buClr>
              <a:buSzPct val="92857"/>
              <a:buFont typeface="Arial"/>
              <a:buChar char="►"/>
              <a:tabLst>
                <a:tab pos="261620" algn="l"/>
              </a:tabLst>
            </a:pPr>
            <a:r>
              <a:rPr dirty="0" sz="2100">
                <a:latin typeface="Trebuchet MS"/>
                <a:cs typeface="Trebuchet MS"/>
              </a:rPr>
              <a:t>Going</a:t>
            </a:r>
            <a:r>
              <a:rPr dirty="0" sz="2100" spc="-5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beyond</a:t>
            </a:r>
            <a:r>
              <a:rPr dirty="0" sz="2100" spc="-35">
                <a:latin typeface="Trebuchet MS"/>
                <a:cs typeface="Trebuchet MS"/>
              </a:rPr>
              <a:t> </a:t>
            </a:r>
            <a:r>
              <a:rPr dirty="0" sz="2100" spc="-10">
                <a:latin typeface="Trebuchet MS"/>
                <a:cs typeface="Trebuchet MS"/>
              </a:rPr>
              <a:t>neighborhoods</a:t>
            </a:r>
            <a:endParaRPr sz="2100">
              <a:latin typeface="Trebuchet MS"/>
              <a:cs typeface="Trebuchet MS"/>
            </a:endParaRPr>
          </a:p>
          <a:p>
            <a:pPr marL="261620" indent="-257175">
              <a:lnSpc>
                <a:spcPct val="100000"/>
              </a:lnSpc>
              <a:spcBef>
                <a:spcPts val="1989"/>
              </a:spcBef>
              <a:buClr>
                <a:srgbClr val="7A0019"/>
              </a:buClr>
              <a:buSzPct val="92857"/>
              <a:buFont typeface="Arial"/>
              <a:buChar char="►"/>
              <a:tabLst>
                <a:tab pos="261620" algn="l"/>
              </a:tabLst>
            </a:pPr>
            <a:r>
              <a:rPr dirty="0" sz="2100" spc="-10">
                <a:latin typeface="Trebuchet MS"/>
                <a:cs typeface="Trebuchet MS"/>
              </a:rPr>
              <a:t>Environmental/Area-</a:t>
            </a:r>
            <a:r>
              <a:rPr dirty="0" sz="2100">
                <a:latin typeface="Trebuchet MS"/>
                <a:cs typeface="Trebuchet MS"/>
              </a:rPr>
              <a:t>based</a:t>
            </a:r>
            <a:r>
              <a:rPr dirty="0" sz="2100" spc="-4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exposures</a:t>
            </a:r>
            <a:r>
              <a:rPr dirty="0" sz="2100" spc="-4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to</a:t>
            </a:r>
            <a:r>
              <a:rPr dirty="0" sz="2100" spc="-40">
                <a:latin typeface="Trebuchet MS"/>
                <a:cs typeface="Trebuchet MS"/>
              </a:rPr>
              <a:t> </a:t>
            </a:r>
            <a:r>
              <a:rPr dirty="0" sz="2100">
                <a:latin typeface="Trebuchet MS"/>
                <a:cs typeface="Trebuchet MS"/>
              </a:rPr>
              <a:t>structural</a:t>
            </a:r>
            <a:r>
              <a:rPr dirty="0" sz="2100" spc="-30">
                <a:latin typeface="Trebuchet MS"/>
                <a:cs typeface="Trebuchet MS"/>
              </a:rPr>
              <a:t> </a:t>
            </a:r>
            <a:r>
              <a:rPr dirty="0" sz="2100" spc="-10">
                <a:latin typeface="Trebuchet MS"/>
                <a:cs typeface="Trebuchet MS"/>
              </a:rPr>
              <a:t>racism</a:t>
            </a:r>
            <a:endParaRPr sz="2100">
              <a:latin typeface="Trebuchet MS"/>
              <a:cs typeface="Trebuchet MS"/>
            </a:endParaRPr>
          </a:p>
          <a:p>
            <a:pPr lvl="1" marL="640715" indent="-285750">
              <a:lnSpc>
                <a:spcPct val="100000"/>
              </a:lnSpc>
              <a:spcBef>
                <a:spcPts val="265"/>
              </a:spcBef>
              <a:buClr>
                <a:srgbClr val="7A0019"/>
              </a:buClr>
              <a:buSzPct val="112500"/>
              <a:buFont typeface="Arial"/>
              <a:buChar char="•"/>
              <a:tabLst>
                <a:tab pos="640715" algn="l"/>
              </a:tabLst>
            </a:pPr>
            <a:r>
              <a:rPr dirty="0" sz="1600">
                <a:latin typeface="Trebuchet MS"/>
                <a:cs typeface="Trebuchet MS"/>
              </a:rPr>
              <a:t>Weathering</a:t>
            </a:r>
            <a:r>
              <a:rPr dirty="0" sz="1600" spc="-7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hypothesis</a:t>
            </a:r>
            <a:r>
              <a:rPr dirty="0" sz="1600" spc="-7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(Geronimus</a:t>
            </a:r>
            <a:r>
              <a:rPr dirty="0" sz="1600" spc="-65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1992)</a:t>
            </a:r>
            <a:endParaRPr sz="1600">
              <a:latin typeface="Trebuchet MS"/>
              <a:cs typeface="Trebuchet MS"/>
            </a:endParaRPr>
          </a:p>
          <a:p>
            <a:pPr lvl="1" marL="640715" indent="-285750">
              <a:lnSpc>
                <a:spcPct val="100000"/>
              </a:lnSpc>
              <a:spcBef>
                <a:spcPts val="285"/>
              </a:spcBef>
              <a:buClr>
                <a:srgbClr val="7A0019"/>
              </a:buClr>
              <a:buSzPct val="112500"/>
              <a:buFont typeface="Arial"/>
              <a:buChar char="•"/>
              <a:tabLst>
                <a:tab pos="640715" algn="l"/>
              </a:tabLst>
            </a:pPr>
            <a:r>
              <a:rPr dirty="0" sz="1600">
                <a:latin typeface="Trebuchet MS"/>
                <a:cs typeface="Trebuchet MS"/>
              </a:rPr>
              <a:t>Ecosocial</a:t>
            </a:r>
            <a:r>
              <a:rPr dirty="0" sz="1600" spc="-45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theory</a:t>
            </a:r>
            <a:r>
              <a:rPr dirty="0" sz="1600" spc="-50">
                <a:latin typeface="Trebuchet MS"/>
                <a:cs typeface="Trebuchet MS"/>
              </a:rPr>
              <a:t> </a:t>
            </a:r>
            <a:r>
              <a:rPr dirty="0" sz="1600">
                <a:latin typeface="Trebuchet MS"/>
                <a:cs typeface="Trebuchet MS"/>
              </a:rPr>
              <a:t>(Krieger</a:t>
            </a:r>
            <a:r>
              <a:rPr dirty="0" sz="1600" spc="-45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1994)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5038" y="1133040"/>
            <a:ext cx="3975933" cy="30574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56845" y="4286503"/>
            <a:ext cx="23393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7A0019"/>
                </a:solidFill>
                <a:latin typeface="Trebuchet MS"/>
                <a:cs typeface="Trebuchet MS"/>
              </a:rPr>
              <a:t>Source:</a:t>
            </a:r>
            <a:r>
              <a:rPr dirty="0" sz="900" spc="-25" b="1">
                <a:solidFill>
                  <a:srgbClr val="7A0019"/>
                </a:solidFill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Federal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Reserve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Bank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of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Minneapolis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324" y="60369"/>
            <a:ext cx="4379667" cy="49996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dirty="0" spc="-25"/>
              <a:t>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3688" y="0"/>
            <a:ext cx="3950312" cy="262582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991" y="1946766"/>
              <a:ext cx="4196080" cy="27973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1833" y="2625829"/>
              <a:ext cx="3643133" cy="25176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7067" y="2625829"/>
              <a:ext cx="3346932" cy="25176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5797067" cy="51435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831055" y="4835723"/>
              <a:ext cx="290830" cy="307975"/>
            </a:xfrm>
            <a:custGeom>
              <a:avLst/>
              <a:gdLst/>
              <a:ahLst/>
              <a:cxnLst/>
              <a:rect l="l" t="t" r="r" b="b"/>
              <a:pathLst>
                <a:path w="290829" h="307975">
                  <a:moveTo>
                    <a:pt x="290464" y="0"/>
                  </a:moveTo>
                  <a:lnTo>
                    <a:pt x="0" y="0"/>
                  </a:lnTo>
                  <a:lnTo>
                    <a:pt x="0" y="307776"/>
                  </a:lnTo>
                  <a:lnTo>
                    <a:pt x="290464" y="307776"/>
                  </a:lnTo>
                  <a:lnTo>
                    <a:pt x="290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dirty="0" spc="-25"/>
              <a:t>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3120" y="3136391"/>
            <a:ext cx="1127759" cy="11308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29144" y="3597147"/>
            <a:ext cx="6762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Trebuchet MS"/>
                <a:cs typeface="Trebuchet MS"/>
              </a:rPr>
              <a:t>Healthcare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" y="1856232"/>
            <a:ext cx="1130808" cy="112775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68936" y="2249932"/>
            <a:ext cx="396240" cy="31813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 indent="3175">
              <a:lnSpc>
                <a:spcPts val="1100"/>
              </a:lnSpc>
              <a:spcBef>
                <a:spcPts val="219"/>
              </a:spcBef>
            </a:pPr>
            <a:r>
              <a:rPr dirty="0" sz="1000" spc="-10" b="1">
                <a:latin typeface="Trebuchet MS"/>
                <a:cs typeface="Trebuchet MS"/>
              </a:rPr>
              <a:t>Public Safety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9320" y="804672"/>
            <a:ext cx="1130808" cy="112775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60034" y="1268476"/>
            <a:ext cx="7753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0">
                <a:latin typeface="Trebuchet MS"/>
                <a:cs typeface="Trebuchet MS"/>
              </a:rPr>
              <a:t>Neighborhood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46576" y="3928871"/>
            <a:ext cx="1127760" cy="112776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035093" y="4328667"/>
            <a:ext cx="755650" cy="30607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 indent="134620">
              <a:lnSpc>
                <a:spcPts val="1010"/>
              </a:lnSpc>
              <a:spcBef>
                <a:spcPts val="290"/>
              </a:spcBef>
            </a:pPr>
            <a:r>
              <a:rPr dirty="0" sz="1000" spc="-10" b="1">
                <a:latin typeface="Trebuchet MS"/>
                <a:cs typeface="Trebuchet MS"/>
              </a:rPr>
              <a:t>Political </a:t>
            </a:r>
            <a:r>
              <a:rPr dirty="0" sz="1000" spc="-35" b="1">
                <a:latin typeface="Trebuchet MS"/>
                <a:cs typeface="Trebuchet MS"/>
              </a:rPr>
              <a:t>Participation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1952" y="3108959"/>
            <a:ext cx="1127759" cy="113080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014177" y="3505708"/>
            <a:ext cx="523240" cy="31496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5080" indent="77470">
              <a:lnSpc>
                <a:spcPts val="1080"/>
              </a:lnSpc>
              <a:spcBef>
                <a:spcPts val="235"/>
              </a:spcBef>
            </a:pPr>
            <a:r>
              <a:rPr dirty="0" sz="1000" spc="-10" b="1">
                <a:latin typeface="Trebuchet MS"/>
                <a:cs typeface="Trebuchet MS"/>
              </a:rPr>
              <a:t>Other Domains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10983" y="1856232"/>
            <a:ext cx="1130807" cy="112775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328275" y="2249932"/>
            <a:ext cx="696595" cy="31813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 indent="53975">
              <a:lnSpc>
                <a:spcPts val="1100"/>
              </a:lnSpc>
              <a:spcBef>
                <a:spcPts val="219"/>
              </a:spcBef>
            </a:pPr>
            <a:r>
              <a:rPr dirty="0" sz="1000" b="1">
                <a:latin typeface="Trebuchet MS"/>
                <a:cs typeface="Trebuchet MS"/>
              </a:rPr>
              <a:t>Work</a:t>
            </a:r>
            <a:r>
              <a:rPr dirty="0" sz="1000" spc="-30" b="1">
                <a:latin typeface="Trebuchet MS"/>
                <a:cs typeface="Trebuchet MS"/>
              </a:rPr>
              <a:t> </a:t>
            </a:r>
            <a:r>
              <a:rPr dirty="0" sz="1000" spc="-25" b="1">
                <a:latin typeface="Trebuchet MS"/>
                <a:cs typeface="Trebuchet MS"/>
              </a:rPr>
              <a:t>and </a:t>
            </a:r>
            <a:r>
              <a:rPr dirty="0" sz="1000" spc="-10" b="1">
                <a:latin typeface="Trebuchet MS"/>
                <a:cs typeface="Trebuchet MS"/>
              </a:rPr>
              <a:t>Occupation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87567" y="719327"/>
            <a:ext cx="1130808" cy="113080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066661" y="1180084"/>
            <a:ext cx="3727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Trebuchet MS"/>
                <a:cs typeface="Trebuchet MS"/>
              </a:rPr>
              <a:t>Media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6576" y="85343"/>
            <a:ext cx="1127760" cy="1130808"/>
          </a:xfrm>
          <a:prstGeom prst="rect">
            <a:avLst/>
          </a:prstGeom>
        </p:spPr>
      </p:pic>
      <p:sp>
        <p:nvSpPr>
          <p:cNvPr id="17" name="object 1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3331" rIns="0" bIns="0" rtlCol="0" vert="horz">
            <a:spAutoFit/>
          </a:bodyPr>
          <a:lstStyle/>
          <a:p>
            <a:pPr marL="367157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000000"/>
                </a:solidFill>
              </a:rPr>
              <a:t>Education</a:t>
            </a: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3482083" y="2052828"/>
            <a:ext cx="1901189" cy="998219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 indent="311785">
              <a:lnSpc>
                <a:spcPts val="3820"/>
              </a:lnSpc>
              <a:spcBef>
                <a:spcPts val="215"/>
              </a:spcBef>
            </a:pPr>
            <a:r>
              <a:rPr dirty="0" sz="3200" spc="-10" b="1">
                <a:latin typeface="Trebuchet MS"/>
                <a:cs typeface="Trebuchet MS"/>
              </a:rPr>
              <a:t>Health Inequities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938900" y="2381844"/>
            <a:ext cx="1449070" cy="129539"/>
            <a:chOff x="1938900" y="2381844"/>
            <a:chExt cx="1449070" cy="129539"/>
          </a:xfrm>
        </p:grpSpPr>
        <p:sp>
          <p:nvSpPr>
            <p:cNvPr id="20" name="object 20"/>
            <p:cNvSpPr/>
            <p:nvPr/>
          </p:nvSpPr>
          <p:spPr>
            <a:xfrm>
              <a:off x="1951600" y="2394544"/>
              <a:ext cx="1423670" cy="104139"/>
            </a:xfrm>
            <a:custGeom>
              <a:avLst/>
              <a:gdLst/>
              <a:ahLst/>
              <a:cxnLst/>
              <a:rect l="l" t="t" r="r" b="b"/>
              <a:pathLst>
                <a:path w="1423670" h="104139">
                  <a:moveTo>
                    <a:pt x="1371312" y="0"/>
                  </a:moveTo>
                  <a:lnTo>
                    <a:pt x="1371312" y="25901"/>
                  </a:lnTo>
                  <a:lnTo>
                    <a:pt x="0" y="25901"/>
                  </a:lnTo>
                  <a:lnTo>
                    <a:pt x="0" y="77704"/>
                  </a:lnTo>
                  <a:lnTo>
                    <a:pt x="1371312" y="77704"/>
                  </a:lnTo>
                  <a:lnTo>
                    <a:pt x="1371312" y="103607"/>
                  </a:lnTo>
                  <a:lnTo>
                    <a:pt x="1423116" y="51804"/>
                  </a:lnTo>
                  <a:lnTo>
                    <a:pt x="13713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951600" y="2394544"/>
              <a:ext cx="1423670" cy="104139"/>
            </a:xfrm>
            <a:custGeom>
              <a:avLst/>
              <a:gdLst/>
              <a:ahLst/>
              <a:cxnLst/>
              <a:rect l="l" t="t" r="r" b="b"/>
              <a:pathLst>
                <a:path w="1423670" h="104139">
                  <a:moveTo>
                    <a:pt x="0" y="25902"/>
                  </a:moveTo>
                  <a:lnTo>
                    <a:pt x="1371313" y="25902"/>
                  </a:lnTo>
                  <a:lnTo>
                    <a:pt x="1371313" y="0"/>
                  </a:lnTo>
                  <a:lnTo>
                    <a:pt x="1423116" y="51804"/>
                  </a:lnTo>
                  <a:lnTo>
                    <a:pt x="1371313" y="103608"/>
                  </a:lnTo>
                  <a:lnTo>
                    <a:pt x="1371313" y="77705"/>
                  </a:lnTo>
                  <a:lnTo>
                    <a:pt x="0" y="77705"/>
                  </a:lnTo>
                  <a:lnTo>
                    <a:pt x="0" y="2590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5555377" y="2381842"/>
            <a:ext cx="1457325" cy="109855"/>
            <a:chOff x="5555377" y="2381842"/>
            <a:chExt cx="1457325" cy="109855"/>
          </a:xfrm>
        </p:grpSpPr>
        <p:sp>
          <p:nvSpPr>
            <p:cNvPr id="23" name="object 23"/>
            <p:cNvSpPr/>
            <p:nvPr/>
          </p:nvSpPr>
          <p:spPr>
            <a:xfrm>
              <a:off x="5568077" y="2394543"/>
              <a:ext cx="1431925" cy="84455"/>
            </a:xfrm>
            <a:custGeom>
              <a:avLst/>
              <a:gdLst/>
              <a:ahLst/>
              <a:cxnLst/>
              <a:rect l="l" t="t" r="r" b="b"/>
              <a:pathLst>
                <a:path w="1431925" h="84455">
                  <a:moveTo>
                    <a:pt x="42070" y="0"/>
                  </a:moveTo>
                  <a:lnTo>
                    <a:pt x="0" y="42070"/>
                  </a:lnTo>
                  <a:lnTo>
                    <a:pt x="42070" y="84142"/>
                  </a:lnTo>
                  <a:lnTo>
                    <a:pt x="42070" y="63107"/>
                  </a:lnTo>
                  <a:lnTo>
                    <a:pt x="1431358" y="63107"/>
                  </a:lnTo>
                  <a:lnTo>
                    <a:pt x="1431358" y="21035"/>
                  </a:lnTo>
                  <a:lnTo>
                    <a:pt x="42070" y="21035"/>
                  </a:lnTo>
                  <a:lnTo>
                    <a:pt x="420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568077" y="2394542"/>
              <a:ext cx="1431925" cy="84455"/>
            </a:xfrm>
            <a:custGeom>
              <a:avLst/>
              <a:gdLst/>
              <a:ahLst/>
              <a:cxnLst/>
              <a:rect l="l" t="t" r="r" b="b"/>
              <a:pathLst>
                <a:path w="1431925" h="84455">
                  <a:moveTo>
                    <a:pt x="1431358" y="63107"/>
                  </a:moveTo>
                  <a:lnTo>
                    <a:pt x="42070" y="63107"/>
                  </a:lnTo>
                  <a:lnTo>
                    <a:pt x="42070" y="84143"/>
                  </a:lnTo>
                  <a:lnTo>
                    <a:pt x="0" y="42070"/>
                  </a:lnTo>
                  <a:lnTo>
                    <a:pt x="42070" y="0"/>
                  </a:lnTo>
                  <a:lnTo>
                    <a:pt x="42070" y="21035"/>
                  </a:lnTo>
                  <a:lnTo>
                    <a:pt x="1431358" y="21035"/>
                  </a:lnTo>
                  <a:lnTo>
                    <a:pt x="1431358" y="6310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3104635" y="2984019"/>
            <a:ext cx="313690" cy="312420"/>
            <a:chOff x="3104635" y="2984019"/>
            <a:chExt cx="313690" cy="312420"/>
          </a:xfrm>
        </p:grpSpPr>
        <p:sp>
          <p:nvSpPr>
            <p:cNvPr id="26" name="object 26"/>
            <p:cNvSpPr/>
            <p:nvPr/>
          </p:nvSpPr>
          <p:spPr>
            <a:xfrm>
              <a:off x="3117335" y="2996719"/>
              <a:ext cx="288290" cy="287020"/>
            </a:xfrm>
            <a:custGeom>
              <a:avLst/>
              <a:gdLst/>
              <a:ahLst/>
              <a:cxnLst/>
              <a:rect l="l" t="t" r="r" b="b"/>
              <a:pathLst>
                <a:path w="288289" h="287020">
                  <a:moveTo>
                    <a:pt x="207013" y="0"/>
                  </a:moveTo>
                  <a:lnTo>
                    <a:pt x="227178" y="20273"/>
                  </a:lnTo>
                  <a:lnTo>
                    <a:pt x="0" y="246237"/>
                  </a:lnTo>
                  <a:lnTo>
                    <a:pt x="40330" y="286783"/>
                  </a:lnTo>
                  <a:lnTo>
                    <a:pt x="267508" y="60819"/>
                  </a:lnTo>
                  <a:lnTo>
                    <a:pt x="287672" y="81093"/>
                  </a:lnTo>
                  <a:lnTo>
                    <a:pt x="287889" y="217"/>
                  </a:lnTo>
                  <a:lnTo>
                    <a:pt x="2070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117335" y="2996719"/>
              <a:ext cx="288290" cy="287020"/>
            </a:xfrm>
            <a:custGeom>
              <a:avLst/>
              <a:gdLst/>
              <a:ahLst/>
              <a:cxnLst/>
              <a:rect l="l" t="t" r="r" b="b"/>
              <a:pathLst>
                <a:path w="288289" h="287020">
                  <a:moveTo>
                    <a:pt x="0" y="246237"/>
                  </a:moveTo>
                  <a:lnTo>
                    <a:pt x="227178" y="20273"/>
                  </a:lnTo>
                  <a:lnTo>
                    <a:pt x="207013" y="0"/>
                  </a:lnTo>
                  <a:lnTo>
                    <a:pt x="287889" y="216"/>
                  </a:lnTo>
                  <a:lnTo>
                    <a:pt x="287673" y="81093"/>
                  </a:lnTo>
                  <a:lnTo>
                    <a:pt x="267508" y="60819"/>
                  </a:lnTo>
                  <a:lnTo>
                    <a:pt x="40330" y="286784"/>
                  </a:lnTo>
                  <a:lnTo>
                    <a:pt x="0" y="246237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3230003" y="1748900"/>
            <a:ext cx="412115" cy="417195"/>
            <a:chOff x="3230003" y="1748900"/>
            <a:chExt cx="412115" cy="417195"/>
          </a:xfrm>
        </p:grpSpPr>
        <p:sp>
          <p:nvSpPr>
            <p:cNvPr id="29" name="object 29"/>
            <p:cNvSpPr/>
            <p:nvPr/>
          </p:nvSpPr>
          <p:spPr>
            <a:xfrm>
              <a:off x="3242703" y="1761600"/>
              <a:ext cx="386715" cy="391795"/>
            </a:xfrm>
            <a:custGeom>
              <a:avLst/>
              <a:gdLst/>
              <a:ahLst/>
              <a:cxnLst/>
              <a:rect l="l" t="t" r="r" b="b"/>
              <a:pathLst>
                <a:path w="386714" h="391794">
                  <a:moveTo>
                    <a:pt x="40417" y="0"/>
                  </a:moveTo>
                  <a:lnTo>
                    <a:pt x="0" y="39721"/>
                  </a:lnTo>
                  <a:lnTo>
                    <a:pt x="325635" y="371074"/>
                  </a:lnTo>
                  <a:lnTo>
                    <a:pt x="305427" y="390935"/>
                  </a:lnTo>
                  <a:lnTo>
                    <a:pt x="385566" y="391632"/>
                  </a:lnTo>
                  <a:lnTo>
                    <a:pt x="386264" y="311492"/>
                  </a:lnTo>
                  <a:lnTo>
                    <a:pt x="366054" y="331353"/>
                  </a:lnTo>
                  <a:lnTo>
                    <a:pt x="404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242703" y="1761600"/>
              <a:ext cx="386715" cy="391795"/>
            </a:xfrm>
            <a:custGeom>
              <a:avLst/>
              <a:gdLst/>
              <a:ahLst/>
              <a:cxnLst/>
              <a:rect l="l" t="t" r="r" b="b"/>
              <a:pathLst>
                <a:path w="386714" h="391794">
                  <a:moveTo>
                    <a:pt x="40418" y="0"/>
                  </a:moveTo>
                  <a:lnTo>
                    <a:pt x="366055" y="331353"/>
                  </a:lnTo>
                  <a:lnTo>
                    <a:pt x="386264" y="311492"/>
                  </a:lnTo>
                  <a:lnTo>
                    <a:pt x="385567" y="391632"/>
                  </a:lnTo>
                  <a:lnTo>
                    <a:pt x="305427" y="390935"/>
                  </a:lnTo>
                  <a:lnTo>
                    <a:pt x="325636" y="371074"/>
                  </a:lnTo>
                  <a:lnTo>
                    <a:pt x="0" y="39721"/>
                  </a:lnTo>
                  <a:lnTo>
                    <a:pt x="40418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5172518" y="1668146"/>
            <a:ext cx="586105" cy="496570"/>
            <a:chOff x="5172518" y="1668146"/>
            <a:chExt cx="586105" cy="496570"/>
          </a:xfrm>
        </p:grpSpPr>
        <p:sp>
          <p:nvSpPr>
            <p:cNvPr id="32" name="object 32"/>
            <p:cNvSpPr/>
            <p:nvPr/>
          </p:nvSpPr>
          <p:spPr>
            <a:xfrm>
              <a:off x="5185219" y="1680847"/>
              <a:ext cx="560705" cy="471170"/>
            </a:xfrm>
            <a:custGeom>
              <a:avLst/>
              <a:gdLst/>
              <a:ahLst/>
              <a:cxnLst/>
              <a:rect l="l" t="t" r="r" b="b"/>
              <a:pathLst>
                <a:path w="560704" h="471169">
                  <a:moveTo>
                    <a:pt x="522664" y="0"/>
                  </a:moveTo>
                  <a:lnTo>
                    <a:pt x="27997" y="400229"/>
                  </a:lnTo>
                  <a:lnTo>
                    <a:pt x="8976" y="376720"/>
                  </a:lnTo>
                  <a:lnTo>
                    <a:pt x="0" y="461780"/>
                  </a:lnTo>
                  <a:lnTo>
                    <a:pt x="85062" y="470758"/>
                  </a:lnTo>
                  <a:lnTo>
                    <a:pt x="66039" y="447248"/>
                  </a:lnTo>
                  <a:lnTo>
                    <a:pt x="560707" y="47019"/>
                  </a:lnTo>
                  <a:lnTo>
                    <a:pt x="5226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185218" y="1680846"/>
              <a:ext cx="560705" cy="471170"/>
            </a:xfrm>
            <a:custGeom>
              <a:avLst/>
              <a:gdLst/>
              <a:ahLst/>
              <a:cxnLst/>
              <a:rect l="l" t="t" r="r" b="b"/>
              <a:pathLst>
                <a:path w="560704" h="471169">
                  <a:moveTo>
                    <a:pt x="560707" y="47019"/>
                  </a:moveTo>
                  <a:lnTo>
                    <a:pt x="66040" y="447248"/>
                  </a:lnTo>
                  <a:lnTo>
                    <a:pt x="85062" y="470758"/>
                  </a:lnTo>
                  <a:lnTo>
                    <a:pt x="0" y="461781"/>
                  </a:lnTo>
                  <a:lnTo>
                    <a:pt x="8976" y="376719"/>
                  </a:lnTo>
                  <a:lnTo>
                    <a:pt x="27997" y="400229"/>
                  </a:lnTo>
                  <a:lnTo>
                    <a:pt x="522665" y="0"/>
                  </a:lnTo>
                  <a:lnTo>
                    <a:pt x="560707" y="47019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/>
          <p:cNvGrpSpPr/>
          <p:nvPr/>
        </p:nvGrpSpPr>
        <p:grpSpPr>
          <a:xfrm>
            <a:off x="5459209" y="3004674"/>
            <a:ext cx="321310" cy="306705"/>
            <a:chOff x="5459209" y="3004674"/>
            <a:chExt cx="321310" cy="306705"/>
          </a:xfrm>
        </p:grpSpPr>
        <p:sp>
          <p:nvSpPr>
            <p:cNvPr id="35" name="object 35"/>
            <p:cNvSpPr/>
            <p:nvPr/>
          </p:nvSpPr>
          <p:spPr>
            <a:xfrm>
              <a:off x="5471909" y="3017375"/>
              <a:ext cx="295910" cy="281305"/>
            </a:xfrm>
            <a:custGeom>
              <a:avLst/>
              <a:gdLst/>
              <a:ahLst/>
              <a:cxnLst/>
              <a:rect l="l" t="t" r="r" b="b"/>
              <a:pathLst>
                <a:path w="295910" h="281304">
                  <a:moveTo>
                    <a:pt x="79164" y="0"/>
                  </a:moveTo>
                  <a:lnTo>
                    <a:pt x="0" y="2793"/>
                  </a:lnTo>
                  <a:lnTo>
                    <a:pt x="2794" y="81956"/>
                  </a:lnTo>
                  <a:lnTo>
                    <a:pt x="21885" y="61467"/>
                  </a:lnTo>
                  <a:lnTo>
                    <a:pt x="257169" y="280709"/>
                  </a:lnTo>
                  <a:lnTo>
                    <a:pt x="295355" y="239730"/>
                  </a:lnTo>
                  <a:lnTo>
                    <a:pt x="60071" y="20488"/>
                  </a:lnTo>
                  <a:lnTo>
                    <a:pt x="791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471909" y="3017374"/>
              <a:ext cx="295910" cy="281305"/>
            </a:xfrm>
            <a:custGeom>
              <a:avLst/>
              <a:gdLst/>
              <a:ahLst/>
              <a:cxnLst/>
              <a:rect l="l" t="t" r="r" b="b"/>
              <a:pathLst>
                <a:path w="295910" h="281304">
                  <a:moveTo>
                    <a:pt x="257170" y="280709"/>
                  </a:moveTo>
                  <a:lnTo>
                    <a:pt x="21886" y="61468"/>
                  </a:lnTo>
                  <a:lnTo>
                    <a:pt x="2793" y="81957"/>
                  </a:lnTo>
                  <a:lnTo>
                    <a:pt x="0" y="2794"/>
                  </a:lnTo>
                  <a:lnTo>
                    <a:pt x="79163" y="0"/>
                  </a:lnTo>
                  <a:lnTo>
                    <a:pt x="60070" y="20489"/>
                  </a:lnTo>
                  <a:lnTo>
                    <a:pt x="295354" y="239731"/>
                  </a:lnTo>
                  <a:lnTo>
                    <a:pt x="257170" y="280709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/>
          <p:cNvGrpSpPr/>
          <p:nvPr/>
        </p:nvGrpSpPr>
        <p:grpSpPr>
          <a:xfrm>
            <a:off x="4357960" y="3136181"/>
            <a:ext cx="161290" cy="718820"/>
            <a:chOff x="4357960" y="3136181"/>
            <a:chExt cx="161290" cy="718820"/>
          </a:xfrm>
        </p:grpSpPr>
        <p:sp>
          <p:nvSpPr>
            <p:cNvPr id="38" name="object 38"/>
            <p:cNvSpPr/>
            <p:nvPr/>
          </p:nvSpPr>
          <p:spPr>
            <a:xfrm>
              <a:off x="4370660" y="3148882"/>
              <a:ext cx="135890" cy="693420"/>
            </a:xfrm>
            <a:custGeom>
              <a:avLst/>
              <a:gdLst/>
              <a:ahLst/>
              <a:cxnLst/>
              <a:rect l="l" t="t" r="r" b="b"/>
              <a:pathLst>
                <a:path w="135889" h="693420">
                  <a:moveTo>
                    <a:pt x="67777" y="0"/>
                  </a:moveTo>
                  <a:lnTo>
                    <a:pt x="0" y="67777"/>
                  </a:lnTo>
                  <a:lnTo>
                    <a:pt x="33888" y="67777"/>
                  </a:lnTo>
                  <a:lnTo>
                    <a:pt x="33888" y="692913"/>
                  </a:lnTo>
                  <a:lnTo>
                    <a:pt x="101666" y="692913"/>
                  </a:lnTo>
                  <a:lnTo>
                    <a:pt x="101666" y="67777"/>
                  </a:lnTo>
                  <a:lnTo>
                    <a:pt x="135555" y="67777"/>
                  </a:lnTo>
                  <a:lnTo>
                    <a:pt x="677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370660" y="3148881"/>
              <a:ext cx="135890" cy="693420"/>
            </a:xfrm>
            <a:custGeom>
              <a:avLst/>
              <a:gdLst/>
              <a:ahLst/>
              <a:cxnLst/>
              <a:rect l="l" t="t" r="r" b="b"/>
              <a:pathLst>
                <a:path w="135889" h="693420">
                  <a:moveTo>
                    <a:pt x="33888" y="692914"/>
                  </a:moveTo>
                  <a:lnTo>
                    <a:pt x="33888" y="67777"/>
                  </a:lnTo>
                  <a:lnTo>
                    <a:pt x="0" y="67777"/>
                  </a:lnTo>
                  <a:lnTo>
                    <a:pt x="67778" y="0"/>
                  </a:lnTo>
                  <a:lnTo>
                    <a:pt x="135556" y="67777"/>
                  </a:lnTo>
                  <a:lnTo>
                    <a:pt x="101667" y="67777"/>
                  </a:lnTo>
                  <a:lnTo>
                    <a:pt x="101667" y="692914"/>
                  </a:lnTo>
                  <a:lnTo>
                    <a:pt x="33888" y="69291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/>
          <p:cNvGrpSpPr/>
          <p:nvPr/>
        </p:nvGrpSpPr>
        <p:grpSpPr>
          <a:xfrm>
            <a:off x="4328551" y="1298180"/>
            <a:ext cx="161290" cy="718820"/>
            <a:chOff x="4328551" y="1298180"/>
            <a:chExt cx="161290" cy="718820"/>
          </a:xfrm>
        </p:grpSpPr>
        <p:sp>
          <p:nvSpPr>
            <p:cNvPr id="41" name="object 41"/>
            <p:cNvSpPr/>
            <p:nvPr/>
          </p:nvSpPr>
          <p:spPr>
            <a:xfrm>
              <a:off x="4341251" y="1310880"/>
              <a:ext cx="135890" cy="693420"/>
            </a:xfrm>
            <a:custGeom>
              <a:avLst/>
              <a:gdLst/>
              <a:ahLst/>
              <a:cxnLst/>
              <a:rect l="l" t="t" r="r" b="b"/>
              <a:pathLst>
                <a:path w="135889" h="693419">
                  <a:moveTo>
                    <a:pt x="101667" y="0"/>
                  </a:moveTo>
                  <a:lnTo>
                    <a:pt x="33888" y="0"/>
                  </a:lnTo>
                  <a:lnTo>
                    <a:pt x="33888" y="625137"/>
                  </a:lnTo>
                  <a:lnTo>
                    <a:pt x="0" y="625137"/>
                  </a:lnTo>
                  <a:lnTo>
                    <a:pt x="67777" y="692913"/>
                  </a:lnTo>
                  <a:lnTo>
                    <a:pt x="135555" y="625137"/>
                  </a:lnTo>
                  <a:lnTo>
                    <a:pt x="101667" y="625137"/>
                  </a:lnTo>
                  <a:lnTo>
                    <a:pt x="101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341251" y="1310880"/>
              <a:ext cx="135890" cy="693420"/>
            </a:xfrm>
            <a:custGeom>
              <a:avLst/>
              <a:gdLst/>
              <a:ahLst/>
              <a:cxnLst/>
              <a:rect l="l" t="t" r="r" b="b"/>
              <a:pathLst>
                <a:path w="135889" h="693419">
                  <a:moveTo>
                    <a:pt x="101667" y="0"/>
                  </a:moveTo>
                  <a:lnTo>
                    <a:pt x="101667" y="625136"/>
                  </a:lnTo>
                  <a:lnTo>
                    <a:pt x="135556" y="625136"/>
                  </a:lnTo>
                  <a:lnTo>
                    <a:pt x="67777" y="692914"/>
                  </a:lnTo>
                  <a:lnTo>
                    <a:pt x="0" y="625136"/>
                  </a:lnTo>
                  <a:lnTo>
                    <a:pt x="33888" y="625136"/>
                  </a:lnTo>
                  <a:lnTo>
                    <a:pt x="33888" y="0"/>
                  </a:lnTo>
                  <a:lnTo>
                    <a:pt x="101667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/>
          <p:nvPr/>
        </p:nvSpPr>
        <p:spPr>
          <a:xfrm>
            <a:off x="6970955" y="4415734"/>
            <a:ext cx="2033270" cy="640715"/>
          </a:xfrm>
          <a:custGeom>
            <a:avLst/>
            <a:gdLst/>
            <a:ahLst/>
            <a:cxnLst/>
            <a:rect l="l" t="t" r="r" b="b"/>
            <a:pathLst>
              <a:path w="2033270" h="640714">
                <a:moveTo>
                  <a:pt x="2033196" y="0"/>
                </a:moveTo>
                <a:lnTo>
                  <a:pt x="0" y="0"/>
                </a:lnTo>
                <a:lnTo>
                  <a:pt x="0" y="640358"/>
                </a:lnTo>
                <a:lnTo>
                  <a:pt x="2033196" y="640358"/>
                </a:lnTo>
                <a:lnTo>
                  <a:pt x="2033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dirty="0" spc="-25"/>
              <a:t>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51" y="428477"/>
            <a:ext cx="4806873" cy="21088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6803" y="2740625"/>
            <a:ext cx="4664710" cy="2055495"/>
            <a:chOff x="486803" y="2740625"/>
            <a:chExt cx="4664710" cy="20554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803" y="2836986"/>
              <a:ext cx="4664465" cy="19586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89097" y="2759675"/>
              <a:ext cx="2369185" cy="629920"/>
            </a:xfrm>
            <a:custGeom>
              <a:avLst/>
              <a:gdLst/>
              <a:ahLst/>
              <a:cxnLst/>
              <a:rect l="l" t="t" r="r" b="b"/>
              <a:pathLst>
                <a:path w="2369185" h="629920">
                  <a:moveTo>
                    <a:pt x="0" y="0"/>
                  </a:moveTo>
                  <a:lnTo>
                    <a:pt x="2369170" y="0"/>
                  </a:lnTo>
                  <a:lnTo>
                    <a:pt x="2369170" y="629440"/>
                  </a:lnTo>
                  <a:lnTo>
                    <a:pt x="0" y="62944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7A001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709864" y="1202435"/>
            <a:ext cx="3067050" cy="2783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0025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latin typeface="Trebuchet MS"/>
                <a:cs typeface="Trebuchet MS"/>
              </a:rPr>
              <a:t>“Racism</a:t>
            </a:r>
            <a:r>
              <a:rPr dirty="0" sz="1400" spc="-25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is</a:t>
            </a:r>
            <a:r>
              <a:rPr dirty="0" sz="1400" spc="-25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a</a:t>
            </a:r>
            <a:r>
              <a:rPr dirty="0" sz="1400" spc="-15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system</a:t>
            </a:r>
            <a:r>
              <a:rPr dirty="0" sz="1400" spc="-20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of</a:t>
            </a:r>
            <a:r>
              <a:rPr dirty="0" sz="1400" spc="-20" i="1">
                <a:latin typeface="Trebuchet MS"/>
                <a:cs typeface="Trebuchet MS"/>
              </a:rPr>
              <a:t> </a:t>
            </a:r>
            <a:r>
              <a:rPr dirty="0" sz="1400" spc="-10" i="1">
                <a:latin typeface="Trebuchet MS"/>
                <a:cs typeface="Trebuchet MS"/>
              </a:rPr>
              <a:t>structuring </a:t>
            </a:r>
            <a:r>
              <a:rPr dirty="0" sz="1400" i="1">
                <a:latin typeface="Trebuchet MS"/>
                <a:cs typeface="Trebuchet MS"/>
              </a:rPr>
              <a:t>opportunity</a:t>
            </a:r>
            <a:r>
              <a:rPr dirty="0" sz="1400" spc="-40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and</a:t>
            </a:r>
            <a:r>
              <a:rPr dirty="0" sz="1400" spc="-40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assigning</a:t>
            </a:r>
            <a:r>
              <a:rPr dirty="0" sz="1400" spc="-35" i="1">
                <a:latin typeface="Trebuchet MS"/>
                <a:cs typeface="Trebuchet MS"/>
              </a:rPr>
              <a:t> </a:t>
            </a:r>
            <a:r>
              <a:rPr dirty="0" sz="1400" spc="-20" i="1">
                <a:latin typeface="Trebuchet MS"/>
                <a:cs typeface="Trebuchet MS"/>
              </a:rPr>
              <a:t>value </a:t>
            </a:r>
            <a:r>
              <a:rPr dirty="0" sz="1400" i="1">
                <a:latin typeface="Trebuchet MS"/>
                <a:cs typeface="Trebuchet MS"/>
              </a:rPr>
              <a:t>based</a:t>
            </a:r>
            <a:r>
              <a:rPr dirty="0" sz="1400" spc="-25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on</a:t>
            </a:r>
            <a:r>
              <a:rPr dirty="0" sz="1400" spc="-15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the</a:t>
            </a:r>
            <a:r>
              <a:rPr dirty="0" sz="1400" spc="-15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social</a:t>
            </a:r>
            <a:r>
              <a:rPr dirty="0" sz="1400" spc="-10" i="1">
                <a:latin typeface="Trebuchet MS"/>
                <a:cs typeface="Trebuchet MS"/>
              </a:rPr>
              <a:t> interpretation </a:t>
            </a:r>
            <a:r>
              <a:rPr dirty="0" sz="1400" i="1">
                <a:latin typeface="Trebuchet MS"/>
                <a:cs typeface="Trebuchet MS"/>
              </a:rPr>
              <a:t>of</a:t>
            </a:r>
            <a:r>
              <a:rPr dirty="0" sz="1400" spc="-15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how</a:t>
            </a:r>
            <a:r>
              <a:rPr dirty="0" sz="1400" spc="-15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one</a:t>
            </a:r>
            <a:r>
              <a:rPr dirty="0" sz="1400" spc="-15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looks</a:t>
            </a:r>
            <a:r>
              <a:rPr dirty="0" sz="1400" spc="-15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(which</a:t>
            </a:r>
            <a:r>
              <a:rPr dirty="0" sz="1400" spc="-20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is</a:t>
            </a:r>
            <a:r>
              <a:rPr dirty="0" sz="1400" spc="-15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what</a:t>
            </a:r>
            <a:r>
              <a:rPr dirty="0" sz="1400" spc="-10" i="1">
                <a:latin typeface="Trebuchet MS"/>
                <a:cs typeface="Trebuchet MS"/>
              </a:rPr>
              <a:t> </a:t>
            </a:r>
            <a:r>
              <a:rPr dirty="0" sz="1400" spc="-25" i="1">
                <a:latin typeface="Trebuchet MS"/>
                <a:cs typeface="Trebuchet MS"/>
              </a:rPr>
              <a:t>we </a:t>
            </a:r>
            <a:r>
              <a:rPr dirty="0" sz="1400" i="1">
                <a:latin typeface="Trebuchet MS"/>
                <a:cs typeface="Trebuchet MS"/>
              </a:rPr>
              <a:t>call</a:t>
            </a:r>
            <a:r>
              <a:rPr dirty="0" sz="1400" spc="-30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“race”),</a:t>
            </a:r>
            <a:r>
              <a:rPr dirty="0" sz="1400" spc="-30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that</a:t>
            </a:r>
            <a:r>
              <a:rPr dirty="0" sz="1400" spc="-30" i="1">
                <a:latin typeface="Trebuchet MS"/>
                <a:cs typeface="Trebuchet MS"/>
              </a:rPr>
              <a:t> </a:t>
            </a:r>
            <a:r>
              <a:rPr dirty="0" sz="1400" spc="-10" i="1">
                <a:latin typeface="Trebuchet MS"/>
                <a:cs typeface="Trebuchet MS"/>
              </a:rPr>
              <a:t>unfairly </a:t>
            </a:r>
            <a:r>
              <a:rPr dirty="0" sz="1400" i="1">
                <a:latin typeface="Trebuchet MS"/>
                <a:cs typeface="Trebuchet MS"/>
              </a:rPr>
              <a:t>disadvantage</a:t>
            </a:r>
            <a:r>
              <a:rPr dirty="0" sz="1400" spc="-50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some</a:t>
            </a:r>
            <a:r>
              <a:rPr dirty="0" sz="1400" spc="-50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individuals</a:t>
            </a:r>
            <a:r>
              <a:rPr dirty="0" sz="1400" spc="-55" i="1">
                <a:latin typeface="Trebuchet MS"/>
                <a:cs typeface="Trebuchet MS"/>
              </a:rPr>
              <a:t> </a:t>
            </a:r>
            <a:r>
              <a:rPr dirty="0" sz="1400" spc="-25" i="1">
                <a:latin typeface="Trebuchet MS"/>
                <a:cs typeface="Trebuchet MS"/>
              </a:rPr>
              <a:t>and </a:t>
            </a:r>
            <a:r>
              <a:rPr dirty="0" sz="1400" i="1">
                <a:latin typeface="Trebuchet MS"/>
                <a:cs typeface="Trebuchet MS"/>
              </a:rPr>
              <a:t>communities,</a:t>
            </a:r>
            <a:r>
              <a:rPr dirty="0" sz="1400" spc="-55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unfairly</a:t>
            </a:r>
            <a:r>
              <a:rPr dirty="0" sz="1400" spc="-50" i="1">
                <a:latin typeface="Trebuchet MS"/>
                <a:cs typeface="Trebuchet MS"/>
              </a:rPr>
              <a:t> </a:t>
            </a:r>
            <a:r>
              <a:rPr dirty="0" sz="1400" spc="-10" i="1">
                <a:latin typeface="Trebuchet MS"/>
                <a:cs typeface="Trebuchet MS"/>
              </a:rPr>
              <a:t>advantages </a:t>
            </a:r>
            <a:r>
              <a:rPr dirty="0" sz="1400" i="1">
                <a:latin typeface="Trebuchet MS"/>
                <a:cs typeface="Trebuchet MS"/>
              </a:rPr>
              <a:t>other</a:t>
            </a:r>
            <a:r>
              <a:rPr dirty="0" sz="1400" spc="-25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individuals</a:t>
            </a:r>
            <a:r>
              <a:rPr dirty="0" sz="1400" spc="-35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and</a:t>
            </a:r>
            <a:r>
              <a:rPr dirty="0" sz="1400" spc="-35" i="1">
                <a:latin typeface="Trebuchet MS"/>
                <a:cs typeface="Trebuchet MS"/>
              </a:rPr>
              <a:t> </a:t>
            </a:r>
            <a:r>
              <a:rPr dirty="0" sz="1400" spc="-10" i="1">
                <a:latin typeface="Trebuchet MS"/>
                <a:cs typeface="Trebuchet MS"/>
              </a:rPr>
              <a:t>communities, </a:t>
            </a:r>
            <a:r>
              <a:rPr dirty="0" sz="1400" i="1">
                <a:latin typeface="Trebuchet MS"/>
                <a:cs typeface="Trebuchet MS"/>
              </a:rPr>
              <a:t>and</a:t>
            </a:r>
            <a:r>
              <a:rPr dirty="0" sz="1400" spc="-20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saps</a:t>
            </a:r>
            <a:r>
              <a:rPr dirty="0" sz="1400" spc="-20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the</a:t>
            </a:r>
            <a:r>
              <a:rPr dirty="0" sz="1400" spc="-15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strength</a:t>
            </a:r>
            <a:r>
              <a:rPr dirty="0" sz="1400" spc="-15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of</a:t>
            </a:r>
            <a:r>
              <a:rPr dirty="0" sz="1400" spc="-15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the</a:t>
            </a:r>
            <a:r>
              <a:rPr dirty="0" sz="1400" spc="-15" i="1">
                <a:latin typeface="Trebuchet MS"/>
                <a:cs typeface="Trebuchet MS"/>
              </a:rPr>
              <a:t> </a:t>
            </a:r>
            <a:r>
              <a:rPr dirty="0" sz="1400" spc="-20" i="1">
                <a:latin typeface="Trebuchet MS"/>
                <a:cs typeface="Trebuchet MS"/>
              </a:rPr>
              <a:t>whole </a:t>
            </a:r>
            <a:r>
              <a:rPr dirty="0" sz="1400" i="1">
                <a:latin typeface="Trebuchet MS"/>
                <a:cs typeface="Trebuchet MS"/>
              </a:rPr>
              <a:t>society</a:t>
            </a:r>
            <a:r>
              <a:rPr dirty="0" sz="1400" spc="-20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through</a:t>
            </a:r>
            <a:r>
              <a:rPr dirty="0" sz="1400" spc="-25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the</a:t>
            </a:r>
            <a:r>
              <a:rPr dirty="0" sz="1400" spc="-20" i="1">
                <a:latin typeface="Trebuchet MS"/>
                <a:cs typeface="Trebuchet MS"/>
              </a:rPr>
              <a:t> </a:t>
            </a:r>
            <a:r>
              <a:rPr dirty="0" sz="1400" i="1">
                <a:latin typeface="Trebuchet MS"/>
                <a:cs typeface="Trebuchet MS"/>
              </a:rPr>
              <a:t>waste</a:t>
            </a:r>
            <a:r>
              <a:rPr dirty="0" sz="1400" spc="-20" i="1">
                <a:latin typeface="Trebuchet MS"/>
                <a:cs typeface="Trebuchet MS"/>
              </a:rPr>
              <a:t> </a:t>
            </a:r>
            <a:r>
              <a:rPr dirty="0" sz="1400" spc="-25" i="1">
                <a:latin typeface="Trebuchet MS"/>
                <a:cs typeface="Trebuchet MS"/>
              </a:rPr>
              <a:t>of </a:t>
            </a:r>
            <a:r>
              <a:rPr dirty="0" sz="1400" i="1">
                <a:latin typeface="Trebuchet MS"/>
                <a:cs typeface="Trebuchet MS"/>
              </a:rPr>
              <a:t>human</a:t>
            </a:r>
            <a:r>
              <a:rPr dirty="0" sz="1400" spc="-20" i="1">
                <a:latin typeface="Trebuchet MS"/>
                <a:cs typeface="Trebuchet MS"/>
              </a:rPr>
              <a:t> </a:t>
            </a:r>
            <a:r>
              <a:rPr dirty="0" sz="1400" spc="-10" i="1">
                <a:latin typeface="Trebuchet MS"/>
                <a:cs typeface="Trebuchet MS"/>
              </a:rPr>
              <a:t>resources”.</a:t>
            </a:r>
            <a:endParaRPr sz="1400">
              <a:latin typeface="Trebuchet MS"/>
              <a:cs typeface="Trebuchet MS"/>
            </a:endParaRPr>
          </a:p>
          <a:p>
            <a:pPr marL="828040">
              <a:lnSpc>
                <a:spcPct val="100000"/>
              </a:lnSpc>
              <a:spcBef>
                <a:spcPts val="1560"/>
              </a:spcBef>
            </a:pPr>
            <a:r>
              <a:rPr dirty="0" sz="1400">
                <a:latin typeface="Trebuchet MS"/>
                <a:cs typeface="Trebuchet MS"/>
              </a:rPr>
              <a:t>Camara</a:t>
            </a:r>
            <a:r>
              <a:rPr dirty="0" sz="1400" spc="-3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Phyllis</a:t>
            </a:r>
            <a:r>
              <a:rPr dirty="0" sz="1400" spc="-4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Jones</a:t>
            </a:r>
            <a:r>
              <a:rPr dirty="0" sz="1400" spc="-4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(2002)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72037" y="2353058"/>
            <a:ext cx="1476375" cy="242570"/>
          </a:xfrm>
          <a:custGeom>
            <a:avLst/>
            <a:gdLst/>
            <a:ahLst/>
            <a:cxnLst/>
            <a:rect l="l" t="t" r="r" b="b"/>
            <a:pathLst>
              <a:path w="1476375" h="242569">
                <a:moveTo>
                  <a:pt x="0" y="0"/>
                </a:moveTo>
                <a:lnTo>
                  <a:pt x="1476164" y="0"/>
                </a:lnTo>
                <a:lnTo>
                  <a:pt x="1476164" y="241975"/>
                </a:lnTo>
                <a:lnTo>
                  <a:pt x="0" y="24197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7A00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38535" y="1187240"/>
            <a:ext cx="828040" cy="259079"/>
          </a:xfrm>
          <a:custGeom>
            <a:avLst/>
            <a:gdLst/>
            <a:ahLst/>
            <a:cxnLst/>
            <a:rect l="l" t="t" r="r" b="b"/>
            <a:pathLst>
              <a:path w="828040" h="259080">
                <a:moveTo>
                  <a:pt x="0" y="0"/>
                </a:moveTo>
                <a:lnTo>
                  <a:pt x="827463" y="0"/>
                </a:lnTo>
                <a:lnTo>
                  <a:pt x="827463" y="258713"/>
                </a:lnTo>
                <a:lnTo>
                  <a:pt x="0" y="258713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7A00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dirty="0" spc="-25"/>
              <a:t>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2026-06-17T20:34:18Z</dcterms:created>
  <dcterms:modified xsi:type="dcterms:W3CDTF">2026-06-17T20:34:18Z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2022-09-21T00:00:00Z</vt:filetime>
  </property>
  <property fmtid="{D5CDD505-2E9C-101B-9397-08002B2CF9AE}" pid="3" name="LastSaved">
    <vt:filetime>2026-06-17T00:00:00Z</vt:filetime>
  </property>
  <property fmtid="{D5CDD505-2E9C-101B-9397-08002B2CF9AE}" pid="4" name="Producer">
    <vt:lpwstr>macOS Version 12.5.1 (Build 21G83) Quartz PDFContext</vt:lpwstr>
  </property>
</Properties>
</file>