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1E3D7B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252625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A5A5A5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1E3D7B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252625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A5A5A5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1E3D7B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A5A5A5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1E3D7B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A5A5A5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A5A5A5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161308"/>
            <a:ext cx="12192000" cy="36830"/>
          </a:xfrm>
          <a:custGeom>
            <a:avLst/>
            <a:gdLst/>
            <a:ahLst/>
            <a:cxnLst/>
            <a:rect l="l" t="t" r="r" b="b"/>
            <a:pathLst>
              <a:path w="12192000" h="36829">
                <a:moveTo>
                  <a:pt x="12192000" y="0"/>
                </a:moveTo>
                <a:lnTo>
                  <a:pt x="0" y="0"/>
                </a:lnTo>
                <a:lnTo>
                  <a:pt x="0" y="36575"/>
                </a:lnTo>
                <a:lnTo>
                  <a:pt x="12192000" y="36575"/>
                </a:lnTo>
                <a:lnTo>
                  <a:pt x="12192000" y="0"/>
                </a:lnTo>
                <a:close/>
              </a:path>
            </a:pathLst>
          </a:custGeom>
          <a:solidFill>
            <a:srgbClr val="0580CD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466006" y="6292945"/>
            <a:ext cx="2906829" cy="480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7237" y="408939"/>
            <a:ext cx="11235055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1E3D7B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25445" y="1702308"/>
            <a:ext cx="10682605" cy="31896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252625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1674101" y="6446169"/>
            <a:ext cx="168909" cy="202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A5A5A5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hyperlink" Target="mailto:dukemargolis@duke.edu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2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hyperlink" Target="mailto:dukemargolis@duke.edu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30" y="0"/>
            <a:ext cx="12188469" cy="4514248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784130" y="266700"/>
            <a:ext cx="10624185" cy="5130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spc="70">
                <a:solidFill>
                  <a:srgbClr val="FFFFFF"/>
                </a:solidFill>
              </a:rPr>
              <a:t>North</a:t>
            </a:r>
            <a:r>
              <a:rPr dirty="0" sz="3200" spc="-85">
                <a:solidFill>
                  <a:srgbClr val="FFFFFF"/>
                </a:solidFill>
              </a:rPr>
              <a:t> </a:t>
            </a:r>
            <a:r>
              <a:rPr dirty="0" sz="3200" spc="-30">
                <a:solidFill>
                  <a:srgbClr val="FFFFFF"/>
                </a:solidFill>
              </a:rPr>
              <a:t>Carolina’s</a:t>
            </a:r>
            <a:r>
              <a:rPr dirty="0" sz="3200" spc="-80">
                <a:solidFill>
                  <a:srgbClr val="FFFFFF"/>
                </a:solidFill>
              </a:rPr>
              <a:t> </a:t>
            </a:r>
            <a:r>
              <a:rPr dirty="0" sz="3200" spc="55">
                <a:solidFill>
                  <a:srgbClr val="FFFFFF"/>
                </a:solidFill>
              </a:rPr>
              <a:t>COVID-</a:t>
            </a:r>
            <a:r>
              <a:rPr dirty="0" sz="3200" spc="280">
                <a:solidFill>
                  <a:srgbClr val="FFFFFF"/>
                </a:solidFill>
              </a:rPr>
              <a:t>19</a:t>
            </a:r>
            <a:r>
              <a:rPr dirty="0" sz="3200" spc="-85">
                <a:solidFill>
                  <a:srgbClr val="FFFFFF"/>
                </a:solidFill>
              </a:rPr>
              <a:t> </a:t>
            </a:r>
            <a:r>
              <a:rPr dirty="0" sz="3200">
                <a:solidFill>
                  <a:srgbClr val="FFFFFF"/>
                </a:solidFill>
              </a:rPr>
              <a:t>Support</a:t>
            </a:r>
            <a:r>
              <a:rPr dirty="0" sz="3200" spc="-90">
                <a:solidFill>
                  <a:srgbClr val="FFFFFF"/>
                </a:solidFill>
              </a:rPr>
              <a:t> </a:t>
            </a:r>
            <a:r>
              <a:rPr dirty="0" sz="3200" spc="-35">
                <a:solidFill>
                  <a:srgbClr val="FFFFFF"/>
                </a:solidFill>
              </a:rPr>
              <a:t>Services</a:t>
            </a:r>
            <a:r>
              <a:rPr dirty="0" sz="3200" spc="-80">
                <a:solidFill>
                  <a:srgbClr val="FFFFFF"/>
                </a:solidFill>
              </a:rPr>
              <a:t> </a:t>
            </a:r>
            <a:r>
              <a:rPr dirty="0" sz="3200" spc="-10">
                <a:solidFill>
                  <a:srgbClr val="FFFFFF"/>
                </a:solidFill>
              </a:rPr>
              <a:t>Program: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377602" y="1004315"/>
            <a:ext cx="11436985" cy="337121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algn="ctr" marL="554990" marR="546735">
              <a:lnSpc>
                <a:spcPts val="3790"/>
              </a:lnSpc>
              <a:spcBef>
                <a:spcPts val="265"/>
              </a:spcBef>
            </a:pPr>
            <a:r>
              <a:rPr dirty="0" sz="3200" spc="-135" b="1">
                <a:solidFill>
                  <a:srgbClr val="FFFFFF"/>
                </a:solidFill>
                <a:latin typeface="Arial"/>
                <a:cs typeface="Arial"/>
              </a:rPr>
              <a:t>Lessons</a:t>
            </a:r>
            <a:r>
              <a:rPr dirty="0" sz="3200" spc="-9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50" b="1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3200" spc="-1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100" b="1">
                <a:solidFill>
                  <a:srgbClr val="FFFFFF"/>
                </a:solidFill>
                <a:latin typeface="Arial"/>
                <a:cs typeface="Arial"/>
              </a:rPr>
              <a:t>Other</a:t>
            </a:r>
            <a:r>
              <a:rPr dirty="0" sz="3200" spc="-1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75" b="1">
                <a:solidFill>
                  <a:srgbClr val="FFFFFF"/>
                </a:solidFill>
                <a:latin typeface="Arial"/>
                <a:cs typeface="Arial"/>
              </a:rPr>
              <a:t>Health</a:t>
            </a:r>
            <a:r>
              <a:rPr dirty="0" sz="3200" spc="-10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-25" b="1">
                <a:solidFill>
                  <a:srgbClr val="FFFFFF"/>
                </a:solidFill>
                <a:latin typeface="Arial"/>
                <a:cs typeface="Arial"/>
              </a:rPr>
              <a:t>Policy</a:t>
            </a:r>
            <a:r>
              <a:rPr dirty="0" sz="3200" spc="-114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-25" b="1">
                <a:solidFill>
                  <a:srgbClr val="FFFFFF"/>
                </a:solidFill>
                <a:latin typeface="Arial"/>
                <a:cs typeface="Arial"/>
              </a:rPr>
              <a:t>Programs</a:t>
            </a:r>
            <a:r>
              <a:rPr dirty="0" sz="3200" spc="-10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90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3200" spc="-1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-10" b="1">
                <a:solidFill>
                  <a:srgbClr val="FFFFFF"/>
                </a:solidFill>
                <a:latin typeface="Arial"/>
                <a:cs typeface="Arial"/>
              </a:rPr>
              <a:t>Address </a:t>
            </a:r>
            <a:r>
              <a:rPr dirty="0" sz="3200" spc="-25" b="1">
                <a:solidFill>
                  <a:srgbClr val="FFFFFF"/>
                </a:solidFill>
                <a:latin typeface="Arial"/>
                <a:cs typeface="Arial"/>
              </a:rPr>
              <a:t>Social</a:t>
            </a:r>
            <a:r>
              <a:rPr dirty="0" sz="3200" spc="-1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65" b="1">
                <a:solidFill>
                  <a:srgbClr val="FFFFFF"/>
                </a:solidFill>
                <a:latin typeface="Arial"/>
                <a:cs typeface="Arial"/>
              </a:rPr>
              <a:t>Needs</a:t>
            </a:r>
            <a:r>
              <a:rPr dirty="0" sz="3200" spc="-10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70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3200" spc="-1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FFFFFF"/>
                </a:solidFill>
                <a:latin typeface="Arial"/>
                <a:cs typeface="Arial"/>
              </a:rPr>
              <a:t>Reduce</a:t>
            </a:r>
            <a:r>
              <a:rPr dirty="0" sz="3200" spc="-1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75" b="1">
                <a:solidFill>
                  <a:srgbClr val="FFFFFF"/>
                </a:solidFill>
                <a:latin typeface="Arial"/>
                <a:cs typeface="Arial"/>
              </a:rPr>
              <a:t>Health</a:t>
            </a:r>
            <a:r>
              <a:rPr dirty="0" sz="3200" spc="-1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65" b="1">
                <a:solidFill>
                  <a:srgbClr val="FFFFFF"/>
                </a:solidFill>
                <a:latin typeface="Arial"/>
                <a:cs typeface="Arial"/>
              </a:rPr>
              <a:t>Inequity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485"/>
              </a:spcBef>
            </a:pPr>
            <a:endParaRPr sz="3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u="sng" sz="2200" spc="5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Moderator</a:t>
            </a:r>
            <a:r>
              <a:rPr dirty="0" sz="2200" spc="55" i="1">
                <a:solidFill>
                  <a:srgbClr val="FFFFFF"/>
                </a:solidFill>
                <a:latin typeface="Arial"/>
                <a:cs typeface="Arial"/>
              </a:rPr>
              <a:t>:</a:t>
            </a:r>
            <a:r>
              <a:rPr dirty="0" sz="2200" spc="20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50" b="1">
                <a:solidFill>
                  <a:srgbClr val="FFFFFF"/>
                </a:solidFill>
                <a:latin typeface="Arial"/>
                <a:cs typeface="Arial"/>
              </a:rPr>
              <a:t>William</a:t>
            </a:r>
            <a:r>
              <a:rPr dirty="0" sz="2200" spc="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FFFFFF"/>
                </a:solidFill>
                <a:latin typeface="Arial"/>
                <a:cs typeface="Arial"/>
              </a:rPr>
              <a:t>K.</a:t>
            </a:r>
            <a:r>
              <a:rPr dirty="0" sz="2200" spc="-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25" b="1">
                <a:solidFill>
                  <a:srgbClr val="FFFFFF"/>
                </a:solidFill>
                <a:latin typeface="Arial"/>
                <a:cs typeface="Arial"/>
              </a:rPr>
              <a:t>Bleser</a:t>
            </a:r>
            <a:r>
              <a:rPr dirty="0" sz="2200" spc="-25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dirty="0" sz="2200" spc="-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60">
                <a:solidFill>
                  <a:srgbClr val="FFFFFF"/>
                </a:solidFill>
                <a:latin typeface="Arial"/>
                <a:cs typeface="Arial"/>
              </a:rPr>
              <a:t>PhD,</a:t>
            </a:r>
            <a:r>
              <a:rPr dirty="0" sz="2200" spc="-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80">
                <a:solidFill>
                  <a:srgbClr val="FFFFFF"/>
                </a:solidFill>
                <a:latin typeface="Arial"/>
                <a:cs typeface="Arial"/>
              </a:rPr>
              <a:t>MSPH,</a:t>
            </a:r>
            <a:r>
              <a:rPr dirty="0" sz="2200" spc="-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FFFFFF"/>
                </a:solidFill>
                <a:latin typeface="Arial"/>
                <a:cs typeface="Arial"/>
              </a:rPr>
              <a:t>Duke-Margolis</a:t>
            </a:r>
            <a:r>
              <a:rPr dirty="0" sz="22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FFFFFF"/>
                </a:solidFill>
                <a:latin typeface="Arial"/>
                <a:cs typeface="Arial"/>
              </a:rPr>
              <a:t>Center</a:t>
            </a:r>
            <a:r>
              <a:rPr dirty="0" sz="22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65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2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FFFFFF"/>
                </a:solidFill>
                <a:latin typeface="Arial"/>
                <a:cs typeface="Arial"/>
              </a:rPr>
              <a:t>Health</a:t>
            </a:r>
            <a:r>
              <a:rPr dirty="0" sz="220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0">
                <a:solidFill>
                  <a:srgbClr val="FFFFFF"/>
                </a:solidFill>
                <a:latin typeface="Arial"/>
                <a:cs typeface="Arial"/>
              </a:rPr>
              <a:t>Policy</a:t>
            </a:r>
            <a:endParaRPr sz="2200">
              <a:latin typeface="Arial"/>
              <a:cs typeface="Arial"/>
            </a:endParaRPr>
          </a:p>
          <a:p>
            <a:pPr algn="ctr">
              <a:lnSpc>
                <a:spcPts val="2425"/>
              </a:lnSpc>
              <a:spcBef>
                <a:spcPts val="745"/>
              </a:spcBef>
            </a:pPr>
            <a:r>
              <a:rPr dirty="0" u="sng" sz="2200" spc="-1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Panelists</a:t>
            </a:r>
            <a:r>
              <a:rPr dirty="0" sz="2200" spc="-10" i="1">
                <a:solidFill>
                  <a:srgbClr val="FFFFFF"/>
                </a:solidFill>
                <a:latin typeface="Arial"/>
                <a:cs typeface="Arial"/>
              </a:rPr>
              <a:t>:</a:t>
            </a:r>
            <a:endParaRPr sz="2200">
              <a:latin typeface="Arial"/>
              <a:cs typeface="Arial"/>
            </a:endParaRPr>
          </a:p>
          <a:p>
            <a:pPr algn="ctr" marL="635">
              <a:lnSpc>
                <a:spcPts val="2150"/>
              </a:lnSpc>
            </a:pPr>
            <a:r>
              <a:rPr dirty="0" sz="2200" b="1">
                <a:solidFill>
                  <a:srgbClr val="FFFFFF"/>
                </a:solidFill>
                <a:latin typeface="Arial"/>
                <a:cs typeface="Arial"/>
              </a:rPr>
              <a:t>Amanda</a:t>
            </a:r>
            <a:r>
              <a:rPr dirty="0" sz="22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0" b="1">
                <a:solidFill>
                  <a:srgbClr val="FFFFFF"/>
                </a:solidFill>
                <a:latin typeface="Arial"/>
                <a:cs typeface="Arial"/>
              </a:rPr>
              <a:t>Van</a:t>
            </a:r>
            <a:r>
              <a:rPr dirty="0" sz="22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FFFFFF"/>
                </a:solidFill>
                <a:latin typeface="Arial"/>
                <a:cs typeface="Arial"/>
              </a:rPr>
              <a:t>Vleet</a:t>
            </a:r>
            <a:r>
              <a:rPr dirty="0" sz="220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dirty="0" sz="22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40">
                <a:solidFill>
                  <a:srgbClr val="FFFFFF"/>
                </a:solidFill>
                <a:latin typeface="Arial"/>
                <a:cs typeface="Arial"/>
              </a:rPr>
              <a:t>MPH,</a:t>
            </a:r>
            <a:r>
              <a:rPr dirty="0" sz="2200" spc="-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65">
                <a:solidFill>
                  <a:srgbClr val="FFFFFF"/>
                </a:solidFill>
                <a:latin typeface="Arial"/>
                <a:cs typeface="Arial"/>
              </a:rPr>
              <a:t>North</a:t>
            </a:r>
            <a:r>
              <a:rPr dirty="0" sz="22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FFFFFF"/>
                </a:solidFill>
                <a:latin typeface="Arial"/>
                <a:cs typeface="Arial"/>
              </a:rPr>
              <a:t>Carolina</a:t>
            </a:r>
            <a:r>
              <a:rPr dirty="0" sz="22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50">
                <a:solidFill>
                  <a:srgbClr val="FFFFFF"/>
                </a:solidFill>
                <a:latin typeface="Arial"/>
                <a:cs typeface="Arial"/>
              </a:rPr>
              <a:t>Department</a:t>
            </a:r>
            <a:r>
              <a:rPr dirty="0" sz="22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7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200" spc="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FFFFFF"/>
                </a:solidFill>
                <a:latin typeface="Arial"/>
                <a:cs typeface="Arial"/>
              </a:rPr>
              <a:t>Health</a:t>
            </a:r>
            <a:r>
              <a:rPr dirty="0" sz="22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7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dirty="0" sz="2200">
                <a:solidFill>
                  <a:srgbClr val="FFFFFF"/>
                </a:solidFill>
                <a:latin typeface="Arial"/>
                <a:cs typeface="Arial"/>
              </a:rPr>
              <a:t> Human</a:t>
            </a:r>
            <a:r>
              <a:rPr dirty="0" sz="22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0">
                <a:solidFill>
                  <a:srgbClr val="FFFFFF"/>
                </a:solidFill>
                <a:latin typeface="Arial"/>
                <a:cs typeface="Arial"/>
              </a:rPr>
              <a:t>Services</a:t>
            </a:r>
            <a:endParaRPr sz="2200">
              <a:latin typeface="Arial"/>
              <a:cs typeface="Arial"/>
            </a:endParaRPr>
          </a:p>
          <a:p>
            <a:pPr algn="ctr">
              <a:lnSpc>
                <a:spcPts val="2100"/>
              </a:lnSpc>
            </a:pPr>
            <a:r>
              <a:rPr dirty="0" sz="2200" b="1">
                <a:solidFill>
                  <a:srgbClr val="FFFFFF"/>
                </a:solidFill>
                <a:latin typeface="Arial"/>
                <a:cs typeface="Arial"/>
              </a:rPr>
              <a:t>Fred</a:t>
            </a:r>
            <a:r>
              <a:rPr dirty="0" sz="2200" spc="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40" b="1">
                <a:solidFill>
                  <a:srgbClr val="FFFFFF"/>
                </a:solidFill>
                <a:latin typeface="Arial"/>
                <a:cs typeface="Arial"/>
              </a:rPr>
              <a:t>Johnson</a:t>
            </a:r>
            <a:r>
              <a:rPr dirty="0" sz="2200" spc="-4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dirty="0" sz="22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FFFFFF"/>
                </a:solidFill>
                <a:latin typeface="Arial"/>
                <a:cs typeface="Arial"/>
              </a:rPr>
              <a:t>MBA,</a:t>
            </a:r>
            <a:r>
              <a:rPr dirty="0" sz="22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FFFFFF"/>
                </a:solidFill>
                <a:latin typeface="Arial"/>
                <a:cs typeface="Arial"/>
              </a:rPr>
              <a:t>Duke</a:t>
            </a:r>
            <a:r>
              <a:rPr dirty="0" sz="2200" spc="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FFFFFF"/>
                </a:solidFill>
                <a:latin typeface="Arial"/>
                <a:cs typeface="Arial"/>
              </a:rPr>
              <a:t>School</a:t>
            </a:r>
            <a:r>
              <a:rPr dirty="0" sz="2200" spc="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7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200" spc="1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55">
                <a:solidFill>
                  <a:srgbClr val="FFFFFF"/>
                </a:solidFill>
                <a:latin typeface="Arial"/>
                <a:cs typeface="Arial"/>
              </a:rPr>
              <a:t>Medicine </a:t>
            </a:r>
            <a:r>
              <a:rPr dirty="0" sz="220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2200" spc="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dirty="0" sz="2200" spc="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FFFFFF"/>
                </a:solidFill>
                <a:latin typeface="Arial"/>
                <a:cs typeface="Arial"/>
              </a:rPr>
              <a:t>Health</a:t>
            </a:r>
            <a:r>
              <a:rPr dirty="0" sz="2200" spc="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FFFFFF"/>
                </a:solidFill>
                <a:latin typeface="Arial"/>
                <a:cs typeface="Arial"/>
              </a:rPr>
              <a:t>Management</a:t>
            </a:r>
            <a:r>
              <a:rPr dirty="0" sz="2200" spc="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0">
                <a:solidFill>
                  <a:srgbClr val="FFFFFF"/>
                </a:solidFill>
                <a:latin typeface="Arial"/>
                <a:cs typeface="Arial"/>
              </a:rPr>
              <a:t>Office</a:t>
            </a:r>
            <a:endParaRPr sz="2200">
              <a:latin typeface="Arial"/>
              <a:cs typeface="Arial"/>
            </a:endParaRPr>
          </a:p>
          <a:p>
            <a:pPr algn="ctr">
              <a:lnSpc>
                <a:spcPts val="2375"/>
              </a:lnSpc>
            </a:pPr>
            <a:r>
              <a:rPr dirty="0" sz="2200" b="1">
                <a:solidFill>
                  <a:srgbClr val="FFFFFF"/>
                </a:solidFill>
                <a:latin typeface="Arial"/>
                <a:cs typeface="Arial"/>
              </a:rPr>
              <a:t>Shemecka</a:t>
            </a:r>
            <a:r>
              <a:rPr dirty="0" sz="22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50" b="1">
                <a:solidFill>
                  <a:srgbClr val="FFFFFF"/>
                </a:solidFill>
                <a:latin typeface="Arial"/>
                <a:cs typeface="Arial"/>
              </a:rPr>
              <a:t>McNeil</a:t>
            </a:r>
            <a:r>
              <a:rPr dirty="0" sz="2200" spc="5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dirty="0" sz="2200" spc="-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20">
                <a:solidFill>
                  <a:srgbClr val="FFFFFF"/>
                </a:solidFill>
                <a:latin typeface="Arial"/>
                <a:cs typeface="Arial"/>
              </a:rPr>
              <a:t>SLICE</a:t>
            </a:r>
            <a:r>
              <a:rPr dirty="0" sz="22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25">
                <a:solidFill>
                  <a:srgbClr val="FFFFFF"/>
                </a:solidFill>
                <a:latin typeface="Arial"/>
                <a:cs typeface="Arial"/>
              </a:rPr>
              <a:t>325</a:t>
            </a:r>
            <a:endParaRPr sz="22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15268" y="4970002"/>
            <a:ext cx="694944" cy="694944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2140371" y="5110988"/>
            <a:ext cx="320357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20" b="1">
                <a:solidFill>
                  <a:srgbClr val="5B5D5B"/>
                </a:solidFill>
                <a:latin typeface="Trebuchet MS"/>
                <a:cs typeface="Trebuchet MS"/>
              </a:rPr>
              <a:t>healthpolicy.duke.edu</a:t>
            </a:r>
            <a:endParaRPr sz="2400">
              <a:latin typeface="Trebuchet MS"/>
              <a:cs typeface="Trebuchet MS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922110" y="4970002"/>
            <a:ext cx="694944" cy="694944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6847213" y="5022596"/>
            <a:ext cx="4034154" cy="5803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2200"/>
              </a:lnSpc>
              <a:spcBef>
                <a:spcPts val="50"/>
              </a:spcBef>
            </a:pPr>
            <a:r>
              <a:rPr dirty="0" sz="1800">
                <a:solidFill>
                  <a:srgbClr val="5B5D5B"/>
                </a:solidFill>
                <a:latin typeface="Trebuchet MS"/>
                <a:cs typeface="Trebuchet MS"/>
              </a:rPr>
              <a:t>Subscribe</a:t>
            </a:r>
            <a:r>
              <a:rPr dirty="0" sz="1800" spc="-50">
                <a:solidFill>
                  <a:srgbClr val="5B5D5B"/>
                </a:solidFill>
                <a:latin typeface="Trebuchet MS"/>
                <a:cs typeface="Trebuchet MS"/>
              </a:rPr>
              <a:t> </a:t>
            </a:r>
            <a:r>
              <a:rPr dirty="0" sz="1800">
                <a:solidFill>
                  <a:srgbClr val="5B5D5B"/>
                </a:solidFill>
                <a:latin typeface="Trebuchet MS"/>
                <a:cs typeface="Trebuchet MS"/>
              </a:rPr>
              <a:t>to</a:t>
            </a:r>
            <a:r>
              <a:rPr dirty="0" sz="1800" spc="-50">
                <a:solidFill>
                  <a:srgbClr val="5B5D5B"/>
                </a:solidFill>
                <a:latin typeface="Trebuchet MS"/>
                <a:cs typeface="Trebuchet MS"/>
              </a:rPr>
              <a:t> </a:t>
            </a:r>
            <a:r>
              <a:rPr dirty="0" sz="1800">
                <a:solidFill>
                  <a:srgbClr val="5B5D5B"/>
                </a:solidFill>
                <a:latin typeface="Trebuchet MS"/>
                <a:cs typeface="Trebuchet MS"/>
              </a:rPr>
              <a:t>our</a:t>
            </a:r>
            <a:r>
              <a:rPr dirty="0" sz="1800" spc="-45">
                <a:solidFill>
                  <a:srgbClr val="5B5D5B"/>
                </a:solidFill>
                <a:latin typeface="Trebuchet MS"/>
                <a:cs typeface="Trebuchet MS"/>
              </a:rPr>
              <a:t> </a:t>
            </a:r>
            <a:r>
              <a:rPr dirty="0" sz="1800">
                <a:solidFill>
                  <a:srgbClr val="5B5D5B"/>
                </a:solidFill>
                <a:latin typeface="Trebuchet MS"/>
                <a:cs typeface="Trebuchet MS"/>
              </a:rPr>
              <a:t>monthly</a:t>
            </a:r>
            <a:r>
              <a:rPr dirty="0" sz="1800" spc="-50">
                <a:solidFill>
                  <a:srgbClr val="5B5D5B"/>
                </a:solidFill>
                <a:latin typeface="Trebuchet MS"/>
                <a:cs typeface="Trebuchet MS"/>
              </a:rPr>
              <a:t> </a:t>
            </a:r>
            <a:r>
              <a:rPr dirty="0" sz="1800">
                <a:solidFill>
                  <a:srgbClr val="5B5D5B"/>
                </a:solidFill>
                <a:latin typeface="Trebuchet MS"/>
                <a:cs typeface="Trebuchet MS"/>
              </a:rPr>
              <a:t>newsletter</a:t>
            </a:r>
            <a:r>
              <a:rPr dirty="0" sz="1800" spc="-50">
                <a:solidFill>
                  <a:srgbClr val="5B5D5B"/>
                </a:solidFill>
                <a:latin typeface="Trebuchet MS"/>
                <a:cs typeface="Trebuchet MS"/>
              </a:rPr>
              <a:t> </a:t>
            </a:r>
            <a:r>
              <a:rPr dirty="0" sz="1800" spc="-25">
                <a:solidFill>
                  <a:srgbClr val="5B5D5B"/>
                </a:solidFill>
                <a:latin typeface="Trebuchet MS"/>
                <a:cs typeface="Trebuchet MS"/>
              </a:rPr>
              <a:t>at </a:t>
            </a:r>
            <a:r>
              <a:rPr dirty="0" sz="1800" spc="-10">
                <a:solidFill>
                  <a:srgbClr val="5B5D5B"/>
                </a:solidFill>
                <a:latin typeface="Trebuchet MS"/>
                <a:cs typeface="Trebuchet MS"/>
                <a:hlinkClick r:id="rId5"/>
              </a:rPr>
              <a:t>dukemargolis@duke.edu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 spc="-50"/>
              <a:t>1</a:t>
            </a:fld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8991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spc="70"/>
              <a:t>North</a:t>
            </a:r>
            <a:r>
              <a:rPr dirty="0" sz="3200" spc="-85"/>
              <a:t> </a:t>
            </a:r>
            <a:r>
              <a:rPr dirty="0" sz="3200" spc="-30"/>
              <a:t>Carolina’s</a:t>
            </a:r>
            <a:r>
              <a:rPr dirty="0" sz="3200" spc="-80"/>
              <a:t> </a:t>
            </a:r>
            <a:r>
              <a:rPr dirty="0" sz="3200" spc="55"/>
              <a:t>COVID-</a:t>
            </a:r>
            <a:r>
              <a:rPr dirty="0" sz="3200" spc="280"/>
              <a:t>19</a:t>
            </a:r>
            <a:r>
              <a:rPr dirty="0" sz="3200" spc="-85"/>
              <a:t> </a:t>
            </a:r>
            <a:r>
              <a:rPr dirty="0" sz="3200"/>
              <a:t>Support</a:t>
            </a:r>
            <a:r>
              <a:rPr dirty="0" sz="3200" spc="-90"/>
              <a:t> </a:t>
            </a:r>
            <a:r>
              <a:rPr dirty="0" sz="3200" spc="-35"/>
              <a:t>Services</a:t>
            </a:r>
            <a:r>
              <a:rPr dirty="0" sz="3200" spc="-80"/>
              <a:t> </a:t>
            </a:r>
            <a:r>
              <a:rPr dirty="0" sz="3200" spc="-10"/>
              <a:t>Program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499573" y="1616964"/>
            <a:ext cx="6090920" cy="122047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>
              <a:lnSpc>
                <a:spcPct val="100800"/>
              </a:lnSpc>
              <a:spcBef>
                <a:spcPts val="75"/>
              </a:spcBef>
            </a:pPr>
            <a:r>
              <a:rPr dirty="0" sz="2600" spc="-40">
                <a:solidFill>
                  <a:srgbClr val="5B5D5B"/>
                </a:solidFill>
                <a:latin typeface="Arial"/>
                <a:cs typeface="Arial"/>
              </a:rPr>
              <a:t>North</a:t>
            </a:r>
            <a:r>
              <a:rPr dirty="0" sz="2600" spc="-120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150">
                <a:solidFill>
                  <a:srgbClr val="5B5D5B"/>
                </a:solidFill>
                <a:latin typeface="Arial"/>
                <a:cs typeface="Arial"/>
              </a:rPr>
              <a:t>Carolina’s</a:t>
            </a:r>
            <a:r>
              <a:rPr dirty="0" sz="2600" spc="-120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250" b="1" i="1">
                <a:solidFill>
                  <a:srgbClr val="5B5D5B"/>
                </a:solidFill>
                <a:latin typeface="Arial"/>
                <a:cs typeface="Arial"/>
              </a:rPr>
              <a:t>COVID-</a:t>
            </a:r>
            <a:r>
              <a:rPr dirty="0" sz="2600" spc="-150" b="1" i="1">
                <a:solidFill>
                  <a:srgbClr val="5B5D5B"/>
                </a:solidFill>
                <a:latin typeface="Arial"/>
                <a:cs typeface="Arial"/>
              </a:rPr>
              <a:t>19</a:t>
            </a:r>
            <a:r>
              <a:rPr dirty="0" sz="2600" spc="-120" b="1" i="1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215" b="1" i="1">
                <a:solidFill>
                  <a:srgbClr val="5B5D5B"/>
                </a:solidFill>
                <a:latin typeface="Arial"/>
                <a:cs typeface="Arial"/>
              </a:rPr>
              <a:t>Support</a:t>
            </a:r>
            <a:r>
              <a:rPr dirty="0" sz="2600" spc="-120" b="1" i="1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280" b="1" i="1">
                <a:solidFill>
                  <a:srgbClr val="5B5D5B"/>
                </a:solidFill>
                <a:latin typeface="Arial"/>
                <a:cs typeface="Arial"/>
              </a:rPr>
              <a:t>Services </a:t>
            </a:r>
            <a:r>
              <a:rPr dirty="0" sz="2600" spc="-195" b="1" i="1">
                <a:solidFill>
                  <a:srgbClr val="5B5D5B"/>
                </a:solidFill>
                <a:latin typeface="Arial"/>
                <a:cs typeface="Arial"/>
              </a:rPr>
              <a:t>Program</a:t>
            </a:r>
            <a:r>
              <a:rPr dirty="0" sz="2600" spc="-125" b="1" i="1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5B5D5B"/>
                </a:solidFill>
                <a:latin typeface="Arial"/>
                <a:cs typeface="Arial"/>
              </a:rPr>
              <a:t>to</a:t>
            </a:r>
            <a:r>
              <a:rPr dirty="0" sz="2600" spc="-120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75">
                <a:solidFill>
                  <a:srgbClr val="5B5D5B"/>
                </a:solidFill>
                <a:latin typeface="Arial"/>
                <a:cs typeface="Arial"/>
              </a:rPr>
              <a:t>deliver</a:t>
            </a:r>
            <a:r>
              <a:rPr dirty="0" sz="2600" spc="-114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130">
                <a:solidFill>
                  <a:srgbClr val="5B5D5B"/>
                </a:solidFill>
                <a:latin typeface="Arial"/>
                <a:cs typeface="Arial"/>
              </a:rPr>
              <a:t>needed</a:t>
            </a:r>
            <a:r>
              <a:rPr dirty="0" sz="2600" spc="-120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130">
                <a:solidFill>
                  <a:srgbClr val="5B5D5B"/>
                </a:solidFill>
                <a:latin typeface="Arial"/>
                <a:cs typeface="Arial"/>
              </a:rPr>
              <a:t>social</a:t>
            </a:r>
            <a:r>
              <a:rPr dirty="0" sz="2600" spc="-120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95">
                <a:solidFill>
                  <a:srgbClr val="5B5D5B"/>
                </a:solidFill>
                <a:latin typeface="Arial"/>
                <a:cs typeface="Arial"/>
              </a:rPr>
              <a:t>supports</a:t>
            </a:r>
            <a:r>
              <a:rPr dirty="0" sz="2600" spc="-125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25">
                <a:solidFill>
                  <a:srgbClr val="5B5D5B"/>
                </a:solidFill>
                <a:latin typeface="Arial"/>
                <a:cs typeface="Arial"/>
              </a:rPr>
              <a:t>to </a:t>
            </a:r>
            <a:r>
              <a:rPr dirty="0" sz="2600" spc="-105">
                <a:solidFill>
                  <a:srgbClr val="5B5D5B"/>
                </a:solidFill>
                <a:latin typeface="Arial"/>
                <a:cs typeface="Arial"/>
              </a:rPr>
              <a:t>those</a:t>
            </a:r>
            <a:r>
              <a:rPr dirty="0" sz="2600" spc="-140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30">
                <a:solidFill>
                  <a:srgbClr val="5B5D5B"/>
                </a:solidFill>
                <a:latin typeface="Arial"/>
                <a:cs typeface="Arial"/>
              </a:rPr>
              <a:t>in</a:t>
            </a:r>
            <a:r>
              <a:rPr dirty="0" sz="2600" spc="-135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265">
                <a:solidFill>
                  <a:srgbClr val="5B5D5B"/>
                </a:solidFill>
                <a:latin typeface="Arial"/>
                <a:cs typeface="Arial"/>
              </a:rPr>
              <a:t>COVID-</a:t>
            </a:r>
            <a:r>
              <a:rPr dirty="0" sz="2600" spc="-150">
                <a:solidFill>
                  <a:srgbClr val="5B5D5B"/>
                </a:solidFill>
                <a:latin typeface="Arial"/>
                <a:cs typeface="Arial"/>
              </a:rPr>
              <a:t>19</a:t>
            </a:r>
            <a:r>
              <a:rPr dirty="0" sz="2600" spc="-140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70">
                <a:solidFill>
                  <a:srgbClr val="5B5D5B"/>
                </a:solidFill>
                <a:latin typeface="Arial"/>
                <a:cs typeface="Arial"/>
              </a:rPr>
              <a:t>isolation</a:t>
            </a:r>
            <a:r>
              <a:rPr dirty="0" sz="2600" spc="-130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5B5D5B"/>
                </a:solidFill>
                <a:latin typeface="Arial"/>
                <a:cs typeface="Arial"/>
              </a:rPr>
              <a:t>or</a:t>
            </a:r>
            <a:r>
              <a:rPr dirty="0" sz="2600" spc="-125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5B5D5B"/>
                </a:solidFill>
                <a:latin typeface="Arial"/>
                <a:cs typeface="Arial"/>
              </a:rPr>
              <a:t>quarantine</a:t>
            </a:r>
            <a:endParaRPr sz="2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9573" y="2811779"/>
            <a:ext cx="5683885" cy="3037205"/>
          </a:xfrm>
          <a:prstGeom prst="rect">
            <a:avLst/>
          </a:prstGeom>
        </p:spPr>
        <p:txBody>
          <a:bodyPr wrap="square" lIns="0" tIns="137795" rIns="0" bIns="0" rtlCol="0" vert="horz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1085"/>
              </a:spcBef>
              <a:buChar char="•"/>
              <a:tabLst>
                <a:tab pos="469265" algn="l"/>
              </a:tabLst>
            </a:pPr>
            <a:r>
              <a:rPr dirty="0" sz="2600" spc="-150">
                <a:solidFill>
                  <a:srgbClr val="5B5D5B"/>
                </a:solidFill>
                <a:latin typeface="Arial"/>
                <a:cs typeface="Arial"/>
              </a:rPr>
              <a:t>August</a:t>
            </a:r>
            <a:r>
              <a:rPr dirty="0" sz="2600" spc="-105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160">
                <a:solidFill>
                  <a:srgbClr val="5B5D5B"/>
                </a:solidFill>
                <a:latin typeface="Arial"/>
                <a:cs typeface="Arial"/>
              </a:rPr>
              <a:t>2020</a:t>
            </a:r>
            <a:r>
              <a:rPr dirty="0" sz="2600" spc="-110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5B5D5B"/>
                </a:solidFill>
                <a:latin typeface="Arial"/>
                <a:cs typeface="Arial"/>
              </a:rPr>
              <a:t>to</a:t>
            </a:r>
            <a:r>
              <a:rPr dirty="0" sz="2600" spc="-100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130">
                <a:solidFill>
                  <a:srgbClr val="5B5D5B"/>
                </a:solidFill>
                <a:latin typeface="Arial"/>
                <a:cs typeface="Arial"/>
              </a:rPr>
              <a:t>February</a:t>
            </a:r>
            <a:r>
              <a:rPr dirty="0" sz="2600" spc="-105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20">
                <a:solidFill>
                  <a:srgbClr val="5B5D5B"/>
                </a:solidFill>
                <a:latin typeface="Arial"/>
                <a:cs typeface="Arial"/>
              </a:rPr>
              <a:t>2022</a:t>
            </a:r>
            <a:endParaRPr sz="26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980"/>
              </a:spcBef>
              <a:buChar char="•"/>
              <a:tabLst>
                <a:tab pos="469265" algn="l"/>
              </a:tabLst>
            </a:pPr>
            <a:r>
              <a:rPr dirty="0" sz="2600" spc="-145">
                <a:solidFill>
                  <a:srgbClr val="5B5D5B"/>
                </a:solidFill>
                <a:latin typeface="Arial"/>
                <a:cs typeface="Arial"/>
              </a:rPr>
              <a:t>4</a:t>
            </a:r>
            <a:r>
              <a:rPr dirty="0" sz="2600" spc="-140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90">
                <a:solidFill>
                  <a:srgbClr val="5B5D5B"/>
                </a:solidFill>
                <a:latin typeface="Arial"/>
                <a:cs typeface="Arial"/>
              </a:rPr>
              <a:t>parts</a:t>
            </a:r>
            <a:r>
              <a:rPr dirty="0" sz="2600" spc="-130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5B5D5B"/>
                </a:solidFill>
                <a:latin typeface="Arial"/>
                <a:cs typeface="Arial"/>
              </a:rPr>
              <a:t>of</a:t>
            </a:r>
            <a:r>
              <a:rPr dirty="0" sz="2600" spc="-135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5B5D5B"/>
                </a:solidFill>
                <a:latin typeface="Arial"/>
                <a:cs typeface="Arial"/>
              </a:rPr>
              <a:t>state</a:t>
            </a:r>
            <a:endParaRPr sz="2600">
              <a:latin typeface="Arial"/>
              <a:cs typeface="Arial"/>
            </a:endParaRPr>
          </a:p>
          <a:p>
            <a:pPr marL="469900" marR="5080" indent="-457200">
              <a:lnSpc>
                <a:spcPct val="102299"/>
              </a:lnSpc>
              <a:spcBef>
                <a:spcPts val="915"/>
              </a:spcBef>
              <a:buChar char="•"/>
              <a:tabLst>
                <a:tab pos="469900" algn="l"/>
              </a:tabLst>
            </a:pPr>
            <a:r>
              <a:rPr dirty="0" sz="2600" spc="-75">
                <a:solidFill>
                  <a:srgbClr val="5B5D5B"/>
                </a:solidFill>
                <a:latin typeface="Arial"/>
                <a:cs typeface="Arial"/>
              </a:rPr>
              <a:t>Prioritized</a:t>
            </a:r>
            <a:r>
              <a:rPr dirty="0" sz="2600" spc="-114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120">
                <a:solidFill>
                  <a:srgbClr val="5B5D5B"/>
                </a:solidFill>
                <a:latin typeface="Arial"/>
                <a:cs typeface="Arial"/>
              </a:rPr>
              <a:t>organizations</a:t>
            </a:r>
            <a:r>
              <a:rPr dirty="0" sz="2600" spc="-110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100">
                <a:solidFill>
                  <a:srgbClr val="5B5D5B"/>
                </a:solidFill>
                <a:latin typeface="Arial"/>
                <a:cs typeface="Arial"/>
              </a:rPr>
              <a:t>staffed</a:t>
            </a:r>
            <a:r>
              <a:rPr dirty="0" sz="2600" spc="-110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125">
                <a:solidFill>
                  <a:srgbClr val="5B5D5B"/>
                </a:solidFill>
                <a:latin typeface="Arial"/>
                <a:cs typeface="Arial"/>
              </a:rPr>
              <a:t>by</a:t>
            </a:r>
            <a:r>
              <a:rPr dirty="0" sz="2600" spc="-110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70">
                <a:solidFill>
                  <a:srgbClr val="5B5D5B"/>
                </a:solidFill>
                <a:latin typeface="Arial"/>
                <a:cs typeface="Arial"/>
              </a:rPr>
              <a:t>and </a:t>
            </a:r>
            <a:r>
              <a:rPr dirty="0" sz="2600" spc="-120">
                <a:solidFill>
                  <a:srgbClr val="5B5D5B"/>
                </a:solidFill>
                <a:latin typeface="Arial"/>
                <a:cs typeface="Arial"/>
              </a:rPr>
              <a:t>serving</a:t>
            </a:r>
            <a:r>
              <a:rPr dirty="0" sz="2600" spc="-100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120">
                <a:solidFill>
                  <a:srgbClr val="5B5D5B"/>
                </a:solidFill>
                <a:latin typeface="Arial"/>
                <a:cs typeface="Arial"/>
              </a:rPr>
              <a:t>marginalized</a:t>
            </a:r>
            <a:r>
              <a:rPr dirty="0" sz="2600" spc="-100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5B5D5B"/>
                </a:solidFill>
                <a:latin typeface="Arial"/>
                <a:cs typeface="Arial"/>
              </a:rPr>
              <a:t>populations</a:t>
            </a:r>
            <a:endParaRPr sz="26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985"/>
              </a:spcBef>
              <a:buChar char="•"/>
              <a:tabLst>
                <a:tab pos="469265" algn="l"/>
              </a:tabLst>
            </a:pPr>
            <a:r>
              <a:rPr dirty="0" sz="2600" spc="-130">
                <a:solidFill>
                  <a:srgbClr val="5B5D5B"/>
                </a:solidFill>
                <a:latin typeface="Arial"/>
                <a:cs typeface="Arial"/>
              </a:rPr>
              <a:t>Worked</a:t>
            </a:r>
            <a:r>
              <a:rPr dirty="0" sz="2600" spc="-110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5B5D5B"/>
                </a:solidFill>
                <a:latin typeface="Arial"/>
                <a:cs typeface="Arial"/>
              </a:rPr>
              <a:t>with</a:t>
            </a:r>
            <a:r>
              <a:rPr dirty="0" sz="2600" spc="-105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90">
                <a:solidFill>
                  <a:srgbClr val="5B5D5B"/>
                </a:solidFill>
                <a:latin typeface="Arial"/>
                <a:cs typeface="Arial"/>
              </a:rPr>
              <a:t>statewide</a:t>
            </a:r>
            <a:r>
              <a:rPr dirty="0" sz="2600" spc="-114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305">
                <a:solidFill>
                  <a:srgbClr val="5B5D5B"/>
                </a:solidFill>
                <a:latin typeface="Arial"/>
                <a:cs typeface="Arial"/>
              </a:rPr>
              <a:t>CHW</a:t>
            </a:r>
            <a:r>
              <a:rPr dirty="0" sz="2600" spc="-105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5B5D5B"/>
                </a:solidFill>
                <a:latin typeface="Arial"/>
                <a:cs typeface="Arial"/>
              </a:rPr>
              <a:t>program</a:t>
            </a:r>
            <a:endParaRPr sz="26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980"/>
              </a:spcBef>
              <a:buChar char="•"/>
              <a:tabLst>
                <a:tab pos="469265" algn="l"/>
              </a:tabLst>
            </a:pPr>
            <a:r>
              <a:rPr dirty="0" sz="2600" spc="-155">
                <a:solidFill>
                  <a:srgbClr val="5B5D5B"/>
                </a:solidFill>
                <a:latin typeface="Arial"/>
                <a:cs typeface="Arial"/>
              </a:rPr>
              <a:t>&gt;43,400</a:t>
            </a:r>
            <a:r>
              <a:rPr dirty="0" sz="2600" spc="-120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130">
                <a:solidFill>
                  <a:srgbClr val="5B5D5B"/>
                </a:solidFill>
                <a:latin typeface="Arial"/>
                <a:cs typeface="Arial"/>
              </a:rPr>
              <a:t>households</a:t>
            </a:r>
            <a:r>
              <a:rPr dirty="0" sz="2600" spc="-114">
                <a:solidFill>
                  <a:srgbClr val="5B5D5B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5B5D5B"/>
                </a:solidFill>
                <a:latin typeface="Arial"/>
                <a:cs typeface="Arial"/>
              </a:rPr>
              <a:t>served</a:t>
            </a:r>
            <a:endParaRPr sz="26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03803" y="1672248"/>
            <a:ext cx="4166694" cy="1682835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935514" y="4402835"/>
            <a:ext cx="4629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 b="1">
                <a:solidFill>
                  <a:srgbClr val="1E3D7B"/>
                </a:solidFill>
                <a:latin typeface="Arial"/>
                <a:cs typeface="Arial"/>
              </a:rPr>
              <a:t>Food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59948" y="4399788"/>
            <a:ext cx="791210" cy="431165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170180" marR="5080" indent="-158115">
              <a:lnSpc>
                <a:spcPts val="1510"/>
              </a:lnSpc>
              <a:spcBef>
                <a:spcPts val="290"/>
              </a:spcBef>
            </a:pPr>
            <a:r>
              <a:rPr dirty="0" sz="1400" spc="-10" b="1">
                <a:solidFill>
                  <a:srgbClr val="1E3D7B"/>
                </a:solidFill>
                <a:latin typeface="Arial"/>
                <a:cs typeface="Arial"/>
              </a:rPr>
              <a:t>Financial relief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452261" y="4402835"/>
            <a:ext cx="982344" cy="61976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ctr" marL="12700" marR="5080">
              <a:lnSpc>
                <a:spcPct val="89300"/>
              </a:lnSpc>
              <a:spcBef>
                <a:spcPts val="280"/>
              </a:spcBef>
            </a:pPr>
            <a:r>
              <a:rPr dirty="0" sz="1400" spc="-10" b="1">
                <a:solidFill>
                  <a:srgbClr val="1E3D7B"/>
                </a:solidFill>
                <a:latin typeface="Arial"/>
                <a:cs typeface="Arial"/>
              </a:rPr>
              <a:t>Private transportat </a:t>
            </a:r>
            <a:r>
              <a:rPr dirty="0" sz="1400" spc="-25" b="1">
                <a:solidFill>
                  <a:srgbClr val="1E3D7B"/>
                </a:solidFill>
                <a:latin typeface="Arial"/>
                <a:cs typeface="Arial"/>
              </a:rPr>
              <a:t>ion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713048" y="4399788"/>
            <a:ext cx="1238250" cy="61976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ctr" marL="12700" marR="5080" indent="-1905">
              <a:lnSpc>
                <a:spcPct val="89300"/>
              </a:lnSpc>
              <a:spcBef>
                <a:spcPts val="280"/>
              </a:spcBef>
            </a:pPr>
            <a:r>
              <a:rPr dirty="0" sz="1400" b="1">
                <a:solidFill>
                  <a:srgbClr val="1E3D7B"/>
                </a:solidFill>
                <a:latin typeface="Arial"/>
                <a:cs typeface="Arial"/>
              </a:rPr>
              <a:t>Medication</a:t>
            </a:r>
            <a:r>
              <a:rPr dirty="0" sz="1400" spc="300" b="1">
                <a:solidFill>
                  <a:srgbClr val="1E3D7B"/>
                </a:solidFill>
                <a:latin typeface="Arial"/>
                <a:cs typeface="Arial"/>
              </a:rPr>
              <a:t> </a:t>
            </a:r>
            <a:r>
              <a:rPr dirty="0" sz="1400" spc="60" b="1">
                <a:solidFill>
                  <a:srgbClr val="1E3D7B"/>
                </a:solidFill>
                <a:latin typeface="Arial"/>
                <a:cs typeface="Arial"/>
              </a:rPr>
              <a:t>+ </a:t>
            </a:r>
            <a:r>
              <a:rPr dirty="0" sz="1400" b="1">
                <a:solidFill>
                  <a:srgbClr val="1E3D7B"/>
                </a:solidFill>
                <a:latin typeface="Arial"/>
                <a:cs typeface="Arial"/>
              </a:rPr>
              <a:t>COVID</a:t>
            </a:r>
            <a:r>
              <a:rPr dirty="0" sz="1400" spc="105" b="1">
                <a:solidFill>
                  <a:srgbClr val="1E3D7B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1E3D7B"/>
                </a:solidFill>
                <a:latin typeface="Arial"/>
                <a:cs typeface="Arial"/>
              </a:rPr>
              <a:t>supply delivery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9353011" y="3710973"/>
            <a:ext cx="1181100" cy="579755"/>
            <a:chOff x="9353011" y="3710973"/>
            <a:chExt cx="1181100" cy="579755"/>
          </a:xfrm>
        </p:grpSpPr>
        <p:sp>
          <p:nvSpPr>
            <p:cNvPr id="11" name="object 11"/>
            <p:cNvSpPr/>
            <p:nvPr/>
          </p:nvSpPr>
          <p:spPr>
            <a:xfrm>
              <a:off x="9359361" y="3717323"/>
              <a:ext cx="1168400" cy="567055"/>
            </a:xfrm>
            <a:custGeom>
              <a:avLst/>
              <a:gdLst/>
              <a:ahLst/>
              <a:cxnLst/>
              <a:rect l="l" t="t" r="r" b="b"/>
              <a:pathLst>
                <a:path w="1168400" h="567054">
                  <a:moveTo>
                    <a:pt x="1111416" y="0"/>
                  </a:moveTo>
                  <a:lnTo>
                    <a:pt x="56663" y="0"/>
                  </a:lnTo>
                  <a:lnTo>
                    <a:pt x="34607" y="4452"/>
                  </a:lnTo>
                  <a:lnTo>
                    <a:pt x="16596" y="16596"/>
                  </a:lnTo>
                  <a:lnTo>
                    <a:pt x="4452" y="34607"/>
                  </a:lnTo>
                  <a:lnTo>
                    <a:pt x="0" y="56663"/>
                  </a:lnTo>
                  <a:lnTo>
                    <a:pt x="0" y="509973"/>
                  </a:lnTo>
                  <a:lnTo>
                    <a:pt x="4452" y="532029"/>
                  </a:lnTo>
                  <a:lnTo>
                    <a:pt x="16596" y="550040"/>
                  </a:lnTo>
                  <a:lnTo>
                    <a:pt x="34607" y="562184"/>
                  </a:lnTo>
                  <a:lnTo>
                    <a:pt x="56663" y="566637"/>
                  </a:lnTo>
                  <a:lnTo>
                    <a:pt x="1111416" y="566637"/>
                  </a:lnTo>
                  <a:lnTo>
                    <a:pt x="1133472" y="562184"/>
                  </a:lnTo>
                  <a:lnTo>
                    <a:pt x="1151484" y="550040"/>
                  </a:lnTo>
                  <a:lnTo>
                    <a:pt x="1163628" y="532029"/>
                  </a:lnTo>
                  <a:lnTo>
                    <a:pt x="1168081" y="509973"/>
                  </a:lnTo>
                  <a:lnTo>
                    <a:pt x="1168081" y="56663"/>
                  </a:lnTo>
                  <a:lnTo>
                    <a:pt x="1163628" y="34607"/>
                  </a:lnTo>
                  <a:lnTo>
                    <a:pt x="1151484" y="16596"/>
                  </a:lnTo>
                  <a:lnTo>
                    <a:pt x="1133472" y="4452"/>
                  </a:lnTo>
                  <a:lnTo>
                    <a:pt x="1111416" y="0"/>
                  </a:lnTo>
                  <a:close/>
                </a:path>
              </a:pathLst>
            </a:custGeom>
            <a:solidFill>
              <a:srgbClr val="1E3D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9359361" y="3717323"/>
              <a:ext cx="1168400" cy="567055"/>
            </a:xfrm>
            <a:custGeom>
              <a:avLst/>
              <a:gdLst/>
              <a:ahLst/>
              <a:cxnLst/>
              <a:rect l="l" t="t" r="r" b="b"/>
              <a:pathLst>
                <a:path w="1168400" h="567054">
                  <a:moveTo>
                    <a:pt x="0" y="56664"/>
                  </a:moveTo>
                  <a:lnTo>
                    <a:pt x="4452" y="34608"/>
                  </a:lnTo>
                  <a:lnTo>
                    <a:pt x="16596" y="16596"/>
                  </a:lnTo>
                  <a:lnTo>
                    <a:pt x="34607" y="4452"/>
                  </a:lnTo>
                  <a:lnTo>
                    <a:pt x="56664" y="0"/>
                  </a:lnTo>
                  <a:lnTo>
                    <a:pt x="1111417" y="0"/>
                  </a:lnTo>
                  <a:lnTo>
                    <a:pt x="1133473" y="4452"/>
                  </a:lnTo>
                  <a:lnTo>
                    <a:pt x="1151484" y="16596"/>
                  </a:lnTo>
                  <a:lnTo>
                    <a:pt x="1163628" y="34608"/>
                  </a:lnTo>
                  <a:lnTo>
                    <a:pt x="1168081" y="56664"/>
                  </a:lnTo>
                  <a:lnTo>
                    <a:pt x="1168081" y="509973"/>
                  </a:lnTo>
                  <a:lnTo>
                    <a:pt x="1163628" y="532029"/>
                  </a:lnTo>
                  <a:lnTo>
                    <a:pt x="1151484" y="550041"/>
                  </a:lnTo>
                  <a:lnTo>
                    <a:pt x="1133473" y="562185"/>
                  </a:lnTo>
                  <a:lnTo>
                    <a:pt x="1111417" y="566638"/>
                  </a:lnTo>
                  <a:lnTo>
                    <a:pt x="56664" y="566638"/>
                  </a:lnTo>
                  <a:lnTo>
                    <a:pt x="34607" y="562185"/>
                  </a:lnTo>
                  <a:lnTo>
                    <a:pt x="16596" y="550041"/>
                  </a:lnTo>
                  <a:lnTo>
                    <a:pt x="4452" y="532029"/>
                  </a:lnTo>
                  <a:lnTo>
                    <a:pt x="0" y="509973"/>
                  </a:lnTo>
                  <a:lnTo>
                    <a:pt x="0" y="56664"/>
                  </a:lnTo>
                  <a:close/>
                </a:path>
              </a:pathLst>
            </a:custGeom>
            <a:ln w="12700">
              <a:solidFill>
                <a:srgbClr val="F6F5F6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26167" y="3822192"/>
              <a:ext cx="432816" cy="356616"/>
            </a:xfrm>
            <a:prstGeom prst="rect">
              <a:avLst/>
            </a:prstGeom>
          </p:spPr>
        </p:pic>
      </p:grpSp>
      <p:grpSp>
        <p:nvGrpSpPr>
          <p:cNvPr id="14" name="object 14"/>
          <p:cNvGrpSpPr/>
          <p:nvPr/>
        </p:nvGrpSpPr>
        <p:grpSpPr>
          <a:xfrm>
            <a:off x="6576612" y="3710973"/>
            <a:ext cx="1181100" cy="579755"/>
            <a:chOff x="6576612" y="3710973"/>
            <a:chExt cx="1181100" cy="579755"/>
          </a:xfrm>
        </p:grpSpPr>
        <p:sp>
          <p:nvSpPr>
            <p:cNvPr id="15" name="object 15"/>
            <p:cNvSpPr/>
            <p:nvPr/>
          </p:nvSpPr>
          <p:spPr>
            <a:xfrm>
              <a:off x="6582962" y="3717323"/>
              <a:ext cx="1168400" cy="567055"/>
            </a:xfrm>
            <a:custGeom>
              <a:avLst/>
              <a:gdLst/>
              <a:ahLst/>
              <a:cxnLst/>
              <a:rect l="l" t="t" r="r" b="b"/>
              <a:pathLst>
                <a:path w="1168400" h="567054">
                  <a:moveTo>
                    <a:pt x="1111416" y="0"/>
                  </a:moveTo>
                  <a:lnTo>
                    <a:pt x="56664" y="0"/>
                  </a:lnTo>
                  <a:lnTo>
                    <a:pt x="34608" y="4452"/>
                  </a:lnTo>
                  <a:lnTo>
                    <a:pt x="16596" y="16596"/>
                  </a:lnTo>
                  <a:lnTo>
                    <a:pt x="4452" y="34607"/>
                  </a:lnTo>
                  <a:lnTo>
                    <a:pt x="0" y="56663"/>
                  </a:lnTo>
                  <a:lnTo>
                    <a:pt x="0" y="509973"/>
                  </a:lnTo>
                  <a:lnTo>
                    <a:pt x="4452" y="532029"/>
                  </a:lnTo>
                  <a:lnTo>
                    <a:pt x="16596" y="550040"/>
                  </a:lnTo>
                  <a:lnTo>
                    <a:pt x="34608" y="562184"/>
                  </a:lnTo>
                  <a:lnTo>
                    <a:pt x="56664" y="566637"/>
                  </a:lnTo>
                  <a:lnTo>
                    <a:pt x="1111416" y="566637"/>
                  </a:lnTo>
                  <a:lnTo>
                    <a:pt x="1133472" y="562184"/>
                  </a:lnTo>
                  <a:lnTo>
                    <a:pt x="1151484" y="550040"/>
                  </a:lnTo>
                  <a:lnTo>
                    <a:pt x="1163628" y="532029"/>
                  </a:lnTo>
                  <a:lnTo>
                    <a:pt x="1168081" y="509973"/>
                  </a:lnTo>
                  <a:lnTo>
                    <a:pt x="1168081" y="56663"/>
                  </a:lnTo>
                  <a:lnTo>
                    <a:pt x="1163628" y="34607"/>
                  </a:lnTo>
                  <a:lnTo>
                    <a:pt x="1151484" y="16596"/>
                  </a:lnTo>
                  <a:lnTo>
                    <a:pt x="1133472" y="4452"/>
                  </a:lnTo>
                  <a:lnTo>
                    <a:pt x="1111416" y="0"/>
                  </a:lnTo>
                  <a:close/>
                </a:path>
              </a:pathLst>
            </a:custGeom>
            <a:solidFill>
              <a:srgbClr val="1E3D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6582962" y="3717323"/>
              <a:ext cx="1168400" cy="567055"/>
            </a:xfrm>
            <a:custGeom>
              <a:avLst/>
              <a:gdLst/>
              <a:ahLst/>
              <a:cxnLst/>
              <a:rect l="l" t="t" r="r" b="b"/>
              <a:pathLst>
                <a:path w="1168400" h="567054">
                  <a:moveTo>
                    <a:pt x="0" y="56664"/>
                  </a:moveTo>
                  <a:lnTo>
                    <a:pt x="4452" y="34608"/>
                  </a:lnTo>
                  <a:lnTo>
                    <a:pt x="16596" y="16596"/>
                  </a:lnTo>
                  <a:lnTo>
                    <a:pt x="34607" y="4452"/>
                  </a:lnTo>
                  <a:lnTo>
                    <a:pt x="56664" y="0"/>
                  </a:lnTo>
                  <a:lnTo>
                    <a:pt x="1111417" y="0"/>
                  </a:lnTo>
                  <a:lnTo>
                    <a:pt x="1133473" y="4452"/>
                  </a:lnTo>
                  <a:lnTo>
                    <a:pt x="1151484" y="16596"/>
                  </a:lnTo>
                  <a:lnTo>
                    <a:pt x="1163628" y="34608"/>
                  </a:lnTo>
                  <a:lnTo>
                    <a:pt x="1168081" y="56664"/>
                  </a:lnTo>
                  <a:lnTo>
                    <a:pt x="1168081" y="509973"/>
                  </a:lnTo>
                  <a:lnTo>
                    <a:pt x="1163628" y="532029"/>
                  </a:lnTo>
                  <a:lnTo>
                    <a:pt x="1151484" y="550041"/>
                  </a:lnTo>
                  <a:lnTo>
                    <a:pt x="1133473" y="562185"/>
                  </a:lnTo>
                  <a:lnTo>
                    <a:pt x="1111417" y="566638"/>
                  </a:lnTo>
                  <a:lnTo>
                    <a:pt x="56664" y="566638"/>
                  </a:lnTo>
                  <a:lnTo>
                    <a:pt x="34607" y="562185"/>
                  </a:lnTo>
                  <a:lnTo>
                    <a:pt x="16596" y="550041"/>
                  </a:lnTo>
                  <a:lnTo>
                    <a:pt x="4452" y="532029"/>
                  </a:lnTo>
                  <a:lnTo>
                    <a:pt x="0" y="509973"/>
                  </a:lnTo>
                  <a:lnTo>
                    <a:pt x="0" y="56664"/>
                  </a:lnTo>
                  <a:close/>
                </a:path>
              </a:pathLst>
            </a:custGeom>
            <a:ln w="12700">
              <a:solidFill>
                <a:srgbClr val="F6F5F6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64972" y="3833854"/>
              <a:ext cx="404063" cy="333575"/>
            </a:xfrm>
            <a:prstGeom prst="rect">
              <a:avLst/>
            </a:prstGeom>
          </p:spPr>
        </p:pic>
      </p:grpSp>
      <p:grpSp>
        <p:nvGrpSpPr>
          <p:cNvPr id="18" name="object 18"/>
          <p:cNvGrpSpPr/>
          <p:nvPr/>
        </p:nvGrpSpPr>
        <p:grpSpPr>
          <a:xfrm>
            <a:off x="10741211" y="3710975"/>
            <a:ext cx="1181100" cy="579755"/>
            <a:chOff x="10741211" y="3710975"/>
            <a:chExt cx="1181100" cy="579755"/>
          </a:xfrm>
        </p:grpSpPr>
        <p:sp>
          <p:nvSpPr>
            <p:cNvPr id="19" name="object 19"/>
            <p:cNvSpPr/>
            <p:nvPr/>
          </p:nvSpPr>
          <p:spPr>
            <a:xfrm>
              <a:off x="10747561" y="3717325"/>
              <a:ext cx="1168400" cy="567055"/>
            </a:xfrm>
            <a:custGeom>
              <a:avLst/>
              <a:gdLst/>
              <a:ahLst/>
              <a:cxnLst/>
              <a:rect l="l" t="t" r="r" b="b"/>
              <a:pathLst>
                <a:path w="1168400" h="567054">
                  <a:moveTo>
                    <a:pt x="1111416" y="0"/>
                  </a:moveTo>
                  <a:lnTo>
                    <a:pt x="56664" y="0"/>
                  </a:lnTo>
                  <a:lnTo>
                    <a:pt x="34608" y="4452"/>
                  </a:lnTo>
                  <a:lnTo>
                    <a:pt x="16596" y="16596"/>
                  </a:lnTo>
                  <a:lnTo>
                    <a:pt x="4452" y="34608"/>
                  </a:lnTo>
                  <a:lnTo>
                    <a:pt x="0" y="56664"/>
                  </a:lnTo>
                  <a:lnTo>
                    <a:pt x="0" y="509973"/>
                  </a:lnTo>
                  <a:lnTo>
                    <a:pt x="4452" y="532030"/>
                  </a:lnTo>
                  <a:lnTo>
                    <a:pt x="16596" y="550041"/>
                  </a:lnTo>
                  <a:lnTo>
                    <a:pt x="34608" y="562185"/>
                  </a:lnTo>
                  <a:lnTo>
                    <a:pt x="56664" y="566638"/>
                  </a:lnTo>
                  <a:lnTo>
                    <a:pt x="1111416" y="566638"/>
                  </a:lnTo>
                  <a:lnTo>
                    <a:pt x="1133472" y="562185"/>
                  </a:lnTo>
                  <a:lnTo>
                    <a:pt x="1151484" y="550041"/>
                  </a:lnTo>
                  <a:lnTo>
                    <a:pt x="1163628" y="532030"/>
                  </a:lnTo>
                  <a:lnTo>
                    <a:pt x="1168081" y="509973"/>
                  </a:lnTo>
                  <a:lnTo>
                    <a:pt x="1168081" y="56664"/>
                  </a:lnTo>
                  <a:lnTo>
                    <a:pt x="1163628" y="34608"/>
                  </a:lnTo>
                  <a:lnTo>
                    <a:pt x="1151484" y="16596"/>
                  </a:lnTo>
                  <a:lnTo>
                    <a:pt x="1133472" y="4452"/>
                  </a:lnTo>
                  <a:lnTo>
                    <a:pt x="1111416" y="0"/>
                  </a:lnTo>
                  <a:close/>
                </a:path>
              </a:pathLst>
            </a:custGeom>
            <a:solidFill>
              <a:srgbClr val="1E3D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10747561" y="3717325"/>
              <a:ext cx="1168400" cy="567055"/>
            </a:xfrm>
            <a:custGeom>
              <a:avLst/>
              <a:gdLst/>
              <a:ahLst/>
              <a:cxnLst/>
              <a:rect l="l" t="t" r="r" b="b"/>
              <a:pathLst>
                <a:path w="1168400" h="567054">
                  <a:moveTo>
                    <a:pt x="0" y="56664"/>
                  </a:moveTo>
                  <a:lnTo>
                    <a:pt x="4452" y="34608"/>
                  </a:lnTo>
                  <a:lnTo>
                    <a:pt x="16596" y="16596"/>
                  </a:lnTo>
                  <a:lnTo>
                    <a:pt x="34607" y="4452"/>
                  </a:lnTo>
                  <a:lnTo>
                    <a:pt x="56664" y="0"/>
                  </a:lnTo>
                  <a:lnTo>
                    <a:pt x="1111417" y="0"/>
                  </a:lnTo>
                  <a:lnTo>
                    <a:pt x="1133473" y="4452"/>
                  </a:lnTo>
                  <a:lnTo>
                    <a:pt x="1151484" y="16596"/>
                  </a:lnTo>
                  <a:lnTo>
                    <a:pt x="1163628" y="34608"/>
                  </a:lnTo>
                  <a:lnTo>
                    <a:pt x="1168081" y="56664"/>
                  </a:lnTo>
                  <a:lnTo>
                    <a:pt x="1168081" y="509973"/>
                  </a:lnTo>
                  <a:lnTo>
                    <a:pt x="1163628" y="532029"/>
                  </a:lnTo>
                  <a:lnTo>
                    <a:pt x="1151484" y="550041"/>
                  </a:lnTo>
                  <a:lnTo>
                    <a:pt x="1133473" y="562185"/>
                  </a:lnTo>
                  <a:lnTo>
                    <a:pt x="1111417" y="566638"/>
                  </a:lnTo>
                  <a:lnTo>
                    <a:pt x="56664" y="566638"/>
                  </a:lnTo>
                  <a:lnTo>
                    <a:pt x="34607" y="562185"/>
                  </a:lnTo>
                  <a:lnTo>
                    <a:pt x="16596" y="550041"/>
                  </a:lnTo>
                  <a:lnTo>
                    <a:pt x="4452" y="532029"/>
                  </a:lnTo>
                  <a:lnTo>
                    <a:pt x="0" y="509973"/>
                  </a:lnTo>
                  <a:lnTo>
                    <a:pt x="0" y="56664"/>
                  </a:lnTo>
                  <a:close/>
                </a:path>
              </a:pathLst>
            </a:custGeom>
            <a:ln w="12700">
              <a:solidFill>
                <a:srgbClr val="F6F5F6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1" name="object 2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146556" y="3839403"/>
              <a:ext cx="425716" cy="351451"/>
            </a:xfrm>
            <a:prstGeom prst="rect">
              <a:avLst/>
            </a:prstGeom>
          </p:spPr>
        </p:pic>
      </p:grpSp>
      <p:grpSp>
        <p:nvGrpSpPr>
          <p:cNvPr id="22" name="object 22"/>
          <p:cNvGrpSpPr/>
          <p:nvPr/>
        </p:nvGrpSpPr>
        <p:grpSpPr>
          <a:xfrm>
            <a:off x="7964813" y="3710973"/>
            <a:ext cx="1181100" cy="579755"/>
            <a:chOff x="7964813" y="3710973"/>
            <a:chExt cx="1181100" cy="579755"/>
          </a:xfrm>
        </p:grpSpPr>
        <p:sp>
          <p:nvSpPr>
            <p:cNvPr id="23" name="object 23"/>
            <p:cNvSpPr/>
            <p:nvPr/>
          </p:nvSpPr>
          <p:spPr>
            <a:xfrm>
              <a:off x="7971163" y="3717323"/>
              <a:ext cx="1168400" cy="567055"/>
            </a:xfrm>
            <a:custGeom>
              <a:avLst/>
              <a:gdLst/>
              <a:ahLst/>
              <a:cxnLst/>
              <a:rect l="l" t="t" r="r" b="b"/>
              <a:pathLst>
                <a:path w="1168400" h="567054">
                  <a:moveTo>
                    <a:pt x="1111416" y="0"/>
                  </a:moveTo>
                  <a:lnTo>
                    <a:pt x="56663" y="0"/>
                  </a:lnTo>
                  <a:lnTo>
                    <a:pt x="34607" y="4452"/>
                  </a:lnTo>
                  <a:lnTo>
                    <a:pt x="16596" y="16596"/>
                  </a:lnTo>
                  <a:lnTo>
                    <a:pt x="4452" y="34607"/>
                  </a:lnTo>
                  <a:lnTo>
                    <a:pt x="0" y="56663"/>
                  </a:lnTo>
                  <a:lnTo>
                    <a:pt x="0" y="509973"/>
                  </a:lnTo>
                  <a:lnTo>
                    <a:pt x="4452" y="532029"/>
                  </a:lnTo>
                  <a:lnTo>
                    <a:pt x="16596" y="550040"/>
                  </a:lnTo>
                  <a:lnTo>
                    <a:pt x="34607" y="562184"/>
                  </a:lnTo>
                  <a:lnTo>
                    <a:pt x="56663" y="566637"/>
                  </a:lnTo>
                  <a:lnTo>
                    <a:pt x="1111416" y="566637"/>
                  </a:lnTo>
                  <a:lnTo>
                    <a:pt x="1133472" y="562184"/>
                  </a:lnTo>
                  <a:lnTo>
                    <a:pt x="1151483" y="550040"/>
                  </a:lnTo>
                  <a:lnTo>
                    <a:pt x="1163627" y="532029"/>
                  </a:lnTo>
                  <a:lnTo>
                    <a:pt x="1168079" y="509973"/>
                  </a:lnTo>
                  <a:lnTo>
                    <a:pt x="1168079" y="56663"/>
                  </a:lnTo>
                  <a:lnTo>
                    <a:pt x="1163627" y="34607"/>
                  </a:lnTo>
                  <a:lnTo>
                    <a:pt x="1151483" y="16596"/>
                  </a:lnTo>
                  <a:lnTo>
                    <a:pt x="1133472" y="4452"/>
                  </a:lnTo>
                  <a:lnTo>
                    <a:pt x="1111416" y="0"/>
                  </a:lnTo>
                  <a:close/>
                </a:path>
              </a:pathLst>
            </a:custGeom>
            <a:solidFill>
              <a:srgbClr val="1E3D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7971163" y="3717323"/>
              <a:ext cx="1168400" cy="567055"/>
            </a:xfrm>
            <a:custGeom>
              <a:avLst/>
              <a:gdLst/>
              <a:ahLst/>
              <a:cxnLst/>
              <a:rect l="l" t="t" r="r" b="b"/>
              <a:pathLst>
                <a:path w="1168400" h="567054">
                  <a:moveTo>
                    <a:pt x="0" y="56664"/>
                  </a:moveTo>
                  <a:lnTo>
                    <a:pt x="4452" y="34608"/>
                  </a:lnTo>
                  <a:lnTo>
                    <a:pt x="16596" y="16596"/>
                  </a:lnTo>
                  <a:lnTo>
                    <a:pt x="34607" y="4452"/>
                  </a:lnTo>
                  <a:lnTo>
                    <a:pt x="56664" y="0"/>
                  </a:lnTo>
                  <a:lnTo>
                    <a:pt x="1111417" y="0"/>
                  </a:lnTo>
                  <a:lnTo>
                    <a:pt x="1133473" y="4452"/>
                  </a:lnTo>
                  <a:lnTo>
                    <a:pt x="1151484" y="16596"/>
                  </a:lnTo>
                  <a:lnTo>
                    <a:pt x="1163628" y="34608"/>
                  </a:lnTo>
                  <a:lnTo>
                    <a:pt x="1168081" y="56664"/>
                  </a:lnTo>
                  <a:lnTo>
                    <a:pt x="1168081" y="509973"/>
                  </a:lnTo>
                  <a:lnTo>
                    <a:pt x="1163628" y="532029"/>
                  </a:lnTo>
                  <a:lnTo>
                    <a:pt x="1151484" y="550041"/>
                  </a:lnTo>
                  <a:lnTo>
                    <a:pt x="1133473" y="562185"/>
                  </a:lnTo>
                  <a:lnTo>
                    <a:pt x="1111417" y="566638"/>
                  </a:lnTo>
                  <a:lnTo>
                    <a:pt x="56664" y="566638"/>
                  </a:lnTo>
                  <a:lnTo>
                    <a:pt x="34607" y="562185"/>
                  </a:lnTo>
                  <a:lnTo>
                    <a:pt x="16596" y="550041"/>
                  </a:lnTo>
                  <a:lnTo>
                    <a:pt x="4452" y="532029"/>
                  </a:lnTo>
                  <a:lnTo>
                    <a:pt x="0" y="509973"/>
                  </a:lnTo>
                  <a:lnTo>
                    <a:pt x="0" y="56664"/>
                  </a:lnTo>
                  <a:close/>
                </a:path>
              </a:pathLst>
            </a:custGeom>
            <a:ln w="12700">
              <a:solidFill>
                <a:srgbClr val="F6F5F6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5" name="object 2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56871" y="3830417"/>
              <a:ext cx="396662" cy="327465"/>
            </a:xfrm>
            <a:prstGeom prst="rect">
              <a:avLst/>
            </a:prstGeom>
          </p:spPr>
        </p:pic>
      </p:grpSp>
      <p:sp>
        <p:nvSpPr>
          <p:cNvPr id="26" name="object 2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 spc="-50"/>
              <a:t>1</a:t>
            </a:fld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17238" y="373380"/>
            <a:ext cx="4136390" cy="6959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75"/>
              <a:t>Research</a:t>
            </a:r>
            <a:r>
              <a:rPr dirty="0" spc="-229"/>
              <a:t> </a:t>
            </a:r>
            <a:r>
              <a:rPr dirty="0" spc="-10"/>
              <a:t>Goals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6722" y="1472692"/>
            <a:ext cx="6123940" cy="3427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dirty="0" sz="2800">
                <a:solidFill>
                  <a:srgbClr val="252625"/>
                </a:solidFill>
                <a:latin typeface="Arial"/>
                <a:cs typeface="Arial"/>
              </a:rPr>
              <a:t>We</a:t>
            </a:r>
            <a:r>
              <a:rPr dirty="0" sz="2800" spc="-70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 spc="60">
                <a:solidFill>
                  <a:srgbClr val="252625"/>
                </a:solidFill>
                <a:latin typeface="Arial"/>
                <a:cs typeface="Arial"/>
              </a:rPr>
              <a:t>interviewed</a:t>
            </a:r>
            <a:r>
              <a:rPr dirty="0" sz="2800" spc="-65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 spc="65">
                <a:solidFill>
                  <a:srgbClr val="252625"/>
                </a:solidFill>
                <a:latin typeface="Arial"/>
                <a:cs typeface="Arial"/>
              </a:rPr>
              <a:t>the</a:t>
            </a:r>
            <a:r>
              <a:rPr dirty="0" sz="2800" spc="-65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 spc="-20">
                <a:solidFill>
                  <a:srgbClr val="252625"/>
                </a:solidFill>
                <a:latin typeface="Arial"/>
                <a:cs typeface="Arial"/>
              </a:rPr>
              <a:t>SSP’s </a:t>
            </a:r>
            <a:r>
              <a:rPr dirty="0" sz="2800">
                <a:solidFill>
                  <a:srgbClr val="252625"/>
                </a:solidFill>
                <a:latin typeface="Arial"/>
                <a:cs typeface="Arial"/>
              </a:rPr>
              <a:t>administrators</a:t>
            </a:r>
            <a:r>
              <a:rPr dirty="0" sz="2800" spc="80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 spc="65">
                <a:solidFill>
                  <a:srgbClr val="252625"/>
                </a:solidFill>
                <a:latin typeface="Arial"/>
                <a:cs typeface="Arial"/>
              </a:rPr>
              <a:t>and</a:t>
            </a:r>
            <a:r>
              <a:rPr dirty="0" sz="2800" spc="95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 spc="60">
                <a:solidFill>
                  <a:srgbClr val="252625"/>
                </a:solidFill>
                <a:latin typeface="Arial"/>
                <a:cs typeface="Arial"/>
              </a:rPr>
              <a:t>frontline</a:t>
            </a:r>
            <a:r>
              <a:rPr dirty="0" sz="2800" spc="85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 spc="45">
                <a:solidFill>
                  <a:srgbClr val="252625"/>
                </a:solidFill>
                <a:latin typeface="Arial"/>
                <a:cs typeface="Arial"/>
              </a:rPr>
              <a:t>providers </a:t>
            </a:r>
            <a:r>
              <a:rPr dirty="0" sz="2800" spc="125">
                <a:solidFill>
                  <a:srgbClr val="252625"/>
                </a:solidFill>
                <a:latin typeface="Arial"/>
                <a:cs typeface="Arial"/>
              </a:rPr>
              <a:t>to</a:t>
            </a:r>
            <a:r>
              <a:rPr dirty="0" sz="2800" spc="-100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 spc="60">
                <a:solidFill>
                  <a:srgbClr val="252625"/>
                </a:solidFill>
                <a:latin typeface="Arial"/>
                <a:cs typeface="Arial"/>
              </a:rPr>
              <a:t>gain</a:t>
            </a:r>
            <a:r>
              <a:rPr dirty="0" sz="2800" spc="-95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252625"/>
                </a:solidFill>
                <a:latin typeface="Arial"/>
                <a:cs typeface="Arial"/>
              </a:rPr>
              <a:t>a</a:t>
            </a:r>
            <a:r>
              <a:rPr dirty="0" sz="2800" spc="-90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 spc="-35">
                <a:solidFill>
                  <a:srgbClr val="252625"/>
                </a:solidFill>
                <a:latin typeface="Arial"/>
                <a:cs typeface="Arial"/>
              </a:rPr>
              <a:t>sense</a:t>
            </a:r>
            <a:r>
              <a:rPr dirty="0" sz="2800" spc="-95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 spc="90">
                <a:solidFill>
                  <a:srgbClr val="252625"/>
                </a:solidFill>
                <a:latin typeface="Arial"/>
                <a:cs typeface="Arial"/>
              </a:rPr>
              <a:t>of</a:t>
            </a:r>
            <a:r>
              <a:rPr dirty="0" sz="2800" spc="-35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 spc="60">
                <a:solidFill>
                  <a:srgbClr val="252625"/>
                </a:solidFill>
                <a:latin typeface="Arial"/>
                <a:cs typeface="Arial"/>
              </a:rPr>
              <a:t>major</a:t>
            </a:r>
            <a:r>
              <a:rPr dirty="0" sz="2800" spc="-90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 spc="-10">
                <a:solidFill>
                  <a:srgbClr val="252625"/>
                </a:solidFill>
                <a:latin typeface="Arial"/>
                <a:cs typeface="Arial"/>
              </a:rPr>
              <a:t>challenges </a:t>
            </a:r>
            <a:r>
              <a:rPr dirty="0" sz="2800" spc="65">
                <a:solidFill>
                  <a:srgbClr val="252625"/>
                </a:solidFill>
                <a:latin typeface="Arial"/>
                <a:cs typeface="Arial"/>
              </a:rPr>
              <a:t>and</a:t>
            </a:r>
            <a:r>
              <a:rPr dirty="0" sz="2800" spc="195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252625"/>
                </a:solidFill>
                <a:latin typeface="Arial"/>
                <a:cs typeface="Arial"/>
              </a:rPr>
              <a:t>interesting</a:t>
            </a:r>
            <a:r>
              <a:rPr dirty="0" sz="2800" spc="200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 spc="-10">
                <a:solidFill>
                  <a:srgbClr val="252625"/>
                </a:solidFill>
                <a:latin typeface="Arial"/>
                <a:cs typeface="Arial"/>
              </a:rPr>
              <a:t>solutions.</a:t>
            </a:r>
            <a:endParaRPr sz="2800">
              <a:latin typeface="Arial"/>
              <a:cs typeface="Arial"/>
            </a:endParaRPr>
          </a:p>
          <a:p>
            <a:pPr marL="12700" marR="10795">
              <a:lnSpc>
                <a:spcPct val="108600"/>
              </a:lnSpc>
              <a:spcBef>
                <a:spcPts val="1055"/>
              </a:spcBef>
            </a:pPr>
            <a:r>
              <a:rPr dirty="0" sz="2800">
                <a:solidFill>
                  <a:srgbClr val="252625"/>
                </a:solidFill>
                <a:latin typeface="Arial"/>
                <a:cs typeface="Arial"/>
              </a:rPr>
              <a:t>We</a:t>
            </a:r>
            <a:r>
              <a:rPr dirty="0" sz="2800" spc="-30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252625"/>
                </a:solidFill>
                <a:latin typeface="Arial"/>
                <a:cs typeface="Arial"/>
              </a:rPr>
              <a:t>also</a:t>
            </a:r>
            <a:r>
              <a:rPr dirty="0" sz="2800" spc="-30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252625"/>
                </a:solidFill>
                <a:latin typeface="Arial"/>
                <a:cs typeface="Arial"/>
              </a:rPr>
              <a:t>heard</a:t>
            </a:r>
            <a:r>
              <a:rPr dirty="0" sz="2800" spc="-25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252625"/>
                </a:solidFill>
                <a:latin typeface="Arial"/>
                <a:cs typeface="Arial"/>
              </a:rPr>
              <a:t>some</a:t>
            </a:r>
            <a:r>
              <a:rPr dirty="0" sz="2800" spc="-25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 spc="75">
                <a:solidFill>
                  <a:srgbClr val="252625"/>
                </a:solidFill>
                <a:latin typeface="Arial"/>
                <a:cs typeface="Arial"/>
              </a:rPr>
              <a:t>potential</a:t>
            </a:r>
            <a:r>
              <a:rPr dirty="0" sz="2800" spc="-35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 spc="-50">
                <a:solidFill>
                  <a:srgbClr val="252625"/>
                </a:solidFill>
                <a:latin typeface="Arial"/>
                <a:cs typeface="Arial"/>
              </a:rPr>
              <a:t>ways</a:t>
            </a:r>
            <a:r>
              <a:rPr dirty="0" sz="2800" spc="-35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 spc="35">
                <a:solidFill>
                  <a:srgbClr val="252625"/>
                </a:solidFill>
                <a:latin typeface="Arial"/>
                <a:cs typeface="Arial"/>
              </a:rPr>
              <a:t>in </a:t>
            </a:r>
            <a:r>
              <a:rPr dirty="0" sz="2800" spc="50">
                <a:solidFill>
                  <a:srgbClr val="252625"/>
                </a:solidFill>
                <a:latin typeface="Arial"/>
                <a:cs typeface="Arial"/>
              </a:rPr>
              <a:t>which</a:t>
            </a:r>
            <a:r>
              <a:rPr dirty="0" sz="2800" spc="75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252625"/>
                </a:solidFill>
                <a:latin typeface="Arial"/>
                <a:cs typeface="Arial"/>
              </a:rPr>
              <a:t>technical</a:t>
            </a:r>
            <a:r>
              <a:rPr dirty="0" sz="2800" spc="70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252625"/>
                </a:solidFill>
                <a:latin typeface="Arial"/>
                <a:cs typeface="Arial"/>
              </a:rPr>
              <a:t>challenges</a:t>
            </a:r>
            <a:r>
              <a:rPr dirty="0" sz="2800" spc="70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 spc="90">
                <a:solidFill>
                  <a:srgbClr val="252625"/>
                </a:solidFill>
                <a:latin typeface="Arial"/>
                <a:cs typeface="Arial"/>
              </a:rPr>
              <a:t>could</a:t>
            </a:r>
            <a:r>
              <a:rPr dirty="0" sz="2800" spc="75">
                <a:solidFill>
                  <a:srgbClr val="252625"/>
                </a:solidFill>
                <a:latin typeface="Arial"/>
                <a:cs typeface="Arial"/>
              </a:rPr>
              <a:t> </a:t>
            </a:r>
            <a:r>
              <a:rPr dirty="0" sz="2800" spc="100">
                <a:solidFill>
                  <a:srgbClr val="252625"/>
                </a:solidFill>
                <a:latin typeface="Arial"/>
                <a:cs typeface="Arial"/>
              </a:rPr>
              <a:t>be </a:t>
            </a:r>
            <a:r>
              <a:rPr dirty="0" sz="2800" spc="-10">
                <a:solidFill>
                  <a:srgbClr val="252625"/>
                </a:solidFill>
                <a:latin typeface="Arial"/>
                <a:cs typeface="Arial"/>
              </a:rPr>
              <a:t>solved.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946135" y="441959"/>
            <a:ext cx="3572510" cy="4599940"/>
            <a:chOff x="7946135" y="441959"/>
            <a:chExt cx="3572510" cy="459994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946135" y="441959"/>
              <a:ext cx="3572255" cy="459943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971511" y="467732"/>
              <a:ext cx="3468583" cy="4494411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 spc="-50"/>
              <a:t>1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000"/>
              <a:t>Key</a:t>
            </a:r>
            <a:r>
              <a:rPr dirty="0" sz="4000" spc="-195"/>
              <a:t> </a:t>
            </a:r>
            <a:r>
              <a:rPr dirty="0" sz="4000" spc="-20"/>
              <a:t>Takeaways:</a:t>
            </a:r>
            <a:r>
              <a:rPr dirty="0" sz="4000" spc="-90"/>
              <a:t> </a:t>
            </a:r>
            <a:r>
              <a:rPr dirty="0" sz="4000"/>
              <a:t>Provider</a:t>
            </a:r>
            <a:r>
              <a:rPr dirty="0" sz="4000" spc="-85"/>
              <a:t> </a:t>
            </a:r>
            <a:r>
              <a:rPr dirty="0" sz="4000" spc="229"/>
              <a:t>&amp;</a:t>
            </a:r>
            <a:r>
              <a:rPr dirty="0" sz="4000" spc="-85"/>
              <a:t> </a:t>
            </a:r>
            <a:r>
              <a:rPr dirty="0" sz="4000" spc="50"/>
              <a:t>Client</a:t>
            </a:r>
            <a:r>
              <a:rPr dirty="0" sz="4000" spc="-90"/>
              <a:t> </a:t>
            </a:r>
            <a:r>
              <a:rPr dirty="0" sz="4000" spc="-10"/>
              <a:t>Satisfaction</a:t>
            </a:r>
            <a:endParaRPr sz="4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597" y="1739901"/>
            <a:ext cx="11993636" cy="341698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 spc="-50"/>
              <a:t>1</a:t>
            </a:fld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92608" y="1453895"/>
            <a:ext cx="11607165" cy="4358640"/>
            <a:chOff x="292608" y="1453895"/>
            <a:chExt cx="11607165" cy="435864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2608" y="1453895"/>
              <a:ext cx="11606784" cy="435863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8432" y="1609343"/>
              <a:ext cx="11131296" cy="355092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38497" y="1472858"/>
              <a:ext cx="11515090" cy="4265295"/>
            </a:xfrm>
            <a:custGeom>
              <a:avLst/>
              <a:gdLst/>
              <a:ahLst/>
              <a:cxnLst/>
              <a:rect l="l" t="t" r="r" b="b"/>
              <a:pathLst>
                <a:path w="11515090" h="4265295">
                  <a:moveTo>
                    <a:pt x="10804130" y="0"/>
                  </a:moveTo>
                  <a:lnTo>
                    <a:pt x="710872" y="0"/>
                  </a:lnTo>
                  <a:lnTo>
                    <a:pt x="662201" y="1640"/>
                  </a:lnTo>
                  <a:lnTo>
                    <a:pt x="614411" y="6489"/>
                  </a:lnTo>
                  <a:lnTo>
                    <a:pt x="567607" y="14442"/>
                  </a:lnTo>
                  <a:lnTo>
                    <a:pt x="521894" y="25393"/>
                  </a:lnTo>
                  <a:lnTo>
                    <a:pt x="477379" y="39235"/>
                  </a:lnTo>
                  <a:lnTo>
                    <a:pt x="434168" y="55864"/>
                  </a:lnTo>
                  <a:lnTo>
                    <a:pt x="392367" y="75172"/>
                  </a:lnTo>
                  <a:lnTo>
                    <a:pt x="352081" y="97055"/>
                  </a:lnTo>
                  <a:lnTo>
                    <a:pt x="313417" y="121406"/>
                  </a:lnTo>
                  <a:lnTo>
                    <a:pt x="276479" y="148119"/>
                  </a:lnTo>
                  <a:lnTo>
                    <a:pt x="241375" y="177089"/>
                  </a:lnTo>
                  <a:lnTo>
                    <a:pt x="208209" y="208210"/>
                  </a:lnTo>
                  <a:lnTo>
                    <a:pt x="177089" y="241375"/>
                  </a:lnTo>
                  <a:lnTo>
                    <a:pt x="148119" y="276480"/>
                  </a:lnTo>
                  <a:lnTo>
                    <a:pt x="121405" y="313418"/>
                  </a:lnTo>
                  <a:lnTo>
                    <a:pt x="97054" y="352082"/>
                  </a:lnTo>
                  <a:lnTo>
                    <a:pt x="75172" y="392368"/>
                  </a:lnTo>
                  <a:lnTo>
                    <a:pt x="55863" y="434170"/>
                  </a:lnTo>
                  <a:lnTo>
                    <a:pt x="39235" y="477381"/>
                  </a:lnTo>
                  <a:lnTo>
                    <a:pt x="25393" y="521896"/>
                  </a:lnTo>
                  <a:lnTo>
                    <a:pt x="14442" y="567608"/>
                  </a:lnTo>
                  <a:lnTo>
                    <a:pt x="6489" y="614413"/>
                  </a:lnTo>
                  <a:lnTo>
                    <a:pt x="1640" y="662204"/>
                  </a:lnTo>
                  <a:lnTo>
                    <a:pt x="0" y="710874"/>
                  </a:lnTo>
                  <a:lnTo>
                    <a:pt x="0" y="3554280"/>
                  </a:lnTo>
                  <a:lnTo>
                    <a:pt x="1640" y="3602951"/>
                  </a:lnTo>
                  <a:lnTo>
                    <a:pt x="6489" y="3650741"/>
                  </a:lnTo>
                  <a:lnTo>
                    <a:pt x="14442" y="3697546"/>
                  </a:lnTo>
                  <a:lnTo>
                    <a:pt x="25393" y="3743259"/>
                  </a:lnTo>
                  <a:lnTo>
                    <a:pt x="39235" y="3787773"/>
                  </a:lnTo>
                  <a:lnTo>
                    <a:pt x="55863" y="3830984"/>
                  </a:lnTo>
                  <a:lnTo>
                    <a:pt x="75172" y="3872786"/>
                  </a:lnTo>
                  <a:lnTo>
                    <a:pt x="97054" y="3913072"/>
                  </a:lnTo>
                  <a:lnTo>
                    <a:pt x="121405" y="3951737"/>
                  </a:lnTo>
                  <a:lnTo>
                    <a:pt x="148119" y="3988674"/>
                  </a:lnTo>
                  <a:lnTo>
                    <a:pt x="177089" y="4023778"/>
                  </a:lnTo>
                  <a:lnTo>
                    <a:pt x="208209" y="4056944"/>
                  </a:lnTo>
                  <a:lnTo>
                    <a:pt x="241375" y="4088065"/>
                  </a:lnTo>
                  <a:lnTo>
                    <a:pt x="276479" y="4117035"/>
                  </a:lnTo>
                  <a:lnTo>
                    <a:pt x="313417" y="4143748"/>
                  </a:lnTo>
                  <a:lnTo>
                    <a:pt x="352081" y="4168099"/>
                  </a:lnTo>
                  <a:lnTo>
                    <a:pt x="392367" y="4189982"/>
                  </a:lnTo>
                  <a:lnTo>
                    <a:pt x="434168" y="4209290"/>
                  </a:lnTo>
                  <a:lnTo>
                    <a:pt x="477379" y="4225918"/>
                  </a:lnTo>
                  <a:lnTo>
                    <a:pt x="521894" y="4239761"/>
                  </a:lnTo>
                  <a:lnTo>
                    <a:pt x="567607" y="4250712"/>
                  </a:lnTo>
                  <a:lnTo>
                    <a:pt x="614411" y="4258665"/>
                  </a:lnTo>
                  <a:lnTo>
                    <a:pt x="662201" y="4263514"/>
                  </a:lnTo>
                  <a:lnTo>
                    <a:pt x="710872" y="4265154"/>
                  </a:lnTo>
                  <a:lnTo>
                    <a:pt x="10804130" y="4265154"/>
                  </a:lnTo>
                  <a:lnTo>
                    <a:pt x="10852800" y="4263514"/>
                  </a:lnTo>
                  <a:lnTo>
                    <a:pt x="10900591" y="4258665"/>
                  </a:lnTo>
                  <a:lnTo>
                    <a:pt x="10947395" y="4250712"/>
                  </a:lnTo>
                  <a:lnTo>
                    <a:pt x="10993108" y="4239761"/>
                  </a:lnTo>
                  <a:lnTo>
                    <a:pt x="11037622" y="4225918"/>
                  </a:lnTo>
                  <a:lnTo>
                    <a:pt x="11080833" y="4209290"/>
                  </a:lnTo>
                  <a:lnTo>
                    <a:pt x="11122635" y="4189982"/>
                  </a:lnTo>
                  <a:lnTo>
                    <a:pt x="11162921" y="4168099"/>
                  </a:lnTo>
                  <a:lnTo>
                    <a:pt x="11201585" y="4143748"/>
                  </a:lnTo>
                  <a:lnTo>
                    <a:pt x="11238523" y="4117035"/>
                  </a:lnTo>
                  <a:lnTo>
                    <a:pt x="11273627" y="4088065"/>
                  </a:lnTo>
                  <a:lnTo>
                    <a:pt x="11306792" y="4056944"/>
                  </a:lnTo>
                  <a:lnTo>
                    <a:pt x="11337913" y="4023778"/>
                  </a:lnTo>
                  <a:lnTo>
                    <a:pt x="11366883" y="3988674"/>
                  </a:lnTo>
                  <a:lnTo>
                    <a:pt x="11393596" y="3951737"/>
                  </a:lnTo>
                  <a:lnTo>
                    <a:pt x="11417947" y="3913072"/>
                  </a:lnTo>
                  <a:lnTo>
                    <a:pt x="11439830" y="3872786"/>
                  </a:lnTo>
                  <a:lnTo>
                    <a:pt x="11459138" y="3830984"/>
                  </a:lnTo>
                  <a:lnTo>
                    <a:pt x="11475767" y="3787773"/>
                  </a:lnTo>
                  <a:lnTo>
                    <a:pt x="11489609" y="3743259"/>
                  </a:lnTo>
                  <a:lnTo>
                    <a:pt x="11500560" y="3697546"/>
                  </a:lnTo>
                  <a:lnTo>
                    <a:pt x="11508513" y="3650741"/>
                  </a:lnTo>
                  <a:lnTo>
                    <a:pt x="11513362" y="3602951"/>
                  </a:lnTo>
                  <a:lnTo>
                    <a:pt x="11515002" y="3554280"/>
                  </a:lnTo>
                  <a:lnTo>
                    <a:pt x="11515002" y="710874"/>
                  </a:lnTo>
                  <a:lnTo>
                    <a:pt x="11513362" y="662204"/>
                  </a:lnTo>
                  <a:lnTo>
                    <a:pt x="11508513" y="614413"/>
                  </a:lnTo>
                  <a:lnTo>
                    <a:pt x="11500560" y="567608"/>
                  </a:lnTo>
                  <a:lnTo>
                    <a:pt x="11489609" y="521896"/>
                  </a:lnTo>
                  <a:lnTo>
                    <a:pt x="11475767" y="477381"/>
                  </a:lnTo>
                  <a:lnTo>
                    <a:pt x="11459138" y="434170"/>
                  </a:lnTo>
                  <a:lnTo>
                    <a:pt x="11439830" y="392368"/>
                  </a:lnTo>
                  <a:lnTo>
                    <a:pt x="11417947" y="352082"/>
                  </a:lnTo>
                  <a:lnTo>
                    <a:pt x="11393596" y="313418"/>
                  </a:lnTo>
                  <a:lnTo>
                    <a:pt x="11366883" y="276480"/>
                  </a:lnTo>
                  <a:lnTo>
                    <a:pt x="11337913" y="241375"/>
                  </a:lnTo>
                  <a:lnTo>
                    <a:pt x="11306792" y="208210"/>
                  </a:lnTo>
                  <a:lnTo>
                    <a:pt x="11273627" y="177089"/>
                  </a:lnTo>
                  <a:lnTo>
                    <a:pt x="11238523" y="148119"/>
                  </a:lnTo>
                  <a:lnTo>
                    <a:pt x="11201585" y="121406"/>
                  </a:lnTo>
                  <a:lnTo>
                    <a:pt x="11162921" y="97055"/>
                  </a:lnTo>
                  <a:lnTo>
                    <a:pt x="11122635" y="75172"/>
                  </a:lnTo>
                  <a:lnTo>
                    <a:pt x="11080833" y="55864"/>
                  </a:lnTo>
                  <a:lnTo>
                    <a:pt x="11037622" y="39235"/>
                  </a:lnTo>
                  <a:lnTo>
                    <a:pt x="10993108" y="25393"/>
                  </a:lnTo>
                  <a:lnTo>
                    <a:pt x="10947395" y="14442"/>
                  </a:lnTo>
                  <a:lnTo>
                    <a:pt x="10900591" y="6489"/>
                  </a:lnTo>
                  <a:lnTo>
                    <a:pt x="10852800" y="1640"/>
                  </a:lnTo>
                  <a:lnTo>
                    <a:pt x="10804130" y="0"/>
                  </a:lnTo>
                  <a:close/>
                </a:path>
              </a:pathLst>
            </a:custGeom>
            <a:solidFill>
              <a:srgbClr val="C4E8F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27939" rIns="0" bIns="0" rtlCol="0" vert="horz">
            <a:spAutoFit/>
          </a:bodyPr>
          <a:lstStyle/>
          <a:p>
            <a:pPr marL="241300" marR="5080" indent="-228600">
              <a:lnSpc>
                <a:spcPts val="3100"/>
              </a:lnSpc>
              <a:spcBef>
                <a:spcPts val="219"/>
              </a:spcBef>
              <a:buChar char="■"/>
              <a:tabLst>
                <a:tab pos="241300" algn="l"/>
              </a:tabLst>
            </a:pPr>
            <a:r>
              <a:rPr dirty="0"/>
              <a:t>Human service organizations </a:t>
            </a:r>
            <a:r>
              <a:rPr dirty="0" spc="75"/>
              <a:t>need</a:t>
            </a:r>
            <a:r>
              <a:rPr dirty="0" spc="20"/>
              <a:t> </a:t>
            </a:r>
            <a:r>
              <a:rPr dirty="0" spc="75"/>
              <a:t>more</a:t>
            </a:r>
            <a:r>
              <a:rPr dirty="0" spc="15"/>
              <a:t> </a:t>
            </a:r>
            <a:r>
              <a:rPr dirty="0" spc="80"/>
              <a:t>upfront</a:t>
            </a:r>
            <a:r>
              <a:rPr dirty="0" spc="15"/>
              <a:t> </a:t>
            </a:r>
            <a:r>
              <a:rPr dirty="0"/>
              <a:t>capital </a:t>
            </a:r>
            <a:r>
              <a:rPr dirty="0" spc="60"/>
              <a:t>and</a:t>
            </a:r>
            <a:r>
              <a:rPr dirty="0" spc="20"/>
              <a:t> </a:t>
            </a:r>
            <a:r>
              <a:rPr dirty="0" spc="-10"/>
              <a:t>capacity-</a:t>
            </a:r>
            <a:r>
              <a:rPr dirty="0" spc="110"/>
              <a:t>building</a:t>
            </a:r>
            <a:r>
              <a:rPr dirty="0" spc="-15"/>
              <a:t> </a:t>
            </a:r>
            <a:r>
              <a:rPr dirty="0" spc="70"/>
              <a:t>support</a:t>
            </a:r>
            <a:r>
              <a:rPr dirty="0" spc="-10"/>
              <a:t> </a:t>
            </a:r>
            <a:r>
              <a:rPr dirty="0"/>
              <a:t>than</a:t>
            </a:r>
            <a:r>
              <a:rPr dirty="0" spc="-10"/>
              <a:t> </a:t>
            </a:r>
            <a:r>
              <a:rPr dirty="0" spc="45"/>
              <a:t>anticipated</a:t>
            </a:r>
          </a:p>
          <a:p>
            <a:pPr marL="240665" indent="-227965">
              <a:lnSpc>
                <a:spcPts val="2980"/>
              </a:lnSpc>
              <a:buChar char="■"/>
              <a:tabLst>
                <a:tab pos="240665" algn="l"/>
              </a:tabLst>
            </a:pPr>
            <a:r>
              <a:rPr dirty="0" spc="85"/>
              <a:t>Need</a:t>
            </a:r>
            <a:r>
              <a:rPr dirty="0"/>
              <a:t> </a:t>
            </a:r>
            <a:r>
              <a:rPr dirty="0" spc="110"/>
              <a:t>to</a:t>
            </a:r>
            <a:r>
              <a:rPr dirty="0" spc="-10"/>
              <a:t> </a:t>
            </a:r>
            <a:r>
              <a:rPr dirty="0" spc="50"/>
              <a:t>quickly</a:t>
            </a:r>
            <a:r>
              <a:rPr dirty="0" spc="-10"/>
              <a:t> </a:t>
            </a:r>
            <a:r>
              <a:rPr dirty="0" spc="65"/>
              <a:t>adapt</a:t>
            </a:r>
            <a:r>
              <a:rPr dirty="0" spc="-5"/>
              <a:t> </a:t>
            </a:r>
            <a:r>
              <a:rPr dirty="0" spc="110"/>
              <a:t>to</a:t>
            </a:r>
            <a:r>
              <a:rPr dirty="0" spc="-5"/>
              <a:t> </a:t>
            </a:r>
            <a:r>
              <a:rPr dirty="0"/>
              <a:t>feedback,</a:t>
            </a:r>
            <a:r>
              <a:rPr dirty="0" spc="-95"/>
              <a:t> </a:t>
            </a:r>
            <a:r>
              <a:rPr dirty="0"/>
              <a:t>clearly</a:t>
            </a:r>
            <a:r>
              <a:rPr dirty="0" spc="-10"/>
              <a:t> </a:t>
            </a:r>
            <a:r>
              <a:rPr dirty="0" spc="50"/>
              <a:t>communicate</a:t>
            </a:r>
            <a:r>
              <a:rPr dirty="0" spc="-5"/>
              <a:t> </a:t>
            </a:r>
            <a:r>
              <a:rPr dirty="0" spc="-10"/>
              <a:t>adjustments</a:t>
            </a:r>
          </a:p>
          <a:p>
            <a:pPr marL="240665" indent="-227965">
              <a:lnSpc>
                <a:spcPts val="3110"/>
              </a:lnSpc>
              <a:buChar char="■"/>
              <a:tabLst>
                <a:tab pos="240665" algn="l"/>
              </a:tabLst>
            </a:pPr>
            <a:r>
              <a:rPr dirty="0"/>
              <a:t>Local</a:t>
            </a:r>
            <a:r>
              <a:rPr dirty="0" spc="-50"/>
              <a:t> </a:t>
            </a:r>
            <a:r>
              <a:rPr dirty="0" spc="70"/>
              <a:t>community</a:t>
            </a:r>
            <a:r>
              <a:rPr dirty="0" spc="-45"/>
              <a:t> </a:t>
            </a:r>
            <a:r>
              <a:rPr dirty="0"/>
              <a:t>health</a:t>
            </a:r>
            <a:r>
              <a:rPr dirty="0" spc="-45"/>
              <a:t> </a:t>
            </a:r>
            <a:r>
              <a:rPr dirty="0"/>
              <a:t>workers</a:t>
            </a:r>
            <a:r>
              <a:rPr dirty="0" spc="-45"/>
              <a:t> (CHWs) </a:t>
            </a:r>
            <a:r>
              <a:rPr dirty="0" spc="80"/>
              <a:t>supported</a:t>
            </a:r>
            <a:r>
              <a:rPr dirty="0" spc="-35"/>
              <a:t> </a:t>
            </a:r>
            <a:r>
              <a:rPr dirty="0"/>
              <a:t>care</a:t>
            </a:r>
            <a:r>
              <a:rPr dirty="0" spc="-40"/>
              <a:t> </a:t>
            </a:r>
            <a:r>
              <a:rPr dirty="0" spc="35"/>
              <a:t>delivery</a:t>
            </a:r>
          </a:p>
          <a:p>
            <a:pPr marL="240665" indent="-227965">
              <a:lnSpc>
                <a:spcPts val="3110"/>
              </a:lnSpc>
              <a:spcBef>
                <a:spcPts val="95"/>
              </a:spcBef>
              <a:buChar char="■"/>
              <a:tabLst>
                <a:tab pos="240665" algn="l"/>
              </a:tabLst>
            </a:pPr>
            <a:r>
              <a:rPr dirty="0" spc="60"/>
              <a:t>Community</a:t>
            </a:r>
            <a:r>
              <a:rPr dirty="0" spc="-35"/>
              <a:t> </a:t>
            </a:r>
            <a:r>
              <a:rPr dirty="0"/>
              <a:t>leaders</a:t>
            </a:r>
            <a:r>
              <a:rPr dirty="0" spc="-30"/>
              <a:t> </a:t>
            </a:r>
            <a:r>
              <a:rPr dirty="0" spc="45"/>
              <a:t>fostered</a:t>
            </a:r>
            <a:r>
              <a:rPr dirty="0" spc="-20"/>
              <a:t> </a:t>
            </a:r>
            <a:r>
              <a:rPr dirty="0" spc="70"/>
              <a:t>equitable</a:t>
            </a:r>
            <a:r>
              <a:rPr dirty="0" spc="-25"/>
              <a:t> </a:t>
            </a:r>
            <a:r>
              <a:rPr dirty="0" spc="70"/>
              <a:t>community</a:t>
            </a:r>
            <a:r>
              <a:rPr dirty="0" spc="-30"/>
              <a:t> </a:t>
            </a:r>
            <a:r>
              <a:rPr dirty="0" spc="-10"/>
              <a:t>relationships</a:t>
            </a:r>
          </a:p>
          <a:p>
            <a:pPr marL="241300" marR="120014" indent="-228600">
              <a:lnSpc>
                <a:spcPts val="3100"/>
              </a:lnSpc>
              <a:spcBef>
                <a:spcPts val="105"/>
              </a:spcBef>
              <a:buChar char="■"/>
              <a:tabLst>
                <a:tab pos="241300" algn="l"/>
              </a:tabLst>
            </a:pPr>
            <a:r>
              <a:rPr dirty="0"/>
              <a:t>Technology</a:t>
            </a:r>
            <a:r>
              <a:rPr dirty="0" spc="15"/>
              <a:t> </a:t>
            </a:r>
            <a:r>
              <a:rPr dirty="0"/>
              <a:t>needs</a:t>
            </a:r>
            <a:r>
              <a:rPr dirty="0" spc="20"/>
              <a:t> </a:t>
            </a:r>
            <a:r>
              <a:rPr dirty="0" spc="110"/>
              <a:t>to</a:t>
            </a:r>
            <a:r>
              <a:rPr dirty="0" spc="20"/>
              <a:t> </a:t>
            </a:r>
            <a:r>
              <a:rPr dirty="0" spc="-10"/>
              <a:t>easily</a:t>
            </a:r>
            <a:r>
              <a:rPr dirty="0" spc="20"/>
              <a:t> </a:t>
            </a:r>
            <a:r>
              <a:rPr dirty="0"/>
              <a:t>facilitate</a:t>
            </a:r>
            <a:r>
              <a:rPr dirty="0" spc="20"/>
              <a:t> </a:t>
            </a:r>
            <a:r>
              <a:rPr dirty="0" spc="60"/>
              <a:t>two-</a:t>
            </a:r>
            <a:r>
              <a:rPr dirty="0"/>
              <a:t>way</a:t>
            </a:r>
            <a:r>
              <a:rPr dirty="0" spc="20"/>
              <a:t> </a:t>
            </a:r>
            <a:r>
              <a:rPr dirty="0"/>
              <a:t>referral</a:t>
            </a:r>
            <a:r>
              <a:rPr dirty="0" spc="20"/>
              <a:t> </a:t>
            </a:r>
            <a:r>
              <a:rPr dirty="0" spc="70"/>
              <a:t>between</a:t>
            </a:r>
            <a:r>
              <a:rPr dirty="0" spc="20"/>
              <a:t> </a:t>
            </a:r>
            <a:r>
              <a:rPr dirty="0" spc="-10"/>
              <a:t>health </a:t>
            </a:r>
            <a:r>
              <a:rPr dirty="0" spc="60"/>
              <a:t>and</a:t>
            </a:r>
            <a:r>
              <a:rPr dirty="0"/>
              <a:t> human</a:t>
            </a:r>
            <a:r>
              <a:rPr dirty="0" spc="-5"/>
              <a:t> </a:t>
            </a:r>
            <a:r>
              <a:rPr dirty="0"/>
              <a:t>service</a:t>
            </a:r>
            <a:r>
              <a:rPr dirty="0" spc="-5"/>
              <a:t> </a:t>
            </a:r>
            <a:r>
              <a:rPr dirty="0" spc="40"/>
              <a:t>providers</a:t>
            </a:r>
          </a:p>
          <a:p>
            <a:pPr marL="240665" indent="-227965">
              <a:lnSpc>
                <a:spcPts val="2990"/>
              </a:lnSpc>
              <a:buChar char="■"/>
              <a:tabLst>
                <a:tab pos="240665" algn="l"/>
              </a:tabLst>
            </a:pPr>
            <a:r>
              <a:rPr dirty="0" spc="85"/>
              <a:t>Multiple</a:t>
            </a:r>
            <a:r>
              <a:rPr dirty="0" spc="5"/>
              <a:t> </a:t>
            </a:r>
            <a:r>
              <a:rPr dirty="0"/>
              <a:t>types</a:t>
            </a:r>
            <a:r>
              <a:rPr dirty="0" spc="5"/>
              <a:t> </a:t>
            </a:r>
            <a:r>
              <a:rPr dirty="0" spc="80"/>
              <a:t>of</a:t>
            </a:r>
            <a:r>
              <a:rPr dirty="0" spc="75"/>
              <a:t> </a:t>
            </a:r>
            <a:r>
              <a:rPr dirty="0"/>
              <a:t>technical</a:t>
            </a:r>
            <a:r>
              <a:rPr dirty="0" spc="5"/>
              <a:t> </a:t>
            </a:r>
            <a:r>
              <a:rPr dirty="0" spc="-35"/>
              <a:t>assistance</a:t>
            </a:r>
            <a:r>
              <a:rPr dirty="0" spc="10"/>
              <a:t> </a:t>
            </a:r>
            <a:r>
              <a:rPr dirty="0"/>
              <a:t>were</a:t>
            </a:r>
            <a:r>
              <a:rPr dirty="0" spc="5"/>
              <a:t> </a:t>
            </a:r>
            <a:r>
              <a:rPr dirty="0" spc="65"/>
              <a:t>required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 spc="-50"/>
              <a:t>1</a:t>
            </a:fld>
          </a:p>
        </p:txBody>
      </p:sp>
      <p:sp>
        <p:nvSpPr>
          <p:cNvPr id="7" name="object 7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Key</a:t>
            </a:r>
            <a:r>
              <a:rPr dirty="0" spc="-240"/>
              <a:t> </a:t>
            </a:r>
            <a:r>
              <a:rPr dirty="0" spc="-20"/>
              <a:t>Takeaways:</a:t>
            </a:r>
            <a:r>
              <a:rPr dirty="0" spc="-135"/>
              <a:t> </a:t>
            </a:r>
            <a:r>
              <a:rPr dirty="0"/>
              <a:t>Program</a:t>
            </a:r>
            <a:r>
              <a:rPr dirty="0" spc="-220"/>
              <a:t> </a:t>
            </a:r>
            <a:r>
              <a:rPr dirty="0" spc="-10"/>
              <a:t>Administration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30" y="0"/>
            <a:ext cx="12188469" cy="4514248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1995515" y="1719579"/>
            <a:ext cx="8166734" cy="13665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800">
                <a:solidFill>
                  <a:srgbClr val="FFFFFF"/>
                </a:solidFill>
                <a:latin typeface="Times New Roman"/>
                <a:cs typeface="Times New Roman"/>
              </a:rPr>
              <a:t>Panel</a:t>
            </a:r>
            <a:r>
              <a:rPr dirty="0" sz="8800" spc="-50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800" spc="140">
                <a:solidFill>
                  <a:srgbClr val="FFFFFF"/>
                </a:solidFill>
                <a:latin typeface="Times New Roman"/>
                <a:cs typeface="Times New Roman"/>
              </a:rPr>
              <a:t>Discussion</a:t>
            </a:r>
            <a:endParaRPr sz="88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15268" y="4970002"/>
            <a:ext cx="694944" cy="69494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140371" y="5110988"/>
            <a:ext cx="320357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20" b="1">
                <a:solidFill>
                  <a:srgbClr val="5B5D5B"/>
                </a:solidFill>
                <a:latin typeface="Trebuchet MS"/>
                <a:cs typeface="Trebuchet MS"/>
              </a:rPr>
              <a:t>healthpolicy.duke.edu</a:t>
            </a:r>
            <a:endParaRPr sz="2400">
              <a:latin typeface="Trebuchet MS"/>
              <a:cs typeface="Trebuchet MS"/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922110" y="4970002"/>
            <a:ext cx="694944" cy="69494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847213" y="5022596"/>
            <a:ext cx="4034154" cy="5803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2200"/>
              </a:lnSpc>
              <a:spcBef>
                <a:spcPts val="50"/>
              </a:spcBef>
            </a:pPr>
            <a:r>
              <a:rPr dirty="0" sz="1800">
                <a:solidFill>
                  <a:srgbClr val="5B5D5B"/>
                </a:solidFill>
                <a:latin typeface="Trebuchet MS"/>
                <a:cs typeface="Trebuchet MS"/>
              </a:rPr>
              <a:t>Subscribe</a:t>
            </a:r>
            <a:r>
              <a:rPr dirty="0" sz="1800" spc="-50">
                <a:solidFill>
                  <a:srgbClr val="5B5D5B"/>
                </a:solidFill>
                <a:latin typeface="Trebuchet MS"/>
                <a:cs typeface="Trebuchet MS"/>
              </a:rPr>
              <a:t> </a:t>
            </a:r>
            <a:r>
              <a:rPr dirty="0" sz="1800">
                <a:solidFill>
                  <a:srgbClr val="5B5D5B"/>
                </a:solidFill>
                <a:latin typeface="Trebuchet MS"/>
                <a:cs typeface="Trebuchet MS"/>
              </a:rPr>
              <a:t>to</a:t>
            </a:r>
            <a:r>
              <a:rPr dirty="0" sz="1800" spc="-50">
                <a:solidFill>
                  <a:srgbClr val="5B5D5B"/>
                </a:solidFill>
                <a:latin typeface="Trebuchet MS"/>
                <a:cs typeface="Trebuchet MS"/>
              </a:rPr>
              <a:t> </a:t>
            </a:r>
            <a:r>
              <a:rPr dirty="0" sz="1800">
                <a:solidFill>
                  <a:srgbClr val="5B5D5B"/>
                </a:solidFill>
                <a:latin typeface="Trebuchet MS"/>
                <a:cs typeface="Trebuchet MS"/>
              </a:rPr>
              <a:t>our</a:t>
            </a:r>
            <a:r>
              <a:rPr dirty="0" sz="1800" spc="-45">
                <a:solidFill>
                  <a:srgbClr val="5B5D5B"/>
                </a:solidFill>
                <a:latin typeface="Trebuchet MS"/>
                <a:cs typeface="Trebuchet MS"/>
              </a:rPr>
              <a:t> </a:t>
            </a:r>
            <a:r>
              <a:rPr dirty="0" sz="1800">
                <a:solidFill>
                  <a:srgbClr val="5B5D5B"/>
                </a:solidFill>
                <a:latin typeface="Trebuchet MS"/>
                <a:cs typeface="Trebuchet MS"/>
              </a:rPr>
              <a:t>monthly</a:t>
            </a:r>
            <a:r>
              <a:rPr dirty="0" sz="1800" spc="-50">
                <a:solidFill>
                  <a:srgbClr val="5B5D5B"/>
                </a:solidFill>
                <a:latin typeface="Trebuchet MS"/>
                <a:cs typeface="Trebuchet MS"/>
              </a:rPr>
              <a:t> </a:t>
            </a:r>
            <a:r>
              <a:rPr dirty="0" sz="1800">
                <a:solidFill>
                  <a:srgbClr val="5B5D5B"/>
                </a:solidFill>
                <a:latin typeface="Trebuchet MS"/>
                <a:cs typeface="Trebuchet MS"/>
              </a:rPr>
              <a:t>newsletter</a:t>
            </a:r>
            <a:r>
              <a:rPr dirty="0" sz="1800" spc="-50">
                <a:solidFill>
                  <a:srgbClr val="5B5D5B"/>
                </a:solidFill>
                <a:latin typeface="Trebuchet MS"/>
                <a:cs typeface="Trebuchet MS"/>
              </a:rPr>
              <a:t> </a:t>
            </a:r>
            <a:r>
              <a:rPr dirty="0" sz="1800" spc="-25">
                <a:solidFill>
                  <a:srgbClr val="5B5D5B"/>
                </a:solidFill>
                <a:latin typeface="Trebuchet MS"/>
                <a:cs typeface="Trebuchet MS"/>
              </a:rPr>
              <a:t>at </a:t>
            </a:r>
            <a:r>
              <a:rPr dirty="0" sz="1800" spc="-10">
                <a:solidFill>
                  <a:srgbClr val="5B5D5B"/>
                </a:solidFill>
                <a:latin typeface="Trebuchet MS"/>
                <a:cs typeface="Trebuchet MS"/>
                <a:hlinkClick r:id="rId5"/>
              </a:rPr>
              <a:t>dukemargolis@duke.edu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 spc="-50"/>
              <a:t>1</a:t>
            </a:fld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B5D5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2026-06-18T16:08:54Z</dcterms:created>
  <dcterms:modified xsi:type="dcterms:W3CDTF">2026-06-18T16:08:54Z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2022-10-20T00:00:00Z</vt:filetime>
  </property>
  <property fmtid="{D5CDD505-2E9C-101B-9397-08002B2CF9AE}" pid="3" name="LastSaved">
    <vt:filetime>2026-06-18T00:00:00Z</vt:filetime>
  </property>
  <property fmtid="{D5CDD505-2E9C-101B-9397-08002B2CF9AE}" pid="4" name="Producer">
    <vt:lpwstr>macOS Version 12.6 (Build 21G115) Quartz PDFContext</vt:lpwstr>
  </property>
</Properties>
</file>