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Override PartName="/ppt/slides/slide2.xml" ContentType="application/vnd.openxmlformats-officedocument.presentationml.slide+xml"/>
  <Default Extension="jpg" ContentType="image/jpg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</p:sldIdLst>
  <p:sldSz cx="12192000" cy="6858000"/>
  <p:notesSz cx="12192000" cy="68580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00" b="0" i="0">
                <a:solidFill>
                  <a:srgbClr val="595959"/>
                </a:solidFill>
                <a:latin typeface="Helvetica"/>
                <a:cs typeface="Helvetica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0" i="0">
                <a:solidFill>
                  <a:srgbClr val="595959"/>
                </a:solidFill>
                <a:latin typeface="Helvetica"/>
                <a:cs typeface="Helvetica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800" b="1" i="0">
                <a:solidFill>
                  <a:srgbClr val="112148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dirty="0" spc="-235"/>
              <a:t>SIREN</a:t>
            </a:r>
            <a:r>
              <a:rPr dirty="0" spc="-70"/>
              <a:t> </a:t>
            </a:r>
            <a:r>
              <a:rPr dirty="0" spc="355"/>
              <a:t>|</a:t>
            </a:r>
            <a:r>
              <a:rPr dirty="0" spc="-75"/>
              <a:t> </a:t>
            </a:r>
            <a:fld id="{81D60167-4931-47E6-BA6A-407CBD079E47}" type="slidenum">
              <a:rPr dirty="0" spc="-50"/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600" b="0" i="0">
                <a:solidFill>
                  <a:srgbClr val="595959"/>
                </a:solidFill>
                <a:latin typeface="Helvetica"/>
                <a:cs typeface="Helvetica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rgbClr val="595959"/>
                </a:solidFill>
                <a:latin typeface="Helvetica"/>
                <a:cs typeface="Helvetica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800" b="1" i="0">
                <a:solidFill>
                  <a:srgbClr val="112148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dirty="0" spc="-235"/>
              <a:t>SIREN</a:t>
            </a:r>
            <a:r>
              <a:rPr dirty="0" spc="-70"/>
              <a:t> </a:t>
            </a:r>
            <a:r>
              <a:rPr dirty="0" spc="355"/>
              <a:t>|</a:t>
            </a:r>
            <a:r>
              <a:rPr dirty="0" spc="-75"/>
              <a:t> </a:t>
            </a:r>
            <a:fld id="{81D60167-4931-47E6-BA6A-407CBD079E47}" type="slidenum">
              <a:rPr dirty="0" spc="-50"/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600" b="0" i="0">
                <a:solidFill>
                  <a:srgbClr val="595959"/>
                </a:solidFill>
                <a:latin typeface="Helvetica"/>
                <a:cs typeface="Helvetica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800" b="1" i="0">
                <a:solidFill>
                  <a:srgbClr val="112148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dirty="0" spc="-235"/>
              <a:t>SIREN</a:t>
            </a:r>
            <a:r>
              <a:rPr dirty="0" spc="-70"/>
              <a:t> </a:t>
            </a:r>
            <a:r>
              <a:rPr dirty="0" spc="355"/>
              <a:t>|</a:t>
            </a:r>
            <a:r>
              <a:rPr dirty="0" spc="-75"/>
              <a:t> </a:t>
            </a:r>
            <a:fld id="{81D60167-4931-47E6-BA6A-407CBD079E47}" type="slidenum">
              <a:rPr dirty="0" spc="-50"/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600" b="0" i="0">
                <a:solidFill>
                  <a:srgbClr val="595959"/>
                </a:solidFill>
                <a:latin typeface="Helvetica"/>
                <a:cs typeface="Helvetica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800" b="1" i="0">
                <a:solidFill>
                  <a:srgbClr val="112148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dirty="0" spc="-235"/>
              <a:t>SIREN</a:t>
            </a:r>
            <a:r>
              <a:rPr dirty="0" spc="-70"/>
              <a:t> </a:t>
            </a:r>
            <a:r>
              <a:rPr dirty="0" spc="355"/>
              <a:t>|</a:t>
            </a:r>
            <a:r>
              <a:rPr dirty="0" spc="-75"/>
              <a:t> </a:t>
            </a:r>
            <a:fld id="{81D60167-4931-47E6-BA6A-407CBD079E47}" type="slidenum">
              <a:rPr dirty="0" spc="-50"/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800" b="1" i="0">
                <a:solidFill>
                  <a:srgbClr val="112148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dirty="0" spc="-235"/>
              <a:t>SIREN</a:t>
            </a:r>
            <a:r>
              <a:rPr dirty="0" spc="-70"/>
              <a:t> </a:t>
            </a:r>
            <a:r>
              <a:rPr dirty="0" spc="355"/>
              <a:t>|</a:t>
            </a:r>
            <a:r>
              <a:rPr dirty="0" spc="-75"/>
              <a:t> </a:t>
            </a:r>
            <a:fld id="{81D60167-4931-47E6-BA6A-407CBD079E47}" type="slidenum">
              <a:rPr dirty="0" spc="-50"/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2192000" cy="6356350"/>
          </a:xfrm>
          <a:custGeom>
            <a:avLst/>
            <a:gdLst/>
            <a:ahLst/>
            <a:cxnLst/>
            <a:rect l="l" t="t" r="r" b="b"/>
            <a:pathLst>
              <a:path w="12192000" h="6356350">
                <a:moveTo>
                  <a:pt x="0" y="6356350"/>
                </a:moveTo>
                <a:lnTo>
                  <a:pt x="12192000" y="6356350"/>
                </a:lnTo>
                <a:lnTo>
                  <a:pt x="12192000" y="0"/>
                </a:lnTo>
                <a:lnTo>
                  <a:pt x="0" y="0"/>
                </a:lnTo>
                <a:lnTo>
                  <a:pt x="0" y="6356350"/>
                </a:lnTo>
                <a:close/>
              </a:path>
            </a:pathLst>
          </a:custGeom>
          <a:solidFill>
            <a:srgbClr val="34828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" name="bg object 17"/>
          <p:cNvSpPr/>
          <p:nvPr/>
        </p:nvSpPr>
        <p:spPr>
          <a:xfrm>
            <a:off x="0" y="6356350"/>
            <a:ext cx="12192000" cy="501650"/>
          </a:xfrm>
          <a:custGeom>
            <a:avLst/>
            <a:gdLst/>
            <a:ahLst/>
            <a:cxnLst/>
            <a:rect l="l" t="t" r="r" b="b"/>
            <a:pathLst>
              <a:path w="12192000" h="501650">
                <a:moveTo>
                  <a:pt x="12192000" y="0"/>
                </a:moveTo>
                <a:lnTo>
                  <a:pt x="0" y="0"/>
                </a:lnTo>
                <a:lnTo>
                  <a:pt x="0" y="501649"/>
                </a:lnTo>
                <a:lnTo>
                  <a:pt x="12192000" y="501649"/>
                </a:lnTo>
                <a:lnTo>
                  <a:pt x="12192000" y="0"/>
                </a:lnTo>
                <a:close/>
              </a:path>
            </a:pathLst>
          </a:custGeom>
          <a:solidFill>
            <a:srgbClr val="F06D3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" name="bg object 18"/>
          <p:cNvSpPr/>
          <p:nvPr/>
        </p:nvSpPr>
        <p:spPr>
          <a:xfrm>
            <a:off x="0" y="6356350"/>
            <a:ext cx="12192000" cy="501650"/>
          </a:xfrm>
          <a:custGeom>
            <a:avLst/>
            <a:gdLst/>
            <a:ahLst/>
            <a:cxnLst/>
            <a:rect l="l" t="t" r="r" b="b"/>
            <a:pathLst>
              <a:path w="12192000" h="501650">
                <a:moveTo>
                  <a:pt x="0" y="0"/>
                </a:moveTo>
                <a:lnTo>
                  <a:pt x="12192000" y="0"/>
                </a:lnTo>
                <a:lnTo>
                  <a:pt x="12192000" y="501650"/>
                </a:lnTo>
                <a:lnTo>
                  <a:pt x="0" y="501650"/>
                </a:lnTo>
                <a:lnTo>
                  <a:pt x="0" y="0"/>
                </a:lnTo>
                <a:close/>
              </a:path>
            </a:pathLst>
          </a:custGeom>
          <a:ln w="12700">
            <a:solidFill>
              <a:srgbClr val="2F528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" name="bg object 19"/>
          <p:cNvSpPr/>
          <p:nvPr/>
        </p:nvSpPr>
        <p:spPr>
          <a:xfrm>
            <a:off x="173421" y="173419"/>
            <a:ext cx="11808460" cy="6182995"/>
          </a:xfrm>
          <a:custGeom>
            <a:avLst/>
            <a:gdLst/>
            <a:ahLst/>
            <a:cxnLst/>
            <a:rect l="l" t="t" r="r" b="b"/>
            <a:pathLst>
              <a:path w="11808460" h="6182995">
                <a:moveTo>
                  <a:pt x="11808371" y="0"/>
                </a:moveTo>
                <a:lnTo>
                  <a:pt x="0" y="0"/>
                </a:lnTo>
                <a:lnTo>
                  <a:pt x="0" y="6182929"/>
                </a:lnTo>
                <a:lnTo>
                  <a:pt x="11808371" y="6182929"/>
                </a:lnTo>
                <a:lnTo>
                  <a:pt x="1180837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0" name="bg object 20"/>
          <p:cNvSpPr/>
          <p:nvPr/>
        </p:nvSpPr>
        <p:spPr>
          <a:xfrm>
            <a:off x="173421" y="173419"/>
            <a:ext cx="11808460" cy="6182995"/>
          </a:xfrm>
          <a:custGeom>
            <a:avLst/>
            <a:gdLst/>
            <a:ahLst/>
            <a:cxnLst/>
            <a:rect l="l" t="t" r="r" b="b"/>
            <a:pathLst>
              <a:path w="11808460" h="6182995">
                <a:moveTo>
                  <a:pt x="0" y="0"/>
                </a:moveTo>
                <a:lnTo>
                  <a:pt x="11808372" y="0"/>
                </a:lnTo>
                <a:lnTo>
                  <a:pt x="11808372" y="6182929"/>
                </a:lnTo>
                <a:lnTo>
                  <a:pt x="0" y="6182929"/>
                </a:lnTo>
                <a:lnTo>
                  <a:pt x="0" y="0"/>
                </a:lnTo>
                <a:close/>
              </a:path>
            </a:pathLst>
          </a:custGeom>
          <a:ln w="12700">
            <a:solidFill>
              <a:srgbClr val="2F528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85598" y="525780"/>
            <a:ext cx="11420802" cy="4216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00" b="0" i="0">
                <a:solidFill>
                  <a:srgbClr val="595959"/>
                </a:solidFill>
                <a:latin typeface="Helvetica"/>
                <a:cs typeface="Helvetica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138671" y="1968500"/>
            <a:ext cx="5027930" cy="3582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0" i="0">
                <a:solidFill>
                  <a:srgbClr val="595959"/>
                </a:solidFill>
                <a:latin typeface="Helvetica"/>
                <a:cs typeface="Helvetica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10820045" y="6511814"/>
            <a:ext cx="1028700" cy="3048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1" i="0">
                <a:solidFill>
                  <a:srgbClr val="112148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dirty="0" spc="-235"/>
              <a:t>SIREN</a:t>
            </a:r>
            <a:r>
              <a:rPr dirty="0" spc="-70"/>
              <a:t> </a:t>
            </a:r>
            <a:r>
              <a:rPr dirty="0" spc="355"/>
              <a:t>|</a:t>
            </a:r>
            <a:r>
              <a:rPr dirty="0" spc="-75"/>
              <a:t> </a:t>
            </a:r>
            <a:fld id="{81D60167-4931-47E6-BA6A-407CBD079E47}" type="slidenum">
              <a:rPr dirty="0" spc="-50"/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hyperlink" Target="https://sirenetwork.ucsf.edu/tools-resources/resources/state-science-social-" TargetMode="External"/><Relationship Id="rId4" Type="http://schemas.openxmlformats.org/officeDocument/2006/relationships/hyperlink" Target="https://sirenetwork.ucsf.edu/" TargetMode="External"/></Relationships>

</file>

<file path=ppt/slides/_rels/slide1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3.png"/><Relationship Id="rId3" Type="http://schemas.openxmlformats.org/officeDocument/2006/relationships/image" Target="../media/image24.png"/><Relationship Id="rId4" Type="http://schemas.openxmlformats.org/officeDocument/2006/relationships/image" Target="../media/image25.png"/><Relationship Id="rId5" Type="http://schemas.openxmlformats.org/officeDocument/2006/relationships/hyperlink" Target="https://sirenetwork.ucsf.edu/" TargetMode="External"/></Relationships>

</file>

<file path=ppt/slides/_rels/slide1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6.png"/><Relationship Id="rId3" Type="http://schemas.openxmlformats.org/officeDocument/2006/relationships/image" Target="../media/image27.png"/><Relationship Id="rId4" Type="http://schemas.openxmlformats.org/officeDocument/2006/relationships/image" Target="../media/image28.png"/><Relationship Id="rId5" Type="http://schemas.openxmlformats.org/officeDocument/2006/relationships/hyperlink" Target="https://sirenetwork.ucsf.edu/" TargetMode="External"/></Relationships>

</file>

<file path=ppt/slides/_rels/slide1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9.jpg"/><Relationship Id="rId3" Type="http://schemas.openxmlformats.org/officeDocument/2006/relationships/hyperlink" Target="mailto:Erika.brown@ucsf.edu" TargetMode="External"/><Relationship Id="rId4" Type="http://schemas.openxmlformats.org/officeDocument/2006/relationships/hyperlink" Target="mailto:Laura.gottlieb@ucsf.edu" TargetMode="External"/><Relationship Id="rId5" Type="http://schemas.openxmlformats.org/officeDocument/2006/relationships/hyperlink" Target="https://sirenetwork.ucsf.edu/" TargetMode="External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g"/><Relationship Id="rId3" Type="http://schemas.openxmlformats.org/officeDocument/2006/relationships/hyperlink" Target="https://sirenetwork.ucsf.edu/" TargetMode="External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Relationship Id="rId3" Type="http://schemas.openxmlformats.org/officeDocument/2006/relationships/image" Target="../media/image4.png"/><Relationship Id="rId4" Type="http://schemas.openxmlformats.org/officeDocument/2006/relationships/image" Target="../media/image5.png"/><Relationship Id="rId5" Type="http://schemas.openxmlformats.org/officeDocument/2006/relationships/image" Target="../media/image6.png"/><Relationship Id="rId6" Type="http://schemas.openxmlformats.org/officeDocument/2006/relationships/image" Target="../media/image7.png"/><Relationship Id="rId7" Type="http://schemas.openxmlformats.org/officeDocument/2006/relationships/hyperlink" Target="https://sirenetwork.ucsf.edu/" TargetMode="External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Relationship Id="rId3" Type="http://schemas.openxmlformats.org/officeDocument/2006/relationships/image" Target="../media/image9.png"/><Relationship Id="rId4" Type="http://schemas.openxmlformats.org/officeDocument/2006/relationships/hyperlink" Target="https://sirenetwork.ucsf.edu/" TargetMode="External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png"/><Relationship Id="rId3" Type="http://schemas.openxmlformats.org/officeDocument/2006/relationships/image" Target="../media/image11.png"/><Relationship Id="rId4" Type="http://schemas.openxmlformats.org/officeDocument/2006/relationships/hyperlink" Target="https://sirenetwork.ucsf.edu/" TargetMode="External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2.png"/><Relationship Id="rId3" Type="http://schemas.openxmlformats.org/officeDocument/2006/relationships/image" Target="../media/image13.png"/><Relationship Id="rId4" Type="http://schemas.openxmlformats.org/officeDocument/2006/relationships/hyperlink" Target="https://sirenetwork.ucsf.edu/" TargetMode="External"/></Relationships>
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4.png"/><Relationship Id="rId3" Type="http://schemas.openxmlformats.org/officeDocument/2006/relationships/image" Target="../media/image15.png"/><Relationship Id="rId4" Type="http://schemas.openxmlformats.org/officeDocument/2006/relationships/image" Target="../media/image16.png"/><Relationship Id="rId5" Type="http://schemas.openxmlformats.org/officeDocument/2006/relationships/hyperlink" Target="https://sirenetwork.ucsf.edu/" TargetMode="External"/></Relationships>

</file>

<file path=ppt/slides/_rels/slide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7.png"/><Relationship Id="rId3" Type="http://schemas.openxmlformats.org/officeDocument/2006/relationships/image" Target="../media/image18.png"/><Relationship Id="rId4" Type="http://schemas.openxmlformats.org/officeDocument/2006/relationships/image" Target="../media/image19.png"/><Relationship Id="rId5" Type="http://schemas.openxmlformats.org/officeDocument/2006/relationships/hyperlink" Target="https://sirenetwork.ucsf.edu/" TargetMode="External"/></Relationships>

</file>

<file path=ppt/slides/_rels/slide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0.png"/><Relationship Id="rId3" Type="http://schemas.openxmlformats.org/officeDocument/2006/relationships/image" Target="../media/image21.png"/><Relationship Id="rId4" Type="http://schemas.openxmlformats.org/officeDocument/2006/relationships/image" Target="../media/image22.png"/><Relationship Id="rId5" Type="http://schemas.openxmlformats.org/officeDocument/2006/relationships/hyperlink" Target="https://sirenetwork.ucsf.edu/" TargetMode="Externa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805793" y="1835911"/>
            <a:ext cx="10295255" cy="1217295"/>
          </a:xfrm>
          <a:prstGeom prst="rect"/>
        </p:spPr>
        <p:txBody>
          <a:bodyPr wrap="square" lIns="0" tIns="9525" rIns="0" bIns="0" rtlCol="0" vert="horz">
            <a:spAutoFit/>
          </a:bodyPr>
          <a:lstStyle/>
          <a:p>
            <a:pPr marL="12700" marR="5080">
              <a:lnSpc>
                <a:spcPct val="100499"/>
              </a:lnSpc>
              <a:spcBef>
                <a:spcPts val="75"/>
              </a:spcBef>
              <a:tabLst>
                <a:tab pos="1417320" algn="l"/>
              </a:tabLst>
            </a:pPr>
            <a:r>
              <a:rPr dirty="0" sz="3900">
                <a:solidFill>
                  <a:srgbClr val="000000"/>
                </a:solidFill>
              </a:rPr>
              <a:t>Patient</a:t>
            </a:r>
            <a:r>
              <a:rPr dirty="0" sz="3900" spc="-90">
                <a:solidFill>
                  <a:srgbClr val="000000"/>
                </a:solidFill>
              </a:rPr>
              <a:t> </a:t>
            </a:r>
            <a:r>
              <a:rPr dirty="0" sz="3900">
                <a:solidFill>
                  <a:srgbClr val="000000"/>
                </a:solidFill>
              </a:rPr>
              <a:t>and</a:t>
            </a:r>
            <a:r>
              <a:rPr dirty="0" sz="3900" spc="-90">
                <a:solidFill>
                  <a:srgbClr val="000000"/>
                </a:solidFill>
              </a:rPr>
              <a:t> </a:t>
            </a:r>
            <a:r>
              <a:rPr dirty="0" sz="3900">
                <a:solidFill>
                  <a:srgbClr val="000000"/>
                </a:solidFill>
              </a:rPr>
              <a:t>patient</a:t>
            </a:r>
            <a:r>
              <a:rPr dirty="0" sz="3900" spc="-90">
                <a:solidFill>
                  <a:srgbClr val="000000"/>
                </a:solidFill>
              </a:rPr>
              <a:t> </a:t>
            </a:r>
            <a:r>
              <a:rPr dirty="0" sz="3900" spc="-10">
                <a:solidFill>
                  <a:srgbClr val="000000"/>
                </a:solidFill>
              </a:rPr>
              <a:t>caregivers’</a:t>
            </a:r>
            <a:r>
              <a:rPr dirty="0" sz="3900" spc="-225">
                <a:solidFill>
                  <a:srgbClr val="000000"/>
                </a:solidFill>
              </a:rPr>
              <a:t> </a:t>
            </a:r>
            <a:r>
              <a:rPr dirty="0" sz="3900">
                <a:solidFill>
                  <a:srgbClr val="000000"/>
                </a:solidFill>
              </a:rPr>
              <a:t>perspectives</a:t>
            </a:r>
            <a:r>
              <a:rPr dirty="0" sz="3900" spc="-90">
                <a:solidFill>
                  <a:srgbClr val="000000"/>
                </a:solidFill>
              </a:rPr>
              <a:t> </a:t>
            </a:r>
            <a:r>
              <a:rPr dirty="0" sz="3900" spc="-25">
                <a:solidFill>
                  <a:srgbClr val="000000"/>
                </a:solidFill>
              </a:rPr>
              <a:t>on </a:t>
            </a:r>
            <a:r>
              <a:rPr dirty="0" sz="3900" spc="-10">
                <a:solidFill>
                  <a:srgbClr val="000000"/>
                </a:solidFill>
              </a:rPr>
              <a:t>social</a:t>
            </a:r>
            <a:r>
              <a:rPr dirty="0" sz="3900">
                <a:solidFill>
                  <a:srgbClr val="000000"/>
                </a:solidFill>
              </a:rPr>
              <a:t>	</a:t>
            </a:r>
            <a:r>
              <a:rPr dirty="0" sz="3900" spc="-10">
                <a:solidFill>
                  <a:srgbClr val="000000"/>
                </a:solidFill>
              </a:rPr>
              <a:t>screening</a:t>
            </a:r>
            <a:endParaRPr sz="3900"/>
          </a:p>
        </p:txBody>
      </p:sp>
      <p:sp>
        <p:nvSpPr>
          <p:cNvPr id="3" name="object 3"/>
          <p:cNvSpPr txBox="1"/>
          <p:nvPr/>
        </p:nvSpPr>
        <p:spPr>
          <a:xfrm>
            <a:off x="805793" y="3599179"/>
            <a:ext cx="9388475" cy="11258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dirty="0" sz="2400">
                <a:solidFill>
                  <a:srgbClr val="595959"/>
                </a:solidFill>
                <a:latin typeface="Helvetica"/>
                <a:cs typeface="Helvetica"/>
              </a:rPr>
              <a:t>De</a:t>
            </a:r>
            <a:r>
              <a:rPr dirty="0" sz="2400" spc="-7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>
                <a:solidFill>
                  <a:srgbClr val="595959"/>
                </a:solidFill>
                <a:latin typeface="Helvetica"/>
                <a:cs typeface="Helvetica"/>
              </a:rPr>
              <a:t>Marchis</a:t>
            </a:r>
            <a:r>
              <a:rPr dirty="0" sz="2400" spc="-6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>
                <a:solidFill>
                  <a:srgbClr val="595959"/>
                </a:solidFill>
                <a:latin typeface="Helvetica"/>
                <a:cs typeface="Helvetica"/>
              </a:rPr>
              <a:t>EH,</a:t>
            </a:r>
            <a:r>
              <a:rPr dirty="0" sz="2400" spc="-6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>
                <a:solidFill>
                  <a:srgbClr val="595959"/>
                </a:solidFill>
                <a:latin typeface="Helvetica"/>
                <a:cs typeface="Helvetica"/>
              </a:rPr>
              <a:t>Brown</a:t>
            </a:r>
            <a:r>
              <a:rPr dirty="0" sz="2400" spc="-5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>
                <a:solidFill>
                  <a:srgbClr val="595959"/>
                </a:solidFill>
                <a:latin typeface="Helvetica"/>
                <a:cs typeface="Helvetica"/>
              </a:rPr>
              <a:t>E,</a:t>
            </a:r>
            <a:r>
              <a:rPr dirty="0" sz="2400" spc="-16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>
                <a:solidFill>
                  <a:srgbClr val="595959"/>
                </a:solidFill>
                <a:latin typeface="Helvetica"/>
                <a:cs typeface="Helvetica"/>
              </a:rPr>
              <a:t>Aceves</a:t>
            </a:r>
            <a:r>
              <a:rPr dirty="0" sz="2400" spc="-5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>
                <a:solidFill>
                  <a:srgbClr val="595959"/>
                </a:solidFill>
                <a:latin typeface="Helvetica"/>
                <a:cs typeface="Helvetica"/>
              </a:rPr>
              <a:t>BA,</a:t>
            </a:r>
            <a:r>
              <a:rPr dirty="0" sz="2400" spc="-6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>
                <a:solidFill>
                  <a:srgbClr val="595959"/>
                </a:solidFill>
                <a:latin typeface="Helvetica"/>
                <a:cs typeface="Helvetica"/>
              </a:rPr>
              <a:t>Loomba</a:t>
            </a:r>
            <a:r>
              <a:rPr dirty="0" sz="2400" spc="-5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 spc="-75">
                <a:solidFill>
                  <a:srgbClr val="595959"/>
                </a:solidFill>
                <a:latin typeface="Helvetica"/>
                <a:cs typeface="Helvetica"/>
              </a:rPr>
              <a:t>V,</a:t>
            </a:r>
            <a:r>
              <a:rPr dirty="0" sz="2400" spc="-6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>
                <a:solidFill>
                  <a:srgbClr val="595959"/>
                </a:solidFill>
                <a:latin typeface="Helvetica"/>
                <a:cs typeface="Helvetica"/>
              </a:rPr>
              <a:t>Molina</a:t>
            </a:r>
            <a:r>
              <a:rPr dirty="0" sz="2400" spc="-5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>
                <a:solidFill>
                  <a:srgbClr val="595959"/>
                </a:solidFill>
                <a:latin typeface="Helvetica"/>
                <a:cs typeface="Helvetica"/>
              </a:rPr>
              <a:t>M,</a:t>
            </a:r>
            <a:r>
              <a:rPr dirty="0" sz="2400" spc="-6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>
                <a:solidFill>
                  <a:srgbClr val="595959"/>
                </a:solidFill>
                <a:latin typeface="Helvetica"/>
                <a:cs typeface="Helvetica"/>
              </a:rPr>
              <a:t>Cartier</a:t>
            </a:r>
            <a:r>
              <a:rPr dirty="0" sz="2400" spc="-10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 spc="-25">
                <a:solidFill>
                  <a:srgbClr val="595959"/>
                </a:solidFill>
                <a:latin typeface="Helvetica"/>
                <a:cs typeface="Helvetica"/>
              </a:rPr>
              <a:t>Y, </a:t>
            </a:r>
            <a:r>
              <a:rPr dirty="0" sz="2400">
                <a:solidFill>
                  <a:srgbClr val="595959"/>
                </a:solidFill>
                <a:latin typeface="Helvetica"/>
                <a:cs typeface="Helvetica"/>
              </a:rPr>
              <a:t>Wing</a:t>
            </a:r>
            <a:r>
              <a:rPr dirty="0" sz="2400" spc="-6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>
                <a:solidFill>
                  <a:srgbClr val="595959"/>
                </a:solidFill>
                <a:latin typeface="Helvetica"/>
                <a:cs typeface="Helvetica"/>
              </a:rPr>
              <a:t>H,</a:t>
            </a:r>
            <a:r>
              <a:rPr dirty="0" sz="2400" spc="-7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>
                <a:solidFill>
                  <a:srgbClr val="595959"/>
                </a:solidFill>
                <a:latin typeface="Helvetica"/>
                <a:cs typeface="Helvetica"/>
              </a:rPr>
              <a:t>Gottlieb</a:t>
            </a:r>
            <a:r>
              <a:rPr dirty="0" sz="2400" spc="-5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 spc="-25">
                <a:solidFill>
                  <a:srgbClr val="595959"/>
                </a:solidFill>
                <a:latin typeface="Helvetica"/>
                <a:cs typeface="Helvetica"/>
              </a:rPr>
              <a:t>LM</a:t>
            </a:r>
            <a:endParaRPr sz="2400">
              <a:latin typeface="Helvetica"/>
              <a:cs typeface="Helvetica"/>
            </a:endParaRPr>
          </a:p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 sz="2400">
                <a:solidFill>
                  <a:srgbClr val="595959"/>
                </a:solidFill>
                <a:latin typeface="Helvetica"/>
                <a:cs typeface="Helvetica"/>
              </a:rPr>
              <a:t>Summer</a:t>
            </a:r>
            <a:r>
              <a:rPr dirty="0" sz="2400" spc="-10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 spc="-20">
                <a:solidFill>
                  <a:srgbClr val="595959"/>
                </a:solidFill>
                <a:latin typeface="Helvetica"/>
                <a:cs typeface="Helvetica"/>
              </a:rPr>
              <a:t>2022</a:t>
            </a:r>
            <a:endParaRPr sz="2400">
              <a:latin typeface="Helvetica"/>
              <a:cs typeface="Helvetica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04648" y="301590"/>
            <a:ext cx="3848754" cy="993226"/>
          </a:xfrm>
          <a:prstGeom prst="rect">
            <a:avLst/>
          </a:prstGeom>
        </p:spPr>
      </p:pic>
      <p:sp>
        <p:nvSpPr>
          <p:cNvPr id="5" name="object 5"/>
          <p:cNvSpPr/>
          <p:nvPr/>
        </p:nvSpPr>
        <p:spPr>
          <a:xfrm>
            <a:off x="861060" y="3337251"/>
            <a:ext cx="10515600" cy="0"/>
          </a:xfrm>
          <a:custGeom>
            <a:avLst/>
            <a:gdLst/>
            <a:ahLst/>
            <a:cxnLst/>
            <a:rect l="l" t="t" r="r" b="b"/>
            <a:pathLst>
              <a:path w="10515600" h="0">
                <a:moveTo>
                  <a:pt x="0" y="0"/>
                </a:moveTo>
                <a:lnTo>
                  <a:pt x="10515600" y="1"/>
                </a:lnTo>
              </a:path>
            </a:pathLst>
          </a:custGeom>
          <a:ln w="57150">
            <a:solidFill>
              <a:srgbClr val="11214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 txBox="1"/>
          <p:nvPr/>
        </p:nvSpPr>
        <p:spPr>
          <a:xfrm>
            <a:off x="252161" y="5717540"/>
            <a:ext cx="11273790" cy="1054100"/>
          </a:xfrm>
          <a:prstGeom prst="rect">
            <a:avLst/>
          </a:prstGeom>
        </p:spPr>
        <p:txBody>
          <a:bodyPr wrap="square" lIns="0" tIns="10795" rIns="0" bIns="0" rtlCol="0" vert="horz">
            <a:spAutoFit/>
          </a:bodyPr>
          <a:lstStyle/>
          <a:p>
            <a:pPr marL="31750" marR="5080">
              <a:lnSpc>
                <a:spcPct val="100800"/>
              </a:lnSpc>
              <a:spcBef>
                <a:spcPts val="85"/>
              </a:spcBef>
            </a:pPr>
            <a:r>
              <a:rPr dirty="0" sz="1200">
                <a:solidFill>
                  <a:srgbClr val="595959"/>
                </a:solidFill>
                <a:latin typeface="Helvetica"/>
                <a:cs typeface="Helvetica"/>
              </a:rPr>
              <a:t>De</a:t>
            </a:r>
            <a:r>
              <a:rPr dirty="0" sz="1200" spc="-4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200">
                <a:solidFill>
                  <a:srgbClr val="595959"/>
                </a:solidFill>
                <a:latin typeface="Helvetica"/>
                <a:cs typeface="Helvetica"/>
              </a:rPr>
              <a:t>Marchis</a:t>
            </a:r>
            <a:r>
              <a:rPr dirty="0" sz="1200" spc="-2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200">
                <a:solidFill>
                  <a:srgbClr val="595959"/>
                </a:solidFill>
                <a:latin typeface="Helvetica"/>
                <a:cs typeface="Helvetica"/>
              </a:rPr>
              <a:t>EH,</a:t>
            </a:r>
            <a:r>
              <a:rPr dirty="0" sz="1200" spc="-2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200">
                <a:solidFill>
                  <a:srgbClr val="595959"/>
                </a:solidFill>
                <a:latin typeface="Helvetica"/>
                <a:cs typeface="Helvetica"/>
              </a:rPr>
              <a:t>Brown</a:t>
            </a:r>
            <a:r>
              <a:rPr dirty="0" sz="1200" spc="-2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200">
                <a:solidFill>
                  <a:srgbClr val="595959"/>
                </a:solidFill>
                <a:latin typeface="Helvetica"/>
                <a:cs typeface="Helvetica"/>
              </a:rPr>
              <a:t>E,</a:t>
            </a:r>
            <a:r>
              <a:rPr dirty="0" sz="1200" spc="-8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200">
                <a:solidFill>
                  <a:srgbClr val="595959"/>
                </a:solidFill>
                <a:latin typeface="Helvetica"/>
                <a:cs typeface="Helvetica"/>
              </a:rPr>
              <a:t>Aceves</a:t>
            </a:r>
            <a:r>
              <a:rPr dirty="0" sz="1200" spc="-2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200">
                <a:solidFill>
                  <a:srgbClr val="595959"/>
                </a:solidFill>
                <a:latin typeface="Helvetica"/>
                <a:cs typeface="Helvetica"/>
              </a:rPr>
              <a:t>BA,</a:t>
            </a:r>
            <a:r>
              <a:rPr dirty="0" sz="1200" spc="-1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200">
                <a:solidFill>
                  <a:srgbClr val="595959"/>
                </a:solidFill>
                <a:latin typeface="Helvetica"/>
                <a:cs typeface="Helvetica"/>
              </a:rPr>
              <a:t>Loomba</a:t>
            </a:r>
            <a:r>
              <a:rPr dirty="0" sz="1200" spc="-3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200" spc="-35">
                <a:solidFill>
                  <a:srgbClr val="595959"/>
                </a:solidFill>
                <a:latin typeface="Helvetica"/>
                <a:cs typeface="Helvetica"/>
              </a:rPr>
              <a:t>V,</a:t>
            </a:r>
            <a:r>
              <a:rPr dirty="0" sz="1200" spc="-1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200">
                <a:solidFill>
                  <a:srgbClr val="595959"/>
                </a:solidFill>
                <a:latin typeface="Helvetica"/>
                <a:cs typeface="Helvetica"/>
              </a:rPr>
              <a:t>Molina</a:t>
            </a:r>
            <a:r>
              <a:rPr dirty="0" sz="1200" spc="-3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200">
                <a:solidFill>
                  <a:srgbClr val="595959"/>
                </a:solidFill>
                <a:latin typeface="Helvetica"/>
                <a:cs typeface="Helvetica"/>
              </a:rPr>
              <a:t>M,</a:t>
            </a:r>
            <a:r>
              <a:rPr dirty="0" sz="1200" spc="-2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200">
                <a:solidFill>
                  <a:srgbClr val="595959"/>
                </a:solidFill>
                <a:latin typeface="Helvetica"/>
                <a:cs typeface="Helvetica"/>
              </a:rPr>
              <a:t>Cartier</a:t>
            </a:r>
            <a:r>
              <a:rPr dirty="0" sz="1200" spc="-4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200" spc="-80">
                <a:solidFill>
                  <a:srgbClr val="595959"/>
                </a:solidFill>
                <a:latin typeface="Helvetica"/>
                <a:cs typeface="Helvetica"/>
              </a:rPr>
              <a:t>Y,</a:t>
            </a:r>
            <a:r>
              <a:rPr dirty="0" sz="1200" spc="-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200">
                <a:solidFill>
                  <a:srgbClr val="595959"/>
                </a:solidFill>
                <a:latin typeface="Helvetica"/>
                <a:cs typeface="Helvetica"/>
              </a:rPr>
              <a:t>Wing</a:t>
            </a:r>
            <a:r>
              <a:rPr dirty="0" sz="1200" spc="-2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200">
                <a:solidFill>
                  <a:srgbClr val="595959"/>
                </a:solidFill>
                <a:latin typeface="Helvetica"/>
                <a:cs typeface="Helvetica"/>
              </a:rPr>
              <a:t>H,</a:t>
            </a:r>
            <a:r>
              <a:rPr dirty="0" sz="1200" spc="-2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200">
                <a:solidFill>
                  <a:srgbClr val="595959"/>
                </a:solidFill>
                <a:latin typeface="Helvetica"/>
                <a:cs typeface="Helvetica"/>
              </a:rPr>
              <a:t>Gottlieb</a:t>
            </a:r>
            <a:r>
              <a:rPr dirty="0" sz="1200" spc="-2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200">
                <a:solidFill>
                  <a:srgbClr val="595959"/>
                </a:solidFill>
                <a:latin typeface="Helvetica"/>
                <a:cs typeface="Helvetica"/>
              </a:rPr>
              <a:t>LM.</a:t>
            </a:r>
            <a:r>
              <a:rPr dirty="0" sz="1200" spc="-2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200">
                <a:solidFill>
                  <a:srgbClr val="595959"/>
                </a:solidFill>
                <a:latin typeface="Helvetica"/>
                <a:cs typeface="Helvetica"/>
              </a:rPr>
              <a:t>State</a:t>
            </a:r>
            <a:r>
              <a:rPr dirty="0" sz="1200" spc="-2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200">
                <a:solidFill>
                  <a:srgbClr val="595959"/>
                </a:solidFill>
                <a:latin typeface="Helvetica"/>
                <a:cs typeface="Helvetica"/>
              </a:rPr>
              <a:t>of</a:t>
            </a:r>
            <a:r>
              <a:rPr dirty="0" sz="1200" spc="-2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200">
                <a:solidFill>
                  <a:srgbClr val="595959"/>
                </a:solidFill>
                <a:latin typeface="Helvetica"/>
                <a:cs typeface="Helvetica"/>
              </a:rPr>
              <a:t>the</a:t>
            </a:r>
            <a:r>
              <a:rPr dirty="0" sz="1200" spc="-3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200">
                <a:solidFill>
                  <a:srgbClr val="595959"/>
                </a:solidFill>
                <a:latin typeface="Helvetica"/>
                <a:cs typeface="Helvetica"/>
              </a:rPr>
              <a:t>Science</a:t>
            </a:r>
            <a:r>
              <a:rPr dirty="0" sz="1200" spc="-2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200">
                <a:solidFill>
                  <a:srgbClr val="595959"/>
                </a:solidFill>
                <a:latin typeface="Helvetica"/>
                <a:cs typeface="Helvetica"/>
              </a:rPr>
              <a:t>on</a:t>
            </a:r>
            <a:r>
              <a:rPr dirty="0" sz="1200" spc="-3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200">
                <a:solidFill>
                  <a:srgbClr val="595959"/>
                </a:solidFill>
                <a:latin typeface="Helvetica"/>
                <a:cs typeface="Helvetica"/>
              </a:rPr>
              <a:t>Social</a:t>
            </a:r>
            <a:r>
              <a:rPr dirty="0" sz="1200" spc="-2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200">
                <a:solidFill>
                  <a:srgbClr val="595959"/>
                </a:solidFill>
                <a:latin typeface="Helvetica"/>
                <a:cs typeface="Helvetica"/>
              </a:rPr>
              <a:t>Screening</a:t>
            </a:r>
            <a:r>
              <a:rPr dirty="0" sz="1200" spc="-3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200">
                <a:solidFill>
                  <a:srgbClr val="595959"/>
                </a:solidFill>
                <a:latin typeface="Helvetica"/>
                <a:cs typeface="Helvetica"/>
              </a:rPr>
              <a:t>in</a:t>
            </a:r>
            <a:r>
              <a:rPr dirty="0" sz="1200" spc="-2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200">
                <a:solidFill>
                  <a:srgbClr val="595959"/>
                </a:solidFill>
                <a:latin typeface="Helvetica"/>
                <a:cs typeface="Helvetica"/>
              </a:rPr>
              <a:t>Healthcare</a:t>
            </a:r>
            <a:r>
              <a:rPr dirty="0" sz="1200" spc="-3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200">
                <a:solidFill>
                  <a:srgbClr val="595959"/>
                </a:solidFill>
                <a:latin typeface="Helvetica"/>
                <a:cs typeface="Helvetica"/>
              </a:rPr>
              <a:t>Settings.</a:t>
            </a:r>
            <a:r>
              <a:rPr dirty="0" sz="1200" spc="-1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200">
                <a:solidFill>
                  <a:srgbClr val="595959"/>
                </a:solidFill>
                <a:latin typeface="Helvetica"/>
                <a:cs typeface="Helvetica"/>
              </a:rPr>
              <a:t>2022.</a:t>
            </a:r>
            <a:r>
              <a:rPr dirty="0" sz="1200" spc="-2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200" spc="-25">
                <a:solidFill>
                  <a:srgbClr val="595959"/>
                </a:solidFill>
                <a:latin typeface="Helvetica"/>
                <a:cs typeface="Helvetica"/>
              </a:rPr>
              <a:t>San </a:t>
            </a:r>
            <a:r>
              <a:rPr dirty="0" sz="1200">
                <a:solidFill>
                  <a:srgbClr val="595959"/>
                </a:solidFill>
                <a:latin typeface="Helvetica"/>
                <a:cs typeface="Helvetica"/>
              </a:rPr>
              <a:t>Francisco, CA: Social Interventions Research and Evaluation </a:t>
            </a:r>
            <a:r>
              <a:rPr dirty="0" sz="1200" spc="-10">
                <a:solidFill>
                  <a:srgbClr val="595959"/>
                </a:solidFill>
                <a:latin typeface="Helvetica"/>
                <a:cs typeface="Helvetica"/>
              </a:rPr>
              <a:t>Network.</a:t>
            </a:r>
            <a:r>
              <a:rPr dirty="0" sz="1200" spc="-6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1200">
                <a:solidFill>
                  <a:srgbClr val="595959"/>
                </a:solidFill>
                <a:latin typeface="Helvetica"/>
                <a:cs typeface="Helvetica"/>
              </a:rPr>
              <a:t>Available online at </a:t>
            </a:r>
            <a:r>
              <a:rPr dirty="0" sz="1200" spc="-10">
                <a:solidFill>
                  <a:srgbClr val="595959"/>
                </a:solidFill>
                <a:latin typeface="Helvetica"/>
                <a:cs typeface="Helvetica"/>
                <a:hlinkClick r:id="rId3"/>
              </a:rPr>
              <a:t>https://sirenetwork.ucsf.edu/tools-resources/resources/state-science-social-</a:t>
            </a:r>
            <a:r>
              <a:rPr dirty="0" sz="1200" spc="-10">
                <a:solidFill>
                  <a:srgbClr val="595959"/>
                </a:solidFill>
                <a:latin typeface="Helvetica"/>
                <a:cs typeface="Helvetica"/>
              </a:rPr>
              <a:t>screening-healthcare-settings.</a:t>
            </a:r>
            <a:endParaRPr sz="1200">
              <a:latin typeface="Helvetica"/>
              <a:cs typeface="Helvetica"/>
            </a:endParaRPr>
          </a:p>
          <a:p>
            <a:pPr>
              <a:lnSpc>
                <a:spcPct val="100000"/>
              </a:lnSpc>
              <a:spcBef>
                <a:spcPts val="390"/>
              </a:spcBef>
            </a:pPr>
            <a:endParaRPr sz="1200">
              <a:latin typeface="Helvetica"/>
              <a:cs typeface="Helvetica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1600" spc="-10" b="1">
                <a:solidFill>
                  <a:srgbClr val="112148"/>
                </a:solidFill>
                <a:latin typeface="Helvetica"/>
                <a:cs typeface="Helvetica"/>
                <a:hlinkClick r:id="rId4"/>
              </a:rPr>
              <a:t>https://sirenetwork.ucsf.edu/</a:t>
            </a:r>
            <a:endParaRPr sz="1600">
              <a:latin typeface="Helvetica"/>
              <a:cs typeface="Helvetica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38200" y="1159136"/>
            <a:ext cx="10515600" cy="0"/>
          </a:xfrm>
          <a:custGeom>
            <a:avLst/>
            <a:gdLst/>
            <a:ahLst/>
            <a:cxnLst/>
            <a:rect l="l" t="t" r="r" b="b"/>
            <a:pathLst>
              <a:path w="10515600" h="0">
                <a:moveTo>
                  <a:pt x="0" y="0"/>
                </a:moveTo>
                <a:lnTo>
                  <a:pt x="10515600" y="1"/>
                </a:lnTo>
              </a:path>
            </a:pathLst>
          </a:custGeom>
          <a:ln w="57150">
            <a:solidFill>
              <a:srgbClr val="11214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" name="object 3" descr="$PPTXTitle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543560">
              <a:lnSpc>
                <a:spcPct val="100000"/>
              </a:lnSpc>
              <a:spcBef>
                <a:spcPts val="100"/>
              </a:spcBef>
            </a:pPr>
            <a:r>
              <a:rPr dirty="0" spc="-10"/>
              <a:t>Results:</a:t>
            </a:r>
            <a:r>
              <a:rPr dirty="0" spc="-175"/>
              <a:t> </a:t>
            </a:r>
            <a:r>
              <a:rPr dirty="0"/>
              <a:t>Acceptability</a:t>
            </a:r>
            <a:r>
              <a:rPr dirty="0" spc="-95"/>
              <a:t> </a:t>
            </a:r>
            <a:r>
              <a:rPr dirty="0"/>
              <a:t>of</a:t>
            </a:r>
            <a:r>
              <a:rPr dirty="0" spc="-70"/>
              <a:t> </a:t>
            </a:r>
            <a:r>
              <a:rPr dirty="0"/>
              <a:t>social</a:t>
            </a:r>
            <a:r>
              <a:rPr dirty="0" spc="-70"/>
              <a:t> </a:t>
            </a:r>
            <a:r>
              <a:rPr dirty="0"/>
              <a:t>data</a:t>
            </a:r>
            <a:r>
              <a:rPr dirty="0" spc="-70"/>
              <a:t> </a:t>
            </a:r>
            <a:r>
              <a:rPr dirty="0"/>
              <a:t>documentation</a:t>
            </a:r>
            <a:r>
              <a:rPr dirty="0" spc="-65"/>
              <a:t> </a:t>
            </a:r>
            <a:r>
              <a:rPr dirty="0"/>
              <a:t>and</a:t>
            </a:r>
            <a:r>
              <a:rPr dirty="0" spc="-70"/>
              <a:t> </a:t>
            </a:r>
            <a:r>
              <a:rPr dirty="0"/>
              <a:t>sharing</a:t>
            </a:r>
            <a:r>
              <a:rPr dirty="0" spc="-65"/>
              <a:t> </a:t>
            </a:r>
            <a:r>
              <a:rPr dirty="0" spc="-10"/>
              <a:t>(N=9)</a:t>
            </a: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212079" y="1932432"/>
            <a:ext cx="710184" cy="707136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199888" y="4044696"/>
            <a:ext cx="710184" cy="710183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173480" y="1740407"/>
            <a:ext cx="3584448" cy="3584448"/>
          </a:xfrm>
          <a:prstGeom prst="rect">
            <a:avLst/>
          </a:prstGeom>
        </p:spPr>
      </p:pic>
      <p:sp>
        <p:nvSpPr>
          <p:cNvPr id="7" name="object 7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wrap="square" lIns="0" tIns="9525" rIns="0" bIns="0" rtlCol="0" vert="horz">
            <a:spAutoFit/>
          </a:bodyPr>
          <a:lstStyle/>
          <a:p>
            <a:pPr marL="60960" marR="5080">
              <a:lnSpc>
                <a:spcPct val="100800"/>
              </a:lnSpc>
              <a:spcBef>
                <a:spcPts val="75"/>
              </a:spcBef>
            </a:pPr>
            <a:r>
              <a:rPr dirty="0"/>
              <a:t>Participants</a:t>
            </a:r>
            <a:r>
              <a:rPr dirty="0" spc="-125"/>
              <a:t> </a:t>
            </a:r>
            <a:r>
              <a:rPr dirty="0"/>
              <a:t>expressed</a:t>
            </a:r>
            <a:r>
              <a:rPr dirty="0" spc="-120"/>
              <a:t> </a:t>
            </a:r>
            <a:r>
              <a:rPr dirty="0" spc="-10"/>
              <a:t>concerns </a:t>
            </a:r>
            <a:r>
              <a:rPr dirty="0"/>
              <a:t>about</a:t>
            </a:r>
            <a:r>
              <a:rPr dirty="0" spc="-60"/>
              <a:t> </a:t>
            </a:r>
            <a:r>
              <a:rPr dirty="0"/>
              <a:t>with</a:t>
            </a:r>
            <a:r>
              <a:rPr dirty="0" spc="-55"/>
              <a:t> </a:t>
            </a:r>
            <a:r>
              <a:rPr dirty="0"/>
              <a:t>whom</a:t>
            </a:r>
            <a:r>
              <a:rPr dirty="0" spc="-55"/>
              <a:t> </a:t>
            </a:r>
            <a:r>
              <a:rPr dirty="0"/>
              <a:t>their</a:t>
            </a:r>
            <a:r>
              <a:rPr dirty="0" spc="-55"/>
              <a:t> </a:t>
            </a:r>
            <a:r>
              <a:rPr dirty="0"/>
              <a:t>data</a:t>
            </a:r>
            <a:r>
              <a:rPr dirty="0" spc="-55"/>
              <a:t> </a:t>
            </a:r>
            <a:r>
              <a:rPr dirty="0"/>
              <a:t>would</a:t>
            </a:r>
            <a:r>
              <a:rPr dirty="0" spc="-55"/>
              <a:t> </a:t>
            </a:r>
            <a:r>
              <a:rPr dirty="0" spc="-25"/>
              <a:t>be </a:t>
            </a:r>
            <a:r>
              <a:rPr dirty="0"/>
              <a:t>shared,</a:t>
            </a:r>
            <a:r>
              <a:rPr dirty="0" spc="-50"/>
              <a:t> </a:t>
            </a:r>
            <a:r>
              <a:rPr dirty="0"/>
              <a:t>as</a:t>
            </a:r>
            <a:r>
              <a:rPr dirty="0" spc="-40"/>
              <a:t> </a:t>
            </a:r>
            <a:r>
              <a:rPr dirty="0"/>
              <a:t>well</a:t>
            </a:r>
            <a:r>
              <a:rPr dirty="0" spc="-40"/>
              <a:t> </a:t>
            </a:r>
            <a:r>
              <a:rPr dirty="0"/>
              <a:t>as</a:t>
            </a:r>
            <a:r>
              <a:rPr dirty="0" spc="-40"/>
              <a:t> </a:t>
            </a:r>
            <a:r>
              <a:rPr dirty="0"/>
              <a:t>how</a:t>
            </a:r>
            <a:r>
              <a:rPr dirty="0" spc="-40"/>
              <a:t> </a:t>
            </a:r>
            <a:r>
              <a:rPr dirty="0"/>
              <a:t>it</a:t>
            </a:r>
            <a:r>
              <a:rPr dirty="0" spc="-45"/>
              <a:t> </a:t>
            </a:r>
            <a:r>
              <a:rPr dirty="0"/>
              <a:t>would</a:t>
            </a:r>
            <a:r>
              <a:rPr dirty="0" spc="-40"/>
              <a:t> </a:t>
            </a:r>
            <a:r>
              <a:rPr dirty="0" spc="-25"/>
              <a:t>be </a:t>
            </a:r>
            <a:r>
              <a:rPr dirty="0"/>
              <a:t>stored</a:t>
            </a:r>
            <a:r>
              <a:rPr dirty="0" spc="-65"/>
              <a:t> </a:t>
            </a:r>
            <a:r>
              <a:rPr dirty="0"/>
              <a:t>and</a:t>
            </a:r>
            <a:r>
              <a:rPr dirty="0" spc="-65"/>
              <a:t> </a:t>
            </a:r>
            <a:r>
              <a:rPr dirty="0"/>
              <a:t>updated</a:t>
            </a:r>
            <a:r>
              <a:rPr dirty="0" spc="-65"/>
              <a:t> </a:t>
            </a:r>
            <a:r>
              <a:rPr dirty="0" spc="-10"/>
              <a:t>(N=6)</a:t>
            </a:r>
          </a:p>
          <a:p>
            <a:pPr>
              <a:lnSpc>
                <a:spcPct val="100000"/>
              </a:lnSpc>
              <a:spcBef>
                <a:spcPts val="1950"/>
              </a:spcBef>
            </a:pPr>
          </a:p>
          <a:p>
            <a:pPr marL="12700" marR="326390">
              <a:lnSpc>
                <a:spcPct val="100600"/>
              </a:lnSpc>
            </a:pPr>
            <a:r>
              <a:rPr dirty="0"/>
              <a:t>A</a:t>
            </a:r>
            <a:r>
              <a:rPr dirty="0" spc="-170"/>
              <a:t> </a:t>
            </a:r>
            <a:r>
              <a:rPr dirty="0"/>
              <a:t>sample</a:t>
            </a:r>
            <a:r>
              <a:rPr dirty="0" spc="-45"/>
              <a:t> </a:t>
            </a:r>
            <a:r>
              <a:rPr dirty="0"/>
              <a:t>of</a:t>
            </a:r>
            <a:r>
              <a:rPr dirty="0" spc="-50"/>
              <a:t> </a:t>
            </a:r>
            <a:r>
              <a:rPr dirty="0"/>
              <a:t>Latinx</a:t>
            </a:r>
            <a:r>
              <a:rPr dirty="0" spc="-45"/>
              <a:t> </a:t>
            </a:r>
            <a:r>
              <a:rPr dirty="0" spc="-10"/>
              <a:t>caregivers </a:t>
            </a:r>
            <a:r>
              <a:rPr dirty="0"/>
              <a:t>expressed</a:t>
            </a:r>
            <a:r>
              <a:rPr dirty="0" spc="-120"/>
              <a:t> </a:t>
            </a:r>
            <a:r>
              <a:rPr dirty="0"/>
              <a:t>concerns</a:t>
            </a:r>
            <a:r>
              <a:rPr dirty="0" spc="-114"/>
              <a:t> </a:t>
            </a:r>
            <a:r>
              <a:rPr dirty="0" spc="-10"/>
              <a:t>about oversurveillance</a:t>
            </a:r>
            <a:r>
              <a:rPr dirty="0" spc="-65"/>
              <a:t> </a:t>
            </a:r>
            <a:r>
              <a:rPr dirty="0"/>
              <a:t>of</a:t>
            </a:r>
            <a:r>
              <a:rPr dirty="0" spc="-70"/>
              <a:t> </a:t>
            </a:r>
            <a:r>
              <a:rPr dirty="0"/>
              <a:t>communities</a:t>
            </a:r>
            <a:r>
              <a:rPr dirty="0" spc="-60"/>
              <a:t> </a:t>
            </a:r>
            <a:r>
              <a:rPr dirty="0" spc="-25"/>
              <a:t>of </a:t>
            </a:r>
            <a:r>
              <a:rPr dirty="0"/>
              <a:t>color</a:t>
            </a:r>
            <a:r>
              <a:rPr dirty="0" spc="-65"/>
              <a:t> </a:t>
            </a:r>
            <a:r>
              <a:rPr dirty="0" spc="-20"/>
              <a:t>(N=1)</a:t>
            </a:r>
          </a:p>
        </p:txBody>
      </p:sp>
      <p:sp>
        <p:nvSpPr>
          <p:cNvPr id="8" name="object 8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2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dirty="0" spc="-235"/>
              <a:t>SIREN</a:t>
            </a:r>
            <a:r>
              <a:rPr dirty="0" spc="-70"/>
              <a:t> </a:t>
            </a:r>
            <a:r>
              <a:rPr dirty="0" spc="355"/>
              <a:t>|</a:t>
            </a:r>
            <a:r>
              <a:rPr dirty="0" spc="-75"/>
              <a:t> </a:t>
            </a:r>
            <a:fld id="{81D60167-4931-47E6-BA6A-407CBD079E47}" type="slidenum">
              <a:rPr dirty="0" spc="-50"/>
              <a:t>10</a:t>
            </a:fld>
          </a:p>
        </p:txBody>
      </p:sp>
      <p:sp>
        <p:nvSpPr>
          <p:cNvPr id="9" name="object 9"/>
          <p:cNvSpPr txBox="1"/>
          <p:nvPr/>
        </p:nvSpPr>
        <p:spPr>
          <a:xfrm>
            <a:off x="252161" y="6548624"/>
            <a:ext cx="2795270" cy="2286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650"/>
              </a:lnSpc>
            </a:pPr>
            <a:r>
              <a:rPr dirty="0" sz="1600" spc="-10" b="1">
                <a:solidFill>
                  <a:srgbClr val="112148"/>
                </a:solidFill>
                <a:latin typeface="Helvetica"/>
                <a:cs typeface="Helvetica"/>
                <a:hlinkClick r:id="rId5"/>
              </a:rPr>
              <a:t>https://sirenetwork.ucsf.edu/</a:t>
            </a:r>
            <a:endParaRPr sz="1600">
              <a:latin typeface="Helvetica"/>
              <a:cs typeface="Helvetica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38200" y="1159136"/>
            <a:ext cx="10515600" cy="0"/>
          </a:xfrm>
          <a:custGeom>
            <a:avLst/>
            <a:gdLst/>
            <a:ahLst/>
            <a:cxnLst/>
            <a:rect l="l" t="t" r="r" b="b"/>
            <a:pathLst>
              <a:path w="10515600" h="0">
                <a:moveTo>
                  <a:pt x="0" y="0"/>
                </a:moveTo>
                <a:lnTo>
                  <a:pt x="10515600" y="1"/>
                </a:lnTo>
              </a:path>
            </a:pathLst>
          </a:custGeom>
          <a:ln w="57150">
            <a:solidFill>
              <a:srgbClr val="11214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" name="object 3" descr="$PPTXTitle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543560">
              <a:lnSpc>
                <a:spcPct val="100000"/>
              </a:lnSpc>
              <a:spcBef>
                <a:spcPts val="100"/>
              </a:spcBef>
            </a:pPr>
            <a:r>
              <a:rPr dirty="0"/>
              <a:t>Looking</a:t>
            </a:r>
            <a:r>
              <a:rPr dirty="0" spc="-80"/>
              <a:t> </a:t>
            </a:r>
            <a:r>
              <a:rPr dirty="0" spc="-10"/>
              <a:t>forward</a:t>
            </a: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38200" y="1776983"/>
            <a:ext cx="914400" cy="917448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838200" y="4965191"/>
            <a:ext cx="914400" cy="917447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838200" y="3371088"/>
            <a:ext cx="914400" cy="917448"/>
          </a:xfrm>
          <a:prstGeom prst="rect">
            <a:avLst/>
          </a:prstGeom>
        </p:spPr>
      </p:pic>
      <p:sp>
        <p:nvSpPr>
          <p:cNvPr id="7" name="object 7"/>
          <p:cNvSpPr txBox="1"/>
          <p:nvPr/>
        </p:nvSpPr>
        <p:spPr>
          <a:xfrm>
            <a:off x="2109692" y="1736852"/>
            <a:ext cx="8913495" cy="3997325"/>
          </a:xfrm>
          <a:prstGeom prst="rect">
            <a:avLst/>
          </a:prstGeom>
        </p:spPr>
        <p:txBody>
          <a:bodyPr wrap="square" lIns="0" tIns="10795" rIns="0" bIns="0" rtlCol="0" vert="horz">
            <a:spAutoFit/>
          </a:bodyPr>
          <a:lstStyle/>
          <a:p>
            <a:pPr marL="70485" marR="5080">
              <a:lnSpc>
                <a:spcPct val="100400"/>
              </a:lnSpc>
              <a:spcBef>
                <a:spcPts val="85"/>
              </a:spcBef>
            </a:pPr>
            <a:r>
              <a:rPr dirty="0" sz="2400">
                <a:solidFill>
                  <a:srgbClr val="595959"/>
                </a:solidFill>
                <a:latin typeface="Helvetica"/>
                <a:cs typeface="Helvetica"/>
              </a:rPr>
              <a:t>Social</a:t>
            </a:r>
            <a:r>
              <a:rPr dirty="0" sz="2400" spc="-8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>
                <a:solidFill>
                  <a:srgbClr val="595959"/>
                </a:solidFill>
                <a:latin typeface="Helvetica"/>
                <a:cs typeface="Helvetica"/>
              </a:rPr>
              <a:t>screening</a:t>
            </a:r>
            <a:r>
              <a:rPr dirty="0" sz="2400" spc="-8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>
                <a:solidFill>
                  <a:srgbClr val="595959"/>
                </a:solidFill>
                <a:latin typeface="Helvetica"/>
                <a:cs typeface="Helvetica"/>
              </a:rPr>
              <a:t>was</a:t>
            </a:r>
            <a:r>
              <a:rPr dirty="0" sz="2400" spc="-8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>
                <a:solidFill>
                  <a:srgbClr val="595959"/>
                </a:solidFill>
                <a:latin typeface="Helvetica"/>
                <a:cs typeface="Helvetica"/>
              </a:rPr>
              <a:t>generally</a:t>
            </a:r>
            <a:r>
              <a:rPr dirty="0" sz="2400" spc="-8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>
                <a:solidFill>
                  <a:srgbClr val="595959"/>
                </a:solidFill>
                <a:latin typeface="Helvetica"/>
                <a:cs typeface="Helvetica"/>
              </a:rPr>
              <a:t>considered</a:t>
            </a:r>
            <a:r>
              <a:rPr dirty="0" sz="2400" spc="-8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>
                <a:solidFill>
                  <a:srgbClr val="595959"/>
                </a:solidFill>
                <a:latin typeface="Helvetica"/>
                <a:cs typeface="Helvetica"/>
              </a:rPr>
              <a:t>acceptable</a:t>
            </a:r>
            <a:r>
              <a:rPr dirty="0" sz="2400" spc="-8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>
                <a:solidFill>
                  <a:srgbClr val="595959"/>
                </a:solidFill>
                <a:latin typeface="Helvetica"/>
                <a:cs typeface="Helvetica"/>
              </a:rPr>
              <a:t>by</a:t>
            </a:r>
            <a:r>
              <a:rPr dirty="0" sz="2400" spc="-8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 spc="-50">
                <a:solidFill>
                  <a:srgbClr val="595959"/>
                </a:solidFill>
                <a:latin typeface="Helvetica"/>
                <a:cs typeface="Helvetica"/>
              </a:rPr>
              <a:t>a </a:t>
            </a:r>
            <a:r>
              <a:rPr dirty="0" sz="2400">
                <a:solidFill>
                  <a:srgbClr val="595959"/>
                </a:solidFill>
                <a:latin typeface="Helvetica"/>
                <a:cs typeface="Helvetica"/>
              </a:rPr>
              <a:t>majority</a:t>
            </a:r>
            <a:r>
              <a:rPr dirty="0" sz="2400" spc="-5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>
                <a:solidFill>
                  <a:srgbClr val="595959"/>
                </a:solidFill>
                <a:latin typeface="Helvetica"/>
                <a:cs typeface="Helvetica"/>
              </a:rPr>
              <a:t>of</a:t>
            </a:r>
            <a:r>
              <a:rPr dirty="0" sz="2400" spc="-5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>
                <a:solidFill>
                  <a:srgbClr val="595959"/>
                </a:solidFill>
                <a:latin typeface="Helvetica"/>
                <a:cs typeface="Helvetica"/>
              </a:rPr>
              <a:t>participants</a:t>
            </a:r>
            <a:r>
              <a:rPr dirty="0" sz="2400" spc="-5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>
                <a:solidFill>
                  <a:srgbClr val="595959"/>
                </a:solidFill>
                <a:latin typeface="Helvetica"/>
                <a:cs typeface="Helvetica"/>
              </a:rPr>
              <a:t>in</a:t>
            </a:r>
            <a:r>
              <a:rPr dirty="0" sz="2400" spc="-5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>
                <a:solidFill>
                  <a:srgbClr val="595959"/>
                </a:solidFill>
                <a:latin typeface="Helvetica"/>
                <a:cs typeface="Helvetica"/>
              </a:rPr>
              <a:t>most</a:t>
            </a:r>
            <a:r>
              <a:rPr dirty="0" sz="2400" spc="-5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>
                <a:solidFill>
                  <a:srgbClr val="595959"/>
                </a:solidFill>
                <a:latin typeface="Helvetica"/>
                <a:cs typeface="Helvetica"/>
              </a:rPr>
              <a:t>studies;</a:t>
            </a:r>
            <a:r>
              <a:rPr dirty="0" sz="2400" spc="-5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>
                <a:solidFill>
                  <a:srgbClr val="595959"/>
                </a:solidFill>
                <a:latin typeface="Helvetica"/>
                <a:cs typeface="Helvetica"/>
              </a:rPr>
              <a:t>there</a:t>
            </a:r>
            <a:r>
              <a:rPr dirty="0" sz="2400" spc="-5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>
                <a:solidFill>
                  <a:srgbClr val="595959"/>
                </a:solidFill>
                <a:latin typeface="Helvetica"/>
                <a:cs typeface="Helvetica"/>
              </a:rPr>
              <a:t>was</a:t>
            </a:r>
            <a:r>
              <a:rPr dirty="0" sz="2400" spc="-5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>
                <a:solidFill>
                  <a:srgbClr val="595959"/>
                </a:solidFill>
                <a:latin typeface="Helvetica"/>
                <a:cs typeface="Helvetica"/>
              </a:rPr>
              <a:t>less</a:t>
            </a:r>
            <a:r>
              <a:rPr dirty="0" sz="2400" spc="-5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 spc="-10">
                <a:solidFill>
                  <a:srgbClr val="595959"/>
                </a:solidFill>
                <a:latin typeface="Helvetica"/>
                <a:cs typeface="Helvetica"/>
              </a:rPr>
              <a:t>consensus </a:t>
            </a:r>
            <a:r>
              <a:rPr dirty="0" sz="2400">
                <a:solidFill>
                  <a:srgbClr val="595959"/>
                </a:solidFill>
                <a:latin typeface="Helvetica"/>
                <a:cs typeface="Helvetica"/>
              </a:rPr>
              <a:t>about</a:t>
            </a:r>
            <a:r>
              <a:rPr dirty="0" sz="2400" spc="-8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>
                <a:solidFill>
                  <a:srgbClr val="595959"/>
                </a:solidFill>
                <a:latin typeface="Helvetica"/>
                <a:cs typeface="Helvetica"/>
              </a:rPr>
              <a:t>data</a:t>
            </a:r>
            <a:r>
              <a:rPr dirty="0" sz="2400" spc="-8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>
                <a:solidFill>
                  <a:srgbClr val="595959"/>
                </a:solidFill>
                <a:latin typeface="Helvetica"/>
                <a:cs typeface="Helvetica"/>
              </a:rPr>
              <a:t>documentation</a:t>
            </a:r>
            <a:r>
              <a:rPr dirty="0" sz="2400" spc="-8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>
                <a:solidFill>
                  <a:srgbClr val="595959"/>
                </a:solidFill>
                <a:latin typeface="Helvetica"/>
                <a:cs typeface="Helvetica"/>
              </a:rPr>
              <a:t>and</a:t>
            </a:r>
            <a:r>
              <a:rPr dirty="0" sz="2400" spc="-8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 spc="-10">
                <a:solidFill>
                  <a:srgbClr val="595959"/>
                </a:solidFill>
                <a:latin typeface="Helvetica"/>
                <a:cs typeface="Helvetica"/>
              </a:rPr>
              <a:t>sharing.</a:t>
            </a:r>
            <a:endParaRPr sz="2400">
              <a:latin typeface="Helvetica"/>
              <a:cs typeface="Helvetica"/>
            </a:endParaRPr>
          </a:p>
          <a:p>
            <a:pPr>
              <a:lnSpc>
                <a:spcPct val="100000"/>
              </a:lnSpc>
              <a:spcBef>
                <a:spcPts val="1190"/>
              </a:spcBef>
            </a:pPr>
            <a:endParaRPr sz="2400">
              <a:latin typeface="Helvetica"/>
              <a:cs typeface="Helvetica"/>
            </a:endParaRPr>
          </a:p>
          <a:p>
            <a:pPr marL="12700" marR="73025">
              <a:lnSpc>
                <a:spcPct val="100400"/>
              </a:lnSpc>
            </a:pPr>
            <a:r>
              <a:rPr dirty="0" sz="2400">
                <a:solidFill>
                  <a:srgbClr val="595959"/>
                </a:solidFill>
                <a:latin typeface="Helvetica"/>
                <a:cs typeface="Helvetica"/>
              </a:rPr>
              <a:t>Methodological</a:t>
            </a:r>
            <a:r>
              <a:rPr dirty="0" sz="2400" spc="-10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>
                <a:solidFill>
                  <a:srgbClr val="595959"/>
                </a:solidFill>
                <a:latin typeface="Helvetica"/>
                <a:cs typeface="Helvetica"/>
              </a:rPr>
              <a:t>limitations</a:t>
            </a:r>
            <a:r>
              <a:rPr dirty="0" sz="2400" spc="-10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>
                <a:solidFill>
                  <a:srgbClr val="595959"/>
                </a:solidFill>
                <a:latin typeface="Helvetica"/>
                <a:cs typeface="Helvetica"/>
              </a:rPr>
              <a:t>and</a:t>
            </a:r>
            <a:r>
              <a:rPr dirty="0" sz="2400" spc="-10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>
                <a:solidFill>
                  <a:srgbClr val="595959"/>
                </a:solidFill>
                <a:latin typeface="Helvetica"/>
                <a:cs typeface="Helvetica"/>
              </a:rPr>
              <a:t>insubstantial</a:t>
            </a:r>
            <a:r>
              <a:rPr dirty="0" sz="2400" spc="-9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>
                <a:solidFill>
                  <a:srgbClr val="595959"/>
                </a:solidFill>
                <a:latin typeface="Helvetica"/>
                <a:cs typeface="Helvetica"/>
              </a:rPr>
              <a:t>information</a:t>
            </a:r>
            <a:r>
              <a:rPr dirty="0" sz="2400" spc="-10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>
                <a:solidFill>
                  <a:srgbClr val="595959"/>
                </a:solidFill>
                <a:latin typeface="Helvetica"/>
                <a:cs typeface="Helvetica"/>
              </a:rPr>
              <a:t>about</a:t>
            </a:r>
            <a:r>
              <a:rPr dirty="0" sz="2400" spc="-10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 spc="-25">
                <a:solidFill>
                  <a:srgbClr val="595959"/>
                </a:solidFill>
                <a:latin typeface="Helvetica"/>
                <a:cs typeface="Helvetica"/>
              </a:rPr>
              <a:t>the </a:t>
            </a:r>
            <a:r>
              <a:rPr dirty="0" sz="2400">
                <a:solidFill>
                  <a:srgbClr val="595959"/>
                </a:solidFill>
                <a:latin typeface="Helvetica"/>
                <a:cs typeface="Helvetica"/>
              </a:rPr>
              <a:t>perspectives</a:t>
            </a:r>
            <a:r>
              <a:rPr dirty="0" sz="2400" spc="-7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>
                <a:solidFill>
                  <a:srgbClr val="595959"/>
                </a:solidFill>
                <a:latin typeface="Helvetica"/>
                <a:cs typeface="Helvetica"/>
              </a:rPr>
              <a:t>of</a:t>
            </a:r>
            <a:r>
              <a:rPr dirty="0" sz="2400" spc="-8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>
                <a:solidFill>
                  <a:srgbClr val="595959"/>
                </a:solidFill>
                <a:latin typeface="Helvetica"/>
                <a:cs typeface="Helvetica"/>
              </a:rPr>
              <a:t>diverse</a:t>
            </a:r>
            <a:r>
              <a:rPr dirty="0" sz="2400" spc="-7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>
                <a:solidFill>
                  <a:srgbClr val="595959"/>
                </a:solidFill>
                <a:latin typeface="Helvetica"/>
                <a:cs typeface="Helvetica"/>
              </a:rPr>
              <a:t>patient</a:t>
            </a:r>
            <a:r>
              <a:rPr dirty="0" sz="2400" spc="-8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>
                <a:solidFill>
                  <a:srgbClr val="595959"/>
                </a:solidFill>
                <a:latin typeface="Helvetica"/>
                <a:cs typeface="Helvetica"/>
              </a:rPr>
              <a:t>populations</a:t>
            </a:r>
            <a:r>
              <a:rPr dirty="0" sz="2400" spc="-7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>
                <a:solidFill>
                  <a:srgbClr val="595959"/>
                </a:solidFill>
                <a:latin typeface="Helvetica"/>
                <a:cs typeface="Helvetica"/>
              </a:rPr>
              <a:t>prevent</a:t>
            </a:r>
            <a:r>
              <a:rPr dirty="0" sz="2400" spc="-8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>
                <a:solidFill>
                  <a:srgbClr val="595959"/>
                </a:solidFill>
                <a:latin typeface="Helvetica"/>
                <a:cs typeface="Helvetica"/>
              </a:rPr>
              <a:t>us</a:t>
            </a:r>
            <a:r>
              <a:rPr dirty="0" sz="2400" spc="-7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 spc="-20">
                <a:solidFill>
                  <a:srgbClr val="595959"/>
                </a:solidFill>
                <a:latin typeface="Helvetica"/>
                <a:cs typeface="Helvetica"/>
              </a:rPr>
              <a:t>from </a:t>
            </a:r>
            <a:r>
              <a:rPr dirty="0" sz="2400">
                <a:solidFill>
                  <a:srgbClr val="595959"/>
                </a:solidFill>
                <a:latin typeface="Helvetica"/>
                <a:cs typeface="Helvetica"/>
              </a:rPr>
              <a:t>generalizing</a:t>
            </a:r>
            <a:r>
              <a:rPr dirty="0" sz="2400" spc="-10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>
                <a:solidFill>
                  <a:srgbClr val="595959"/>
                </a:solidFill>
                <a:latin typeface="Helvetica"/>
                <a:cs typeface="Helvetica"/>
              </a:rPr>
              <a:t>these</a:t>
            </a:r>
            <a:r>
              <a:rPr dirty="0" sz="2400" spc="-10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 spc="-10">
                <a:solidFill>
                  <a:srgbClr val="595959"/>
                </a:solidFill>
                <a:latin typeface="Helvetica"/>
                <a:cs typeface="Helvetica"/>
              </a:rPr>
              <a:t>findings.</a:t>
            </a:r>
            <a:endParaRPr sz="2400">
              <a:latin typeface="Helvetica"/>
              <a:cs typeface="Helvetica"/>
            </a:endParaRPr>
          </a:p>
          <a:p>
            <a:pPr>
              <a:lnSpc>
                <a:spcPct val="100000"/>
              </a:lnSpc>
              <a:spcBef>
                <a:spcPts val="1175"/>
              </a:spcBef>
            </a:pPr>
            <a:endParaRPr sz="2400">
              <a:latin typeface="Helvetica"/>
              <a:cs typeface="Helvetica"/>
            </a:endParaRPr>
          </a:p>
          <a:p>
            <a:pPr marL="12700" marR="516890">
              <a:lnSpc>
                <a:spcPct val="100800"/>
              </a:lnSpc>
            </a:pPr>
            <a:r>
              <a:rPr dirty="0" sz="2400">
                <a:solidFill>
                  <a:srgbClr val="595959"/>
                </a:solidFill>
                <a:latin typeface="Helvetica"/>
                <a:cs typeface="Helvetica"/>
              </a:rPr>
              <a:t>Deeper</a:t>
            </a:r>
            <a:r>
              <a:rPr dirty="0" sz="2400" spc="-6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>
                <a:solidFill>
                  <a:srgbClr val="595959"/>
                </a:solidFill>
                <a:latin typeface="Helvetica"/>
                <a:cs typeface="Helvetica"/>
              </a:rPr>
              <a:t>and</a:t>
            </a:r>
            <a:r>
              <a:rPr dirty="0" sz="2400" spc="-6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>
                <a:solidFill>
                  <a:srgbClr val="595959"/>
                </a:solidFill>
                <a:latin typeface="Helvetica"/>
                <a:cs typeface="Helvetica"/>
              </a:rPr>
              <a:t>more</a:t>
            </a:r>
            <a:r>
              <a:rPr dirty="0" sz="2400" spc="-6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>
                <a:solidFill>
                  <a:srgbClr val="595959"/>
                </a:solidFill>
                <a:latin typeface="Helvetica"/>
                <a:cs typeface="Helvetica"/>
              </a:rPr>
              <a:t>rigorous</a:t>
            </a:r>
            <a:r>
              <a:rPr dirty="0" sz="2400" spc="-6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>
                <a:solidFill>
                  <a:srgbClr val="595959"/>
                </a:solidFill>
                <a:latin typeface="Helvetica"/>
                <a:cs typeface="Helvetica"/>
              </a:rPr>
              <a:t>research</a:t>
            </a:r>
            <a:r>
              <a:rPr dirty="0" sz="2400" spc="-6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>
                <a:solidFill>
                  <a:srgbClr val="595959"/>
                </a:solidFill>
                <a:latin typeface="Helvetica"/>
                <a:cs typeface="Helvetica"/>
              </a:rPr>
              <a:t>is</a:t>
            </a:r>
            <a:r>
              <a:rPr dirty="0" sz="2400" spc="-6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>
                <a:solidFill>
                  <a:srgbClr val="595959"/>
                </a:solidFill>
                <a:latin typeface="Helvetica"/>
                <a:cs typeface="Helvetica"/>
              </a:rPr>
              <a:t>needed</a:t>
            </a:r>
            <a:r>
              <a:rPr dirty="0" sz="2400" spc="-6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>
                <a:solidFill>
                  <a:srgbClr val="595959"/>
                </a:solidFill>
                <a:latin typeface="Helvetica"/>
                <a:cs typeface="Helvetica"/>
              </a:rPr>
              <a:t>to</a:t>
            </a:r>
            <a:r>
              <a:rPr dirty="0" sz="2400" spc="-6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>
                <a:solidFill>
                  <a:srgbClr val="595959"/>
                </a:solidFill>
                <a:latin typeface="Helvetica"/>
                <a:cs typeface="Helvetica"/>
              </a:rPr>
              <a:t>better</a:t>
            </a:r>
            <a:r>
              <a:rPr dirty="0" sz="2400" spc="-6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 spc="-10">
                <a:solidFill>
                  <a:srgbClr val="595959"/>
                </a:solidFill>
                <a:latin typeface="Helvetica"/>
                <a:cs typeface="Helvetica"/>
              </a:rPr>
              <a:t>inform </a:t>
            </a:r>
            <a:r>
              <a:rPr dirty="0" sz="2400" spc="-20">
                <a:solidFill>
                  <a:srgbClr val="595959"/>
                </a:solidFill>
                <a:latin typeface="Helvetica"/>
                <a:cs typeface="Helvetica"/>
              </a:rPr>
              <a:t>patient-</a:t>
            </a:r>
            <a:r>
              <a:rPr dirty="0" sz="2400">
                <a:solidFill>
                  <a:srgbClr val="595959"/>
                </a:solidFill>
                <a:latin typeface="Helvetica"/>
                <a:cs typeface="Helvetica"/>
              </a:rPr>
              <a:t>centered</a:t>
            </a:r>
            <a:r>
              <a:rPr dirty="0" sz="2400" spc="-6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>
                <a:solidFill>
                  <a:srgbClr val="595959"/>
                </a:solidFill>
                <a:latin typeface="Helvetica"/>
                <a:cs typeface="Helvetica"/>
              </a:rPr>
              <a:t>approaches</a:t>
            </a:r>
            <a:r>
              <a:rPr dirty="0" sz="2400" spc="-6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>
                <a:solidFill>
                  <a:srgbClr val="595959"/>
                </a:solidFill>
                <a:latin typeface="Helvetica"/>
                <a:cs typeface="Helvetica"/>
              </a:rPr>
              <a:t>to</a:t>
            </a:r>
            <a:r>
              <a:rPr dirty="0" sz="2400" spc="-6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>
                <a:solidFill>
                  <a:srgbClr val="595959"/>
                </a:solidFill>
                <a:latin typeface="Helvetica"/>
                <a:cs typeface="Helvetica"/>
              </a:rPr>
              <a:t>social</a:t>
            </a:r>
            <a:r>
              <a:rPr dirty="0" sz="2400" spc="-6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 spc="-10">
                <a:solidFill>
                  <a:srgbClr val="595959"/>
                </a:solidFill>
                <a:latin typeface="Helvetica"/>
                <a:cs typeface="Helvetica"/>
              </a:rPr>
              <a:t>screening.</a:t>
            </a:r>
            <a:endParaRPr sz="2400">
              <a:latin typeface="Helvetica"/>
              <a:cs typeface="Helvetica"/>
            </a:endParaRPr>
          </a:p>
        </p:txBody>
      </p:sp>
      <p:sp>
        <p:nvSpPr>
          <p:cNvPr id="8" name="object 8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2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dirty="0" spc="-235"/>
              <a:t>SIREN</a:t>
            </a:r>
            <a:r>
              <a:rPr dirty="0" spc="-70"/>
              <a:t> </a:t>
            </a:r>
            <a:r>
              <a:rPr dirty="0" spc="355"/>
              <a:t>|</a:t>
            </a:r>
            <a:r>
              <a:rPr dirty="0" spc="-75"/>
              <a:t> </a:t>
            </a:r>
            <a:fld id="{81D60167-4931-47E6-BA6A-407CBD079E47}" type="slidenum">
              <a:rPr dirty="0" spc="-50"/>
              <a:t>10</a:t>
            </a:fld>
          </a:p>
        </p:txBody>
      </p:sp>
      <p:sp>
        <p:nvSpPr>
          <p:cNvPr id="9" name="object 9"/>
          <p:cNvSpPr txBox="1"/>
          <p:nvPr/>
        </p:nvSpPr>
        <p:spPr>
          <a:xfrm>
            <a:off x="252161" y="6548624"/>
            <a:ext cx="2795270" cy="2286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650"/>
              </a:lnSpc>
            </a:pPr>
            <a:r>
              <a:rPr dirty="0" sz="1600" spc="-10" b="1">
                <a:solidFill>
                  <a:srgbClr val="112148"/>
                </a:solidFill>
                <a:latin typeface="Helvetica"/>
                <a:cs typeface="Helvetica"/>
                <a:hlinkClick r:id="rId5"/>
              </a:rPr>
              <a:t>https://sirenetwork.ucsf.edu/</a:t>
            </a:r>
            <a:endParaRPr sz="1600">
              <a:latin typeface="Helvetica"/>
              <a:cs typeface="Helvetica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192554" y="888859"/>
            <a:ext cx="3633787" cy="4703762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1420211" y="4031995"/>
            <a:ext cx="4025900" cy="1494790"/>
          </a:xfrm>
          <a:prstGeom prst="rect">
            <a:avLst/>
          </a:prstGeom>
        </p:spPr>
        <p:txBody>
          <a:bodyPr wrap="square" lIns="0" tIns="10160" rIns="0" bIns="0" rtlCol="0" vert="horz">
            <a:spAutoFit/>
          </a:bodyPr>
          <a:lstStyle/>
          <a:p>
            <a:pPr marL="12700" marR="5080">
              <a:lnSpc>
                <a:spcPct val="100600"/>
              </a:lnSpc>
              <a:spcBef>
                <a:spcPts val="80"/>
              </a:spcBef>
            </a:pPr>
            <a:r>
              <a:rPr dirty="0" sz="2400">
                <a:latin typeface="Helvetica"/>
                <a:cs typeface="Helvetica"/>
              </a:rPr>
              <a:t>Questions</a:t>
            </a:r>
            <a:r>
              <a:rPr dirty="0" sz="2400" spc="-55">
                <a:latin typeface="Helvetica"/>
                <a:cs typeface="Helvetica"/>
              </a:rPr>
              <a:t> </a:t>
            </a:r>
            <a:r>
              <a:rPr dirty="0" sz="2400">
                <a:latin typeface="Helvetica"/>
                <a:cs typeface="Helvetica"/>
              </a:rPr>
              <a:t>about</a:t>
            </a:r>
            <a:r>
              <a:rPr dirty="0" sz="2400" spc="-60">
                <a:latin typeface="Helvetica"/>
                <a:cs typeface="Helvetica"/>
              </a:rPr>
              <a:t> </a:t>
            </a:r>
            <a:r>
              <a:rPr dirty="0" sz="2400">
                <a:latin typeface="Helvetica"/>
                <a:cs typeface="Helvetica"/>
              </a:rPr>
              <a:t>this</a:t>
            </a:r>
            <a:r>
              <a:rPr dirty="0" sz="2400" spc="-55">
                <a:latin typeface="Helvetica"/>
                <a:cs typeface="Helvetica"/>
              </a:rPr>
              <a:t> </a:t>
            </a:r>
            <a:r>
              <a:rPr dirty="0" sz="2400" spc="-10">
                <a:latin typeface="Helvetica"/>
                <a:cs typeface="Helvetica"/>
              </a:rPr>
              <a:t>section? Contact: </a:t>
            </a:r>
            <a:r>
              <a:rPr dirty="0" u="sng" sz="2400" spc="-10">
                <a:solidFill>
                  <a:srgbClr val="0563C1"/>
                </a:solidFill>
                <a:uFill>
                  <a:solidFill>
                    <a:srgbClr val="0563C1"/>
                  </a:solidFill>
                </a:uFill>
                <a:latin typeface="Helvetica"/>
                <a:cs typeface="Helvetica"/>
                <a:hlinkClick r:id="rId3"/>
              </a:rPr>
              <a:t>Erika.brown@ucsf.edu</a:t>
            </a:r>
            <a:r>
              <a:rPr dirty="0" sz="2400" spc="-10">
                <a:solidFill>
                  <a:srgbClr val="0563C1"/>
                </a:solidFill>
                <a:latin typeface="Helvetica"/>
                <a:cs typeface="Helvetica"/>
              </a:rPr>
              <a:t> </a:t>
            </a:r>
            <a:r>
              <a:rPr dirty="0" u="sng" sz="2400" spc="-10">
                <a:solidFill>
                  <a:srgbClr val="0563C1"/>
                </a:solidFill>
                <a:uFill>
                  <a:solidFill>
                    <a:srgbClr val="0563C1"/>
                  </a:solidFill>
                </a:uFill>
                <a:latin typeface="Helvetica"/>
                <a:cs typeface="Helvetica"/>
                <a:hlinkClick r:id="rId4"/>
              </a:rPr>
              <a:t>Laura.gottlieb@ucsf.edu</a:t>
            </a:r>
            <a:endParaRPr sz="2400">
              <a:latin typeface="Helvetica"/>
              <a:cs typeface="Helvetica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2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dirty="0" spc="-235"/>
              <a:t>SIREN</a:t>
            </a:r>
            <a:r>
              <a:rPr dirty="0" spc="-70"/>
              <a:t> </a:t>
            </a:r>
            <a:r>
              <a:rPr dirty="0" spc="355"/>
              <a:t>|</a:t>
            </a:r>
            <a:r>
              <a:rPr dirty="0" spc="-75"/>
              <a:t> </a:t>
            </a:r>
            <a:fld id="{81D60167-4931-47E6-BA6A-407CBD079E47}" type="slidenum">
              <a:rPr dirty="0" spc="-50"/>
              <a:t>10</a:t>
            </a:fld>
          </a:p>
        </p:txBody>
      </p:sp>
      <p:sp>
        <p:nvSpPr>
          <p:cNvPr id="6" name="object 6"/>
          <p:cNvSpPr txBox="1"/>
          <p:nvPr/>
        </p:nvSpPr>
        <p:spPr>
          <a:xfrm>
            <a:off x="252161" y="6548624"/>
            <a:ext cx="2795270" cy="2286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650"/>
              </a:lnSpc>
            </a:pPr>
            <a:r>
              <a:rPr dirty="0" sz="1600" spc="-10" b="1">
                <a:solidFill>
                  <a:srgbClr val="112148"/>
                </a:solidFill>
                <a:latin typeface="Helvetica"/>
                <a:cs typeface="Helvetica"/>
                <a:hlinkClick r:id="rId5"/>
              </a:rPr>
              <a:t>https://sirenetwork.ucsf.edu/</a:t>
            </a:r>
            <a:endParaRPr sz="1600">
              <a:latin typeface="Helvetica"/>
              <a:cs typeface="Helvetica"/>
            </a:endParaRPr>
          </a:p>
        </p:txBody>
      </p:sp>
      <p:sp>
        <p:nvSpPr>
          <p:cNvPr id="4" name="object 4" descr="$PPTXTitle"/>
          <p:cNvSpPr txBox="1">
            <a:spLocks noGrp="1"/>
          </p:cNvSpPr>
          <p:nvPr>
            <p:ph type="title"/>
          </p:nvPr>
        </p:nvSpPr>
        <p:spPr>
          <a:xfrm>
            <a:off x="1420211" y="884428"/>
            <a:ext cx="5109845" cy="246380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  <a:tabLst>
                <a:tab pos="2552065" algn="l"/>
              </a:tabLst>
            </a:pPr>
            <a:r>
              <a:rPr dirty="0" sz="4000">
                <a:solidFill>
                  <a:srgbClr val="000000"/>
                </a:solidFill>
              </a:rPr>
              <a:t>Download</a:t>
            </a:r>
            <a:r>
              <a:rPr dirty="0" sz="4000" spc="-60">
                <a:solidFill>
                  <a:srgbClr val="000000"/>
                </a:solidFill>
              </a:rPr>
              <a:t> </a:t>
            </a:r>
            <a:r>
              <a:rPr dirty="0" sz="4000">
                <a:solidFill>
                  <a:srgbClr val="000000"/>
                </a:solidFill>
              </a:rPr>
              <a:t>the</a:t>
            </a:r>
            <a:r>
              <a:rPr dirty="0" sz="4000" spc="-55">
                <a:solidFill>
                  <a:srgbClr val="000000"/>
                </a:solidFill>
              </a:rPr>
              <a:t> </a:t>
            </a:r>
            <a:r>
              <a:rPr dirty="0" sz="4000" spc="-20">
                <a:solidFill>
                  <a:srgbClr val="000000"/>
                </a:solidFill>
              </a:rPr>
              <a:t>full </a:t>
            </a:r>
            <a:r>
              <a:rPr dirty="0" sz="4000">
                <a:solidFill>
                  <a:srgbClr val="000000"/>
                </a:solidFill>
              </a:rPr>
              <a:t>SCREEN</a:t>
            </a:r>
            <a:r>
              <a:rPr dirty="0" sz="4000" spc="-70">
                <a:solidFill>
                  <a:srgbClr val="000000"/>
                </a:solidFill>
              </a:rPr>
              <a:t> </a:t>
            </a:r>
            <a:r>
              <a:rPr dirty="0" sz="4000">
                <a:solidFill>
                  <a:srgbClr val="000000"/>
                </a:solidFill>
              </a:rPr>
              <a:t>report</a:t>
            </a:r>
            <a:r>
              <a:rPr dirty="0" sz="4000" spc="-60">
                <a:solidFill>
                  <a:srgbClr val="000000"/>
                </a:solidFill>
              </a:rPr>
              <a:t> </a:t>
            </a:r>
            <a:r>
              <a:rPr dirty="0" sz="4000" spc="-25">
                <a:solidFill>
                  <a:srgbClr val="000000"/>
                </a:solidFill>
              </a:rPr>
              <a:t>and </a:t>
            </a:r>
            <a:r>
              <a:rPr dirty="0" sz="4000">
                <a:solidFill>
                  <a:srgbClr val="000000"/>
                </a:solidFill>
              </a:rPr>
              <a:t>executive</a:t>
            </a:r>
            <a:r>
              <a:rPr dirty="0" sz="4000" spc="-170">
                <a:solidFill>
                  <a:srgbClr val="000000"/>
                </a:solidFill>
              </a:rPr>
              <a:t> </a:t>
            </a:r>
            <a:r>
              <a:rPr dirty="0" sz="4000">
                <a:solidFill>
                  <a:srgbClr val="000000"/>
                </a:solidFill>
              </a:rPr>
              <a:t>summary</a:t>
            </a:r>
            <a:r>
              <a:rPr dirty="0" sz="4000" spc="-160">
                <a:solidFill>
                  <a:srgbClr val="000000"/>
                </a:solidFill>
              </a:rPr>
              <a:t> </a:t>
            </a:r>
            <a:r>
              <a:rPr dirty="0" sz="4000" spc="-25">
                <a:solidFill>
                  <a:srgbClr val="000000"/>
                </a:solidFill>
              </a:rPr>
              <a:t>on </a:t>
            </a:r>
            <a:r>
              <a:rPr dirty="0" sz="4000">
                <a:solidFill>
                  <a:srgbClr val="000000"/>
                </a:solidFill>
              </a:rPr>
              <a:t>the</a:t>
            </a:r>
            <a:r>
              <a:rPr dirty="0" sz="4000" spc="-60">
                <a:solidFill>
                  <a:srgbClr val="000000"/>
                </a:solidFill>
              </a:rPr>
              <a:t> </a:t>
            </a:r>
            <a:r>
              <a:rPr dirty="0" sz="4000" spc="-20">
                <a:solidFill>
                  <a:srgbClr val="000000"/>
                </a:solidFill>
              </a:rPr>
              <a:t>SIREN</a:t>
            </a:r>
            <a:r>
              <a:rPr dirty="0" sz="4000">
                <a:solidFill>
                  <a:srgbClr val="000000"/>
                </a:solidFill>
              </a:rPr>
              <a:t>	</a:t>
            </a:r>
            <a:r>
              <a:rPr dirty="0" sz="4000" spc="-10">
                <a:solidFill>
                  <a:srgbClr val="000000"/>
                </a:solidFill>
              </a:rPr>
              <a:t>website.</a:t>
            </a:r>
            <a:endParaRPr sz="40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38200" y="1159136"/>
            <a:ext cx="10515600" cy="0"/>
          </a:xfrm>
          <a:custGeom>
            <a:avLst/>
            <a:gdLst/>
            <a:ahLst/>
            <a:cxnLst/>
            <a:rect l="l" t="t" r="r" b="b"/>
            <a:pathLst>
              <a:path w="10515600" h="0">
                <a:moveTo>
                  <a:pt x="0" y="0"/>
                </a:moveTo>
                <a:lnTo>
                  <a:pt x="10515600" y="1"/>
                </a:lnTo>
              </a:path>
            </a:pathLst>
          </a:custGeom>
          <a:ln w="57150">
            <a:solidFill>
              <a:srgbClr val="112148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884764" y="2396209"/>
            <a:ext cx="2422475" cy="2422475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747566" y="2374900"/>
            <a:ext cx="3883025" cy="260413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 marR="5080">
              <a:lnSpc>
                <a:spcPct val="109800"/>
              </a:lnSpc>
              <a:spcBef>
                <a:spcPts val="105"/>
              </a:spcBef>
            </a:pPr>
            <a:r>
              <a:rPr dirty="0" sz="2200" b="1">
                <a:solidFill>
                  <a:srgbClr val="595959"/>
                </a:solidFill>
                <a:latin typeface="Helvetica"/>
                <a:cs typeface="Helvetica"/>
              </a:rPr>
              <a:t>Rationale:</a:t>
            </a:r>
            <a:r>
              <a:rPr dirty="0" sz="2200" spc="-95" b="1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 spc="-10">
                <a:solidFill>
                  <a:srgbClr val="595959"/>
                </a:solidFill>
                <a:latin typeface="Helvetica"/>
                <a:cs typeface="Helvetica"/>
              </a:rPr>
              <a:t>Understanding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patient</a:t>
            </a:r>
            <a:r>
              <a:rPr dirty="0" sz="2200" spc="-6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and</a:t>
            </a:r>
            <a:r>
              <a:rPr dirty="0" sz="2200" spc="-5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patient</a:t>
            </a:r>
            <a:r>
              <a:rPr dirty="0" sz="2200" spc="-5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 spc="-10">
                <a:solidFill>
                  <a:srgbClr val="595959"/>
                </a:solidFill>
                <a:latin typeface="Helvetica"/>
                <a:cs typeface="Helvetica"/>
              </a:rPr>
              <a:t>caregiver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perspectives</a:t>
            </a:r>
            <a:r>
              <a:rPr dirty="0" sz="2200" spc="-7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on</a:t>
            </a:r>
            <a:r>
              <a:rPr dirty="0" sz="2200" spc="-7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 spc="-10">
                <a:solidFill>
                  <a:srgbClr val="595959"/>
                </a:solidFill>
                <a:latin typeface="Helvetica"/>
                <a:cs typeface="Helvetica"/>
              </a:rPr>
              <a:t>social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screening</a:t>
            </a:r>
            <a:r>
              <a:rPr dirty="0" sz="2200" spc="-6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in</a:t>
            </a:r>
            <a:r>
              <a:rPr dirty="0" sz="2200" spc="-6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clinical</a:t>
            </a:r>
            <a:r>
              <a:rPr dirty="0" sz="2200" spc="-5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 spc="-10">
                <a:solidFill>
                  <a:srgbClr val="595959"/>
                </a:solidFill>
                <a:latin typeface="Helvetica"/>
                <a:cs typeface="Helvetica"/>
              </a:rPr>
              <a:t>settings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should</a:t>
            </a:r>
            <a:r>
              <a:rPr dirty="0" sz="2200" spc="-6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inform</a:t>
            </a:r>
            <a:r>
              <a:rPr dirty="0" sz="2200" spc="-6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future</a:t>
            </a:r>
            <a:r>
              <a:rPr dirty="0" sz="2200" spc="-6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 spc="-10">
                <a:solidFill>
                  <a:srgbClr val="595959"/>
                </a:solidFill>
                <a:latin typeface="Helvetica"/>
                <a:cs typeface="Helvetica"/>
              </a:rPr>
              <a:t>healthcare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policies</a:t>
            </a:r>
            <a:r>
              <a:rPr dirty="0" sz="2200" spc="-6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and</a:t>
            </a:r>
            <a:r>
              <a:rPr dirty="0" sz="2200" spc="-6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practices</a:t>
            </a:r>
            <a:r>
              <a:rPr dirty="0" sz="2200" spc="-6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 spc="-25">
                <a:solidFill>
                  <a:srgbClr val="595959"/>
                </a:solidFill>
                <a:latin typeface="Helvetica"/>
                <a:cs typeface="Helvetica"/>
              </a:rPr>
              <a:t>on </a:t>
            </a:r>
            <a:r>
              <a:rPr dirty="0" sz="2200" spc="-10">
                <a:solidFill>
                  <a:srgbClr val="595959"/>
                </a:solidFill>
                <a:latin typeface="Helvetica"/>
                <a:cs typeface="Helvetica"/>
              </a:rPr>
              <a:t>screening.</a:t>
            </a:r>
            <a:endParaRPr sz="2200">
              <a:latin typeface="Helvetica"/>
              <a:cs typeface="Helvetica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2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dirty="0" spc="-235"/>
              <a:t>SIREN</a:t>
            </a:r>
            <a:r>
              <a:rPr dirty="0" spc="-70"/>
              <a:t> </a:t>
            </a:r>
            <a:r>
              <a:rPr dirty="0" spc="355"/>
              <a:t>|</a:t>
            </a:r>
            <a:r>
              <a:rPr dirty="0" spc="-75"/>
              <a:t> </a:t>
            </a:r>
            <a:fld id="{81D60167-4931-47E6-BA6A-407CBD079E47}" type="slidenum">
              <a:rPr dirty="0" spc="-50"/>
              <a:t>10</a:t>
            </a:fld>
          </a:p>
        </p:txBody>
      </p:sp>
      <p:sp>
        <p:nvSpPr>
          <p:cNvPr id="8" name="object 8"/>
          <p:cNvSpPr txBox="1"/>
          <p:nvPr/>
        </p:nvSpPr>
        <p:spPr>
          <a:xfrm>
            <a:off x="252161" y="6548624"/>
            <a:ext cx="2795270" cy="2286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650"/>
              </a:lnSpc>
            </a:pPr>
            <a:r>
              <a:rPr dirty="0" sz="1600" spc="-10" b="1">
                <a:solidFill>
                  <a:srgbClr val="112148"/>
                </a:solidFill>
                <a:latin typeface="Helvetica"/>
                <a:cs typeface="Helvetica"/>
                <a:hlinkClick r:id="rId3"/>
              </a:rPr>
              <a:t>https://sirenetwork.ucsf.edu/</a:t>
            </a:r>
            <a:endParaRPr sz="1600">
              <a:latin typeface="Helvetica"/>
              <a:cs typeface="Helvetica"/>
            </a:endParaRPr>
          </a:p>
        </p:txBody>
      </p:sp>
      <p:sp>
        <p:nvSpPr>
          <p:cNvPr id="5" name="object 5" descr="$PPTXTitle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243204">
              <a:lnSpc>
                <a:spcPct val="100000"/>
              </a:lnSpc>
              <a:spcBef>
                <a:spcPts val="100"/>
              </a:spcBef>
            </a:pPr>
            <a:r>
              <a:rPr dirty="0"/>
              <a:t>What</a:t>
            </a:r>
            <a:r>
              <a:rPr dirty="0" spc="-45"/>
              <a:t> </a:t>
            </a:r>
            <a:r>
              <a:rPr dirty="0"/>
              <a:t>do</a:t>
            </a:r>
            <a:r>
              <a:rPr dirty="0" spc="-45"/>
              <a:t> </a:t>
            </a:r>
            <a:r>
              <a:rPr dirty="0"/>
              <a:t>we</a:t>
            </a:r>
            <a:r>
              <a:rPr dirty="0" spc="-45"/>
              <a:t> </a:t>
            </a:r>
            <a:r>
              <a:rPr dirty="0"/>
              <a:t>know</a:t>
            </a:r>
            <a:r>
              <a:rPr dirty="0" spc="-50"/>
              <a:t> </a:t>
            </a:r>
            <a:r>
              <a:rPr dirty="0"/>
              <a:t>about</a:t>
            </a:r>
            <a:r>
              <a:rPr dirty="0" spc="-45"/>
              <a:t> </a:t>
            </a:r>
            <a:r>
              <a:rPr dirty="0" spc="-10"/>
              <a:t>patient/caregiver</a:t>
            </a:r>
            <a:r>
              <a:rPr dirty="0" spc="-55"/>
              <a:t> </a:t>
            </a:r>
            <a:r>
              <a:rPr dirty="0"/>
              <a:t>perspectives</a:t>
            </a:r>
            <a:r>
              <a:rPr dirty="0" spc="-50"/>
              <a:t> </a:t>
            </a:r>
            <a:r>
              <a:rPr dirty="0"/>
              <a:t>on</a:t>
            </a:r>
            <a:r>
              <a:rPr dirty="0" spc="-45"/>
              <a:t> </a:t>
            </a:r>
            <a:r>
              <a:rPr dirty="0"/>
              <a:t>social</a:t>
            </a:r>
            <a:r>
              <a:rPr dirty="0" spc="-50"/>
              <a:t> </a:t>
            </a:r>
            <a:r>
              <a:rPr dirty="0" spc="-10"/>
              <a:t>screening?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7888413" y="2402332"/>
            <a:ext cx="3851275" cy="2037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dirty="0" sz="2200" b="1">
                <a:solidFill>
                  <a:srgbClr val="595959"/>
                </a:solidFill>
                <a:latin typeface="Helvetica"/>
                <a:cs typeface="Helvetica"/>
              </a:rPr>
              <a:t>Aim:</a:t>
            </a:r>
            <a:r>
              <a:rPr dirty="0" sz="2200" spc="-70" b="1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We</a:t>
            </a:r>
            <a:r>
              <a:rPr dirty="0" sz="2200" spc="-6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synthesized</a:t>
            </a:r>
            <a:r>
              <a:rPr dirty="0" sz="2200" spc="-6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 spc="-10">
                <a:solidFill>
                  <a:srgbClr val="595959"/>
                </a:solidFill>
                <a:latin typeface="Helvetica"/>
                <a:cs typeface="Helvetica"/>
              </a:rPr>
              <a:t>existing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research</a:t>
            </a:r>
            <a:r>
              <a:rPr dirty="0" sz="2200" spc="-7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and</a:t>
            </a:r>
            <a:r>
              <a:rPr dirty="0" sz="2200" spc="-7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notable</a:t>
            </a:r>
            <a:r>
              <a:rPr dirty="0" sz="2200" spc="-6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 spc="-10">
                <a:solidFill>
                  <a:srgbClr val="595959"/>
                </a:solidFill>
                <a:latin typeface="Helvetica"/>
                <a:cs typeface="Helvetica"/>
              </a:rPr>
              <a:t>evidence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gaps</a:t>
            </a:r>
            <a:r>
              <a:rPr dirty="0" sz="2200" spc="-4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on</a:t>
            </a:r>
            <a:r>
              <a:rPr dirty="0" sz="2200" spc="-4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patient</a:t>
            </a:r>
            <a:r>
              <a:rPr dirty="0" sz="2200" spc="-4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and</a:t>
            </a:r>
            <a:r>
              <a:rPr dirty="0" sz="2200" spc="-4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 spc="-10">
                <a:solidFill>
                  <a:srgbClr val="595959"/>
                </a:solidFill>
                <a:latin typeface="Helvetica"/>
                <a:cs typeface="Helvetica"/>
              </a:rPr>
              <a:t>patient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caregiver</a:t>
            </a:r>
            <a:r>
              <a:rPr dirty="0" sz="2200" spc="-11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perspectives</a:t>
            </a:r>
            <a:r>
              <a:rPr dirty="0" sz="2200" spc="-11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 spc="-10">
                <a:solidFill>
                  <a:srgbClr val="595959"/>
                </a:solidFill>
                <a:latin typeface="Helvetica"/>
                <a:cs typeface="Helvetica"/>
              </a:rPr>
              <a:t>about multi-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domain</a:t>
            </a:r>
            <a:r>
              <a:rPr dirty="0" sz="2200" spc="-6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social</a:t>
            </a:r>
            <a:r>
              <a:rPr dirty="0" sz="2200" spc="-6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 spc="-10">
                <a:solidFill>
                  <a:srgbClr val="595959"/>
                </a:solidFill>
                <a:latin typeface="Helvetica"/>
                <a:cs typeface="Helvetica"/>
              </a:rPr>
              <a:t>screening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in</a:t>
            </a:r>
            <a:r>
              <a:rPr dirty="0" sz="2200" spc="-4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US</a:t>
            </a:r>
            <a:r>
              <a:rPr dirty="0" sz="2200" spc="-5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healthcare</a:t>
            </a:r>
            <a:r>
              <a:rPr dirty="0" sz="2200" spc="-4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 spc="-10">
                <a:solidFill>
                  <a:srgbClr val="595959"/>
                </a:solidFill>
                <a:latin typeface="Helvetica"/>
                <a:cs typeface="Helvetica"/>
              </a:rPr>
              <a:t>settings.</a:t>
            </a:r>
            <a:endParaRPr sz="2200">
              <a:latin typeface="Helvetica"/>
              <a:cs typeface="Helvetica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38200" y="1159136"/>
            <a:ext cx="10515600" cy="0"/>
          </a:xfrm>
          <a:custGeom>
            <a:avLst/>
            <a:gdLst/>
            <a:ahLst/>
            <a:cxnLst/>
            <a:rect l="l" t="t" r="r" b="b"/>
            <a:pathLst>
              <a:path w="10515600" h="0">
                <a:moveTo>
                  <a:pt x="0" y="0"/>
                </a:moveTo>
                <a:lnTo>
                  <a:pt x="10515600" y="1"/>
                </a:lnTo>
              </a:path>
            </a:pathLst>
          </a:custGeom>
          <a:ln w="57150">
            <a:solidFill>
              <a:srgbClr val="11214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" name="object 3" descr="$PPTXTitle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543560">
              <a:lnSpc>
                <a:spcPct val="100000"/>
              </a:lnSpc>
              <a:spcBef>
                <a:spcPts val="100"/>
              </a:spcBef>
            </a:pPr>
            <a:r>
              <a:rPr dirty="0" spc="-10"/>
              <a:t>Methods</a:t>
            </a: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152144" y="3462528"/>
            <a:ext cx="3276600" cy="1222248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916939" y="1286763"/>
            <a:ext cx="10196195" cy="1985645"/>
          </a:xfrm>
          <a:prstGeom prst="rect">
            <a:avLst/>
          </a:prstGeom>
        </p:spPr>
        <p:txBody>
          <a:bodyPr wrap="square" lIns="0" tIns="463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65"/>
              </a:spcBef>
            </a:pP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We</a:t>
            </a:r>
            <a:r>
              <a:rPr dirty="0" sz="2200" spc="-6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conducted</a:t>
            </a:r>
            <a:r>
              <a:rPr dirty="0" sz="2200" spc="-6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a</a:t>
            </a:r>
            <a:r>
              <a:rPr dirty="0" sz="2200" spc="-6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systematic</a:t>
            </a:r>
            <a:r>
              <a:rPr dirty="0" sz="2200" spc="-6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scoping</a:t>
            </a:r>
            <a:r>
              <a:rPr dirty="0" sz="2200" spc="-6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review</a:t>
            </a:r>
            <a:r>
              <a:rPr dirty="0" sz="2200" spc="-6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of</a:t>
            </a:r>
            <a:r>
              <a:rPr dirty="0" sz="2200" spc="-6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 spc="-10">
                <a:solidFill>
                  <a:srgbClr val="595959"/>
                </a:solidFill>
                <a:latin typeface="Helvetica"/>
                <a:cs typeface="Helvetica"/>
              </a:rPr>
              <a:t>peer-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reviewed</a:t>
            </a:r>
            <a:r>
              <a:rPr dirty="0" sz="2200" spc="-6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 spc="-10">
                <a:solidFill>
                  <a:srgbClr val="595959"/>
                </a:solidFill>
                <a:latin typeface="Helvetica"/>
                <a:cs typeface="Helvetica"/>
              </a:rPr>
              <a:t>literature</a:t>
            </a:r>
            <a:endParaRPr sz="2200">
              <a:latin typeface="Helvetica"/>
              <a:cs typeface="Helvetica"/>
            </a:endParaRPr>
          </a:p>
          <a:p>
            <a:pPr marL="698500" marR="5080" indent="-228600">
              <a:lnSpc>
                <a:spcPts val="2300"/>
              </a:lnSpc>
              <a:spcBef>
                <a:spcPts val="620"/>
              </a:spcBef>
              <a:buFont typeface="Arial"/>
              <a:buChar char="•"/>
              <a:tabLst>
                <a:tab pos="698500" algn="l"/>
              </a:tabLst>
            </a:pP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Included</a:t>
            </a:r>
            <a:r>
              <a:rPr dirty="0" sz="2200" spc="-8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studies</a:t>
            </a:r>
            <a:r>
              <a:rPr dirty="0" sz="2200" spc="-8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assessed</a:t>
            </a:r>
            <a:r>
              <a:rPr dirty="0" sz="2200" spc="-8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patient</a:t>
            </a:r>
            <a:r>
              <a:rPr dirty="0" sz="2200" spc="-8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and/or</a:t>
            </a:r>
            <a:r>
              <a:rPr dirty="0" sz="2200" spc="-8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caregiver</a:t>
            </a:r>
            <a:r>
              <a:rPr dirty="0" sz="2200" spc="-8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perspectives</a:t>
            </a:r>
            <a:r>
              <a:rPr dirty="0" sz="2200" spc="-8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about</a:t>
            </a:r>
            <a:r>
              <a:rPr dirty="0" sz="2200" spc="-8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 spc="-10">
                <a:solidFill>
                  <a:srgbClr val="595959"/>
                </a:solidFill>
                <a:latin typeface="Helvetica"/>
                <a:cs typeface="Helvetica"/>
              </a:rPr>
              <a:t>multi-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domain</a:t>
            </a:r>
            <a:r>
              <a:rPr dirty="0" sz="2200" spc="-6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social</a:t>
            </a:r>
            <a:r>
              <a:rPr dirty="0" sz="2200" spc="-6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screening</a:t>
            </a:r>
            <a:r>
              <a:rPr dirty="0" sz="2200" spc="-6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in</a:t>
            </a:r>
            <a:r>
              <a:rPr dirty="0" sz="2200" spc="-6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United</a:t>
            </a:r>
            <a:r>
              <a:rPr dirty="0" sz="2200" spc="-6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States</a:t>
            </a:r>
            <a:r>
              <a:rPr dirty="0" sz="2200" spc="-6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healthcare</a:t>
            </a:r>
            <a:r>
              <a:rPr dirty="0" sz="2200" spc="-6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 spc="-10">
                <a:solidFill>
                  <a:srgbClr val="595959"/>
                </a:solidFill>
                <a:latin typeface="Helvetica"/>
                <a:cs typeface="Helvetica"/>
              </a:rPr>
              <a:t>settings</a:t>
            </a:r>
            <a:endParaRPr sz="2200">
              <a:latin typeface="Helvetica"/>
              <a:cs typeface="Helvetica"/>
            </a:endParaRPr>
          </a:p>
          <a:p>
            <a:pPr marL="12700" marR="549910">
              <a:lnSpc>
                <a:spcPct val="101800"/>
              </a:lnSpc>
              <a:spcBef>
                <a:spcPts val="1930"/>
              </a:spcBef>
            </a:pP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Two</a:t>
            </a:r>
            <a:r>
              <a:rPr dirty="0" sz="2200" spc="-7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reviewers</a:t>
            </a:r>
            <a:r>
              <a:rPr dirty="0" sz="2200" spc="-6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abstracted</a:t>
            </a:r>
            <a:r>
              <a:rPr dirty="0" sz="2200" spc="-6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each</a:t>
            </a:r>
            <a:r>
              <a:rPr dirty="0" sz="2200" spc="-7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included</a:t>
            </a:r>
            <a:r>
              <a:rPr dirty="0" sz="2200" spc="-6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article</a:t>
            </a:r>
            <a:r>
              <a:rPr dirty="0" sz="2200" spc="-6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to</a:t>
            </a:r>
            <a:r>
              <a:rPr dirty="0" sz="2200" spc="-7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capture</a:t>
            </a:r>
            <a:r>
              <a:rPr dirty="0" sz="2200" spc="-6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patient</a:t>
            </a:r>
            <a:r>
              <a:rPr dirty="0" sz="2200" spc="-6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/</a:t>
            </a:r>
            <a:r>
              <a:rPr dirty="0" sz="2200" spc="-7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 spc="-10">
                <a:solidFill>
                  <a:srgbClr val="595959"/>
                </a:solidFill>
                <a:latin typeface="Helvetica"/>
                <a:cs typeface="Helvetica"/>
              </a:rPr>
              <a:t>caregivers’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perspectives</a:t>
            </a:r>
            <a:r>
              <a:rPr dirty="0" sz="2200" spc="-7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about</a:t>
            </a:r>
            <a:r>
              <a:rPr dirty="0" sz="2200" spc="-7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the</a:t>
            </a:r>
            <a:r>
              <a:rPr dirty="0" sz="2200" spc="-7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following</a:t>
            </a:r>
            <a:r>
              <a:rPr dirty="0" sz="2200" spc="-7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 spc="-10">
                <a:solidFill>
                  <a:srgbClr val="595959"/>
                </a:solidFill>
                <a:latin typeface="Helvetica"/>
                <a:cs typeface="Helvetica"/>
              </a:rPr>
              <a:t>topics:</a:t>
            </a:r>
            <a:endParaRPr sz="2200">
              <a:latin typeface="Helvetica"/>
              <a:cs typeface="Helvetica"/>
            </a:endParaRPr>
          </a:p>
        </p:txBody>
      </p:sp>
      <p:pic>
        <p:nvPicPr>
          <p:cNvPr id="6" name="object 6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862072" y="4870703"/>
            <a:ext cx="3279648" cy="1222248"/>
          </a:xfrm>
          <a:prstGeom prst="rect">
            <a:avLst/>
          </a:prstGeom>
        </p:spPr>
      </p:pic>
      <p:pic>
        <p:nvPicPr>
          <p:cNvPr id="7" name="object 7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4639055" y="3453384"/>
            <a:ext cx="3276600" cy="1225295"/>
          </a:xfrm>
          <a:prstGeom prst="rect">
            <a:avLst/>
          </a:prstGeom>
        </p:spPr>
      </p:pic>
      <p:pic>
        <p:nvPicPr>
          <p:cNvPr id="8" name="object 8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6352032" y="4870703"/>
            <a:ext cx="3276600" cy="1222248"/>
          </a:xfrm>
          <a:prstGeom prst="rect">
            <a:avLst/>
          </a:prstGeom>
        </p:spPr>
      </p:pic>
      <p:pic>
        <p:nvPicPr>
          <p:cNvPr id="9" name="object 9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8089392" y="3462528"/>
            <a:ext cx="3279648" cy="1222248"/>
          </a:xfrm>
          <a:prstGeom prst="rect">
            <a:avLst/>
          </a:prstGeom>
        </p:spPr>
      </p:pic>
      <p:sp>
        <p:nvSpPr>
          <p:cNvPr id="10" name="object 10"/>
          <p:cNvSpPr txBox="1"/>
          <p:nvPr/>
        </p:nvSpPr>
        <p:spPr>
          <a:xfrm>
            <a:off x="1748227" y="3717035"/>
            <a:ext cx="2212975" cy="635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dirty="0" sz="2000">
                <a:latin typeface="Helvetica"/>
                <a:cs typeface="Helvetica"/>
              </a:rPr>
              <a:t>Perceived</a:t>
            </a:r>
            <a:r>
              <a:rPr dirty="0" sz="2000" spc="-114">
                <a:latin typeface="Helvetica"/>
                <a:cs typeface="Helvetica"/>
              </a:rPr>
              <a:t> </a:t>
            </a:r>
            <a:r>
              <a:rPr dirty="0" sz="2000" spc="-10">
                <a:latin typeface="Helvetica"/>
                <a:cs typeface="Helvetica"/>
              </a:rPr>
              <a:t>rationale </a:t>
            </a:r>
            <a:r>
              <a:rPr dirty="0" sz="2000">
                <a:latin typeface="Helvetica"/>
                <a:cs typeface="Helvetica"/>
              </a:rPr>
              <a:t>for</a:t>
            </a:r>
            <a:r>
              <a:rPr dirty="0" sz="2000" spc="-40">
                <a:latin typeface="Helvetica"/>
                <a:cs typeface="Helvetica"/>
              </a:rPr>
              <a:t> </a:t>
            </a:r>
            <a:r>
              <a:rPr dirty="0" sz="2000">
                <a:latin typeface="Helvetica"/>
                <a:cs typeface="Helvetica"/>
              </a:rPr>
              <a:t>social</a:t>
            </a:r>
            <a:r>
              <a:rPr dirty="0" sz="2000" spc="-30">
                <a:latin typeface="Helvetica"/>
                <a:cs typeface="Helvetica"/>
              </a:rPr>
              <a:t> </a:t>
            </a:r>
            <a:r>
              <a:rPr dirty="0" sz="2000" spc="-10">
                <a:latin typeface="Helvetica"/>
                <a:cs typeface="Helvetica"/>
              </a:rPr>
              <a:t>screening</a:t>
            </a:r>
            <a:endParaRPr sz="2000">
              <a:latin typeface="Helvetica"/>
              <a:cs typeface="Helvetica"/>
            </a:endParaRPr>
          </a:p>
        </p:txBody>
      </p:sp>
      <p:sp>
        <p:nvSpPr>
          <p:cNvPr id="15" name="object 15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2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dirty="0" spc="-235"/>
              <a:t>SIREN</a:t>
            </a:r>
            <a:r>
              <a:rPr dirty="0" spc="-70"/>
              <a:t> </a:t>
            </a:r>
            <a:r>
              <a:rPr dirty="0" spc="355"/>
              <a:t>|</a:t>
            </a:r>
            <a:r>
              <a:rPr dirty="0" spc="-75"/>
              <a:t> </a:t>
            </a:r>
            <a:fld id="{81D60167-4931-47E6-BA6A-407CBD079E47}" type="slidenum">
              <a:rPr dirty="0" spc="-50"/>
              <a:t>10</a:t>
            </a:fld>
          </a:p>
        </p:txBody>
      </p:sp>
      <p:sp>
        <p:nvSpPr>
          <p:cNvPr id="16" name="object 16"/>
          <p:cNvSpPr txBox="1"/>
          <p:nvPr/>
        </p:nvSpPr>
        <p:spPr>
          <a:xfrm>
            <a:off x="252161" y="6548624"/>
            <a:ext cx="2795270" cy="2286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650"/>
              </a:lnSpc>
            </a:pPr>
            <a:r>
              <a:rPr dirty="0" sz="1600" spc="-10" b="1">
                <a:solidFill>
                  <a:srgbClr val="112148"/>
                </a:solidFill>
                <a:latin typeface="Helvetica"/>
                <a:cs typeface="Helvetica"/>
                <a:hlinkClick r:id="rId7"/>
              </a:rPr>
              <a:t>https://sirenetwork.ucsf.edu/</a:t>
            </a:r>
            <a:endParaRPr sz="1600">
              <a:latin typeface="Helvetica"/>
              <a:cs typeface="Helvetica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5077406" y="3729228"/>
            <a:ext cx="2679065" cy="635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dirty="0" sz="2000">
                <a:latin typeface="Helvetica"/>
                <a:cs typeface="Helvetica"/>
              </a:rPr>
              <a:t>General</a:t>
            </a:r>
            <a:r>
              <a:rPr dirty="0" sz="2000" spc="-90">
                <a:latin typeface="Helvetica"/>
                <a:cs typeface="Helvetica"/>
              </a:rPr>
              <a:t> </a:t>
            </a:r>
            <a:r>
              <a:rPr dirty="0" sz="2000">
                <a:latin typeface="Helvetica"/>
                <a:cs typeface="Helvetica"/>
              </a:rPr>
              <a:t>acceptability</a:t>
            </a:r>
            <a:r>
              <a:rPr dirty="0" sz="2000" spc="-100">
                <a:latin typeface="Helvetica"/>
                <a:cs typeface="Helvetica"/>
              </a:rPr>
              <a:t> </a:t>
            </a:r>
            <a:r>
              <a:rPr dirty="0" sz="2000" spc="-25">
                <a:latin typeface="Helvetica"/>
                <a:cs typeface="Helvetica"/>
              </a:rPr>
              <a:t>of </a:t>
            </a:r>
            <a:r>
              <a:rPr dirty="0" sz="2000">
                <a:latin typeface="Helvetica"/>
                <a:cs typeface="Helvetica"/>
              </a:rPr>
              <a:t>social</a:t>
            </a:r>
            <a:r>
              <a:rPr dirty="0" sz="2000" spc="-65">
                <a:latin typeface="Helvetica"/>
                <a:cs typeface="Helvetica"/>
              </a:rPr>
              <a:t> </a:t>
            </a:r>
            <a:r>
              <a:rPr dirty="0" sz="2000" spc="-10">
                <a:latin typeface="Helvetica"/>
                <a:cs typeface="Helvetica"/>
              </a:rPr>
              <a:t>screening</a:t>
            </a:r>
            <a:endParaRPr sz="2000">
              <a:latin typeface="Helvetica"/>
              <a:cs typeface="Helvetica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8331057" y="3717035"/>
            <a:ext cx="2877820" cy="635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dirty="0" sz="2000">
                <a:latin typeface="Helvetica"/>
                <a:cs typeface="Helvetica"/>
              </a:rPr>
              <a:t>Factors</a:t>
            </a:r>
            <a:r>
              <a:rPr dirty="0" sz="2000" spc="-85">
                <a:latin typeface="Helvetica"/>
                <a:cs typeface="Helvetica"/>
              </a:rPr>
              <a:t> </a:t>
            </a:r>
            <a:r>
              <a:rPr dirty="0" sz="2000">
                <a:latin typeface="Helvetica"/>
                <a:cs typeface="Helvetica"/>
              </a:rPr>
              <a:t>influencing</a:t>
            </a:r>
            <a:r>
              <a:rPr dirty="0" sz="2000" spc="-80">
                <a:latin typeface="Helvetica"/>
                <a:cs typeface="Helvetica"/>
              </a:rPr>
              <a:t> </a:t>
            </a:r>
            <a:r>
              <a:rPr dirty="0" sz="2000" spc="-10">
                <a:latin typeface="Helvetica"/>
                <a:cs typeface="Helvetica"/>
              </a:rPr>
              <a:t>social </a:t>
            </a:r>
            <a:r>
              <a:rPr dirty="0" sz="2000">
                <a:latin typeface="Helvetica"/>
                <a:cs typeface="Helvetica"/>
              </a:rPr>
              <a:t>screening</a:t>
            </a:r>
            <a:r>
              <a:rPr dirty="0" sz="2000" spc="-75">
                <a:latin typeface="Helvetica"/>
                <a:cs typeface="Helvetica"/>
              </a:rPr>
              <a:t> </a:t>
            </a:r>
            <a:r>
              <a:rPr dirty="0" sz="2000" spc="-10">
                <a:latin typeface="Helvetica"/>
                <a:cs typeface="Helvetica"/>
              </a:rPr>
              <a:t>acceptability</a:t>
            </a:r>
            <a:endParaRPr sz="2000">
              <a:latin typeface="Helvetica"/>
              <a:cs typeface="Helvetica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3275598" y="5137403"/>
            <a:ext cx="2453640" cy="635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dirty="0" sz="2000">
                <a:latin typeface="Helvetica"/>
                <a:cs typeface="Helvetica"/>
              </a:rPr>
              <a:t>Acceptability</a:t>
            </a:r>
            <a:r>
              <a:rPr dirty="0" sz="2000" spc="-70">
                <a:latin typeface="Helvetica"/>
                <a:cs typeface="Helvetica"/>
              </a:rPr>
              <a:t> </a:t>
            </a:r>
            <a:r>
              <a:rPr dirty="0" sz="2000">
                <a:latin typeface="Helvetica"/>
                <a:cs typeface="Helvetica"/>
              </a:rPr>
              <a:t>of</a:t>
            </a:r>
            <a:r>
              <a:rPr dirty="0" sz="2000" spc="-70">
                <a:latin typeface="Helvetica"/>
                <a:cs typeface="Helvetica"/>
              </a:rPr>
              <a:t> </a:t>
            </a:r>
            <a:r>
              <a:rPr dirty="0" sz="2000" spc="-10">
                <a:latin typeface="Helvetica"/>
                <a:cs typeface="Helvetica"/>
              </a:rPr>
              <a:t>social </a:t>
            </a:r>
            <a:r>
              <a:rPr dirty="0" sz="2000">
                <a:latin typeface="Helvetica"/>
                <a:cs typeface="Helvetica"/>
              </a:rPr>
              <a:t>screening</a:t>
            </a:r>
            <a:r>
              <a:rPr dirty="0" sz="2000" spc="-75">
                <a:latin typeface="Helvetica"/>
                <a:cs typeface="Helvetica"/>
              </a:rPr>
              <a:t> </a:t>
            </a:r>
            <a:r>
              <a:rPr dirty="0" sz="2000" spc="-10">
                <a:latin typeface="Helvetica"/>
                <a:cs typeface="Helvetica"/>
              </a:rPr>
              <a:t>domains</a:t>
            </a:r>
            <a:endParaRPr sz="2000">
              <a:latin typeface="Helvetica"/>
              <a:cs typeface="Helvetica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6732244" y="5158740"/>
            <a:ext cx="2593975" cy="635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dirty="0" sz="2000">
                <a:latin typeface="Helvetica"/>
                <a:cs typeface="Helvetica"/>
              </a:rPr>
              <a:t>Social</a:t>
            </a:r>
            <a:r>
              <a:rPr dirty="0" sz="2000" spc="-65">
                <a:latin typeface="Helvetica"/>
                <a:cs typeface="Helvetica"/>
              </a:rPr>
              <a:t> </a:t>
            </a:r>
            <a:r>
              <a:rPr dirty="0" sz="2000">
                <a:latin typeface="Helvetica"/>
                <a:cs typeface="Helvetica"/>
              </a:rPr>
              <a:t>screening</a:t>
            </a:r>
            <a:r>
              <a:rPr dirty="0" sz="2000" spc="-70">
                <a:latin typeface="Helvetica"/>
                <a:cs typeface="Helvetica"/>
              </a:rPr>
              <a:t> </a:t>
            </a:r>
            <a:r>
              <a:rPr dirty="0" sz="2000" spc="-20">
                <a:latin typeface="Helvetica"/>
                <a:cs typeface="Helvetica"/>
              </a:rPr>
              <a:t>data </a:t>
            </a:r>
            <a:r>
              <a:rPr dirty="0" sz="2000" spc="-10">
                <a:latin typeface="Helvetica"/>
                <a:cs typeface="Helvetica"/>
              </a:rPr>
              <a:t>documentation/sharing</a:t>
            </a:r>
            <a:endParaRPr sz="2000">
              <a:latin typeface="Helvetica"/>
              <a:cs typeface="Helvetica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38200" y="1159136"/>
            <a:ext cx="10515600" cy="0"/>
          </a:xfrm>
          <a:custGeom>
            <a:avLst/>
            <a:gdLst/>
            <a:ahLst/>
            <a:cxnLst/>
            <a:rect l="l" t="t" r="r" b="b"/>
            <a:pathLst>
              <a:path w="10515600" h="0">
                <a:moveTo>
                  <a:pt x="0" y="0"/>
                </a:moveTo>
                <a:lnTo>
                  <a:pt x="10515600" y="1"/>
                </a:lnTo>
              </a:path>
            </a:pathLst>
          </a:custGeom>
          <a:ln w="57150">
            <a:solidFill>
              <a:srgbClr val="11214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" name="object 3" descr="$PPTXTitle"/>
          <p:cNvSpPr txBox="1">
            <a:spLocks noGrp="1"/>
          </p:cNvSpPr>
          <p:nvPr>
            <p:ph type="title"/>
          </p:nvPr>
        </p:nvSpPr>
        <p:spPr>
          <a:xfrm>
            <a:off x="916939" y="565403"/>
            <a:ext cx="1127125" cy="4216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10"/>
              <a:t>Results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1499645" y="1605788"/>
            <a:ext cx="9396095" cy="4104004"/>
          </a:xfrm>
          <a:prstGeom prst="rect">
            <a:avLst/>
          </a:prstGeom>
        </p:spPr>
        <p:txBody>
          <a:bodyPr wrap="square" lIns="0" tIns="9525" rIns="0" bIns="0" rtlCol="0" vert="horz">
            <a:spAutoFit/>
          </a:bodyPr>
          <a:lstStyle/>
          <a:p>
            <a:pPr marL="12700" marR="5080">
              <a:lnSpc>
                <a:spcPct val="100800"/>
              </a:lnSpc>
              <a:spcBef>
                <a:spcPts val="75"/>
              </a:spcBef>
            </a:pPr>
            <a:r>
              <a:rPr dirty="0" sz="2400">
                <a:solidFill>
                  <a:srgbClr val="595959"/>
                </a:solidFill>
                <a:latin typeface="Helvetica"/>
                <a:cs typeface="Helvetica"/>
              </a:rPr>
              <a:t>We</a:t>
            </a:r>
            <a:r>
              <a:rPr dirty="0" sz="2400" spc="-7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>
                <a:solidFill>
                  <a:srgbClr val="595959"/>
                </a:solidFill>
                <a:latin typeface="Helvetica"/>
                <a:cs typeface="Helvetica"/>
              </a:rPr>
              <a:t>identified</a:t>
            </a:r>
            <a:r>
              <a:rPr dirty="0" sz="2400" spc="-6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>
                <a:solidFill>
                  <a:srgbClr val="595959"/>
                </a:solidFill>
                <a:latin typeface="Helvetica"/>
                <a:cs typeface="Helvetica"/>
              </a:rPr>
              <a:t>18</a:t>
            </a:r>
            <a:r>
              <a:rPr dirty="0" sz="2400" spc="-6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>
                <a:solidFill>
                  <a:srgbClr val="595959"/>
                </a:solidFill>
                <a:latin typeface="Helvetica"/>
                <a:cs typeface="Helvetica"/>
              </a:rPr>
              <a:t>studies</a:t>
            </a:r>
            <a:r>
              <a:rPr dirty="0" sz="2400" spc="-7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>
                <a:solidFill>
                  <a:srgbClr val="595959"/>
                </a:solidFill>
                <a:latin typeface="Helvetica"/>
                <a:cs typeface="Helvetica"/>
              </a:rPr>
              <a:t>that</a:t>
            </a:r>
            <a:r>
              <a:rPr dirty="0" sz="2400" spc="-7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>
                <a:solidFill>
                  <a:srgbClr val="595959"/>
                </a:solidFill>
                <a:latin typeface="Helvetica"/>
                <a:cs typeface="Helvetica"/>
              </a:rPr>
              <a:t>explored</a:t>
            </a:r>
            <a:r>
              <a:rPr dirty="0" sz="2400" spc="-6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>
                <a:solidFill>
                  <a:srgbClr val="595959"/>
                </a:solidFill>
                <a:latin typeface="Helvetica"/>
                <a:cs typeface="Helvetica"/>
              </a:rPr>
              <a:t>patient</a:t>
            </a:r>
            <a:r>
              <a:rPr dirty="0" sz="2400" spc="-7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>
                <a:solidFill>
                  <a:srgbClr val="595959"/>
                </a:solidFill>
                <a:latin typeface="Helvetica"/>
                <a:cs typeface="Helvetica"/>
              </a:rPr>
              <a:t>and/or</a:t>
            </a:r>
            <a:r>
              <a:rPr dirty="0" sz="2400" spc="-7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>
                <a:solidFill>
                  <a:srgbClr val="595959"/>
                </a:solidFill>
                <a:latin typeface="Helvetica"/>
                <a:cs typeface="Helvetica"/>
              </a:rPr>
              <a:t>patient</a:t>
            </a:r>
            <a:r>
              <a:rPr dirty="0" sz="2400" spc="-7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 spc="-10">
                <a:solidFill>
                  <a:srgbClr val="595959"/>
                </a:solidFill>
                <a:latin typeface="Helvetica"/>
                <a:cs typeface="Helvetica"/>
              </a:rPr>
              <a:t>caregiver </a:t>
            </a:r>
            <a:r>
              <a:rPr dirty="0" sz="2400">
                <a:solidFill>
                  <a:srgbClr val="595959"/>
                </a:solidFill>
                <a:latin typeface="Helvetica"/>
                <a:cs typeface="Helvetica"/>
              </a:rPr>
              <a:t>perspectives</a:t>
            </a:r>
            <a:r>
              <a:rPr dirty="0" sz="2400" spc="-9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>
                <a:solidFill>
                  <a:srgbClr val="595959"/>
                </a:solidFill>
                <a:latin typeface="Helvetica"/>
                <a:cs typeface="Helvetica"/>
              </a:rPr>
              <a:t>about</a:t>
            </a:r>
            <a:r>
              <a:rPr dirty="0" sz="2400" spc="-9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>
                <a:solidFill>
                  <a:srgbClr val="595959"/>
                </a:solidFill>
                <a:latin typeface="Helvetica"/>
                <a:cs typeface="Helvetica"/>
              </a:rPr>
              <a:t>social</a:t>
            </a:r>
            <a:r>
              <a:rPr dirty="0" sz="2400" spc="-8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 spc="-10">
                <a:solidFill>
                  <a:srgbClr val="595959"/>
                </a:solidFill>
                <a:latin typeface="Helvetica"/>
                <a:cs typeface="Helvetica"/>
              </a:rPr>
              <a:t>screening</a:t>
            </a:r>
            <a:endParaRPr sz="2400">
              <a:latin typeface="Helvetica"/>
              <a:cs typeface="Helvetica"/>
            </a:endParaRPr>
          </a:p>
          <a:p>
            <a:pPr>
              <a:lnSpc>
                <a:spcPct val="100000"/>
              </a:lnSpc>
            </a:pPr>
            <a:endParaRPr sz="2400">
              <a:latin typeface="Helvetica"/>
              <a:cs typeface="Helvetica"/>
            </a:endParaRPr>
          </a:p>
          <a:p>
            <a:pPr>
              <a:lnSpc>
                <a:spcPct val="100000"/>
              </a:lnSpc>
              <a:spcBef>
                <a:spcPts val="355"/>
              </a:spcBef>
            </a:pPr>
            <a:endParaRPr sz="2400">
              <a:latin typeface="Helvetica"/>
              <a:cs typeface="Helvetica"/>
            </a:endParaRPr>
          </a:p>
          <a:p>
            <a:pPr marL="12700" marR="285750">
              <a:lnSpc>
                <a:spcPct val="100800"/>
              </a:lnSpc>
              <a:spcBef>
                <a:spcPts val="5"/>
              </a:spcBef>
            </a:pPr>
            <a:r>
              <a:rPr dirty="0" sz="2400">
                <a:solidFill>
                  <a:srgbClr val="595959"/>
                </a:solidFill>
                <a:latin typeface="Helvetica"/>
                <a:cs typeface="Helvetica"/>
              </a:rPr>
              <a:t>Findings</a:t>
            </a:r>
            <a:r>
              <a:rPr dirty="0" sz="2400" spc="-7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>
                <a:solidFill>
                  <a:srgbClr val="595959"/>
                </a:solidFill>
                <a:latin typeface="Helvetica"/>
                <a:cs typeface="Helvetica"/>
              </a:rPr>
              <a:t>must</a:t>
            </a:r>
            <a:r>
              <a:rPr dirty="0" sz="2400" spc="-7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>
                <a:solidFill>
                  <a:srgbClr val="595959"/>
                </a:solidFill>
                <a:latin typeface="Helvetica"/>
                <a:cs typeface="Helvetica"/>
              </a:rPr>
              <a:t>be</a:t>
            </a:r>
            <a:r>
              <a:rPr dirty="0" sz="2400" spc="-6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>
                <a:solidFill>
                  <a:srgbClr val="595959"/>
                </a:solidFill>
                <a:latin typeface="Helvetica"/>
                <a:cs typeface="Helvetica"/>
              </a:rPr>
              <a:t>interpreted</a:t>
            </a:r>
            <a:r>
              <a:rPr dirty="0" sz="2400" spc="-7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>
                <a:solidFill>
                  <a:srgbClr val="595959"/>
                </a:solidFill>
                <a:latin typeface="Helvetica"/>
                <a:cs typeface="Helvetica"/>
              </a:rPr>
              <a:t>in</a:t>
            </a:r>
            <a:r>
              <a:rPr dirty="0" sz="2400" spc="-7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>
                <a:solidFill>
                  <a:srgbClr val="595959"/>
                </a:solidFill>
                <a:latin typeface="Helvetica"/>
                <a:cs typeface="Helvetica"/>
              </a:rPr>
              <a:t>light</a:t>
            </a:r>
            <a:r>
              <a:rPr dirty="0" sz="2400" spc="-7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>
                <a:solidFill>
                  <a:srgbClr val="595959"/>
                </a:solidFill>
                <a:latin typeface="Helvetica"/>
                <a:cs typeface="Helvetica"/>
              </a:rPr>
              <a:t>of</a:t>
            </a:r>
            <a:r>
              <a:rPr dirty="0" sz="2400" spc="-7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>
                <a:solidFill>
                  <a:srgbClr val="595959"/>
                </a:solidFill>
                <a:latin typeface="Helvetica"/>
                <a:cs typeface="Helvetica"/>
              </a:rPr>
              <a:t>methodological</a:t>
            </a:r>
            <a:r>
              <a:rPr dirty="0" sz="2400" spc="-6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>
                <a:solidFill>
                  <a:srgbClr val="595959"/>
                </a:solidFill>
                <a:latin typeface="Helvetica"/>
                <a:cs typeface="Helvetica"/>
              </a:rPr>
              <a:t>limitations</a:t>
            </a:r>
            <a:r>
              <a:rPr dirty="0" sz="2400" spc="-7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 spc="-25">
                <a:solidFill>
                  <a:srgbClr val="595959"/>
                </a:solidFill>
                <a:latin typeface="Helvetica"/>
                <a:cs typeface="Helvetica"/>
              </a:rPr>
              <a:t>of </a:t>
            </a:r>
            <a:r>
              <a:rPr dirty="0" sz="2400">
                <a:solidFill>
                  <a:srgbClr val="595959"/>
                </a:solidFill>
                <a:latin typeface="Helvetica"/>
                <a:cs typeface="Helvetica"/>
              </a:rPr>
              <a:t>included</a:t>
            </a:r>
            <a:r>
              <a:rPr dirty="0" sz="2400" spc="-10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 spc="-10">
                <a:solidFill>
                  <a:srgbClr val="595959"/>
                </a:solidFill>
                <a:latin typeface="Helvetica"/>
                <a:cs typeface="Helvetica"/>
              </a:rPr>
              <a:t>studies:</a:t>
            </a:r>
            <a:endParaRPr sz="2400">
              <a:latin typeface="Helvetica"/>
              <a:cs typeface="Helvetica"/>
            </a:endParaRPr>
          </a:p>
          <a:p>
            <a:pPr marL="812165" indent="-342265">
              <a:lnSpc>
                <a:spcPct val="100000"/>
              </a:lnSpc>
              <a:spcBef>
                <a:spcPts val="20"/>
              </a:spcBef>
              <a:buFont typeface="Arial"/>
              <a:buChar char="•"/>
              <a:tabLst>
                <a:tab pos="812165" algn="l"/>
              </a:tabLst>
            </a:pPr>
            <a:r>
              <a:rPr dirty="0" sz="2400">
                <a:solidFill>
                  <a:srgbClr val="595959"/>
                </a:solidFill>
                <a:latin typeface="Helvetica"/>
                <a:cs typeface="Helvetica"/>
              </a:rPr>
              <a:t>Descriptive</a:t>
            </a:r>
            <a:r>
              <a:rPr dirty="0" sz="2400" spc="-8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>
                <a:solidFill>
                  <a:srgbClr val="595959"/>
                </a:solidFill>
                <a:latin typeface="Helvetica"/>
                <a:cs typeface="Helvetica"/>
              </a:rPr>
              <a:t>study</a:t>
            </a:r>
            <a:r>
              <a:rPr dirty="0" sz="2400" spc="-8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 spc="-10">
                <a:solidFill>
                  <a:srgbClr val="595959"/>
                </a:solidFill>
                <a:latin typeface="Helvetica"/>
                <a:cs typeface="Helvetica"/>
              </a:rPr>
              <a:t>designs</a:t>
            </a:r>
            <a:endParaRPr sz="2400">
              <a:latin typeface="Helvetica"/>
              <a:cs typeface="Helvetica"/>
            </a:endParaRPr>
          </a:p>
          <a:p>
            <a:pPr marL="812165" indent="-342265">
              <a:lnSpc>
                <a:spcPts val="2830"/>
              </a:lnSpc>
              <a:spcBef>
                <a:spcPts val="25"/>
              </a:spcBef>
              <a:buFont typeface="Arial"/>
              <a:buChar char="•"/>
              <a:tabLst>
                <a:tab pos="812165" algn="l"/>
              </a:tabLst>
            </a:pPr>
            <a:r>
              <a:rPr dirty="0" sz="2400">
                <a:solidFill>
                  <a:srgbClr val="595959"/>
                </a:solidFill>
                <a:latin typeface="Helvetica"/>
                <a:cs typeface="Helvetica"/>
              </a:rPr>
              <a:t>Small</a:t>
            </a:r>
            <a:r>
              <a:rPr dirty="0" sz="2400" spc="-7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>
                <a:solidFill>
                  <a:srgbClr val="595959"/>
                </a:solidFill>
                <a:latin typeface="Helvetica"/>
                <a:cs typeface="Helvetica"/>
              </a:rPr>
              <a:t>sample</a:t>
            </a:r>
            <a:r>
              <a:rPr dirty="0" sz="2400" spc="-7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 spc="-20">
                <a:solidFill>
                  <a:srgbClr val="595959"/>
                </a:solidFill>
                <a:latin typeface="Helvetica"/>
                <a:cs typeface="Helvetica"/>
              </a:rPr>
              <a:t>sizes</a:t>
            </a:r>
            <a:endParaRPr sz="2400">
              <a:latin typeface="Helvetica"/>
              <a:cs typeface="Helvetica"/>
            </a:endParaRPr>
          </a:p>
          <a:p>
            <a:pPr marL="812165" indent="-342265">
              <a:lnSpc>
                <a:spcPts val="2830"/>
              </a:lnSpc>
              <a:buFont typeface="Arial"/>
              <a:buChar char="•"/>
              <a:tabLst>
                <a:tab pos="812165" algn="l"/>
              </a:tabLst>
            </a:pPr>
            <a:r>
              <a:rPr dirty="0" sz="2400">
                <a:solidFill>
                  <a:srgbClr val="595959"/>
                </a:solidFill>
                <a:latin typeface="Helvetica"/>
                <a:cs typeface="Helvetica"/>
              </a:rPr>
              <a:t>Participant</a:t>
            </a:r>
            <a:r>
              <a:rPr dirty="0" sz="2400" spc="-10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>
                <a:solidFill>
                  <a:srgbClr val="595959"/>
                </a:solidFill>
                <a:latin typeface="Helvetica"/>
                <a:cs typeface="Helvetica"/>
              </a:rPr>
              <a:t>selection</a:t>
            </a:r>
            <a:r>
              <a:rPr dirty="0" sz="2400" spc="-10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 spc="-20">
                <a:solidFill>
                  <a:srgbClr val="595959"/>
                </a:solidFill>
                <a:latin typeface="Helvetica"/>
                <a:cs typeface="Helvetica"/>
              </a:rPr>
              <a:t>bias</a:t>
            </a:r>
            <a:endParaRPr sz="2400">
              <a:latin typeface="Helvetica"/>
              <a:cs typeface="Helvetica"/>
            </a:endParaRPr>
          </a:p>
          <a:p>
            <a:pPr marL="812800" marR="463550" indent="-342900">
              <a:lnSpc>
                <a:spcPct val="100800"/>
              </a:lnSpc>
              <a:buFont typeface="Arial"/>
              <a:buChar char="•"/>
              <a:tabLst>
                <a:tab pos="812800" algn="l"/>
              </a:tabLst>
            </a:pPr>
            <a:r>
              <a:rPr dirty="0" sz="2400">
                <a:solidFill>
                  <a:srgbClr val="595959"/>
                </a:solidFill>
                <a:latin typeface="Helvetica"/>
                <a:cs typeface="Helvetica"/>
              </a:rPr>
              <a:t>Different</a:t>
            </a:r>
            <a:r>
              <a:rPr dirty="0" sz="2400" spc="-8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>
                <a:solidFill>
                  <a:srgbClr val="595959"/>
                </a:solidFill>
                <a:latin typeface="Helvetica"/>
                <a:cs typeface="Helvetica"/>
              </a:rPr>
              <a:t>measures</a:t>
            </a:r>
            <a:r>
              <a:rPr dirty="0" sz="2400" spc="-8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>
                <a:solidFill>
                  <a:srgbClr val="595959"/>
                </a:solidFill>
                <a:latin typeface="Helvetica"/>
                <a:cs typeface="Helvetica"/>
              </a:rPr>
              <a:t>used</a:t>
            </a:r>
            <a:r>
              <a:rPr dirty="0" sz="2400" spc="-7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>
                <a:solidFill>
                  <a:srgbClr val="595959"/>
                </a:solidFill>
                <a:latin typeface="Helvetica"/>
                <a:cs typeface="Helvetica"/>
              </a:rPr>
              <a:t>to</a:t>
            </a:r>
            <a:r>
              <a:rPr dirty="0" sz="2400" spc="-8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>
                <a:solidFill>
                  <a:srgbClr val="595959"/>
                </a:solidFill>
                <a:latin typeface="Helvetica"/>
                <a:cs typeface="Helvetica"/>
              </a:rPr>
              <a:t>assess</a:t>
            </a:r>
            <a:r>
              <a:rPr dirty="0" sz="2400" spc="-7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>
                <a:solidFill>
                  <a:srgbClr val="595959"/>
                </a:solidFill>
                <a:latin typeface="Helvetica"/>
                <a:cs typeface="Helvetica"/>
              </a:rPr>
              <a:t>similar</a:t>
            </a:r>
            <a:r>
              <a:rPr dirty="0" sz="2400" spc="-8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>
                <a:solidFill>
                  <a:srgbClr val="595959"/>
                </a:solidFill>
                <a:latin typeface="Helvetica"/>
                <a:cs typeface="Helvetica"/>
              </a:rPr>
              <a:t>constructs</a:t>
            </a:r>
            <a:r>
              <a:rPr dirty="0" sz="2400" spc="-8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 spc="-10">
                <a:solidFill>
                  <a:srgbClr val="595959"/>
                </a:solidFill>
                <a:latin typeface="Helvetica"/>
                <a:cs typeface="Helvetica"/>
              </a:rPr>
              <a:t>across studies</a:t>
            </a:r>
            <a:endParaRPr sz="2400">
              <a:latin typeface="Helvetica"/>
              <a:cs typeface="Helvetica"/>
            </a:endParaRPr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97991" y="3112007"/>
            <a:ext cx="624840" cy="627888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97991" y="1639823"/>
            <a:ext cx="624840" cy="624839"/>
          </a:xfrm>
          <a:prstGeom prst="rect">
            <a:avLst/>
          </a:prstGeom>
        </p:spPr>
      </p:pic>
      <p:sp>
        <p:nvSpPr>
          <p:cNvPr id="7" name="object 7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2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dirty="0" spc="-235"/>
              <a:t>SIREN</a:t>
            </a:r>
            <a:r>
              <a:rPr dirty="0" spc="-70"/>
              <a:t> </a:t>
            </a:r>
            <a:r>
              <a:rPr dirty="0" spc="355"/>
              <a:t>|</a:t>
            </a:r>
            <a:r>
              <a:rPr dirty="0" spc="-75"/>
              <a:t> </a:t>
            </a:r>
            <a:fld id="{81D60167-4931-47E6-BA6A-407CBD079E47}" type="slidenum">
              <a:rPr dirty="0" spc="-50"/>
              <a:t>10</a:t>
            </a:fld>
          </a:p>
        </p:txBody>
      </p:sp>
      <p:sp>
        <p:nvSpPr>
          <p:cNvPr id="8" name="object 8"/>
          <p:cNvSpPr txBox="1"/>
          <p:nvPr/>
        </p:nvSpPr>
        <p:spPr>
          <a:xfrm>
            <a:off x="252161" y="6548624"/>
            <a:ext cx="2795270" cy="2286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650"/>
              </a:lnSpc>
            </a:pPr>
            <a:r>
              <a:rPr dirty="0" sz="1600" spc="-10" b="1">
                <a:solidFill>
                  <a:srgbClr val="112148"/>
                </a:solidFill>
                <a:latin typeface="Helvetica"/>
                <a:cs typeface="Helvetica"/>
                <a:hlinkClick r:id="rId4"/>
              </a:rPr>
              <a:t>https://sirenetwork.ucsf.edu/</a:t>
            </a:r>
            <a:endParaRPr sz="1600">
              <a:latin typeface="Helvetica"/>
              <a:cs typeface="Helvetica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38200" y="1159136"/>
            <a:ext cx="10515600" cy="0"/>
          </a:xfrm>
          <a:custGeom>
            <a:avLst/>
            <a:gdLst/>
            <a:ahLst/>
            <a:cxnLst/>
            <a:rect l="l" t="t" r="r" b="b"/>
            <a:pathLst>
              <a:path w="10515600" h="0">
                <a:moveTo>
                  <a:pt x="0" y="0"/>
                </a:moveTo>
                <a:lnTo>
                  <a:pt x="10515600" y="1"/>
                </a:lnTo>
              </a:path>
            </a:pathLst>
          </a:custGeom>
          <a:ln w="57150">
            <a:solidFill>
              <a:srgbClr val="11214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" name="object 3" descr="$PPTXTitle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477520">
              <a:lnSpc>
                <a:spcPct val="100000"/>
              </a:lnSpc>
              <a:spcBef>
                <a:spcPts val="100"/>
              </a:spcBef>
            </a:pPr>
            <a:r>
              <a:rPr dirty="0"/>
              <a:t>Results:</a:t>
            </a:r>
            <a:r>
              <a:rPr dirty="0" spc="-75"/>
              <a:t> </a:t>
            </a:r>
            <a:r>
              <a:rPr dirty="0"/>
              <a:t>Perceived</a:t>
            </a:r>
            <a:r>
              <a:rPr dirty="0" spc="-70"/>
              <a:t> </a:t>
            </a:r>
            <a:r>
              <a:rPr dirty="0"/>
              <a:t>rationale</a:t>
            </a:r>
            <a:r>
              <a:rPr dirty="0" spc="-75"/>
              <a:t> </a:t>
            </a:r>
            <a:r>
              <a:rPr dirty="0"/>
              <a:t>for</a:t>
            </a:r>
            <a:r>
              <a:rPr dirty="0" spc="-80"/>
              <a:t> </a:t>
            </a:r>
            <a:r>
              <a:rPr dirty="0"/>
              <a:t>social</a:t>
            </a:r>
            <a:r>
              <a:rPr dirty="0" spc="-75"/>
              <a:t> </a:t>
            </a:r>
            <a:r>
              <a:rPr dirty="0"/>
              <a:t>screening</a:t>
            </a:r>
            <a:r>
              <a:rPr dirty="0" spc="-75"/>
              <a:t> </a:t>
            </a:r>
            <a:r>
              <a:rPr dirty="0" spc="-10"/>
              <a:t>(N=8)</a:t>
            </a: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261872" y="1688592"/>
            <a:ext cx="707135" cy="710184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2270608" y="1729740"/>
            <a:ext cx="4893945" cy="366077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 marR="5080">
              <a:lnSpc>
                <a:spcPct val="100299"/>
              </a:lnSpc>
              <a:spcBef>
                <a:spcPts val="90"/>
              </a:spcBef>
            </a:pPr>
            <a:r>
              <a:rPr dirty="0" sz="2600">
                <a:solidFill>
                  <a:srgbClr val="595959"/>
                </a:solidFill>
                <a:latin typeface="Helvetica"/>
                <a:cs typeface="Helvetica"/>
              </a:rPr>
              <a:t>Most</a:t>
            </a:r>
            <a:r>
              <a:rPr dirty="0" sz="2600" spc="-7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600">
                <a:solidFill>
                  <a:srgbClr val="595959"/>
                </a:solidFill>
                <a:latin typeface="Helvetica"/>
                <a:cs typeface="Helvetica"/>
              </a:rPr>
              <a:t>patients</a:t>
            </a:r>
            <a:r>
              <a:rPr dirty="0" sz="2600" spc="-7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600">
                <a:solidFill>
                  <a:srgbClr val="595959"/>
                </a:solidFill>
                <a:latin typeface="Helvetica"/>
                <a:cs typeface="Helvetica"/>
              </a:rPr>
              <a:t>believed</a:t>
            </a:r>
            <a:r>
              <a:rPr dirty="0" sz="2600" spc="-7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600" spc="-10">
                <a:solidFill>
                  <a:srgbClr val="595959"/>
                </a:solidFill>
                <a:latin typeface="Helvetica"/>
                <a:cs typeface="Helvetica"/>
              </a:rPr>
              <a:t>their </a:t>
            </a:r>
            <a:r>
              <a:rPr dirty="0" sz="2600">
                <a:solidFill>
                  <a:srgbClr val="595959"/>
                </a:solidFill>
                <a:latin typeface="Helvetica"/>
                <a:cs typeface="Helvetica"/>
              </a:rPr>
              <a:t>clinician</a:t>
            </a:r>
            <a:r>
              <a:rPr dirty="0" sz="2600" spc="-7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600">
                <a:solidFill>
                  <a:srgbClr val="595959"/>
                </a:solidFill>
                <a:latin typeface="Helvetica"/>
                <a:cs typeface="Helvetica"/>
              </a:rPr>
              <a:t>or</a:t>
            </a:r>
            <a:r>
              <a:rPr dirty="0" sz="2600" spc="-7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600">
                <a:solidFill>
                  <a:srgbClr val="595959"/>
                </a:solidFill>
                <a:latin typeface="Helvetica"/>
                <a:cs typeface="Helvetica"/>
              </a:rPr>
              <a:t>healthcare</a:t>
            </a:r>
            <a:r>
              <a:rPr dirty="0" sz="2600" spc="-7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600" spc="-10">
                <a:solidFill>
                  <a:srgbClr val="595959"/>
                </a:solidFill>
                <a:latin typeface="Helvetica"/>
                <a:cs typeface="Helvetica"/>
              </a:rPr>
              <a:t>system </a:t>
            </a:r>
            <a:r>
              <a:rPr dirty="0" sz="2600">
                <a:solidFill>
                  <a:srgbClr val="595959"/>
                </a:solidFill>
                <a:latin typeface="Helvetica"/>
                <a:cs typeface="Helvetica"/>
              </a:rPr>
              <a:t>should</a:t>
            </a:r>
            <a:r>
              <a:rPr dirty="0" sz="2600" spc="-5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600">
                <a:solidFill>
                  <a:srgbClr val="595959"/>
                </a:solidFill>
                <a:latin typeface="Helvetica"/>
                <a:cs typeface="Helvetica"/>
              </a:rPr>
              <a:t>use</a:t>
            </a:r>
            <a:r>
              <a:rPr dirty="0" sz="2600" spc="-4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600">
                <a:solidFill>
                  <a:srgbClr val="595959"/>
                </a:solidFill>
                <a:latin typeface="Helvetica"/>
                <a:cs typeface="Helvetica"/>
              </a:rPr>
              <a:t>social</a:t>
            </a:r>
            <a:r>
              <a:rPr dirty="0" sz="2600" spc="-5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600">
                <a:solidFill>
                  <a:srgbClr val="595959"/>
                </a:solidFill>
                <a:latin typeface="Helvetica"/>
                <a:cs typeface="Helvetica"/>
              </a:rPr>
              <a:t>risk</a:t>
            </a:r>
            <a:r>
              <a:rPr dirty="0" sz="2600" spc="-4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600" spc="-10">
                <a:solidFill>
                  <a:srgbClr val="595959"/>
                </a:solidFill>
                <a:latin typeface="Helvetica"/>
                <a:cs typeface="Helvetica"/>
              </a:rPr>
              <a:t>information </a:t>
            </a:r>
            <a:r>
              <a:rPr dirty="0" sz="2600">
                <a:solidFill>
                  <a:srgbClr val="595959"/>
                </a:solidFill>
                <a:latin typeface="Helvetica"/>
                <a:cs typeface="Helvetica"/>
              </a:rPr>
              <a:t>to</a:t>
            </a:r>
            <a:r>
              <a:rPr dirty="0" sz="2600" spc="-5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600">
                <a:solidFill>
                  <a:srgbClr val="595959"/>
                </a:solidFill>
                <a:latin typeface="Helvetica"/>
                <a:cs typeface="Helvetica"/>
              </a:rPr>
              <a:t>improve</a:t>
            </a:r>
            <a:r>
              <a:rPr dirty="0" sz="2600" spc="-4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600">
                <a:solidFill>
                  <a:srgbClr val="595959"/>
                </a:solidFill>
                <a:latin typeface="Helvetica"/>
                <a:cs typeface="Helvetica"/>
              </a:rPr>
              <a:t>care</a:t>
            </a:r>
            <a:r>
              <a:rPr dirty="0" sz="2600" spc="-4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600" spc="-20">
                <a:solidFill>
                  <a:srgbClr val="595959"/>
                </a:solidFill>
                <a:latin typeface="Helvetica"/>
                <a:cs typeface="Helvetica"/>
              </a:rPr>
              <a:t>(N=5)</a:t>
            </a:r>
            <a:endParaRPr sz="2600">
              <a:latin typeface="Helvetica"/>
              <a:cs typeface="Helvetica"/>
            </a:endParaRPr>
          </a:p>
          <a:p>
            <a:pPr marL="812800" marR="247015" indent="-342900">
              <a:lnSpc>
                <a:spcPct val="100200"/>
              </a:lnSpc>
              <a:spcBef>
                <a:spcPts val="2890"/>
              </a:spcBef>
              <a:buFont typeface="Arial"/>
              <a:buChar char="•"/>
              <a:tabLst>
                <a:tab pos="812800" algn="l"/>
              </a:tabLst>
            </a:pP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Patients</a:t>
            </a:r>
            <a:r>
              <a:rPr dirty="0" sz="2200" spc="-6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who</a:t>
            </a:r>
            <a:r>
              <a:rPr dirty="0" sz="2200" spc="-6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identified</a:t>
            </a:r>
            <a:r>
              <a:rPr dirty="0" sz="2200" spc="-6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 spc="-25">
                <a:solidFill>
                  <a:srgbClr val="595959"/>
                </a:solidFill>
                <a:latin typeface="Helvetica"/>
                <a:cs typeface="Helvetica"/>
              </a:rPr>
              <a:t>as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Hispanic</a:t>
            </a:r>
            <a:r>
              <a:rPr dirty="0" sz="2200" spc="-4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or</a:t>
            </a:r>
            <a:r>
              <a:rPr dirty="0" sz="2200" spc="-3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Black</a:t>
            </a:r>
            <a:r>
              <a:rPr dirty="0" sz="2200" spc="-3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(vs.</a:t>
            </a:r>
            <a:r>
              <a:rPr dirty="0" sz="2200" spc="-4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 spc="-10">
                <a:solidFill>
                  <a:srgbClr val="595959"/>
                </a:solidFill>
                <a:latin typeface="Helvetica"/>
                <a:cs typeface="Helvetica"/>
              </a:rPr>
              <a:t>White,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Asian,</a:t>
            </a:r>
            <a:r>
              <a:rPr dirty="0" sz="2200" spc="-5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or</a:t>
            </a:r>
            <a:r>
              <a:rPr dirty="0" sz="2200" spc="-4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Pacific</a:t>
            </a:r>
            <a:r>
              <a:rPr dirty="0" sz="2200" spc="-4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Islander)</a:t>
            </a:r>
            <a:r>
              <a:rPr dirty="0" sz="2200" spc="-4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 spc="-25">
                <a:solidFill>
                  <a:srgbClr val="595959"/>
                </a:solidFill>
                <a:latin typeface="Helvetica"/>
                <a:cs typeface="Helvetica"/>
              </a:rPr>
              <a:t>and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females</a:t>
            </a:r>
            <a:r>
              <a:rPr dirty="0" sz="2200" spc="-5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(vs.</a:t>
            </a:r>
            <a:r>
              <a:rPr dirty="0" sz="2200" spc="-5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males)</a:t>
            </a:r>
            <a:r>
              <a:rPr dirty="0" sz="2200" spc="-4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were</a:t>
            </a:r>
            <a:r>
              <a:rPr dirty="0" sz="2200" spc="-5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 spc="-20">
                <a:solidFill>
                  <a:srgbClr val="595959"/>
                </a:solidFill>
                <a:latin typeface="Helvetica"/>
                <a:cs typeface="Helvetica"/>
              </a:rPr>
              <a:t>more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likely</a:t>
            </a:r>
            <a:r>
              <a:rPr dirty="0" sz="2200" spc="-4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to</a:t>
            </a:r>
            <a:r>
              <a:rPr dirty="0" sz="2200" spc="-4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agree</a:t>
            </a:r>
            <a:r>
              <a:rPr dirty="0" sz="2200" spc="-4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 spc="-20">
                <a:solidFill>
                  <a:srgbClr val="595959"/>
                </a:solidFill>
                <a:latin typeface="Helvetica"/>
                <a:cs typeface="Helvetica"/>
              </a:rPr>
              <a:t>(N=1)</a:t>
            </a:r>
            <a:endParaRPr sz="2200">
              <a:latin typeface="Helvetica"/>
              <a:cs typeface="Helvetica"/>
            </a:endParaRPr>
          </a:p>
        </p:txBody>
      </p:sp>
      <p:pic>
        <p:nvPicPr>
          <p:cNvPr id="6" name="object 6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772400" y="1850135"/>
            <a:ext cx="3157728" cy="3157728"/>
          </a:xfrm>
          <a:prstGeom prst="rect">
            <a:avLst/>
          </a:prstGeom>
        </p:spPr>
      </p:pic>
      <p:sp>
        <p:nvSpPr>
          <p:cNvPr id="7" name="object 7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2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dirty="0" spc="-235"/>
              <a:t>SIREN</a:t>
            </a:r>
            <a:r>
              <a:rPr dirty="0" spc="-70"/>
              <a:t> </a:t>
            </a:r>
            <a:r>
              <a:rPr dirty="0" spc="355"/>
              <a:t>|</a:t>
            </a:r>
            <a:r>
              <a:rPr dirty="0" spc="-75"/>
              <a:t> </a:t>
            </a:r>
            <a:fld id="{81D60167-4931-47E6-BA6A-407CBD079E47}" type="slidenum">
              <a:rPr dirty="0" spc="-50"/>
              <a:t>10</a:t>
            </a:fld>
          </a:p>
        </p:txBody>
      </p:sp>
      <p:sp>
        <p:nvSpPr>
          <p:cNvPr id="8" name="object 8"/>
          <p:cNvSpPr txBox="1"/>
          <p:nvPr/>
        </p:nvSpPr>
        <p:spPr>
          <a:xfrm>
            <a:off x="252161" y="6548624"/>
            <a:ext cx="2795270" cy="2286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650"/>
              </a:lnSpc>
            </a:pPr>
            <a:r>
              <a:rPr dirty="0" sz="1600" spc="-10" b="1">
                <a:solidFill>
                  <a:srgbClr val="112148"/>
                </a:solidFill>
                <a:latin typeface="Helvetica"/>
                <a:cs typeface="Helvetica"/>
                <a:hlinkClick r:id="rId4"/>
              </a:rPr>
              <a:t>https://sirenetwork.ucsf.edu/</a:t>
            </a:r>
            <a:endParaRPr sz="1600">
              <a:latin typeface="Helvetica"/>
              <a:cs typeface="Helvetica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38200" y="1159136"/>
            <a:ext cx="10515600" cy="0"/>
          </a:xfrm>
          <a:custGeom>
            <a:avLst/>
            <a:gdLst/>
            <a:ahLst/>
            <a:cxnLst/>
            <a:rect l="l" t="t" r="r" b="b"/>
            <a:pathLst>
              <a:path w="10515600" h="0">
                <a:moveTo>
                  <a:pt x="0" y="0"/>
                </a:moveTo>
                <a:lnTo>
                  <a:pt x="10515600" y="1"/>
                </a:lnTo>
              </a:path>
            </a:pathLst>
          </a:custGeom>
          <a:ln w="57150">
            <a:solidFill>
              <a:srgbClr val="112148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130808" y="3020567"/>
            <a:ext cx="9976104" cy="859535"/>
          </a:xfrm>
          <a:prstGeom prst="rect">
            <a:avLst/>
          </a:prstGeom>
        </p:spPr>
      </p:pic>
      <p:sp>
        <p:nvSpPr>
          <p:cNvPr id="4" name="object 4" descr="$PPTXTitle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527050">
              <a:lnSpc>
                <a:spcPct val="100000"/>
              </a:lnSpc>
              <a:spcBef>
                <a:spcPts val="100"/>
              </a:spcBef>
            </a:pPr>
            <a:r>
              <a:rPr dirty="0"/>
              <a:t>Results:</a:t>
            </a:r>
            <a:r>
              <a:rPr dirty="0" spc="-75"/>
              <a:t> </a:t>
            </a:r>
            <a:r>
              <a:rPr dirty="0"/>
              <a:t>General</a:t>
            </a:r>
            <a:r>
              <a:rPr dirty="0" spc="-80"/>
              <a:t> </a:t>
            </a:r>
            <a:r>
              <a:rPr dirty="0"/>
              <a:t>acceptability</a:t>
            </a:r>
            <a:r>
              <a:rPr dirty="0" spc="-75"/>
              <a:t> </a:t>
            </a:r>
            <a:r>
              <a:rPr dirty="0"/>
              <a:t>of</a:t>
            </a:r>
            <a:r>
              <a:rPr dirty="0" spc="-75"/>
              <a:t> </a:t>
            </a:r>
            <a:r>
              <a:rPr dirty="0"/>
              <a:t>social</a:t>
            </a:r>
            <a:r>
              <a:rPr dirty="0" spc="-75"/>
              <a:t> </a:t>
            </a:r>
            <a:r>
              <a:rPr dirty="0"/>
              <a:t>screening</a:t>
            </a:r>
            <a:r>
              <a:rPr dirty="0" spc="-75"/>
              <a:t> </a:t>
            </a:r>
            <a:r>
              <a:rPr dirty="0" spc="-10"/>
              <a:t>(N=12)</a:t>
            </a:r>
          </a:p>
        </p:txBody>
      </p:sp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395983" y="1691639"/>
            <a:ext cx="707135" cy="707136"/>
          </a:xfrm>
          <a:prstGeom prst="rect">
            <a:avLst/>
          </a:prstGeom>
        </p:spPr>
      </p:pic>
      <p:sp>
        <p:nvSpPr>
          <p:cNvPr id="6" name="object 6"/>
          <p:cNvSpPr txBox="1"/>
          <p:nvPr/>
        </p:nvSpPr>
        <p:spPr>
          <a:xfrm>
            <a:off x="2336709" y="1700276"/>
            <a:ext cx="8246745" cy="760095"/>
          </a:xfrm>
          <a:prstGeom prst="rect">
            <a:avLst/>
          </a:prstGeom>
        </p:spPr>
        <p:txBody>
          <a:bodyPr wrap="square" lIns="0" tIns="9525" rIns="0" bIns="0" rtlCol="0" vert="horz">
            <a:spAutoFit/>
          </a:bodyPr>
          <a:lstStyle/>
          <a:p>
            <a:pPr marL="12700" marR="5080">
              <a:lnSpc>
                <a:spcPct val="100800"/>
              </a:lnSpc>
              <a:spcBef>
                <a:spcPts val="75"/>
              </a:spcBef>
            </a:pPr>
            <a:r>
              <a:rPr dirty="0" sz="2400">
                <a:solidFill>
                  <a:srgbClr val="595959"/>
                </a:solidFill>
                <a:latin typeface="Helvetica"/>
                <a:cs typeface="Helvetica"/>
              </a:rPr>
              <a:t>The</a:t>
            </a:r>
            <a:r>
              <a:rPr dirty="0" sz="2400" spc="-6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>
                <a:solidFill>
                  <a:srgbClr val="595959"/>
                </a:solidFill>
                <a:latin typeface="Helvetica"/>
                <a:cs typeface="Helvetica"/>
              </a:rPr>
              <a:t>majority</a:t>
            </a:r>
            <a:r>
              <a:rPr dirty="0" sz="2400" spc="-6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>
                <a:solidFill>
                  <a:srgbClr val="595959"/>
                </a:solidFill>
                <a:latin typeface="Helvetica"/>
                <a:cs typeface="Helvetica"/>
              </a:rPr>
              <a:t>of</a:t>
            </a:r>
            <a:r>
              <a:rPr dirty="0" sz="2400" spc="-7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>
                <a:solidFill>
                  <a:srgbClr val="595959"/>
                </a:solidFill>
                <a:latin typeface="Helvetica"/>
                <a:cs typeface="Helvetica"/>
              </a:rPr>
              <a:t>patients</a:t>
            </a:r>
            <a:r>
              <a:rPr dirty="0" sz="2400" spc="-6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>
                <a:solidFill>
                  <a:srgbClr val="595959"/>
                </a:solidFill>
                <a:latin typeface="Helvetica"/>
                <a:cs typeface="Helvetica"/>
              </a:rPr>
              <a:t>and</a:t>
            </a:r>
            <a:r>
              <a:rPr dirty="0" sz="2400" spc="-6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>
                <a:solidFill>
                  <a:srgbClr val="595959"/>
                </a:solidFill>
                <a:latin typeface="Helvetica"/>
                <a:cs typeface="Helvetica"/>
              </a:rPr>
              <a:t>patient</a:t>
            </a:r>
            <a:r>
              <a:rPr dirty="0" sz="2400" spc="-7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>
                <a:solidFill>
                  <a:srgbClr val="595959"/>
                </a:solidFill>
                <a:latin typeface="Helvetica"/>
                <a:cs typeface="Helvetica"/>
              </a:rPr>
              <a:t>caregivers</a:t>
            </a:r>
            <a:r>
              <a:rPr dirty="0" sz="2400" spc="-6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>
                <a:solidFill>
                  <a:srgbClr val="595959"/>
                </a:solidFill>
                <a:latin typeface="Helvetica"/>
                <a:cs typeface="Helvetica"/>
              </a:rPr>
              <a:t>thought</a:t>
            </a:r>
            <a:r>
              <a:rPr dirty="0" sz="2400" spc="-6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 spc="-10">
                <a:solidFill>
                  <a:srgbClr val="595959"/>
                </a:solidFill>
                <a:latin typeface="Helvetica"/>
                <a:cs typeface="Helvetica"/>
              </a:rPr>
              <a:t>social </a:t>
            </a:r>
            <a:r>
              <a:rPr dirty="0" sz="2400">
                <a:solidFill>
                  <a:srgbClr val="595959"/>
                </a:solidFill>
                <a:latin typeface="Helvetica"/>
                <a:cs typeface="Helvetica"/>
              </a:rPr>
              <a:t>screening</a:t>
            </a:r>
            <a:r>
              <a:rPr dirty="0" sz="2400" spc="-8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>
                <a:solidFill>
                  <a:srgbClr val="595959"/>
                </a:solidFill>
                <a:latin typeface="Helvetica"/>
                <a:cs typeface="Helvetica"/>
              </a:rPr>
              <a:t>in</a:t>
            </a:r>
            <a:r>
              <a:rPr dirty="0" sz="2400" spc="-8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>
                <a:solidFill>
                  <a:srgbClr val="595959"/>
                </a:solidFill>
                <a:latin typeface="Helvetica"/>
                <a:cs typeface="Helvetica"/>
              </a:rPr>
              <a:t>healthcare</a:t>
            </a:r>
            <a:r>
              <a:rPr dirty="0" sz="2400" spc="-8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>
                <a:solidFill>
                  <a:srgbClr val="595959"/>
                </a:solidFill>
                <a:latin typeface="Helvetica"/>
                <a:cs typeface="Helvetica"/>
              </a:rPr>
              <a:t>settings</a:t>
            </a:r>
            <a:r>
              <a:rPr dirty="0" sz="2400" spc="-8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>
                <a:solidFill>
                  <a:srgbClr val="595959"/>
                </a:solidFill>
                <a:latin typeface="Helvetica"/>
                <a:cs typeface="Helvetica"/>
              </a:rPr>
              <a:t>was</a:t>
            </a:r>
            <a:r>
              <a:rPr dirty="0" sz="2400" spc="-8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>
                <a:solidFill>
                  <a:srgbClr val="595959"/>
                </a:solidFill>
                <a:latin typeface="Helvetica"/>
                <a:cs typeface="Helvetica"/>
              </a:rPr>
              <a:t>acceptable</a:t>
            </a:r>
            <a:r>
              <a:rPr dirty="0" sz="2400" spc="-8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 spc="-10">
                <a:solidFill>
                  <a:srgbClr val="595959"/>
                </a:solidFill>
                <a:latin typeface="Helvetica"/>
                <a:cs typeface="Helvetica"/>
              </a:rPr>
              <a:t>(N=8)</a:t>
            </a:r>
            <a:endParaRPr sz="2400">
              <a:latin typeface="Helvetica"/>
              <a:cs typeface="Helvetica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934182" y="3277615"/>
            <a:ext cx="8352155" cy="3454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100">
                <a:latin typeface="Helvetica"/>
                <a:cs typeface="Helvetica"/>
              </a:rPr>
              <a:t>9</a:t>
            </a:r>
            <a:r>
              <a:rPr dirty="0" sz="2100" spc="-50">
                <a:latin typeface="Helvetica"/>
                <a:cs typeface="Helvetica"/>
              </a:rPr>
              <a:t> </a:t>
            </a:r>
            <a:r>
              <a:rPr dirty="0" sz="2100">
                <a:latin typeface="Helvetica"/>
                <a:cs typeface="Helvetica"/>
              </a:rPr>
              <a:t>studies</a:t>
            </a:r>
            <a:r>
              <a:rPr dirty="0" sz="2100" spc="-45">
                <a:latin typeface="Helvetica"/>
                <a:cs typeface="Helvetica"/>
              </a:rPr>
              <a:t> </a:t>
            </a:r>
            <a:r>
              <a:rPr dirty="0" sz="2100">
                <a:latin typeface="Helvetica"/>
                <a:cs typeface="Helvetica"/>
              </a:rPr>
              <a:t>explored</a:t>
            </a:r>
            <a:r>
              <a:rPr dirty="0" sz="2100" spc="-50">
                <a:latin typeface="Helvetica"/>
                <a:cs typeface="Helvetica"/>
              </a:rPr>
              <a:t> </a:t>
            </a:r>
            <a:r>
              <a:rPr dirty="0" sz="2100" spc="-10">
                <a:latin typeface="Helvetica"/>
                <a:cs typeface="Helvetica"/>
              </a:rPr>
              <a:t>healthcare-</a:t>
            </a:r>
            <a:r>
              <a:rPr dirty="0" sz="2100">
                <a:latin typeface="Helvetica"/>
                <a:cs typeface="Helvetica"/>
              </a:rPr>
              <a:t>related</a:t>
            </a:r>
            <a:r>
              <a:rPr dirty="0" sz="2100" spc="-50">
                <a:latin typeface="Helvetica"/>
                <a:cs typeface="Helvetica"/>
              </a:rPr>
              <a:t> </a:t>
            </a:r>
            <a:r>
              <a:rPr dirty="0" sz="2100">
                <a:latin typeface="Helvetica"/>
                <a:cs typeface="Helvetica"/>
              </a:rPr>
              <a:t>factors</a:t>
            </a:r>
            <a:r>
              <a:rPr dirty="0" sz="2100" spc="-45">
                <a:latin typeface="Helvetica"/>
                <a:cs typeface="Helvetica"/>
              </a:rPr>
              <a:t> </a:t>
            </a:r>
            <a:r>
              <a:rPr dirty="0" sz="2100">
                <a:latin typeface="Helvetica"/>
                <a:cs typeface="Helvetica"/>
              </a:rPr>
              <a:t>that</a:t>
            </a:r>
            <a:r>
              <a:rPr dirty="0" sz="2100" spc="-40">
                <a:latin typeface="Helvetica"/>
                <a:cs typeface="Helvetica"/>
              </a:rPr>
              <a:t> </a:t>
            </a:r>
            <a:r>
              <a:rPr dirty="0" sz="2100">
                <a:latin typeface="Helvetica"/>
                <a:cs typeface="Helvetica"/>
              </a:rPr>
              <a:t>affected</a:t>
            </a:r>
            <a:r>
              <a:rPr dirty="0" sz="2100" spc="-50">
                <a:latin typeface="Helvetica"/>
                <a:cs typeface="Helvetica"/>
              </a:rPr>
              <a:t> </a:t>
            </a:r>
            <a:r>
              <a:rPr dirty="0" sz="2100" spc="-10">
                <a:latin typeface="Helvetica"/>
                <a:cs typeface="Helvetica"/>
              </a:rPr>
              <a:t>acceptability</a:t>
            </a:r>
            <a:endParaRPr sz="2100">
              <a:latin typeface="Helvetica"/>
              <a:cs typeface="Helvetica"/>
            </a:endParaRPr>
          </a:p>
        </p:txBody>
      </p:sp>
      <p:pic>
        <p:nvPicPr>
          <p:cNvPr id="8" name="object 8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130808" y="4248911"/>
            <a:ext cx="9976104" cy="859536"/>
          </a:xfrm>
          <a:prstGeom prst="rect">
            <a:avLst/>
          </a:prstGeom>
        </p:spPr>
      </p:pic>
      <p:sp>
        <p:nvSpPr>
          <p:cNvPr id="9" name="object 9"/>
          <p:cNvSpPr txBox="1"/>
          <p:nvPr/>
        </p:nvSpPr>
        <p:spPr>
          <a:xfrm>
            <a:off x="1396213" y="4485132"/>
            <a:ext cx="9516110" cy="3302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000">
                <a:latin typeface="Helvetica"/>
                <a:cs typeface="Helvetica"/>
              </a:rPr>
              <a:t>5</a:t>
            </a:r>
            <a:r>
              <a:rPr dirty="0" sz="2000" spc="-70">
                <a:latin typeface="Helvetica"/>
                <a:cs typeface="Helvetica"/>
              </a:rPr>
              <a:t> </a:t>
            </a:r>
            <a:r>
              <a:rPr dirty="0" sz="2000">
                <a:latin typeface="Helvetica"/>
                <a:cs typeface="Helvetica"/>
              </a:rPr>
              <a:t>studies</a:t>
            </a:r>
            <a:r>
              <a:rPr dirty="0" sz="2000" spc="-65">
                <a:latin typeface="Helvetica"/>
                <a:cs typeface="Helvetica"/>
              </a:rPr>
              <a:t> </a:t>
            </a:r>
            <a:r>
              <a:rPr dirty="0" sz="2000">
                <a:latin typeface="Helvetica"/>
                <a:cs typeface="Helvetica"/>
              </a:rPr>
              <a:t>examined</a:t>
            </a:r>
            <a:r>
              <a:rPr dirty="0" sz="2000" spc="-70">
                <a:latin typeface="Helvetica"/>
                <a:cs typeface="Helvetica"/>
              </a:rPr>
              <a:t> </a:t>
            </a:r>
            <a:r>
              <a:rPr dirty="0" sz="2000">
                <a:latin typeface="Helvetica"/>
                <a:cs typeface="Helvetica"/>
              </a:rPr>
              <a:t>differences</a:t>
            </a:r>
            <a:r>
              <a:rPr dirty="0" sz="2000" spc="-65">
                <a:latin typeface="Helvetica"/>
                <a:cs typeface="Helvetica"/>
              </a:rPr>
              <a:t> </a:t>
            </a:r>
            <a:r>
              <a:rPr dirty="0" sz="2000">
                <a:latin typeface="Helvetica"/>
                <a:cs typeface="Helvetica"/>
              </a:rPr>
              <a:t>in</a:t>
            </a:r>
            <a:r>
              <a:rPr dirty="0" sz="2000" spc="-70">
                <a:latin typeface="Helvetica"/>
                <a:cs typeface="Helvetica"/>
              </a:rPr>
              <a:t> </a:t>
            </a:r>
            <a:r>
              <a:rPr dirty="0" sz="2000">
                <a:latin typeface="Helvetica"/>
                <a:cs typeface="Helvetica"/>
              </a:rPr>
              <a:t>overall</a:t>
            </a:r>
            <a:r>
              <a:rPr dirty="0" sz="2000" spc="-55">
                <a:latin typeface="Helvetica"/>
                <a:cs typeface="Helvetica"/>
              </a:rPr>
              <a:t> </a:t>
            </a:r>
            <a:r>
              <a:rPr dirty="0" sz="2000">
                <a:latin typeface="Helvetica"/>
                <a:cs typeface="Helvetica"/>
              </a:rPr>
              <a:t>acceptability</a:t>
            </a:r>
            <a:r>
              <a:rPr dirty="0" sz="2000" spc="-70">
                <a:latin typeface="Helvetica"/>
                <a:cs typeface="Helvetica"/>
              </a:rPr>
              <a:t> </a:t>
            </a:r>
            <a:r>
              <a:rPr dirty="0" sz="2000">
                <a:latin typeface="Helvetica"/>
                <a:cs typeface="Helvetica"/>
              </a:rPr>
              <a:t>by</a:t>
            </a:r>
            <a:r>
              <a:rPr dirty="0" sz="2000" spc="-65">
                <a:latin typeface="Helvetica"/>
                <a:cs typeface="Helvetica"/>
              </a:rPr>
              <a:t> </a:t>
            </a:r>
            <a:r>
              <a:rPr dirty="0" sz="2000">
                <a:latin typeface="Helvetica"/>
                <a:cs typeface="Helvetica"/>
              </a:rPr>
              <a:t>select</a:t>
            </a:r>
            <a:r>
              <a:rPr dirty="0" sz="2000" spc="-75">
                <a:latin typeface="Helvetica"/>
                <a:cs typeface="Helvetica"/>
              </a:rPr>
              <a:t> </a:t>
            </a:r>
            <a:r>
              <a:rPr dirty="0" sz="2000">
                <a:latin typeface="Helvetica"/>
                <a:cs typeface="Helvetica"/>
              </a:rPr>
              <a:t>demographic</a:t>
            </a:r>
            <a:r>
              <a:rPr dirty="0" sz="2000" spc="-65">
                <a:latin typeface="Helvetica"/>
                <a:cs typeface="Helvetica"/>
              </a:rPr>
              <a:t> </a:t>
            </a:r>
            <a:r>
              <a:rPr dirty="0" sz="2000" spc="-10">
                <a:latin typeface="Helvetica"/>
                <a:cs typeface="Helvetica"/>
              </a:rPr>
              <a:t>factors</a:t>
            </a:r>
            <a:endParaRPr sz="2000">
              <a:latin typeface="Helvetica"/>
              <a:cs typeface="Helvetica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2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dirty="0" spc="-235"/>
              <a:t>SIREN</a:t>
            </a:r>
            <a:r>
              <a:rPr dirty="0" spc="-70"/>
              <a:t> </a:t>
            </a:r>
            <a:r>
              <a:rPr dirty="0" spc="355"/>
              <a:t>|</a:t>
            </a:r>
            <a:r>
              <a:rPr dirty="0" spc="-75"/>
              <a:t> </a:t>
            </a:r>
            <a:fld id="{81D60167-4931-47E6-BA6A-407CBD079E47}" type="slidenum">
              <a:rPr dirty="0" spc="-50"/>
              <a:t>10</a:t>
            </a:fld>
          </a:p>
        </p:txBody>
      </p:sp>
      <p:sp>
        <p:nvSpPr>
          <p:cNvPr id="11" name="object 11"/>
          <p:cNvSpPr txBox="1"/>
          <p:nvPr/>
        </p:nvSpPr>
        <p:spPr>
          <a:xfrm>
            <a:off x="252161" y="6548624"/>
            <a:ext cx="2795270" cy="2286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650"/>
              </a:lnSpc>
            </a:pPr>
            <a:r>
              <a:rPr dirty="0" sz="1600" spc="-10" b="1">
                <a:solidFill>
                  <a:srgbClr val="112148"/>
                </a:solidFill>
                <a:latin typeface="Helvetica"/>
                <a:cs typeface="Helvetica"/>
                <a:hlinkClick r:id="rId4"/>
              </a:rPr>
              <a:t>https://sirenetwork.ucsf.edu/</a:t>
            </a:r>
            <a:endParaRPr sz="1600">
              <a:latin typeface="Helvetica"/>
              <a:cs typeface="Helvetica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38200" y="1159136"/>
            <a:ext cx="10515600" cy="0"/>
          </a:xfrm>
          <a:custGeom>
            <a:avLst/>
            <a:gdLst/>
            <a:ahLst/>
            <a:cxnLst/>
            <a:rect l="l" t="t" r="r" b="b"/>
            <a:pathLst>
              <a:path w="10515600" h="0">
                <a:moveTo>
                  <a:pt x="0" y="0"/>
                </a:moveTo>
                <a:lnTo>
                  <a:pt x="10515600" y="1"/>
                </a:lnTo>
              </a:path>
            </a:pathLst>
          </a:custGeom>
          <a:ln w="57150">
            <a:solidFill>
              <a:srgbClr val="11214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" name="object 3" descr="$PPTXTitle"/>
          <p:cNvSpPr txBox="1">
            <a:spLocks noGrp="1"/>
          </p:cNvSpPr>
          <p:nvPr>
            <p:ph type="title"/>
          </p:nvPr>
        </p:nvSpPr>
        <p:spPr>
          <a:xfrm>
            <a:off x="750684" y="595883"/>
            <a:ext cx="10967085" cy="4216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Results:</a:t>
            </a:r>
            <a:r>
              <a:rPr dirty="0" spc="-90"/>
              <a:t> </a:t>
            </a:r>
            <a:r>
              <a:rPr dirty="0"/>
              <a:t>Healthcare</a:t>
            </a:r>
            <a:r>
              <a:rPr dirty="0" spc="-90"/>
              <a:t> </a:t>
            </a:r>
            <a:r>
              <a:rPr dirty="0"/>
              <a:t>factors</a:t>
            </a:r>
            <a:r>
              <a:rPr dirty="0" spc="-90"/>
              <a:t> </a:t>
            </a:r>
            <a:r>
              <a:rPr dirty="0"/>
              <a:t>influencing</a:t>
            </a:r>
            <a:r>
              <a:rPr dirty="0" spc="-90"/>
              <a:t> </a:t>
            </a:r>
            <a:r>
              <a:rPr dirty="0"/>
              <a:t>social</a:t>
            </a:r>
            <a:r>
              <a:rPr dirty="0" spc="-90"/>
              <a:t> </a:t>
            </a:r>
            <a:r>
              <a:rPr dirty="0"/>
              <a:t>screening</a:t>
            </a:r>
            <a:r>
              <a:rPr dirty="0" spc="-90"/>
              <a:t> </a:t>
            </a:r>
            <a:r>
              <a:rPr dirty="0"/>
              <a:t>acceptability</a:t>
            </a:r>
            <a:r>
              <a:rPr dirty="0" spc="-95"/>
              <a:t> </a:t>
            </a:r>
            <a:r>
              <a:rPr dirty="0" spc="-10"/>
              <a:t>(N=9)</a:t>
            </a: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69263" y="1655064"/>
            <a:ext cx="707136" cy="707136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969263" y="3069335"/>
            <a:ext cx="707136" cy="707136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969263" y="4483608"/>
            <a:ext cx="707136" cy="707136"/>
          </a:xfrm>
          <a:prstGeom prst="rect">
            <a:avLst/>
          </a:prstGeom>
        </p:spPr>
      </p:pic>
      <p:sp>
        <p:nvSpPr>
          <p:cNvPr id="7" name="object 7"/>
          <p:cNvSpPr txBox="1"/>
          <p:nvPr/>
        </p:nvSpPr>
        <p:spPr>
          <a:xfrm>
            <a:off x="1886526" y="1664715"/>
            <a:ext cx="9272270" cy="35306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Primary</a:t>
            </a:r>
            <a:r>
              <a:rPr dirty="0" sz="2200" spc="-5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care</a:t>
            </a:r>
            <a:r>
              <a:rPr dirty="0" sz="2200" spc="-5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settings</a:t>
            </a:r>
            <a:r>
              <a:rPr dirty="0" sz="2200" spc="-5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(vs.</a:t>
            </a:r>
            <a:r>
              <a:rPr dirty="0" sz="2200" spc="-5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ED</a:t>
            </a:r>
            <a:r>
              <a:rPr dirty="0" sz="2200" spc="-5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settings)</a:t>
            </a:r>
            <a:r>
              <a:rPr dirty="0" sz="2200" spc="-4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and</a:t>
            </a:r>
            <a:r>
              <a:rPr dirty="0" sz="2200" spc="-5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environments</a:t>
            </a:r>
            <a:r>
              <a:rPr dirty="0" sz="2200" spc="-5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in</a:t>
            </a:r>
            <a:r>
              <a:rPr dirty="0" sz="2200" spc="-5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which</a:t>
            </a:r>
            <a:r>
              <a:rPr dirty="0" sz="2200" spc="-5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≥80%</a:t>
            </a:r>
            <a:r>
              <a:rPr dirty="0" sz="2200" spc="-5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 spc="-25">
                <a:solidFill>
                  <a:srgbClr val="595959"/>
                </a:solidFill>
                <a:latin typeface="Helvetica"/>
                <a:cs typeface="Helvetica"/>
              </a:rPr>
              <a:t>of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patients</a:t>
            </a:r>
            <a:r>
              <a:rPr dirty="0" sz="2200" spc="-5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were</a:t>
            </a:r>
            <a:r>
              <a:rPr dirty="0" sz="2200" spc="-5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publicly</a:t>
            </a:r>
            <a:r>
              <a:rPr dirty="0" sz="2200" spc="-5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insured</a:t>
            </a:r>
            <a:r>
              <a:rPr dirty="0" sz="2200" spc="-4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or</a:t>
            </a:r>
            <a:r>
              <a:rPr dirty="0" sz="2200" spc="-4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uninsured</a:t>
            </a:r>
            <a:r>
              <a:rPr dirty="0" sz="2200" spc="-5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(vs.</a:t>
            </a:r>
            <a:r>
              <a:rPr dirty="0" sz="2200" spc="-4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&lt;</a:t>
            </a:r>
            <a:r>
              <a:rPr dirty="0" sz="2200" spc="-5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80%)</a:t>
            </a:r>
            <a:r>
              <a:rPr dirty="0" sz="2200" spc="-4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were</a:t>
            </a:r>
            <a:r>
              <a:rPr dirty="0" sz="2200" spc="-5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 spc="-10">
                <a:solidFill>
                  <a:srgbClr val="595959"/>
                </a:solidFill>
                <a:latin typeface="Helvetica"/>
                <a:cs typeface="Helvetica"/>
              </a:rPr>
              <a:t>associated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with</a:t>
            </a:r>
            <a:r>
              <a:rPr dirty="0" sz="2200" spc="-7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greater</a:t>
            </a:r>
            <a:r>
              <a:rPr dirty="0" sz="2200" spc="-7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acceptability</a:t>
            </a:r>
            <a:r>
              <a:rPr dirty="0" sz="2200" spc="-7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 spc="-10">
                <a:solidFill>
                  <a:srgbClr val="595959"/>
                </a:solidFill>
                <a:latin typeface="Helvetica"/>
                <a:cs typeface="Helvetica"/>
              </a:rPr>
              <a:t>(N=1)</a:t>
            </a:r>
            <a:endParaRPr sz="2200">
              <a:latin typeface="Helvetica"/>
              <a:cs typeface="Helvetica"/>
            </a:endParaRPr>
          </a:p>
          <a:p>
            <a:pPr>
              <a:lnSpc>
                <a:spcPct val="100000"/>
              </a:lnSpc>
              <a:spcBef>
                <a:spcPts val="560"/>
              </a:spcBef>
            </a:pPr>
            <a:endParaRPr sz="2200">
              <a:latin typeface="Helvetica"/>
              <a:cs typeface="Helvetica"/>
            </a:endParaRPr>
          </a:p>
          <a:p>
            <a:pPr algn="just" marL="12700" marR="847725">
              <a:lnSpc>
                <a:spcPct val="100499"/>
              </a:lnSpc>
            </a:pPr>
            <a:r>
              <a:rPr dirty="0" sz="2200" spc="-10">
                <a:solidFill>
                  <a:srgbClr val="595959"/>
                </a:solidFill>
                <a:latin typeface="Helvetica"/>
                <a:cs typeface="Helvetica"/>
              </a:rPr>
              <a:t>Participants’</a:t>
            </a:r>
            <a:r>
              <a:rPr dirty="0" sz="2200" spc="-13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trust</a:t>
            </a:r>
            <a:r>
              <a:rPr dirty="0" sz="2200" spc="-5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in</a:t>
            </a:r>
            <a:r>
              <a:rPr dirty="0" sz="2200" spc="-5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their</a:t>
            </a:r>
            <a:r>
              <a:rPr dirty="0" sz="2200" spc="-4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provider(s)</a:t>
            </a:r>
            <a:r>
              <a:rPr dirty="0" sz="2200" spc="-4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positively</a:t>
            </a:r>
            <a:r>
              <a:rPr dirty="0" sz="2200" spc="-5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influenced</a:t>
            </a:r>
            <a:r>
              <a:rPr dirty="0" sz="2200" spc="-5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 spc="-10">
                <a:solidFill>
                  <a:srgbClr val="595959"/>
                </a:solidFill>
                <a:latin typeface="Helvetica"/>
                <a:cs typeface="Helvetica"/>
              </a:rPr>
              <a:t>perceived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acceptability</a:t>
            </a:r>
            <a:r>
              <a:rPr dirty="0" sz="2200" spc="-7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(N=8);</a:t>
            </a:r>
            <a:r>
              <a:rPr dirty="0" sz="2200" spc="-7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prior</a:t>
            </a:r>
            <a:r>
              <a:rPr dirty="0" sz="2200" spc="-7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experiences</a:t>
            </a:r>
            <a:r>
              <a:rPr dirty="0" sz="2200" spc="-7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of</a:t>
            </a:r>
            <a:r>
              <a:rPr dirty="0" sz="2200" spc="-7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discrimination</a:t>
            </a:r>
            <a:r>
              <a:rPr dirty="0" sz="2200" spc="-7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in</a:t>
            </a:r>
            <a:r>
              <a:rPr dirty="0" sz="2200" spc="-7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 spc="-10">
                <a:solidFill>
                  <a:srgbClr val="595959"/>
                </a:solidFill>
                <a:latin typeface="Helvetica"/>
                <a:cs typeface="Helvetica"/>
              </a:rPr>
              <a:t>healthcare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settings</a:t>
            </a:r>
            <a:r>
              <a:rPr dirty="0" sz="2200" spc="-7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negatively</a:t>
            </a:r>
            <a:r>
              <a:rPr dirty="0" sz="2200" spc="-6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impacted</a:t>
            </a:r>
            <a:r>
              <a:rPr dirty="0" sz="2200" spc="-6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it</a:t>
            </a:r>
            <a:r>
              <a:rPr dirty="0" sz="2200" spc="-6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 spc="-10">
                <a:solidFill>
                  <a:srgbClr val="595959"/>
                </a:solidFill>
                <a:latin typeface="Helvetica"/>
                <a:cs typeface="Helvetica"/>
              </a:rPr>
              <a:t>(N=1)</a:t>
            </a:r>
            <a:endParaRPr sz="2200">
              <a:latin typeface="Helvetica"/>
              <a:cs typeface="Helvetica"/>
            </a:endParaRPr>
          </a:p>
          <a:p>
            <a:pPr>
              <a:lnSpc>
                <a:spcPct val="100000"/>
              </a:lnSpc>
              <a:spcBef>
                <a:spcPts val="500"/>
              </a:spcBef>
            </a:pPr>
            <a:endParaRPr sz="2200">
              <a:latin typeface="Helvetica"/>
              <a:cs typeface="Helvetica"/>
            </a:endParaRPr>
          </a:p>
          <a:p>
            <a:pPr marL="12700" marR="1214755">
              <a:lnSpc>
                <a:spcPct val="101800"/>
              </a:lnSpc>
              <a:spcBef>
                <a:spcPts val="5"/>
              </a:spcBef>
            </a:pP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Prior</a:t>
            </a:r>
            <a:r>
              <a:rPr dirty="0" sz="2200" spc="-6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experiences</a:t>
            </a:r>
            <a:r>
              <a:rPr dirty="0" sz="2200" spc="-6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with</a:t>
            </a:r>
            <a:r>
              <a:rPr dirty="0" sz="2200" spc="-6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social</a:t>
            </a:r>
            <a:r>
              <a:rPr dirty="0" sz="2200" spc="-6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screening</a:t>
            </a:r>
            <a:r>
              <a:rPr dirty="0" sz="2200" spc="-6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increased</a:t>
            </a:r>
            <a:r>
              <a:rPr dirty="0" sz="2200" spc="-6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odds</a:t>
            </a:r>
            <a:r>
              <a:rPr dirty="0" sz="2200" spc="-6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of</a:t>
            </a:r>
            <a:r>
              <a:rPr dirty="0" sz="2200" spc="-6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 spc="-10">
                <a:solidFill>
                  <a:srgbClr val="595959"/>
                </a:solidFill>
                <a:latin typeface="Helvetica"/>
                <a:cs typeface="Helvetica"/>
              </a:rPr>
              <a:t>patient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acceptability</a:t>
            </a:r>
            <a:r>
              <a:rPr dirty="0" sz="2200" spc="-8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of</a:t>
            </a:r>
            <a:r>
              <a:rPr dirty="0" sz="2200" spc="-8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screening</a:t>
            </a:r>
            <a:r>
              <a:rPr dirty="0" sz="2200" spc="-7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 spc="-10">
                <a:solidFill>
                  <a:srgbClr val="595959"/>
                </a:solidFill>
                <a:latin typeface="Helvetica"/>
                <a:cs typeface="Helvetica"/>
              </a:rPr>
              <a:t>(N=1)</a:t>
            </a:r>
            <a:endParaRPr sz="2200">
              <a:latin typeface="Helvetica"/>
              <a:cs typeface="Helvetica"/>
            </a:endParaRPr>
          </a:p>
        </p:txBody>
      </p:sp>
      <p:sp>
        <p:nvSpPr>
          <p:cNvPr id="8" name="object 8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2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dirty="0" spc="-235"/>
              <a:t>SIREN</a:t>
            </a:r>
            <a:r>
              <a:rPr dirty="0" spc="-70"/>
              <a:t> </a:t>
            </a:r>
            <a:r>
              <a:rPr dirty="0" spc="355"/>
              <a:t>|</a:t>
            </a:r>
            <a:r>
              <a:rPr dirty="0" spc="-75"/>
              <a:t> </a:t>
            </a:r>
            <a:fld id="{81D60167-4931-47E6-BA6A-407CBD079E47}" type="slidenum">
              <a:rPr dirty="0" spc="-50"/>
              <a:t>10</a:t>
            </a:fld>
          </a:p>
        </p:txBody>
      </p:sp>
      <p:sp>
        <p:nvSpPr>
          <p:cNvPr id="9" name="object 9"/>
          <p:cNvSpPr txBox="1"/>
          <p:nvPr/>
        </p:nvSpPr>
        <p:spPr>
          <a:xfrm>
            <a:off x="252161" y="6548624"/>
            <a:ext cx="2795270" cy="2286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650"/>
              </a:lnSpc>
            </a:pPr>
            <a:r>
              <a:rPr dirty="0" sz="1600" spc="-10" b="1">
                <a:solidFill>
                  <a:srgbClr val="112148"/>
                </a:solidFill>
                <a:latin typeface="Helvetica"/>
                <a:cs typeface="Helvetica"/>
                <a:hlinkClick r:id="rId5"/>
              </a:rPr>
              <a:t>https://sirenetwork.ucsf.edu/</a:t>
            </a:r>
            <a:endParaRPr sz="1600">
              <a:latin typeface="Helvetica"/>
              <a:cs typeface="Helvetica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38200" y="1159136"/>
            <a:ext cx="10515600" cy="0"/>
          </a:xfrm>
          <a:custGeom>
            <a:avLst/>
            <a:gdLst/>
            <a:ahLst/>
            <a:cxnLst/>
            <a:rect l="l" t="t" r="r" b="b"/>
            <a:pathLst>
              <a:path w="10515600" h="0">
                <a:moveTo>
                  <a:pt x="0" y="0"/>
                </a:moveTo>
                <a:lnTo>
                  <a:pt x="10515600" y="1"/>
                </a:lnTo>
              </a:path>
            </a:pathLst>
          </a:custGeom>
          <a:ln w="57150">
            <a:solidFill>
              <a:srgbClr val="11214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" name="object 3" descr="$PPTXTitle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Results:</a:t>
            </a:r>
            <a:r>
              <a:rPr dirty="0" spc="-90"/>
              <a:t> </a:t>
            </a:r>
            <a:r>
              <a:rPr dirty="0"/>
              <a:t>Demographic</a:t>
            </a:r>
            <a:r>
              <a:rPr dirty="0" spc="-90"/>
              <a:t> </a:t>
            </a:r>
            <a:r>
              <a:rPr dirty="0"/>
              <a:t>factors</a:t>
            </a:r>
            <a:r>
              <a:rPr dirty="0" spc="-95"/>
              <a:t> </a:t>
            </a:r>
            <a:r>
              <a:rPr dirty="0"/>
              <a:t>influencing</a:t>
            </a:r>
            <a:r>
              <a:rPr dirty="0" spc="-85"/>
              <a:t> </a:t>
            </a:r>
            <a:r>
              <a:rPr dirty="0"/>
              <a:t>social</a:t>
            </a:r>
            <a:r>
              <a:rPr dirty="0" spc="-95"/>
              <a:t> </a:t>
            </a:r>
            <a:r>
              <a:rPr dirty="0"/>
              <a:t>screening</a:t>
            </a:r>
            <a:r>
              <a:rPr dirty="0" spc="-85"/>
              <a:t> </a:t>
            </a:r>
            <a:r>
              <a:rPr dirty="0"/>
              <a:t>acceptability</a:t>
            </a:r>
            <a:r>
              <a:rPr dirty="0" spc="-90"/>
              <a:t> </a:t>
            </a:r>
            <a:r>
              <a:rPr dirty="0" spc="-10"/>
              <a:t>(N=5)</a:t>
            </a: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87552" y="1697735"/>
            <a:ext cx="707135" cy="707136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987552" y="3941064"/>
            <a:ext cx="707135" cy="707136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987552" y="2785872"/>
            <a:ext cx="707135" cy="707136"/>
          </a:xfrm>
          <a:prstGeom prst="rect">
            <a:avLst/>
          </a:prstGeom>
        </p:spPr>
      </p:pic>
      <p:sp>
        <p:nvSpPr>
          <p:cNvPr id="7" name="object 7"/>
          <p:cNvSpPr txBox="1"/>
          <p:nvPr/>
        </p:nvSpPr>
        <p:spPr>
          <a:xfrm>
            <a:off x="1859100" y="1737867"/>
            <a:ext cx="9147175" cy="32442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Findings</a:t>
            </a:r>
            <a:r>
              <a:rPr dirty="0" sz="2200" spc="-7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about</a:t>
            </a:r>
            <a:r>
              <a:rPr dirty="0" sz="2200" spc="-6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differences</a:t>
            </a:r>
            <a:r>
              <a:rPr dirty="0" sz="2200" spc="-6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in</a:t>
            </a:r>
            <a:r>
              <a:rPr dirty="0" sz="2200" spc="-6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acceptability</a:t>
            </a:r>
            <a:r>
              <a:rPr dirty="0" sz="2200" spc="-7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of</a:t>
            </a:r>
            <a:r>
              <a:rPr dirty="0" sz="2200" spc="-6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screening</a:t>
            </a:r>
            <a:r>
              <a:rPr dirty="0" sz="2200" spc="-6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by</a:t>
            </a:r>
            <a:r>
              <a:rPr dirty="0" sz="2200" spc="-6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 spc="-10" b="1">
                <a:solidFill>
                  <a:srgbClr val="34828C"/>
                </a:solidFill>
                <a:latin typeface="Helvetica"/>
                <a:cs typeface="Helvetica"/>
              </a:rPr>
              <a:t>race/ethnicity</a:t>
            </a:r>
            <a:endParaRPr sz="2200">
              <a:latin typeface="Helvetica"/>
              <a:cs typeface="Helvetica"/>
            </a:endParaRPr>
          </a:p>
          <a:p>
            <a:pPr marL="12700">
              <a:lnSpc>
                <a:spcPct val="100000"/>
              </a:lnSpc>
              <a:spcBef>
                <a:spcPts val="70"/>
              </a:spcBef>
            </a:pP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were</a:t>
            </a:r>
            <a:r>
              <a:rPr dirty="0" sz="2200" spc="-6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inconsistent</a:t>
            </a:r>
            <a:r>
              <a:rPr dirty="0" sz="2200" spc="-6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across</a:t>
            </a:r>
            <a:r>
              <a:rPr dirty="0" sz="2200" spc="-6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studies</a:t>
            </a:r>
            <a:r>
              <a:rPr dirty="0" sz="2200" spc="-6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 spc="-10">
                <a:solidFill>
                  <a:srgbClr val="595959"/>
                </a:solidFill>
                <a:latin typeface="Helvetica"/>
                <a:cs typeface="Helvetica"/>
              </a:rPr>
              <a:t>(N=3)</a:t>
            </a:r>
            <a:endParaRPr sz="2200">
              <a:latin typeface="Helvetica"/>
              <a:cs typeface="Helvetica"/>
            </a:endParaRPr>
          </a:p>
          <a:p>
            <a:pPr>
              <a:lnSpc>
                <a:spcPct val="100000"/>
              </a:lnSpc>
              <a:spcBef>
                <a:spcPts val="840"/>
              </a:spcBef>
            </a:pPr>
            <a:endParaRPr sz="2200">
              <a:latin typeface="Helvetica"/>
              <a:cs typeface="Helvetica"/>
            </a:endParaRPr>
          </a:p>
          <a:p>
            <a:pPr marL="12700" marR="267970">
              <a:lnSpc>
                <a:spcPct val="102699"/>
              </a:lnSpc>
            </a:pP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Findings</a:t>
            </a:r>
            <a:r>
              <a:rPr dirty="0" sz="2200" spc="-6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about</a:t>
            </a:r>
            <a:r>
              <a:rPr dirty="0" sz="2200" spc="-6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differences</a:t>
            </a:r>
            <a:r>
              <a:rPr dirty="0" sz="2200" spc="-6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in</a:t>
            </a:r>
            <a:r>
              <a:rPr dirty="0" sz="2200" spc="-6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acceptability</a:t>
            </a:r>
            <a:r>
              <a:rPr dirty="0" sz="2200" spc="-6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of</a:t>
            </a:r>
            <a:r>
              <a:rPr dirty="0" sz="2200" spc="-6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screening</a:t>
            </a:r>
            <a:r>
              <a:rPr dirty="0" sz="2200" spc="-6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by</a:t>
            </a:r>
            <a:r>
              <a:rPr dirty="0" sz="2200" spc="-6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 b="1">
                <a:solidFill>
                  <a:srgbClr val="34828C"/>
                </a:solidFill>
                <a:latin typeface="Helvetica"/>
                <a:cs typeface="Helvetica"/>
              </a:rPr>
              <a:t>gender</a:t>
            </a:r>
            <a:r>
              <a:rPr dirty="0" sz="2200" spc="-70" b="1">
                <a:solidFill>
                  <a:srgbClr val="34828C"/>
                </a:solidFill>
                <a:latin typeface="Helvetica"/>
                <a:cs typeface="Helvetica"/>
              </a:rPr>
              <a:t> </a:t>
            </a:r>
            <a:r>
              <a:rPr dirty="0" sz="2200" spc="-20">
                <a:solidFill>
                  <a:srgbClr val="595959"/>
                </a:solidFill>
                <a:latin typeface="Helvetica"/>
                <a:cs typeface="Helvetica"/>
              </a:rPr>
              <a:t>were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inconsistent</a:t>
            </a:r>
            <a:r>
              <a:rPr dirty="0" sz="2200" spc="-7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across</a:t>
            </a:r>
            <a:r>
              <a:rPr dirty="0" sz="2200" spc="-7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studies</a:t>
            </a:r>
            <a:r>
              <a:rPr dirty="0" sz="2200" spc="-7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 spc="-10">
                <a:solidFill>
                  <a:srgbClr val="595959"/>
                </a:solidFill>
                <a:latin typeface="Helvetica"/>
                <a:cs typeface="Helvetica"/>
              </a:rPr>
              <a:t>(N=3)</a:t>
            </a:r>
            <a:endParaRPr sz="2200">
              <a:latin typeface="Helvetica"/>
              <a:cs typeface="Helvetica"/>
            </a:endParaRPr>
          </a:p>
          <a:p>
            <a:pPr>
              <a:lnSpc>
                <a:spcPct val="100000"/>
              </a:lnSpc>
              <a:spcBef>
                <a:spcPts val="490"/>
              </a:spcBef>
            </a:pPr>
            <a:endParaRPr sz="2200">
              <a:latin typeface="Helvetica"/>
              <a:cs typeface="Helvetica"/>
            </a:endParaRPr>
          </a:p>
          <a:p>
            <a:pPr marL="12700" marR="5080">
              <a:lnSpc>
                <a:spcPct val="100499"/>
              </a:lnSpc>
            </a:pP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No</a:t>
            </a:r>
            <a:r>
              <a:rPr dirty="0" sz="2200" spc="-6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difference</a:t>
            </a:r>
            <a:r>
              <a:rPr dirty="0" sz="2200" spc="-6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in</a:t>
            </a:r>
            <a:r>
              <a:rPr dirty="0" sz="2200" spc="-6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acceptability</a:t>
            </a:r>
            <a:r>
              <a:rPr dirty="0" sz="2200" spc="-6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of</a:t>
            </a:r>
            <a:r>
              <a:rPr dirty="0" sz="2200" spc="-5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screening</a:t>
            </a:r>
            <a:r>
              <a:rPr dirty="0" sz="2200" spc="-6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was</a:t>
            </a:r>
            <a:r>
              <a:rPr dirty="0" sz="2200" spc="-6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identified</a:t>
            </a:r>
            <a:r>
              <a:rPr dirty="0" sz="2200" spc="-6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by</a:t>
            </a:r>
            <a:r>
              <a:rPr dirty="0" sz="2200" spc="-5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 spc="-10">
                <a:solidFill>
                  <a:srgbClr val="595959"/>
                </a:solidFill>
                <a:latin typeface="Helvetica"/>
                <a:cs typeface="Helvetica"/>
              </a:rPr>
              <a:t>preferred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language</a:t>
            </a:r>
            <a:r>
              <a:rPr dirty="0" sz="2200" spc="-7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(N=1),</a:t>
            </a:r>
            <a:r>
              <a:rPr dirty="0" sz="2200" spc="-6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socioeconomic</a:t>
            </a:r>
            <a:r>
              <a:rPr dirty="0" sz="2200" spc="-6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status</a:t>
            </a:r>
            <a:r>
              <a:rPr dirty="0" sz="2200" spc="-6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(N=2),</a:t>
            </a:r>
            <a:r>
              <a:rPr dirty="0" sz="2200" spc="-6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age</a:t>
            </a:r>
            <a:r>
              <a:rPr dirty="0" sz="2200" spc="-6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group</a:t>
            </a:r>
            <a:r>
              <a:rPr dirty="0" sz="2200" spc="-6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(N=3),</a:t>
            </a:r>
            <a:r>
              <a:rPr dirty="0" sz="2200" spc="-6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 spc="-10">
                <a:solidFill>
                  <a:srgbClr val="595959"/>
                </a:solidFill>
                <a:latin typeface="Helvetica"/>
                <a:cs typeface="Helvetica"/>
              </a:rPr>
              <a:t>education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(N=2),</a:t>
            </a:r>
            <a:r>
              <a:rPr dirty="0" sz="2200" spc="-4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or</a:t>
            </a:r>
            <a:r>
              <a:rPr dirty="0" sz="2200" spc="-3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high</a:t>
            </a:r>
            <a:r>
              <a:rPr dirty="0" sz="2200" spc="-3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vs.</a:t>
            </a:r>
            <a:r>
              <a:rPr dirty="0" sz="2200" spc="-3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low</a:t>
            </a:r>
            <a:r>
              <a:rPr dirty="0" sz="2200" spc="-4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literacy</a:t>
            </a:r>
            <a:r>
              <a:rPr dirty="0" sz="2200" spc="-3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>
                <a:solidFill>
                  <a:srgbClr val="595959"/>
                </a:solidFill>
                <a:latin typeface="Helvetica"/>
                <a:cs typeface="Helvetica"/>
              </a:rPr>
              <a:t>status</a:t>
            </a:r>
            <a:r>
              <a:rPr dirty="0" sz="2200" spc="-3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200" spc="-10">
                <a:solidFill>
                  <a:srgbClr val="595959"/>
                </a:solidFill>
                <a:latin typeface="Helvetica"/>
                <a:cs typeface="Helvetica"/>
              </a:rPr>
              <a:t>(N=1)</a:t>
            </a:r>
            <a:endParaRPr sz="2200">
              <a:latin typeface="Helvetica"/>
              <a:cs typeface="Helvetica"/>
            </a:endParaRPr>
          </a:p>
        </p:txBody>
      </p:sp>
      <p:sp>
        <p:nvSpPr>
          <p:cNvPr id="8" name="object 8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2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dirty="0" spc="-235"/>
              <a:t>SIREN</a:t>
            </a:r>
            <a:r>
              <a:rPr dirty="0" spc="-70"/>
              <a:t> </a:t>
            </a:r>
            <a:r>
              <a:rPr dirty="0" spc="355"/>
              <a:t>|</a:t>
            </a:r>
            <a:r>
              <a:rPr dirty="0" spc="-75"/>
              <a:t> </a:t>
            </a:r>
            <a:fld id="{81D60167-4931-47E6-BA6A-407CBD079E47}" type="slidenum">
              <a:rPr dirty="0" spc="-50"/>
              <a:t>10</a:t>
            </a:fld>
          </a:p>
        </p:txBody>
      </p:sp>
      <p:sp>
        <p:nvSpPr>
          <p:cNvPr id="9" name="object 9"/>
          <p:cNvSpPr txBox="1"/>
          <p:nvPr/>
        </p:nvSpPr>
        <p:spPr>
          <a:xfrm>
            <a:off x="252161" y="6548624"/>
            <a:ext cx="2795270" cy="2286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650"/>
              </a:lnSpc>
            </a:pPr>
            <a:r>
              <a:rPr dirty="0" sz="1600" spc="-10" b="1">
                <a:solidFill>
                  <a:srgbClr val="112148"/>
                </a:solidFill>
                <a:latin typeface="Helvetica"/>
                <a:cs typeface="Helvetica"/>
                <a:hlinkClick r:id="rId5"/>
              </a:rPr>
              <a:t>https://sirenetwork.ucsf.edu/</a:t>
            </a:r>
            <a:endParaRPr sz="1600">
              <a:latin typeface="Helvetica"/>
              <a:cs typeface="Helvetica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38200" y="1159136"/>
            <a:ext cx="10515600" cy="0"/>
          </a:xfrm>
          <a:custGeom>
            <a:avLst/>
            <a:gdLst/>
            <a:ahLst/>
            <a:cxnLst/>
            <a:rect l="l" t="t" r="r" b="b"/>
            <a:pathLst>
              <a:path w="10515600" h="0">
                <a:moveTo>
                  <a:pt x="0" y="0"/>
                </a:moveTo>
                <a:lnTo>
                  <a:pt x="10515600" y="1"/>
                </a:lnTo>
              </a:path>
            </a:pathLst>
          </a:custGeom>
          <a:ln w="57150">
            <a:solidFill>
              <a:srgbClr val="112148"/>
            </a:solidFill>
          </a:ln>
        </p:spPr>
        <p:txBody>
          <a:bodyPr wrap="square" lIns="0" tIns="0" rIns="0" bIns="0" rtlCol="0"/>
          <a:lstStyle/>
          <a:p/>
        </p:txBody>
      </p:sp>
      <p:grpSp>
        <p:nvGrpSpPr>
          <p:cNvPr id="3" name="object 3"/>
          <p:cNvGrpSpPr/>
          <p:nvPr/>
        </p:nvGrpSpPr>
        <p:grpSpPr>
          <a:xfrm>
            <a:off x="6767112" y="1828057"/>
            <a:ext cx="3980815" cy="3618865"/>
            <a:chOff x="6767112" y="1828057"/>
            <a:chExt cx="3980815" cy="3618865"/>
          </a:xfrm>
        </p:grpSpPr>
        <p:sp>
          <p:nvSpPr>
            <p:cNvPr id="4" name="object 4"/>
            <p:cNvSpPr/>
            <p:nvPr/>
          </p:nvSpPr>
          <p:spPr>
            <a:xfrm>
              <a:off x="8418983" y="1834407"/>
              <a:ext cx="1603375" cy="1357630"/>
            </a:xfrm>
            <a:custGeom>
              <a:avLst/>
              <a:gdLst/>
              <a:ahLst/>
              <a:cxnLst/>
              <a:rect l="l" t="t" r="r" b="b"/>
              <a:pathLst>
                <a:path w="1603375" h="1357630">
                  <a:moveTo>
                    <a:pt x="1263624" y="0"/>
                  </a:moveTo>
                  <a:lnTo>
                    <a:pt x="339350" y="0"/>
                  </a:lnTo>
                  <a:lnTo>
                    <a:pt x="0" y="678699"/>
                  </a:lnTo>
                  <a:lnTo>
                    <a:pt x="339350" y="1357398"/>
                  </a:lnTo>
                  <a:lnTo>
                    <a:pt x="1263624" y="1357398"/>
                  </a:lnTo>
                  <a:lnTo>
                    <a:pt x="1602973" y="678699"/>
                  </a:lnTo>
                  <a:lnTo>
                    <a:pt x="1263624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/>
            <p:cNvSpPr/>
            <p:nvPr/>
          </p:nvSpPr>
          <p:spPr>
            <a:xfrm>
              <a:off x="8418983" y="1834407"/>
              <a:ext cx="1603375" cy="1357630"/>
            </a:xfrm>
            <a:custGeom>
              <a:avLst/>
              <a:gdLst/>
              <a:ahLst/>
              <a:cxnLst/>
              <a:rect l="l" t="t" r="r" b="b"/>
              <a:pathLst>
                <a:path w="1603375" h="1357630">
                  <a:moveTo>
                    <a:pt x="0" y="678699"/>
                  </a:moveTo>
                  <a:lnTo>
                    <a:pt x="339350" y="0"/>
                  </a:lnTo>
                  <a:lnTo>
                    <a:pt x="1263625" y="0"/>
                  </a:lnTo>
                  <a:lnTo>
                    <a:pt x="1602974" y="678699"/>
                  </a:lnTo>
                  <a:lnTo>
                    <a:pt x="1263625" y="1357399"/>
                  </a:lnTo>
                  <a:lnTo>
                    <a:pt x="339350" y="1357399"/>
                  </a:lnTo>
                  <a:lnTo>
                    <a:pt x="0" y="678699"/>
                  </a:lnTo>
                  <a:close/>
                </a:path>
              </a:pathLst>
            </a:custGeom>
            <a:ln w="12700">
              <a:solidFill>
                <a:srgbClr val="34828C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/>
            <p:cNvSpPr/>
            <p:nvPr/>
          </p:nvSpPr>
          <p:spPr>
            <a:xfrm>
              <a:off x="6773462" y="2350311"/>
              <a:ext cx="1901189" cy="1767205"/>
            </a:xfrm>
            <a:custGeom>
              <a:avLst/>
              <a:gdLst/>
              <a:ahLst/>
              <a:cxnLst/>
              <a:rect l="l" t="t" r="r" b="b"/>
              <a:pathLst>
                <a:path w="1901190" h="1767204">
                  <a:moveTo>
                    <a:pt x="1459260" y="0"/>
                  </a:moveTo>
                  <a:lnTo>
                    <a:pt x="441754" y="0"/>
                  </a:lnTo>
                  <a:lnTo>
                    <a:pt x="0" y="883507"/>
                  </a:lnTo>
                  <a:lnTo>
                    <a:pt x="441754" y="1767015"/>
                  </a:lnTo>
                  <a:lnTo>
                    <a:pt x="1459260" y="1767015"/>
                  </a:lnTo>
                  <a:lnTo>
                    <a:pt x="1901013" y="883507"/>
                  </a:lnTo>
                  <a:lnTo>
                    <a:pt x="145926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/>
            <p:cNvSpPr/>
            <p:nvPr/>
          </p:nvSpPr>
          <p:spPr>
            <a:xfrm>
              <a:off x="6773462" y="2350311"/>
              <a:ext cx="1901189" cy="1767205"/>
            </a:xfrm>
            <a:custGeom>
              <a:avLst/>
              <a:gdLst/>
              <a:ahLst/>
              <a:cxnLst/>
              <a:rect l="l" t="t" r="r" b="b"/>
              <a:pathLst>
                <a:path w="1901190" h="1767204">
                  <a:moveTo>
                    <a:pt x="0" y="883508"/>
                  </a:moveTo>
                  <a:lnTo>
                    <a:pt x="441754" y="0"/>
                  </a:lnTo>
                  <a:lnTo>
                    <a:pt x="1459260" y="0"/>
                  </a:lnTo>
                  <a:lnTo>
                    <a:pt x="1901013" y="883508"/>
                  </a:lnTo>
                  <a:lnTo>
                    <a:pt x="1459260" y="1767016"/>
                  </a:lnTo>
                  <a:lnTo>
                    <a:pt x="441754" y="1767016"/>
                  </a:lnTo>
                  <a:lnTo>
                    <a:pt x="0" y="883508"/>
                  </a:lnTo>
                  <a:close/>
                </a:path>
              </a:pathLst>
            </a:custGeom>
            <a:ln w="12700">
              <a:solidFill>
                <a:srgbClr val="ED7D31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/>
            <p:cNvSpPr/>
            <p:nvPr/>
          </p:nvSpPr>
          <p:spPr>
            <a:xfrm>
              <a:off x="8234573" y="3279698"/>
              <a:ext cx="2506980" cy="2160905"/>
            </a:xfrm>
            <a:custGeom>
              <a:avLst/>
              <a:gdLst/>
              <a:ahLst/>
              <a:cxnLst/>
              <a:rect l="l" t="t" r="r" b="b"/>
              <a:pathLst>
                <a:path w="2506979" h="2160904">
                  <a:moveTo>
                    <a:pt x="1966635" y="0"/>
                  </a:moveTo>
                  <a:lnTo>
                    <a:pt x="540096" y="0"/>
                  </a:lnTo>
                  <a:lnTo>
                    <a:pt x="0" y="1080195"/>
                  </a:lnTo>
                  <a:lnTo>
                    <a:pt x="540096" y="2160388"/>
                  </a:lnTo>
                  <a:lnTo>
                    <a:pt x="1966635" y="2160388"/>
                  </a:lnTo>
                  <a:lnTo>
                    <a:pt x="2506732" y="1080195"/>
                  </a:lnTo>
                  <a:lnTo>
                    <a:pt x="1966635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/>
            <p:cNvSpPr/>
            <p:nvPr/>
          </p:nvSpPr>
          <p:spPr>
            <a:xfrm>
              <a:off x="8234573" y="3279698"/>
              <a:ext cx="2506980" cy="2160905"/>
            </a:xfrm>
            <a:custGeom>
              <a:avLst/>
              <a:gdLst/>
              <a:ahLst/>
              <a:cxnLst/>
              <a:rect l="l" t="t" r="r" b="b"/>
              <a:pathLst>
                <a:path w="2506979" h="2160904">
                  <a:moveTo>
                    <a:pt x="0" y="1080195"/>
                  </a:moveTo>
                  <a:lnTo>
                    <a:pt x="540096" y="0"/>
                  </a:lnTo>
                  <a:lnTo>
                    <a:pt x="1966636" y="0"/>
                  </a:lnTo>
                  <a:lnTo>
                    <a:pt x="2506732" y="1080195"/>
                  </a:lnTo>
                  <a:lnTo>
                    <a:pt x="1966636" y="2160388"/>
                  </a:lnTo>
                  <a:lnTo>
                    <a:pt x="540096" y="2160388"/>
                  </a:lnTo>
                  <a:lnTo>
                    <a:pt x="0" y="1080195"/>
                  </a:lnTo>
                  <a:close/>
                </a:path>
              </a:pathLst>
            </a:custGeom>
            <a:ln w="12700">
              <a:solidFill>
                <a:srgbClr val="225258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10" name="object 10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7266432" y="2554223"/>
              <a:ext cx="1124712" cy="1362456"/>
            </a:xfrm>
            <a:prstGeom prst="rect">
              <a:avLst/>
            </a:prstGeom>
          </p:spPr>
        </p:pic>
        <p:pic>
          <p:nvPicPr>
            <p:cNvPr id="11" name="object 11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8695944" y="1969007"/>
              <a:ext cx="1048511" cy="1045463"/>
            </a:xfrm>
            <a:prstGeom prst="rect">
              <a:avLst/>
            </a:prstGeom>
          </p:spPr>
        </p:pic>
        <p:pic>
          <p:nvPicPr>
            <p:cNvPr id="12" name="object 12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473440" y="3343655"/>
              <a:ext cx="1770888" cy="1770888"/>
            </a:xfrm>
            <a:prstGeom prst="rect">
              <a:avLst/>
            </a:prstGeom>
          </p:spPr>
        </p:pic>
      </p:grpSp>
      <p:sp>
        <p:nvSpPr>
          <p:cNvPr id="13" name="object 13" descr="$PPTXTitle"/>
          <p:cNvSpPr txBox="1">
            <a:spLocks noGrp="1"/>
          </p:cNvSpPr>
          <p:nvPr>
            <p:ph type="title"/>
          </p:nvPr>
        </p:nvSpPr>
        <p:spPr>
          <a:xfrm>
            <a:off x="916939" y="583691"/>
            <a:ext cx="7328534" cy="4216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Results:</a:t>
            </a:r>
            <a:r>
              <a:rPr dirty="0" spc="-75"/>
              <a:t> </a:t>
            </a:r>
            <a:r>
              <a:rPr dirty="0"/>
              <a:t>Acceptability</a:t>
            </a:r>
            <a:r>
              <a:rPr dirty="0" spc="-80"/>
              <a:t> </a:t>
            </a:r>
            <a:r>
              <a:rPr dirty="0"/>
              <a:t>of</a:t>
            </a:r>
            <a:r>
              <a:rPr dirty="0" spc="-75"/>
              <a:t> </a:t>
            </a:r>
            <a:r>
              <a:rPr dirty="0"/>
              <a:t>screening</a:t>
            </a:r>
            <a:r>
              <a:rPr dirty="0" spc="-75"/>
              <a:t> </a:t>
            </a:r>
            <a:r>
              <a:rPr dirty="0"/>
              <a:t>domains</a:t>
            </a:r>
            <a:r>
              <a:rPr dirty="0" spc="-80"/>
              <a:t> </a:t>
            </a:r>
            <a:r>
              <a:rPr dirty="0" spc="-10"/>
              <a:t>(N=5)</a:t>
            </a:r>
          </a:p>
        </p:txBody>
      </p:sp>
      <p:sp>
        <p:nvSpPr>
          <p:cNvPr id="15" name="object 15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2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dirty="0" spc="-235"/>
              <a:t>SIREN</a:t>
            </a:r>
            <a:r>
              <a:rPr dirty="0" spc="-70"/>
              <a:t> </a:t>
            </a:r>
            <a:r>
              <a:rPr dirty="0" spc="355"/>
              <a:t>|</a:t>
            </a:r>
            <a:r>
              <a:rPr dirty="0" spc="-75"/>
              <a:t> </a:t>
            </a:r>
            <a:fld id="{81D60167-4931-47E6-BA6A-407CBD079E47}" type="slidenum">
              <a:rPr dirty="0" spc="-50"/>
              <a:t>10</a:t>
            </a:fld>
          </a:p>
        </p:txBody>
      </p:sp>
      <p:sp>
        <p:nvSpPr>
          <p:cNvPr id="16" name="object 16"/>
          <p:cNvSpPr txBox="1"/>
          <p:nvPr/>
        </p:nvSpPr>
        <p:spPr>
          <a:xfrm>
            <a:off x="252161" y="6548624"/>
            <a:ext cx="2795270" cy="2286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650"/>
              </a:lnSpc>
            </a:pPr>
            <a:r>
              <a:rPr dirty="0" sz="1600" spc="-10" b="1">
                <a:solidFill>
                  <a:srgbClr val="112148"/>
                </a:solidFill>
                <a:latin typeface="Helvetica"/>
                <a:cs typeface="Helvetica"/>
                <a:hlinkClick r:id="rId5"/>
              </a:rPr>
              <a:t>https://sirenetwork.ucsf.edu/</a:t>
            </a:r>
            <a:endParaRPr sz="1600">
              <a:latin typeface="Helvetica"/>
              <a:cs typeface="Helvetica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830765" y="1575308"/>
            <a:ext cx="5380990" cy="3680460"/>
          </a:xfrm>
          <a:prstGeom prst="rect">
            <a:avLst/>
          </a:prstGeom>
        </p:spPr>
        <p:txBody>
          <a:bodyPr wrap="square" lIns="0" tIns="9525" rIns="0" bIns="0" rtlCol="0" vert="horz">
            <a:spAutoFit/>
          </a:bodyPr>
          <a:lstStyle/>
          <a:p>
            <a:pPr marL="12700" marR="5080">
              <a:lnSpc>
                <a:spcPct val="100800"/>
              </a:lnSpc>
              <a:spcBef>
                <a:spcPts val="75"/>
              </a:spcBef>
            </a:pPr>
            <a:r>
              <a:rPr dirty="0" sz="2400">
                <a:solidFill>
                  <a:srgbClr val="595959"/>
                </a:solidFill>
                <a:latin typeface="Helvetica"/>
                <a:cs typeface="Helvetica"/>
              </a:rPr>
              <a:t>A</a:t>
            </a:r>
            <a:r>
              <a:rPr dirty="0" sz="2400" spc="-17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>
                <a:solidFill>
                  <a:srgbClr val="595959"/>
                </a:solidFill>
                <a:latin typeface="Helvetica"/>
                <a:cs typeface="Helvetica"/>
              </a:rPr>
              <a:t>majority</a:t>
            </a:r>
            <a:r>
              <a:rPr dirty="0" sz="2400" spc="-7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>
                <a:solidFill>
                  <a:srgbClr val="595959"/>
                </a:solidFill>
                <a:latin typeface="Helvetica"/>
                <a:cs typeface="Helvetica"/>
              </a:rPr>
              <a:t>of</a:t>
            </a:r>
            <a:r>
              <a:rPr dirty="0" sz="2400" spc="-6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>
                <a:solidFill>
                  <a:srgbClr val="595959"/>
                </a:solidFill>
                <a:latin typeface="Helvetica"/>
                <a:cs typeface="Helvetica"/>
              </a:rPr>
              <a:t>participants</a:t>
            </a:r>
            <a:r>
              <a:rPr dirty="0" sz="2400" spc="-5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>
                <a:solidFill>
                  <a:srgbClr val="595959"/>
                </a:solidFill>
                <a:latin typeface="Helvetica"/>
                <a:cs typeface="Helvetica"/>
              </a:rPr>
              <a:t>across</a:t>
            </a:r>
            <a:r>
              <a:rPr dirty="0" sz="2400" spc="-5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 spc="-10">
                <a:solidFill>
                  <a:srgbClr val="595959"/>
                </a:solidFill>
                <a:latin typeface="Helvetica"/>
                <a:cs typeface="Helvetica"/>
              </a:rPr>
              <a:t>studies </a:t>
            </a:r>
            <a:r>
              <a:rPr dirty="0" sz="2400">
                <a:solidFill>
                  <a:srgbClr val="595959"/>
                </a:solidFill>
                <a:latin typeface="Helvetica"/>
                <a:cs typeface="Helvetica"/>
              </a:rPr>
              <a:t>found</a:t>
            </a:r>
            <a:r>
              <a:rPr dirty="0" sz="2400" spc="-6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>
                <a:solidFill>
                  <a:srgbClr val="595959"/>
                </a:solidFill>
                <a:latin typeface="Helvetica"/>
                <a:cs typeface="Helvetica"/>
              </a:rPr>
              <a:t>it</a:t>
            </a:r>
            <a:r>
              <a:rPr dirty="0" sz="2400" spc="-6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>
                <a:solidFill>
                  <a:srgbClr val="595959"/>
                </a:solidFill>
                <a:latin typeface="Helvetica"/>
                <a:cs typeface="Helvetica"/>
              </a:rPr>
              <a:t>acceptable</a:t>
            </a:r>
            <a:r>
              <a:rPr dirty="0" sz="2400" spc="-6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>
                <a:solidFill>
                  <a:srgbClr val="595959"/>
                </a:solidFill>
                <a:latin typeface="Helvetica"/>
                <a:cs typeface="Helvetica"/>
              </a:rPr>
              <a:t>to</a:t>
            </a:r>
            <a:r>
              <a:rPr dirty="0" sz="2400" spc="-6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>
                <a:solidFill>
                  <a:srgbClr val="595959"/>
                </a:solidFill>
                <a:latin typeface="Helvetica"/>
                <a:cs typeface="Helvetica"/>
              </a:rPr>
              <a:t>screen</a:t>
            </a:r>
            <a:r>
              <a:rPr dirty="0" sz="2400" spc="-6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 spc="-20">
                <a:solidFill>
                  <a:srgbClr val="595959"/>
                </a:solidFill>
                <a:latin typeface="Helvetica"/>
                <a:cs typeface="Helvetica"/>
              </a:rPr>
              <a:t>for:</a:t>
            </a:r>
            <a:endParaRPr sz="2400">
              <a:latin typeface="Helvetica"/>
              <a:cs typeface="Helvetica"/>
            </a:endParaRPr>
          </a:p>
          <a:p>
            <a:pPr marL="812165" indent="-342900">
              <a:lnSpc>
                <a:spcPct val="100000"/>
              </a:lnSpc>
              <a:buFont typeface="Arial"/>
              <a:buChar char="•"/>
              <a:tabLst>
                <a:tab pos="812165" algn="l"/>
              </a:tabLst>
            </a:pPr>
            <a:r>
              <a:rPr dirty="0" sz="2400">
                <a:solidFill>
                  <a:srgbClr val="595959"/>
                </a:solidFill>
                <a:latin typeface="Helvetica"/>
                <a:cs typeface="Helvetica"/>
              </a:rPr>
              <a:t>Food</a:t>
            </a:r>
            <a:r>
              <a:rPr dirty="0" sz="2400" spc="-7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>
                <a:solidFill>
                  <a:srgbClr val="595959"/>
                </a:solidFill>
                <a:latin typeface="Helvetica"/>
                <a:cs typeface="Helvetica"/>
              </a:rPr>
              <a:t>security</a:t>
            </a:r>
            <a:r>
              <a:rPr dirty="0" sz="2400" spc="-6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 spc="-20">
                <a:solidFill>
                  <a:srgbClr val="595959"/>
                </a:solidFill>
                <a:latin typeface="Helvetica"/>
                <a:cs typeface="Helvetica"/>
              </a:rPr>
              <a:t>(N=2)</a:t>
            </a:r>
            <a:endParaRPr sz="2400">
              <a:latin typeface="Helvetica"/>
              <a:cs typeface="Helvetica"/>
            </a:endParaRPr>
          </a:p>
          <a:p>
            <a:pPr marL="812165" indent="-342900">
              <a:lnSpc>
                <a:spcPts val="2845"/>
              </a:lnSpc>
              <a:spcBef>
                <a:spcPts val="25"/>
              </a:spcBef>
              <a:buFont typeface="Arial"/>
              <a:buChar char="•"/>
              <a:tabLst>
                <a:tab pos="812165" algn="l"/>
              </a:tabLst>
            </a:pPr>
            <a:r>
              <a:rPr dirty="0" sz="2400">
                <a:solidFill>
                  <a:srgbClr val="595959"/>
                </a:solidFill>
                <a:latin typeface="Helvetica"/>
                <a:cs typeface="Helvetica"/>
              </a:rPr>
              <a:t>Housing</a:t>
            </a:r>
            <a:r>
              <a:rPr dirty="0" sz="2400" spc="-6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>
                <a:solidFill>
                  <a:srgbClr val="595959"/>
                </a:solidFill>
                <a:latin typeface="Helvetica"/>
                <a:cs typeface="Helvetica"/>
              </a:rPr>
              <a:t>stability</a:t>
            </a:r>
            <a:r>
              <a:rPr dirty="0" sz="2400" spc="-6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>
                <a:solidFill>
                  <a:srgbClr val="595959"/>
                </a:solidFill>
                <a:latin typeface="Helvetica"/>
                <a:cs typeface="Helvetica"/>
              </a:rPr>
              <a:t>or</a:t>
            </a:r>
            <a:r>
              <a:rPr dirty="0" sz="2400" spc="-6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>
                <a:solidFill>
                  <a:srgbClr val="595959"/>
                </a:solidFill>
                <a:latin typeface="Helvetica"/>
                <a:cs typeface="Helvetica"/>
              </a:rPr>
              <a:t>quality</a:t>
            </a:r>
            <a:r>
              <a:rPr dirty="0" sz="2400" spc="-6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 spc="-10">
                <a:solidFill>
                  <a:srgbClr val="595959"/>
                </a:solidFill>
                <a:latin typeface="Helvetica"/>
                <a:cs typeface="Helvetica"/>
              </a:rPr>
              <a:t>(N=3)</a:t>
            </a:r>
            <a:endParaRPr sz="2400">
              <a:latin typeface="Helvetica"/>
              <a:cs typeface="Helvetica"/>
            </a:endParaRPr>
          </a:p>
          <a:p>
            <a:pPr marL="812165" indent="-342900">
              <a:lnSpc>
                <a:spcPts val="2845"/>
              </a:lnSpc>
              <a:buFont typeface="Arial"/>
              <a:buChar char="•"/>
              <a:tabLst>
                <a:tab pos="812165" algn="l"/>
              </a:tabLst>
            </a:pPr>
            <a:r>
              <a:rPr dirty="0" sz="2400">
                <a:solidFill>
                  <a:srgbClr val="595959"/>
                </a:solidFill>
                <a:latin typeface="Helvetica"/>
                <a:cs typeface="Helvetica"/>
              </a:rPr>
              <a:t>Social</a:t>
            </a:r>
            <a:r>
              <a:rPr dirty="0" sz="2400" spc="-8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>
                <a:solidFill>
                  <a:srgbClr val="595959"/>
                </a:solidFill>
                <a:latin typeface="Helvetica"/>
                <a:cs typeface="Helvetica"/>
              </a:rPr>
              <a:t>isolation</a:t>
            </a:r>
            <a:r>
              <a:rPr dirty="0" sz="2400" spc="-8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 spc="-20">
                <a:solidFill>
                  <a:srgbClr val="595959"/>
                </a:solidFill>
                <a:latin typeface="Helvetica"/>
                <a:cs typeface="Helvetica"/>
              </a:rPr>
              <a:t>(N=2)</a:t>
            </a:r>
            <a:endParaRPr sz="2400">
              <a:latin typeface="Helvetica"/>
              <a:cs typeface="Helvetica"/>
            </a:endParaRPr>
          </a:p>
          <a:p>
            <a:pPr marL="812165" indent="-342900">
              <a:lnSpc>
                <a:spcPct val="100000"/>
              </a:lnSpc>
              <a:spcBef>
                <a:spcPts val="25"/>
              </a:spcBef>
              <a:buFont typeface="Arial"/>
              <a:buChar char="•"/>
              <a:tabLst>
                <a:tab pos="812165" algn="l"/>
              </a:tabLst>
            </a:pPr>
            <a:r>
              <a:rPr dirty="0" sz="2400" spc="-10">
                <a:solidFill>
                  <a:srgbClr val="595959"/>
                </a:solidFill>
                <a:latin typeface="Helvetica"/>
                <a:cs typeface="Helvetica"/>
              </a:rPr>
              <a:t>Transportation</a:t>
            </a:r>
            <a:r>
              <a:rPr dirty="0" sz="2400" spc="-10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 spc="-20">
                <a:solidFill>
                  <a:srgbClr val="595959"/>
                </a:solidFill>
                <a:latin typeface="Helvetica"/>
                <a:cs typeface="Helvetica"/>
              </a:rPr>
              <a:t>(N=1)</a:t>
            </a:r>
            <a:endParaRPr sz="2400">
              <a:latin typeface="Helvetica"/>
              <a:cs typeface="Helvetica"/>
            </a:endParaRPr>
          </a:p>
          <a:p>
            <a:pPr marL="812165" indent="-342900">
              <a:lnSpc>
                <a:spcPct val="100000"/>
              </a:lnSpc>
              <a:spcBef>
                <a:spcPts val="20"/>
              </a:spcBef>
              <a:buFont typeface="Arial"/>
              <a:buChar char="•"/>
              <a:tabLst>
                <a:tab pos="812165" algn="l"/>
              </a:tabLst>
            </a:pPr>
            <a:r>
              <a:rPr dirty="0" sz="2400">
                <a:solidFill>
                  <a:srgbClr val="595959"/>
                </a:solidFill>
                <a:latin typeface="Helvetica"/>
                <a:cs typeface="Helvetica"/>
              </a:rPr>
              <a:t>Financial</a:t>
            </a:r>
            <a:r>
              <a:rPr dirty="0" sz="2400" spc="-9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>
                <a:solidFill>
                  <a:srgbClr val="595959"/>
                </a:solidFill>
                <a:latin typeface="Helvetica"/>
                <a:cs typeface="Helvetica"/>
              </a:rPr>
              <a:t>constraints</a:t>
            </a:r>
            <a:r>
              <a:rPr dirty="0" sz="2400" spc="-10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 spc="-10">
                <a:solidFill>
                  <a:srgbClr val="595959"/>
                </a:solidFill>
                <a:latin typeface="Helvetica"/>
                <a:cs typeface="Helvetica"/>
              </a:rPr>
              <a:t>(N=2)</a:t>
            </a:r>
            <a:endParaRPr sz="2400">
              <a:latin typeface="Helvetica"/>
              <a:cs typeface="Helvetica"/>
            </a:endParaRPr>
          </a:p>
          <a:p>
            <a:pPr marL="812165" indent="-342900">
              <a:lnSpc>
                <a:spcPct val="100000"/>
              </a:lnSpc>
              <a:buFont typeface="Arial"/>
              <a:buChar char="•"/>
              <a:tabLst>
                <a:tab pos="812165" algn="l"/>
              </a:tabLst>
            </a:pPr>
            <a:r>
              <a:rPr dirty="0" sz="2400">
                <a:solidFill>
                  <a:srgbClr val="595959"/>
                </a:solidFill>
                <a:latin typeface="Helvetica"/>
                <a:cs typeface="Helvetica"/>
              </a:rPr>
              <a:t>Employment</a:t>
            </a:r>
            <a:r>
              <a:rPr dirty="0" sz="2400" spc="-9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>
                <a:solidFill>
                  <a:srgbClr val="595959"/>
                </a:solidFill>
                <a:latin typeface="Helvetica"/>
                <a:cs typeface="Helvetica"/>
              </a:rPr>
              <a:t>status</a:t>
            </a:r>
            <a:r>
              <a:rPr dirty="0" sz="2400" spc="-8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 spc="-10">
                <a:solidFill>
                  <a:srgbClr val="595959"/>
                </a:solidFill>
                <a:latin typeface="Helvetica"/>
                <a:cs typeface="Helvetica"/>
              </a:rPr>
              <a:t>(N=1)</a:t>
            </a:r>
            <a:endParaRPr sz="2400">
              <a:latin typeface="Helvetica"/>
              <a:cs typeface="Helvetica"/>
            </a:endParaRPr>
          </a:p>
          <a:p>
            <a:pPr marL="812165" indent="-342900">
              <a:lnSpc>
                <a:spcPts val="2845"/>
              </a:lnSpc>
              <a:spcBef>
                <a:spcPts val="25"/>
              </a:spcBef>
              <a:buFont typeface="Arial"/>
              <a:buChar char="•"/>
              <a:tabLst>
                <a:tab pos="812165" algn="l"/>
              </a:tabLst>
            </a:pPr>
            <a:r>
              <a:rPr dirty="0" sz="2400">
                <a:solidFill>
                  <a:srgbClr val="595959"/>
                </a:solidFill>
                <a:latin typeface="Helvetica"/>
                <a:cs typeface="Helvetica"/>
              </a:rPr>
              <a:t>Immigration</a:t>
            </a:r>
            <a:r>
              <a:rPr dirty="0" sz="2400" spc="-11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 spc="-20">
                <a:solidFill>
                  <a:srgbClr val="595959"/>
                </a:solidFill>
                <a:latin typeface="Helvetica"/>
                <a:cs typeface="Helvetica"/>
              </a:rPr>
              <a:t>(N=1)</a:t>
            </a:r>
            <a:endParaRPr sz="2400">
              <a:latin typeface="Helvetica"/>
              <a:cs typeface="Helvetica"/>
            </a:endParaRPr>
          </a:p>
          <a:p>
            <a:pPr marL="812165" indent="-342900">
              <a:lnSpc>
                <a:spcPts val="2845"/>
              </a:lnSpc>
              <a:buFont typeface="Arial"/>
              <a:buChar char="•"/>
              <a:tabLst>
                <a:tab pos="812165" algn="l"/>
              </a:tabLst>
            </a:pPr>
            <a:r>
              <a:rPr dirty="0" sz="2400">
                <a:solidFill>
                  <a:srgbClr val="595959"/>
                </a:solidFill>
                <a:latin typeface="Helvetica"/>
                <a:cs typeface="Helvetica"/>
              </a:rPr>
              <a:t>Human</a:t>
            </a:r>
            <a:r>
              <a:rPr dirty="0" sz="2400" spc="-125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>
                <a:solidFill>
                  <a:srgbClr val="595959"/>
                </a:solidFill>
                <a:latin typeface="Helvetica"/>
                <a:cs typeface="Helvetica"/>
              </a:rPr>
              <a:t>trafficking</a:t>
            </a:r>
            <a:r>
              <a:rPr dirty="0" sz="2400" spc="-120">
                <a:solidFill>
                  <a:srgbClr val="595959"/>
                </a:solidFill>
                <a:latin typeface="Helvetica"/>
                <a:cs typeface="Helvetica"/>
              </a:rPr>
              <a:t> </a:t>
            </a:r>
            <a:r>
              <a:rPr dirty="0" sz="2400" spc="-10">
                <a:solidFill>
                  <a:srgbClr val="595959"/>
                </a:solidFill>
                <a:latin typeface="Helvetica"/>
                <a:cs typeface="Helvetica"/>
              </a:rPr>
              <a:t>(N=1)</a:t>
            </a:r>
            <a:endParaRPr sz="2400">
              <a:latin typeface="Helvetica"/>
              <a:cs typeface="Helvetic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2026-06-18T00:05:29Z</dcterms:created>
  <dcterms:modified xsi:type="dcterms:W3CDTF">2026-06-18T00:05:29Z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2022-07-13T00:00:00Z</vt:filetime>
  </property>
  <property fmtid="{D5CDD505-2E9C-101B-9397-08002B2CF9AE}" pid="3" name="LastSaved">
    <vt:filetime>2026-06-18T00:00:00Z</vt:filetime>
  </property>
  <property fmtid="{D5CDD505-2E9C-101B-9397-08002B2CF9AE}" pid="4" name="Producer">
    <vt:lpwstr>macOS Version 12.3.1 (Build 21E258) Quartz PDFContext</vt:lpwstr>
  </property>
</Properties>
</file>