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56350"/>
          </a:xfrm>
          <a:custGeom>
            <a:avLst/>
            <a:gdLst/>
            <a:ahLst/>
            <a:cxnLst/>
            <a:rect l="l" t="t" r="r" b="b"/>
            <a:pathLst>
              <a:path w="12192000" h="6356350">
                <a:moveTo>
                  <a:pt x="0" y="6356350"/>
                </a:moveTo>
                <a:lnTo>
                  <a:pt x="12192000" y="6356350"/>
                </a:lnTo>
                <a:lnTo>
                  <a:pt x="12192000" y="0"/>
                </a:lnTo>
                <a:lnTo>
                  <a:pt x="0" y="0"/>
                </a:lnTo>
                <a:lnTo>
                  <a:pt x="0" y="6356350"/>
                </a:lnTo>
                <a:close/>
              </a:path>
            </a:pathLst>
          </a:custGeom>
          <a:solidFill>
            <a:srgbClr val="348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12192000" y="0"/>
                </a:moveTo>
                <a:lnTo>
                  <a:pt x="0" y="0"/>
                </a:lnTo>
                <a:lnTo>
                  <a:pt x="0" y="501649"/>
                </a:lnTo>
                <a:lnTo>
                  <a:pt x="12192000" y="50164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06D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0" y="0"/>
                </a:moveTo>
                <a:lnTo>
                  <a:pt x="12192000" y="0"/>
                </a:lnTo>
                <a:lnTo>
                  <a:pt x="12192000" y="501650"/>
                </a:lnTo>
                <a:lnTo>
                  <a:pt x="0" y="50165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11808371" y="0"/>
                </a:moveTo>
                <a:lnTo>
                  <a:pt x="0" y="0"/>
                </a:lnTo>
                <a:lnTo>
                  <a:pt x="0" y="6182929"/>
                </a:lnTo>
                <a:lnTo>
                  <a:pt x="11808371" y="6182929"/>
                </a:lnTo>
                <a:lnTo>
                  <a:pt x="118083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0" y="0"/>
                </a:moveTo>
                <a:lnTo>
                  <a:pt x="11808372" y="0"/>
                </a:lnTo>
                <a:lnTo>
                  <a:pt x="11808372" y="6182929"/>
                </a:lnTo>
                <a:lnTo>
                  <a:pt x="0" y="618292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226059"/>
            <a:ext cx="9667875" cy="833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8326" y="1670811"/>
            <a:ext cx="5002530" cy="3939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23670" y="6511814"/>
            <a:ext cx="1028700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s://sirenetwork.ucsf.edu/tools-resources/resources/state-science-social-" TargetMode="External"/><Relationship Id="rId4" Type="http://schemas.openxmlformats.org/officeDocument/2006/relationships/hyperlink" Target="https://sirenetwork.ucsf.edu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Relationship Id="rId3" Type="http://schemas.openxmlformats.org/officeDocument/2006/relationships/hyperlink" Target="mailto:Erika.brown@ucsf.edu" TargetMode="External"/><Relationship Id="rId4" Type="http://schemas.openxmlformats.org/officeDocument/2006/relationships/hyperlink" Target="mailto:Emilia.demarchis@ucsf.edu" TargetMode="External"/><Relationship Id="rId5" Type="http://schemas.openxmlformats.org/officeDocument/2006/relationships/hyperlink" Target="https://sirenetwork.ucsf.edu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irenetwork.ucsf.edu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irenetwork.ucsf.edu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hyperlink" Target="https://sirenetwork.ucsf.edu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hyperlink" Target="https://sirenetwork.ucsf.edu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hyperlink" Target="https://sirenetwork.ucsf.edu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hyperlink" Target="https://sirenetwork.ucsf.edu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hyperlink" Target="https://sirenetwork.ucsf.edu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hyperlink" Target="https://sirenetwork.ucsf.edu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60425" y="1984755"/>
            <a:ext cx="9404350" cy="1244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452245" algn="l"/>
              </a:tabLst>
            </a:pPr>
            <a:r>
              <a:rPr dirty="0" sz="4000">
                <a:solidFill>
                  <a:srgbClr val="000000"/>
                </a:solidFill>
              </a:rPr>
              <a:t>Psychometric</a:t>
            </a:r>
            <a:r>
              <a:rPr dirty="0" sz="4000" spc="-14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and</a:t>
            </a:r>
            <a:r>
              <a:rPr dirty="0" sz="4000" spc="-14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pragmatic</a:t>
            </a:r>
            <a:r>
              <a:rPr dirty="0" sz="4000" spc="-14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properties</a:t>
            </a:r>
            <a:r>
              <a:rPr dirty="0" sz="4000" spc="-140">
                <a:solidFill>
                  <a:srgbClr val="000000"/>
                </a:solidFill>
              </a:rPr>
              <a:t> </a:t>
            </a:r>
            <a:r>
              <a:rPr dirty="0" sz="4000" spc="-25">
                <a:solidFill>
                  <a:srgbClr val="000000"/>
                </a:solidFill>
              </a:rPr>
              <a:t>of </a:t>
            </a:r>
            <a:r>
              <a:rPr dirty="0" sz="4000" spc="-10">
                <a:solidFill>
                  <a:srgbClr val="000000"/>
                </a:solidFill>
              </a:rPr>
              <a:t>social</a:t>
            </a:r>
            <a:r>
              <a:rPr dirty="0" sz="4000">
                <a:solidFill>
                  <a:srgbClr val="000000"/>
                </a:solidFill>
              </a:rPr>
              <a:t>	screening</a:t>
            </a:r>
            <a:r>
              <a:rPr dirty="0" sz="4000" spc="-165">
                <a:solidFill>
                  <a:srgbClr val="000000"/>
                </a:solidFill>
              </a:rPr>
              <a:t> </a:t>
            </a:r>
            <a:r>
              <a:rPr dirty="0" sz="4000" spc="-10">
                <a:solidFill>
                  <a:srgbClr val="000000"/>
                </a:solidFill>
              </a:rPr>
              <a:t>tools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60425" y="3748532"/>
            <a:ext cx="9388475" cy="1125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2400" spc="-1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Y,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LM</a:t>
            </a:r>
            <a:endParaRPr sz="24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Summer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2022</a:t>
            </a:r>
            <a:endParaRPr sz="2400">
              <a:latin typeface="Helvetica"/>
              <a:cs typeface="Helvetic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648" y="301590"/>
            <a:ext cx="3848754" cy="993226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915691" y="3486708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52161" y="5717540"/>
            <a:ext cx="11265535" cy="10541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23495" marR="5080">
              <a:lnSpc>
                <a:spcPct val="100800"/>
              </a:lnSpc>
              <a:spcBef>
                <a:spcPts val="85"/>
              </a:spcBef>
            </a:pP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1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3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1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Y,</a:t>
            </a:r>
            <a:r>
              <a:rPr dirty="0" sz="1200" spc="-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LM.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State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Science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Settings.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2022.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San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Francisco, CA: Social Interventions Research and Evaluation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Network.</a:t>
            </a:r>
            <a:r>
              <a:rPr dirty="0" sz="1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Available online at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  <a:hlinkClick r:id="rId3"/>
              </a:rPr>
              <a:t>https://sirenetwork.ucsf.edu/tools-resources/resources/state-science-social-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screening-healthcare-settings.</a:t>
            </a:r>
            <a:endParaRPr sz="1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2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2554" y="888859"/>
            <a:ext cx="3633787" cy="470376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420211" y="4031995"/>
            <a:ext cx="4025900" cy="14947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0"/>
              </a:spcBef>
            </a:pPr>
            <a:r>
              <a:rPr dirty="0" sz="2400">
                <a:latin typeface="Helvetica"/>
                <a:cs typeface="Helvetica"/>
              </a:rPr>
              <a:t>Questions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about</a:t>
            </a:r>
            <a:r>
              <a:rPr dirty="0" sz="2400" spc="-60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this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 spc="-10">
                <a:latin typeface="Helvetica"/>
                <a:cs typeface="Helvetica"/>
              </a:rPr>
              <a:t>section? Contact: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3"/>
              </a:rPr>
              <a:t>Erika.brown@ucsf.edu</a:t>
            </a:r>
            <a:r>
              <a:rPr dirty="0" sz="2400" spc="-10">
                <a:solidFill>
                  <a:srgbClr val="0563C1"/>
                </a:solidFill>
                <a:latin typeface="Helvetica"/>
                <a:cs typeface="Helvetica"/>
              </a:rPr>
              <a:t>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4"/>
              </a:rPr>
              <a:t>Emilia.demarchis@ucsf.edu</a:t>
            </a:r>
            <a:endParaRPr sz="2400">
              <a:latin typeface="Helvetica"/>
              <a:cs typeface="Helvetic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1420211" y="884428"/>
            <a:ext cx="5109845" cy="2463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552065" algn="l"/>
              </a:tabLst>
            </a:pPr>
            <a:r>
              <a:rPr dirty="0" sz="4000">
                <a:solidFill>
                  <a:srgbClr val="000000"/>
                </a:solidFill>
              </a:rPr>
              <a:t>Download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the</a:t>
            </a:r>
            <a:r>
              <a:rPr dirty="0" sz="4000" spc="-55">
                <a:solidFill>
                  <a:srgbClr val="000000"/>
                </a:solidFill>
              </a:rPr>
              <a:t> </a:t>
            </a:r>
            <a:r>
              <a:rPr dirty="0" sz="4000" spc="-20">
                <a:solidFill>
                  <a:srgbClr val="000000"/>
                </a:solidFill>
              </a:rPr>
              <a:t>full </a:t>
            </a:r>
            <a:r>
              <a:rPr dirty="0" sz="4000">
                <a:solidFill>
                  <a:srgbClr val="000000"/>
                </a:solidFill>
              </a:rPr>
              <a:t>SCREEN</a:t>
            </a:r>
            <a:r>
              <a:rPr dirty="0" sz="4000" spc="-7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report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 spc="-25">
                <a:solidFill>
                  <a:srgbClr val="000000"/>
                </a:solidFill>
              </a:rPr>
              <a:t>and </a:t>
            </a:r>
            <a:r>
              <a:rPr dirty="0" sz="4000">
                <a:solidFill>
                  <a:srgbClr val="000000"/>
                </a:solidFill>
              </a:rPr>
              <a:t>executive</a:t>
            </a:r>
            <a:r>
              <a:rPr dirty="0" sz="4000" spc="-17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summary</a:t>
            </a:r>
            <a:r>
              <a:rPr dirty="0" sz="4000" spc="-160">
                <a:solidFill>
                  <a:srgbClr val="000000"/>
                </a:solidFill>
              </a:rPr>
              <a:t> </a:t>
            </a:r>
            <a:r>
              <a:rPr dirty="0" sz="4000" spc="-25">
                <a:solidFill>
                  <a:srgbClr val="000000"/>
                </a:solidFill>
              </a:rPr>
              <a:t>on </a:t>
            </a:r>
            <a:r>
              <a:rPr dirty="0" sz="4000">
                <a:solidFill>
                  <a:srgbClr val="000000"/>
                </a:solidFill>
              </a:rPr>
              <a:t>the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 spc="-20">
                <a:solidFill>
                  <a:srgbClr val="000000"/>
                </a:solidFill>
              </a:rPr>
              <a:t>SIREN</a:t>
            </a:r>
            <a:r>
              <a:rPr dirty="0" sz="4000">
                <a:solidFill>
                  <a:srgbClr val="000000"/>
                </a:solidFill>
              </a:rPr>
              <a:t>	</a:t>
            </a:r>
            <a:r>
              <a:rPr dirty="0" sz="4000" spc="-10">
                <a:solidFill>
                  <a:srgbClr val="000000"/>
                </a:solidFill>
              </a:rPr>
              <a:t>website.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3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Defining</a:t>
            </a:r>
            <a:r>
              <a:rPr dirty="0" spc="-85"/>
              <a:t> </a:t>
            </a:r>
            <a:r>
              <a:rPr dirty="0"/>
              <a:t>psychometric</a:t>
            </a:r>
            <a:r>
              <a:rPr dirty="0" spc="-80"/>
              <a:t> </a:t>
            </a:r>
            <a:r>
              <a:rPr dirty="0" spc="-10"/>
              <a:t>properties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7" name="object 17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2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6191" y="1440540"/>
            <a:ext cx="1997710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0" rIns="0" bIns="0" rtlCol="0" vert="horz">
            <a:spAutoFit/>
          </a:bodyPr>
          <a:lstStyle/>
          <a:p>
            <a:pPr marL="337820" marR="329565" indent="247650">
              <a:lnSpc>
                <a:spcPts val="2110"/>
              </a:lnSpc>
            </a:pP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Internal consistency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6190" y="2279749"/>
            <a:ext cx="1997710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3810" rIns="0" bIns="0" rtlCol="0" vert="horz">
            <a:spAutoFit/>
          </a:bodyPr>
          <a:lstStyle/>
          <a:p>
            <a:pPr marL="604520" marR="451484" indent="-146050">
              <a:lnSpc>
                <a:spcPts val="2090"/>
              </a:lnSpc>
              <a:spcBef>
                <a:spcPts val="30"/>
              </a:spcBef>
            </a:pP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Construct validity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6189" y="3118957"/>
            <a:ext cx="1997710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123825" rIns="0" bIns="0" rtlCol="0" vert="horz">
            <a:spAutoFit/>
          </a:bodyPr>
          <a:lstStyle/>
          <a:p>
            <a:pPr marL="96520">
              <a:lnSpc>
                <a:spcPct val="100000"/>
              </a:lnSpc>
              <a:spcBef>
                <a:spcPts val="975"/>
              </a:spcBef>
            </a:pP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Criterion</a:t>
            </a:r>
            <a:r>
              <a:rPr dirty="0" sz="1800" spc="-40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validity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6189" y="3930886"/>
            <a:ext cx="1997710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0" rIns="0" bIns="0" rtlCol="0" vert="horz">
            <a:spAutoFit/>
          </a:bodyPr>
          <a:lstStyle/>
          <a:p>
            <a:pPr marL="604520" marR="450850" indent="-146050">
              <a:lnSpc>
                <a:spcPts val="2110"/>
              </a:lnSpc>
            </a:pP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Structural validity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36189" y="4742815"/>
            <a:ext cx="1997710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124460" rIns="0" bIns="0" rtlCol="0" vert="horz">
            <a:spAutoFit/>
          </a:bodyPr>
          <a:lstStyle/>
          <a:p>
            <a:pPr marL="96520">
              <a:lnSpc>
                <a:spcPct val="100000"/>
              </a:lnSpc>
              <a:spcBef>
                <a:spcPts val="980"/>
              </a:spcBef>
            </a:pP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Responsiveness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6189" y="5554743"/>
            <a:ext cx="1997710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123189" rIns="0" bIns="0" rtlCol="0" vert="horz">
            <a:spAutoFit/>
          </a:bodyPr>
          <a:lstStyle/>
          <a:p>
            <a:pPr marL="636270">
              <a:lnSpc>
                <a:spcPct val="100000"/>
              </a:lnSpc>
              <a:spcBef>
                <a:spcPts val="969"/>
              </a:spcBef>
            </a:pP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Norms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27015" y="1410715"/>
            <a:ext cx="5906135" cy="5683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Items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purport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measure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same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construct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produce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similar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scores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same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27015" y="2245867"/>
            <a:ext cx="4979035" cy="5683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Tool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accurately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measure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concept,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trait,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other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theoretical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entity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27015" y="3900932"/>
            <a:ext cx="4725035" cy="5683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correlates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with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established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standard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of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comparison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27015" y="4714747"/>
            <a:ext cx="5347335" cy="5651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2090"/>
              </a:lnSpc>
              <a:spcBef>
                <a:spcPts val="225"/>
              </a:spcBef>
            </a:pP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Items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rise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fall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together,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otherwise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known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as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“test structure”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27015" y="3126740"/>
            <a:ext cx="5042535" cy="5651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2090"/>
              </a:lnSpc>
              <a:spcBef>
                <a:spcPts val="225"/>
              </a:spcBef>
            </a:pP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detect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clinically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important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changes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the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construct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it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measures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over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time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27015" y="5525516"/>
            <a:ext cx="5499735" cy="5683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be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considered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generalizable,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as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assessed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by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indicators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such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as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sample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size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means</a:t>
            </a:r>
            <a:endParaRPr sz="18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63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Defining</a:t>
            </a:r>
            <a:r>
              <a:rPr dirty="0" spc="-75"/>
              <a:t> </a:t>
            </a:r>
            <a:r>
              <a:rPr dirty="0"/>
              <a:t>pragmatic</a:t>
            </a:r>
            <a:r>
              <a:rPr dirty="0" spc="-75"/>
              <a:t> </a:t>
            </a:r>
            <a:r>
              <a:rPr dirty="0" spc="-10"/>
              <a:t>properties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5" name="object 15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2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55273" y="1397684"/>
            <a:ext cx="2210435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123189" rIns="0" bIns="0" rtlCol="0" vert="horz">
            <a:spAutoFit/>
          </a:bodyPr>
          <a:lstStyle/>
          <a:p>
            <a:pPr marL="412750">
              <a:lnSpc>
                <a:spcPct val="100000"/>
              </a:lnSpc>
              <a:spcBef>
                <a:spcPts val="969"/>
              </a:spcBef>
            </a:pP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Cost</a:t>
            </a: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per</a:t>
            </a: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spc="-25" b="1">
                <a:solidFill>
                  <a:srgbClr val="FFFFFF"/>
                </a:solidFill>
                <a:latin typeface="Helvetica"/>
                <a:cs typeface="Helvetica"/>
              </a:rPr>
              <a:t>use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55272" y="2421557"/>
            <a:ext cx="2210435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123189" rIns="0" bIns="0" rtlCol="0" vert="horz">
            <a:spAutoFit/>
          </a:bodyPr>
          <a:lstStyle/>
          <a:p>
            <a:pPr marL="342900">
              <a:lnSpc>
                <a:spcPct val="100000"/>
              </a:lnSpc>
              <a:spcBef>
                <a:spcPts val="969"/>
              </a:spcBef>
            </a:pP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Length</a:t>
            </a:r>
            <a:r>
              <a:rPr dirty="0" sz="1800" spc="-35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of</a:t>
            </a:r>
            <a:r>
              <a:rPr dirty="0" sz="1800" spc="-35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spc="-20" b="1">
                <a:solidFill>
                  <a:srgbClr val="FFFFFF"/>
                </a:solidFill>
                <a:latin typeface="Helvetica"/>
                <a:cs typeface="Helvetica"/>
              </a:rPr>
              <a:t>tool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5273" y="3445431"/>
            <a:ext cx="2210435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635" rIns="0" bIns="0" rtlCol="0" vert="horz">
            <a:spAutoFit/>
          </a:bodyPr>
          <a:lstStyle/>
          <a:p>
            <a:pPr marL="425450" marR="113664" indent="-304800">
              <a:lnSpc>
                <a:spcPts val="2110"/>
              </a:lnSpc>
              <a:spcBef>
                <a:spcPts val="5"/>
              </a:spcBef>
            </a:pP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Language/reading accessibility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5272" y="4463830"/>
            <a:ext cx="2210435" cy="548640"/>
          </a:xfrm>
          <a:prstGeom prst="rect">
            <a:avLst/>
          </a:prstGeom>
          <a:solidFill>
            <a:srgbClr val="112148"/>
          </a:solidFill>
        </p:spPr>
        <p:txBody>
          <a:bodyPr wrap="square" lIns="0" tIns="123189" rIns="0" bIns="0" rtlCol="0" vert="horz">
            <a:spAutoFit/>
          </a:bodyPr>
          <a:lstStyle/>
          <a:p>
            <a:pPr marL="247650">
              <a:lnSpc>
                <a:spcPct val="100000"/>
              </a:lnSpc>
              <a:spcBef>
                <a:spcPts val="969"/>
              </a:spcBef>
            </a:pP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Ease</a:t>
            </a:r>
            <a:r>
              <a:rPr dirty="0" sz="1800" spc="-25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of</a:t>
            </a:r>
            <a:r>
              <a:rPr dirty="0" sz="1800" spc="-20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training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70149" y="5482230"/>
            <a:ext cx="2210435" cy="603885"/>
          </a:xfrm>
          <a:prstGeom prst="rect">
            <a:avLst/>
          </a:prstGeom>
          <a:solidFill>
            <a:srgbClr val="112148"/>
          </a:solidFill>
        </p:spPr>
        <p:txBody>
          <a:bodyPr wrap="square" lIns="0" tIns="27305" rIns="0" bIns="0" rtlCol="0" vert="horz">
            <a:spAutoFit/>
          </a:bodyPr>
          <a:lstStyle/>
          <a:p>
            <a:pPr marL="368300" marR="360045" indent="330200">
              <a:lnSpc>
                <a:spcPts val="2110"/>
              </a:lnSpc>
              <a:spcBef>
                <a:spcPts val="215"/>
              </a:spcBef>
            </a:pPr>
            <a:r>
              <a:rPr dirty="0" sz="1800" b="1">
                <a:solidFill>
                  <a:srgbClr val="FFFFFF"/>
                </a:solidFill>
                <a:latin typeface="Helvetica"/>
                <a:cs typeface="Helvetica"/>
              </a:rPr>
              <a:t>Ease</a:t>
            </a:r>
            <a:r>
              <a:rPr dirty="0" sz="1800" spc="-20" b="1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spc="-25" b="1">
                <a:solidFill>
                  <a:srgbClr val="FFFFFF"/>
                </a:solidFill>
                <a:latin typeface="Helvetica"/>
                <a:cs typeface="Helvetica"/>
              </a:rPr>
              <a:t>of </a:t>
            </a:r>
            <a:r>
              <a:rPr dirty="0" sz="1800" spc="-10" b="1">
                <a:solidFill>
                  <a:srgbClr val="FFFFFF"/>
                </a:solidFill>
                <a:latin typeface="Helvetica"/>
                <a:cs typeface="Helvetica"/>
              </a:rPr>
              <a:t>interpretation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32687" y="1368044"/>
            <a:ext cx="5315585" cy="5683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Per-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use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cost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using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tool,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ranging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from</a:t>
            </a:r>
            <a:r>
              <a:rPr dirty="0" sz="18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poor</a:t>
            </a:r>
            <a:r>
              <a:rPr dirty="0" sz="18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(&gt;$100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per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use)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excellent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(free)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32687" y="2395220"/>
            <a:ext cx="5226685" cy="5651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2090"/>
              </a:lnSpc>
              <a:spcBef>
                <a:spcPts val="225"/>
              </a:spcBef>
            </a:pP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Number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items,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ranging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from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poor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(&gt;200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items)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to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excellent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(&lt;10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items)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36376" y="4434332"/>
            <a:ext cx="5588635" cy="5683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Ease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be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implemented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,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ranging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from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poor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to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excellent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32687" y="3419347"/>
            <a:ext cx="5448935" cy="5651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2090"/>
              </a:lnSpc>
              <a:spcBef>
                <a:spcPts val="225"/>
              </a:spcBef>
            </a:pP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Readability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ranging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from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poor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(content-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level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expertise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required)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excellent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(&lt;8th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grade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reading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level)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32687" y="5620003"/>
            <a:ext cx="722693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Ease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which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results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be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interpreted,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ranging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from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poor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excellent</a:t>
            </a:r>
            <a:endParaRPr sz="18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3000"/>
              </a:lnSpc>
              <a:spcBef>
                <a:spcPts val="500"/>
              </a:spcBef>
            </a:pPr>
            <a:r>
              <a:rPr dirty="0" sz="2800"/>
              <a:t>Do</a:t>
            </a:r>
            <a:r>
              <a:rPr dirty="0" sz="2800" spc="-65"/>
              <a:t> </a:t>
            </a:r>
            <a:r>
              <a:rPr dirty="0" sz="2800"/>
              <a:t>social</a:t>
            </a:r>
            <a:r>
              <a:rPr dirty="0" sz="2800" spc="-65"/>
              <a:t> </a:t>
            </a:r>
            <a:r>
              <a:rPr dirty="0" sz="2800"/>
              <a:t>screening</a:t>
            </a:r>
            <a:r>
              <a:rPr dirty="0" sz="2800" spc="-65"/>
              <a:t> </a:t>
            </a:r>
            <a:r>
              <a:rPr dirty="0" sz="2800"/>
              <a:t>tools</a:t>
            </a:r>
            <a:r>
              <a:rPr dirty="0" sz="2800" spc="-70"/>
              <a:t> </a:t>
            </a:r>
            <a:r>
              <a:rPr dirty="0" sz="2800"/>
              <a:t>reliably</a:t>
            </a:r>
            <a:r>
              <a:rPr dirty="0" sz="2800" spc="-70"/>
              <a:t> </a:t>
            </a:r>
            <a:r>
              <a:rPr dirty="0" sz="2800"/>
              <a:t>measure</a:t>
            </a:r>
            <a:r>
              <a:rPr dirty="0" sz="2800" spc="-65"/>
              <a:t> </a:t>
            </a:r>
            <a:r>
              <a:rPr dirty="0" sz="2800"/>
              <a:t>social</a:t>
            </a:r>
            <a:r>
              <a:rPr dirty="0" sz="2800" spc="-65"/>
              <a:t> </a:t>
            </a:r>
            <a:r>
              <a:rPr dirty="0" sz="2800" spc="-10"/>
              <a:t>risks/assets </a:t>
            </a:r>
            <a:r>
              <a:rPr dirty="0" sz="2800"/>
              <a:t>across</a:t>
            </a:r>
            <a:r>
              <a:rPr dirty="0" sz="2800" spc="-65"/>
              <a:t> </a:t>
            </a:r>
            <a:r>
              <a:rPr dirty="0" sz="2800"/>
              <a:t>diverse</a:t>
            </a:r>
            <a:r>
              <a:rPr dirty="0" sz="2800" spc="-55"/>
              <a:t> </a:t>
            </a:r>
            <a:r>
              <a:rPr dirty="0" sz="2800"/>
              <a:t>settings</a:t>
            </a:r>
            <a:r>
              <a:rPr dirty="0" sz="2800" spc="-65"/>
              <a:t> </a:t>
            </a:r>
            <a:r>
              <a:rPr dirty="0" sz="2800"/>
              <a:t>and</a:t>
            </a:r>
            <a:r>
              <a:rPr dirty="0" sz="2800" spc="-55"/>
              <a:t> </a:t>
            </a:r>
            <a:r>
              <a:rPr dirty="0" sz="2800" spc="-10"/>
              <a:t>populations?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440606" y="6074664"/>
            <a:ext cx="1106805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Helvetica"/>
                <a:cs typeface="Helvetica"/>
              </a:rPr>
              <a:t>Henrikson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NB,</a:t>
            </a:r>
            <a:r>
              <a:rPr dirty="0" sz="1100" spc="-3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Blasi</a:t>
            </a:r>
            <a:r>
              <a:rPr dirty="0" sz="1100" spc="-2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PR,</a:t>
            </a:r>
            <a:r>
              <a:rPr dirty="0" sz="1100" spc="-3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Dorsey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CN,</a:t>
            </a:r>
            <a:r>
              <a:rPr dirty="0" sz="1100" spc="-3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et</a:t>
            </a:r>
            <a:r>
              <a:rPr dirty="0" sz="1100" spc="-3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al.</a:t>
            </a:r>
            <a:r>
              <a:rPr dirty="0" sz="1100" spc="-30">
                <a:latin typeface="Helvetica"/>
                <a:cs typeface="Helvetica"/>
              </a:rPr>
              <a:t> </a:t>
            </a:r>
            <a:r>
              <a:rPr dirty="0" sz="1100" spc="-10">
                <a:latin typeface="Helvetica"/>
                <a:cs typeface="Helvetica"/>
              </a:rPr>
              <a:t>Psychometric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and</a:t>
            </a:r>
            <a:r>
              <a:rPr dirty="0" sz="1100" spc="-2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pragmatic</a:t>
            </a:r>
            <a:r>
              <a:rPr dirty="0" sz="1100" spc="-3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properties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of</a:t>
            </a:r>
            <a:r>
              <a:rPr dirty="0" sz="1100" spc="-3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social</a:t>
            </a:r>
            <a:r>
              <a:rPr dirty="0" sz="1100" spc="-2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risk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screening</a:t>
            </a:r>
            <a:r>
              <a:rPr dirty="0" sz="1100" spc="-2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tools:</a:t>
            </a:r>
            <a:r>
              <a:rPr dirty="0" sz="1100" spc="-3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A</a:t>
            </a:r>
            <a:r>
              <a:rPr dirty="0" sz="1100" spc="-20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systematic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review.</a:t>
            </a:r>
            <a:r>
              <a:rPr dirty="0" sz="1100" spc="-3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Am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J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Prev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Med.</a:t>
            </a:r>
            <a:r>
              <a:rPr dirty="0" sz="1100" spc="-3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2019;57(6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>
                <a:latin typeface="Helvetica"/>
                <a:cs typeface="Helvetica"/>
              </a:rPr>
              <a:t>Suppl</a:t>
            </a:r>
            <a:r>
              <a:rPr dirty="0" sz="1100" spc="-15">
                <a:latin typeface="Helvetica"/>
                <a:cs typeface="Helvetica"/>
              </a:rPr>
              <a:t> </a:t>
            </a:r>
            <a:r>
              <a:rPr dirty="0" sz="1100" spc="-10">
                <a:latin typeface="Helvetica"/>
                <a:cs typeface="Helvetica"/>
              </a:rPr>
              <a:t>1):S13-</a:t>
            </a:r>
            <a:r>
              <a:rPr dirty="0" sz="1100" spc="-25">
                <a:latin typeface="Helvetica"/>
                <a:cs typeface="Helvetica"/>
              </a:rPr>
              <a:t>S24</a:t>
            </a:r>
            <a:endParaRPr sz="1100">
              <a:latin typeface="Helvetica"/>
              <a:cs typeface="Helvetic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79340" y="3153728"/>
            <a:ext cx="2877820" cy="2329180"/>
            <a:chOff x="1179340" y="3153728"/>
            <a:chExt cx="2877820" cy="2329180"/>
          </a:xfrm>
        </p:grpSpPr>
        <p:sp>
          <p:nvSpPr>
            <p:cNvPr id="6" name="object 6"/>
            <p:cNvSpPr/>
            <p:nvPr/>
          </p:nvSpPr>
          <p:spPr>
            <a:xfrm>
              <a:off x="1185690" y="3160078"/>
              <a:ext cx="2865120" cy="2316480"/>
            </a:xfrm>
            <a:custGeom>
              <a:avLst/>
              <a:gdLst/>
              <a:ahLst/>
              <a:cxnLst/>
              <a:rect l="l" t="t" r="r" b="b"/>
              <a:pathLst>
                <a:path w="2865120" h="2316479">
                  <a:moveTo>
                    <a:pt x="2865120" y="0"/>
                  </a:moveTo>
                  <a:lnTo>
                    <a:pt x="0" y="0"/>
                  </a:lnTo>
                  <a:lnTo>
                    <a:pt x="0" y="2316479"/>
                  </a:lnTo>
                  <a:lnTo>
                    <a:pt x="2865120" y="2316479"/>
                  </a:lnTo>
                  <a:lnTo>
                    <a:pt x="2865120" y="0"/>
                  </a:lnTo>
                  <a:close/>
                </a:path>
              </a:pathLst>
            </a:custGeom>
            <a:solidFill>
              <a:srgbClr val="34828C">
                <a:alpha val="7881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185690" y="3160078"/>
              <a:ext cx="2865120" cy="2316480"/>
            </a:xfrm>
            <a:custGeom>
              <a:avLst/>
              <a:gdLst/>
              <a:ahLst/>
              <a:cxnLst/>
              <a:rect l="l" t="t" r="r" b="b"/>
              <a:pathLst>
                <a:path w="2865120" h="2316479">
                  <a:moveTo>
                    <a:pt x="0" y="0"/>
                  </a:moveTo>
                  <a:lnTo>
                    <a:pt x="2865120" y="0"/>
                  </a:lnTo>
                  <a:lnTo>
                    <a:pt x="2865120" y="2316480"/>
                  </a:lnTo>
                  <a:lnTo>
                    <a:pt x="0" y="231648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ABAE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8134839" y="3084756"/>
            <a:ext cx="2877820" cy="2329180"/>
            <a:chOff x="8134839" y="3084756"/>
            <a:chExt cx="2877820" cy="2329180"/>
          </a:xfrm>
        </p:grpSpPr>
        <p:sp>
          <p:nvSpPr>
            <p:cNvPr id="9" name="object 9"/>
            <p:cNvSpPr/>
            <p:nvPr/>
          </p:nvSpPr>
          <p:spPr>
            <a:xfrm>
              <a:off x="8141189" y="3091106"/>
              <a:ext cx="2865120" cy="2316480"/>
            </a:xfrm>
            <a:custGeom>
              <a:avLst/>
              <a:gdLst/>
              <a:ahLst/>
              <a:cxnLst/>
              <a:rect l="l" t="t" r="r" b="b"/>
              <a:pathLst>
                <a:path w="2865120" h="2316479">
                  <a:moveTo>
                    <a:pt x="2865120" y="0"/>
                  </a:moveTo>
                  <a:lnTo>
                    <a:pt x="0" y="0"/>
                  </a:lnTo>
                  <a:lnTo>
                    <a:pt x="0" y="2316479"/>
                  </a:lnTo>
                  <a:lnTo>
                    <a:pt x="2865120" y="2316479"/>
                  </a:lnTo>
                  <a:lnTo>
                    <a:pt x="2865120" y="0"/>
                  </a:lnTo>
                  <a:close/>
                </a:path>
              </a:pathLst>
            </a:custGeom>
            <a:solidFill>
              <a:srgbClr val="34828C">
                <a:alpha val="7881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8141189" y="3091106"/>
              <a:ext cx="2865120" cy="2316480"/>
            </a:xfrm>
            <a:custGeom>
              <a:avLst/>
              <a:gdLst/>
              <a:ahLst/>
              <a:cxnLst/>
              <a:rect l="l" t="t" r="r" b="b"/>
              <a:pathLst>
                <a:path w="2865120" h="2316479">
                  <a:moveTo>
                    <a:pt x="0" y="0"/>
                  </a:moveTo>
                  <a:lnTo>
                    <a:pt x="2865120" y="0"/>
                  </a:lnTo>
                  <a:lnTo>
                    <a:pt x="2865120" y="2316480"/>
                  </a:lnTo>
                  <a:lnTo>
                    <a:pt x="0" y="231648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ABAE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4679195" y="3120186"/>
            <a:ext cx="2877820" cy="2329180"/>
            <a:chOff x="4679195" y="3120186"/>
            <a:chExt cx="2877820" cy="2329180"/>
          </a:xfrm>
        </p:grpSpPr>
        <p:sp>
          <p:nvSpPr>
            <p:cNvPr id="12" name="object 12"/>
            <p:cNvSpPr/>
            <p:nvPr/>
          </p:nvSpPr>
          <p:spPr>
            <a:xfrm>
              <a:off x="4685545" y="3126536"/>
              <a:ext cx="2865120" cy="2316480"/>
            </a:xfrm>
            <a:custGeom>
              <a:avLst/>
              <a:gdLst/>
              <a:ahLst/>
              <a:cxnLst/>
              <a:rect l="l" t="t" r="r" b="b"/>
              <a:pathLst>
                <a:path w="2865120" h="2316479">
                  <a:moveTo>
                    <a:pt x="2865120" y="0"/>
                  </a:moveTo>
                  <a:lnTo>
                    <a:pt x="0" y="0"/>
                  </a:lnTo>
                  <a:lnTo>
                    <a:pt x="0" y="2316479"/>
                  </a:lnTo>
                  <a:lnTo>
                    <a:pt x="2865120" y="2316479"/>
                  </a:lnTo>
                  <a:lnTo>
                    <a:pt x="2865120" y="0"/>
                  </a:lnTo>
                  <a:close/>
                </a:path>
              </a:pathLst>
            </a:custGeom>
            <a:solidFill>
              <a:srgbClr val="34828C">
                <a:alpha val="7881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685545" y="3126536"/>
              <a:ext cx="2865120" cy="2316480"/>
            </a:xfrm>
            <a:custGeom>
              <a:avLst/>
              <a:gdLst/>
              <a:ahLst/>
              <a:cxnLst/>
              <a:rect l="l" t="t" r="r" b="b"/>
              <a:pathLst>
                <a:path w="2865120" h="2316479">
                  <a:moveTo>
                    <a:pt x="0" y="0"/>
                  </a:moveTo>
                  <a:lnTo>
                    <a:pt x="2865120" y="0"/>
                  </a:lnTo>
                  <a:lnTo>
                    <a:pt x="2865120" y="2316480"/>
                  </a:lnTo>
                  <a:lnTo>
                    <a:pt x="0" y="231648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ABAE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1394185" y="3546348"/>
            <a:ext cx="2368550" cy="154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tools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 spc="-25">
                <a:latin typeface="Helvetica"/>
                <a:cs typeface="Helvetica"/>
              </a:rPr>
              <a:t>had </a:t>
            </a:r>
            <a:r>
              <a:rPr dirty="0" sz="2000">
                <a:latin typeface="Helvetica"/>
                <a:cs typeface="Helvetica"/>
              </a:rPr>
              <a:t>rarely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been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tested </a:t>
            </a:r>
            <a:r>
              <a:rPr dirty="0" sz="2000">
                <a:latin typeface="Helvetica"/>
                <a:cs typeface="Helvetica"/>
              </a:rPr>
              <a:t>using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gold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standard </a:t>
            </a:r>
            <a:r>
              <a:rPr dirty="0" sz="2000">
                <a:latin typeface="Helvetica"/>
                <a:cs typeface="Helvetica"/>
              </a:rPr>
              <a:t>tools</a:t>
            </a:r>
            <a:r>
              <a:rPr dirty="0" sz="2000" spc="-3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to</a:t>
            </a:r>
            <a:r>
              <a:rPr dirty="0" sz="2000" spc="-3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assess </a:t>
            </a:r>
            <a:r>
              <a:rPr dirty="0" sz="2000">
                <a:latin typeface="Helvetica"/>
                <a:cs typeface="Helvetica"/>
              </a:rPr>
              <a:t>psychometric</a:t>
            </a:r>
            <a:r>
              <a:rPr dirty="0" sz="2000" spc="-12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validity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36436" y="3805428"/>
            <a:ext cx="233870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tools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 spc="-25">
                <a:latin typeface="Helvetica"/>
                <a:cs typeface="Helvetica"/>
              </a:rPr>
              <a:t>had </a:t>
            </a:r>
            <a:r>
              <a:rPr dirty="0" sz="2000">
                <a:latin typeface="Helvetica"/>
                <a:cs typeface="Helvetica"/>
              </a:rPr>
              <a:t>generally</a:t>
            </a:r>
            <a:r>
              <a:rPr dirty="0" sz="2000" spc="-8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favorable </a:t>
            </a:r>
            <a:r>
              <a:rPr dirty="0" sz="2000">
                <a:latin typeface="Helvetica"/>
                <a:cs typeface="Helvetica"/>
              </a:rPr>
              <a:t>pragmatic</a:t>
            </a:r>
            <a:r>
              <a:rPr dirty="0" sz="2000" spc="-7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properties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37369" y="3595116"/>
            <a:ext cx="2522220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No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information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 spc="-25">
                <a:latin typeface="Helvetica"/>
                <a:cs typeface="Helvetica"/>
              </a:rPr>
              <a:t>on </a:t>
            </a:r>
            <a:r>
              <a:rPr dirty="0" sz="2000">
                <a:latin typeface="Helvetica"/>
                <a:cs typeface="Helvetica"/>
              </a:rPr>
              <a:t>if/how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tool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properties </a:t>
            </a:r>
            <a:r>
              <a:rPr dirty="0" sz="2000">
                <a:latin typeface="Helvetica"/>
                <a:cs typeface="Helvetica"/>
              </a:rPr>
              <a:t>varied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by</a:t>
            </a:r>
            <a:r>
              <a:rPr dirty="0" sz="2000" spc="-4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patient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 spc="-20">
                <a:latin typeface="Helvetica"/>
                <a:cs typeface="Helvetica"/>
              </a:rPr>
              <a:t>race, </a:t>
            </a:r>
            <a:r>
              <a:rPr dirty="0" sz="2000" spc="-10">
                <a:latin typeface="Helvetica"/>
                <a:cs typeface="Helvetica"/>
              </a:rPr>
              <a:t>ethnicity,</a:t>
            </a:r>
            <a:r>
              <a:rPr dirty="0" sz="2000" spc="-7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or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language</a:t>
            </a:r>
            <a:endParaRPr sz="2000">
              <a:latin typeface="Helvetica"/>
              <a:cs typeface="Helvetic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719" y="2880360"/>
            <a:ext cx="640080" cy="64007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51959" y="2846832"/>
            <a:ext cx="640079" cy="64007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51064" y="2795016"/>
            <a:ext cx="637031" cy="637031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904198" y="1340104"/>
            <a:ext cx="10532745" cy="154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400"/>
              </a:lnSpc>
              <a:spcBef>
                <a:spcPts val="100"/>
              </a:spcBef>
            </a:pP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1900" spc="-1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study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conducted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Henrikson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et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al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(2019)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described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psychometric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pragmatic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properties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21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tools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published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peer-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reviewed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literature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between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2000-2018.</a:t>
            </a:r>
            <a:endParaRPr sz="19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1900">
              <a:latin typeface="Helvetica"/>
              <a:cs typeface="Helvetica"/>
            </a:endParaRPr>
          </a:p>
          <a:p>
            <a:pPr marL="45085">
              <a:lnSpc>
                <a:spcPct val="100000"/>
              </a:lnSpc>
            </a:pPr>
            <a:r>
              <a:rPr dirty="0" sz="2000" b="1">
                <a:solidFill>
                  <a:srgbClr val="595959"/>
                </a:solidFill>
                <a:latin typeface="Helvetica"/>
                <a:cs typeface="Helvetica"/>
              </a:rPr>
              <a:t>Key</a:t>
            </a:r>
            <a:r>
              <a:rPr dirty="0" sz="2000" spc="-5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 b="1">
                <a:solidFill>
                  <a:srgbClr val="595959"/>
                </a:solidFill>
                <a:latin typeface="Helvetica"/>
                <a:cs typeface="Helvetica"/>
              </a:rPr>
              <a:t>findings: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22" name="object 22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81712" y="1500186"/>
            <a:ext cx="0" cy="4358005"/>
          </a:xfrm>
          <a:custGeom>
            <a:avLst/>
            <a:gdLst/>
            <a:ahLst/>
            <a:cxnLst/>
            <a:rect l="l" t="t" r="r" b="b"/>
            <a:pathLst>
              <a:path w="0" h="4358005">
                <a:moveTo>
                  <a:pt x="0" y="4357687"/>
                </a:moveTo>
                <a:lnTo>
                  <a:pt x="1" y="0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947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Aim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25"/>
              <a:t> </a:t>
            </a:r>
            <a:r>
              <a:rPr dirty="0"/>
              <a:t>this</a:t>
            </a:r>
            <a:r>
              <a:rPr dirty="0" spc="-30"/>
              <a:t> </a:t>
            </a:r>
            <a:r>
              <a:rPr dirty="0" spc="-10"/>
              <a:t>study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29800"/>
              </a:lnSpc>
              <a:spcBef>
                <a:spcPts val="80"/>
              </a:spcBef>
            </a:pPr>
            <a:r>
              <a:rPr dirty="0" b="0">
                <a:latin typeface="Helvetica"/>
                <a:cs typeface="Helvetica"/>
              </a:rPr>
              <a:t>The</a:t>
            </a:r>
            <a:r>
              <a:rPr dirty="0" spc="-25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adoption</a:t>
            </a:r>
            <a:r>
              <a:rPr dirty="0" spc="-25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of</a:t>
            </a:r>
            <a:r>
              <a:rPr dirty="0" spc="-25" b="0">
                <a:latin typeface="Helvetica"/>
                <a:cs typeface="Helvetica"/>
              </a:rPr>
              <a:t> </a:t>
            </a:r>
            <a:r>
              <a:rPr dirty="0" spc="-20" b="0">
                <a:latin typeface="Helvetica"/>
                <a:cs typeface="Helvetica"/>
              </a:rPr>
              <a:t>healthcare-</a:t>
            </a:r>
            <a:r>
              <a:rPr dirty="0" b="0">
                <a:latin typeface="Helvetica"/>
                <a:cs typeface="Helvetica"/>
              </a:rPr>
              <a:t>based</a:t>
            </a:r>
            <a:r>
              <a:rPr dirty="0" spc="-25" b="0">
                <a:latin typeface="Helvetica"/>
                <a:cs typeface="Helvetica"/>
              </a:rPr>
              <a:t> </a:t>
            </a:r>
            <a:r>
              <a:rPr dirty="0" spc="-10" b="0">
                <a:latin typeface="Helvetica"/>
                <a:cs typeface="Helvetica"/>
              </a:rPr>
              <a:t>social </a:t>
            </a:r>
            <a:r>
              <a:rPr dirty="0" b="0">
                <a:latin typeface="Helvetica"/>
                <a:cs typeface="Helvetica"/>
              </a:rPr>
              <a:t>screening</a:t>
            </a:r>
            <a:r>
              <a:rPr dirty="0" spc="-60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has</a:t>
            </a:r>
            <a:r>
              <a:rPr dirty="0" spc="-60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been</a:t>
            </a:r>
            <a:r>
              <a:rPr dirty="0" spc="-55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steadily</a:t>
            </a:r>
            <a:r>
              <a:rPr dirty="0" spc="-60" b="0">
                <a:latin typeface="Helvetica"/>
                <a:cs typeface="Helvetica"/>
              </a:rPr>
              <a:t> </a:t>
            </a:r>
            <a:r>
              <a:rPr dirty="0" spc="-10" b="0">
                <a:latin typeface="Helvetica"/>
                <a:cs typeface="Helvetica"/>
              </a:rPr>
              <a:t>increasing </a:t>
            </a:r>
            <a:r>
              <a:rPr dirty="0" b="0">
                <a:latin typeface="Helvetica"/>
                <a:cs typeface="Helvetica"/>
              </a:rPr>
              <a:t>since</a:t>
            </a:r>
            <a:r>
              <a:rPr dirty="0" spc="-75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the</a:t>
            </a:r>
            <a:r>
              <a:rPr dirty="0" spc="-55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prior</a:t>
            </a:r>
            <a:r>
              <a:rPr dirty="0" spc="-55" b="0">
                <a:latin typeface="Helvetica"/>
                <a:cs typeface="Helvetica"/>
              </a:rPr>
              <a:t> </a:t>
            </a:r>
            <a:r>
              <a:rPr dirty="0" spc="-10" b="0">
                <a:latin typeface="Helvetica"/>
                <a:cs typeface="Helvetica"/>
              </a:rPr>
              <a:t>review.</a:t>
            </a:r>
            <a:r>
              <a:rPr dirty="0" spc="-90" b="0">
                <a:latin typeface="Helvetica"/>
                <a:cs typeface="Helvetica"/>
              </a:rPr>
              <a:t> </a:t>
            </a:r>
            <a:r>
              <a:rPr dirty="0" spc="-114" b="0">
                <a:latin typeface="Helvetica"/>
                <a:cs typeface="Helvetica"/>
              </a:rPr>
              <a:t>To</a:t>
            </a:r>
            <a:r>
              <a:rPr dirty="0" spc="-40" b="0">
                <a:latin typeface="Helvetica"/>
                <a:cs typeface="Helvetica"/>
              </a:rPr>
              <a:t> </a:t>
            </a:r>
            <a:r>
              <a:rPr dirty="0" b="0">
                <a:latin typeface="Helvetica"/>
                <a:cs typeface="Helvetica"/>
              </a:rPr>
              <a:t>update</a:t>
            </a:r>
            <a:r>
              <a:rPr dirty="0" spc="-55" b="0">
                <a:latin typeface="Helvetica"/>
                <a:cs typeface="Helvetica"/>
              </a:rPr>
              <a:t> </a:t>
            </a:r>
            <a:r>
              <a:rPr dirty="0" spc="-10" b="0">
                <a:latin typeface="Helvetica"/>
                <a:cs typeface="Helvetica"/>
              </a:rPr>
              <a:t>their </a:t>
            </a:r>
            <a:r>
              <a:rPr dirty="0" b="0">
                <a:latin typeface="Helvetica"/>
                <a:cs typeface="Helvetica"/>
              </a:rPr>
              <a:t>work,</a:t>
            </a:r>
            <a:r>
              <a:rPr dirty="0" spc="-55" b="0">
                <a:latin typeface="Helvetica"/>
                <a:cs typeface="Helvetica"/>
              </a:rPr>
              <a:t> </a:t>
            </a:r>
            <a:r>
              <a:rPr dirty="0"/>
              <a:t>we</a:t>
            </a:r>
            <a:r>
              <a:rPr dirty="0" spc="-40"/>
              <a:t> </a:t>
            </a:r>
            <a:r>
              <a:rPr dirty="0"/>
              <a:t>conducted</a:t>
            </a:r>
            <a:r>
              <a:rPr dirty="0" spc="-40"/>
              <a:t> </a:t>
            </a:r>
            <a:r>
              <a:rPr dirty="0"/>
              <a:t>a</a:t>
            </a:r>
            <a:r>
              <a:rPr dirty="0" spc="-40"/>
              <a:t> </a:t>
            </a:r>
            <a:r>
              <a:rPr dirty="0" spc="-10"/>
              <a:t>systematic </a:t>
            </a:r>
            <a:r>
              <a:rPr dirty="0"/>
              <a:t>scoping</a:t>
            </a:r>
            <a:r>
              <a:rPr dirty="0" spc="-50"/>
              <a:t> </a:t>
            </a:r>
            <a:r>
              <a:rPr dirty="0"/>
              <a:t>review</a:t>
            </a:r>
            <a:r>
              <a:rPr dirty="0" spc="-50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describe</a:t>
            </a:r>
            <a:r>
              <a:rPr dirty="0" spc="-55"/>
              <a:t> </a:t>
            </a:r>
            <a:r>
              <a:rPr dirty="0" spc="-25"/>
              <a:t>the </a:t>
            </a:r>
            <a:r>
              <a:rPr dirty="0"/>
              <a:t>evidence</a:t>
            </a:r>
            <a:r>
              <a:rPr dirty="0" spc="-80"/>
              <a:t> </a:t>
            </a:r>
            <a:r>
              <a:rPr dirty="0"/>
              <a:t>on</a:t>
            </a:r>
            <a:r>
              <a:rPr dirty="0" spc="-70"/>
              <a:t> </a:t>
            </a:r>
            <a:r>
              <a:rPr dirty="0"/>
              <a:t>psychometric</a:t>
            </a:r>
            <a:r>
              <a:rPr dirty="0" spc="-75"/>
              <a:t> </a:t>
            </a:r>
            <a:r>
              <a:rPr dirty="0" spc="-25"/>
              <a:t>and </a:t>
            </a:r>
            <a:r>
              <a:rPr dirty="0"/>
              <a:t>pragmatic</a:t>
            </a:r>
            <a:r>
              <a:rPr dirty="0" spc="-45"/>
              <a:t> </a:t>
            </a:r>
            <a:r>
              <a:rPr dirty="0"/>
              <a:t>properties</a:t>
            </a:r>
            <a:r>
              <a:rPr dirty="0" spc="-4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 spc="-10"/>
              <a:t>multi-domain healthcare-</a:t>
            </a:r>
            <a:r>
              <a:rPr dirty="0"/>
              <a:t>based</a:t>
            </a:r>
            <a:r>
              <a:rPr dirty="0" spc="-55"/>
              <a:t> </a:t>
            </a:r>
            <a:r>
              <a:rPr dirty="0"/>
              <a:t>social</a:t>
            </a:r>
            <a:r>
              <a:rPr dirty="0" spc="-55"/>
              <a:t> </a:t>
            </a:r>
            <a:r>
              <a:rPr dirty="0" spc="-10"/>
              <a:t>screening tools.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265457" y="5963411"/>
            <a:ext cx="95719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Helvetica"/>
                <a:cs typeface="Helvetica"/>
              </a:rPr>
              <a:t>*Henrikson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NB</a:t>
            </a:r>
            <a:r>
              <a:rPr dirty="0" sz="1400" spc="-2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et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al.’s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original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2019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review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did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not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require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articles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evaluate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more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than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1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type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of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validity</a:t>
            </a:r>
            <a:r>
              <a:rPr dirty="0" sz="1400" spc="-25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or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>
                <a:latin typeface="Helvetica"/>
                <a:cs typeface="Helvetica"/>
              </a:rPr>
              <a:t>reliability</a:t>
            </a:r>
            <a:r>
              <a:rPr dirty="0" sz="1400" spc="-30">
                <a:latin typeface="Helvetica"/>
                <a:cs typeface="Helvetica"/>
              </a:rPr>
              <a:t> </a:t>
            </a:r>
            <a:r>
              <a:rPr dirty="0" sz="1400" spc="-10">
                <a:latin typeface="Helvetica"/>
                <a:cs typeface="Helvetica"/>
              </a:rPr>
              <a:t>testing</a:t>
            </a:r>
            <a:endParaRPr sz="1400"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54211" y="3369564"/>
            <a:ext cx="3456304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Examined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2+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types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validity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and/or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reliability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multi-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domain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tools*</a:t>
            </a:r>
            <a:endParaRPr sz="2000">
              <a:latin typeface="Helvetica"/>
              <a:cs typeface="Helvetic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77583" y="2026920"/>
            <a:ext cx="643127" cy="64007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754211" y="2052828"/>
            <a:ext cx="339661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Published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20">
                <a:solidFill>
                  <a:srgbClr val="595959"/>
                </a:solidFill>
                <a:latin typeface="Helvetica"/>
                <a:cs typeface="Helvetica"/>
              </a:rPr>
              <a:t>peer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reviewed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literature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from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2018-</a:t>
            </a:r>
            <a:r>
              <a:rPr dirty="0" sz="2000" spc="-20">
                <a:solidFill>
                  <a:srgbClr val="595959"/>
                </a:solidFill>
                <a:latin typeface="Helvetica"/>
                <a:cs typeface="Helvetica"/>
              </a:rPr>
              <a:t>2021</a:t>
            </a:r>
            <a:endParaRPr sz="2000">
              <a:latin typeface="Helvetica"/>
              <a:cs typeface="Helvetica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77583" y="3465576"/>
            <a:ext cx="643127" cy="64008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257140" y="1242059"/>
            <a:ext cx="213931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Helvetica"/>
                <a:cs typeface="Helvetica"/>
              </a:rPr>
              <a:t>Inclusion</a:t>
            </a:r>
            <a:r>
              <a:rPr dirty="0" sz="2000" spc="-80" b="1">
                <a:latin typeface="Helvetica"/>
                <a:cs typeface="Helvetica"/>
              </a:rPr>
              <a:t> </a:t>
            </a:r>
            <a:r>
              <a:rPr dirty="0" sz="2000" spc="-10" b="1">
                <a:latin typeface="Helvetica"/>
                <a:cs typeface="Helvetica"/>
              </a:rPr>
              <a:t>criteria: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2" name="object 12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28091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Results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6939" y="1585467"/>
            <a:ext cx="10504170" cy="3662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Five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articles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met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inclusion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criteria.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2200">
              <a:latin typeface="Helvetica"/>
              <a:cs typeface="Helvetica"/>
            </a:endParaRPr>
          </a:p>
          <a:p>
            <a:pPr marL="1238885">
              <a:lnSpc>
                <a:spcPct val="100000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Three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articles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evaluated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new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tools:</a:t>
            </a:r>
            <a:endParaRPr sz="2200">
              <a:latin typeface="Helvetica"/>
              <a:cs typeface="Helvetica"/>
            </a:endParaRPr>
          </a:p>
          <a:p>
            <a:pPr marL="2038985" indent="-342900">
              <a:lnSpc>
                <a:spcPts val="2630"/>
              </a:lnSpc>
              <a:spcBef>
                <a:spcPts val="45"/>
              </a:spcBef>
              <a:buFont typeface="Arial"/>
              <a:buChar char="•"/>
              <a:tabLst>
                <a:tab pos="2038985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Duke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Population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Profile</a:t>
            </a:r>
            <a:endParaRPr sz="2200">
              <a:latin typeface="Helvetica"/>
              <a:cs typeface="Helvetica"/>
            </a:endParaRPr>
          </a:p>
          <a:p>
            <a:pPr marL="2038985" indent="-342900">
              <a:lnSpc>
                <a:spcPts val="2630"/>
              </a:lnSpc>
              <a:buFont typeface="Arial"/>
              <a:buChar char="•"/>
              <a:tabLst>
                <a:tab pos="2038985" algn="l"/>
              </a:tabLst>
            </a:pP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SINCERE</a:t>
            </a:r>
            <a:endParaRPr sz="2200">
              <a:latin typeface="Helvetica"/>
              <a:cs typeface="Helvetica"/>
            </a:endParaRPr>
          </a:p>
          <a:p>
            <a:pPr marL="2038985" indent="-342900">
              <a:lnSpc>
                <a:spcPct val="100000"/>
              </a:lnSpc>
              <a:spcBef>
                <a:spcPts val="50"/>
              </a:spcBef>
              <a:buFont typeface="Arial"/>
              <a:buChar char="•"/>
              <a:tabLst>
                <a:tab pos="2038985" algn="l"/>
              </a:tabLst>
            </a:pP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TLS-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C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595959"/>
              </a:buClr>
              <a:buFont typeface="Arial"/>
              <a:buChar char="•"/>
            </a:pPr>
            <a:endParaRPr sz="2200">
              <a:latin typeface="Helvetica"/>
              <a:cs typeface="Helvetica"/>
            </a:endParaRPr>
          </a:p>
          <a:p>
            <a:pPr marL="1238885">
              <a:lnSpc>
                <a:spcPct val="100000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Two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articles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compared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tools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had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been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described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original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review:</a:t>
            </a:r>
            <a:endParaRPr sz="2200">
              <a:latin typeface="Helvetica"/>
              <a:cs typeface="Helvetica"/>
            </a:endParaRPr>
          </a:p>
          <a:p>
            <a:pPr marL="1924685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1924685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WE</a:t>
            </a:r>
            <a:r>
              <a:rPr dirty="0" sz="2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CARE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CMS's</a:t>
            </a:r>
            <a:r>
              <a:rPr dirty="0" sz="2200" spc="-1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AHC</a:t>
            </a:r>
            <a:r>
              <a:rPr dirty="0" sz="2200" spc="-20">
                <a:solidFill>
                  <a:srgbClr val="595959"/>
                </a:solidFill>
                <a:latin typeface="Helvetica"/>
                <a:cs typeface="Helvetica"/>
              </a:rPr>
              <a:t> tool</a:t>
            </a:r>
            <a:endParaRPr sz="2200">
              <a:latin typeface="Helvetica"/>
              <a:cs typeface="Helvetica"/>
            </a:endParaRPr>
          </a:p>
          <a:p>
            <a:pPr marL="1924685" indent="-228600">
              <a:lnSpc>
                <a:spcPct val="100000"/>
              </a:lnSpc>
              <a:spcBef>
                <a:spcPts val="165"/>
              </a:spcBef>
              <a:buFont typeface="Arial"/>
              <a:buChar char="•"/>
              <a:tabLst>
                <a:tab pos="1924685" algn="l"/>
              </a:tabLst>
            </a:pP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YCLS,</a:t>
            </a:r>
            <a:r>
              <a:rPr dirty="0" sz="2200" spc="-1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AHC,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Children’s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Watch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housing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questions</a:t>
            </a:r>
            <a:endParaRPr sz="22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4272" y="4105655"/>
            <a:ext cx="597408" cy="59740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14272" y="2243327"/>
            <a:ext cx="597408" cy="597408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8" name="object 8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3723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Results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71376" y="1512315"/>
            <a:ext cx="9370695" cy="95821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12700" marR="5080">
              <a:lnSpc>
                <a:spcPct val="89100"/>
              </a:lnSpc>
              <a:spcBef>
                <a:spcPts val="385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No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development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process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followed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every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step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gold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standard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measure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development,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though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all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used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at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least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one.</a:t>
            </a:r>
            <a:r>
              <a:rPr dirty="0" sz="22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most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commonly</a:t>
            </a:r>
            <a:r>
              <a:rPr dirty="0" sz="2200" spc="-5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 b="1">
                <a:solidFill>
                  <a:srgbClr val="595959"/>
                </a:solidFill>
                <a:latin typeface="Helvetica"/>
                <a:cs typeface="Helvetica"/>
              </a:rPr>
              <a:t>assessed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psychometric</a:t>
            </a:r>
            <a:r>
              <a:rPr dirty="0" sz="2200" spc="-10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constructs</a:t>
            </a:r>
            <a:r>
              <a:rPr dirty="0" sz="2200" spc="-10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were:</a:t>
            </a:r>
            <a:endParaRPr sz="2200"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71376" y="5432044"/>
            <a:ext cx="57562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Most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did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not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assess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pragmatic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validity.</a:t>
            </a:r>
            <a:endParaRPr sz="2200"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26796" y="2673348"/>
            <a:ext cx="3331210" cy="595630"/>
          </a:xfrm>
          <a:prstGeom prst="rect">
            <a:avLst/>
          </a:prstGeom>
          <a:solidFill>
            <a:srgbClr val="D0CECE"/>
          </a:solidFill>
          <a:ln w="12700">
            <a:solidFill>
              <a:srgbClr val="BABAE3"/>
            </a:solidFill>
          </a:ln>
        </p:spPr>
        <p:txBody>
          <a:bodyPr wrap="square" lIns="0" tIns="129539" rIns="0" bIns="0" rtlCol="0" vert="horz">
            <a:spAutoFit/>
          </a:bodyPr>
          <a:lstStyle/>
          <a:p>
            <a:pPr marL="275590">
              <a:lnSpc>
                <a:spcPct val="100000"/>
              </a:lnSpc>
              <a:spcBef>
                <a:spcPts val="1019"/>
              </a:spcBef>
            </a:pPr>
            <a:r>
              <a:rPr dirty="0" sz="2000">
                <a:latin typeface="Helvetica"/>
                <a:cs typeface="Helvetica"/>
              </a:rPr>
              <a:t>Internal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consistency</a:t>
            </a:r>
            <a:r>
              <a:rPr dirty="0" sz="2000" spc="-75">
                <a:latin typeface="Helvetica"/>
                <a:cs typeface="Helvetica"/>
              </a:rPr>
              <a:t> </a:t>
            </a:r>
            <a:r>
              <a:rPr dirty="0" sz="2000" spc="-20">
                <a:latin typeface="Helvetica"/>
                <a:cs typeface="Helvetica"/>
              </a:rPr>
              <a:t>(N=4)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26796" y="3495609"/>
            <a:ext cx="3331210" cy="595630"/>
          </a:xfrm>
          <a:prstGeom prst="rect">
            <a:avLst/>
          </a:prstGeom>
          <a:solidFill>
            <a:srgbClr val="D0CECE"/>
          </a:solidFill>
          <a:ln w="12700">
            <a:solidFill>
              <a:srgbClr val="BABAE3"/>
            </a:solidFill>
          </a:ln>
        </p:spPr>
        <p:txBody>
          <a:bodyPr wrap="square" lIns="0" tIns="148590" rIns="0" bIns="0" rtlCol="0" vert="horz">
            <a:spAutoFit/>
          </a:bodyPr>
          <a:lstStyle/>
          <a:p>
            <a:pPr marL="339090">
              <a:lnSpc>
                <a:spcPct val="100000"/>
              </a:lnSpc>
              <a:spcBef>
                <a:spcPts val="1170"/>
              </a:spcBef>
            </a:pPr>
            <a:r>
              <a:rPr dirty="0" sz="2000">
                <a:latin typeface="Helvetica"/>
                <a:cs typeface="Helvetica"/>
              </a:rPr>
              <a:t>Structural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validity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 spc="-20">
                <a:latin typeface="Helvetica"/>
                <a:cs typeface="Helvetica"/>
              </a:rPr>
              <a:t>(N=4)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26796" y="4320597"/>
            <a:ext cx="3331210" cy="595630"/>
          </a:xfrm>
          <a:prstGeom prst="rect">
            <a:avLst/>
          </a:prstGeom>
          <a:solidFill>
            <a:srgbClr val="D0CECE"/>
          </a:solidFill>
          <a:ln w="12700">
            <a:solidFill>
              <a:srgbClr val="BABAE3"/>
            </a:solidFill>
          </a:ln>
        </p:spPr>
        <p:txBody>
          <a:bodyPr wrap="square" lIns="0" tIns="146685" rIns="0" bIns="0" rtlCol="0" vert="horz">
            <a:spAutoFit/>
          </a:bodyPr>
          <a:lstStyle/>
          <a:p>
            <a:pPr marL="237490">
              <a:lnSpc>
                <a:spcPct val="100000"/>
              </a:lnSpc>
              <a:spcBef>
                <a:spcPts val="1155"/>
              </a:spcBef>
            </a:pPr>
            <a:r>
              <a:rPr dirty="0" sz="2000">
                <a:latin typeface="Helvetica"/>
                <a:cs typeface="Helvetica"/>
              </a:rPr>
              <a:t>Concurrent</a:t>
            </a:r>
            <a:r>
              <a:rPr dirty="0" sz="2000" spc="-7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validity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 spc="-20">
                <a:latin typeface="Helvetica"/>
                <a:cs typeface="Helvetica"/>
              </a:rPr>
              <a:t>(N=3)</a:t>
            </a:r>
            <a:endParaRPr sz="2000">
              <a:latin typeface="Helvetica"/>
              <a:cs typeface="Helvetica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4816" y="5327903"/>
            <a:ext cx="600456" cy="597407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94816" y="1417319"/>
            <a:ext cx="600456" cy="597408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2" name="object 12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0284" rIns="0" bIns="0" rtlCol="0" vert="horz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Results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47022" y="1551940"/>
            <a:ext cx="8531225" cy="3143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07314">
              <a:lnSpc>
                <a:spcPct val="109100"/>
              </a:lnSpc>
              <a:spcBef>
                <a:spcPts val="100"/>
              </a:spcBef>
            </a:pP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Racial,</a:t>
            </a:r>
            <a:r>
              <a:rPr dirty="0" sz="2200" spc="-6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ethnic,</a:t>
            </a:r>
            <a:r>
              <a:rPr dirty="0" sz="2200" spc="-6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5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language</a:t>
            </a:r>
            <a:r>
              <a:rPr dirty="0" sz="2200" spc="-6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200" spc="-6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are</a:t>
            </a:r>
            <a:r>
              <a:rPr dirty="0" sz="2200" spc="-6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 b="1">
                <a:solidFill>
                  <a:srgbClr val="595959"/>
                </a:solidFill>
                <a:latin typeface="Helvetica"/>
                <a:cs typeface="Helvetica"/>
              </a:rPr>
              <a:t>under-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examined</a:t>
            </a:r>
            <a:r>
              <a:rPr dirty="0" sz="2200" spc="-5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 b="1">
                <a:solidFill>
                  <a:srgbClr val="595959"/>
                </a:solidFill>
                <a:latin typeface="Helvetica"/>
                <a:cs typeface="Helvetica"/>
              </a:rPr>
              <a:t>in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6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existing</a:t>
            </a:r>
            <a:r>
              <a:rPr dirty="0" sz="2200" spc="-5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validity</a:t>
            </a:r>
            <a:r>
              <a:rPr dirty="0" sz="2200" spc="-6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 b="1">
                <a:solidFill>
                  <a:srgbClr val="595959"/>
                </a:solidFill>
                <a:latin typeface="Helvetica"/>
                <a:cs typeface="Helvetica"/>
              </a:rPr>
              <a:t>literature.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639"/>
              </a:spcBef>
            </a:pPr>
            <a:endParaRPr sz="2200">
              <a:latin typeface="Helvetica"/>
              <a:cs typeface="Helvetica"/>
            </a:endParaRPr>
          </a:p>
          <a:p>
            <a:pPr marL="12700" marR="5080">
              <a:lnSpc>
                <a:spcPct val="100499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Only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study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provided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information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how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psychometric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properties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varied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race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ethnicity,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these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found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reported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no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2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across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studied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populations.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2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No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explored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properties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language.</a:t>
            </a:r>
            <a:endParaRPr sz="22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6736" y="1539239"/>
            <a:ext cx="597407" cy="6004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16736" y="2892551"/>
            <a:ext cx="597407" cy="59740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6736" y="4242815"/>
            <a:ext cx="597407" cy="600456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247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Looking</a:t>
            </a:r>
            <a:r>
              <a:rPr dirty="0" spc="-60"/>
              <a:t> </a:t>
            </a:r>
            <a:r>
              <a:rPr dirty="0" spc="-10"/>
              <a:t>ahead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31251" y="1705864"/>
            <a:ext cx="5835650" cy="34575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5"/>
              </a:spcBef>
            </a:pP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Research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is</a:t>
            </a:r>
            <a:r>
              <a:rPr dirty="0" sz="25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needed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5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validity</a:t>
            </a:r>
            <a:r>
              <a:rPr dirty="0" sz="25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and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reliability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different</a:t>
            </a:r>
            <a:r>
              <a:rPr dirty="0" sz="25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tools.</a:t>
            </a:r>
            <a:r>
              <a:rPr dirty="0" sz="25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20">
                <a:solidFill>
                  <a:srgbClr val="595959"/>
                </a:solidFill>
                <a:latin typeface="Helvetica"/>
                <a:cs typeface="Helvetica"/>
              </a:rPr>
              <a:t>This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research</a:t>
            </a:r>
            <a:r>
              <a:rPr dirty="0" sz="25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should</a:t>
            </a:r>
            <a:r>
              <a:rPr dirty="0" sz="25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include</a:t>
            </a:r>
            <a:r>
              <a:rPr dirty="0" sz="25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5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20">
                <a:solidFill>
                  <a:srgbClr val="595959"/>
                </a:solidFill>
                <a:latin typeface="Helvetica"/>
                <a:cs typeface="Helvetica"/>
              </a:rPr>
              <a:t>that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examine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5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validity</a:t>
            </a:r>
            <a:r>
              <a:rPr dirty="0" sz="25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by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sociodemographic</a:t>
            </a:r>
            <a:r>
              <a:rPr dirty="0" sz="25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factors</a:t>
            </a:r>
            <a:r>
              <a:rPr dirty="0" sz="25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(e.g.,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race/ethnicity</a:t>
            </a:r>
            <a:r>
              <a:rPr dirty="0" sz="25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5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language).</a:t>
            </a:r>
            <a:endParaRPr sz="25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98792" y="1639823"/>
            <a:ext cx="4041648" cy="404164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7" name="object 7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2026-06-18T00:03:05Z</dcterms:created>
  <dcterms:modified xsi:type="dcterms:W3CDTF">2026-06-18T00:03:05Z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2022-07-13T00:00:00Z</vt:filetime>
  </property>
  <property fmtid="{D5CDD505-2E9C-101B-9397-08002B2CF9AE}" pid="3" name="LastSaved">
    <vt:filetime>2026-06-18T00:00:00Z</vt:filetime>
  </property>
  <property fmtid="{D5CDD505-2E9C-101B-9397-08002B2CF9AE}" pid="4" name="Producer">
    <vt:lpwstr>macOS Version 12.3.1 (Build 21E258) Quartz PDFContext</vt:lpwstr>
  </property>
</Properties>
</file>