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375" y="463803"/>
            <a:ext cx="589216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4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4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4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4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4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7657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12737" y="2433"/>
            <a:ext cx="1441801" cy="6912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5684" y="101091"/>
            <a:ext cx="10800630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55625" y="1730755"/>
            <a:ext cx="5480748" cy="184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61407" y="6496175"/>
            <a:ext cx="231775" cy="242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 spc="-4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i.org/10.1080/13645579.2018.1503400" TargetMode="External"/><Relationship Id="rId3" Type="http://schemas.openxmlformats.org/officeDocument/2006/relationships/hyperlink" Target="https://doi.org/10.1186/s12889-015-1949-1" TargetMode="External"/><Relationship Id="rId4" Type="http://schemas.openxmlformats.org/officeDocument/2006/relationships/hyperlink" Target="https://opendocs.ids.ac.uk/opendocs/handle/20.500.12413/11254" TargetMode="External"/><Relationship Id="rId5" Type="http://schemas.openxmlformats.org/officeDocument/2006/relationships/hyperlink" Target="http://odi.org/en/publications/realist-impact-evaluation-an-introduction/" TargetMode="External"/><Relationship Id="rId6" Type="http://schemas.openxmlformats.org/officeDocument/2006/relationships/hyperlink" Target="http://www.ramesesproject.org/" TargetMode="External"/><Relationship Id="rId7" Type="http://schemas.openxmlformats.org/officeDocument/2006/relationships/hyperlink" Target="https://bmcmedicine.biomedcentral.com/articles/10.1186/s12916-016-0643-1" TargetMode="Externa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chin.org/" TargetMode="Externa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hyperlink" Target="mailto:buncea@ochin.org" TargetMode="External"/><Relationship Id="rId9" Type="http://schemas.openxmlformats.org/officeDocument/2006/relationships/hyperlink" Target="mailto:morrisseys@ochin.org" TargetMode="Externa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siren@ucsf.edu" TargetMode="External"/><Relationship Id="rId3" Type="http://schemas.openxmlformats.org/officeDocument/2006/relationships/image" Target="../media/image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40864"/>
              <a:ext cx="12179808" cy="31455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44375" y="465835"/>
            <a:ext cx="34607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80"/>
              <a:t>Theories</a:t>
            </a:r>
            <a:r>
              <a:rPr dirty="0" spc="-170"/>
              <a:t> </a:t>
            </a:r>
            <a:r>
              <a:rPr dirty="0" spc="-210"/>
              <a:t>in</a:t>
            </a:r>
            <a:r>
              <a:rPr dirty="0" spc="-165"/>
              <a:t> </a:t>
            </a:r>
            <a:r>
              <a:rPr dirty="0" spc="-270"/>
              <a:t>Action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spc="-45"/>
              <a:t>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974852"/>
            <a:ext cx="10603230" cy="4759325"/>
          </a:xfrm>
          <a:prstGeom prst="rect">
            <a:avLst/>
          </a:prstGeom>
        </p:spPr>
        <p:txBody>
          <a:bodyPr wrap="square" lIns="0" tIns="27749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185"/>
              </a:spcBef>
              <a:buChar char="•"/>
              <a:tabLst>
                <a:tab pos="241300" algn="l"/>
              </a:tabLst>
            </a:pPr>
            <a:r>
              <a:rPr dirty="0" sz="3000" spc="-90">
                <a:solidFill>
                  <a:srgbClr val="CAE12A"/>
                </a:solidFill>
                <a:latin typeface="Arial"/>
                <a:cs typeface="Arial"/>
              </a:rPr>
              <a:t>Interventions</a:t>
            </a:r>
            <a:r>
              <a:rPr dirty="0" sz="3000" spc="-13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45">
                <a:solidFill>
                  <a:srgbClr val="CAE12A"/>
                </a:solidFill>
                <a:latin typeface="Arial"/>
                <a:cs typeface="Arial"/>
              </a:rPr>
              <a:t>are</a:t>
            </a:r>
            <a:r>
              <a:rPr dirty="0" sz="3000" spc="-1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210">
                <a:solidFill>
                  <a:srgbClr val="CAE12A"/>
                </a:solidFill>
                <a:latin typeface="Arial"/>
                <a:cs typeface="Arial"/>
              </a:rPr>
              <a:t>seen</a:t>
            </a:r>
            <a:r>
              <a:rPr dirty="0" sz="3000" spc="-13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285">
                <a:solidFill>
                  <a:srgbClr val="CAE12A"/>
                </a:solidFill>
                <a:latin typeface="Arial"/>
                <a:cs typeface="Arial"/>
              </a:rPr>
              <a:t>as</a:t>
            </a:r>
            <a:r>
              <a:rPr dirty="0" sz="3000" spc="-13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14" i="1">
                <a:solidFill>
                  <a:srgbClr val="CAE12A"/>
                </a:solidFill>
                <a:latin typeface="Arial"/>
                <a:cs typeface="Arial"/>
              </a:rPr>
              <a:t>theories</a:t>
            </a:r>
            <a:r>
              <a:rPr dirty="0" sz="3000" spc="-135" i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60" i="1">
                <a:solidFill>
                  <a:srgbClr val="CAE12A"/>
                </a:solidFill>
                <a:latin typeface="Arial"/>
                <a:cs typeface="Arial"/>
              </a:rPr>
              <a:t>in</a:t>
            </a:r>
            <a:r>
              <a:rPr dirty="0" sz="3000" spc="-140" i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0" i="1">
                <a:solidFill>
                  <a:srgbClr val="CAE12A"/>
                </a:solidFill>
                <a:latin typeface="Arial"/>
                <a:cs typeface="Arial"/>
              </a:rPr>
              <a:t>action</a:t>
            </a:r>
            <a:endParaRPr sz="3000">
              <a:latin typeface="Arial"/>
              <a:cs typeface="Arial"/>
            </a:endParaRPr>
          </a:p>
          <a:p>
            <a:pPr marL="241300" marR="5080" indent="-228600">
              <a:lnSpc>
                <a:spcPts val="2900"/>
              </a:lnSpc>
              <a:spcBef>
                <a:spcPts val="2770"/>
              </a:spcBef>
              <a:buChar char="•"/>
              <a:tabLst>
                <a:tab pos="241300" algn="l"/>
              </a:tabLst>
            </a:pPr>
            <a:r>
              <a:rPr dirty="0" sz="3000" spc="-65">
                <a:solidFill>
                  <a:srgbClr val="CAE12A"/>
                </a:solidFill>
                <a:latin typeface="Arial"/>
                <a:cs typeface="Arial"/>
              </a:rPr>
              <a:t>Intervention</a:t>
            </a:r>
            <a:r>
              <a:rPr dirty="0" sz="3000" spc="-14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35">
                <a:solidFill>
                  <a:srgbClr val="CAE12A"/>
                </a:solidFill>
                <a:latin typeface="Arial"/>
                <a:cs typeface="Arial"/>
              </a:rPr>
              <a:t>outcomes</a:t>
            </a:r>
            <a:r>
              <a:rPr dirty="0" sz="3000" spc="-1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45">
                <a:solidFill>
                  <a:srgbClr val="CAE12A"/>
                </a:solidFill>
                <a:latin typeface="Arial"/>
                <a:cs typeface="Arial"/>
              </a:rPr>
              <a:t>are </a:t>
            </a:r>
            <a:r>
              <a:rPr dirty="0" sz="3000" spc="-215">
                <a:solidFill>
                  <a:srgbClr val="CAE12A"/>
                </a:solidFill>
                <a:latin typeface="Arial"/>
                <a:cs typeface="Arial"/>
              </a:rPr>
              <a:t>caused</a:t>
            </a:r>
            <a:r>
              <a:rPr dirty="0" sz="3000" spc="-140">
                <a:solidFill>
                  <a:srgbClr val="CAE12A"/>
                </a:solidFill>
                <a:latin typeface="Arial"/>
                <a:cs typeface="Arial"/>
              </a:rPr>
              <a:t> by</a:t>
            </a:r>
            <a:r>
              <a:rPr dirty="0" sz="3000" spc="-13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40">
                <a:solidFill>
                  <a:srgbClr val="CAE12A"/>
                </a:solidFill>
                <a:latin typeface="Arial"/>
                <a:cs typeface="Arial"/>
              </a:rPr>
              <a:t>the</a:t>
            </a:r>
            <a:r>
              <a:rPr dirty="0" sz="3000" spc="-14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80">
                <a:solidFill>
                  <a:srgbClr val="CAE12A"/>
                </a:solidFill>
                <a:latin typeface="Arial"/>
                <a:cs typeface="Arial"/>
              </a:rPr>
              <a:t>activation</a:t>
            </a:r>
            <a:r>
              <a:rPr dirty="0" sz="3000" spc="-1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CAE12A"/>
                </a:solidFill>
                <a:latin typeface="Arial"/>
                <a:cs typeface="Arial"/>
              </a:rPr>
              <a:t>of</a:t>
            </a:r>
            <a:r>
              <a:rPr dirty="0" sz="3000" spc="-14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30">
                <a:solidFill>
                  <a:srgbClr val="CAE12A"/>
                </a:solidFill>
                <a:latin typeface="Arial"/>
                <a:cs typeface="Arial"/>
              </a:rPr>
              <a:t>mechanisms </a:t>
            </a:r>
            <a:r>
              <a:rPr dirty="0" sz="3000">
                <a:solidFill>
                  <a:srgbClr val="CAE12A"/>
                </a:solidFill>
                <a:latin typeface="Arial"/>
                <a:cs typeface="Arial"/>
              </a:rPr>
              <a:t>within</a:t>
            </a:r>
            <a:r>
              <a:rPr dirty="0" sz="3000" spc="-14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95">
                <a:solidFill>
                  <a:srgbClr val="CAE12A"/>
                </a:solidFill>
                <a:latin typeface="Arial"/>
                <a:cs typeface="Arial"/>
              </a:rPr>
              <a:t>certain</a:t>
            </a:r>
            <a:r>
              <a:rPr dirty="0" sz="3000" spc="-14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CAE12A"/>
                </a:solidFill>
                <a:latin typeface="Arial"/>
                <a:cs typeface="Arial"/>
              </a:rPr>
              <a:t>contexts</a:t>
            </a:r>
            <a:endParaRPr sz="3000">
              <a:latin typeface="Arial"/>
              <a:cs typeface="Arial"/>
            </a:endParaRPr>
          </a:p>
          <a:p>
            <a:pPr marL="241300" marR="922019" indent="-228600">
              <a:lnSpc>
                <a:spcPct val="79000"/>
              </a:lnSpc>
              <a:spcBef>
                <a:spcPts val="2985"/>
              </a:spcBef>
              <a:buChar char="•"/>
              <a:tabLst>
                <a:tab pos="241300" algn="l"/>
              </a:tabLst>
            </a:pPr>
            <a:r>
              <a:rPr dirty="0" sz="3000" spc="-20">
                <a:solidFill>
                  <a:srgbClr val="CAE12A"/>
                </a:solidFill>
                <a:latin typeface="Arial"/>
                <a:cs typeface="Arial"/>
              </a:rPr>
              <a:t>Multiple</a:t>
            </a:r>
            <a:r>
              <a:rPr dirty="0" sz="3000" spc="-12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55">
                <a:solidFill>
                  <a:srgbClr val="CAE12A"/>
                </a:solidFill>
                <a:latin typeface="Arial"/>
                <a:cs typeface="Arial"/>
              </a:rPr>
              <a:t>and</a:t>
            </a:r>
            <a:r>
              <a:rPr dirty="0" sz="3000" spc="-110">
                <a:solidFill>
                  <a:srgbClr val="CAE12A"/>
                </a:solidFill>
                <a:latin typeface="Arial"/>
                <a:cs typeface="Arial"/>
              </a:rPr>
              <a:t> variable</a:t>
            </a:r>
            <a:r>
              <a:rPr dirty="0" sz="3000" spc="-114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85">
                <a:solidFill>
                  <a:srgbClr val="CAE12A"/>
                </a:solidFill>
                <a:latin typeface="Arial"/>
                <a:cs typeface="Arial"/>
              </a:rPr>
              <a:t>theories</a:t>
            </a:r>
            <a:r>
              <a:rPr dirty="0" sz="3000" spc="-114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45">
                <a:solidFill>
                  <a:srgbClr val="CAE12A"/>
                </a:solidFill>
                <a:latin typeface="Arial"/>
                <a:cs typeface="Arial"/>
              </a:rPr>
              <a:t>are</a:t>
            </a:r>
            <a:r>
              <a:rPr dirty="0" sz="3000" spc="-114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CAE12A"/>
                </a:solidFill>
                <a:latin typeface="Arial"/>
                <a:cs typeface="Arial"/>
              </a:rPr>
              <a:t>“tried</a:t>
            </a:r>
            <a:r>
              <a:rPr dirty="0" sz="3000" spc="-11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CAE12A"/>
                </a:solidFill>
                <a:latin typeface="Arial"/>
                <a:cs typeface="Arial"/>
              </a:rPr>
              <a:t>on”</a:t>
            </a:r>
            <a:r>
              <a:rPr dirty="0" sz="3000" spc="-12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CAE12A"/>
                </a:solidFill>
                <a:latin typeface="Arial"/>
                <a:cs typeface="Arial"/>
              </a:rPr>
              <a:t>to</a:t>
            </a:r>
            <a:r>
              <a:rPr dirty="0" sz="3000" spc="-10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30">
                <a:solidFill>
                  <a:srgbClr val="CAE12A"/>
                </a:solidFill>
                <a:latin typeface="Arial"/>
                <a:cs typeface="Arial"/>
              </a:rPr>
              <a:t>explain</a:t>
            </a:r>
            <a:r>
              <a:rPr dirty="0" sz="3000" spc="-11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CAE12A"/>
                </a:solidFill>
                <a:latin typeface="Arial"/>
                <a:cs typeface="Arial"/>
              </a:rPr>
              <a:t>the </a:t>
            </a:r>
            <a:r>
              <a:rPr dirty="0" sz="3000" spc="-145">
                <a:solidFill>
                  <a:srgbClr val="CAE12A"/>
                </a:solidFill>
                <a:latin typeface="Arial"/>
                <a:cs typeface="Arial"/>
              </a:rPr>
              <a:t>complex</a:t>
            </a:r>
            <a:r>
              <a:rPr dirty="0" sz="3000" spc="-1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90">
                <a:solidFill>
                  <a:srgbClr val="CAE12A"/>
                </a:solidFill>
                <a:latin typeface="Arial"/>
                <a:cs typeface="Arial"/>
              </a:rPr>
              <a:t>interactions</a:t>
            </a:r>
            <a:r>
              <a:rPr dirty="0" sz="3000" spc="-1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CAE12A"/>
                </a:solidFill>
                <a:latin typeface="Arial"/>
                <a:cs typeface="Arial"/>
              </a:rPr>
              <a:t>of</a:t>
            </a:r>
            <a:r>
              <a:rPr dirty="0" sz="3000" spc="-1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95">
                <a:solidFill>
                  <a:srgbClr val="CAE12A"/>
                </a:solidFill>
                <a:latin typeface="Arial"/>
                <a:cs typeface="Arial"/>
              </a:rPr>
              <a:t>context,</a:t>
            </a:r>
            <a:r>
              <a:rPr dirty="0" sz="3000" spc="-1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25">
                <a:solidFill>
                  <a:srgbClr val="CAE12A"/>
                </a:solidFill>
                <a:latin typeface="Arial"/>
                <a:cs typeface="Arial"/>
              </a:rPr>
              <a:t>program</a:t>
            </a:r>
            <a:r>
              <a:rPr dirty="0" sz="3000" spc="-13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14">
                <a:solidFill>
                  <a:srgbClr val="CAE12A"/>
                </a:solidFill>
                <a:latin typeface="Arial"/>
                <a:cs typeface="Arial"/>
              </a:rPr>
              <a:t>features,</a:t>
            </a:r>
            <a:r>
              <a:rPr dirty="0" sz="3000" spc="-1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55">
                <a:solidFill>
                  <a:srgbClr val="CAE12A"/>
                </a:solidFill>
                <a:latin typeface="Arial"/>
                <a:cs typeface="Arial"/>
              </a:rPr>
              <a:t>and</a:t>
            </a:r>
            <a:r>
              <a:rPr dirty="0" sz="3000" spc="-13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65">
                <a:solidFill>
                  <a:srgbClr val="CAE12A"/>
                </a:solidFill>
                <a:latin typeface="Arial"/>
                <a:cs typeface="Arial"/>
              </a:rPr>
              <a:t>social </a:t>
            </a:r>
            <a:r>
              <a:rPr dirty="0" sz="3000" spc="-130">
                <a:solidFill>
                  <a:srgbClr val="CAE12A"/>
                </a:solidFill>
                <a:latin typeface="Arial"/>
                <a:cs typeface="Arial"/>
              </a:rPr>
              <a:t>actors</a:t>
            </a:r>
            <a:r>
              <a:rPr dirty="0" sz="3000" spc="-14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90">
                <a:solidFill>
                  <a:srgbClr val="CAE12A"/>
                </a:solidFill>
                <a:latin typeface="Arial"/>
                <a:cs typeface="Arial"/>
              </a:rPr>
              <a:t>–</a:t>
            </a:r>
            <a:r>
              <a:rPr dirty="0" sz="3000" spc="-13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85" b="1">
                <a:solidFill>
                  <a:srgbClr val="CAE12A"/>
                </a:solidFill>
                <a:latin typeface="Arial"/>
                <a:cs typeface="Arial"/>
              </a:rPr>
              <a:t>theories</a:t>
            </a:r>
            <a:r>
              <a:rPr dirty="0" sz="3000" spc="-145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05" b="1">
                <a:solidFill>
                  <a:srgbClr val="CAE12A"/>
                </a:solidFill>
                <a:latin typeface="Arial"/>
                <a:cs typeface="Arial"/>
              </a:rPr>
              <a:t>that</a:t>
            </a:r>
            <a:r>
              <a:rPr dirty="0" sz="3000" spc="-145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85" b="1" i="1">
                <a:solidFill>
                  <a:srgbClr val="CAE12A"/>
                </a:solidFill>
                <a:latin typeface="Arial"/>
                <a:cs typeface="Arial"/>
              </a:rPr>
              <a:t>approximate</a:t>
            </a:r>
            <a:r>
              <a:rPr dirty="0" sz="3000" spc="-140" b="1" i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CAE12A"/>
                </a:solidFill>
                <a:latin typeface="Arial"/>
                <a:cs typeface="Arial"/>
              </a:rPr>
              <a:t>reality</a:t>
            </a:r>
            <a:endParaRPr sz="3000">
              <a:latin typeface="Arial"/>
              <a:cs typeface="Arial"/>
            </a:endParaRPr>
          </a:p>
          <a:p>
            <a:pPr algn="just" marL="241300" marR="154305" indent="-228600">
              <a:lnSpc>
                <a:spcPct val="79000"/>
              </a:lnSpc>
              <a:spcBef>
                <a:spcPts val="2965"/>
              </a:spcBef>
              <a:buChar char="•"/>
              <a:tabLst>
                <a:tab pos="241300" algn="l"/>
              </a:tabLst>
            </a:pPr>
            <a:r>
              <a:rPr dirty="0" sz="3000" spc="-110">
                <a:solidFill>
                  <a:srgbClr val="CAE12A"/>
                </a:solidFill>
                <a:latin typeface="Arial"/>
                <a:cs typeface="Arial"/>
              </a:rPr>
              <a:t>Approximations</a:t>
            </a:r>
            <a:r>
              <a:rPr dirty="0" sz="3000" spc="-16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204">
                <a:solidFill>
                  <a:srgbClr val="CAE12A"/>
                </a:solidFill>
                <a:latin typeface="Arial"/>
                <a:cs typeface="Arial"/>
              </a:rPr>
              <a:t>because</a:t>
            </a:r>
            <a:r>
              <a:rPr dirty="0" sz="3000" spc="-16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CAE12A"/>
                </a:solidFill>
                <a:latin typeface="Arial"/>
                <a:cs typeface="Arial"/>
              </a:rPr>
              <a:t>out</a:t>
            </a:r>
            <a:r>
              <a:rPr dirty="0" sz="3000" spc="-16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CAE12A"/>
                </a:solidFill>
                <a:latin typeface="Arial"/>
                <a:cs typeface="Arial"/>
              </a:rPr>
              <a:t>of</a:t>
            </a:r>
            <a:r>
              <a:rPr dirty="0" sz="3000" spc="-16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40">
                <a:solidFill>
                  <a:srgbClr val="CAE12A"/>
                </a:solidFill>
                <a:latin typeface="Arial"/>
                <a:cs typeface="Arial"/>
              </a:rPr>
              <a:t>the</a:t>
            </a:r>
            <a:r>
              <a:rPr dirty="0" sz="3000" spc="-16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CAE12A"/>
                </a:solidFill>
                <a:latin typeface="Arial"/>
                <a:cs typeface="Arial"/>
              </a:rPr>
              <a:t>infinite</a:t>
            </a:r>
            <a:r>
              <a:rPr dirty="0" sz="3000" spc="-16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00">
                <a:solidFill>
                  <a:srgbClr val="CAE12A"/>
                </a:solidFill>
                <a:latin typeface="Arial"/>
                <a:cs typeface="Arial"/>
              </a:rPr>
              <a:t>contextual</a:t>
            </a:r>
            <a:r>
              <a:rPr dirty="0" sz="3000" spc="-16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10">
                <a:solidFill>
                  <a:srgbClr val="CAE12A"/>
                </a:solidFill>
                <a:latin typeface="Arial"/>
                <a:cs typeface="Arial"/>
              </a:rPr>
              <a:t>factors</a:t>
            </a:r>
            <a:r>
              <a:rPr dirty="0" sz="3000" spc="-16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5">
                <a:solidFill>
                  <a:srgbClr val="CAE12A"/>
                </a:solidFill>
                <a:latin typeface="Arial"/>
                <a:cs typeface="Arial"/>
              </a:rPr>
              <a:t>that</a:t>
            </a:r>
            <a:r>
              <a:rPr dirty="0" sz="3000" spc="15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90">
                <a:solidFill>
                  <a:srgbClr val="CAE12A"/>
                </a:solidFill>
                <a:latin typeface="Arial"/>
                <a:cs typeface="Arial"/>
              </a:rPr>
              <a:t>may</a:t>
            </a:r>
            <a:r>
              <a:rPr dirty="0" sz="3000" spc="-15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85">
                <a:solidFill>
                  <a:srgbClr val="CAE12A"/>
                </a:solidFill>
                <a:latin typeface="Arial"/>
                <a:cs typeface="Arial"/>
              </a:rPr>
              <a:t>affect</a:t>
            </a:r>
            <a:r>
              <a:rPr dirty="0" sz="3000" spc="-16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10">
                <a:solidFill>
                  <a:srgbClr val="CAE12A"/>
                </a:solidFill>
                <a:latin typeface="Arial"/>
                <a:cs typeface="Arial"/>
              </a:rPr>
              <a:t>why</a:t>
            </a:r>
            <a:r>
              <a:rPr dirty="0" sz="3000" spc="-15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235">
                <a:solidFill>
                  <a:srgbClr val="CAE12A"/>
                </a:solidFill>
                <a:latin typeface="Arial"/>
                <a:cs typeface="Arial"/>
              </a:rPr>
              <a:t>a</a:t>
            </a:r>
            <a:r>
              <a:rPr dirty="0" sz="3000" spc="-16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20">
                <a:solidFill>
                  <a:srgbClr val="CAE12A"/>
                </a:solidFill>
                <a:latin typeface="Arial"/>
                <a:cs typeface="Arial"/>
              </a:rPr>
              <a:t>program</a:t>
            </a:r>
            <a:r>
              <a:rPr dirty="0" sz="3000" spc="-15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85">
                <a:solidFill>
                  <a:srgbClr val="CAE12A"/>
                </a:solidFill>
                <a:latin typeface="Arial"/>
                <a:cs typeface="Arial"/>
              </a:rPr>
              <a:t>does</a:t>
            </a:r>
            <a:r>
              <a:rPr dirty="0" sz="3000" spc="-16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20">
                <a:solidFill>
                  <a:srgbClr val="CAE12A"/>
                </a:solidFill>
                <a:latin typeface="Arial"/>
                <a:cs typeface="Arial"/>
              </a:rPr>
              <a:t>or</a:t>
            </a:r>
            <a:r>
              <a:rPr dirty="0" sz="3000" spc="-15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85">
                <a:solidFill>
                  <a:srgbClr val="CAE12A"/>
                </a:solidFill>
                <a:latin typeface="Arial"/>
                <a:cs typeface="Arial"/>
              </a:rPr>
              <a:t>doesn’t</a:t>
            </a:r>
            <a:r>
              <a:rPr dirty="0" sz="3000" spc="-16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70">
                <a:solidFill>
                  <a:srgbClr val="CAE12A"/>
                </a:solidFill>
                <a:latin typeface="Arial"/>
                <a:cs typeface="Arial"/>
              </a:rPr>
              <a:t>work,</a:t>
            </a:r>
            <a:r>
              <a:rPr dirty="0" sz="3000" spc="-16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80">
                <a:solidFill>
                  <a:srgbClr val="CAE12A"/>
                </a:solidFill>
                <a:latin typeface="Arial"/>
                <a:cs typeface="Arial"/>
              </a:rPr>
              <a:t>only</a:t>
            </a:r>
            <a:r>
              <a:rPr dirty="0" sz="3000" spc="-15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80">
                <a:solidFill>
                  <a:srgbClr val="CAE12A"/>
                </a:solidFill>
                <a:latin typeface="Arial"/>
                <a:cs typeface="Arial"/>
              </a:rPr>
              <a:t>some</a:t>
            </a:r>
            <a:r>
              <a:rPr dirty="0" sz="3000" spc="-16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14">
                <a:solidFill>
                  <a:srgbClr val="CAE12A"/>
                </a:solidFill>
                <a:latin typeface="Arial"/>
                <a:cs typeface="Arial"/>
              </a:rPr>
              <a:t>rise</a:t>
            </a:r>
            <a:r>
              <a:rPr dirty="0" sz="3000" spc="-16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20">
                <a:solidFill>
                  <a:srgbClr val="CAE12A"/>
                </a:solidFill>
                <a:latin typeface="Arial"/>
                <a:cs typeface="Arial"/>
              </a:rPr>
              <a:t>to</a:t>
            </a:r>
            <a:r>
              <a:rPr dirty="0" sz="3000" spc="-4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10">
                <a:solidFill>
                  <a:srgbClr val="CAE12A"/>
                </a:solidFill>
                <a:latin typeface="Arial"/>
                <a:cs typeface="Arial"/>
              </a:rPr>
              <a:t>explanatory</a:t>
            </a:r>
            <a:r>
              <a:rPr dirty="0" sz="3000" spc="-15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40">
                <a:solidFill>
                  <a:srgbClr val="CAE12A"/>
                </a:solidFill>
                <a:latin typeface="Arial"/>
                <a:cs typeface="Arial"/>
              </a:rPr>
              <a:t>value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444" rIns="0" bIns="0" rtlCol="0" vert="horz">
            <a:spAutoFit/>
          </a:bodyPr>
          <a:lstStyle/>
          <a:p>
            <a:pPr marL="260985">
              <a:lnSpc>
                <a:spcPct val="100000"/>
              </a:lnSpc>
              <a:spcBef>
                <a:spcPts val="100"/>
              </a:spcBef>
            </a:pPr>
            <a:r>
              <a:rPr dirty="0" spc="-340"/>
              <a:t>Being</a:t>
            </a:r>
            <a:r>
              <a:rPr dirty="0" spc="-165"/>
              <a:t> </a:t>
            </a:r>
            <a:r>
              <a:rPr dirty="0" spc="-240"/>
              <a:t>a</a:t>
            </a:r>
            <a:r>
              <a:rPr dirty="0" spc="-170"/>
              <a:t> </a:t>
            </a:r>
            <a:r>
              <a:rPr dirty="0" spc="-210"/>
              <a:t>realist</a:t>
            </a:r>
            <a:r>
              <a:rPr dirty="0" spc="-170"/>
              <a:t> </a:t>
            </a:r>
            <a:r>
              <a:rPr dirty="0" spc="-180"/>
              <a:t>detective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spc="-45"/>
              <a:t>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531620"/>
            <a:ext cx="10405110" cy="3713479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80"/>
              </a:spcBef>
            </a:pPr>
            <a:r>
              <a:rPr dirty="0" sz="3200" spc="-250" b="1">
                <a:latin typeface="Arial"/>
                <a:cs typeface="Arial"/>
              </a:rPr>
              <a:t>Aim:</a:t>
            </a:r>
            <a:r>
              <a:rPr dirty="0" sz="3200" spc="-130" b="1">
                <a:latin typeface="Arial"/>
                <a:cs typeface="Arial"/>
              </a:rPr>
              <a:t> </a:t>
            </a:r>
            <a:r>
              <a:rPr dirty="0" sz="3200" spc="-365" b="1">
                <a:latin typeface="Arial"/>
                <a:cs typeface="Arial"/>
              </a:rPr>
              <a:t>go</a:t>
            </a:r>
            <a:r>
              <a:rPr dirty="0" sz="3200" spc="-125" b="1">
                <a:latin typeface="Arial"/>
                <a:cs typeface="Arial"/>
              </a:rPr>
              <a:t> </a:t>
            </a:r>
            <a:r>
              <a:rPr dirty="0" sz="3200" spc="-195" b="1">
                <a:latin typeface="Arial"/>
                <a:cs typeface="Arial"/>
              </a:rPr>
              <a:t>deeper</a:t>
            </a:r>
            <a:r>
              <a:rPr dirty="0" sz="3200" spc="-130" b="1">
                <a:latin typeface="Arial"/>
                <a:cs typeface="Arial"/>
              </a:rPr>
              <a:t> </a:t>
            </a:r>
            <a:r>
              <a:rPr dirty="0" sz="3200" spc="-170" b="1">
                <a:latin typeface="Arial"/>
                <a:cs typeface="Arial"/>
              </a:rPr>
              <a:t>than</a:t>
            </a:r>
            <a:r>
              <a:rPr dirty="0" sz="3200" spc="-140" b="1">
                <a:latin typeface="Arial"/>
                <a:cs typeface="Arial"/>
              </a:rPr>
              <a:t> </a:t>
            </a:r>
            <a:r>
              <a:rPr dirty="0" sz="3200" spc="-150" b="1">
                <a:latin typeface="Arial"/>
                <a:cs typeface="Arial"/>
              </a:rPr>
              <a:t>other</a:t>
            </a:r>
            <a:r>
              <a:rPr dirty="0" sz="3200" spc="-130" b="1">
                <a:latin typeface="Arial"/>
                <a:cs typeface="Arial"/>
              </a:rPr>
              <a:t> </a:t>
            </a:r>
            <a:r>
              <a:rPr dirty="0" sz="3200" spc="-270" b="1">
                <a:latin typeface="Arial"/>
                <a:cs typeface="Arial"/>
              </a:rPr>
              <a:t>approaches</a:t>
            </a:r>
            <a:r>
              <a:rPr dirty="0" sz="3200" spc="-140" b="1">
                <a:latin typeface="Arial"/>
                <a:cs typeface="Arial"/>
              </a:rPr>
              <a:t> </a:t>
            </a:r>
            <a:r>
              <a:rPr dirty="0" sz="3200" spc="-265" b="1">
                <a:latin typeface="Arial"/>
                <a:cs typeface="Arial"/>
              </a:rPr>
              <a:t>by</a:t>
            </a:r>
            <a:r>
              <a:rPr dirty="0" sz="3200" spc="-135" b="1">
                <a:latin typeface="Arial"/>
                <a:cs typeface="Arial"/>
              </a:rPr>
              <a:t> </a:t>
            </a:r>
            <a:r>
              <a:rPr dirty="0" sz="3200" spc="-250" b="1">
                <a:latin typeface="Arial"/>
                <a:cs typeface="Arial"/>
              </a:rPr>
              <a:t>hypothesizing</a:t>
            </a:r>
            <a:r>
              <a:rPr dirty="0" sz="3200" spc="-135" b="1">
                <a:latin typeface="Arial"/>
                <a:cs typeface="Arial"/>
              </a:rPr>
              <a:t> </a:t>
            </a:r>
            <a:r>
              <a:rPr dirty="0" sz="3200" spc="-40" b="1">
                <a:latin typeface="Arial"/>
                <a:cs typeface="Arial"/>
              </a:rPr>
              <a:t>what </a:t>
            </a:r>
            <a:r>
              <a:rPr dirty="0" sz="3200" spc="-310" b="1">
                <a:latin typeface="Arial"/>
                <a:cs typeface="Arial"/>
              </a:rPr>
              <a:t>is</a:t>
            </a:r>
            <a:r>
              <a:rPr dirty="0" sz="3200" spc="-150" b="1">
                <a:latin typeface="Arial"/>
                <a:cs typeface="Arial"/>
              </a:rPr>
              <a:t> </a:t>
            </a:r>
            <a:r>
              <a:rPr dirty="0" sz="3200" spc="-305" b="1">
                <a:latin typeface="Arial"/>
                <a:cs typeface="Arial"/>
              </a:rPr>
              <a:t>going</a:t>
            </a:r>
            <a:r>
              <a:rPr dirty="0" sz="3200" spc="-155" b="1">
                <a:latin typeface="Arial"/>
                <a:cs typeface="Arial"/>
              </a:rPr>
              <a:t> </a:t>
            </a:r>
            <a:r>
              <a:rPr dirty="0" sz="3200" spc="-240" b="1">
                <a:latin typeface="Arial"/>
                <a:cs typeface="Arial"/>
              </a:rPr>
              <a:t>on</a:t>
            </a:r>
            <a:r>
              <a:rPr dirty="0" sz="3200" spc="-150" b="1">
                <a:latin typeface="Arial"/>
                <a:cs typeface="Arial"/>
              </a:rPr>
              <a:t> </a:t>
            </a:r>
            <a:r>
              <a:rPr dirty="0" sz="3200" spc="-190" b="1">
                <a:latin typeface="Arial"/>
                <a:cs typeface="Arial"/>
              </a:rPr>
              <a:t>underneath</a:t>
            </a:r>
            <a:r>
              <a:rPr dirty="0" sz="3200" spc="-155" b="1">
                <a:latin typeface="Arial"/>
                <a:cs typeface="Arial"/>
              </a:rPr>
              <a:t> </a:t>
            </a:r>
            <a:r>
              <a:rPr dirty="0" sz="3200" spc="-130" b="1">
                <a:latin typeface="Arial"/>
                <a:cs typeface="Arial"/>
              </a:rPr>
              <a:t>the</a:t>
            </a:r>
            <a:r>
              <a:rPr dirty="0" sz="3200" spc="-145" b="1">
                <a:latin typeface="Arial"/>
                <a:cs typeface="Arial"/>
              </a:rPr>
              <a:t> </a:t>
            </a:r>
            <a:r>
              <a:rPr dirty="0" sz="3200" spc="-235" b="1">
                <a:latin typeface="Arial"/>
                <a:cs typeface="Arial"/>
              </a:rPr>
              <a:t>observable</a:t>
            </a:r>
            <a:r>
              <a:rPr dirty="0" sz="3200" spc="-150" b="1">
                <a:latin typeface="Arial"/>
                <a:cs typeface="Arial"/>
              </a:rPr>
              <a:t> </a:t>
            </a:r>
            <a:r>
              <a:rPr dirty="0" sz="3200" spc="-105" b="1">
                <a:latin typeface="Arial"/>
                <a:cs typeface="Arial"/>
              </a:rPr>
              <a:t>(to</a:t>
            </a:r>
            <a:r>
              <a:rPr dirty="0" sz="3200" spc="-140" b="1">
                <a:latin typeface="Arial"/>
                <a:cs typeface="Arial"/>
              </a:rPr>
              <a:t> </a:t>
            </a:r>
            <a:r>
              <a:rPr dirty="0" sz="3200" spc="-130" b="1">
                <a:latin typeface="Arial"/>
                <a:cs typeface="Arial"/>
              </a:rPr>
              <a:t>the</a:t>
            </a:r>
            <a:r>
              <a:rPr dirty="0" sz="3200" spc="-150" b="1">
                <a:latin typeface="Arial"/>
                <a:cs typeface="Arial"/>
              </a:rPr>
              <a:t> </a:t>
            </a:r>
            <a:r>
              <a:rPr dirty="0" sz="3200" spc="-170" b="1">
                <a:latin typeface="Arial"/>
                <a:cs typeface="Arial"/>
              </a:rPr>
              <a:t>“real”)</a:t>
            </a:r>
            <a:r>
              <a:rPr dirty="0" sz="3200" spc="-160" b="1">
                <a:latin typeface="Arial"/>
                <a:cs typeface="Arial"/>
              </a:rPr>
              <a:t> </a:t>
            </a:r>
            <a:r>
              <a:rPr dirty="0" sz="3100" spc="-204">
                <a:latin typeface="Wingdings"/>
                <a:cs typeface="Wingdings"/>
              </a:rPr>
              <a:t></a:t>
            </a:r>
            <a:r>
              <a:rPr dirty="0" sz="3100" spc="-30">
                <a:latin typeface="Times New Roman"/>
                <a:cs typeface="Times New Roman"/>
              </a:rPr>
              <a:t> </a:t>
            </a:r>
            <a:r>
              <a:rPr dirty="0" sz="3200" spc="-20" b="1">
                <a:latin typeface="Arial"/>
                <a:cs typeface="Arial"/>
              </a:rPr>
              <a:t>test </a:t>
            </a:r>
            <a:r>
              <a:rPr dirty="0" sz="3200" spc="-140" b="1">
                <a:latin typeface="Arial"/>
                <a:cs typeface="Arial"/>
              </a:rPr>
              <a:t>the</a:t>
            </a:r>
            <a:r>
              <a:rPr dirty="0" sz="3200" spc="-135" b="1">
                <a:latin typeface="Arial"/>
                <a:cs typeface="Arial"/>
              </a:rPr>
              <a:t> </a:t>
            </a:r>
            <a:r>
              <a:rPr dirty="0" sz="3200" spc="-265" b="1">
                <a:latin typeface="Arial"/>
                <a:cs typeface="Arial"/>
              </a:rPr>
              <a:t>hypotheses</a:t>
            </a:r>
            <a:r>
              <a:rPr dirty="0" sz="3200" spc="-135" b="1">
                <a:latin typeface="Arial"/>
                <a:cs typeface="Arial"/>
              </a:rPr>
              <a:t> </a:t>
            </a:r>
            <a:r>
              <a:rPr dirty="0" sz="3100" spc="-204">
                <a:latin typeface="Wingdings"/>
                <a:cs typeface="Wingdings"/>
              </a:rPr>
              <a:t></a:t>
            </a:r>
            <a:r>
              <a:rPr dirty="0" sz="3100" spc="-15">
                <a:latin typeface="Times New Roman"/>
                <a:cs typeface="Times New Roman"/>
              </a:rPr>
              <a:t> </a:t>
            </a:r>
            <a:r>
              <a:rPr dirty="0" sz="3200" spc="-170" b="1">
                <a:latin typeface="Arial"/>
                <a:cs typeface="Arial"/>
              </a:rPr>
              <a:t>repeat</a:t>
            </a:r>
            <a:r>
              <a:rPr dirty="0" sz="3200" spc="-135" b="1">
                <a:latin typeface="Arial"/>
                <a:cs typeface="Arial"/>
              </a:rPr>
              <a:t> </a:t>
            </a:r>
            <a:r>
              <a:rPr dirty="0" sz="3200" spc="-200" b="1">
                <a:latin typeface="Arial"/>
                <a:cs typeface="Arial"/>
              </a:rPr>
              <a:t>(and</a:t>
            </a:r>
            <a:r>
              <a:rPr dirty="0" sz="3200" spc="-140" b="1">
                <a:latin typeface="Arial"/>
                <a:cs typeface="Arial"/>
              </a:rPr>
              <a:t> </a:t>
            </a:r>
            <a:r>
              <a:rPr dirty="0" sz="3200" spc="-155" b="1">
                <a:latin typeface="Arial"/>
                <a:cs typeface="Arial"/>
              </a:rPr>
              <a:t>repeat,</a:t>
            </a:r>
            <a:r>
              <a:rPr dirty="0" sz="3200" spc="-130" b="1">
                <a:latin typeface="Arial"/>
                <a:cs typeface="Arial"/>
              </a:rPr>
              <a:t> </a:t>
            </a:r>
            <a:r>
              <a:rPr dirty="0" sz="3200" spc="-240" b="1">
                <a:latin typeface="Arial"/>
                <a:cs typeface="Arial"/>
              </a:rPr>
              <a:t>and</a:t>
            </a:r>
            <a:r>
              <a:rPr dirty="0" sz="3200" spc="-14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repeat).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32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</a:pPr>
            <a:r>
              <a:rPr dirty="0" sz="2800" spc="-204" b="1">
                <a:solidFill>
                  <a:srgbClr val="CBDC32"/>
                </a:solidFill>
                <a:latin typeface="Arial"/>
                <a:cs typeface="Arial"/>
              </a:rPr>
              <a:t>There</a:t>
            </a:r>
            <a:r>
              <a:rPr dirty="0" sz="2800" spc="-114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2800" spc="-280" b="1">
                <a:solidFill>
                  <a:srgbClr val="CBDC32"/>
                </a:solidFill>
                <a:latin typeface="Arial"/>
                <a:cs typeface="Arial"/>
              </a:rPr>
              <a:t>is</a:t>
            </a:r>
            <a:r>
              <a:rPr dirty="0" sz="2800" spc="-120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2800" spc="-195" b="1">
                <a:solidFill>
                  <a:srgbClr val="CBDC32"/>
                </a:solidFill>
                <a:latin typeface="Arial"/>
                <a:cs typeface="Arial"/>
              </a:rPr>
              <a:t>more</a:t>
            </a:r>
            <a:r>
              <a:rPr dirty="0" sz="2800" spc="-114" b="1">
                <a:solidFill>
                  <a:srgbClr val="CBDC32"/>
                </a:solidFill>
                <a:latin typeface="Arial"/>
                <a:cs typeface="Arial"/>
              </a:rPr>
              <a:t> to</a:t>
            </a:r>
            <a:r>
              <a:rPr dirty="0" sz="2800" spc="-120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2800" spc="-135" b="1">
                <a:solidFill>
                  <a:srgbClr val="CBDC32"/>
                </a:solidFill>
                <a:latin typeface="Arial"/>
                <a:cs typeface="Arial"/>
              </a:rPr>
              <a:t>reality</a:t>
            </a:r>
            <a:r>
              <a:rPr dirty="0" sz="2800" spc="-120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2800" spc="-155" b="1">
                <a:solidFill>
                  <a:srgbClr val="CBDC32"/>
                </a:solidFill>
                <a:latin typeface="Arial"/>
                <a:cs typeface="Arial"/>
              </a:rPr>
              <a:t>than</a:t>
            </a:r>
            <a:r>
              <a:rPr dirty="0" sz="2800" spc="-120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2800" spc="-100" b="1">
                <a:solidFill>
                  <a:srgbClr val="CBDC32"/>
                </a:solidFill>
                <a:latin typeface="Arial"/>
                <a:cs typeface="Arial"/>
              </a:rPr>
              <a:t>that</a:t>
            </a:r>
            <a:r>
              <a:rPr dirty="0" sz="2800" spc="-110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2800" spc="-215" b="1">
                <a:solidFill>
                  <a:srgbClr val="CBDC32"/>
                </a:solidFill>
                <a:latin typeface="Arial"/>
                <a:cs typeface="Arial"/>
              </a:rPr>
              <a:t>which</a:t>
            </a:r>
            <a:r>
              <a:rPr dirty="0" sz="2800" spc="-120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2800" spc="-280" b="1">
                <a:solidFill>
                  <a:srgbClr val="CBDC32"/>
                </a:solidFill>
                <a:latin typeface="Arial"/>
                <a:cs typeface="Arial"/>
              </a:rPr>
              <a:t>is</a:t>
            </a:r>
            <a:r>
              <a:rPr dirty="0" sz="2800" spc="-120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2800" spc="-85" b="1">
                <a:solidFill>
                  <a:srgbClr val="CBDC32"/>
                </a:solidFill>
                <a:latin typeface="Arial"/>
                <a:cs typeface="Arial"/>
              </a:rPr>
              <a:t>experienced.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5"/>
              </a:spcBef>
            </a:pPr>
            <a:endParaRPr sz="2800">
              <a:latin typeface="Arial"/>
              <a:cs typeface="Arial"/>
            </a:endParaRPr>
          </a:p>
          <a:p>
            <a:pPr marL="12700" marR="41275">
              <a:lnSpc>
                <a:spcPts val="3500"/>
              </a:lnSpc>
            </a:pPr>
            <a:r>
              <a:rPr dirty="0" sz="3200" spc="-250" b="1">
                <a:solidFill>
                  <a:srgbClr val="CBDC32"/>
                </a:solidFill>
                <a:latin typeface="Arial"/>
                <a:cs typeface="Arial"/>
              </a:rPr>
              <a:t>Goal:</a:t>
            </a:r>
            <a:r>
              <a:rPr dirty="0" sz="3200" spc="-140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3200" spc="-285" b="1">
                <a:solidFill>
                  <a:srgbClr val="CBDC32"/>
                </a:solidFill>
                <a:latin typeface="Arial"/>
                <a:cs typeface="Arial"/>
              </a:rPr>
              <a:t>Establish</a:t>
            </a:r>
            <a:r>
              <a:rPr dirty="0" sz="3200" spc="-150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3200" spc="-220" b="1">
                <a:solidFill>
                  <a:srgbClr val="CBDC32"/>
                </a:solidFill>
                <a:latin typeface="Arial"/>
                <a:cs typeface="Arial"/>
              </a:rPr>
              <a:t>a</a:t>
            </a:r>
            <a:r>
              <a:rPr dirty="0" sz="3200" spc="-150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3200" spc="-295" b="1">
                <a:solidFill>
                  <a:srgbClr val="CBDC32"/>
                </a:solidFill>
                <a:latin typeface="Arial"/>
                <a:cs typeface="Arial"/>
              </a:rPr>
              <a:t>causal</a:t>
            </a:r>
            <a:r>
              <a:rPr dirty="0" sz="3200" spc="-145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3200" spc="-185" b="1">
                <a:solidFill>
                  <a:srgbClr val="CBDC32"/>
                </a:solidFill>
                <a:latin typeface="Arial"/>
                <a:cs typeface="Arial"/>
              </a:rPr>
              <a:t>link</a:t>
            </a:r>
            <a:r>
              <a:rPr dirty="0" sz="3200" spc="-145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3200" spc="-195" b="1">
                <a:solidFill>
                  <a:srgbClr val="CBDC32"/>
                </a:solidFill>
                <a:latin typeface="Arial"/>
                <a:cs typeface="Arial"/>
              </a:rPr>
              <a:t>(generative</a:t>
            </a:r>
            <a:r>
              <a:rPr dirty="0" sz="3200" spc="-145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3200" spc="-254" b="1">
                <a:solidFill>
                  <a:srgbClr val="CBDC32"/>
                </a:solidFill>
                <a:latin typeface="Arial"/>
                <a:cs typeface="Arial"/>
              </a:rPr>
              <a:t>mechanism)</a:t>
            </a:r>
            <a:r>
              <a:rPr dirty="0" sz="3200" spc="-145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3200" spc="-90" b="1">
                <a:solidFill>
                  <a:srgbClr val="CBDC32"/>
                </a:solidFill>
                <a:latin typeface="Arial"/>
                <a:cs typeface="Arial"/>
              </a:rPr>
              <a:t>between </a:t>
            </a:r>
            <a:r>
              <a:rPr dirty="0" sz="3200" spc="-140" b="1">
                <a:solidFill>
                  <a:srgbClr val="CBDC32"/>
                </a:solidFill>
                <a:latin typeface="Arial"/>
                <a:cs typeface="Arial"/>
              </a:rPr>
              <a:t>the</a:t>
            </a:r>
            <a:r>
              <a:rPr dirty="0" sz="3200" spc="-145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3200" spc="-165" b="1">
                <a:solidFill>
                  <a:srgbClr val="CBDC32"/>
                </a:solidFill>
                <a:latin typeface="Arial"/>
                <a:cs typeface="Arial"/>
              </a:rPr>
              <a:t>intervention</a:t>
            </a:r>
            <a:r>
              <a:rPr dirty="0" sz="3200" spc="-145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3200" spc="-240" b="1">
                <a:solidFill>
                  <a:srgbClr val="CBDC32"/>
                </a:solidFill>
                <a:latin typeface="Arial"/>
                <a:cs typeface="Arial"/>
              </a:rPr>
              <a:t>and</a:t>
            </a:r>
            <a:r>
              <a:rPr dirty="0" sz="3200" spc="-150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3200" spc="-235" b="1">
                <a:solidFill>
                  <a:srgbClr val="CBDC32"/>
                </a:solidFill>
                <a:latin typeface="Arial"/>
                <a:cs typeface="Arial"/>
              </a:rPr>
              <a:t>an</a:t>
            </a:r>
            <a:r>
              <a:rPr dirty="0" sz="3200" spc="-145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3200" spc="-250" b="1">
                <a:solidFill>
                  <a:srgbClr val="CBDC32"/>
                </a:solidFill>
                <a:latin typeface="Arial"/>
                <a:cs typeface="Arial"/>
              </a:rPr>
              <a:t>observed</a:t>
            </a:r>
            <a:r>
              <a:rPr dirty="0" sz="3200" spc="-150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3200" spc="-65" b="1">
                <a:solidFill>
                  <a:srgbClr val="CBDC32"/>
                </a:solidFill>
                <a:latin typeface="Arial"/>
                <a:cs typeface="Arial"/>
              </a:rPr>
              <a:t>outcome.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444" rIns="0" bIns="0" rtlCol="0" vert="horz">
            <a:spAutoFit/>
          </a:bodyPr>
          <a:lstStyle/>
          <a:p>
            <a:pPr marL="260985">
              <a:lnSpc>
                <a:spcPct val="100000"/>
              </a:lnSpc>
              <a:spcBef>
                <a:spcPts val="100"/>
              </a:spcBef>
            </a:pPr>
            <a:r>
              <a:rPr dirty="0" spc="-260"/>
              <a:t>How</a:t>
            </a:r>
            <a:r>
              <a:rPr dirty="0" spc="-180"/>
              <a:t> </a:t>
            </a:r>
            <a:r>
              <a:rPr dirty="0" spc="-335"/>
              <a:t>does</a:t>
            </a:r>
            <a:r>
              <a:rPr dirty="0" spc="-180"/>
              <a:t> </a:t>
            </a:r>
            <a:r>
              <a:rPr dirty="0" spc="-254"/>
              <a:t>one</a:t>
            </a:r>
            <a:r>
              <a:rPr dirty="0" spc="-180"/>
              <a:t> </a:t>
            </a:r>
            <a:r>
              <a:rPr dirty="0" spc="-290"/>
              <a:t>do</a:t>
            </a:r>
            <a:r>
              <a:rPr dirty="0" spc="-180"/>
              <a:t> </a:t>
            </a:r>
            <a:r>
              <a:rPr dirty="0" spc="-310"/>
              <a:t>this?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spc="-45"/>
              <a:t>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4375" y="1473708"/>
            <a:ext cx="10276205" cy="3990975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12700" marR="490220">
              <a:lnSpc>
                <a:spcPts val="3479"/>
              </a:lnSpc>
              <a:spcBef>
                <a:spcPts val="515"/>
              </a:spcBef>
            </a:pPr>
            <a:r>
              <a:rPr dirty="0" sz="3200" spc="-215" b="1">
                <a:solidFill>
                  <a:srgbClr val="CBDC32"/>
                </a:solidFill>
                <a:latin typeface="Arial"/>
                <a:cs typeface="Arial"/>
              </a:rPr>
              <a:t>Develop,</a:t>
            </a:r>
            <a:r>
              <a:rPr dirty="0" sz="3200" spc="-130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3200" spc="-160" b="1">
                <a:solidFill>
                  <a:srgbClr val="CBDC32"/>
                </a:solidFill>
                <a:latin typeface="Arial"/>
                <a:cs typeface="Arial"/>
              </a:rPr>
              <a:t>then</a:t>
            </a:r>
            <a:r>
              <a:rPr dirty="0" sz="3200" spc="-140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3200" spc="-160" b="1">
                <a:solidFill>
                  <a:srgbClr val="CBDC32"/>
                </a:solidFill>
                <a:latin typeface="Arial"/>
                <a:cs typeface="Arial"/>
              </a:rPr>
              <a:t>test,</a:t>
            </a:r>
            <a:r>
              <a:rPr dirty="0" sz="3200" spc="-125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3200" spc="-280" b="1">
                <a:solidFill>
                  <a:srgbClr val="CBDC32"/>
                </a:solidFill>
                <a:latin typeface="Arial"/>
                <a:cs typeface="Arial"/>
              </a:rPr>
              <a:t>CMO</a:t>
            </a:r>
            <a:r>
              <a:rPr dirty="0" sz="3200" spc="-130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3200" spc="-240" b="1">
                <a:solidFill>
                  <a:srgbClr val="CBDC32"/>
                </a:solidFill>
                <a:latin typeface="Arial"/>
                <a:cs typeface="Arial"/>
              </a:rPr>
              <a:t>configurations</a:t>
            </a:r>
            <a:r>
              <a:rPr dirty="0" sz="3200" spc="-130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3200" spc="-204" b="1">
                <a:solidFill>
                  <a:srgbClr val="CBDC32"/>
                </a:solidFill>
                <a:latin typeface="Arial"/>
                <a:cs typeface="Arial"/>
              </a:rPr>
              <a:t>(aka</a:t>
            </a:r>
            <a:r>
              <a:rPr dirty="0" sz="3200" spc="-135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3200" spc="-190" b="1">
                <a:solidFill>
                  <a:srgbClr val="CBDC32"/>
                </a:solidFill>
                <a:latin typeface="Arial"/>
                <a:cs typeface="Arial"/>
              </a:rPr>
              <a:t>propositions, </a:t>
            </a:r>
            <a:r>
              <a:rPr dirty="0" sz="3200" spc="-250" b="1">
                <a:solidFill>
                  <a:srgbClr val="CBDC32"/>
                </a:solidFill>
                <a:latin typeface="Arial"/>
                <a:cs typeface="Arial"/>
              </a:rPr>
              <a:t>hypotheses,</a:t>
            </a:r>
            <a:r>
              <a:rPr dirty="0" sz="3200" spc="-155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3200" spc="-225" b="1">
                <a:solidFill>
                  <a:srgbClr val="CBDC32"/>
                </a:solidFill>
                <a:latin typeface="Arial"/>
                <a:cs typeface="Arial"/>
              </a:rPr>
              <a:t>educated</a:t>
            </a:r>
            <a:r>
              <a:rPr dirty="0" sz="3200" spc="-155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3200" spc="-315" b="1">
                <a:solidFill>
                  <a:srgbClr val="CBDC32"/>
                </a:solidFill>
                <a:latin typeface="Arial"/>
                <a:cs typeface="Arial"/>
              </a:rPr>
              <a:t>guesses).</a:t>
            </a:r>
            <a:endParaRPr sz="3200">
              <a:latin typeface="Arial"/>
              <a:cs typeface="Arial"/>
            </a:endParaRPr>
          </a:p>
          <a:p>
            <a:pPr marL="469265" marR="5080">
              <a:lnSpc>
                <a:spcPct val="123300"/>
              </a:lnSpc>
              <a:spcBef>
                <a:spcPts val="2135"/>
              </a:spcBef>
            </a:pPr>
            <a:r>
              <a:rPr dirty="0" sz="2400" spc="-315" b="1">
                <a:solidFill>
                  <a:srgbClr val="FFFFFF"/>
                </a:solidFill>
                <a:latin typeface="Arial"/>
                <a:cs typeface="Arial"/>
              </a:rPr>
              <a:t>CONTEXT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65">
                <a:solidFill>
                  <a:srgbClr val="FFFFFF"/>
                </a:solidFill>
                <a:latin typeface="Arial"/>
                <a:cs typeface="Arial"/>
              </a:rPr>
              <a:t>(C):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broad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conditions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5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intervention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introduced </a:t>
            </a:r>
            <a:r>
              <a:rPr dirty="0" sz="2400" spc="-225" b="1">
                <a:solidFill>
                  <a:srgbClr val="FFFFFF"/>
                </a:solidFill>
                <a:latin typeface="Arial"/>
                <a:cs typeface="Arial"/>
              </a:rPr>
              <a:t>MECHANISM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(M):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resources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reasonings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achieve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change </a:t>
            </a:r>
            <a:r>
              <a:rPr dirty="0" sz="2400" spc="-265" b="1">
                <a:solidFill>
                  <a:srgbClr val="FFFFFF"/>
                </a:solidFill>
                <a:latin typeface="Arial"/>
                <a:cs typeface="Arial"/>
              </a:rPr>
              <a:t>OUTCOME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(O):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Intended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unintended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75">
                <a:solidFill>
                  <a:srgbClr val="FFFFFF"/>
                </a:solidFill>
                <a:latin typeface="Arial"/>
                <a:cs typeface="Arial"/>
              </a:rPr>
              <a:t>changes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resulting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intervention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5"/>
              </a:spcBef>
            </a:pPr>
            <a:endParaRPr sz="2400">
              <a:latin typeface="Arial"/>
              <a:cs typeface="Arial"/>
            </a:endParaRPr>
          </a:p>
          <a:p>
            <a:pPr marL="12700" marR="1072515">
              <a:lnSpc>
                <a:spcPts val="3500"/>
              </a:lnSpc>
            </a:pPr>
            <a:r>
              <a:rPr dirty="0" sz="3200" spc="-310">
                <a:solidFill>
                  <a:srgbClr val="FFFFFF"/>
                </a:solidFill>
                <a:latin typeface="Arial"/>
                <a:cs typeface="Arial"/>
              </a:rPr>
              <a:t>CMO</a:t>
            </a:r>
            <a:r>
              <a:rPr dirty="0" sz="32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5">
                <a:solidFill>
                  <a:srgbClr val="FFFFFF"/>
                </a:solidFill>
                <a:latin typeface="Arial"/>
                <a:cs typeface="Arial"/>
              </a:rPr>
              <a:t>configurations</a:t>
            </a:r>
            <a:r>
              <a:rPr dirty="0" sz="32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55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32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90">
                <a:solidFill>
                  <a:srgbClr val="FFFFFF"/>
                </a:solidFill>
                <a:latin typeface="Arial"/>
                <a:cs typeface="Arial"/>
              </a:rPr>
              <a:t>intended</a:t>
            </a:r>
            <a:r>
              <a:rPr dirty="0" sz="32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32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85">
                <a:solidFill>
                  <a:srgbClr val="FFFFFF"/>
                </a:solidFill>
                <a:latin typeface="Arial"/>
                <a:cs typeface="Arial"/>
              </a:rPr>
              <a:t>deliver</a:t>
            </a:r>
            <a:r>
              <a:rPr dirty="0" sz="32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granular </a:t>
            </a:r>
            <a:r>
              <a:rPr dirty="0" sz="3200" spc="-130">
                <a:solidFill>
                  <a:srgbClr val="FFFFFF"/>
                </a:solidFill>
                <a:latin typeface="Arial"/>
                <a:cs typeface="Arial"/>
              </a:rPr>
              <a:t>explanations</a:t>
            </a:r>
            <a:r>
              <a:rPr dirty="0" sz="32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32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65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dirty="0" sz="32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35">
                <a:solidFill>
                  <a:srgbClr val="FFFFFF"/>
                </a:solidFill>
                <a:latin typeface="Arial"/>
                <a:cs typeface="Arial"/>
              </a:rPr>
              <a:t>works,</a:t>
            </a:r>
            <a:r>
              <a:rPr dirty="0" sz="32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32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95">
                <a:solidFill>
                  <a:srgbClr val="FFFFFF"/>
                </a:solidFill>
                <a:latin typeface="Arial"/>
                <a:cs typeface="Arial"/>
              </a:rPr>
              <a:t>whom,</a:t>
            </a:r>
            <a:r>
              <a:rPr dirty="0" sz="32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3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32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65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dirty="0" sz="32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45">
                <a:solidFill>
                  <a:srgbClr val="FFFFFF"/>
                </a:solidFill>
                <a:latin typeface="Arial"/>
                <a:cs typeface="Arial"/>
              </a:rPr>
              <a:t>context.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444" rIns="0" bIns="0" rtlCol="0" vert="horz">
            <a:spAutoFit/>
          </a:bodyPr>
          <a:lstStyle/>
          <a:p>
            <a:pPr marL="260985">
              <a:lnSpc>
                <a:spcPct val="100000"/>
              </a:lnSpc>
              <a:spcBef>
                <a:spcPts val="100"/>
              </a:spcBef>
            </a:pPr>
            <a:r>
              <a:rPr dirty="0" spc="-160"/>
              <a:t>In</a:t>
            </a:r>
            <a:r>
              <a:rPr dirty="0" spc="-175"/>
              <a:t> </a:t>
            </a:r>
            <a:r>
              <a:rPr dirty="0" spc="-240"/>
              <a:t>a</a:t>
            </a:r>
            <a:r>
              <a:rPr dirty="0" spc="-170"/>
              <a:t> </a:t>
            </a:r>
            <a:r>
              <a:rPr dirty="0" spc="-215"/>
              <a:t>perfect</a:t>
            </a:r>
            <a:r>
              <a:rPr dirty="0" spc="-165"/>
              <a:t> </a:t>
            </a:r>
            <a:r>
              <a:rPr dirty="0" spc="-160"/>
              <a:t>world:</a:t>
            </a:r>
          </a:p>
        </p:txBody>
      </p:sp>
      <p:sp>
        <p:nvSpPr>
          <p:cNvPr id="3" name="object 3"/>
          <p:cNvSpPr/>
          <p:nvPr/>
        </p:nvSpPr>
        <p:spPr>
          <a:xfrm>
            <a:off x="835503" y="1430389"/>
            <a:ext cx="604520" cy="604520"/>
          </a:xfrm>
          <a:custGeom>
            <a:avLst/>
            <a:gdLst/>
            <a:ahLst/>
            <a:cxnLst/>
            <a:rect l="l" t="t" r="r" b="b"/>
            <a:pathLst>
              <a:path w="604519" h="604519">
                <a:moveTo>
                  <a:pt x="302261" y="0"/>
                </a:moveTo>
                <a:lnTo>
                  <a:pt x="253232" y="3956"/>
                </a:lnTo>
                <a:lnTo>
                  <a:pt x="206723" y="15409"/>
                </a:lnTo>
                <a:lnTo>
                  <a:pt x="163354" y="33737"/>
                </a:lnTo>
                <a:lnTo>
                  <a:pt x="123749" y="58319"/>
                </a:lnTo>
                <a:lnTo>
                  <a:pt x="88530" y="88530"/>
                </a:lnTo>
                <a:lnTo>
                  <a:pt x="58318" y="123749"/>
                </a:lnTo>
                <a:lnTo>
                  <a:pt x="33737" y="163354"/>
                </a:lnTo>
                <a:lnTo>
                  <a:pt x="15409" y="206723"/>
                </a:lnTo>
                <a:lnTo>
                  <a:pt x="3956" y="253233"/>
                </a:lnTo>
                <a:lnTo>
                  <a:pt x="0" y="302261"/>
                </a:lnTo>
                <a:lnTo>
                  <a:pt x="3956" y="351289"/>
                </a:lnTo>
                <a:lnTo>
                  <a:pt x="15409" y="397799"/>
                </a:lnTo>
                <a:lnTo>
                  <a:pt x="33737" y="441167"/>
                </a:lnTo>
                <a:lnTo>
                  <a:pt x="58318" y="480772"/>
                </a:lnTo>
                <a:lnTo>
                  <a:pt x="88530" y="515992"/>
                </a:lnTo>
                <a:lnTo>
                  <a:pt x="123749" y="546203"/>
                </a:lnTo>
                <a:lnTo>
                  <a:pt x="163354" y="570784"/>
                </a:lnTo>
                <a:lnTo>
                  <a:pt x="206723" y="589113"/>
                </a:lnTo>
                <a:lnTo>
                  <a:pt x="253232" y="600566"/>
                </a:lnTo>
                <a:lnTo>
                  <a:pt x="302261" y="604522"/>
                </a:lnTo>
                <a:lnTo>
                  <a:pt x="351289" y="600566"/>
                </a:lnTo>
                <a:lnTo>
                  <a:pt x="397798" y="589113"/>
                </a:lnTo>
                <a:lnTo>
                  <a:pt x="441167" y="570784"/>
                </a:lnTo>
                <a:lnTo>
                  <a:pt x="480772" y="546203"/>
                </a:lnTo>
                <a:lnTo>
                  <a:pt x="515991" y="515992"/>
                </a:lnTo>
                <a:lnTo>
                  <a:pt x="546203" y="480772"/>
                </a:lnTo>
                <a:lnTo>
                  <a:pt x="570784" y="441167"/>
                </a:lnTo>
                <a:lnTo>
                  <a:pt x="589112" y="397799"/>
                </a:lnTo>
                <a:lnTo>
                  <a:pt x="600566" y="351289"/>
                </a:lnTo>
                <a:lnTo>
                  <a:pt x="604522" y="302261"/>
                </a:lnTo>
                <a:lnTo>
                  <a:pt x="600566" y="253233"/>
                </a:lnTo>
                <a:lnTo>
                  <a:pt x="589112" y="206723"/>
                </a:lnTo>
                <a:lnTo>
                  <a:pt x="570784" y="163354"/>
                </a:lnTo>
                <a:lnTo>
                  <a:pt x="546203" y="123749"/>
                </a:lnTo>
                <a:lnTo>
                  <a:pt x="515991" y="88530"/>
                </a:lnTo>
                <a:lnTo>
                  <a:pt x="480772" y="58319"/>
                </a:lnTo>
                <a:lnTo>
                  <a:pt x="441167" y="33737"/>
                </a:lnTo>
                <a:lnTo>
                  <a:pt x="397798" y="15409"/>
                </a:lnTo>
                <a:lnTo>
                  <a:pt x="351289" y="3956"/>
                </a:lnTo>
                <a:lnTo>
                  <a:pt x="302261" y="0"/>
                </a:lnTo>
                <a:close/>
              </a:path>
            </a:pathLst>
          </a:custGeom>
          <a:solidFill>
            <a:srgbClr val="CBDC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5503" y="2444139"/>
            <a:ext cx="604520" cy="604520"/>
          </a:xfrm>
          <a:custGeom>
            <a:avLst/>
            <a:gdLst/>
            <a:ahLst/>
            <a:cxnLst/>
            <a:rect l="l" t="t" r="r" b="b"/>
            <a:pathLst>
              <a:path w="604519" h="604519">
                <a:moveTo>
                  <a:pt x="302261" y="0"/>
                </a:moveTo>
                <a:lnTo>
                  <a:pt x="253232" y="3956"/>
                </a:lnTo>
                <a:lnTo>
                  <a:pt x="206723" y="15409"/>
                </a:lnTo>
                <a:lnTo>
                  <a:pt x="163354" y="33737"/>
                </a:lnTo>
                <a:lnTo>
                  <a:pt x="123749" y="58318"/>
                </a:lnTo>
                <a:lnTo>
                  <a:pt x="88530" y="88529"/>
                </a:lnTo>
                <a:lnTo>
                  <a:pt x="58318" y="123749"/>
                </a:lnTo>
                <a:lnTo>
                  <a:pt x="33737" y="163354"/>
                </a:lnTo>
                <a:lnTo>
                  <a:pt x="15409" y="206723"/>
                </a:lnTo>
                <a:lnTo>
                  <a:pt x="3956" y="253232"/>
                </a:lnTo>
                <a:lnTo>
                  <a:pt x="0" y="302261"/>
                </a:lnTo>
                <a:lnTo>
                  <a:pt x="3956" y="351289"/>
                </a:lnTo>
                <a:lnTo>
                  <a:pt x="15409" y="397798"/>
                </a:lnTo>
                <a:lnTo>
                  <a:pt x="33737" y="441167"/>
                </a:lnTo>
                <a:lnTo>
                  <a:pt x="58318" y="480772"/>
                </a:lnTo>
                <a:lnTo>
                  <a:pt x="88530" y="515991"/>
                </a:lnTo>
                <a:lnTo>
                  <a:pt x="123749" y="546202"/>
                </a:lnTo>
                <a:lnTo>
                  <a:pt x="163354" y="570783"/>
                </a:lnTo>
                <a:lnTo>
                  <a:pt x="206723" y="589111"/>
                </a:lnTo>
                <a:lnTo>
                  <a:pt x="253232" y="600565"/>
                </a:lnTo>
                <a:lnTo>
                  <a:pt x="302261" y="604521"/>
                </a:lnTo>
                <a:lnTo>
                  <a:pt x="351289" y="600565"/>
                </a:lnTo>
                <a:lnTo>
                  <a:pt x="397798" y="589111"/>
                </a:lnTo>
                <a:lnTo>
                  <a:pt x="441167" y="570783"/>
                </a:lnTo>
                <a:lnTo>
                  <a:pt x="480772" y="546202"/>
                </a:lnTo>
                <a:lnTo>
                  <a:pt x="515991" y="515991"/>
                </a:lnTo>
                <a:lnTo>
                  <a:pt x="546203" y="480772"/>
                </a:lnTo>
                <a:lnTo>
                  <a:pt x="570784" y="441167"/>
                </a:lnTo>
                <a:lnTo>
                  <a:pt x="589112" y="397798"/>
                </a:lnTo>
                <a:lnTo>
                  <a:pt x="600566" y="351289"/>
                </a:lnTo>
                <a:lnTo>
                  <a:pt x="604522" y="302261"/>
                </a:lnTo>
                <a:lnTo>
                  <a:pt x="600566" y="253232"/>
                </a:lnTo>
                <a:lnTo>
                  <a:pt x="589112" y="206723"/>
                </a:lnTo>
                <a:lnTo>
                  <a:pt x="570784" y="163354"/>
                </a:lnTo>
                <a:lnTo>
                  <a:pt x="546203" y="123749"/>
                </a:lnTo>
                <a:lnTo>
                  <a:pt x="515991" y="88529"/>
                </a:lnTo>
                <a:lnTo>
                  <a:pt x="480772" y="58318"/>
                </a:lnTo>
                <a:lnTo>
                  <a:pt x="441167" y="33737"/>
                </a:lnTo>
                <a:lnTo>
                  <a:pt x="397798" y="15409"/>
                </a:lnTo>
                <a:lnTo>
                  <a:pt x="351289" y="3956"/>
                </a:lnTo>
                <a:lnTo>
                  <a:pt x="302261" y="0"/>
                </a:lnTo>
                <a:close/>
              </a:path>
            </a:pathLst>
          </a:custGeom>
          <a:solidFill>
            <a:srgbClr val="CBDC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35503" y="3519777"/>
            <a:ext cx="604520" cy="604520"/>
          </a:xfrm>
          <a:custGeom>
            <a:avLst/>
            <a:gdLst/>
            <a:ahLst/>
            <a:cxnLst/>
            <a:rect l="l" t="t" r="r" b="b"/>
            <a:pathLst>
              <a:path w="604519" h="604520">
                <a:moveTo>
                  <a:pt x="302261" y="0"/>
                </a:moveTo>
                <a:lnTo>
                  <a:pt x="253232" y="3956"/>
                </a:lnTo>
                <a:lnTo>
                  <a:pt x="206723" y="15409"/>
                </a:lnTo>
                <a:lnTo>
                  <a:pt x="163354" y="33737"/>
                </a:lnTo>
                <a:lnTo>
                  <a:pt x="123749" y="58318"/>
                </a:lnTo>
                <a:lnTo>
                  <a:pt x="88530" y="88529"/>
                </a:lnTo>
                <a:lnTo>
                  <a:pt x="58318" y="123749"/>
                </a:lnTo>
                <a:lnTo>
                  <a:pt x="33737" y="163354"/>
                </a:lnTo>
                <a:lnTo>
                  <a:pt x="15409" y="206723"/>
                </a:lnTo>
                <a:lnTo>
                  <a:pt x="3956" y="253232"/>
                </a:lnTo>
                <a:lnTo>
                  <a:pt x="0" y="302261"/>
                </a:lnTo>
                <a:lnTo>
                  <a:pt x="3956" y="351289"/>
                </a:lnTo>
                <a:lnTo>
                  <a:pt x="15409" y="397798"/>
                </a:lnTo>
                <a:lnTo>
                  <a:pt x="33737" y="441167"/>
                </a:lnTo>
                <a:lnTo>
                  <a:pt x="58318" y="480772"/>
                </a:lnTo>
                <a:lnTo>
                  <a:pt x="88530" y="515991"/>
                </a:lnTo>
                <a:lnTo>
                  <a:pt x="123749" y="546202"/>
                </a:lnTo>
                <a:lnTo>
                  <a:pt x="163354" y="570783"/>
                </a:lnTo>
                <a:lnTo>
                  <a:pt x="206723" y="589111"/>
                </a:lnTo>
                <a:lnTo>
                  <a:pt x="253232" y="600565"/>
                </a:lnTo>
                <a:lnTo>
                  <a:pt x="302261" y="604521"/>
                </a:lnTo>
                <a:lnTo>
                  <a:pt x="351289" y="600565"/>
                </a:lnTo>
                <a:lnTo>
                  <a:pt x="397798" y="589111"/>
                </a:lnTo>
                <a:lnTo>
                  <a:pt x="441167" y="570783"/>
                </a:lnTo>
                <a:lnTo>
                  <a:pt x="480772" y="546202"/>
                </a:lnTo>
                <a:lnTo>
                  <a:pt x="515991" y="515991"/>
                </a:lnTo>
                <a:lnTo>
                  <a:pt x="546203" y="480772"/>
                </a:lnTo>
                <a:lnTo>
                  <a:pt x="570784" y="441167"/>
                </a:lnTo>
                <a:lnTo>
                  <a:pt x="589112" y="397798"/>
                </a:lnTo>
                <a:lnTo>
                  <a:pt x="600566" y="351289"/>
                </a:lnTo>
                <a:lnTo>
                  <a:pt x="604522" y="302261"/>
                </a:lnTo>
                <a:lnTo>
                  <a:pt x="600566" y="253232"/>
                </a:lnTo>
                <a:lnTo>
                  <a:pt x="589112" y="206723"/>
                </a:lnTo>
                <a:lnTo>
                  <a:pt x="570784" y="163354"/>
                </a:lnTo>
                <a:lnTo>
                  <a:pt x="546203" y="123749"/>
                </a:lnTo>
                <a:lnTo>
                  <a:pt x="515991" y="88529"/>
                </a:lnTo>
                <a:lnTo>
                  <a:pt x="480772" y="58318"/>
                </a:lnTo>
                <a:lnTo>
                  <a:pt x="441167" y="33737"/>
                </a:lnTo>
                <a:lnTo>
                  <a:pt x="397798" y="15409"/>
                </a:lnTo>
                <a:lnTo>
                  <a:pt x="351289" y="3956"/>
                </a:lnTo>
                <a:lnTo>
                  <a:pt x="302261" y="0"/>
                </a:lnTo>
                <a:close/>
              </a:path>
            </a:pathLst>
          </a:custGeom>
          <a:solidFill>
            <a:srgbClr val="CBDC3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8069892" y="1178016"/>
            <a:ext cx="3596004" cy="5165725"/>
            <a:chOff x="8069892" y="1178016"/>
            <a:chExt cx="3596004" cy="5165725"/>
          </a:xfrm>
        </p:grpSpPr>
        <p:sp>
          <p:nvSpPr>
            <p:cNvPr id="7" name="object 7"/>
            <p:cNvSpPr/>
            <p:nvPr/>
          </p:nvSpPr>
          <p:spPr>
            <a:xfrm>
              <a:off x="8076242" y="1184366"/>
              <a:ext cx="3583304" cy="5153025"/>
            </a:xfrm>
            <a:custGeom>
              <a:avLst/>
              <a:gdLst/>
              <a:ahLst/>
              <a:cxnLst/>
              <a:rect l="l" t="t" r="r" b="b"/>
              <a:pathLst>
                <a:path w="3583304" h="5153025">
                  <a:moveTo>
                    <a:pt x="3582984" y="0"/>
                  </a:moveTo>
                  <a:lnTo>
                    <a:pt x="0" y="0"/>
                  </a:lnTo>
                  <a:lnTo>
                    <a:pt x="0" y="5152931"/>
                  </a:lnTo>
                  <a:lnTo>
                    <a:pt x="3582984" y="5152931"/>
                  </a:lnTo>
                  <a:lnTo>
                    <a:pt x="3582984" y="0"/>
                  </a:lnTo>
                  <a:close/>
                </a:path>
              </a:pathLst>
            </a:custGeom>
            <a:solidFill>
              <a:srgbClr val="42A7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076242" y="1184366"/>
              <a:ext cx="3583304" cy="5153025"/>
            </a:xfrm>
            <a:custGeom>
              <a:avLst/>
              <a:gdLst/>
              <a:ahLst/>
              <a:cxnLst/>
              <a:rect l="l" t="t" r="r" b="b"/>
              <a:pathLst>
                <a:path w="3583304" h="5153025">
                  <a:moveTo>
                    <a:pt x="0" y="0"/>
                  </a:moveTo>
                  <a:lnTo>
                    <a:pt x="3582985" y="0"/>
                  </a:lnTo>
                  <a:lnTo>
                    <a:pt x="3582985" y="5152932"/>
                  </a:lnTo>
                  <a:lnTo>
                    <a:pt x="0" y="515293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7A7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821333" y="5427609"/>
            <a:ext cx="604520" cy="604520"/>
          </a:xfrm>
          <a:custGeom>
            <a:avLst/>
            <a:gdLst/>
            <a:ahLst/>
            <a:cxnLst/>
            <a:rect l="l" t="t" r="r" b="b"/>
            <a:pathLst>
              <a:path w="604519" h="604520">
                <a:moveTo>
                  <a:pt x="302261" y="0"/>
                </a:moveTo>
                <a:lnTo>
                  <a:pt x="253232" y="3956"/>
                </a:lnTo>
                <a:lnTo>
                  <a:pt x="206723" y="15409"/>
                </a:lnTo>
                <a:lnTo>
                  <a:pt x="163354" y="33737"/>
                </a:lnTo>
                <a:lnTo>
                  <a:pt x="123749" y="58319"/>
                </a:lnTo>
                <a:lnTo>
                  <a:pt x="88530" y="88530"/>
                </a:lnTo>
                <a:lnTo>
                  <a:pt x="58318" y="123749"/>
                </a:lnTo>
                <a:lnTo>
                  <a:pt x="33737" y="163355"/>
                </a:lnTo>
                <a:lnTo>
                  <a:pt x="15409" y="206723"/>
                </a:lnTo>
                <a:lnTo>
                  <a:pt x="3956" y="253233"/>
                </a:lnTo>
                <a:lnTo>
                  <a:pt x="0" y="302261"/>
                </a:lnTo>
                <a:lnTo>
                  <a:pt x="3956" y="351289"/>
                </a:lnTo>
                <a:lnTo>
                  <a:pt x="15409" y="397799"/>
                </a:lnTo>
                <a:lnTo>
                  <a:pt x="33737" y="441167"/>
                </a:lnTo>
                <a:lnTo>
                  <a:pt x="58318" y="480773"/>
                </a:lnTo>
                <a:lnTo>
                  <a:pt x="88530" y="515992"/>
                </a:lnTo>
                <a:lnTo>
                  <a:pt x="123749" y="546203"/>
                </a:lnTo>
                <a:lnTo>
                  <a:pt x="163354" y="570784"/>
                </a:lnTo>
                <a:lnTo>
                  <a:pt x="206723" y="589113"/>
                </a:lnTo>
                <a:lnTo>
                  <a:pt x="253232" y="600566"/>
                </a:lnTo>
                <a:lnTo>
                  <a:pt x="302261" y="604522"/>
                </a:lnTo>
                <a:lnTo>
                  <a:pt x="351289" y="600566"/>
                </a:lnTo>
                <a:lnTo>
                  <a:pt x="397798" y="589113"/>
                </a:lnTo>
                <a:lnTo>
                  <a:pt x="441167" y="570784"/>
                </a:lnTo>
                <a:lnTo>
                  <a:pt x="480772" y="546203"/>
                </a:lnTo>
                <a:lnTo>
                  <a:pt x="515991" y="515992"/>
                </a:lnTo>
                <a:lnTo>
                  <a:pt x="546202" y="480773"/>
                </a:lnTo>
                <a:lnTo>
                  <a:pt x="570783" y="441167"/>
                </a:lnTo>
                <a:lnTo>
                  <a:pt x="589112" y="397799"/>
                </a:lnTo>
                <a:lnTo>
                  <a:pt x="600565" y="351289"/>
                </a:lnTo>
                <a:lnTo>
                  <a:pt x="604521" y="302261"/>
                </a:lnTo>
                <a:lnTo>
                  <a:pt x="600565" y="253233"/>
                </a:lnTo>
                <a:lnTo>
                  <a:pt x="589112" y="206723"/>
                </a:lnTo>
                <a:lnTo>
                  <a:pt x="570783" y="163355"/>
                </a:lnTo>
                <a:lnTo>
                  <a:pt x="546202" y="123749"/>
                </a:lnTo>
                <a:lnTo>
                  <a:pt x="515991" y="88530"/>
                </a:lnTo>
                <a:lnTo>
                  <a:pt x="480772" y="58319"/>
                </a:lnTo>
                <a:lnTo>
                  <a:pt x="441167" y="33737"/>
                </a:lnTo>
                <a:lnTo>
                  <a:pt x="397798" y="15409"/>
                </a:lnTo>
                <a:lnTo>
                  <a:pt x="351289" y="3956"/>
                </a:lnTo>
                <a:lnTo>
                  <a:pt x="302261" y="0"/>
                </a:lnTo>
                <a:close/>
              </a:path>
            </a:pathLst>
          </a:custGeom>
          <a:solidFill>
            <a:srgbClr val="CBDC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35503" y="4523378"/>
            <a:ext cx="604520" cy="604520"/>
          </a:xfrm>
          <a:custGeom>
            <a:avLst/>
            <a:gdLst/>
            <a:ahLst/>
            <a:cxnLst/>
            <a:rect l="l" t="t" r="r" b="b"/>
            <a:pathLst>
              <a:path w="604519" h="604520">
                <a:moveTo>
                  <a:pt x="302261" y="0"/>
                </a:moveTo>
                <a:lnTo>
                  <a:pt x="253232" y="3956"/>
                </a:lnTo>
                <a:lnTo>
                  <a:pt x="206723" y="15409"/>
                </a:lnTo>
                <a:lnTo>
                  <a:pt x="163354" y="33737"/>
                </a:lnTo>
                <a:lnTo>
                  <a:pt x="123749" y="58318"/>
                </a:lnTo>
                <a:lnTo>
                  <a:pt x="88530" y="88529"/>
                </a:lnTo>
                <a:lnTo>
                  <a:pt x="58318" y="123749"/>
                </a:lnTo>
                <a:lnTo>
                  <a:pt x="33737" y="163354"/>
                </a:lnTo>
                <a:lnTo>
                  <a:pt x="15409" y="206723"/>
                </a:lnTo>
                <a:lnTo>
                  <a:pt x="3956" y="253232"/>
                </a:lnTo>
                <a:lnTo>
                  <a:pt x="0" y="302261"/>
                </a:lnTo>
                <a:lnTo>
                  <a:pt x="3956" y="351289"/>
                </a:lnTo>
                <a:lnTo>
                  <a:pt x="15409" y="397798"/>
                </a:lnTo>
                <a:lnTo>
                  <a:pt x="33737" y="441167"/>
                </a:lnTo>
                <a:lnTo>
                  <a:pt x="58318" y="480772"/>
                </a:lnTo>
                <a:lnTo>
                  <a:pt x="88530" y="515991"/>
                </a:lnTo>
                <a:lnTo>
                  <a:pt x="123749" y="546202"/>
                </a:lnTo>
                <a:lnTo>
                  <a:pt x="163354" y="570783"/>
                </a:lnTo>
                <a:lnTo>
                  <a:pt x="206723" y="589111"/>
                </a:lnTo>
                <a:lnTo>
                  <a:pt x="253232" y="600565"/>
                </a:lnTo>
                <a:lnTo>
                  <a:pt x="302261" y="604521"/>
                </a:lnTo>
                <a:lnTo>
                  <a:pt x="351289" y="600565"/>
                </a:lnTo>
                <a:lnTo>
                  <a:pt x="397798" y="589111"/>
                </a:lnTo>
                <a:lnTo>
                  <a:pt x="441167" y="570783"/>
                </a:lnTo>
                <a:lnTo>
                  <a:pt x="480772" y="546202"/>
                </a:lnTo>
                <a:lnTo>
                  <a:pt x="515991" y="515991"/>
                </a:lnTo>
                <a:lnTo>
                  <a:pt x="546203" y="480772"/>
                </a:lnTo>
                <a:lnTo>
                  <a:pt x="570784" y="441167"/>
                </a:lnTo>
                <a:lnTo>
                  <a:pt x="589112" y="397798"/>
                </a:lnTo>
                <a:lnTo>
                  <a:pt x="600566" y="351289"/>
                </a:lnTo>
                <a:lnTo>
                  <a:pt x="604522" y="302261"/>
                </a:lnTo>
                <a:lnTo>
                  <a:pt x="600566" y="253232"/>
                </a:lnTo>
                <a:lnTo>
                  <a:pt x="589112" y="206723"/>
                </a:lnTo>
                <a:lnTo>
                  <a:pt x="570784" y="163354"/>
                </a:lnTo>
                <a:lnTo>
                  <a:pt x="546203" y="123749"/>
                </a:lnTo>
                <a:lnTo>
                  <a:pt x="515991" y="88529"/>
                </a:lnTo>
                <a:lnTo>
                  <a:pt x="480772" y="58318"/>
                </a:lnTo>
                <a:lnTo>
                  <a:pt x="441167" y="33737"/>
                </a:lnTo>
                <a:lnTo>
                  <a:pt x="397798" y="15409"/>
                </a:lnTo>
                <a:lnTo>
                  <a:pt x="351289" y="3956"/>
                </a:lnTo>
                <a:lnTo>
                  <a:pt x="302261" y="0"/>
                </a:lnTo>
                <a:close/>
              </a:path>
            </a:pathLst>
          </a:custGeom>
          <a:solidFill>
            <a:srgbClr val="CBDC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766524" y="1515363"/>
            <a:ext cx="5097780" cy="4503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6675">
              <a:lnSpc>
                <a:spcPct val="100000"/>
              </a:lnSpc>
              <a:spcBef>
                <a:spcPts val="100"/>
              </a:spcBef>
            </a:pP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Formulate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initial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theories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>
              <a:latin typeface="Arial"/>
              <a:cs typeface="Arial"/>
            </a:endParaRPr>
          </a:p>
          <a:p>
            <a:pPr marL="39370" marR="19685">
              <a:lnSpc>
                <a:spcPts val="3000"/>
              </a:lnSpc>
            </a:pP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Collect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data,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refine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theories, 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create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10">
                <a:solidFill>
                  <a:srgbClr val="FFFFFF"/>
                </a:solidFill>
                <a:latin typeface="Arial"/>
                <a:cs typeface="Arial"/>
              </a:rPr>
              <a:t>CMOs</a:t>
            </a:r>
            <a:endParaRPr sz="2800">
              <a:latin typeface="Arial"/>
              <a:cs typeface="Arial"/>
            </a:endParaRPr>
          </a:p>
          <a:p>
            <a:pPr marL="39370" marR="5080">
              <a:lnSpc>
                <a:spcPct val="80000"/>
              </a:lnSpc>
              <a:spcBef>
                <a:spcPts val="3105"/>
              </a:spcBef>
            </a:pPr>
            <a:r>
              <a:rPr dirty="0" sz="2800" spc="-245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data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literature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continue 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theory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building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refinement</a:t>
            </a:r>
            <a:endParaRPr sz="2800">
              <a:latin typeface="Arial"/>
              <a:cs typeface="Arial"/>
            </a:endParaRPr>
          </a:p>
          <a:p>
            <a:pPr marL="12700" marR="165100">
              <a:lnSpc>
                <a:spcPct val="101400"/>
              </a:lnSpc>
              <a:spcBef>
                <a:spcPts val="2210"/>
              </a:spcBef>
            </a:pPr>
            <a:r>
              <a:rPr dirty="0" sz="2800" spc="-170">
                <a:solidFill>
                  <a:srgbClr val="FFFFFF"/>
                </a:solidFill>
                <a:latin typeface="Arial"/>
                <a:cs typeface="Arial"/>
              </a:rPr>
              <a:t>Discard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initial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theories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approximate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reality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dirty="0" sz="2800" spc="-180">
                <a:solidFill>
                  <a:srgbClr val="FFFFFF"/>
                </a:solidFill>
                <a:latin typeface="Arial"/>
                <a:cs typeface="Arial"/>
              </a:rPr>
              <a:t>Create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explanatory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theories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37158" y="2163064"/>
            <a:ext cx="595630" cy="57721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algn="just" marR="5080" indent="9525">
              <a:lnSpc>
                <a:spcPts val="1390"/>
              </a:lnSpc>
              <a:spcBef>
                <a:spcPts val="285"/>
              </a:spcBef>
            </a:pPr>
            <a:r>
              <a:rPr dirty="0" sz="1300" spc="-95" b="1">
                <a:latin typeface="Arial"/>
                <a:cs typeface="Arial"/>
              </a:rPr>
              <a:t>Develop </a:t>
            </a:r>
            <a:r>
              <a:rPr dirty="0" sz="1300" spc="-110" b="1">
                <a:latin typeface="Arial"/>
                <a:cs typeface="Arial"/>
              </a:rPr>
              <a:t>program </a:t>
            </a:r>
            <a:r>
              <a:rPr dirty="0" sz="1300" spc="-75" b="1">
                <a:latin typeface="Arial"/>
                <a:cs typeface="Arial"/>
              </a:rPr>
              <a:t>theories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360664" y="2862072"/>
            <a:ext cx="3148965" cy="2286000"/>
            <a:chOff x="8360664" y="2862072"/>
            <a:chExt cx="3148965" cy="228600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30712" y="2862072"/>
              <a:ext cx="478535" cy="7955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02240" y="4450080"/>
              <a:ext cx="786383" cy="6979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74608" y="4486655"/>
              <a:ext cx="810768" cy="60045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60664" y="2904744"/>
              <a:ext cx="405383" cy="75590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0970286" y="3772408"/>
            <a:ext cx="577215" cy="58039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algn="ctr" marR="5080">
              <a:lnSpc>
                <a:spcPct val="90000"/>
              </a:lnSpc>
              <a:spcBef>
                <a:spcPts val="254"/>
              </a:spcBef>
            </a:pPr>
            <a:r>
              <a:rPr dirty="0" sz="1300" spc="-10" b="1">
                <a:latin typeface="Arial"/>
                <a:cs typeface="Arial"/>
              </a:rPr>
              <a:t>Collect </a:t>
            </a:r>
            <a:r>
              <a:rPr dirty="0" sz="1300" spc="-80" b="1">
                <a:latin typeface="Arial"/>
                <a:cs typeface="Arial"/>
              </a:rPr>
              <a:t>relevant </a:t>
            </a:r>
            <a:r>
              <a:rPr dirty="0" sz="1300" spc="-20" b="1">
                <a:latin typeface="Arial"/>
                <a:cs typeface="Arial"/>
              </a:rPr>
              <a:t>data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601196" y="4680711"/>
            <a:ext cx="572770" cy="76962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just" marR="5080" indent="13335">
              <a:lnSpc>
                <a:spcPct val="91800"/>
              </a:lnSpc>
              <a:spcBef>
                <a:spcPts val="225"/>
              </a:spcBef>
            </a:pPr>
            <a:r>
              <a:rPr dirty="0" sz="1300" spc="-100" b="1">
                <a:latin typeface="Arial"/>
                <a:cs typeface="Arial"/>
              </a:rPr>
              <a:t>Analyze </a:t>
            </a:r>
            <a:r>
              <a:rPr dirty="0" sz="1300" spc="-105" b="1">
                <a:latin typeface="Arial"/>
                <a:cs typeface="Arial"/>
              </a:rPr>
              <a:t>data</a:t>
            </a:r>
            <a:r>
              <a:rPr dirty="0" sz="1300" spc="40" b="1">
                <a:latin typeface="Arial"/>
                <a:cs typeface="Arial"/>
              </a:rPr>
              <a:t> </a:t>
            </a:r>
            <a:r>
              <a:rPr dirty="0" sz="1300" spc="-50" b="1">
                <a:latin typeface="Arial"/>
                <a:cs typeface="Arial"/>
              </a:rPr>
              <a:t>&amp; </a:t>
            </a:r>
            <a:r>
              <a:rPr dirty="0" sz="1300" spc="-120" b="1">
                <a:latin typeface="Arial"/>
                <a:cs typeface="Arial"/>
              </a:rPr>
              <a:t>propose </a:t>
            </a:r>
            <a:r>
              <a:rPr dirty="0" sz="1300" spc="-20" b="1">
                <a:latin typeface="Arial"/>
                <a:cs typeface="Arial"/>
              </a:rPr>
              <a:t>CMOs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18190" y="3772408"/>
            <a:ext cx="797560" cy="58039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algn="ctr" marR="5080" indent="-635">
              <a:lnSpc>
                <a:spcPct val="90000"/>
              </a:lnSpc>
              <a:spcBef>
                <a:spcPts val="254"/>
              </a:spcBef>
            </a:pPr>
            <a:r>
              <a:rPr dirty="0" sz="1300" spc="-95" b="1">
                <a:latin typeface="Arial"/>
                <a:cs typeface="Arial"/>
              </a:rPr>
              <a:t>Return</a:t>
            </a:r>
            <a:r>
              <a:rPr dirty="0" sz="1300" spc="-60" b="1">
                <a:latin typeface="Arial"/>
                <a:cs typeface="Arial"/>
              </a:rPr>
              <a:t> </a:t>
            </a:r>
            <a:r>
              <a:rPr dirty="0" sz="1300" spc="-25" b="1">
                <a:latin typeface="Arial"/>
                <a:cs typeface="Arial"/>
              </a:rPr>
              <a:t>to </a:t>
            </a:r>
            <a:r>
              <a:rPr dirty="0" sz="1300" spc="-80" b="1">
                <a:latin typeface="Arial"/>
                <a:cs typeface="Arial"/>
              </a:rPr>
              <a:t>data</a:t>
            </a:r>
            <a:r>
              <a:rPr dirty="0" sz="1300" spc="-60" b="1">
                <a:latin typeface="Arial"/>
                <a:cs typeface="Arial"/>
              </a:rPr>
              <a:t> to</a:t>
            </a:r>
            <a:r>
              <a:rPr dirty="0" sz="1300" spc="-55" b="1">
                <a:latin typeface="Arial"/>
                <a:cs typeface="Arial"/>
              </a:rPr>
              <a:t> </a:t>
            </a:r>
            <a:r>
              <a:rPr dirty="0" sz="1300" spc="-80" b="1">
                <a:latin typeface="Arial"/>
                <a:cs typeface="Arial"/>
              </a:rPr>
              <a:t>test </a:t>
            </a:r>
            <a:r>
              <a:rPr dirty="0" sz="1300" spc="-20" b="1">
                <a:latin typeface="Arial"/>
                <a:cs typeface="Arial"/>
              </a:rPr>
              <a:t>CMOs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13780" y="2071623"/>
            <a:ext cx="45339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300" spc="-120" b="1">
                <a:latin typeface="Arial"/>
                <a:cs typeface="Arial"/>
              </a:rPr>
              <a:t>Revise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25249" y="2248408"/>
            <a:ext cx="830580" cy="40386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R="5080" indent="162560">
              <a:lnSpc>
                <a:spcPts val="1420"/>
              </a:lnSpc>
              <a:spcBef>
                <a:spcPts val="260"/>
              </a:spcBef>
            </a:pPr>
            <a:r>
              <a:rPr dirty="0" sz="1300" spc="-10" b="1">
                <a:latin typeface="Arial"/>
                <a:cs typeface="Arial"/>
              </a:rPr>
              <a:t>toward </a:t>
            </a:r>
            <a:r>
              <a:rPr dirty="0" sz="1300" spc="-90" b="1">
                <a:latin typeface="Arial"/>
                <a:cs typeface="Arial"/>
              </a:rPr>
              <a:t>explanatory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83428" y="2617215"/>
            <a:ext cx="51435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300" spc="-100" b="1">
                <a:latin typeface="Arial"/>
                <a:cs typeface="Arial"/>
              </a:rPr>
              <a:t>models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39656" y="2060448"/>
            <a:ext cx="859536" cy="393191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spc="-45"/>
              <a:t>10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20685" y="2282444"/>
            <a:ext cx="10655300" cy="1415415"/>
          </a:xfrm>
          <a:prstGeom prst="rect"/>
        </p:spPr>
        <p:txBody>
          <a:bodyPr wrap="square" lIns="0" tIns="95885" rIns="0" bIns="0" rtlCol="0" vert="horz">
            <a:spAutoFit/>
          </a:bodyPr>
          <a:lstStyle/>
          <a:p>
            <a:pPr marL="4029710" marR="5080" indent="-4017645">
              <a:lnSpc>
                <a:spcPts val="5180"/>
              </a:lnSpc>
              <a:spcBef>
                <a:spcPts val="755"/>
              </a:spcBef>
            </a:pPr>
            <a:r>
              <a:rPr dirty="0" sz="4800" spc="-225">
                <a:solidFill>
                  <a:srgbClr val="CBDC32"/>
                </a:solidFill>
              </a:rPr>
              <a:t>In</a:t>
            </a:r>
            <a:r>
              <a:rPr dirty="0" sz="4800" spc="-240">
                <a:solidFill>
                  <a:srgbClr val="CBDC32"/>
                </a:solidFill>
              </a:rPr>
              <a:t> </a:t>
            </a:r>
            <a:r>
              <a:rPr dirty="0" sz="4800" spc="-315">
                <a:solidFill>
                  <a:srgbClr val="CBDC32"/>
                </a:solidFill>
              </a:rPr>
              <a:t>our</a:t>
            </a:r>
            <a:r>
              <a:rPr dirty="0" sz="4800" spc="-235">
                <a:solidFill>
                  <a:srgbClr val="CBDC32"/>
                </a:solidFill>
              </a:rPr>
              <a:t> </a:t>
            </a:r>
            <a:r>
              <a:rPr dirty="0" sz="4800" spc="-254">
                <a:solidFill>
                  <a:srgbClr val="CBDC32"/>
                </a:solidFill>
              </a:rPr>
              <a:t>work,</a:t>
            </a:r>
            <a:r>
              <a:rPr dirty="0" sz="4800" spc="-240">
                <a:solidFill>
                  <a:srgbClr val="CBDC32"/>
                </a:solidFill>
              </a:rPr>
              <a:t> </a:t>
            </a:r>
            <a:r>
              <a:rPr dirty="0" sz="4800" spc="-254">
                <a:solidFill>
                  <a:srgbClr val="CBDC32"/>
                </a:solidFill>
              </a:rPr>
              <a:t>we</a:t>
            </a:r>
            <a:r>
              <a:rPr dirty="0" sz="4800" spc="-240">
                <a:solidFill>
                  <a:srgbClr val="CBDC32"/>
                </a:solidFill>
              </a:rPr>
              <a:t> </a:t>
            </a:r>
            <a:r>
              <a:rPr dirty="0" sz="4800" spc="-380">
                <a:solidFill>
                  <a:srgbClr val="CBDC32"/>
                </a:solidFill>
              </a:rPr>
              <a:t>have</a:t>
            </a:r>
            <a:r>
              <a:rPr dirty="0" sz="4800" spc="-240">
                <a:solidFill>
                  <a:srgbClr val="CBDC32"/>
                </a:solidFill>
              </a:rPr>
              <a:t> </a:t>
            </a:r>
            <a:r>
              <a:rPr dirty="0" sz="4800" spc="-345">
                <a:solidFill>
                  <a:srgbClr val="CBDC32"/>
                </a:solidFill>
              </a:rPr>
              <a:t>ended</a:t>
            </a:r>
            <a:r>
              <a:rPr dirty="0" sz="4800" spc="-240">
                <a:solidFill>
                  <a:srgbClr val="CBDC32"/>
                </a:solidFill>
              </a:rPr>
              <a:t> </a:t>
            </a:r>
            <a:r>
              <a:rPr dirty="0" sz="4800" spc="-385">
                <a:solidFill>
                  <a:srgbClr val="CBDC32"/>
                </a:solidFill>
              </a:rPr>
              <a:t>up</a:t>
            </a:r>
            <a:r>
              <a:rPr dirty="0" sz="4800" spc="-240">
                <a:solidFill>
                  <a:srgbClr val="CBDC32"/>
                </a:solidFill>
              </a:rPr>
              <a:t> </a:t>
            </a:r>
            <a:r>
              <a:rPr dirty="0" sz="4800" spc="-155">
                <a:solidFill>
                  <a:srgbClr val="CBDC32"/>
                </a:solidFill>
              </a:rPr>
              <a:t>at</a:t>
            </a:r>
            <a:r>
              <a:rPr dirty="0" sz="4800" spc="-240">
                <a:solidFill>
                  <a:srgbClr val="CBDC32"/>
                </a:solidFill>
              </a:rPr>
              <a:t> </a:t>
            </a:r>
            <a:r>
              <a:rPr dirty="0" sz="4800" spc="-295">
                <a:solidFill>
                  <a:srgbClr val="CBDC32"/>
                </a:solidFill>
              </a:rPr>
              <a:t>“realist-</a:t>
            </a:r>
            <a:r>
              <a:rPr dirty="0" sz="4800" spc="-305">
                <a:solidFill>
                  <a:srgbClr val="CBDC32"/>
                </a:solidFill>
              </a:rPr>
              <a:t>informed”</a:t>
            </a:r>
            <a:endParaRPr sz="4800"/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spc="-45"/>
              <a:t>11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44374" y="464819"/>
            <a:ext cx="9675495" cy="1125855"/>
          </a:xfrm>
          <a:prstGeom prst="rect"/>
        </p:spPr>
        <p:txBody>
          <a:bodyPr wrap="square" lIns="0" tIns="78740" rIns="0" bIns="0" rtlCol="0" vert="horz">
            <a:spAutoFit/>
          </a:bodyPr>
          <a:lstStyle/>
          <a:p>
            <a:pPr marL="12700" marR="5080">
              <a:lnSpc>
                <a:spcPts val="4100"/>
              </a:lnSpc>
              <a:spcBef>
                <a:spcPts val="620"/>
              </a:spcBef>
            </a:pPr>
            <a:r>
              <a:rPr dirty="0" sz="3800" spc="-500"/>
              <a:t>ASCEND:</a:t>
            </a:r>
            <a:r>
              <a:rPr dirty="0" sz="3800" spc="-165"/>
              <a:t> </a:t>
            </a:r>
            <a:r>
              <a:rPr dirty="0" sz="3800" spc="-365"/>
              <a:t>ApproacheS</a:t>
            </a:r>
            <a:r>
              <a:rPr dirty="0" sz="3800" spc="-150"/>
              <a:t> </a:t>
            </a:r>
            <a:r>
              <a:rPr dirty="0" sz="3800" spc="-155"/>
              <a:t>to</a:t>
            </a:r>
            <a:r>
              <a:rPr dirty="0" sz="3800" spc="-170"/>
              <a:t> </a:t>
            </a:r>
            <a:r>
              <a:rPr dirty="0" sz="3800" spc="-615"/>
              <a:t>CHC</a:t>
            </a:r>
            <a:r>
              <a:rPr dirty="0" sz="3800" spc="-170"/>
              <a:t> </a:t>
            </a:r>
            <a:r>
              <a:rPr dirty="0" sz="3800" spc="-235"/>
              <a:t>ImplEmeNtation</a:t>
            </a:r>
            <a:r>
              <a:rPr dirty="0" sz="3800" spc="-165"/>
              <a:t> </a:t>
            </a:r>
            <a:r>
              <a:rPr dirty="0" sz="3800" spc="-25"/>
              <a:t>of </a:t>
            </a:r>
            <a:r>
              <a:rPr dirty="0" sz="3800" spc="-490"/>
              <a:t>SDH</a:t>
            </a:r>
            <a:r>
              <a:rPr dirty="0" sz="3800" spc="-180"/>
              <a:t> </a:t>
            </a:r>
            <a:r>
              <a:rPr dirty="0" sz="3800" spc="-229"/>
              <a:t>Data</a:t>
            </a:r>
            <a:r>
              <a:rPr dirty="0" sz="3800" spc="-175"/>
              <a:t> </a:t>
            </a:r>
            <a:r>
              <a:rPr dirty="0" sz="3800" spc="-280"/>
              <a:t>Collection</a:t>
            </a:r>
            <a:r>
              <a:rPr dirty="0" sz="3800" spc="-180"/>
              <a:t> </a:t>
            </a:r>
            <a:r>
              <a:rPr dirty="0" sz="3800" spc="-290"/>
              <a:t>and</a:t>
            </a:r>
            <a:r>
              <a:rPr dirty="0" sz="3800" spc="-180"/>
              <a:t> </a:t>
            </a:r>
            <a:r>
              <a:rPr dirty="0" sz="3800" spc="-290"/>
              <a:t>Action</a:t>
            </a:r>
            <a:endParaRPr sz="3800"/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spc="-45"/>
              <a:t>12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4374" y="2008123"/>
            <a:ext cx="10503535" cy="2869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65" b="1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dirty="0" sz="30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295" b="1">
                <a:solidFill>
                  <a:srgbClr val="FFFFFF"/>
                </a:solidFill>
                <a:latin typeface="Arial"/>
                <a:cs typeface="Arial"/>
              </a:rPr>
              <a:t>Aims:</a:t>
            </a:r>
            <a:endParaRPr sz="3000">
              <a:latin typeface="Arial"/>
              <a:cs typeface="Arial"/>
            </a:endParaRPr>
          </a:p>
          <a:p>
            <a:pPr marL="469265" marR="5080" indent="-457200">
              <a:lnSpc>
                <a:spcPts val="2900"/>
              </a:lnSpc>
              <a:spcBef>
                <a:spcPts val="680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3000" spc="-240" b="1">
                <a:solidFill>
                  <a:srgbClr val="FFFFFF"/>
                </a:solidFill>
                <a:latin typeface="Arial"/>
                <a:cs typeface="Arial"/>
              </a:rPr>
              <a:t>Aim</a:t>
            </a:r>
            <a:r>
              <a:rPr dirty="0" sz="30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05" b="1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dirty="0" sz="30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10">
                <a:solidFill>
                  <a:srgbClr val="FFFFFF"/>
                </a:solidFill>
                <a:latin typeface="Arial"/>
                <a:cs typeface="Arial"/>
              </a:rPr>
              <a:t>Mixed</a:t>
            </a:r>
            <a:r>
              <a:rPr dirty="0" sz="3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20">
                <a:solidFill>
                  <a:srgbClr val="FFFFFF"/>
                </a:solidFill>
                <a:latin typeface="Arial"/>
                <a:cs typeface="Arial"/>
              </a:rPr>
              <a:t>methods</a:t>
            </a:r>
            <a:r>
              <a:rPr dirty="0" sz="3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70">
                <a:solidFill>
                  <a:srgbClr val="FFFFFF"/>
                </a:solidFill>
                <a:latin typeface="Arial"/>
                <a:cs typeface="Arial"/>
              </a:rPr>
              <a:t>formative</a:t>
            </a:r>
            <a:r>
              <a:rPr dirty="0" sz="30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95">
                <a:solidFill>
                  <a:srgbClr val="FFFFFF"/>
                </a:solidFill>
                <a:latin typeface="Arial"/>
                <a:cs typeface="Arial"/>
              </a:rPr>
              <a:t>evaluation:</a:t>
            </a:r>
            <a:r>
              <a:rPr dirty="0" sz="30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5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3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50">
                <a:solidFill>
                  <a:srgbClr val="FFFFFF"/>
                </a:solidFill>
                <a:latin typeface="Arial"/>
                <a:cs typeface="Arial"/>
              </a:rPr>
              <a:t>determinants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3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75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3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295">
                <a:solidFill>
                  <a:srgbClr val="FFFFFF"/>
                </a:solidFill>
                <a:latin typeface="Arial"/>
                <a:cs typeface="Arial"/>
              </a:rPr>
              <a:t>(SDH)</a:t>
            </a:r>
            <a:r>
              <a:rPr dirty="0" sz="3000" spc="-130">
                <a:solidFill>
                  <a:srgbClr val="FFFFFF"/>
                </a:solidFill>
                <a:latin typeface="Arial"/>
                <a:cs typeface="Arial"/>
              </a:rPr>
              <a:t> data </a:t>
            </a:r>
            <a:r>
              <a:rPr dirty="0" sz="3000" spc="-85">
                <a:solidFill>
                  <a:srgbClr val="FFFFFF"/>
                </a:solidFill>
                <a:latin typeface="Arial"/>
                <a:cs typeface="Arial"/>
              </a:rPr>
              <a:t>collection,</a:t>
            </a:r>
            <a:r>
              <a:rPr dirty="0" sz="3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320">
                <a:solidFill>
                  <a:srgbClr val="FFFFFF"/>
                </a:solidFill>
                <a:latin typeface="Arial"/>
                <a:cs typeface="Arial"/>
              </a:rPr>
              <a:t>OCHIN</a:t>
            </a:r>
            <a:r>
              <a:rPr dirty="0" sz="3000" spc="-130">
                <a:solidFill>
                  <a:srgbClr val="FFFFFF"/>
                </a:solidFill>
                <a:latin typeface="Arial"/>
                <a:cs typeface="Arial"/>
              </a:rPr>
              <a:t> Community</a:t>
            </a:r>
            <a:r>
              <a:rPr dirty="0" sz="3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Arial"/>
                <a:cs typeface="Arial"/>
              </a:rPr>
              <a:t>Health </a:t>
            </a:r>
            <a:r>
              <a:rPr dirty="0" sz="3000" spc="-190">
                <a:solidFill>
                  <a:srgbClr val="FFFFFF"/>
                </a:solidFill>
                <a:latin typeface="Arial"/>
                <a:cs typeface="Arial"/>
              </a:rPr>
              <a:t>Centers</a:t>
            </a:r>
            <a:r>
              <a:rPr dirty="0" sz="30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345">
                <a:solidFill>
                  <a:srgbClr val="FFFFFF"/>
                </a:solidFill>
                <a:latin typeface="Arial"/>
                <a:cs typeface="Arial"/>
              </a:rPr>
              <a:t>(CHCs)</a:t>
            </a:r>
            <a:endParaRPr sz="3000">
              <a:latin typeface="Arial"/>
              <a:cs typeface="Arial"/>
            </a:endParaRPr>
          </a:p>
          <a:p>
            <a:pPr marL="469265" marR="111125" indent="-457200">
              <a:lnSpc>
                <a:spcPct val="79000"/>
              </a:lnSpc>
              <a:spcBef>
                <a:spcPts val="880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3000" spc="-240" b="1">
                <a:solidFill>
                  <a:srgbClr val="FFFFFF"/>
                </a:solidFill>
                <a:latin typeface="Arial"/>
                <a:cs typeface="Arial"/>
              </a:rPr>
              <a:t>Aim</a:t>
            </a:r>
            <a:r>
              <a:rPr dirty="0" sz="30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05" b="1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dirty="0" sz="30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55">
                <a:solidFill>
                  <a:srgbClr val="FFFFFF"/>
                </a:solidFill>
                <a:latin typeface="Arial"/>
                <a:cs typeface="Arial"/>
              </a:rPr>
              <a:t>Pragmatic,</a:t>
            </a:r>
            <a:r>
              <a:rPr dirty="0" sz="3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35">
                <a:solidFill>
                  <a:srgbClr val="FFFFFF"/>
                </a:solidFill>
                <a:latin typeface="Arial"/>
                <a:cs typeface="Arial"/>
              </a:rPr>
              <a:t>stepped-</a:t>
            </a:r>
            <a:r>
              <a:rPr dirty="0" sz="3000" spc="-160">
                <a:solidFill>
                  <a:srgbClr val="FFFFFF"/>
                </a:solidFill>
                <a:latin typeface="Arial"/>
                <a:cs typeface="Arial"/>
              </a:rPr>
              <a:t>wedge,</a:t>
            </a:r>
            <a:r>
              <a:rPr dirty="0" sz="3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25">
                <a:solidFill>
                  <a:srgbClr val="FFFFFF"/>
                </a:solidFill>
                <a:latin typeface="Arial"/>
                <a:cs typeface="Arial"/>
              </a:rPr>
              <a:t>cluster-</a:t>
            </a:r>
            <a:r>
              <a:rPr dirty="0" sz="3000" spc="-135">
                <a:solidFill>
                  <a:srgbClr val="FFFFFF"/>
                </a:solidFill>
                <a:latin typeface="Arial"/>
                <a:cs typeface="Arial"/>
              </a:rPr>
              <a:t>randomized</a:t>
            </a:r>
            <a:r>
              <a:rPr dirty="0" sz="3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trial</a:t>
            </a:r>
            <a:r>
              <a:rPr dirty="0" sz="3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4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3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FFFFFF"/>
                </a:solidFill>
                <a:latin typeface="Arial"/>
                <a:cs typeface="Arial"/>
              </a:rPr>
              <a:t>30 </a:t>
            </a:r>
            <a:r>
              <a:rPr dirty="0" sz="3000" spc="-380">
                <a:solidFill>
                  <a:srgbClr val="FFFFFF"/>
                </a:solidFill>
                <a:latin typeface="Arial"/>
                <a:cs typeface="Arial"/>
              </a:rPr>
              <a:t>CHCs.</a:t>
            </a:r>
            <a:r>
              <a:rPr dirty="0" sz="3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280">
                <a:solidFill>
                  <a:srgbClr val="FFFFFF"/>
                </a:solidFill>
                <a:latin typeface="Arial"/>
                <a:cs typeface="Arial"/>
              </a:rPr>
              <a:t>Tests</a:t>
            </a:r>
            <a:r>
              <a:rPr dirty="0" sz="3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75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3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14">
                <a:solidFill>
                  <a:srgbClr val="FFFFFF"/>
                </a:solidFill>
                <a:latin typeface="Arial"/>
                <a:cs typeface="Arial"/>
              </a:rPr>
              <a:t>intensive</a:t>
            </a:r>
            <a:r>
              <a:rPr dirty="0" sz="30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75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r>
              <a:rPr dirty="0" sz="3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8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sz="3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215">
                <a:solidFill>
                  <a:srgbClr val="FFFFFF"/>
                </a:solidFill>
                <a:latin typeface="Arial"/>
                <a:cs typeface="Arial"/>
              </a:rPr>
              <a:t>package</a:t>
            </a:r>
            <a:r>
              <a:rPr dirty="0" sz="30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20">
                <a:solidFill>
                  <a:srgbClr val="FFFFFF"/>
                </a:solidFill>
                <a:latin typeface="Arial"/>
                <a:cs typeface="Arial"/>
              </a:rPr>
              <a:t>(the </a:t>
            </a:r>
            <a:r>
              <a:rPr dirty="0" sz="3000" spc="-425">
                <a:solidFill>
                  <a:srgbClr val="FFFFFF"/>
                </a:solidFill>
                <a:latin typeface="Arial"/>
                <a:cs typeface="Arial"/>
              </a:rPr>
              <a:t>SDH</a:t>
            </a:r>
            <a:r>
              <a:rPr dirty="0" sz="30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9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r>
              <a:rPr dirty="0" sz="30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Arial"/>
                <a:cs typeface="Arial"/>
              </a:rPr>
              <a:t>Plan)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4374" y="4867147"/>
            <a:ext cx="15938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4274" y="4891237"/>
            <a:ext cx="9986645" cy="838200"/>
          </a:xfrm>
          <a:prstGeom prst="rect">
            <a:avLst/>
          </a:prstGeom>
          <a:solidFill>
            <a:srgbClr val="808080"/>
          </a:solidFill>
        </p:spPr>
        <p:txBody>
          <a:bodyPr wrap="square" lIns="0" tIns="76835" rIns="0" bIns="0" rtlCol="0" vert="horz">
            <a:spAutoFit/>
          </a:bodyPr>
          <a:lstStyle/>
          <a:p>
            <a:pPr marR="76835">
              <a:lnSpc>
                <a:spcPts val="2880"/>
              </a:lnSpc>
              <a:spcBef>
                <a:spcPts val="605"/>
              </a:spcBef>
            </a:pPr>
            <a:r>
              <a:rPr dirty="0" sz="3000" spc="-240" b="1">
                <a:solidFill>
                  <a:srgbClr val="FFFFFF"/>
                </a:solidFill>
                <a:latin typeface="Arial"/>
                <a:cs typeface="Arial"/>
              </a:rPr>
              <a:t>Aim</a:t>
            </a:r>
            <a:r>
              <a:rPr dirty="0" sz="30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05" b="1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dirty="0" sz="30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220" b="1" i="1">
                <a:solidFill>
                  <a:srgbClr val="FFFFFF"/>
                </a:solidFill>
                <a:latin typeface="Arial"/>
                <a:cs typeface="Arial"/>
              </a:rPr>
              <a:t>Realist</a:t>
            </a:r>
            <a:r>
              <a:rPr dirty="0" sz="3000" spc="-15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65" b="1" i="1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r>
              <a:rPr dirty="0" sz="3000" spc="-12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30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65">
                <a:solidFill>
                  <a:srgbClr val="FFFFFF"/>
                </a:solidFill>
                <a:latin typeface="Arial"/>
                <a:cs typeface="Arial"/>
              </a:rPr>
              <a:t>whether</a:t>
            </a:r>
            <a:r>
              <a:rPr dirty="0" sz="3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315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3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85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dirty="0" sz="30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4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30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425">
                <a:solidFill>
                  <a:srgbClr val="FFFFFF"/>
                </a:solidFill>
                <a:latin typeface="Arial"/>
                <a:cs typeface="Arial"/>
              </a:rPr>
              <a:t>SDH</a:t>
            </a:r>
            <a:r>
              <a:rPr dirty="0" sz="3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9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r>
              <a:rPr dirty="0" sz="30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05">
                <a:solidFill>
                  <a:srgbClr val="FFFFFF"/>
                </a:solidFill>
                <a:latin typeface="Arial"/>
                <a:cs typeface="Arial"/>
              </a:rPr>
              <a:t>Plan </a:t>
            </a:r>
            <a:r>
              <a:rPr dirty="0" sz="3000" spc="-130">
                <a:solidFill>
                  <a:srgbClr val="FFFFFF"/>
                </a:solidFill>
                <a:latin typeface="Arial"/>
                <a:cs typeface="Arial"/>
              </a:rPr>
              <a:t>improves </a:t>
            </a:r>
            <a:r>
              <a:rPr dirty="0" sz="3000" spc="-425">
                <a:solidFill>
                  <a:srgbClr val="FFFFFF"/>
                </a:solidFill>
                <a:latin typeface="Arial"/>
                <a:cs typeface="Arial"/>
              </a:rPr>
              <a:t>SDH</a:t>
            </a:r>
            <a:r>
              <a:rPr dirty="0" sz="3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30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dirty="0" sz="3000" spc="-85">
                <a:solidFill>
                  <a:srgbClr val="FFFFFF"/>
                </a:solidFill>
                <a:latin typeface="Arial"/>
                <a:cs typeface="Arial"/>
              </a:rPr>
              <a:t>collection,</a:t>
            </a:r>
            <a:r>
              <a:rPr dirty="0" sz="3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45">
                <a:solidFill>
                  <a:srgbClr val="FFFFFF"/>
                </a:solidFill>
                <a:latin typeface="Arial"/>
                <a:cs typeface="Arial"/>
              </a:rPr>
              <a:t>DM</a:t>
            </a:r>
            <a:r>
              <a:rPr dirty="0" sz="30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14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dirty="0" sz="3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2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64622" y="121411"/>
            <a:ext cx="83464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pc="-265"/>
              <a:t>Realist-</a:t>
            </a:r>
            <a:r>
              <a:rPr dirty="0" spc="-220"/>
              <a:t>informed</a:t>
            </a:r>
            <a:r>
              <a:rPr dirty="0" spc="-185"/>
              <a:t> </a:t>
            </a:r>
            <a:r>
              <a:rPr dirty="0" spc="-285"/>
              <a:t>approach</a:t>
            </a:r>
            <a:r>
              <a:rPr dirty="0" spc="-185"/>
              <a:t> </a:t>
            </a:r>
            <a:r>
              <a:rPr dirty="0" spc="-430"/>
              <a:t>(ASCEND:</a:t>
            </a:r>
            <a:r>
              <a:rPr dirty="0" spc="-195"/>
              <a:t> </a:t>
            </a:r>
            <a:r>
              <a:rPr dirty="0" spc="-135"/>
              <a:t>1</a:t>
            </a:r>
            <a:r>
              <a:rPr dirty="0" baseline="25462" sz="3600" spc="-202"/>
              <a:t>st</a:t>
            </a:r>
            <a:r>
              <a:rPr dirty="0" baseline="25462" sz="3600" spc="157"/>
              <a:t> </a:t>
            </a:r>
            <a:r>
              <a:rPr dirty="0" sz="3600" spc="-20"/>
              <a:t>try)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spc="-45"/>
              <a:t>13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7322" y="853947"/>
            <a:ext cx="10808970" cy="5494020"/>
          </a:xfrm>
          <a:prstGeom prst="rect">
            <a:avLst/>
          </a:prstGeom>
        </p:spPr>
        <p:txBody>
          <a:bodyPr wrap="square" lIns="0" tIns="219710" rIns="0" bIns="0" rtlCol="0" vert="horz">
            <a:spAutoFit/>
          </a:bodyPr>
          <a:lstStyle/>
          <a:p>
            <a:pPr marL="526415" indent="-513715">
              <a:lnSpc>
                <a:spcPct val="100000"/>
              </a:lnSpc>
              <a:spcBef>
                <a:spcPts val="1730"/>
              </a:spcBef>
              <a:buAutoNum type="arabicParenR"/>
              <a:tabLst>
                <a:tab pos="526415" algn="l"/>
              </a:tabLst>
            </a:pPr>
            <a:r>
              <a:rPr dirty="0" sz="2800" spc="-190">
                <a:solidFill>
                  <a:srgbClr val="CAE12A"/>
                </a:solidFill>
                <a:latin typeface="Arial"/>
                <a:cs typeface="Arial"/>
              </a:rPr>
              <a:t>Coding</a:t>
            </a:r>
            <a:r>
              <a:rPr dirty="0" sz="2800" spc="-14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275">
                <a:solidFill>
                  <a:srgbClr val="CAE12A"/>
                </a:solidFill>
                <a:latin typeface="Arial"/>
                <a:cs typeface="Arial"/>
              </a:rPr>
              <a:t>as</a:t>
            </a:r>
            <a:r>
              <a:rPr dirty="0" sz="2800" spc="-13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85">
                <a:solidFill>
                  <a:srgbClr val="CAE12A"/>
                </a:solidFill>
                <a:latin typeface="Arial"/>
                <a:cs typeface="Arial"/>
              </a:rPr>
              <a:t>context,</a:t>
            </a:r>
            <a:r>
              <a:rPr dirty="0" sz="2800" spc="-13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145">
                <a:solidFill>
                  <a:srgbClr val="CAE12A"/>
                </a:solidFill>
                <a:latin typeface="Arial"/>
                <a:cs typeface="Arial"/>
              </a:rPr>
              <a:t>mechanism,</a:t>
            </a:r>
            <a:r>
              <a:rPr dirty="0" sz="2800" spc="-13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100">
                <a:solidFill>
                  <a:srgbClr val="CAE12A"/>
                </a:solidFill>
                <a:latin typeface="Arial"/>
                <a:cs typeface="Arial"/>
              </a:rPr>
              <a:t>outcome</a:t>
            </a:r>
            <a:r>
              <a:rPr dirty="0" sz="2800" spc="-1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270">
                <a:solidFill>
                  <a:srgbClr val="CAE12A"/>
                </a:solidFill>
                <a:latin typeface="Wingdings"/>
                <a:cs typeface="Wingdings"/>
              </a:rPr>
              <a:t></a:t>
            </a:r>
            <a:r>
              <a:rPr dirty="0" sz="2800" spc="-65">
                <a:solidFill>
                  <a:srgbClr val="CAE12A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CAE12A"/>
                </a:solidFill>
                <a:latin typeface="Arial"/>
                <a:cs typeface="Arial"/>
              </a:rPr>
              <a:t>that</a:t>
            </a:r>
            <a:r>
              <a:rPr dirty="0" sz="2800" spc="-13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CAE12A"/>
                </a:solidFill>
                <a:latin typeface="Arial"/>
                <a:cs typeface="Arial"/>
              </a:rPr>
              <a:t>didn’t</a:t>
            </a:r>
            <a:r>
              <a:rPr dirty="0" sz="2800" spc="-1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CAE12A"/>
                </a:solidFill>
                <a:latin typeface="Arial"/>
                <a:cs typeface="Arial"/>
              </a:rPr>
              <a:t>work!</a:t>
            </a:r>
            <a:endParaRPr sz="2800">
              <a:latin typeface="Arial"/>
              <a:cs typeface="Arial"/>
            </a:endParaRPr>
          </a:p>
          <a:p>
            <a:pPr marL="526415" indent="-513715">
              <a:lnSpc>
                <a:spcPct val="100000"/>
              </a:lnSpc>
              <a:spcBef>
                <a:spcPts val="1635"/>
              </a:spcBef>
              <a:buAutoNum type="arabicParenR"/>
              <a:tabLst>
                <a:tab pos="526415" algn="l"/>
              </a:tabLst>
            </a:pPr>
            <a:r>
              <a:rPr dirty="0" sz="2800" spc="-150">
                <a:solidFill>
                  <a:srgbClr val="CAE12A"/>
                </a:solidFill>
                <a:latin typeface="Arial"/>
                <a:cs typeface="Arial"/>
              </a:rPr>
              <a:t>Clinic</a:t>
            </a:r>
            <a:r>
              <a:rPr dirty="0" sz="2800" spc="-114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155">
                <a:solidFill>
                  <a:srgbClr val="CAE12A"/>
                </a:solidFill>
                <a:latin typeface="Arial"/>
                <a:cs typeface="Arial"/>
              </a:rPr>
              <a:t>summaries</a:t>
            </a:r>
            <a:r>
              <a:rPr dirty="0" sz="2800" spc="-10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190">
                <a:solidFill>
                  <a:srgbClr val="CAE12A"/>
                </a:solidFill>
                <a:latin typeface="Arial"/>
                <a:cs typeface="Arial"/>
              </a:rPr>
              <a:t>based</a:t>
            </a:r>
            <a:r>
              <a:rPr dirty="0" sz="2800" spc="-105">
                <a:solidFill>
                  <a:srgbClr val="CAE12A"/>
                </a:solidFill>
                <a:latin typeface="Arial"/>
                <a:cs typeface="Arial"/>
              </a:rPr>
              <a:t> on </a:t>
            </a:r>
            <a:r>
              <a:rPr dirty="0" sz="2800" spc="-85">
                <a:solidFill>
                  <a:srgbClr val="CAE12A"/>
                </a:solidFill>
                <a:latin typeface="Arial"/>
                <a:cs typeface="Arial"/>
              </a:rPr>
              <a:t>realist</a:t>
            </a:r>
            <a:r>
              <a:rPr dirty="0" sz="2800" spc="-11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140">
                <a:solidFill>
                  <a:srgbClr val="CAE12A"/>
                </a:solidFill>
                <a:latin typeface="Arial"/>
                <a:cs typeface="Arial"/>
              </a:rPr>
              <a:t>concepts</a:t>
            </a:r>
            <a:r>
              <a:rPr dirty="0" sz="2800" spc="-14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270">
                <a:solidFill>
                  <a:srgbClr val="CAE12A"/>
                </a:solidFill>
                <a:latin typeface="Wingdings"/>
                <a:cs typeface="Wingdings"/>
              </a:rPr>
              <a:t></a:t>
            </a:r>
            <a:r>
              <a:rPr dirty="0" sz="2800" spc="-40">
                <a:solidFill>
                  <a:srgbClr val="CAE12A"/>
                </a:solidFill>
                <a:latin typeface="Times New Roman"/>
                <a:cs typeface="Times New Roman"/>
              </a:rPr>
              <a:t> </a:t>
            </a:r>
            <a:r>
              <a:rPr dirty="0" sz="2800" spc="-60">
                <a:solidFill>
                  <a:srgbClr val="CAE12A"/>
                </a:solidFill>
                <a:latin typeface="Arial"/>
                <a:cs typeface="Arial"/>
              </a:rPr>
              <a:t>start</a:t>
            </a:r>
            <a:r>
              <a:rPr dirty="0" sz="2800" spc="-114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AE12A"/>
                </a:solidFill>
                <a:latin typeface="Arial"/>
                <a:cs typeface="Arial"/>
              </a:rPr>
              <a:t>of</a:t>
            </a:r>
            <a:r>
              <a:rPr dirty="0" sz="2800" spc="-12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CAE12A"/>
                </a:solidFill>
                <a:latin typeface="Arial"/>
                <a:cs typeface="Arial"/>
              </a:rPr>
              <a:t>analysis</a:t>
            </a:r>
            <a:endParaRPr sz="2800">
              <a:latin typeface="Arial"/>
              <a:cs typeface="Arial"/>
            </a:endParaRPr>
          </a:p>
          <a:p>
            <a:pPr marL="469265" indent="-456565">
              <a:lnSpc>
                <a:spcPts val="3180"/>
              </a:lnSpc>
              <a:spcBef>
                <a:spcPts val="1535"/>
              </a:spcBef>
              <a:buAutoNum type="arabicParenR"/>
              <a:tabLst>
                <a:tab pos="469265" algn="l"/>
              </a:tabLst>
            </a:pPr>
            <a:r>
              <a:rPr dirty="0" sz="2800" spc="-275">
                <a:solidFill>
                  <a:srgbClr val="CAE12A"/>
                </a:solidFill>
                <a:latin typeface="Arial"/>
                <a:cs typeface="Arial"/>
              </a:rPr>
              <a:t>Year</a:t>
            </a:r>
            <a:r>
              <a:rPr dirty="0" sz="2800" spc="-13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165">
                <a:solidFill>
                  <a:srgbClr val="CAE12A"/>
                </a:solidFill>
                <a:latin typeface="Arial"/>
                <a:cs typeface="Arial"/>
              </a:rPr>
              <a:t>4</a:t>
            </a:r>
            <a:r>
              <a:rPr dirty="0" sz="2800" spc="-12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95">
                <a:solidFill>
                  <a:srgbClr val="CAE12A"/>
                </a:solidFill>
                <a:latin typeface="Arial"/>
                <a:cs typeface="Arial"/>
              </a:rPr>
              <a:t>review</a:t>
            </a:r>
            <a:r>
              <a:rPr dirty="0" sz="2800" spc="-13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AE12A"/>
                </a:solidFill>
                <a:latin typeface="Arial"/>
                <a:cs typeface="Arial"/>
              </a:rPr>
              <a:t>&amp;</a:t>
            </a:r>
            <a:r>
              <a:rPr dirty="0" sz="2800" spc="-12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155">
                <a:solidFill>
                  <a:srgbClr val="CAE12A"/>
                </a:solidFill>
                <a:latin typeface="Arial"/>
                <a:cs typeface="Arial"/>
              </a:rPr>
              <a:t>discussion</a:t>
            </a:r>
            <a:r>
              <a:rPr dirty="0" sz="2800" spc="-12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AE12A"/>
                </a:solidFill>
                <a:latin typeface="Arial"/>
                <a:cs typeface="Arial"/>
              </a:rPr>
              <a:t>of</a:t>
            </a:r>
            <a:r>
              <a:rPr dirty="0" sz="2800" spc="-13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CAE12A"/>
                </a:solidFill>
                <a:latin typeface="Arial"/>
                <a:cs typeface="Arial"/>
              </a:rPr>
              <a:t>summaries</a:t>
            </a:r>
            <a:r>
              <a:rPr dirty="0" sz="2800" spc="-12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270">
                <a:solidFill>
                  <a:srgbClr val="CAE12A"/>
                </a:solidFill>
                <a:latin typeface="Wingdings"/>
                <a:cs typeface="Wingdings"/>
              </a:rPr>
              <a:t></a:t>
            </a:r>
            <a:r>
              <a:rPr dirty="0" sz="2800" spc="-55">
                <a:solidFill>
                  <a:srgbClr val="CAE12A"/>
                </a:solidFill>
                <a:latin typeface="Times New Roman"/>
                <a:cs typeface="Times New Roman"/>
              </a:rPr>
              <a:t> </a:t>
            </a:r>
            <a:r>
              <a:rPr dirty="0" sz="2800" spc="-45">
                <a:solidFill>
                  <a:srgbClr val="CAE12A"/>
                </a:solidFill>
                <a:latin typeface="Arial"/>
                <a:cs typeface="Arial"/>
              </a:rPr>
              <a:t>identified</a:t>
            </a:r>
            <a:r>
              <a:rPr dirty="0" sz="2800" spc="-12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175">
                <a:solidFill>
                  <a:srgbClr val="CAE12A"/>
                </a:solidFill>
                <a:latin typeface="Arial"/>
                <a:cs typeface="Arial"/>
              </a:rPr>
              <a:t>mechanisms</a:t>
            </a:r>
            <a:r>
              <a:rPr dirty="0" sz="2800" spc="-13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320">
                <a:solidFill>
                  <a:srgbClr val="CAE12A"/>
                </a:solidFill>
                <a:latin typeface="Wingdings"/>
                <a:cs typeface="Wingdings"/>
              </a:rPr>
              <a:t></a:t>
            </a:r>
            <a:endParaRPr sz="2800">
              <a:latin typeface="Wingdings"/>
              <a:cs typeface="Wingdings"/>
            </a:endParaRPr>
          </a:p>
          <a:p>
            <a:pPr marL="469900">
              <a:lnSpc>
                <a:spcPts val="3180"/>
              </a:lnSpc>
            </a:pPr>
            <a:r>
              <a:rPr dirty="0" sz="2800" spc="-110">
                <a:solidFill>
                  <a:srgbClr val="CAE12A"/>
                </a:solidFill>
                <a:latin typeface="Arial"/>
                <a:cs typeface="Arial"/>
              </a:rPr>
              <a:t>explanatory</a:t>
            </a:r>
            <a:r>
              <a:rPr dirty="0" sz="2800" spc="-114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CAE12A"/>
                </a:solidFill>
                <a:latin typeface="Arial"/>
                <a:cs typeface="Arial"/>
              </a:rPr>
              <a:t>theories</a:t>
            </a:r>
            <a:endParaRPr sz="28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630"/>
              </a:spcBef>
              <a:buAutoNum type="arabicParenR" startAt="4"/>
              <a:tabLst>
                <a:tab pos="469265" algn="l"/>
              </a:tabLst>
            </a:pPr>
            <a:r>
              <a:rPr dirty="0" sz="2800" spc="-195">
                <a:solidFill>
                  <a:srgbClr val="CAE12A"/>
                </a:solidFill>
                <a:latin typeface="Arial"/>
                <a:cs typeface="Arial"/>
              </a:rPr>
              <a:t>Tested,</a:t>
            </a:r>
            <a:r>
              <a:rPr dirty="0" sz="2800" spc="-114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CAE12A"/>
                </a:solidFill>
                <a:latin typeface="Arial"/>
                <a:cs typeface="Arial"/>
              </a:rPr>
              <a:t>refined</a:t>
            </a:r>
            <a:r>
              <a:rPr dirty="0" sz="2800" spc="-11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85">
                <a:solidFill>
                  <a:srgbClr val="CAE12A"/>
                </a:solidFill>
                <a:latin typeface="Arial"/>
                <a:cs typeface="Arial"/>
              </a:rPr>
              <a:t>theories</a:t>
            </a:r>
            <a:r>
              <a:rPr dirty="0" sz="2800" spc="-11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CAE12A"/>
                </a:solidFill>
                <a:latin typeface="Arial"/>
                <a:cs typeface="Arial"/>
              </a:rPr>
              <a:t>through</a:t>
            </a:r>
            <a:r>
              <a:rPr dirty="0" sz="2800" spc="-11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155">
                <a:solidFill>
                  <a:srgbClr val="CAE12A"/>
                </a:solidFill>
                <a:latin typeface="Arial"/>
                <a:cs typeface="Arial"/>
              </a:rPr>
              <a:t>engagement</a:t>
            </a:r>
            <a:r>
              <a:rPr dirty="0" sz="2800" spc="-12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AE12A"/>
                </a:solidFill>
                <a:latin typeface="Arial"/>
                <a:cs typeface="Arial"/>
              </a:rPr>
              <a:t>with</a:t>
            </a:r>
            <a:r>
              <a:rPr dirty="0" sz="2800" spc="-11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114">
                <a:solidFill>
                  <a:srgbClr val="CAE12A"/>
                </a:solidFill>
                <a:latin typeface="Arial"/>
                <a:cs typeface="Arial"/>
              </a:rPr>
              <a:t>raw </a:t>
            </a:r>
            <a:r>
              <a:rPr dirty="0" sz="2800" spc="-20">
                <a:solidFill>
                  <a:srgbClr val="CAE12A"/>
                </a:solidFill>
                <a:latin typeface="Arial"/>
                <a:cs typeface="Arial"/>
              </a:rPr>
              <a:t>data</a:t>
            </a:r>
            <a:endParaRPr sz="2800">
              <a:latin typeface="Arial"/>
              <a:cs typeface="Arial"/>
            </a:endParaRPr>
          </a:p>
          <a:p>
            <a:pPr marL="469900" marR="5080" indent="-457200">
              <a:lnSpc>
                <a:spcPts val="3000"/>
              </a:lnSpc>
              <a:spcBef>
                <a:spcPts val="2055"/>
              </a:spcBef>
              <a:buAutoNum type="arabicParenR" startAt="4"/>
              <a:tabLst>
                <a:tab pos="469900" algn="l"/>
              </a:tabLst>
            </a:pPr>
            <a:r>
              <a:rPr dirty="0" sz="2800" spc="-130">
                <a:solidFill>
                  <a:srgbClr val="CAE12A"/>
                </a:solidFill>
                <a:latin typeface="Arial"/>
                <a:cs typeface="Arial"/>
              </a:rPr>
              <a:t>Returned</a:t>
            </a:r>
            <a:r>
              <a:rPr dirty="0" sz="2800" spc="-114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AE12A"/>
                </a:solidFill>
                <a:latin typeface="Arial"/>
                <a:cs typeface="Arial"/>
              </a:rPr>
              <a:t>to</a:t>
            </a:r>
            <a:r>
              <a:rPr dirty="0" sz="2800" spc="-114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45">
                <a:solidFill>
                  <a:srgbClr val="CAE12A"/>
                </a:solidFill>
                <a:latin typeface="Arial"/>
                <a:cs typeface="Arial"/>
              </a:rPr>
              <a:t>literature</a:t>
            </a:r>
            <a:r>
              <a:rPr dirty="0" sz="2800" spc="-12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AE12A"/>
                </a:solidFill>
                <a:latin typeface="Arial"/>
                <a:cs typeface="Arial"/>
              </a:rPr>
              <a:t>to</a:t>
            </a:r>
            <a:r>
              <a:rPr dirty="0" sz="2800" spc="-114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CAE12A"/>
                </a:solidFill>
                <a:latin typeface="Arial"/>
                <a:cs typeface="Arial"/>
              </a:rPr>
              <a:t>confirm</a:t>
            </a:r>
            <a:r>
              <a:rPr dirty="0" sz="2800" spc="-110">
                <a:solidFill>
                  <a:srgbClr val="CAE12A"/>
                </a:solidFill>
                <a:latin typeface="Arial"/>
                <a:cs typeface="Arial"/>
              </a:rPr>
              <a:t> explanatory</a:t>
            </a:r>
            <a:r>
              <a:rPr dirty="0" sz="2800" spc="-12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85">
                <a:solidFill>
                  <a:srgbClr val="CAE12A"/>
                </a:solidFill>
                <a:latin typeface="Arial"/>
                <a:cs typeface="Arial"/>
              </a:rPr>
              <a:t>theories</a:t>
            </a:r>
            <a:r>
              <a:rPr dirty="0" sz="2800" spc="-11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270">
                <a:solidFill>
                  <a:srgbClr val="CAE12A"/>
                </a:solidFill>
                <a:latin typeface="Wingdings"/>
                <a:cs typeface="Wingdings"/>
              </a:rPr>
              <a:t></a:t>
            </a:r>
            <a:r>
              <a:rPr dirty="0" sz="2800" spc="-40">
                <a:solidFill>
                  <a:srgbClr val="CAE12A"/>
                </a:solidFill>
                <a:latin typeface="Times New Roman"/>
                <a:cs typeface="Times New Roman"/>
              </a:rPr>
              <a:t> </a:t>
            </a:r>
            <a:r>
              <a:rPr dirty="0" sz="2800" spc="-70">
                <a:solidFill>
                  <a:srgbClr val="CAE12A"/>
                </a:solidFill>
                <a:latin typeface="Arial"/>
                <a:cs typeface="Arial"/>
              </a:rPr>
              <a:t>Normalization </a:t>
            </a:r>
            <a:r>
              <a:rPr dirty="0" sz="2800" spc="-225">
                <a:solidFill>
                  <a:srgbClr val="CAE12A"/>
                </a:solidFill>
                <a:latin typeface="Arial"/>
                <a:cs typeface="Arial"/>
              </a:rPr>
              <a:t>Process</a:t>
            </a:r>
            <a:r>
              <a:rPr dirty="0" sz="2800" spc="-13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CAE12A"/>
                </a:solidFill>
                <a:latin typeface="Arial"/>
                <a:cs typeface="Arial"/>
              </a:rPr>
              <a:t>Theory</a:t>
            </a:r>
            <a:endParaRPr sz="2800">
              <a:latin typeface="Arial"/>
              <a:cs typeface="Arial"/>
            </a:endParaRPr>
          </a:p>
          <a:p>
            <a:pPr marL="12700" marR="163830">
              <a:lnSpc>
                <a:spcPts val="2400"/>
              </a:lnSpc>
              <a:spcBef>
                <a:spcPts val="2570"/>
              </a:spcBef>
            </a:pP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2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hindsight:</a:t>
            </a: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35">
                <a:solidFill>
                  <a:srgbClr val="FFFFFF"/>
                </a:solidFill>
                <a:latin typeface="Arial"/>
                <a:cs typeface="Arial"/>
              </a:rPr>
              <a:t>Realist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14">
                <a:solidFill>
                  <a:srgbClr val="FFFFFF"/>
                </a:solidFill>
                <a:latin typeface="Arial"/>
                <a:cs typeface="Arial"/>
              </a:rPr>
              <a:t>approach</a:t>
            </a:r>
            <a:r>
              <a:rPr dirty="0" sz="2200" spc="-95">
                <a:solidFill>
                  <a:srgbClr val="FFFFFF"/>
                </a:solidFill>
                <a:latin typeface="Arial"/>
                <a:cs typeface="Arial"/>
              </a:rPr>
              <a:t> very</a:t>
            </a:r>
            <a:r>
              <a:rPr dirty="0" sz="22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useful</a:t>
            </a:r>
            <a:r>
              <a:rPr dirty="0" sz="22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 explaining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why</a:t>
            </a:r>
            <a:r>
              <a:rPr dirty="0" sz="22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7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dirty="0" sz="22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45">
                <a:solidFill>
                  <a:srgbClr val="FFFFFF"/>
                </a:solidFill>
                <a:latin typeface="Arial"/>
                <a:cs typeface="Arial"/>
              </a:rPr>
              <a:t>intervention</a:t>
            </a:r>
            <a:r>
              <a:rPr dirty="0" sz="22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80">
                <a:solidFill>
                  <a:srgbClr val="FFFFFF"/>
                </a:solidFill>
                <a:latin typeface="Arial"/>
                <a:cs typeface="Arial"/>
              </a:rPr>
              <a:t>worked</a:t>
            </a: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2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35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did,</a:t>
            </a:r>
            <a:r>
              <a:rPr dirty="0" sz="22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2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whom,</a:t>
            </a:r>
            <a:r>
              <a:rPr dirty="0" sz="22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2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20">
                <a:solidFill>
                  <a:srgbClr val="FFFFFF"/>
                </a:solidFill>
                <a:latin typeface="Arial"/>
                <a:cs typeface="Arial"/>
              </a:rPr>
              <a:t>circumstances.</a:t>
            </a:r>
            <a:r>
              <a:rPr dirty="0" sz="22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But,</a:t>
            </a: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35">
                <a:solidFill>
                  <a:srgbClr val="FFFFFF"/>
                </a:solidFill>
                <a:latin typeface="Arial"/>
                <a:cs typeface="Arial"/>
              </a:rPr>
              <a:t>since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95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5">
                <a:solidFill>
                  <a:srgbClr val="FFFFFF"/>
                </a:solidFill>
                <a:latin typeface="Arial"/>
                <a:cs typeface="Arial"/>
              </a:rPr>
              <a:t>did</a:t>
            </a:r>
            <a:r>
              <a:rPr dirty="0" sz="22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30">
                <a:solidFill>
                  <a:srgbClr val="FFFFFF"/>
                </a:solidFill>
                <a:latin typeface="Arial"/>
                <a:cs typeface="Arial"/>
              </a:rPr>
              <a:t>identify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35">
                <a:solidFill>
                  <a:srgbClr val="FFFFFF"/>
                </a:solidFill>
                <a:latin typeface="Arial"/>
                <a:cs typeface="Arial"/>
              </a:rPr>
              <a:t>mechanisms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180">
                <a:solidFill>
                  <a:srgbClr val="FFFFFF"/>
                </a:solidFill>
                <a:latin typeface="Arial"/>
                <a:cs typeface="Arial"/>
              </a:rPr>
              <a:t>/ 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explanatory 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theories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while</a:t>
            </a:r>
            <a:r>
              <a:rPr dirty="0" sz="22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6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95">
                <a:solidFill>
                  <a:srgbClr val="FFFFFF"/>
                </a:solidFill>
                <a:latin typeface="Arial"/>
                <a:cs typeface="Arial"/>
              </a:rPr>
              <a:t>ongoing,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30">
                <a:solidFill>
                  <a:srgbClr val="FFFFFF"/>
                </a:solidFill>
                <a:latin typeface="Arial"/>
                <a:cs typeface="Arial"/>
              </a:rPr>
              <a:t>missed</a:t>
            </a:r>
            <a:r>
              <a:rPr dirty="0" sz="22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opportunity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2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65">
                <a:solidFill>
                  <a:srgbClr val="FFFFFF"/>
                </a:solidFill>
                <a:latin typeface="Arial"/>
                <a:cs typeface="Arial"/>
              </a:rPr>
              <a:t>engage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2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participants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2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refine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2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2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14">
                <a:solidFill>
                  <a:srgbClr val="FFFFFF"/>
                </a:solidFill>
                <a:latin typeface="Arial"/>
                <a:cs typeface="Arial"/>
              </a:rPr>
              <a:t>sharpen</a:t>
            </a:r>
            <a:r>
              <a:rPr dirty="0" sz="22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22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95">
                <a:solidFill>
                  <a:srgbClr val="FFFFFF"/>
                </a:solidFill>
                <a:latin typeface="Arial"/>
                <a:cs typeface="Arial"/>
              </a:rPr>
              <a:t>understanding</a:t>
            </a: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2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45">
                <a:solidFill>
                  <a:srgbClr val="FFFFFF"/>
                </a:solidFill>
                <a:latin typeface="Arial"/>
                <a:cs typeface="Arial"/>
              </a:rPr>
              <a:t>causal</a:t>
            </a:r>
            <a:r>
              <a:rPr dirty="0" sz="22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mechanisms.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8740" rIns="0" bIns="0" rtlCol="0" vert="horz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620"/>
              </a:spcBef>
            </a:pPr>
            <a:r>
              <a:rPr dirty="0" sz="3400" spc="-290"/>
              <a:t>Example:</a:t>
            </a:r>
            <a:r>
              <a:rPr dirty="0" sz="3400" spc="-155"/>
              <a:t> </a:t>
            </a:r>
            <a:r>
              <a:rPr dirty="0" sz="3400" spc="-125"/>
              <a:t>Materiality</a:t>
            </a:r>
            <a:r>
              <a:rPr dirty="0" sz="3400" spc="-150"/>
              <a:t> </a:t>
            </a:r>
            <a:r>
              <a:rPr dirty="0" sz="3400" spc="-170"/>
              <a:t>of</a:t>
            </a:r>
            <a:r>
              <a:rPr dirty="0" sz="3400" spc="-155"/>
              <a:t> </a:t>
            </a:r>
            <a:r>
              <a:rPr dirty="0" sz="3400" spc="-270"/>
              <a:t>workbooks</a:t>
            </a:r>
            <a:r>
              <a:rPr dirty="0" sz="3400" spc="-145"/>
              <a:t> </a:t>
            </a:r>
            <a:r>
              <a:rPr dirty="0" sz="3400" spc="-240"/>
              <a:t>(can)</a:t>
            </a:r>
            <a:r>
              <a:rPr dirty="0" sz="3400" spc="-155"/>
              <a:t> </a:t>
            </a:r>
            <a:r>
              <a:rPr dirty="0" sz="3400" spc="-125"/>
              <a:t>facilitate </a:t>
            </a:r>
            <a:r>
              <a:rPr dirty="0" sz="3400" spc="-140"/>
              <a:t>collaboration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161407" y="6496175"/>
            <a:ext cx="269875" cy="24257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sz="1400" spc="-25"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5684" y="1130300"/>
            <a:ext cx="10538460" cy="5145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0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</a:rPr>
              <a:t>Theory</a:t>
            </a:r>
            <a:endParaRPr sz="2400">
              <a:latin typeface="Arial"/>
              <a:cs typeface="Arial"/>
            </a:endParaRPr>
          </a:p>
          <a:p>
            <a:pPr marL="12700" marR="124460">
              <a:lnSpc>
                <a:spcPct val="99700"/>
              </a:lnSpc>
              <a:spcBef>
                <a:spcPts val="135"/>
              </a:spcBef>
            </a:pPr>
            <a:r>
              <a:rPr dirty="0" sz="2200" spc="-175">
                <a:solidFill>
                  <a:srgbClr val="CAE12A"/>
                </a:solidFill>
                <a:latin typeface="Arial"/>
                <a:cs typeface="Arial"/>
              </a:rPr>
              <a:t>The</a:t>
            </a:r>
            <a:r>
              <a:rPr dirty="0" sz="2200" spc="-90">
                <a:solidFill>
                  <a:srgbClr val="CAE12A"/>
                </a:solidFill>
                <a:latin typeface="Arial"/>
                <a:cs typeface="Arial"/>
              </a:rPr>
              <a:t> workbooks</a:t>
            </a:r>
            <a:r>
              <a:rPr dirty="0" sz="2200" spc="-10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195" b="1">
                <a:solidFill>
                  <a:srgbClr val="CAE12A"/>
                </a:solidFill>
                <a:latin typeface="Arial"/>
                <a:cs typeface="Arial"/>
              </a:rPr>
              <a:t>ground</a:t>
            </a:r>
            <a:r>
              <a:rPr dirty="0" sz="2200" spc="-100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229" b="1">
                <a:solidFill>
                  <a:srgbClr val="CAE12A"/>
                </a:solidFill>
                <a:latin typeface="Arial"/>
                <a:cs typeface="Arial"/>
              </a:rPr>
              <a:t>discussion</a:t>
            </a:r>
            <a:r>
              <a:rPr dirty="0" sz="2200" spc="-95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40">
                <a:solidFill>
                  <a:srgbClr val="CAE12A"/>
                </a:solidFill>
                <a:latin typeface="Arial"/>
                <a:cs typeface="Arial"/>
              </a:rPr>
              <a:t>in</a:t>
            </a:r>
            <a:r>
              <a:rPr dirty="0" sz="2200" spc="-10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180">
                <a:solidFill>
                  <a:srgbClr val="CAE12A"/>
                </a:solidFill>
                <a:latin typeface="Arial"/>
                <a:cs typeface="Arial"/>
              </a:rPr>
              <a:t>a</a:t>
            </a:r>
            <a:r>
              <a:rPr dirty="0" sz="2200" spc="-9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75">
                <a:solidFill>
                  <a:srgbClr val="CAE12A"/>
                </a:solidFill>
                <a:latin typeface="Arial"/>
                <a:cs typeface="Arial"/>
              </a:rPr>
              <a:t>purposeful</a:t>
            </a:r>
            <a:r>
              <a:rPr dirty="0" sz="2200" spc="-10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130">
                <a:solidFill>
                  <a:srgbClr val="CAE12A"/>
                </a:solidFill>
                <a:latin typeface="Arial"/>
                <a:cs typeface="Arial"/>
              </a:rPr>
              <a:t>way</a:t>
            </a:r>
            <a:r>
              <a:rPr dirty="0" sz="2200" spc="-8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220">
                <a:solidFill>
                  <a:srgbClr val="CAE12A"/>
                </a:solidFill>
                <a:latin typeface="Wingdings"/>
                <a:cs typeface="Wingdings"/>
              </a:rPr>
              <a:t></a:t>
            </a:r>
            <a:r>
              <a:rPr dirty="0" sz="2200" spc="-35">
                <a:solidFill>
                  <a:srgbClr val="CAE12A"/>
                </a:solidFill>
                <a:latin typeface="Times New Roman"/>
                <a:cs typeface="Times New Roman"/>
              </a:rPr>
              <a:t> </a:t>
            </a:r>
            <a:r>
              <a:rPr dirty="0" sz="2200" spc="-95">
                <a:solidFill>
                  <a:srgbClr val="CAE12A"/>
                </a:solidFill>
                <a:latin typeface="Arial"/>
                <a:cs typeface="Arial"/>
              </a:rPr>
              <a:t>create</a:t>
            </a:r>
            <a:r>
              <a:rPr dirty="0" sz="2200" spc="-9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185" b="1">
                <a:solidFill>
                  <a:srgbClr val="CAE12A"/>
                </a:solidFill>
                <a:latin typeface="Arial"/>
                <a:cs typeface="Arial"/>
              </a:rPr>
              <a:t>shared</a:t>
            </a:r>
            <a:r>
              <a:rPr dirty="0" sz="2200" spc="-100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225" b="1">
                <a:solidFill>
                  <a:srgbClr val="CAE12A"/>
                </a:solidFill>
                <a:latin typeface="Arial"/>
                <a:cs typeface="Arial"/>
              </a:rPr>
              <a:t>sense</a:t>
            </a:r>
            <a:r>
              <a:rPr dirty="0" sz="2200" spc="-90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114" b="1">
                <a:solidFill>
                  <a:srgbClr val="CAE12A"/>
                </a:solidFill>
                <a:latin typeface="Arial"/>
                <a:cs typeface="Arial"/>
              </a:rPr>
              <a:t>of</a:t>
            </a:r>
            <a:r>
              <a:rPr dirty="0" sz="2200" spc="-90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190" b="1">
                <a:solidFill>
                  <a:srgbClr val="CAE12A"/>
                </a:solidFill>
                <a:latin typeface="Arial"/>
                <a:cs typeface="Arial"/>
              </a:rPr>
              <a:t>purpose</a:t>
            </a:r>
            <a:r>
              <a:rPr dirty="0" sz="2200" spc="-85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CAE12A"/>
                </a:solidFill>
                <a:latin typeface="Arial"/>
                <a:cs typeface="Arial"/>
              </a:rPr>
              <a:t>&amp; </a:t>
            </a:r>
            <a:r>
              <a:rPr dirty="0" sz="2200" spc="-135" b="1">
                <a:solidFill>
                  <a:srgbClr val="CAE12A"/>
                </a:solidFill>
                <a:latin typeface="Arial"/>
                <a:cs typeface="Arial"/>
              </a:rPr>
              <a:t>direction</a:t>
            </a:r>
            <a:r>
              <a:rPr dirty="0" sz="2200" spc="-95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130">
                <a:solidFill>
                  <a:srgbClr val="CAE12A"/>
                </a:solidFill>
                <a:latin typeface="Arial"/>
                <a:cs typeface="Arial"/>
              </a:rPr>
              <a:t>among</a:t>
            </a:r>
            <a:r>
              <a:rPr dirty="0" sz="2200" spc="-8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65">
                <a:solidFill>
                  <a:srgbClr val="CAE12A"/>
                </a:solidFill>
                <a:latin typeface="Arial"/>
                <a:cs typeface="Arial"/>
              </a:rPr>
              <a:t>staff</a:t>
            </a:r>
            <a:r>
              <a:rPr dirty="0" sz="2200" spc="-8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CAE12A"/>
                </a:solidFill>
                <a:latin typeface="Arial"/>
                <a:cs typeface="Arial"/>
              </a:rPr>
              <a:t>with</a:t>
            </a:r>
            <a:r>
              <a:rPr dirty="0" sz="2200" spc="-9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85">
                <a:solidFill>
                  <a:srgbClr val="CAE12A"/>
                </a:solidFill>
                <a:latin typeface="Arial"/>
                <a:cs typeface="Arial"/>
              </a:rPr>
              <a:t>varied</a:t>
            </a:r>
            <a:r>
              <a:rPr dirty="0" sz="2200" spc="-9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70">
                <a:solidFill>
                  <a:srgbClr val="CAE12A"/>
                </a:solidFill>
                <a:latin typeface="Arial"/>
                <a:cs typeface="Arial"/>
              </a:rPr>
              <a:t>clinic</a:t>
            </a:r>
            <a:r>
              <a:rPr dirty="0" sz="2200" spc="-90">
                <a:solidFill>
                  <a:srgbClr val="CAE12A"/>
                </a:solidFill>
                <a:latin typeface="Arial"/>
                <a:cs typeface="Arial"/>
              </a:rPr>
              <a:t> roles, </a:t>
            </a:r>
            <a:r>
              <a:rPr dirty="0" sz="2200" spc="-110">
                <a:solidFill>
                  <a:srgbClr val="CAE12A"/>
                </a:solidFill>
                <a:latin typeface="Arial"/>
                <a:cs typeface="Arial"/>
              </a:rPr>
              <a:t>perspectives</a:t>
            </a:r>
            <a:r>
              <a:rPr dirty="0" sz="2200" spc="-8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220">
                <a:solidFill>
                  <a:srgbClr val="CAE12A"/>
                </a:solidFill>
                <a:latin typeface="Wingdings"/>
                <a:cs typeface="Wingdings"/>
              </a:rPr>
              <a:t></a:t>
            </a:r>
            <a:r>
              <a:rPr dirty="0" sz="2200" spc="-25">
                <a:solidFill>
                  <a:srgbClr val="CAE12A"/>
                </a:solidFill>
                <a:latin typeface="Times New Roman"/>
                <a:cs typeface="Times New Roman"/>
              </a:rPr>
              <a:t> </a:t>
            </a:r>
            <a:r>
              <a:rPr dirty="0" sz="2200" spc="-65">
                <a:solidFill>
                  <a:srgbClr val="CAE12A"/>
                </a:solidFill>
                <a:latin typeface="Arial"/>
                <a:cs typeface="Arial"/>
              </a:rPr>
              <a:t>staff</a:t>
            </a:r>
            <a:r>
              <a:rPr dirty="0" sz="2200" spc="-8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215" b="1">
                <a:solidFill>
                  <a:srgbClr val="CAE12A"/>
                </a:solidFill>
                <a:latin typeface="Arial"/>
                <a:cs typeface="Arial"/>
              </a:rPr>
              <a:t>engage</a:t>
            </a:r>
            <a:r>
              <a:rPr dirty="0" sz="2200" spc="-85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90" b="1">
                <a:solidFill>
                  <a:srgbClr val="CAE12A"/>
                </a:solidFill>
                <a:latin typeface="Arial"/>
                <a:cs typeface="Arial"/>
              </a:rPr>
              <a:t>with </a:t>
            </a:r>
            <a:r>
              <a:rPr dirty="0" sz="2200" spc="-180" b="1">
                <a:solidFill>
                  <a:srgbClr val="CAE12A"/>
                </a:solidFill>
                <a:latin typeface="Arial"/>
                <a:cs typeface="Arial"/>
              </a:rPr>
              <a:t>ideas</a:t>
            </a:r>
            <a:r>
              <a:rPr dirty="0" sz="2200" spc="-95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CAE12A"/>
                </a:solidFill>
                <a:latin typeface="Arial"/>
                <a:cs typeface="Arial"/>
              </a:rPr>
              <a:t>&amp; </a:t>
            </a:r>
            <a:r>
              <a:rPr dirty="0" sz="2200" spc="-145" b="1">
                <a:solidFill>
                  <a:srgbClr val="CAE12A"/>
                </a:solidFill>
                <a:latin typeface="Arial"/>
                <a:cs typeface="Arial"/>
              </a:rPr>
              <a:t>collaborative</a:t>
            </a:r>
            <a:r>
              <a:rPr dirty="0" sz="2200" spc="-80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180" b="1">
                <a:solidFill>
                  <a:srgbClr val="CAE12A"/>
                </a:solidFill>
                <a:latin typeface="Arial"/>
                <a:cs typeface="Arial"/>
              </a:rPr>
              <a:t>decision-making</a:t>
            </a:r>
            <a:r>
              <a:rPr dirty="0" sz="2200" spc="-90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90">
                <a:solidFill>
                  <a:srgbClr val="CAE12A"/>
                </a:solidFill>
                <a:latin typeface="Arial"/>
                <a:cs typeface="Arial"/>
              </a:rPr>
              <a:t>around</a:t>
            </a:r>
            <a:r>
              <a:rPr dirty="0" sz="2200" spc="-8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145">
                <a:solidFill>
                  <a:srgbClr val="CAE12A"/>
                </a:solidFill>
                <a:latin typeface="Arial"/>
                <a:cs typeface="Arial"/>
              </a:rPr>
              <a:t>goals</a:t>
            </a:r>
            <a:r>
              <a:rPr dirty="0" sz="2200" spc="-8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CAE12A"/>
                </a:solidFill>
                <a:latin typeface="Arial"/>
                <a:cs typeface="Arial"/>
              </a:rPr>
              <a:t>&amp;</a:t>
            </a:r>
            <a:r>
              <a:rPr dirty="0" sz="2200" spc="-8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140">
                <a:solidFill>
                  <a:srgbClr val="CAE12A"/>
                </a:solidFill>
                <a:latin typeface="Arial"/>
                <a:cs typeface="Arial"/>
              </a:rPr>
              <a:t>process</a:t>
            </a:r>
            <a:r>
              <a:rPr dirty="0" sz="2200" spc="-8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220">
                <a:solidFill>
                  <a:srgbClr val="CAE12A"/>
                </a:solidFill>
                <a:latin typeface="Wingdings"/>
                <a:cs typeface="Wingdings"/>
              </a:rPr>
              <a:t></a:t>
            </a:r>
            <a:r>
              <a:rPr dirty="0" sz="2200" spc="-20">
                <a:solidFill>
                  <a:srgbClr val="CAE12A"/>
                </a:solidFill>
                <a:latin typeface="Times New Roman"/>
                <a:cs typeface="Times New Roman"/>
              </a:rPr>
              <a:t> </a:t>
            </a:r>
            <a:r>
              <a:rPr dirty="0" sz="2200" spc="-135">
                <a:solidFill>
                  <a:srgbClr val="CAE12A"/>
                </a:solidFill>
                <a:latin typeface="Arial"/>
                <a:cs typeface="Arial"/>
              </a:rPr>
              <a:t>sets</a:t>
            </a:r>
            <a:r>
              <a:rPr dirty="0" sz="2200" spc="-8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150">
                <a:solidFill>
                  <a:srgbClr val="CAE12A"/>
                </a:solidFill>
                <a:latin typeface="Arial"/>
                <a:cs typeface="Arial"/>
              </a:rPr>
              <a:t>stage</a:t>
            </a:r>
            <a:r>
              <a:rPr dirty="0" sz="2200" spc="-7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CAE12A"/>
                </a:solidFill>
                <a:latin typeface="Arial"/>
                <a:cs typeface="Arial"/>
              </a:rPr>
              <a:t>for</a:t>
            </a:r>
            <a:r>
              <a:rPr dirty="0" sz="2200" spc="-8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60">
                <a:solidFill>
                  <a:srgbClr val="CAE12A"/>
                </a:solidFill>
                <a:latin typeface="Arial"/>
                <a:cs typeface="Arial"/>
              </a:rPr>
              <a:t>implementation</a:t>
            </a:r>
            <a:r>
              <a:rPr dirty="0" sz="2200" spc="-8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CAE12A"/>
                </a:solidFill>
                <a:latin typeface="Arial"/>
                <a:cs typeface="Arial"/>
              </a:rPr>
              <a:t>&amp; </a:t>
            </a:r>
            <a:r>
              <a:rPr dirty="0" sz="2200" spc="-40">
                <a:solidFill>
                  <a:srgbClr val="CAE12A"/>
                </a:solidFill>
                <a:latin typeface="Arial"/>
                <a:cs typeface="Arial"/>
              </a:rPr>
              <a:t>potential</a:t>
            </a:r>
            <a:r>
              <a:rPr dirty="0" sz="2200" spc="-10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90">
                <a:solidFill>
                  <a:srgbClr val="CAE12A"/>
                </a:solidFill>
                <a:latin typeface="Arial"/>
                <a:cs typeface="Arial"/>
              </a:rPr>
              <a:t>sustainment </a:t>
            </a:r>
            <a:r>
              <a:rPr dirty="0" sz="2200">
                <a:solidFill>
                  <a:srgbClr val="CAE12A"/>
                </a:solidFill>
                <a:latin typeface="Arial"/>
                <a:cs typeface="Arial"/>
              </a:rPr>
              <a:t>of</a:t>
            </a:r>
            <a:r>
              <a:rPr dirty="0" sz="2200" spc="-9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110">
                <a:solidFill>
                  <a:srgbClr val="CAE12A"/>
                </a:solidFill>
                <a:latin typeface="Arial"/>
                <a:cs typeface="Arial"/>
              </a:rPr>
              <a:t>social</a:t>
            </a:r>
            <a:r>
              <a:rPr dirty="0" sz="2200" spc="-10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200" spc="-90">
                <a:solidFill>
                  <a:srgbClr val="CAE12A"/>
                </a:solidFill>
                <a:latin typeface="Arial"/>
                <a:cs typeface="Arial"/>
              </a:rPr>
              <a:t>risk </a:t>
            </a:r>
            <a:r>
              <a:rPr dirty="0" sz="2200" spc="-10">
                <a:solidFill>
                  <a:srgbClr val="CAE12A"/>
                </a:solidFill>
                <a:latin typeface="Arial"/>
                <a:cs typeface="Arial"/>
              </a:rPr>
              <a:t>screening.</a:t>
            </a:r>
            <a:endParaRPr sz="2200">
              <a:latin typeface="Arial"/>
              <a:cs typeface="Arial"/>
            </a:endParaRPr>
          </a:p>
          <a:p>
            <a:pPr algn="ctr" marL="52069" marR="5080">
              <a:lnSpc>
                <a:spcPct val="101099"/>
              </a:lnSpc>
              <a:spcBef>
                <a:spcPts val="1835"/>
              </a:spcBef>
            </a:pPr>
            <a:r>
              <a:rPr dirty="0" sz="1900" spc="50" i="1">
                <a:solidFill>
                  <a:srgbClr val="FFFFFF"/>
                </a:solidFill>
                <a:latin typeface="Arial"/>
                <a:cs typeface="Arial"/>
              </a:rPr>
              <a:t>“I</a:t>
            </a:r>
            <a:r>
              <a:rPr dirty="0" sz="1900" spc="-9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75" i="1">
                <a:solidFill>
                  <a:srgbClr val="FFFFFF"/>
                </a:solidFill>
                <a:latin typeface="Arial"/>
                <a:cs typeface="Arial"/>
              </a:rPr>
              <a:t>found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55" i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30" i="1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60" i="1">
                <a:solidFill>
                  <a:srgbClr val="FFFFFF"/>
                </a:solidFill>
                <a:latin typeface="Arial"/>
                <a:cs typeface="Arial"/>
              </a:rPr>
              <a:t>really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60" i="1">
                <a:solidFill>
                  <a:srgbClr val="FFFFFF"/>
                </a:solidFill>
                <a:latin typeface="Arial"/>
                <a:cs typeface="Arial"/>
              </a:rPr>
              <a:t>helpful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00" i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65" i="1">
                <a:solidFill>
                  <a:srgbClr val="FFFFFF"/>
                </a:solidFill>
                <a:latin typeface="Arial"/>
                <a:cs typeface="Arial"/>
              </a:rPr>
              <a:t>interesting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00" i="1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worked </a:t>
            </a:r>
            <a:r>
              <a:rPr dirty="0" sz="1900" spc="-105" i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55" i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65" i="1">
                <a:solidFill>
                  <a:srgbClr val="FFFFFF"/>
                </a:solidFill>
                <a:latin typeface="Arial"/>
                <a:cs typeface="Arial"/>
              </a:rPr>
              <a:t>collaboratively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90" i="1">
                <a:solidFill>
                  <a:srgbClr val="FFFFFF"/>
                </a:solidFill>
                <a:latin typeface="Arial"/>
                <a:cs typeface="Arial"/>
              </a:rPr>
              <a:t>see</a:t>
            </a:r>
            <a:r>
              <a:rPr dirty="0" sz="19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40" i="1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14" i="1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05" i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5" i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900" spc="-95" i="1">
                <a:solidFill>
                  <a:srgbClr val="FFFFFF"/>
                </a:solidFill>
                <a:latin typeface="Arial"/>
                <a:cs typeface="Arial"/>
              </a:rPr>
              <a:t>team’s </a:t>
            </a:r>
            <a:r>
              <a:rPr dirty="0" sz="1900" spc="-100" i="1">
                <a:solidFill>
                  <a:srgbClr val="FFFFFF"/>
                </a:solidFill>
                <a:latin typeface="Arial"/>
                <a:cs typeface="Arial"/>
              </a:rPr>
              <a:t>perspective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00" i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30" i="1">
                <a:solidFill>
                  <a:srgbClr val="FFFFFF"/>
                </a:solidFill>
                <a:latin typeface="Arial"/>
                <a:cs typeface="Arial"/>
              </a:rPr>
              <a:t>talk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35" i="1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5" i="1">
                <a:solidFill>
                  <a:srgbClr val="FFFFFF"/>
                </a:solidFill>
                <a:latin typeface="Arial"/>
                <a:cs typeface="Arial"/>
              </a:rPr>
              <a:t>just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60" i="1">
                <a:solidFill>
                  <a:srgbClr val="FFFFFF"/>
                </a:solidFill>
                <a:latin typeface="Arial"/>
                <a:cs typeface="Arial"/>
              </a:rPr>
              <a:t>really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where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00" i="1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610" i="1">
                <a:solidFill>
                  <a:srgbClr val="FFFFFF"/>
                </a:solidFill>
                <a:latin typeface="Arial"/>
                <a:cs typeface="Arial"/>
              </a:rPr>
              <a:t>…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54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40" i="1">
                <a:solidFill>
                  <a:srgbClr val="FFFFFF"/>
                </a:solidFill>
                <a:latin typeface="Arial"/>
                <a:cs typeface="Arial"/>
              </a:rPr>
              <a:t>put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55" i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35" i="1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05" i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paper </a:t>
            </a:r>
            <a:r>
              <a:rPr dirty="0" sz="1900" spc="-100" i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70" i="1">
                <a:solidFill>
                  <a:srgbClr val="FFFFFF"/>
                </a:solidFill>
                <a:latin typeface="Arial"/>
                <a:cs typeface="Arial"/>
              </a:rPr>
              <a:t>look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55" i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5" i="1">
                <a:solidFill>
                  <a:srgbClr val="FFFFFF"/>
                </a:solidFill>
                <a:latin typeface="Arial"/>
                <a:cs typeface="Arial"/>
              </a:rPr>
              <a:t>…”</a:t>
            </a:r>
            <a:endParaRPr sz="1900">
              <a:latin typeface="Arial"/>
              <a:cs typeface="Arial"/>
            </a:endParaRPr>
          </a:p>
          <a:p>
            <a:pPr algn="ctr" marL="135890" marR="86995" indent="-5080">
              <a:lnSpc>
                <a:spcPct val="101099"/>
              </a:lnSpc>
              <a:spcBef>
                <a:spcPts val="1895"/>
              </a:spcBef>
            </a:pPr>
            <a:r>
              <a:rPr dirty="0" sz="1900" spc="-10" i="1">
                <a:solidFill>
                  <a:srgbClr val="FFFFFF"/>
                </a:solidFill>
                <a:latin typeface="Arial"/>
                <a:cs typeface="Arial"/>
              </a:rPr>
              <a:t>“What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5" i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liked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60" i="1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60" i="1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55" i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25" i="1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75" i="1">
                <a:solidFill>
                  <a:srgbClr val="FFFFFF"/>
                </a:solidFill>
                <a:latin typeface="Arial"/>
                <a:cs typeface="Arial"/>
              </a:rPr>
              <a:t>kind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3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dirty="0" sz="19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05" i="1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anchoring </a:t>
            </a:r>
            <a:r>
              <a:rPr dirty="0" sz="1900" spc="-30" i="1">
                <a:solidFill>
                  <a:srgbClr val="FFFFFF"/>
                </a:solidFill>
                <a:latin typeface="Arial"/>
                <a:cs typeface="Arial"/>
              </a:rPr>
              <a:t>tool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00" i="1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00" i="1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19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60" i="1">
                <a:solidFill>
                  <a:srgbClr val="FFFFFF"/>
                </a:solidFill>
                <a:latin typeface="Arial"/>
                <a:cs typeface="Arial"/>
              </a:rPr>
              <a:t>brought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5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9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75" i="1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r>
              <a:rPr dirty="0" sz="19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5" i="1">
                <a:solidFill>
                  <a:srgbClr val="FFFFFF"/>
                </a:solidFill>
                <a:latin typeface="Arial"/>
                <a:cs typeface="Arial"/>
              </a:rPr>
              <a:t>together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30" i="1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provided</a:t>
            </a:r>
            <a:r>
              <a:rPr dirty="0" sz="19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60" i="1">
                <a:solidFill>
                  <a:srgbClr val="FFFFFF"/>
                </a:solidFill>
                <a:latin typeface="Arial"/>
                <a:cs typeface="Arial"/>
              </a:rPr>
              <a:t>opportunities</a:t>
            </a:r>
            <a:r>
              <a:rPr dirty="0" sz="19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0" i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9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20" i="1">
                <a:solidFill>
                  <a:srgbClr val="FFFFFF"/>
                </a:solidFill>
                <a:latin typeface="Arial"/>
                <a:cs typeface="Arial"/>
              </a:rPr>
              <a:t>discussion.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30" i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9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55" i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19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5" i="1">
                <a:solidFill>
                  <a:srgbClr val="FFFFFF"/>
                </a:solidFill>
                <a:latin typeface="Arial"/>
                <a:cs typeface="Arial"/>
              </a:rPr>
              <a:t>wasn’t</a:t>
            </a:r>
            <a:r>
              <a:rPr dirty="0" sz="19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dirty="0" sz="19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0" i="1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dirty="0" sz="19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0" i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9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65" i="1">
                <a:solidFill>
                  <a:srgbClr val="FFFFFF"/>
                </a:solidFill>
                <a:latin typeface="Arial"/>
                <a:cs typeface="Arial"/>
              </a:rPr>
              <a:t>wrong</a:t>
            </a:r>
            <a:r>
              <a:rPr dirty="0" sz="19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14" i="1">
                <a:solidFill>
                  <a:srgbClr val="FFFFFF"/>
                </a:solidFill>
                <a:latin typeface="Arial"/>
                <a:cs typeface="Arial"/>
              </a:rPr>
              <a:t>answers.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19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25" i="1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19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5" i="1">
                <a:solidFill>
                  <a:srgbClr val="FFFFFF"/>
                </a:solidFill>
                <a:latin typeface="Arial"/>
                <a:cs typeface="Arial"/>
              </a:rPr>
              <a:t>just</a:t>
            </a:r>
            <a:r>
              <a:rPr dirty="0" sz="19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05" i="1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9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FFFFFF"/>
                </a:solidFill>
                <a:latin typeface="Arial"/>
                <a:cs typeface="Arial"/>
              </a:rPr>
              <a:t>opportunity </a:t>
            </a:r>
            <a:r>
              <a:rPr dirty="0" sz="1900" spc="-20" i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900" spc="-9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65" i="1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900" spc="-9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50" i="1">
                <a:solidFill>
                  <a:srgbClr val="FFFFFF"/>
                </a:solidFill>
                <a:latin typeface="Arial"/>
                <a:cs typeface="Arial"/>
              </a:rPr>
              <a:t>discuss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65" i="1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05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900" spc="-9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80" i="1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00" i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900" spc="-9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75" i="1">
                <a:solidFill>
                  <a:srgbClr val="FFFFFF"/>
                </a:solidFill>
                <a:latin typeface="Arial"/>
                <a:cs typeface="Arial"/>
              </a:rPr>
              <a:t>kind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3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900" spc="-9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85" i="1">
                <a:solidFill>
                  <a:srgbClr val="FFFFFF"/>
                </a:solidFill>
                <a:latin typeface="Arial"/>
                <a:cs typeface="Arial"/>
              </a:rPr>
              <a:t>see</a:t>
            </a:r>
            <a:r>
              <a:rPr dirty="0" sz="19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95" i="1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00" i="1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19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FFFFFF"/>
                </a:solidFill>
                <a:latin typeface="Arial"/>
                <a:cs typeface="Arial"/>
              </a:rPr>
              <a:t>landed.”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14"/>
              </a:spcBef>
            </a:pPr>
            <a:r>
              <a:rPr dirty="0" u="sng" sz="2000" spc="-100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</a:rPr>
              <a:t>Only </a:t>
            </a:r>
            <a:r>
              <a:rPr dirty="0" u="sng" sz="2000" spc="-120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</a:rPr>
              <a:t>some</a:t>
            </a:r>
            <a:r>
              <a:rPr dirty="0" u="sng" sz="2000" spc="-80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90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</a:rPr>
              <a:t>clinics</a:t>
            </a:r>
            <a:r>
              <a:rPr dirty="0" u="sng" sz="2000" spc="-85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130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</a:rPr>
              <a:t>used</a:t>
            </a:r>
            <a:r>
              <a:rPr dirty="0" u="sng" sz="2000" spc="-90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85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</a:rPr>
              <a:t>workbooks </a:t>
            </a:r>
            <a:r>
              <a:rPr dirty="0" u="sng" sz="2000" spc="-50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</a:rPr>
              <a:t>this</a:t>
            </a:r>
            <a:r>
              <a:rPr dirty="0" u="sng" sz="2000" spc="-85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25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</a:rPr>
              <a:t>way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235" i="1">
                <a:solidFill>
                  <a:srgbClr val="CAE12A"/>
                </a:solidFill>
                <a:latin typeface="Arial"/>
                <a:cs typeface="Arial"/>
              </a:rPr>
              <a:t>Yes:</a:t>
            </a:r>
            <a:r>
              <a:rPr dirty="0" sz="2000" spc="-75" i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CAE12A"/>
                </a:solidFill>
                <a:latin typeface="Arial"/>
                <a:cs typeface="Arial"/>
              </a:rPr>
              <a:t>pre-</a:t>
            </a:r>
            <a:r>
              <a:rPr dirty="0" sz="2000" spc="-85">
                <a:solidFill>
                  <a:srgbClr val="CAE12A"/>
                </a:solidFill>
                <a:latin typeface="Arial"/>
                <a:cs typeface="Arial"/>
              </a:rPr>
              <a:t>existing</a:t>
            </a:r>
            <a:r>
              <a:rPr dirty="0" sz="2000" spc="-7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CAE12A"/>
                </a:solidFill>
                <a:latin typeface="Arial"/>
                <a:cs typeface="Arial"/>
              </a:rPr>
              <a:t>culture</a:t>
            </a:r>
            <a:r>
              <a:rPr dirty="0" sz="2000" spc="-6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AE12A"/>
                </a:solidFill>
                <a:latin typeface="Arial"/>
                <a:cs typeface="Arial"/>
              </a:rPr>
              <a:t>of</a:t>
            </a:r>
            <a:r>
              <a:rPr dirty="0" sz="2000" spc="-6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CAE12A"/>
                </a:solidFill>
                <a:latin typeface="Arial"/>
                <a:cs typeface="Arial"/>
              </a:rPr>
              <a:t>cooperative</a:t>
            </a:r>
            <a:r>
              <a:rPr dirty="0" sz="2000" spc="-6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CAE12A"/>
                </a:solidFill>
                <a:latin typeface="Arial"/>
                <a:cs typeface="Arial"/>
              </a:rPr>
              <a:t>decision-</a:t>
            </a:r>
            <a:r>
              <a:rPr dirty="0" sz="2000" spc="-100">
                <a:solidFill>
                  <a:srgbClr val="CAE12A"/>
                </a:solidFill>
                <a:latin typeface="Arial"/>
                <a:cs typeface="Arial"/>
              </a:rPr>
              <a:t>making</a:t>
            </a:r>
            <a:r>
              <a:rPr dirty="0" sz="2000" spc="-7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AE12A"/>
                </a:solidFill>
                <a:latin typeface="Arial"/>
                <a:cs typeface="Arial"/>
              </a:rPr>
              <a:t>&amp;</a:t>
            </a:r>
            <a:r>
              <a:rPr dirty="0" sz="2000" spc="-7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CAE12A"/>
                </a:solidFill>
                <a:latin typeface="Arial"/>
                <a:cs typeface="Arial"/>
              </a:rPr>
              <a:t>workflow</a:t>
            </a:r>
            <a:r>
              <a:rPr dirty="0" sz="2000" spc="-7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CAE12A"/>
                </a:solidFill>
                <a:latin typeface="Arial"/>
                <a:cs typeface="Arial"/>
              </a:rPr>
              <a:t>development.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100" i="1">
                <a:solidFill>
                  <a:srgbClr val="CAE12A"/>
                </a:solidFill>
                <a:latin typeface="Arial"/>
                <a:cs typeface="Arial"/>
              </a:rPr>
              <a:t>No:</a:t>
            </a:r>
            <a:r>
              <a:rPr dirty="0" sz="2000" spc="-90" i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CAE12A"/>
                </a:solidFill>
                <a:latin typeface="Arial"/>
                <a:cs typeface="Arial"/>
              </a:rPr>
              <a:t>i)</a:t>
            </a:r>
            <a:r>
              <a:rPr dirty="0" sz="2000" spc="-8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CAE12A"/>
                </a:solidFill>
                <a:latin typeface="Arial"/>
                <a:cs typeface="Arial"/>
              </a:rPr>
              <a:t>champion</a:t>
            </a:r>
            <a:r>
              <a:rPr dirty="0" sz="2000" spc="-9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AE12A"/>
                </a:solidFill>
                <a:latin typeface="Arial"/>
                <a:cs typeface="Arial"/>
              </a:rPr>
              <a:t>with</a:t>
            </a:r>
            <a:r>
              <a:rPr dirty="0" sz="2000" spc="-9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CAE12A"/>
                </a:solidFill>
                <a:latin typeface="Arial"/>
                <a:cs typeface="Arial"/>
              </a:rPr>
              <a:t>enough</a:t>
            </a:r>
            <a:r>
              <a:rPr dirty="0" sz="2000" spc="-9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CAE12A"/>
                </a:solidFill>
                <a:latin typeface="Arial"/>
                <a:cs typeface="Arial"/>
              </a:rPr>
              <a:t>authority</a:t>
            </a:r>
            <a:r>
              <a:rPr dirty="0" sz="2000" spc="-9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AE12A"/>
                </a:solidFill>
                <a:latin typeface="Arial"/>
                <a:cs typeface="Arial"/>
              </a:rPr>
              <a:t>&amp;</a:t>
            </a:r>
            <a:r>
              <a:rPr dirty="0" sz="2000" spc="-90">
                <a:solidFill>
                  <a:srgbClr val="CAE12A"/>
                </a:solidFill>
                <a:latin typeface="Arial"/>
                <a:cs typeface="Arial"/>
              </a:rPr>
              <a:t> buy-</a:t>
            </a:r>
            <a:r>
              <a:rPr dirty="0" sz="2000" spc="-35">
                <a:solidFill>
                  <a:srgbClr val="CAE12A"/>
                </a:solidFill>
                <a:latin typeface="Arial"/>
                <a:cs typeface="Arial"/>
              </a:rPr>
              <a:t>in</a:t>
            </a:r>
            <a:r>
              <a:rPr dirty="0" sz="2000" spc="-9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AE12A"/>
                </a:solidFill>
                <a:latin typeface="Arial"/>
                <a:cs typeface="Arial"/>
              </a:rPr>
              <a:t>to</a:t>
            </a:r>
            <a:r>
              <a:rPr dirty="0" sz="2000" spc="-9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CAE12A"/>
                </a:solidFill>
                <a:latin typeface="Arial"/>
                <a:cs typeface="Arial"/>
              </a:rPr>
              <a:t>move</a:t>
            </a:r>
            <a:r>
              <a:rPr dirty="0" sz="2000" spc="-8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CAE12A"/>
                </a:solidFill>
                <a:latin typeface="Arial"/>
                <a:cs typeface="Arial"/>
              </a:rPr>
              <a:t>work</a:t>
            </a:r>
            <a:r>
              <a:rPr dirty="0" sz="2000" spc="-8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CAE12A"/>
                </a:solidFill>
                <a:latin typeface="Arial"/>
                <a:cs typeface="Arial"/>
              </a:rPr>
              <a:t>forward</a:t>
            </a:r>
            <a:r>
              <a:rPr dirty="0" sz="2000" spc="-9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75">
                <a:solidFill>
                  <a:srgbClr val="CAE12A"/>
                </a:solidFill>
                <a:latin typeface="Arial"/>
                <a:cs typeface="Arial"/>
              </a:rPr>
              <a:t>on</a:t>
            </a:r>
            <a:r>
              <a:rPr dirty="0" sz="2000" spc="-9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CAE12A"/>
                </a:solidFill>
                <a:latin typeface="Arial"/>
                <a:cs typeface="Arial"/>
              </a:rPr>
              <a:t>her</a:t>
            </a:r>
            <a:r>
              <a:rPr dirty="0" sz="2000" spc="-8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CAE12A"/>
                </a:solidFill>
                <a:latin typeface="Arial"/>
                <a:cs typeface="Arial"/>
              </a:rPr>
              <a:t>own,</a:t>
            </a:r>
            <a:r>
              <a:rPr dirty="0" sz="2000" spc="-9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u="sng" sz="2000" spc="-10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</a:rPr>
              <a:t>and/or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CAE12A"/>
                </a:solidFill>
                <a:latin typeface="Arial"/>
                <a:cs typeface="Arial"/>
              </a:rPr>
              <a:t>ii)</a:t>
            </a:r>
            <a:r>
              <a:rPr dirty="0" sz="2000" spc="-9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295">
                <a:solidFill>
                  <a:srgbClr val="CAE12A"/>
                </a:solidFill>
                <a:latin typeface="Arial"/>
                <a:cs typeface="Arial"/>
              </a:rPr>
              <a:t>SDH</a:t>
            </a:r>
            <a:r>
              <a:rPr dirty="0" sz="2000" spc="-9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CAE12A"/>
                </a:solidFill>
                <a:latin typeface="Arial"/>
                <a:cs typeface="Arial"/>
              </a:rPr>
              <a:t>screening</a:t>
            </a:r>
            <a:r>
              <a:rPr dirty="0" sz="2000" spc="-10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AE12A"/>
                </a:solidFill>
                <a:latin typeface="Arial"/>
                <a:cs typeface="Arial"/>
              </a:rPr>
              <a:t>not</a:t>
            </a:r>
            <a:r>
              <a:rPr dirty="0" sz="2000" spc="-9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CAE12A"/>
                </a:solidFill>
                <a:latin typeface="Arial"/>
                <a:cs typeface="Arial"/>
              </a:rPr>
              <a:t>seen</a:t>
            </a:r>
            <a:r>
              <a:rPr dirty="0" sz="2000" spc="-9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195">
                <a:solidFill>
                  <a:srgbClr val="CAE12A"/>
                </a:solidFill>
                <a:latin typeface="Arial"/>
                <a:cs typeface="Arial"/>
              </a:rPr>
              <a:t>as</a:t>
            </a:r>
            <a:r>
              <a:rPr dirty="0" sz="2000" spc="-9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CAE12A"/>
                </a:solidFill>
                <a:latin typeface="Arial"/>
                <a:cs typeface="Arial"/>
              </a:rPr>
              <a:t>enough</a:t>
            </a:r>
            <a:r>
              <a:rPr dirty="0" sz="2000" spc="-9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AE12A"/>
                </a:solidFill>
                <a:latin typeface="Arial"/>
                <a:cs typeface="Arial"/>
              </a:rPr>
              <a:t>of</a:t>
            </a:r>
            <a:r>
              <a:rPr dirty="0" sz="2000" spc="-9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165">
                <a:solidFill>
                  <a:srgbClr val="CAE12A"/>
                </a:solidFill>
                <a:latin typeface="Arial"/>
                <a:cs typeface="Arial"/>
              </a:rPr>
              <a:t>a</a:t>
            </a:r>
            <a:r>
              <a:rPr dirty="0" sz="2000" spc="-9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CAE12A"/>
                </a:solidFill>
                <a:latin typeface="Arial"/>
                <a:cs typeface="Arial"/>
              </a:rPr>
              <a:t>priority</a:t>
            </a:r>
            <a:r>
              <a:rPr dirty="0" sz="2000" spc="-10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AE12A"/>
                </a:solidFill>
                <a:latin typeface="Arial"/>
                <a:cs typeface="Arial"/>
              </a:rPr>
              <a:t>to</a:t>
            </a:r>
            <a:r>
              <a:rPr dirty="0" sz="2000" spc="-10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CAE12A"/>
                </a:solidFill>
                <a:latin typeface="Arial"/>
                <a:cs typeface="Arial"/>
              </a:rPr>
              <a:t>dedicate</a:t>
            </a:r>
            <a:r>
              <a:rPr dirty="0" sz="2000" spc="-9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CAE12A"/>
                </a:solidFill>
                <a:latin typeface="Arial"/>
                <a:cs typeface="Arial"/>
              </a:rPr>
              <a:t>‘thinking</a:t>
            </a:r>
            <a:r>
              <a:rPr dirty="0" sz="2000" spc="-9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AE12A"/>
                </a:solidFill>
                <a:latin typeface="Arial"/>
                <a:cs typeface="Arial"/>
              </a:rPr>
              <a:t>time’</a:t>
            </a:r>
            <a:r>
              <a:rPr dirty="0" sz="2000" spc="-9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CAE12A"/>
                </a:solidFill>
                <a:latin typeface="Arial"/>
                <a:cs typeface="Arial"/>
              </a:rPr>
              <a:t>from</a:t>
            </a:r>
            <a:r>
              <a:rPr dirty="0" sz="2000" spc="-9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CAE12A"/>
                </a:solidFill>
                <a:latin typeface="Arial"/>
                <a:cs typeface="Arial"/>
              </a:rPr>
              <a:t>multiple</a:t>
            </a:r>
            <a:r>
              <a:rPr dirty="0" sz="2000" spc="-9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CAE12A"/>
                </a:solidFill>
                <a:latin typeface="Arial"/>
                <a:cs typeface="Arial"/>
              </a:rPr>
              <a:t>staff.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44374" y="464819"/>
            <a:ext cx="9586595" cy="1150620"/>
          </a:xfrm>
          <a:prstGeom prst="rect"/>
        </p:spPr>
        <p:txBody>
          <a:bodyPr wrap="square" lIns="0" tIns="57785" rIns="0" bIns="0" rtlCol="0" vert="horz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455"/>
              </a:spcBef>
            </a:pPr>
            <a:r>
              <a:rPr dirty="0" sz="3800" spc="-540"/>
              <a:t>COHERE:</a:t>
            </a:r>
            <a:r>
              <a:rPr dirty="0" sz="3800" spc="-175"/>
              <a:t> </a:t>
            </a:r>
            <a:r>
              <a:rPr dirty="0" sz="3800" spc="-285"/>
              <a:t>COntextualized</a:t>
            </a:r>
            <a:r>
              <a:rPr dirty="0" sz="3800" spc="-170"/>
              <a:t> </a:t>
            </a:r>
            <a:r>
              <a:rPr dirty="0" sz="3800" spc="-295"/>
              <a:t>care</a:t>
            </a:r>
            <a:r>
              <a:rPr dirty="0" sz="3800" spc="-170"/>
              <a:t> </a:t>
            </a:r>
            <a:r>
              <a:rPr dirty="0" sz="3800" spc="-220"/>
              <a:t>in</a:t>
            </a:r>
            <a:r>
              <a:rPr dirty="0" sz="3800" spc="-175"/>
              <a:t> </a:t>
            </a:r>
            <a:r>
              <a:rPr dirty="0" sz="3800" spc="-425"/>
              <a:t>cHcs’</a:t>
            </a:r>
            <a:r>
              <a:rPr dirty="0" sz="3800" spc="-185"/>
              <a:t> </a:t>
            </a:r>
            <a:r>
              <a:rPr dirty="0" sz="3800" spc="-310"/>
              <a:t>Electronic </a:t>
            </a:r>
            <a:r>
              <a:rPr dirty="0" sz="3800" spc="-195"/>
              <a:t>health</a:t>
            </a:r>
            <a:r>
              <a:rPr dirty="0" sz="3800" spc="-165"/>
              <a:t> </a:t>
            </a:r>
            <a:r>
              <a:rPr dirty="0" sz="3800" spc="-484"/>
              <a:t>REcords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1414272" y="4561039"/>
            <a:ext cx="9599295" cy="927100"/>
          </a:xfrm>
          <a:custGeom>
            <a:avLst/>
            <a:gdLst/>
            <a:ahLst/>
            <a:cxnLst/>
            <a:rect l="l" t="t" r="r" b="b"/>
            <a:pathLst>
              <a:path w="9599295" h="927100">
                <a:moveTo>
                  <a:pt x="9598914" y="431800"/>
                </a:moveTo>
                <a:lnTo>
                  <a:pt x="9077896" y="431800"/>
                </a:lnTo>
                <a:lnTo>
                  <a:pt x="9077896" y="0"/>
                </a:lnTo>
                <a:lnTo>
                  <a:pt x="1174750" y="0"/>
                </a:lnTo>
                <a:lnTo>
                  <a:pt x="0" y="0"/>
                </a:lnTo>
                <a:lnTo>
                  <a:pt x="0" y="431800"/>
                </a:lnTo>
                <a:lnTo>
                  <a:pt x="0" y="495300"/>
                </a:lnTo>
                <a:lnTo>
                  <a:pt x="0" y="927100"/>
                </a:lnTo>
                <a:lnTo>
                  <a:pt x="9598914" y="927100"/>
                </a:lnTo>
                <a:lnTo>
                  <a:pt x="9598914" y="43180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44374" y="1976628"/>
            <a:ext cx="10150475" cy="252476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3200" spc="-275" b="1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dirty="0" sz="32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300" b="1">
                <a:solidFill>
                  <a:srgbClr val="FFFFFF"/>
                </a:solidFill>
                <a:latin typeface="Arial"/>
                <a:cs typeface="Arial"/>
              </a:rPr>
              <a:t>Aims:</a:t>
            </a:r>
            <a:endParaRPr sz="3200">
              <a:latin typeface="Arial"/>
              <a:cs typeface="Arial"/>
            </a:endParaRPr>
          </a:p>
          <a:p>
            <a:pPr marL="469265" marR="107950" indent="-457200">
              <a:lnSpc>
                <a:spcPts val="3410"/>
              </a:lnSpc>
              <a:spcBef>
                <a:spcPts val="925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3200" spc="-254" b="1">
                <a:solidFill>
                  <a:srgbClr val="FFFFFF"/>
                </a:solidFill>
                <a:latin typeface="Arial"/>
                <a:cs typeface="Arial"/>
              </a:rPr>
              <a:t>Aim</a:t>
            </a:r>
            <a:r>
              <a:rPr dirty="0" sz="32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5" b="1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dirty="0" sz="32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70">
                <a:solidFill>
                  <a:srgbClr val="FFFFFF"/>
                </a:solidFill>
                <a:latin typeface="Arial"/>
                <a:cs typeface="Arial"/>
              </a:rPr>
              <a:t>Develop</a:t>
            </a:r>
            <a:r>
              <a:rPr dirty="0" sz="32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400">
                <a:solidFill>
                  <a:srgbClr val="FFFFFF"/>
                </a:solidFill>
                <a:latin typeface="Arial"/>
                <a:cs typeface="Arial"/>
              </a:rPr>
              <a:t>EHR-</a:t>
            </a:r>
            <a:r>
              <a:rPr dirty="0" sz="3200" spc="-21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dirty="0" sz="32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55">
                <a:solidFill>
                  <a:srgbClr val="FFFFFF"/>
                </a:solidFill>
                <a:latin typeface="Arial"/>
                <a:cs typeface="Arial"/>
              </a:rPr>
              <a:t>Clinical</a:t>
            </a:r>
            <a:r>
              <a:rPr dirty="0" sz="32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65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r>
              <a:rPr dirty="0" sz="3200" spc="-125">
                <a:solidFill>
                  <a:srgbClr val="FFFFFF"/>
                </a:solidFill>
                <a:latin typeface="Arial"/>
                <a:cs typeface="Arial"/>
              </a:rPr>
              <a:t> Support</a:t>
            </a:r>
            <a:r>
              <a:rPr dirty="0" sz="32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370">
                <a:solidFill>
                  <a:srgbClr val="FFFFFF"/>
                </a:solidFill>
                <a:latin typeface="Arial"/>
                <a:cs typeface="Arial"/>
              </a:rPr>
              <a:t>(CDS) </a:t>
            </a:r>
            <a:r>
              <a:rPr dirty="0" sz="3200" spc="-85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r>
              <a:rPr dirty="0" sz="32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32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35">
                <a:solidFill>
                  <a:srgbClr val="FFFFFF"/>
                </a:solidFill>
                <a:latin typeface="Arial"/>
                <a:cs typeface="Arial"/>
              </a:rPr>
              <a:t>offer</a:t>
            </a:r>
            <a:r>
              <a:rPr dirty="0" sz="32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6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32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40">
                <a:solidFill>
                  <a:srgbClr val="FFFFFF"/>
                </a:solidFill>
                <a:latin typeface="Arial"/>
                <a:cs typeface="Arial"/>
              </a:rPr>
              <a:t>risk-</a:t>
            </a:r>
            <a:r>
              <a:rPr dirty="0" sz="3200" spc="-75">
                <a:solidFill>
                  <a:srgbClr val="FFFFFF"/>
                </a:solidFill>
                <a:latin typeface="Arial"/>
                <a:cs typeface="Arial"/>
              </a:rPr>
              <a:t>informed</a:t>
            </a:r>
            <a:r>
              <a:rPr dirty="0" sz="32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9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32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2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dirty="0" sz="32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adaptations</a:t>
            </a:r>
            <a:endParaRPr sz="3200">
              <a:latin typeface="Arial"/>
              <a:cs typeface="Arial"/>
            </a:endParaRPr>
          </a:p>
          <a:p>
            <a:pPr marL="469265" marR="5080" indent="-457200">
              <a:lnSpc>
                <a:spcPts val="3379"/>
              </a:lnSpc>
              <a:spcBef>
                <a:spcPts val="910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3200" spc="-254" b="1">
                <a:solidFill>
                  <a:srgbClr val="FFFFFF"/>
                </a:solidFill>
                <a:latin typeface="Arial"/>
                <a:cs typeface="Arial"/>
              </a:rPr>
              <a:t>Aim</a:t>
            </a:r>
            <a:r>
              <a:rPr dirty="0" sz="32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5" b="1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dirty="0" sz="32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75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r>
              <a:rPr dirty="0" sz="32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65">
                <a:solidFill>
                  <a:srgbClr val="FFFFFF"/>
                </a:solidFill>
                <a:latin typeface="Arial"/>
                <a:cs typeface="Arial"/>
              </a:rPr>
              <a:t>whether</a:t>
            </a:r>
            <a:r>
              <a:rPr dirty="0" sz="32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395">
                <a:solidFill>
                  <a:srgbClr val="FFFFFF"/>
                </a:solidFill>
                <a:latin typeface="Arial"/>
                <a:cs typeface="Arial"/>
              </a:rPr>
              <a:t>EHR-</a:t>
            </a:r>
            <a:r>
              <a:rPr dirty="0" sz="3200" spc="-140">
                <a:solidFill>
                  <a:srgbClr val="FFFFFF"/>
                </a:solidFill>
                <a:latin typeface="Arial"/>
                <a:cs typeface="Arial"/>
              </a:rPr>
              <a:t>embedded</a:t>
            </a:r>
            <a:r>
              <a:rPr dirty="0" sz="32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50">
                <a:solidFill>
                  <a:srgbClr val="FFFFFF"/>
                </a:solidFill>
                <a:latin typeface="Arial"/>
                <a:cs typeface="Arial"/>
              </a:rPr>
              <a:t>CDS</a:t>
            </a:r>
            <a:r>
              <a:rPr dirty="0" sz="32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95">
                <a:solidFill>
                  <a:srgbClr val="FFFFFF"/>
                </a:solidFill>
                <a:latin typeface="Arial"/>
                <a:cs typeface="Arial"/>
              </a:rPr>
              <a:t>enhances</a:t>
            </a:r>
            <a:r>
              <a:rPr dirty="0" sz="32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social </a:t>
            </a:r>
            <a:r>
              <a:rPr dirty="0" sz="3200" spc="-140">
                <a:solidFill>
                  <a:srgbClr val="FFFFFF"/>
                </a:solidFill>
                <a:latin typeface="Arial"/>
                <a:cs typeface="Arial"/>
              </a:rPr>
              <a:t>risk-</a:t>
            </a:r>
            <a:r>
              <a:rPr dirty="0" sz="3200" spc="-75">
                <a:solidFill>
                  <a:srgbClr val="FFFFFF"/>
                </a:solidFill>
                <a:latin typeface="Arial"/>
                <a:cs typeface="Arial"/>
              </a:rPr>
              <a:t>informed</a:t>
            </a:r>
            <a:r>
              <a:rPr dirty="0" sz="32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9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32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10">
                <a:solidFill>
                  <a:srgbClr val="FFFFFF"/>
                </a:solidFill>
                <a:latin typeface="Arial"/>
                <a:cs typeface="Arial"/>
              </a:rPr>
              <a:t>provision</a:t>
            </a:r>
            <a:r>
              <a:rPr dirty="0" sz="32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32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35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dirty="0" sz="32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25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32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25">
                <a:solidFill>
                  <a:srgbClr val="FFFFFF"/>
                </a:solidFill>
                <a:latin typeface="Arial"/>
                <a:cs typeface="Arial"/>
              </a:rPr>
              <a:t>Centers.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1407" y="6496175"/>
            <a:ext cx="269875" cy="24257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sz="1400" spc="-25"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4374" y="4536948"/>
            <a:ext cx="16827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4274" y="4561037"/>
            <a:ext cx="9077960" cy="431800"/>
          </a:xfrm>
          <a:prstGeom prst="rect">
            <a:avLst/>
          </a:prstGeom>
          <a:solidFill>
            <a:srgbClr val="80808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00"/>
              </a:lnSpc>
            </a:pPr>
            <a:r>
              <a:rPr dirty="0" sz="3200" spc="-254" b="1">
                <a:solidFill>
                  <a:srgbClr val="FFFFFF"/>
                </a:solidFill>
                <a:latin typeface="Arial"/>
                <a:cs typeface="Arial"/>
              </a:rPr>
              <a:t>Aim</a:t>
            </a:r>
            <a:r>
              <a:rPr dirty="0" sz="32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5" b="1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dirty="0" sz="32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325">
                <a:solidFill>
                  <a:srgbClr val="FFFFFF"/>
                </a:solidFill>
                <a:latin typeface="Arial"/>
                <a:cs typeface="Arial"/>
              </a:rPr>
              <a:t>Assess</a:t>
            </a:r>
            <a:r>
              <a:rPr dirty="0" sz="32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9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32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1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r>
              <a:rPr dirty="0" sz="32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14">
                <a:solidFill>
                  <a:srgbClr val="FFFFFF"/>
                </a:solidFill>
                <a:latin typeface="Arial"/>
                <a:cs typeface="Arial"/>
              </a:rPr>
              <a:t>perceptions</a:t>
            </a:r>
            <a:r>
              <a:rPr dirty="0" sz="32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32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Arial"/>
                <a:cs typeface="Arial"/>
              </a:rPr>
              <a:t>both</a:t>
            </a:r>
            <a:r>
              <a:rPr dirty="0" sz="32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4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32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tools’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4274" y="4966716"/>
            <a:ext cx="959929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3200" spc="-90">
                <a:solidFill>
                  <a:srgbClr val="FFFFFF"/>
                </a:solidFill>
                <a:latin typeface="Arial"/>
                <a:cs typeface="Arial"/>
              </a:rPr>
              <a:t>usability</a:t>
            </a:r>
            <a:r>
              <a:rPr dirty="0" sz="32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6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3200" spc="-130">
                <a:solidFill>
                  <a:srgbClr val="FFFFFF"/>
                </a:solidFill>
                <a:latin typeface="Arial"/>
                <a:cs typeface="Arial"/>
              </a:rPr>
              <a:t> impacts</a:t>
            </a:r>
            <a:r>
              <a:rPr dirty="0" sz="32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1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32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9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32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6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dirty="0" sz="32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6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32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5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dirty="0" sz="32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provider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4274" y="5488137"/>
            <a:ext cx="2058670" cy="444500"/>
          </a:xfrm>
          <a:prstGeom prst="rect">
            <a:avLst/>
          </a:prstGeom>
          <a:solidFill>
            <a:srgbClr val="80808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340"/>
              </a:lnSpc>
            </a:pPr>
            <a:r>
              <a:rPr dirty="0" sz="3200" spc="-90">
                <a:solidFill>
                  <a:srgbClr val="FFFFFF"/>
                </a:solidFill>
                <a:latin typeface="Arial"/>
                <a:cs typeface="Arial"/>
              </a:rPr>
              <a:t>interactions.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011" rIns="0" bIns="0" rtlCol="0" vert="horz">
            <a:spAutoFit/>
          </a:bodyPr>
          <a:lstStyle/>
          <a:p>
            <a:pPr marL="73660">
              <a:lnSpc>
                <a:spcPct val="100000"/>
              </a:lnSpc>
              <a:spcBef>
                <a:spcPts val="100"/>
              </a:spcBef>
            </a:pPr>
            <a:r>
              <a:rPr dirty="0" sz="4000" spc="-305"/>
              <a:t>Realist</a:t>
            </a:r>
            <a:r>
              <a:rPr dirty="0" sz="4000" spc="-195"/>
              <a:t> </a:t>
            </a:r>
            <a:r>
              <a:rPr dirty="0" sz="4000" spc="-310"/>
              <a:t>approach</a:t>
            </a:r>
            <a:r>
              <a:rPr dirty="0" sz="4000" spc="-185"/>
              <a:t> </a:t>
            </a:r>
            <a:r>
              <a:rPr dirty="0" sz="4000" spc="-155"/>
              <a:t>to</a:t>
            </a:r>
            <a:r>
              <a:rPr dirty="0" sz="4000" spc="-190"/>
              <a:t> </a:t>
            </a:r>
            <a:r>
              <a:rPr dirty="0" sz="4000" spc="-185"/>
              <a:t>tool </a:t>
            </a:r>
            <a:r>
              <a:rPr dirty="0" sz="4000" spc="-285"/>
              <a:t>revision</a:t>
            </a:r>
            <a:r>
              <a:rPr dirty="0" sz="4000" spc="-185"/>
              <a:t> </a:t>
            </a:r>
            <a:r>
              <a:rPr dirty="0" sz="4000" spc="-505"/>
              <a:t>(COHERE)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61407" y="6496175"/>
            <a:ext cx="269875" cy="24257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sz="1400" spc="-25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7089" y="1240028"/>
            <a:ext cx="10144125" cy="505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6415" marR="5080" indent="-51435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526415" algn="l"/>
              </a:tabLst>
            </a:pPr>
            <a:r>
              <a:rPr dirty="0" sz="3000" spc="-200">
                <a:solidFill>
                  <a:srgbClr val="CAE12A"/>
                </a:solidFill>
                <a:latin typeface="Arial"/>
                <a:cs typeface="Arial"/>
              </a:rPr>
              <a:t>Rapid</a:t>
            </a:r>
            <a:r>
              <a:rPr dirty="0" sz="3000" spc="-1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75">
                <a:solidFill>
                  <a:srgbClr val="CAE12A"/>
                </a:solidFill>
                <a:latin typeface="Arial"/>
                <a:cs typeface="Arial"/>
              </a:rPr>
              <a:t>analysis</a:t>
            </a:r>
            <a:r>
              <a:rPr dirty="0" sz="3000" spc="-13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CAE12A"/>
                </a:solidFill>
                <a:latin typeface="Arial"/>
                <a:cs typeface="Arial"/>
              </a:rPr>
              <a:t>of</a:t>
            </a:r>
            <a:r>
              <a:rPr dirty="0" sz="3000" spc="-1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25">
                <a:solidFill>
                  <a:srgbClr val="CAE12A"/>
                </a:solidFill>
                <a:latin typeface="Arial"/>
                <a:cs typeface="Arial"/>
              </a:rPr>
              <a:t>stakeholder</a:t>
            </a:r>
            <a:r>
              <a:rPr dirty="0" sz="3000" spc="-130">
                <a:solidFill>
                  <a:srgbClr val="CAE12A"/>
                </a:solidFill>
                <a:latin typeface="Arial"/>
                <a:cs typeface="Arial"/>
              </a:rPr>
              <a:t> data</a:t>
            </a:r>
            <a:r>
              <a:rPr dirty="0" sz="3000" spc="-1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290">
                <a:solidFill>
                  <a:srgbClr val="CAE12A"/>
                </a:solidFill>
                <a:latin typeface="Wingdings"/>
                <a:cs typeface="Wingdings"/>
              </a:rPr>
              <a:t></a:t>
            </a:r>
            <a:r>
              <a:rPr dirty="0" sz="3000" spc="-55">
                <a:solidFill>
                  <a:srgbClr val="CAE12A"/>
                </a:solidFill>
                <a:latin typeface="Times New Roman"/>
                <a:cs typeface="Times New Roman"/>
              </a:rPr>
              <a:t> </a:t>
            </a:r>
            <a:r>
              <a:rPr dirty="0" sz="3000" spc="-160">
                <a:solidFill>
                  <a:srgbClr val="CAE12A"/>
                </a:solidFill>
                <a:latin typeface="Arial"/>
                <a:cs typeface="Arial"/>
              </a:rPr>
              <a:t>design</a:t>
            </a:r>
            <a:r>
              <a:rPr dirty="0" sz="3000" spc="-13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CAE12A"/>
                </a:solidFill>
                <a:latin typeface="Arial"/>
                <a:cs typeface="Arial"/>
              </a:rPr>
              <a:t>&amp;</a:t>
            </a:r>
            <a:r>
              <a:rPr dirty="0" sz="3000" spc="-13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85">
                <a:solidFill>
                  <a:srgbClr val="CAE12A"/>
                </a:solidFill>
                <a:latin typeface="Arial"/>
                <a:cs typeface="Arial"/>
              </a:rPr>
              <a:t>content</a:t>
            </a:r>
            <a:r>
              <a:rPr dirty="0" sz="3000" spc="-1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CAE12A"/>
                </a:solidFill>
                <a:latin typeface="Arial"/>
                <a:cs typeface="Arial"/>
              </a:rPr>
              <a:t>of</a:t>
            </a:r>
            <a:r>
              <a:rPr dirty="0" sz="3000" spc="-1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CAE12A"/>
                </a:solidFill>
                <a:latin typeface="Arial"/>
                <a:cs typeface="Arial"/>
              </a:rPr>
              <a:t>pilot </a:t>
            </a:r>
            <a:r>
              <a:rPr dirty="0" sz="3000" spc="-459">
                <a:solidFill>
                  <a:srgbClr val="CAE12A"/>
                </a:solidFill>
                <a:latin typeface="Arial"/>
                <a:cs typeface="Arial"/>
              </a:rPr>
              <a:t>EHR</a:t>
            </a:r>
            <a:r>
              <a:rPr dirty="0" sz="3000" spc="-16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CAE12A"/>
                </a:solidFill>
                <a:latin typeface="Arial"/>
                <a:cs typeface="Arial"/>
              </a:rPr>
              <a:t>tools</a:t>
            </a:r>
            <a:endParaRPr sz="3000">
              <a:latin typeface="Arial"/>
              <a:cs typeface="Arial"/>
            </a:endParaRPr>
          </a:p>
          <a:p>
            <a:pPr marL="526415" indent="-513715">
              <a:lnSpc>
                <a:spcPct val="100000"/>
              </a:lnSpc>
              <a:buAutoNum type="arabicParenR"/>
              <a:tabLst>
                <a:tab pos="526415" algn="l"/>
              </a:tabLst>
            </a:pPr>
            <a:r>
              <a:rPr dirty="0" sz="3000" spc="-100">
                <a:solidFill>
                  <a:srgbClr val="CAE12A"/>
                </a:solidFill>
                <a:latin typeface="Arial"/>
                <a:cs typeface="Arial"/>
              </a:rPr>
              <a:t>Piloted</a:t>
            </a:r>
            <a:r>
              <a:rPr dirty="0" sz="3000" spc="-15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45">
                <a:solidFill>
                  <a:srgbClr val="CAE12A"/>
                </a:solidFill>
                <a:latin typeface="Arial"/>
                <a:cs typeface="Arial"/>
              </a:rPr>
              <a:t>in</a:t>
            </a:r>
            <a:r>
              <a:rPr dirty="0" sz="3000" spc="-14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55">
                <a:solidFill>
                  <a:srgbClr val="CAE12A"/>
                </a:solidFill>
                <a:latin typeface="Arial"/>
                <a:cs typeface="Arial"/>
              </a:rPr>
              <a:t>3</a:t>
            </a:r>
            <a:r>
              <a:rPr dirty="0" sz="3000" spc="-14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35">
                <a:solidFill>
                  <a:srgbClr val="CAE12A"/>
                </a:solidFill>
                <a:latin typeface="Arial"/>
                <a:cs typeface="Arial"/>
              </a:rPr>
              <a:t>clinics</a:t>
            </a:r>
            <a:r>
              <a:rPr dirty="0" sz="3000" spc="-14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290">
                <a:solidFill>
                  <a:srgbClr val="CAE12A"/>
                </a:solidFill>
                <a:latin typeface="Wingdings"/>
                <a:cs typeface="Wingdings"/>
              </a:rPr>
              <a:t></a:t>
            </a:r>
            <a:r>
              <a:rPr dirty="0" sz="3000" spc="-70">
                <a:solidFill>
                  <a:srgbClr val="CAE12A"/>
                </a:solidFill>
                <a:latin typeface="Times New Roman"/>
                <a:cs typeface="Times New Roman"/>
              </a:rPr>
              <a:t> </a:t>
            </a:r>
            <a:r>
              <a:rPr dirty="0" sz="3000" spc="-110">
                <a:solidFill>
                  <a:srgbClr val="CAE12A"/>
                </a:solidFill>
                <a:latin typeface="Arial"/>
                <a:cs typeface="Arial"/>
              </a:rPr>
              <a:t>most</a:t>
            </a:r>
            <a:r>
              <a:rPr dirty="0" sz="3000" spc="-15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75">
                <a:solidFill>
                  <a:srgbClr val="CAE12A"/>
                </a:solidFill>
                <a:latin typeface="Arial"/>
                <a:cs typeface="Arial"/>
              </a:rPr>
              <a:t>tools</a:t>
            </a:r>
            <a:r>
              <a:rPr dirty="0" sz="3000" spc="-14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CAE12A"/>
                </a:solidFill>
                <a:latin typeface="Arial"/>
                <a:cs typeface="Arial"/>
              </a:rPr>
              <a:t>not</a:t>
            </a:r>
            <a:r>
              <a:rPr dirty="0" sz="3000" spc="-15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14">
                <a:solidFill>
                  <a:srgbClr val="CAE12A"/>
                </a:solidFill>
                <a:latin typeface="Arial"/>
                <a:cs typeface="Arial"/>
              </a:rPr>
              <a:t>viewed</a:t>
            </a:r>
            <a:r>
              <a:rPr dirty="0" sz="3000" spc="-14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285">
                <a:solidFill>
                  <a:srgbClr val="CAE12A"/>
                </a:solidFill>
                <a:latin typeface="Arial"/>
                <a:cs typeface="Arial"/>
              </a:rPr>
              <a:t>as</a:t>
            </a:r>
            <a:r>
              <a:rPr dirty="0" sz="3000" spc="-15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CAE12A"/>
                </a:solidFill>
                <a:latin typeface="Arial"/>
                <a:cs typeface="Arial"/>
              </a:rPr>
              <a:t>useful</a:t>
            </a:r>
            <a:endParaRPr sz="3000">
              <a:latin typeface="Arial"/>
              <a:cs typeface="Arial"/>
            </a:endParaRPr>
          </a:p>
          <a:p>
            <a:pPr marL="526415" indent="-513715">
              <a:lnSpc>
                <a:spcPct val="100000"/>
              </a:lnSpc>
              <a:buAutoNum type="arabicParenR"/>
              <a:tabLst>
                <a:tab pos="526415" algn="l"/>
              </a:tabLst>
            </a:pPr>
            <a:r>
              <a:rPr dirty="0" sz="3000" spc="-55">
                <a:solidFill>
                  <a:srgbClr val="CAE12A"/>
                </a:solidFill>
                <a:latin typeface="Arial"/>
                <a:cs typeface="Arial"/>
              </a:rPr>
              <a:t>Identified</a:t>
            </a:r>
            <a:r>
              <a:rPr dirty="0" sz="3000" spc="-14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75">
                <a:solidFill>
                  <a:srgbClr val="CAE12A"/>
                </a:solidFill>
                <a:latin typeface="Arial"/>
                <a:cs typeface="Arial"/>
              </a:rPr>
              <a:t>tools</a:t>
            </a:r>
            <a:r>
              <a:rPr dirty="0" sz="3000" spc="-14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CAE12A"/>
                </a:solidFill>
                <a:latin typeface="Arial"/>
                <a:cs typeface="Arial"/>
              </a:rPr>
              <a:t>that</a:t>
            </a:r>
            <a:r>
              <a:rPr dirty="0" sz="3000" spc="-15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u="heavy" sz="3000" spc="-110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</a:rPr>
              <a:t>were</a:t>
            </a:r>
            <a:r>
              <a:rPr dirty="0" sz="3000" spc="-15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95">
                <a:solidFill>
                  <a:srgbClr val="CAE12A"/>
                </a:solidFill>
                <a:latin typeface="Arial"/>
                <a:cs typeface="Arial"/>
              </a:rPr>
              <a:t>used</a:t>
            </a:r>
            <a:r>
              <a:rPr dirty="0" sz="3000" spc="-1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315">
                <a:solidFill>
                  <a:srgbClr val="CAE12A"/>
                </a:solidFill>
                <a:latin typeface="Arial"/>
                <a:cs typeface="Arial"/>
              </a:rPr>
              <a:t>/</a:t>
            </a:r>
            <a:r>
              <a:rPr dirty="0" sz="3000" spc="-1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CAE12A"/>
                </a:solidFill>
                <a:latin typeface="Arial"/>
                <a:cs typeface="Arial"/>
              </a:rPr>
              <a:t>appreciated</a:t>
            </a:r>
            <a:endParaRPr sz="3000">
              <a:latin typeface="Arial"/>
              <a:cs typeface="Arial"/>
            </a:endParaRPr>
          </a:p>
          <a:p>
            <a:pPr marL="526415" marR="1627505" indent="-514350">
              <a:lnSpc>
                <a:spcPct val="100000"/>
              </a:lnSpc>
              <a:buAutoNum type="arabicParenR"/>
              <a:tabLst>
                <a:tab pos="526415" algn="l"/>
              </a:tabLst>
            </a:pPr>
            <a:r>
              <a:rPr dirty="0" sz="3000" spc="-145">
                <a:solidFill>
                  <a:srgbClr val="CAE12A"/>
                </a:solidFill>
                <a:latin typeface="Arial"/>
                <a:cs typeface="Arial"/>
              </a:rPr>
              <a:t>Returned</a:t>
            </a:r>
            <a:r>
              <a:rPr dirty="0" sz="3000" spc="-12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CAE12A"/>
                </a:solidFill>
                <a:latin typeface="Arial"/>
                <a:cs typeface="Arial"/>
              </a:rPr>
              <a:t>to</a:t>
            </a:r>
            <a:r>
              <a:rPr dirty="0" sz="3000" spc="-114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25">
                <a:solidFill>
                  <a:srgbClr val="CAE12A"/>
                </a:solidFill>
                <a:latin typeface="Arial"/>
                <a:cs typeface="Arial"/>
              </a:rPr>
              <a:t>stakeholder</a:t>
            </a:r>
            <a:r>
              <a:rPr dirty="0" sz="3000" spc="-114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CAE12A"/>
                </a:solidFill>
                <a:latin typeface="Arial"/>
                <a:cs typeface="Arial"/>
              </a:rPr>
              <a:t>&amp;</a:t>
            </a:r>
            <a:r>
              <a:rPr dirty="0" sz="3000" spc="-114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CAE12A"/>
                </a:solidFill>
                <a:latin typeface="Arial"/>
                <a:cs typeface="Arial"/>
              </a:rPr>
              <a:t>pilot</a:t>
            </a:r>
            <a:r>
              <a:rPr dirty="0" sz="3000" spc="-12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30">
                <a:solidFill>
                  <a:srgbClr val="CAE12A"/>
                </a:solidFill>
                <a:latin typeface="Arial"/>
                <a:cs typeface="Arial"/>
              </a:rPr>
              <a:t>data</a:t>
            </a:r>
            <a:r>
              <a:rPr dirty="0" sz="3000" spc="-12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CAE12A"/>
                </a:solidFill>
                <a:latin typeface="Arial"/>
                <a:cs typeface="Arial"/>
              </a:rPr>
              <a:t>with</a:t>
            </a:r>
            <a:r>
              <a:rPr dirty="0" sz="3000" spc="-12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10">
                <a:solidFill>
                  <a:srgbClr val="CAE12A"/>
                </a:solidFill>
                <a:latin typeface="Arial"/>
                <a:cs typeface="Arial"/>
              </a:rPr>
              <a:t>new</a:t>
            </a:r>
            <a:r>
              <a:rPr dirty="0" sz="3000" spc="-114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65">
                <a:solidFill>
                  <a:srgbClr val="CAE12A"/>
                </a:solidFill>
                <a:latin typeface="Arial"/>
                <a:cs typeface="Arial"/>
              </a:rPr>
              <a:t>lens; </a:t>
            </a:r>
            <a:r>
              <a:rPr dirty="0" sz="3000" spc="-114">
                <a:solidFill>
                  <a:srgbClr val="CAE12A"/>
                </a:solidFill>
                <a:latin typeface="Arial"/>
                <a:cs typeface="Arial"/>
              </a:rPr>
              <a:t>simultaneously</a:t>
            </a:r>
            <a:r>
              <a:rPr dirty="0" sz="3000" spc="-13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204">
                <a:solidFill>
                  <a:srgbClr val="CAE12A"/>
                </a:solidFill>
                <a:latin typeface="Arial"/>
                <a:cs typeface="Arial"/>
              </a:rPr>
              <a:t>engaged</a:t>
            </a:r>
            <a:r>
              <a:rPr dirty="0" sz="3000" spc="-13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CAE12A"/>
                </a:solidFill>
                <a:latin typeface="Arial"/>
                <a:cs typeface="Arial"/>
              </a:rPr>
              <a:t>with</a:t>
            </a:r>
            <a:r>
              <a:rPr dirty="0" sz="3000" spc="-13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00">
                <a:solidFill>
                  <a:srgbClr val="CAE12A"/>
                </a:solidFill>
                <a:latin typeface="Arial"/>
                <a:cs typeface="Arial"/>
              </a:rPr>
              <a:t>relevant</a:t>
            </a:r>
            <a:r>
              <a:rPr dirty="0" sz="3000" spc="-1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CAE12A"/>
                </a:solidFill>
                <a:latin typeface="Arial"/>
                <a:cs typeface="Arial"/>
              </a:rPr>
              <a:t>literature</a:t>
            </a:r>
            <a:endParaRPr sz="3000">
              <a:latin typeface="Arial"/>
              <a:cs typeface="Arial"/>
            </a:endParaRPr>
          </a:p>
          <a:p>
            <a:pPr marL="526415" indent="-513715">
              <a:lnSpc>
                <a:spcPct val="100000"/>
              </a:lnSpc>
              <a:buAutoNum type="arabicParenR"/>
              <a:tabLst>
                <a:tab pos="526415" algn="l"/>
              </a:tabLst>
            </a:pPr>
            <a:r>
              <a:rPr dirty="0" sz="3000" spc="-55">
                <a:solidFill>
                  <a:srgbClr val="CAE12A"/>
                </a:solidFill>
                <a:latin typeface="Arial"/>
                <a:cs typeface="Arial"/>
              </a:rPr>
              <a:t>Identified</a:t>
            </a:r>
            <a:r>
              <a:rPr dirty="0" sz="3000" spc="-14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75">
                <a:solidFill>
                  <a:srgbClr val="CAE12A"/>
                </a:solidFill>
                <a:latin typeface="Arial"/>
                <a:cs typeface="Arial"/>
              </a:rPr>
              <a:t>preliminary</a:t>
            </a:r>
            <a:r>
              <a:rPr dirty="0" sz="3000" spc="-13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25">
                <a:solidFill>
                  <a:srgbClr val="CAE12A"/>
                </a:solidFill>
                <a:latin typeface="Arial"/>
                <a:cs typeface="Arial"/>
              </a:rPr>
              <a:t>insights</a:t>
            </a:r>
            <a:r>
              <a:rPr dirty="0" sz="3000" spc="-1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CAE12A"/>
                </a:solidFill>
                <a:latin typeface="Arial"/>
                <a:cs typeface="Arial"/>
              </a:rPr>
              <a:t>that</a:t>
            </a:r>
            <a:r>
              <a:rPr dirty="0" sz="3000" spc="-15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70">
                <a:solidFill>
                  <a:srgbClr val="CAE12A"/>
                </a:solidFill>
                <a:latin typeface="Arial"/>
                <a:cs typeface="Arial"/>
              </a:rPr>
              <a:t>might</a:t>
            </a:r>
            <a:r>
              <a:rPr dirty="0" sz="3000" spc="-14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30">
                <a:solidFill>
                  <a:srgbClr val="CAE12A"/>
                </a:solidFill>
                <a:latin typeface="Arial"/>
                <a:cs typeface="Arial"/>
              </a:rPr>
              <a:t>explain</a:t>
            </a:r>
            <a:r>
              <a:rPr dirty="0" sz="3000" spc="-1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CAE12A"/>
                </a:solidFill>
                <a:latin typeface="Arial"/>
                <a:cs typeface="Arial"/>
              </a:rPr>
              <a:t>results</a:t>
            </a:r>
            <a:endParaRPr sz="3000">
              <a:latin typeface="Arial"/>
              <a:cs typeface="Arial"/>
            </a:endParaRPr>
          </a:p>
          <a:p>
            <a:pPr marL="526415" indent="-513715">
              <a:lnSpc>
                <a:spcPct val="100000"/>
              </a:lnSpc>
              <a:buAutoNum type="arabicParenR"/>
              <a:tabLst>
                <a:tab pos="526415" algn="l"/>
              </a:tabLst>
            </a:pPr>
            <a:r>
              <a:rPr dirty="0" sz="3000" spc="-120">
                <a:solidFill>
                  <a:srgbClr val="CAE12A"/>
                </a:solidFill>
                <a:latin typeface="Arial"/>
                <a:cs typeface="Arial"/>
              </a:rPr>
              <a:t>Formulated</a:t>
            </a:r>
            <a:r>
              <a:rPr dirty="0" sz="3000" spc="-125">
                <a:solidFill>
                  <a:srgbClr val="CAE12A"/>
                </a:solidFill>
                <a:latin typeface="Arial"/>
                <a:cs typeface="Arial"/>
              </a:rPr>
              <a:t> insights</a:t>
            </a:r>
            <a:r>
              <a:rPr dirty="0" sz="3000" spc="-12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285">
                <a:solidFill>
                  <a:srgbClr val="CAE12A"/>
                </a:solidFill>
                <a:latin typeface="Arial"/>
                <a:cs typeface="Arial"/>
              </a:rPr>
              <a:t>as</a:t>
            </a:r>
            <a:r>
              <a:rPr dirty="0" sz="3000" spc="-12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30">
                <a:solidFill>
                  <a:srgbClr val="CAE12A"/>
                </a:solidFill>
                <a:latin typeface="Arial"/>
                <a:cs typeface="Arial"/>
              </a:rPr>
              <a:t>questions</a:t>
            </a:r>
            <a:r>
              <a:rPr dirty="0" sz="3000" spc="-12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CAE12A"/>
                </a:solidFill>
                <a:latin typeface="Arial"/>
                <a:cs typeface="Arial"/>
              </a:rPr>
              <a:t>to</a:t>
            </a:r>
            <a:r>
              <a:rPr dirty="0" sz="3000" spc="-12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245">
                <a:solidFill>
                  <a:srgbClr val="CAE12A"/>
                </a:solidFill>
                <a:latin typeface="Arial"/>
                <a:cs typeface="Arial"/>
              </a:rPr>
              <a:t>ask</a:t>
            </a:r>
            <a:r>
              <a:rPr dirty="0" sz="3000" spc="-12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14">
                <a:solidFill>
                  <a:srgbClr val="CAE12A"/>
                </a:solidFill>
                <a:latin typeface="Arial"/>
                <a:cs typeface="Arial"/>
              </a:rPr>
              <a:t>providers</a:t>
            </a:r>
            <a:r>
              <a:rPr dirty="0" sz="3000" spc="-12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55">
                <a:solidFill>
                  <a:srgbClr val="CAE12A"/>
                </a:solidFill>
                <a:latin typeface="Arial"/>
                <a:cs typeface="Arial"/>
              </a:rPr>
              <a:t>and</a:t>
            </a:r>
            <a:r>
              <a:rPr dirty="0" sz="3000" spc="-12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CAE12A"/>
                </a:solidFill>
                <a:latin typeface="Arial"/>
                <a:cs typeface="Arial"/>
              </a:rPr>
              <a:t>staff</a:t>
            </a:r>
            <a:endParaRPr sz="3000">
              <a:latin typeface="Arial"/>
              <a:cs typeface="Arial"/>
            </a:endParaRPr>
          </a:p>
          <a:p>
            <a:pPr marL="526415" indent="-513715">
              <a:lnSpc>
                <a:spcPct val="100000"/>
              </a:lnSpc>
              <a:buAutoNum type="arabicParenR"/>
              <a:tabLst>
                <a:tab pos="526415" algn="l"/>
              </a:tabLst>
            </a:pPr>
            <a:r>
              <a:rPr dirty="0" sz="3000" spc="-160">
                <a:solidFill>
                  <a:srgbClr val="CAE12A"/>
                </a:solidFill>
                <a:latin typeface="Arial"/>
                <a:cs typeface="Arial"/>
              </a:rPr>
              <a:t>Refined</a:t>
            </a:r>
            <a:r>
              <a:rPr dirty="0" sz="3000" spc="-1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20">
                <a:solidFill>
                  <a:srgbClr val="CAE12A"/>
                </a:solidFill>
                <a:latin typeface="Arial"/>
                <a:cs typeface="Arial"/>
              </a:rPr>
              <a:t>understanding</a:t>
            </a:r>
            <a:r>
              <a:rPr dirty="0" sz="3000" spc="-14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CAE12A"/>
                </a:solidFill>
                <a:latin typeface="Arial"/>
                <a:cs typeface="Arial"/>
              </a:rPr>
              <a:t>of</a:t>
            </a:r>
            <a:r>
              <a:rPr dirty="0" sz="3000" spc="-14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95">
                <a:solidFill>
                  <a:srgbClr val="CAE12A"/>
                </a:solidFill>
                <a:latin typeface="Arial"/>
                <a:cs typeface="Arial"/>
              </a:rPr>
              <a:t>underlying</a:t>
            </a:r>
            <a:r>
              <a:rPr dirty="0" sz="3000" spc="-1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80">
                <a:solidFill>
                  <a:srgbClr val="CAE12A"/>
                </a:solidFill>
                <a:latin typeface="Arial"/>
                <a:cs typeface="Arial"/>
              </a:rPr>
              <a:t>mechanisms</a:t>
            </a:r>
            <a:r>
              <a:rPr dirty="0" sz="3000" spc="-1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CAE12A"/>
                </a:solidFill>
                <a:latin typeface="Arial"/>
                <a:cs typeface="Arial"/>
              </a:rPr>
              <a:t>of</a:t>
            </a:r>
            <a:r>
              <a:rPr dirty="0" sz="3000" spc="-14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CAE12A"/>
                </a:solidFill>
                <a:latin typeface="Arial"/>
                <a:cs typeface="Arial"/>
              </a:rPr>
              <a:t>action</a:t>
            </a:r>
            <a:endParaRPr sz="3000">
              <a:latin typeface="Arial"/>
              <a:cs typeface="Arial"/>
            </a:endParaRPr>
          </a:p>
          <a:p>
            <a:pPr marL="526415" marR="347345" indent="-514350">
              <a:lnSpc>
                <a:spcPct val="100000"/>
              </a:lnSpc>
              <a:buAutoNum type="arabicParenR"/>
              <a:tabLst>
                <a:tab pos="526415" algn="l"/>
              </a:tabLst>
            </a:pPr>
            <a:r>
              <a:rPr dirty="0" sz="3000" spc="-225">
                <a:solidFill>
                  <a:srgbClr val="CAE12A"/>
                </a:solidFill>
                <a:latin typeface="Arial"/>
                <a:cs typeface="Arial"/>
              </a:rPr>
              <a:t>Revised</a:t>
            </a:r>
            <a:r>
              <a:rPr dirty="0" sz="3000" spc="-1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25">
                <a:solidFill>
                  <a:srgbClr val="CAE12A"/>
                </a:solidFill>
                <a:latin typeface="Arial"/>
                <a:cs typeface="Arial"/>
              </a:rPr>
              <a:t>existing</a:t>
            </a:r>
            <a:r>
              <a:rPr dirty="0" sz="3000" spc="-1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75">
                <a:solidFill>
                  <a:srgbClr val="CAE12A"/>
                </a:solidFill>
                <a:latin typeface="Arial"/>
                <a:cs typeface="Arial"/>
              </a:rPr>
              <a:t>tools</a:t>
            </a:r>
            <a:r>
              <a:rPr dirty="0" sz="3000" spc="-13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285">
                <a:solidFill>
                  <a:srgbClr val="CAE12A"/>
                </a:solidFill>
                <a:latin typeface="Arial"/>
                <a:cs typeface="Arial"/>
              </a:rPr>
              <a:t>as</a:t>
            </a:r>
            <a:r>
              <a:rPr dirty="0" sz="3000" spc="-140">
                <a:solidFill>
                  <a:srgbClr val="CAE12A"/>
                </a:solidFill>
                <a:latin typeface="Arial"/>
                <a:cs typeface="Arial"/>
              </a:rPr>
              <a:t> possible </a:t>
            </a:r>
            <a:r>
              <a:rPr dirty="0" sz="3000">
                <a:solidFill>
                  <a:srgbClr val="CAE12A"/>
                </a:solidFill>
                <a:latin typeface="Arial"/>
                <a:cs typeface="Arial"/>
              </a:rPr>
              <a:t>to</a:t>
            </a:r>
            <a:r>
              <a:rPr dirty="0" sz="3000" spc="-13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00">
                <a:solidFill>
                  <a:srgbClr val="CAE12A"/>
                </a:solidFill>
                <a:latin typeface="Arial"/>
                <a:cs typeface="Arial"/>
              </a:rPr>
              <a:t>meet</a:t>
            </a:r>
            <a:r>
              <a:rPr dirty="0" sz="3000" spc="-14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135">
                <a:solidFill>
                  <a:srgbClr val="CAE12A"/>
                </a:solidFill>
                <a:latin typeface="Arial"/>
                <a:cs typeface="Arial"/>
              </a:rPr>
              <a:t>these</a:t>
            </a:r>
            <a:r>
              <a:rPr dirty="0" sz="3000" spc="-1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85">
                <a:solidFill>
                  <a:srgbClr val="CAE12A"/>
                </a:solidFill>
                <a:latin typeface="Arial"/>
                <a:cs typeface="Arial"/>
              </a:rPr>
              <a:t>parameters; </a:t>
            </a:r>
            <a:r>
              <a:rPr dirty="0" sz="3000" spc="-135">
                <a:solidFill>
                  <a:srgbClr val="CAE12A"/>
                </a:solidFill>
                <a:latin typeface="Arial"/>
                <a:cs typeface="Arial"/>
              </a:rPr>
              <a:t>removed</a:t>
            </a:r>
            <a:r>
              <a:rPr dirty="0" sz="3000" spc="-13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40">
                <a:solidFill>
                  <a:srgbClr val="CAE12A"/>
                </a:solidFill>
                <a:latin typeface="Arial"/>
                <a:cs typeface="Arial"/>
              </a:rPr>
              <a:t>the</a:t>
            </a:r>
            <a:r>
              <a:rPr dirty="0" sz="3000" spc="-13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000" spc="-20">
                <a:solidFill>
                  <a:srgbClr val="CAE12A"/>
                </a:solidFill>
                <a:latin typeface="Arial"/>
                <a:cs typeface="Arial"/>
              </a:rPr>
              <a:t>rest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"/>
            <a:ext cx="12189460" cy="6858000"/>
            <a:chOff x="0" y="10"/>
            <a:chExt cx="1218946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"/>
              <a:ext cx="12188954" cy="68579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968751"/>
              <a:ext cx="12188952" cy="388924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83292" y="4269740"/>
            <a:ext cx="609409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122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200" spc="-459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dirty="0" sz="7200" spc="-62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7200" spc="-24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7200" spc="-869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dirty="0" sz="7200" spc="-45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72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200" spc="-545">
                <a:solidFill>
                  <a:srgbClr val="FFFFFF"/>
                </a:solidFill>
                <a:latin typeface="Arial"/>
                <a:cs typeface="Arial"/>
              </a:rPr>
              <a:t>speakers</a:t>
            </a:r>
            <a:endParaRPr sz="7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-1" y="5575038"/>
            <a:ext cx="9784080" cy="685800"/>
          </a:xfrm>
          <a:prstGeom prst="rect">
            <a:avLst/>
          </a:prstGeom>
          <a:solidFill>
            <a:srgbClr val="ED7D31"/>
          </a:solidFill>
        </p:spPr>
        <p:txBody>
          <a:bodyPr wrap="square" lIns="0" tIns="158115" rIns="0" bIns="0" rtlCol="0" vert="horz">
            <a:spAutoFit/>
          </a:bodyPr>
          <a:lstStyle/>
          <a:p>
            <a:pPr marL="636270">
              <a:lnSpc>
                <a:spcPct val="100000"/>
              </a:lnSpc>
              <a:spcBef>
                <a:spcPts val="1245"/>
              </a:spcBef>
            </a:pPr>
            <a:r>
              <a:rPr dirty="0" sz="2400" spc="-95">
                <a:latin typeface="Arial"/>
                <a:cs typeface="Arial"/>
              </a:rPr>
              <a:t>Arwen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Bunce,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MA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and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Suzanne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Morrissey,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PhD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3444" rIns="0" bIns="0" rtlCol="0" vert="horz">
            <a:spAutoFit/>
          </a:bodyPr>
          <a:lstStyle/>
          <a:p>
            <a:pPr marL="128905">
              <a:lnSpc>
                <a:spcPct val="100000"/>
              </a:lnSpc>
              <a:spcBef>
                <a:spcPts val="100"/>
              </a:spcBef>
            </a:pPr>
            <a:r>
              <a:rPr dirty="0" sz="4400" spc="-370"/>
              <a:t>Insights</a:t>
            </a:r>
            <a:r>
              <a:rPr dirty="0" sz="4400" spc="-204"/>
              <a:t> </a:t>
            </a:r>
            <a:r>
              <a:rPr dirty="0" sz="4400" spc="-409"/>
              <a:t>(Tensions)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449109" y="5896916"/>
            <a:ext cx="831850" cy="428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095"/>
              </a:lnSpc>
            </a:pPr>
            <a:r>
              <a:rPr dirty="0" sz="2600" spc="-170" i="1">
                <a:solidFill>
                  <a:srgbClr val="CAE12A"/>
                </a:solidFill>
                <a:latin typeface="Arial"/>
                <a:cs typeface="Arial"/>
              </a:rPr>
              <a:t>Clues</a:t>
            </a:r>
            <a:r>
              <a:rPr dirty="0" sz="2600" spc="-170">
                <a:solidFill>
                  <a:srgbClr val="FFFFFF"/>
                </a:solidFill>
                <a:latin typeface="Arial"/>
                <a:cs typeface="Arial"/>
              </a:rPr>
              <a:t>]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407" y="6496175"/>
            <a:ext cx="269875" cy="24257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sz="1400" spc="-25"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4759" y="1245108"/>
            <a:ext cx="9946640" cy="470154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526415" marR="5080" indent="-514350">
              <a:lnSpc>
                <a:spcPct val="89700"/>
              </a:lnSpc>
              <a:spcBef>
                <a:spcPts val="420"/>
              </a:spcBef>
              <a:buAutoNum type="arabicParenR"/>
              <a:tabLst>
                <a:tab pos="526415" algn="l"/>
              </a:tabLst>
            </a:pPr>
            <a:r>
              <a:rPr dirty="0" sz="2600" spc="-185">
                <a:solidFill>
                  <a:srgbClr val="FFFFFF"/>
                </a:solidFill>
                <a:latin typeface="Arial"/>
                <a:cs typeface="Arial"/>
              </a:rPr>
              <a:t>Tension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heavy" sz="2600" spc="-13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need</a:t>
            </a:r>
            <a:r>
              <a:rPr dirty="0" u="heavy" sz="2600" spc="-1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for</a:t>
            </a:r>
            <a:r>
              <a:rPr dirty="0" u="heavy" sz="2600" spc="-11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 spc="-4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the</a:t>
            </a:r>
            <a:r>
              <a:rPr dirty="0" u="heavy" sz="2600" spc="-13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 spc="-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EHR</a:t>
            </a:r>
            <a:r>
              <a:rPr dirty="0" u="heavy" sz="2600" spc="-1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 spc="-6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tools</a:t>
            </a:r>
            <a:r>
              <a:rPr dirty="0" u="heavy" sz="2600" spc="-1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5">
                <a:solidFill>
                  <a:srgbClr val="FFFFFF"/>
                </a:solidFill>
                <a:latin typeface="Arial"/>
                <a:cs typeface="Arial"/>
              </a:rPr>
              <a:t>facilitate</a:t>
            </a:r>
            <a:r>
              <a:rPr dirty="0" sz="26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documentation, 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communication,</a:t>
            </a:r>
            <a:r>
              <a:rPr dirty="0" sz="2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65">
                <a:solidFill>
                  <a:srgbClr val="FFFFFF"/>
                </a:solidFill>
                <a:latin typeface="Arial"/>
                <a:cs typeface="Arial"/>
              </a:rPr>
              <a:t>funding/payment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45" b="1" i="1">
                <a:solidFill>
                  <a:srgbClr val="FFFFFF"/>
                </a:solidFill>
                <a:latin typeface="Arial"/>
                <a:cs typeface="Arial"/>
              </a:rPr>
              <a:t>vs.</a:t>
            </a:r>
            <a:r>
              <a:rPr dirty="0" sz="2600" spc="-10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perceived</a:t>
            </a:r>
            <a:r>
              <a:rPr dirty="0" sz="2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heavy" sz="2600" spc="-3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threat</a:t>
            </a:r>
            <a:r>
              <a:rPr dirty="0" u="heavy" sz="2600" spc="-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to</a:t>
            </a:r>
            <a:r>
              <a:rPr dirty="0" u="heavy" sz="2600" spc="-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 spc="-2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sense</a:t>
            </a:r>
            <a:r>
              <a:rPr dirty="0" u="heavy" sz="2600" spc="-1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of</a:t>
            </a:r>
            <a:r>
              <a:rPr dirty="0" u="heavy" sz="2600" spc="-1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self</a:t>
            </a:r>
            <a:r>
              <a:rPr dirty="0" sz="2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54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6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2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65">
                <a:solidFill>
                  <a:srgbClr val="FFFFFF"/>
                </a:solidFill>
                <a:latin typeface="Arial"/>
                <a:cs typeface="Arial"/>
              </a:rPr>
              <a:t>provider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vision</a:t>
            </a:r>
            <a:r>
              <a:rPr dirty="0" sz="26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600" spc="-135">
                <a:solidFill>
                  <a:srgbClr val="FFFFFF"/>
                </a:solidFill>
                <a:latin typeface="Arial"/>
                <a:cs typeface="Arial"/>
              </a:rPr>
              <a:t> good </a:t>
            </a:r>
            <a:r>
              <a:rPr dirty="0" sz="2600" spc="-15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26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(customized,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80">
                <a:solidFill>
                  <a:srgbClr val="FFFFFF"/>
                </a:solidFill>
                <a:latin typeface="Arial"/>
                <a:cs typeface="Arial"/>
              </a:rPr>
              <a:t>empathetic,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patient-</a:t>
            </a:r>
            <a:r>
              <a:rPr dirty="0" sz="2600" spc="-75">
                <a:solidFill>
                  <a:srgbClr val="FFFFFF"/>
                </a:solidFill>
                <a:latin typeface="Arial"/>
                <a:cs typeface="Arial"/>
              </a:rPr>
              <a:t>driven).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315">
                <a:solidFill>
                  <a:srgbClr val="FFFFFF"/>
                </a:solidFill>
                <a:latin typeface="Arial"/>
                <a:cs typeface="Arial"/>
              </a:rPr>
              <a:t>[</a:t>
            </a:r>
            <a:r>
              <a:rPr dirty="0" sz="2600" spc="-315" i="1">
                <a:solidFill>
                  <a:srgbClr val="CAE12A"/>
                </a:solidFill>
                <a:latin typeface="Arial"/>
                <a:cs typeface="Arial"/>
              </a:rPr>
              <a:t>CHC</a:t>
            </a:r>
            <a:r>
              <a:rPr dirty="0" sz="2600" spc="-125" i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600" spc="-10" i="1">
                <a:solidFill>
                  <a:srgbClr val="CAE12A"/>
                </a:solidFill>
                <a:latin typeface="Arial"/>
                <a:cs typeface="Arial"/>
              </a:rPr>
              <a:t>Calling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]</a:t>
            </a:r>
            <a:endParaRPr sz="2600">
              <a:latin typeface="Arial"/>
              <a:cs typeface="Arial"/>
            </a:endParaRPr>
          </a:p>
          <a:p>
            <a:pPr marL="526415" marR="379730" indent="-514350">
              <a:lnSpc>
                <a:spcPct val="89700"/>
              </a:lnSpc>
              <a:spcBef>
                <a:spcPts val="2890"/>
              </a:spcBef>
              <a:buAutoNum type="arabicParenR"/>
              <a:tabLst>
                <a:tab pos="526415" algn="l"/>
              </a:tabLst>
            </a:pPr>
            <a:r>
              <a:rPr dirty="0" sz="2600" spc="-185">
                <a:solidFill>
                  <a:srgbClr val="FFFFFF"/>
                </a:solidFill>
                <a:latin typeface="Arial"/>
                <a:cs typeface="Arial"/>
              </a:rPr>
              <a:t>Tension</a:t>
            </a:r>
            <a:r>
              <a:rPr dirty="0" sz="26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heavy" sz="2600" spc="-11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desire</a:t>
            </a:r>
            <a:r>
              <a:rPr dirty="0" u="heavy" sz="2600" spc="-13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for</a:t>
            </a:r>
            <a:r>
              <a:rPr dirty="0" u="heavy" sz="2600" spc="-11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these</a:t>
            </a:r>
            <a:r>
              <a:rPr dirty="0" u="heavy" sz="2600" spc="-13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 spc="-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efforts</a:t>
            </a:r>
            <a:r>
              <a:rPr dirty="0" u="heavy" sz="2600" spc="-1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to</a:t>
            </a:r>
            <a:r>
              <a:rPr dirty="0" u="heavy" sz="2600" spc="-1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 spc="-8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improve</a:t>
            </a:r>
            <a:r>
              <a:rPr dirty="0" u="heavy" sz="2600" spc="-13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 spc="-3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understanding</a:t>
            </a:r>
            <a:r>
              <a:rPr dirty="0" sz="2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4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6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60">
                <a:solidFill>
                  <a:srgbClr val="FFFFFF"/>
                </a:solidFill>
                <a:latin typeface="Arial"/>
                <a:cs typeface="Arial"/>
              </a:rPr>
              <a:t>therefore</a:t>
            </a:r>
            <a:r>
              <a:rPr dirty="0" sz="26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45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7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6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45" b="1" i="1">
                <a:solidFill>
                  <a:srgbClr val="FFFFFF"/>
                </a:solidFill>
                <a:latin typeface="Arial"/>
                <a:cs typeface="Arial"/>
              </a:rPr>
              <a:t>vs.</a:t>
            </a:r>
            <a:r>
              <a:rPr dirty="0" sz="2600" spc="-12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30">
                <a:solidFill>
                  <a:srgbClr val="FFFFFF"/>
                </a:solidFill>
                <a:latin typeface="Arial"/>
                <a:cs typeface="Arial"/>
              </a:rPr>
              <a:t>worry</a:t>
            </a:r>
            <a:r>
              <a:rPr dirty="0" sz="26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6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85">
                <a:solidFill>
                  <a:srgbClr val="FFFFFF"/>
                </a:solidFill>
                <a:latin typeface="Arial"/>
                <a:cs typeface="Arial"/>
              </a:rPr>
              <a:t>collecting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documenting</a:t>
            </a:r>
            <a:r>
              <a:rPr dirty="0" sz="2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6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26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45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dirty="0" sz="2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2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heavy" sz="2600" spc="-1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lead</a:t>
            </a:r>
            <a:r>
              <a:rPr dirty="0" u="heavy" sz="2600" spc="-1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to</a:t>
            </a:r>
            <a:r>
              <a:rPr dirty="0" u="heavy" sz="2600" spc="-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 spc="-8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stigmatization</a:t>
            </a:r>
            <a:r>
              <a:rPr dirty="0" u="heavy" sz="2600" spc="-1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 spc="-14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2600" spc="-1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 spc="-8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biased</a:t>
            </a:r>
            <a:r>
              <a:rPr dirty="0" sz="26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heavy" sz="2600" spc="-14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care.</a:t>
            </a:r>
            <a:r>
              <a:rPr dirty="0" sz="26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55">
                <a:solidFill>
                  <a:srgbClr val="FFFFFF"/>
                </a:solidFill>
                <a:latin typeface="Arial"/>
                <a:cs typeface="Arial"/>
              </a:rPr>
              <a:t>[</a:t>
            </a:r>
            <a:r>
              <a:rPr dirty="0" sz="2600" spc="-155" i="1">
                <a:solidFill>
                  <a:srgbClr val="CAE12A"/>
                </a:solidFill>
                <a:latin typeface="Arial"/>
                <a:cs typeface="Arial"/>
              </a:rPr>
              <a:t>Care</a:t>
            </a:r>
            <a:r>
              <a:rPr dirty="0" sz="2600" spc="-120" i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600" spc="-10" i="1">
                <a:solidFill>
                  <a:srgbClr val="CAE12A"/>
                </a:solidFill>
                <a:latin typeface="Arial"/>
                <a:cs typeface="Arial"/>
              </a:rPr>
              <a:t>Implications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]</a:t>
            </a:r>
            <a:endParaRPr sz="2600">
              <a:latin typeface="Arial"/>
              <a:cs typeface="Arial"/>
            </a:endParaRPr>
          </a:p>
          <a:p>
            <a:pPr marL="526415" marR="125095" indent="-514350">
              <a:lnSpc>
                <a:spcPct val="89600"/>
              </a:lnSpc>
              <a:spcBef>
                <a:spcPts val="2820"/>
              </a:spcBef>
              <a:buAutoNum type="arabicParenR"/>
              <a:tabLst>
                <a:tab pos="526415" algn="l"/>
              </a:tabLst>
            </a:pPr>
            <a:r>
              <a:rPr dirty="0" sz="2600" spc="-185">
                <a:solidFill>
                  <a:srgbClr val="FFFFFF"/>
                </a:solidFill>
                <a:latin typeface="Arial"/>
                <a:cs typeface="Arial"/>
              </a:rPr>
              <a:t>Tension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heavy" sz="2600" spc="-11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desire</a:t>
            </a:r>
            <a:r>
              <a:rPr dirty="0" u="heavy" sz="2600" spc="-1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for</a:t>
            </a:r>
            <a:r>
              <a:rPr dirty="0" u="heavy" sz="2600" spc="-11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 spc="-2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2600" spc="-1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 spc="-13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deep</a:t>
            </a:r>
            <a:r>
              <a:rPr dirty="0" u="heavy" sz="2600" spc="-1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 spc="-1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understanding</a:t>
            </a:r>
            <a:r>
              <a:rPr dirty="0" u="heavy" sz="2600" spc="-13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6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2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6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70">
                <a:solidFill>
                  <a:srgbClr val="FFFFFF"/>
                </a:solidFill>
                <a:latin typeface="Arial"/>
                <a:cs typeface="Arial"/>
              </a:rPr>
              <a:t>patient’s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Arial"/>
                <a:cs typeface="Arial"/>
              </a:rPr>
              <a:t>life </a:t>
            </a:r>
            <a:r>
              <a:rPr dirty="0" sz="2600" spc="-245" b="1" i="1">
                <a:solidFill>
                  <a:srgbClr val="FFFFFF"/>
                </a:solidFill>
                <a:latin typeface="Arial"/>
                <a:cs typeface="Arial"/>
              </a:rPr>
              <a:t>vs.</a:t>
            </a:r>
            <a:r>
              <a:rPr dirty="0" sz="2600" spc="-12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heavy" sz="2600" spc="-4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information</a:t>
            </a:r>
            <a:r>
              <a:rPr dirty="0" u="heavy" sz="2600" spc="-1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 spc="-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overload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275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14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dirty="0" sz="2600" spc="-254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noise 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(and, </a:t>
            </a:r>
            <a:r>
              <a:rPr dirty="0" sz="2600" spc="-75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dirty="0" sz="26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5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0">
                <a:solidFill>
                  <a:srgbClr val="FFFFFF"/>
                </a:solidFill>
                <a:latin typeface="Arial"/>
                <a:cs typeface="Arial"/>
              </a:rPr>
              <a:t>present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dirty="0" sz="2600" spc="-45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dirty="0" sz="26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3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6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2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55">
                <a:solidFill>
                  <a:srgbClr val="FFFFFF"/>
                </a:solidFill>
                <a:latin typeface="Arial"/>
                <a:cs typeface="Arial"/>
              </a:rPr>
              <a:t>way</a:t>
            </a:r>
            <a:r>
              <a:rPr dirty="0" sz="26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4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6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0">
                <a:solidFill>
                  <a:srgbClr val="FFFFFF"/>
                </a:solidFill>
                <a:latin typeface="Arial"/>
                <a:cs typeface="Arial"/>
              </a:rPr>
              <a:t>useful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90">
                <a:solidFill>
                  <a:srgbClr val="FFFFFF"/>
                </a:solidFill>
                <a:latin typeface="Arial"/>
                <a:cs typeface="Arial"/>
              </a:rPr>
              <a:t>across</a:t>
            </a:r>
            <a:r>
              <a:rPr dirty="0" sz="26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40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7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r>
              <a:rPr dirty="0" sz="26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roles?).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[</a:t>
            </a:r>
            <a:r>
              <a:rPr dirty="0" sz="2600" spc="-10" i="1">
                <a:solidFill>
                  <a:srgbClr val="CAE12A"/>
                </a:solidFill>
                <a:latin typeface="Arial"/>
                <a:cs typeface="Arial"/>
              </a:rPr>
              <a:t>Data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9644" rIns="0" bIns="0" rtlCol="0" vert="horz">
            <a:spAutoFit/>
          </a:bodyPr>
          <a:lstStyle/>
          <a:p>
            <a:pPr marL="128905">
              <a:lnSpc>
                <a:spcPct val="100000"/>
              </a:lnSpc>
              <a:spcBef>
                <a:spcPts val="100"/>
              </a:spcBef>
            </a:pPr>
            <a:r>
              <a:rPr dirty="0" sz="4400" spc="-434"/>
              <a:t>Using</a:t>
            </a:r>
            <a:r>
              <a:rPr dirty="0" sz="4400" spc="-210"/>
              <a:t> </a:t>
            </a:r>
            <a:r>
              <a:rPr dirty="0" sz="4400" spc="-305"/>
              <a:t>these</a:t>
            </a:r>
            <a:r>
              <a:rPr dirty="0" sz="4400" spc="-215"/>
              <a:t> </a:t>
            </a:r>
            <a:r>
              <a:rPr dirty="0" sz="4400" spc="-395"/>
              <a:t>insights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497973" y="6079796"/>
            <a:ext cx="8067675" cy="439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095"/>
              </a:lnSpc>
            </a:pPr>
            <a:r>
              <a:rPr dirty="0" sz="2600" spc="-25">
                <a:solidFill>
                  <a:srgbClr val="FFFFFF"/>
                </a:solidFill>
                <a:latin typeface="Courier New"/>
                <a:cs typeface="Courier New"/>
              </a:rPr>
              <a:t>o</a:t>
            </a:r>
            <a:r>
              <a:rPr dirty="0" sz="2600" spc="-39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dirty="0" sz="2600" spc="-105">
                <a:solidFill>
                  <a:srgbClr val="FFFFFF"/>
                </a:solidFill>
                <a:latin typeface="Arial"/>
                <a:cs typeface="Arial"/>
              </a:rPr>
              <a:t>Honor</a:t>
            </a:r>
            <a:r>
              <a:rPr dirty="0" sz="26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65">
                <a:solidFill>
                  <a:srgbClr val="FFFFFF"/>
                </a:solidFill>
                <a:latin typeface="Arial"/>
                <a:cs typeface="Arial"/>
              </a:rPr>
              <a:t>provider</a:t>
            </a:r>
            <a:r>
              <a:rPr dirty="0" sz="26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4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5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experience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26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30">
                <a:solidFill>
                  <a:srgbClr val="FFFFFF"/>
                </a:solidFill>
                <a:latin typeface="Arial"/>
                <a:cs typeface="Arial"/>
              </a:rPr>
              <a:t>commitment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407" y="6496175"/>
            <a:ext cx="269875" cy="24257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sz="1400" spc="-25"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174" y="1149603"/>
            <a:ext cx="9936480" cy="4866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180"/>
              </a:lnSpc>
              <a:spcBef>
                <a:spcPts val="100"/>
              </a:spcBef>
            </a:pPr>
            <a:r>
              <a:rPr dirty="0" u="heavy" sz="2800" spc="-114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</a:rPr>
              <a:t>Original</a:t>
            </a:r>
            <a:r>
              <a:rPr dirty="0" u="heavy" sz="2800" spc="-125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35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</a:rPr>
              <a:t>Hypothesis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000"/>
              </a:lnSpc>
            </a:pPr>
            <a:r>
              <a:rPr dirty="0" sz="2800" spc="-434">
                <a:solidFill>
                  <a:srgbClr val="FFFFFF"/>
                </a:solidFill>
                <a:latin typeface="Arial"/>
                <a:cs typeface="Arial"/>
              </a:rPr>
              <a:t>EHR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expected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produce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clinical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85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by </a:t>
            </a:r>
            <a:r>
              <a:rPr dirty="0" sz="2800" spc="-95" i="1">
                <a:solidFill>
                  <a:srgbClr val="FFFFFF"/>
                </a:solidFill>
                <a:latin typeface="Arial"/>
                <a:cs typeface="Arial"/>
              </a:rPr>
              <a:t>suggesting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180"/>
              </a:lnSpc>
            </a:pP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possible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7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adjustments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risks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180"/>
              </a:lnSpc>
              <a:spcBef>
                <a:spcPts val="2735"/>
              </a:spcBef>
            </a:pPr>
            <a:r>
              <a:rPr dirty="0" u="heavy" sz="2800" spc="-125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</a:rPr>
              <a:t>Insights-</a:t>
            </a:r>
            <a:r>
              <a:rPr dirty="0" u="heavy" sz="2800" spc="-70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</a:rPr>
              <a:t>informed</a:t>
            </a:r>
            <a:r>
              <a:rPr dirty="0" u="heavy" sz="2800" spc="-80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35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</a:rPr>
              <a:t>Hypothesis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000"/>
              </a:lnSpc>
            </a:pPr>
            <a:r>
              <a:rPr dirty="0" sz="2800" spc="-430">
                <a:solidFill>
                  <a:srgbClr val="FFFFFF"/>
                </a:solidFill>
                <a:latin typeface="Arial"/>
                <a:cs typeface="Arial"/>
              </a:rPr>
              <a:t>EHR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useful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facilitate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0" i="1">
                <a:solidFill>
                  <a:srgbClr val="FFFFFF"/>
                </a:solidFill>
                <a:latin typeface="Arial"/>
                <a:cs typeface="Arial"/>
              </a:rPr>
              <a:t>documentation</a:t>
            </a:r>
            <a:r>
              <a:rPr dirty="0" sz="2800" spc="-1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180"/>
              </a:lnSpc>
            </a:pPr>
            <a:r>
              <a:rPr dirty="0" sz="2800" spc="-114" i="1">
                <a:solidFill>
                  <a:srgbClr val="FFFFFF"/>
                </a:solidFill>
                <a:latin typeface="Arial"/>
                <a:cs typeface="Arial"/>
              </a:rPr>
              <a:t>communication</a:t>
            </a:r>
            <a:r>
              <a:rPr dirty="0" sz="2800" spc="-1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5">
                <a:solidFill>
                  <a:srgbClr val="FFFFFF"/>
                </a:solidFill>
                <a:latin typeface="Arial"/>
                <a:cs typeface="Arial"/>
              </a:rPr>
              <a:t>risks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20">
                <a:solidFill>
                  <a:srgbClr val="FFFFFF"/>
                </a:solidFill>
                <a:latin typeface="Arial"/>
                <a:cs typeface="Arial"/>
              </a:rPr>
              <a:t>ways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that:</a:t>
            </a:r>
            <a:endParaRPr sz="2800">
              <a:latin typeface="Arial"/>
              <a:cs typeface="Arial"/>
            </a:endParaRPr>
          </a:p>
          <a:p>
            <a:pPr marL="1040130" indent="-342265">
              <a:lnSpc>
                <a:spcPct val="100000"/>
              </a:lnSpc>
              <a:spcBef>
                <a:spcPts val="630"/>
              </a:spcBef>
              <a:buFont typeface="Courier New"/>
              <a:buChar char="o"/>
              <a:tabLst>
                <a:tab pos="1040130" algn="l"/>
              </a:tabLst>
            </a:pPr>
            <a:r>
              <a:rPr dirty="0" sz="2600" spc="-185">
                <a:solidFill>
                  <a:srgbClr val="FFFFFF"/>
                </a:solidFill>
                <a:latin typeface="Arial"/>
                <a:cs typeface="Arial"/>
              </a:rPr>
              <a:t>Give</a:t>
            </a:r>
            <a:r>
              <a:rPr dirty="0" sz="26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425">
                <a:solidFill>
                  <a:srgbClr val="FFFFFF"/>
                </a:solidFill>
                <a:latin typeface="Arial"/>
                <a:cs typeface="Arial"/>
              </a:rPr>
              <a:t>CHC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7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r>
              <a:rPr dirty="0" sz="26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5">
                <a:solidFill>
                  <a:srgbClr val="FFFFFF"/>
                </a:solidFill>
                <a:latin typeface="Arial"/>
                <a:cs typeface="Arial"/>
              </a:rPr>
              <a:t>pragmatic</a:t>
            </a:r>
            <a:r>
              <a:rPr dirty="0" sz="26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5">
                <a:solidFill>
                  <a:srgbClr val="FFFFFF"/>
                </a:solidFill>
                <a:latin typeface="Arial"/>
                <a:cs typeface="Arial"/>
              </a:rPr>
              <a:t>‘clues’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75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45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needs</a:t>
            </a:r>
            <a:endParaRPr sz="2600">
              <a:latin typeface="Arial"/>
              <a:cs typeface="Arial"/>
            </a:endParaRPr>
          </a:p>
          <a:p>
            <a:pPr marL="1040765" marR="76200" indent="-342900">
              <a:lnSpc>
                <a:spcPts val="2810"/>
              </a:lnSpc>
              <a:spcBef>
                <a:spcPts val="835"/>
              </a:spcBef>
              <a:buFont typeface="Courier New"/>
              <a:buChar char="o"/>
              <a:tabLst>
                <a:tab pos="1040765" algn="l"/>
              </a:tabLst>
            </a:pPr>
            <a:r>
              <a:rPr dirty="0" sz="2600" spc="-170">
                <a:solidFill>
                  <a:srgbClr val="FFFFFF"/>
                </a:solidFill>
                <a:latin typeface="Arial"/>
                <a:cs typeface="Arial"/>
              </a:rPr>
              <a:t>Enable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r>
              <a:rPr dirty="0" sz="26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10">
                <a:solidFill>
                  <a:srgbClr val="FFFFFF"/>
                </a:solidFill>
                <a:latin typeface="Arial"/>
                <a:cs typeface="Arial"/>
              </a:rPr>
              <a:t>communicate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4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6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90">
                <a:solidFill>
                  <a:srgbClr val="FFFFFF"/>
                </a:solidFill>
                <a:latin typeface="Arial"/>
                <a:cs typeface="Arial"/>
              </a:rPr>
              <a:t>collaborate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5">
                <a:solidFill>
                  <a:srgbClr val="FFFFFF"/>
                </a:solidFill>
                <a:latin typeface="Arial"/>
                <a:cs typeface="Arial"/>
              </a:rPr>
              <a:t>around</a:t>
            </a:r>
            <a:r>
              <a:rPr dirty="0" sz="26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45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dirty="0" sz="26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60">
                <a:solidFill>
                  <a:srgbClr val="FFFFFF"/>
                </a:solidFill>
                <a:latin typeface="Arial"/>
                <a:cs typeface="Arial"/>
              </a:rPr>
              <a:t>care </a:t>
            </a:r>
            <a:r>
              <a:rPr dirty="0" sz="2600" spc="-10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adjustments</a:t>
            </a:r>
            <a:endParaRPr sz="2600">
              <a:latin typeface="Arial"/>
              <a:cs typeface="Arial"/>
            </a:endParaRPr>
          </a:p>
          <a:p>
            <a:pPr marL="1040765" marR="228600" indent="-342900">
              <a:lnSpc>
                <a:spcPts val="2810"/>
              </a:lnSpc>
              <a:spcBef>
                <a:spcPts val="885"/>
              </a:spcBef>
              <a:buFont typeface="Courier New"/>
              <a:buChar char="o"/>
              <a:tabLst>
                <a:tab pos="1040765" algn="l"/>
              </a:tabLst>
            </a:pPr>
            <a:r>
              <a:rPr dirty="0" sz="2600" spc="-105">
                <a:solidFill>
                  <a:srgbClr val="FFFFFF"/>
                </a:solidFill>
                <a:latin typeface="Arial"/>
                <a:cs typeface="Arial"/>
              </a:rPr>
              <a:t>Facilitate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80">
                <a:solidFill>
                  <a:srgbClr val="FFFFFF"/>
                </a:solidFill>
                <a:latin typeface="Arial"/>
                <a:cs typeface="Arial"/>
              </a:rPr>
              <a:t>provider-</a:t>
            </a:r>
            <a:r>
              <a:rPr dirty="0" sz="2600" spc="-45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dirty="0" sz="26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50">
                <a:solidFill>
                  <a:srgbClr val="FFFFFF"/>
                </a:solidFill>
                <a:latin typeface="Arial"/>
                <a:cs typeface="Arial"/>
              </a:rPr>
              <a:t>shared</a:t>
            </a:r>
            <a:r>
              <a:rPr dirty="0" sz="26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14">
                <a:solidFill>
                  <a:srgbClr val="FFFFFF"/>
                </a:solidFill>
                <a:latin typeface="Arial"/>
                <a:cs typeface="Arial"/>
              </a:rPr>
              <a:t>decision-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dirty="0" sz="2600" spc="-75">
                <a:solidFill>
                  <a:srgbClr val="FFFFFF"/>
                </a:solidFill>
                <a:latin typeface="Arial"/>
                <a:cs typeface="Arial"/>
              </a:rPr>
              <a:t> about</a:t>
            </a:r>
            <a:r>
              <a:rPr dirty="0" sz="26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75">
                <a:solidFill>
                  <a:srgbClr val="FFFFFF"/>
                </a:solidFill>
                <a:latin typeface="Arial"/>
                <a:cs typeface="Arial"/>
              </a:rPr>
              <a:t>needed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adjustments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44375" y="273811"/>
            <a:ext cx="9023350" cy="1071245"/>
          </a:xfrm>
          <a:prstGeom prst="rect"/>
        </p:spPr>
        <p:txBody>
          <a:bodyPr wrap="square" lIns="0" tIns="72390" rIns="0" bIns="0" rtlCol="0" vert="horz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70"/>
              </a:spcBef>
            </a:pPr>
            <a:r>
              <a:rPr dirty="0" spc="-254"/>
              <a:t>Applied</a:t>
            </a:r>
            <a:r>
              <a:rPr dirty="0" spc="-155"/>
              <a:t> </a:t>
            </a:r>
            <a:r>
              <a:rPr dirty="0" spc="-145"/>
              <a:t>to</a:t>
            </a:r>
            <a:r>
              <a:rPr dirty="0" spc="-155"/>
              <a:t> </a:t>
            </a:r>
            <a:r>
              <a:rPr dirty="0" spc="-280"/>
              <a:t>existing</a:t>
            </a:r>
            <a:r>
              <a:rPr dirty="0" spc="-150"/>
              <a:t> </a:t>
            </a:r>
            <a:r>
              <a:rPr dirty="0" spc="-155"/>
              <a:t>pilot </a:t>
            </a:r>
            <a:r>
              <a:rPr dirty="0" spc="-185"/>
              <a:t>tool:</a:t>
            </a:r>
            <a:r>
              <a:rPr dirty="0" spc="-165"/>
              <a:t> </a:t>
            </a:r>
            <a:r>
              <a:rPr dirty="0" spc="-145"/>
              <a:t>1-</a:t>
            </a:r>
            <a:r>
              <a:rPr dirty="0" spc="-305"/>
              <a:t>click</a:t>
            </a:r>
            <a:r>
              <a:rPr dirty="0" spc="-160"/>
              <a:t> </a:t>
            </a:r>
            <a:r>
              <a:rPr dirty="0" spc="-204"/>
              <a:t>addition</a:t>
            </a:r>
            <a:r>
              <a:rPr dirty="0" spc="-150"/>
              <a:t> </a:t>
            </a:r>
            <a:r>
              <a:rPr dirty="0" spc="-25"/>
              <a:t>of </a:t>
            </a:r>
            <a:r>
              <a:rPr dirty="0" spc="-330"/>
              <a:t>Z-</a:t>
            </a:r>
            <a:r>
              <a:rPr dirty="0" spc="-375"/>
              <a:t>codes</a:t>
            </a:r>
            <a:r>
              <a:rPr dirty="0" spc="-180"/>
              <a:t> </a:t>
            </a:r>
            <a:r>
              <a:rPr dirty="0" spc="-145"/>
              <a:t>to</a:t>
            </a:r>
            <a:r>
              <a:rPr dirty="0" spc="-180"/>
              <a:t> </a:t>
            </a:r>
            <a:r>
              <a:rPr dirty="0" spc="-150"/>
              <a:t>the</a:t>
            </a:r>
            <a:r>
              <a:rPr dirty="0" spc="-180"/>
              <a:t> </a:t>
            </a:r>
            <a:r>
              <a:rPr dirty="0" spc="-235"/>
              <a:t>problem</a:t>
            </a:r>
            <a:r>
              <a:rPr dirty="0" spc="-180"/>
              <a:t> </a:t>
            </a:r>
            <a:r>
              <a:rPr dirty="0" spc="-20"/>
              <a:t>list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807" y="6496175"/>
            <a:ext cx="206375" cy="24257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400" spc="-45"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4776" y="1531620"/>
            <a:ext cx="10025380" cy="508952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algn="just" marL="12700" marR="5080">
              <a:lnSpc>
                <a:spcPts val="2810"/>
              </a:lnSpc>
              <a:spcBef>
                <a:spcPts val="450"/>
              </a:spcBef>
            </a:pPr>
            <a:r>
              <a:rPr dirty="0" sz="2600" spc="-385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z="26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75">
                <a:solidFill>
                  <a:srgbClr val="FFFFFF"/>
                </a:solidFill>
                <a:latin typeface="Arial"/>
                <a:cs typeface="Arial"/>
              </a:rPr>
              <a:t>codes</a:t>
            </a:r>
            <a:r>
              <a:rPr dirty="0" sz="26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54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6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70">
                <a:solidFill>
                  <a:srgbClr val="FFFFFF"/>
                </a:solidFill>
                <a:latin typeface="Arial"/>
                <a:cs typeface="Arial"/>
              </a:rPr>
              <a:t>flexible</a:t>
            </a:r>
            <a:r>
              <a:rPr dirty="0" sz="26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90">
                <a:solidFill>
                  <a:srgbClr val="FFFFFF"/>
                </a:solidFill>
                <a:latin typeface="Arial"/>
                <a:cs typeface="Arial"/>
              </a:rPr>
              <a:t>cue/clue</a:t>
            </a:r>
            <a:r>
              <a:rPr dirty="0" sz="26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6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8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dirty="0" sz="26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represent</a:t>
            </a:r>
            <a:r>
              <a:rPr dirty="0" sz="26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55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26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30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dirty="0" sz="26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5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6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75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r>
              <a:rPr dirty="0" sz="26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3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6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lends</a:t>
            </a:r>
            <a:r>
              <a:rPr dirty="0" sz="26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40">
                <a:solidFill>
                  <a:srgbClr val="FFFFFF"/>
                </a:solidFill>
                <a:latin typeface="Arial"/>
                <a:cs typeface="Arial"/>
              </a:rPr>
              <a:t>itself</a:t>
            </a:r>
            <a:r>
              <a:rPr dirty="0" sz="26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15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6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35">
                <a:solidFill>
                  <a:srgbClr val="FFFFFF"/>
                </a:solidFill>
                <a:latin typeface="Arial"/>
                <a:cs typeface="Arial"/>
              </a:rPr>
              <a:t>distribution</a:t>
            </a:r>
            <a:r>
              <a:rPr dirty="0" sz="26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6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5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dirty="0" sz="26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70">
                <a:solidFill>
                  <a:srgbClr val="FFFFFF"/>
                </a:solidFill>
                <a:latin typeface="Arial"/>
                <a:cs typeface="Arial"/>
              </a:rPr>
              <a:t>[</a:t>
            </a:r>
            <a:r>
              <a:rPr dirty="0" sz="2600" spc="-70" i="1">
                <a:solidFill>
                  <a:srgbClr val="CAE12A"/>
                </a:solidFill>
                <a:latin typeface="Arial"/>
                <a:cs typeface="Arial"/>
              </a:rPr>
              <a:t>Data</a:t>
            </a:r>
            <a:r>
              <a:rPr dirty="0" sz="2600" spc="-135" i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600" spc="-180" i="1">
                <a:solidFill>
                  <a:srgbClr val="CAE12A"/>
                </a:solidFill>
                <a:latin typeface="Arial"/>
                <a:cs typeface="Arial"/>
              </a:rPr>
              <a:t>Clues</a:t>
            </a:r>
            <a:r>
              <a:rPr dirty="0" sz="2600" spc="-180">
                <a:solidFill>
                  <a:srgbClr val="FFFFFF"/>
                </a:solidFill>
                <a:latin typeface="Arial"/>
                <a:cs typeface="Arial"/>
              </a:rPr>
              <a:t>]</a:t>
            </a:r>
            <a:endParaRPr sz="2600">
              <a:latin typeface="Arial"/>
              <a:cs typeface="Arial"/>
            </a:endParaRPr>
          </a:p>
          <a:p>
            <a:pPr algn="just" marL="12700" marR="37465">
              <a:lnSpc>
                <a:spcPct val="89600"/>
              </a:lnSpc>
              <a:spcBef>
                <a:spcPts val="2560"/>
              </a:spcBef>
            </a:pPr>
            <a:r>
              <a:rPr dirty="0" sz="2600" spc="-175">
                <a:solidFill>
                  <a:srgbClr val="FFFFFF"/>
                </a:solidFill>
                <a:latin typeface="Arial"/>
                <a:cs typeface="Arial"/>
              </a:rPr>
              <a:t>Perceived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465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6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70">
                <a:solidFill>
                  <a:srgbClr val="FFFFFF"/>
                </a:solidFill>
                <a:latin typeface="Arial"/>
                <a:cs typeface="Arial"/>
              </a:rPr>
              <a:t>objective/nonjudgmental</a:t>
            </a:r>
            <a:r>
              <a:rPr dirty="0" sz="26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04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dirty="0" sz="26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40">
                <a:solidFill>
                  <a:srgbClr val="FFFFFF"/>
                </a:solidFill>
                <a:latin typeface="Arial"/>
                <a:cs typeface="Arial"/>
              </a:rPr>
              <a:t>standardized</a:t>
            </a:r>
            <a:r>
              <a:rPr dirty="0" sz="2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4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45">
                <a:solidFill>
                  <a:srgbClr val="FFFFFF"/>
                </a:solidFill>
                <a:latin typeface="Arial"/>
                <a:cs typeface="Arial"/>
              </a:rPr>
              <a:t>federal </a:t>
            </a:r>
            <a:r>
              <a:rPr dirty="0" sz="2600" spc="-105">
                <a:solidFill>
                  <a:srgbClr val="FFFFFF"/>
                </a:solidFill>
                <a:latin typeface="Arial"/>
                <a:cs typeface="Arial"/>
              </a:rPr>
              <a:t>level.</a:t>
            </a:r>
            <a:r>
              <a:rPr dirty="0" sz="26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75">
                <a:solidFill>
                  <a:srgbClr val="FFFFFF"/>
                </a:solidFill>
                <a:latin typeface="Arial"/>
                <a:cs typeface="Arial"/>
              </a:rPr>
              <a:t>Avoids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75">
                <a:solidFill>
                  <a:srgbClr val="FFFFFF"/>
                </a:solidFill>
                <a:latin typeface="Arial"/>
                <a:cs typeface="Arial"/>
              </a:rPr>
              <a:t>problematic</a:t>
            </a:r>
            <a:r>
              <a:rPr dirty="0" sz="2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85">
                <a:solidFill>
                  <a:srgbClr val="FFFFFF"/>
                </a:solidFill>
                <a:latin typeface="Arial"/>
                <a:cs typeface="Arial"/>
              </a:rPr>
              <a:t>presentation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600" spc="-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45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dirty="0" sz="26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54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dirty="0" sz="26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85">
                <a:solidFill>
                  <a:srgbClr val="FFFFFF"/>
                </a:solidFill>
                <a:latin typeface="Arial"/>
                <a:cs typeface="Arial"/>
              </a:rPr>
              <a:t>bias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Arial"/>
                <a:cs typeface="Arial"/>
              </a:rPr>
              <a:t>future</a:t>
            </a:r>
            <a:r>
              <a:rPr dirty="0" sz="26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Arial"/>
                <a:cs typeface="Arial"/>
              </a:rPr>
              <a:t>care. </a:t>
            </a:r>
            <a:r>
              <a:rPr dirty="0" sz="2600" spc="-155">
                <a:solidFill>
                  <a:srgbClr val="FFFFFF"/>
                </a:solidFill>
                <a:latin typeface="Arial"/>
                <a:cs typeface="Arial"/>
              </a:rPr>
              <a:t>[</a:t>
            </a:r>
            <a:r>
              <a:rPr dirty="0" sz="2600" spc="-155" i="1">
                <a:solidFill>
                  <a:srgbClr val="CAE12A"/>
                </a:solidFill>
                <a:latin typeface="Arial"/>
                <a:cs typeface="Arial"/>
              </a:rPr>
              <a:t>Care</a:t>
            </a:r>
            <a:r>
              <a:rPr dirty="0" sz="2600" spc="-140" i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600" spc="-10" i="1">
                <a:solidFill>
                  <a:srgbClr val="CAE12A"/>
                </a:solidFill>
                <a:latin typeface="Arial"/>
                <a:cs typeface="Arial"/>
              </a:rPr>
              <a:t>Implications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]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dirty="0" sz="2600" spc="-295">
                <a:solidFill>
                  <a:srgbClr val="FFFFFF"/>
                </a:solidFill>
                <a:latin typeface="Arial"/>
                <a:cs typeface="Arial"/>
              </a:rPr>
              <a:t>Ease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4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40">
                <a:solidFill>
                  <a:srgbClr val="FFFFFF"/>
                </a:solidFill>
                <a:latin typeface="Arial"/>
                <a:cs typeface="Arial"/>
              </a:rPr>
              <a:t>consistency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80">
                <a:solidFill>
                  <a:srgbClr val="FFFFFF"/>
                </a:solidFill>
                <a:latin typeface="Arial"/>
                <a:cs typeface="Arial"/>
              </a:rPr>
              <a:t>documentation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315">
                <a:solidFill>
                  <a:srgbClr val="FFFFFF"/>
                </a:solidFill>
                <a:latin typeface="Arial"/>
                <a:cs typeface="Arial"/>
              </a:rPr>
              <a:t>[</a:t>
            </a:r>
            <a:r>
              <a:rPr dirty="0" sz="2600" spc="-315" i="1">
                <a:solidFill>
                  <a:srgbClr val="CAE12A"/>
                </a:solidFill>
                <a:latin typeface="Arial"/>
                <a:cs typeface="Arial"/>
              </a:rPr>
              <a:t>CHC</a:t>
            </a:r>
            <a:r>
              <a:rPr dirty="0" sz="2600" spc="-114" i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600" spc="-10" i="1">
                <a:solidFill>
                  <a:srgbClr val="CAE12A"/>
                </a:solidFill>
                <a:latin typeface="Arial"/>
                <a:cs typeface="Arial"/>
              </a:rPr>
              <a:t>Calling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]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5"/>
              </a:spcBef>
            </a:pPr>
            <a:r>
              <a:rPr dirty="0" sz="2600" spc="-275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35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26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65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6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heavy" sz="2600" spc="-3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multiple</a:t>
            </a:r>
            <a:r>
              <a:rPr dirty="0" u="heavy" sz="2600" spc="-13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 spc="-13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purposes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315">
                <a:solidFill>
                  <a:srgbClr val="FFFFFF"/>
                </a:solidFill>
                <a:latin typeface="Arial"/>
                <a:cs typeface="Arial"/>
              </a:rPr>
              <a:t>[</a:t>
            </a:r>
            <a:r>
              <a:rPr dirty="0" sz="2600" spc="-315" i="1">
                <a:solidFill>
                  <a:srgbClr val="CAE12A"/>
                </a:solidFill>
                <a:latin typeface="Arial"/>
                <a:cs typeface="Arial"/>
              </a:rPr>
              <a:t>CHC</a:t>
            </a:r>
            <a:r>
              <a:rPr dirty="0" sz="2600" spc="-120" i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600" spc="-110" i="1">
                <a:solidFill>
                  <a:srgbClr val="CAE12A"/>
                </a:solidFill>
                <a:latin typeface="Arial"/>
                <a:cs typeface="Arial"/>
              </a:rPr>
              <a:t>Calling;</a:t>
            </a:r>
            <a:r>
              <a:rPr dirty="0" sz="2600" spc="-114" i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600" spc="-110" i="1">
                <a:solidFill>
                  <a:srgbClr val="CAE12A"/>
                </a:solidFill>
                <a:latin typeface="Arial"/>
                <a:cs typeface="Arial"/>
              </a:rPr>
              <a:t>Data</a:t>
            </a:r>
            <a:r>
              <a:rPr dirty="0" sz="2600" spc="-120" i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600" spc="-10" i="1">
                <a:solidFill>
                  <a:srgbClr val="CAE12A"/>
                </a:solidFill>
                <a:latin typeface="Arial"/>
                <a:cs typeface="Arial"/>
              </a:rPr>
              <a:t>Clues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]</a:t>
            </a:r>
            <a:endParaRPr sz="2600">
              <a:latin typeface="Arial"/>
              <a:cs typeface="Arial"/>
            </a:endParaRPr>
          </a:p>
          <a:p>
            <a:pPr marL="811530" indent="-341630">
              <a:lnSpc>
                <a:spcPct val="100000"/>
              </a:lnSpc>
              <a:spcBef>
                <a:spcPts val="175"/>
              </a:spcBef>
              <a:buFont typeface="Courier New"/>
              <a:buChar char="o"/>
              <a:tabLst>
                <a:tab pos="811530" algn="l"/>
              </a:tabLst>
            </a:pPr>
            <a:r>
              <a:rPr dirty="0" sz="2400" spc="-140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(through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45">
                <a:solidFill>
                  <a:srgbClr val="FFFFFF"/>
                </a:solidFill>
                <a:latin typeface="Arial"/>
                <a:cs typeface="Arial"/>
              </a:rPr>
              <a:t>ACO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scoring)</a:t>
            </a:r>
            <a:endParaRPr sz="2400">
              <a:latin typeface="Arial"/>
              <a:cs typeface="Arial"/>
            </a:endParaRPr>
          </a:p>
          <a:p>
            <a:pPr marL="811530" indent="-341630">
              <a:lnSpc>
                <a:spcPct val="100000"/>
              </a:lnSpc>
              <a:spcBef>
                <a:spcPts val="215"/>
              </a:spcBef>
              <a:buFont typeface="Courier New"/>
              <a:buChar char="o"/>
              <a:tabLst>
                <a:tab pos="811530" algn="l"/>
              </a:tabLst>
            </a:pP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population-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advocacy</a:t>
            </a:r>
            <a:endParaRPr sz="2400">
              <a:latin typeface="Arial"/>
              <a:cs typeface="Arial"/>
            </a:endParaRPr>
          </a:p>
          <a:p>
            <a:pPr marL="811530" marR="969010" indent="-341630">
              <a:lnSpc>
                <a:spcPts val="2590"/>
              </a:lnSpc>
              <a:spcBef>
                <a:spcPts val="545"/>
              </a:spcBef>
              <a:buFont typeface="Courier New"/>
              <a:buChar char="o"/>
              <a:tabLst>
                <a:tab pos="812800" algn="l"/>
              </a:tabLst>
            </a:pP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short-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hand 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communication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tool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5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affiliated 	providers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01157" y="176276"/>
            <a:ext cx="8926195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pc="-575"/>
              <a:t>CREATE:</a:t>
            </a:r>
            <a:r>
              <a:rPr dirty="0" spc="-200"/>
              <a:t> </a:t>
            </a:r>
            <a:r>
              <a:rPr dirty="0" spc="-345"/>
              <a:t>soCial</a:t>
            </a:r>
            <a:r>
              <a:rPr dirty="0" spc="-180"/>
              <a:t> </a:t>
            </a:r>
            <a:r>
              <a:rPr dirty="0" spc="-400"/>
              <a:t>Risk</a:t>
            </a:r>
            <a:r>
              <a:rPr dirty="0" spc="-195"/>
              <a:t> </a:t>
            </a:r>
            <a:r>
              <a:rPr dirty="0" spc="-340"/>
              <a:t>convErsations</a:t>
            </a:r>
            <a:r>
              <a:rPr dirty="0" spc="-195"/>
              <a:t> </a:t>
            </a:r>
            <a:r>
              <a:rPr dirty="0" spc="-325"/>
              <a:t>And</a:t>
            </a:r>
            <a:r>
              <a:rPr dirty="0" spc="-185"/>
              <a:t> </a:t>
            </a:r>
            <a:r>
              <a:rPr dirty="0" spc="-160"/>
              <a:t>paTient-</a:t>
            </a:r>
            <a:r>
              <a:rPr dirty="0" spc="-260"/>
              <a:t>clinician</a:t>
            </a:r>
            <a:r>
              <a:rPr dirty="0" spc="-150"/>
              <a:t> </a:t>
            </a:r>
            <a:r>
              <a:rPr dirty="0" spc="-270"/>
              <a:t>rElationship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1407" y="6496175"/>
            <a:ext cx="269875" cy="24257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sz="1400" spc="-25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1157" y="1413764"/>
            <a:ext cx="10326370" cy="505206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218440">
              <a:lnSpc>
                <a:spcPct val="88700"/>
              </a:lnSpc>
              <a:spcBef>
                <a:spcPts val="425"/>
              </a:spcBef>
            </a:pPr>
            <a:r>
              <a:rPr dirty="0" sz="2400" spc="-195" b="1">
                <a:solidFill>
                  <a:srgbClr val="CAE12A"/>
                </a:solidFill>
                <a:latin typeface="Arial"/>
                <a:cs typeface="Arial"/>
              </a:rPr>
              <a:t>Aim</a:t>
            </a:r>
            <a:r>
              <a:rPr dirty="0" sz="2400" spc="-114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95" b="1">
                <a:solidFill>
                  <a:srgbClr val="CAE12A"/>
                </a:solidFill>
                <a:latin typeface="Arial"/>
                <a:cs typeface="Arial"/>
              </a:rPr>
              <a:t>1</a:t>
            </a:r>
            <a:r>
              <a:rPr dirty="0" sz="2400" spc="-95">
                <a:solidFill>
                  <a:srgbClr val="CAE12A"/>
                </a:solidFill>
                <a:latin typeface="Arial"/>
                <a:cs typeface="Arial"/>
              </a:rPr>
              <a:t>:</a:t>
            </a:r>
            <a:r>
              <a:rPr dirty="0" sz="2400" spc="-11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125">
                <a:solidFill>
                  <a:srgbClr val="CAE12A"/>
                </a:solidFill>
                <a:latin typeface="Arial"/>
                <a:cs typeface="Arial"/>
              </a:rPr>
              <a:t>Conduct</a:t>
            </a:r>
            <a:r>
              <a:rPr dirty="0" sz="2400" spc="-11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210">
                <a:solidFill>
                  <a:srgbClr val="CAE12A"/>
                </a:solidFill>
                <a:latin typeface="Arial"/>
                <a:cs typeface="Arial"/>
              </a:rPr>
              <a:t>a</a:t>
            </a:r>
            <a:r>
              <a:rPr dirty="0" sz="2400" spc="-10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CAE12A"/>
                </a:solidFill>
                <a:latin typeface="Arial"/>
                <a:cs typeface="Arial"/>
              </a:rPr>
              <a:t>multi-</a:t>
            </a:r>
            <a:r>
              <a:rPr dirty="0" sz="2400" spc="-65">
                <a:solidFill>
                  <a:srgbClr val="CAE12A"/>
                </a:solidFill>
                <a:latin typeface="Arial"/>
                <a:cs typeface="Arial"/>
              </a:rPr>
              <a:t>method,</a:t>
            </a:r>
            <a:r>
              <a:rPr dirty="0" sz="2400" spc="-10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100">
                <a:solidFill>
                  <a:srgbClr val="CAE12A"/>
                </a:solidFill>
                <a:latin typeface="Arial"/>
                <a:cs typeface="Arial"/>
              </a:rPr>
              <a:t>comparative </a:t>
            </a:r>
            <a:r>
              <a:rPr dirty="0" sz="2400" spc="-215">
                <a:solidFill>
                  <a:srgbClr val="CAE12A"/>
                </a:solidFill>
                <a:latin typeface="Arial"/>
                <a:cs typeface="Arial"/>
              </a:rPr>
              <a:t>case</a:t>
            </a:r>
            <a:r>
              <a:rPr dirty="0" sz="2400" spc="-10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CAE12A"/>
                </a:solidFill>
                <a:latin typeface="Arial"/>
                <a:cs typeface="Arial"/>
              </a:rPr>
              <a:t>study</a:t>
            </a:r>
            <a:r>
              <a:rPr dirty="0" sz="2400" spc="-10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CAE12A"/>
                </a:solidFill>
                <a:latin typeface="Arial"/>
                <a:cs typeface="Arial"/>
              </a:rPr>
              <a:t>to</a:t>
            </a:r>
            <a:r>
              <a:rPr dirty="0" sz="2400" spc="-11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100">
                <a:solidFill>
                  <a:srgbClr val="CAE12A"/>
                </a:solidFill>
                <a:latin typeface="Arial"/>
                <a:cs typeface="Arial"/>
              </a:rPr>
              <a:t>understand</a:t>
            </a:r>
            <a:r>
              <a:rPr dirty="0" sz="2400" spc="-10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CAE12A"/>
                </a:solidFill>
                <a:latin typeface="Arial"/>
                <a:cs typeface="Arial"/>
              </a:rPr>
              <a:t>and </a:t>
            </a:r>
            <a:r>
              <a:rPr dirty="0" sz="2400" spc="-114">
                <a:solidFill>
                  <a:srgbClr val="CAE12A"/>
                </a:solidFill>
                <a:latin typeface="Arial"/>
                <a:cs typeface="Arial"/>
              </a:rPr>
              <a:t>characterize</a:t>
            </a:r>
            <a:r>
              <a:rPr dirty="0" sz="2400" spc="-10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140">
                <a:solidFill>
                  <a:srgbClr val="CAE12A"/>
                </a:solidFill>
                <a:latin typeface="Arial"/>
                <a:cs typeface="Arial"/>
              </a:rPr>
              <a:t>approaches</a:t>
            </a:r>
            <a:r>
              <a:rPr dirty="0" sz="2400" spc="-114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CAE12A"/>
                </a:solidFill>
                <a:latin typeface="Arial"/>
                <a:cs typeface="Arial"/>
              </a:rPr>
              <a:t>to</a:t>
            </a:r>
            <a:r>
              <a:rPr dirty="0" sz="2400" spc="-11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350">
                <a:solidFill>
                  <a:srgbClr val="CAE12A"/>
                </a:solidFill>
                <a:latin typeface="Arial"/>
                <a:cs typeface="Arial"/>
              </a:rPr>
              <a:t>SDH</a:t>
            </a:r>
            <a:r>
              <a:rPr dirty="0" sz="2400" spc="-10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CAE12A"/>
                </a:solidFill>
                <a:latin typeface="Arial"/>
                <a:cs typeface="Arial"/>
              </a:rPr>
              <a:t>screening</a:t>
            </a:r>
            <a:r>
              <a:rPr dirty="0" sz="2400" spc="-11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CAE12A"/>
                </a:solidFill>
                <a:latin typeface="Arial"/>
                <a:cs typeface="Arial"/>
              </a:rPr>
              <a:t>and</a:t>
            </a:r>
            <a:r>
              <a:rPr dirty="0" sz="2400" spc="-10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CAE12A"/>
                </a:solidFill>
                <a:latin typeface="Arial"/>
                <a:cs typeface="Arial"/>
              </a:rPr>
              <a:t>the</a:t>
            </a:r>
            <a:r>
              <a:rPr dirty="0" sz="2400" spc="-10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CAE12A"/>
                </a:solidFill>
                <a:latin typeface="Arial"/>
                <a:cs typeface="Arial"/>
              </a:rPr>
              <a:t>impact</a:t>
            </a:r>
            <a:r>
              <a:rPr dirty="0" sz="2400" spc="-11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CAE12A"/>
                </a:solidFill>
                <a:latin typeface="Arial"/>
                <a:cs typeface="Arial"/>
              </a:rPr>
              <a:t>of</a:t>
            </a:r>
            <a:r>
              <a:rPr dirty="0" sz="2400" spc="-10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CAE12A"/>
                </a:solidFill>
                <a:latin typeface="Arial"/>
                <a:cs typeface="Arial"/>
              </a:rPr>
              <a:t>those</a:t>
            </a:r>
            <a:r>
              <a:rPr dirty="0" sz="2400" spc="-10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140">
                <a:solidFill>
                  <a:srgbClr val="CAE12A"/>
                </a:solidFill>
                <a:latin typeface="Arial"/>
                <a:cs typeface="Arial"/>
              </a:rPr>
              <a:t>approaches</a:t>
            </a:r>
            <a:r>
              <a:rPr dirty="0" sz="2400" spc="-11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CAE12A"/>
                </a:solidFill>
                <a:latin typeface="Arial"/>
                <a:cs typeface="Arial"/>
              </a:rPr>
              <a:t>on </a:t>
            </a:r>
            <a:r>
              <a:rPr dirty="0" sz="2400" spc="-60">
                <a:solidFill>
                  <a:srgbClr val="CAE12A"/>
                </a:solidFill>
                <a:latin typeface="Arial"/>
                <a:cs typeface="Arial"/>
              </a:rPr>
              <a:t>patient-</a:t>
            </a:r>
            <a:r>
              <a:rPr dirty="0" sz="2400" spc="-80">
                <a:solidFill>
                  <a:srgbClr val="CAE12A"/>
                </a:solidFill>
                <a:latin typeface="Arial"/>
                <a:cs typeface="Arial"/>
              </a:rPr>
              <a:t>clinician/care</a:t>
            </a:r>
            <a:r>
              <a:rPr dirty="0" sz="2400" spc="-85">
                <a:solidFill>
                  <a:srgbClr val="CAE12A"/>
                </a:solidFill>
                <a:latin typeface="Arial"/>
                <a:cs typeface="Arial"/>
              </a:rPr>
              <a:t> team</a:t>
            </a:r>
            <a:r>
              <a:rPr dirty="0" sz="2400" spc="-9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CAE12A"/>
                </a:solidFill>
                <a:latin typeface="Arial"/>
                <a:cs typeface="Arial"/>
              </a:rPr>
              <a:t>relationship</a:t>
            </a:r>
            <a:r>
              <a:rPr dirty="0" sz="2400" spc="-90">
                <a:solidFill>
                  <a:srgbClr val="CAE12A"/>
                </a:solidFill>
                <a:latin typeface="Arial"/>
                <a:cs typeface="Arial"/>
              </a:rPr>
              <a:t> (PCR+).</a:t>
            </a:r>
            <a:endParaRPr sz="2400">
              <a:latin typeface="Arial"/>
              <a:cs typeface="Arial"/>
            </a:endParaRPr>
          </a:p>
          <a:p>
            <a:pPr algn="just" marL="12700" marR="253365">
              <a:lnSpc>
                <a:spcPct val="88800"/>
              </a:lnSpc>
              <a:spcBef>
                <a:spcPts val="1835"/>
              </a:spcBef>
            </a:pPr>
            <a:r>
              <a:rPr dirty="0" sz="2400" spc="-195" b="1">
                <a:solidFill>
                  <a:srgbClr val="CAE12A"/>
                </a:solidFill>
                <a:latin typeface="Arial"/>
                <a:cs typeface="Arial"/>
              </a:rPr>
              <a:t>Aim</a:t>
            </a:r>
            <a:r>
              <a:rPr dirty="0" sz="2400" spc="-135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145" b="1">
                <a:solidFill>
                  <a:srgbClr val="CAE12A"/>
                </a:solidFill>
                <a:latin typeface="Arial"/>
                <a:cs typeface="Arial"/>
              </a:rPr>
              <a:t>2:</a:t>
            </a:r>
            <a:r>
              <a:rPr dirty="0" sz="2400" spc="-130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229">
                <a:solidFill>
                  <a:srgbClr val="CAE12A"/>
                </a:solidFill>
                <a:latin typeface="Arial"/>
                <a:cs typeface="Arial"/>
              </a:rPr>
              <a:t>Engage</a:t>
            </a:r>
            <a:r>
              <a:rPr dirty="0" sz="2400" spc="-13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CAE12A"/>
                </a:solidFill>
                <a:latin typeface="Arial"/>
                <a:cs typeface="Arial"/>
              </a:rPr>
              <a:t>clinic</a:t>
            </a:r>
            <a:r>
              <a:rPr dirty="0" sz="2400" spc="-13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120">
                <a:solidFill>
                  <a:srgbClr val="CAE12A"/>
                </a:solidFill>
                <a:latin typeface="Arial"/>
                <a:cs typeface="Arial"/>
              </a:rPr>
              <a:t>stakeholders</a:t>
            </a:r>
            <a:r>
              <a:rPr dirty="0" sz="2400" spc="-13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CAE12A"/>
                </a:solidFill>
                <a:latin typeface="Arial"/>
                <a:cs typeface="Arial"/>
              </a:rPr>
              <a:t>in</a:t>
            </a:r>
            <a:r>
              <a:rPr dirty="0" sz="2400" spc="-13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204">
                <a:solidFill>
                  <a:srgbClr val="CAE12A"/>
                </a:solidFill>
                <a:latin typeface="Arial"/>
                <a:cs typeface="Arial"/>
              </a:rPr>
              <a:t>a</a:t>
            </a:r>
            <a:r>
              <a:rPr dirty="0" sz="2400" spc="-13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105">
                <a:solidFill>
                  <a:srgbClr val="CAE12A"/>
                </a:solidFill>
                <a:latin typeface="Arial"/>
                <a:cs typeface="Arial"/>
              </a:rPr>
              <a:t>human-</a:t>
            </a:r>
            <a:r>
              <a:rPr dirty="0" sz="2400" spc="-90">
                <a:solidFill>
                  <a:srgbClr val="CAE12A"/>
                </a:solidFill>
                <a:latin typeface="Arial"/>
                <a:cs typeface="Arial"/>
              </a:rPr>
              <a:t>centered</a:t>
            </a:r>
            <a:r>
              <a:rPr dirty="0" sz="2400" spc="-13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135">
                <a:solidFill>
                  <a:srgbClr val="CAE12A"/>
                </a:solidFill>
                <a:latin typeface="Arial"/>
                <a:cs typeface="Arial"/>
              </a:rPr>
              <a:t>design</a:t>
            </a:r>
            <a:r>
              <a:rPr dirty="0" sz="2400" spc="-13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155">
                <a:solidFill>
                  <a:srgbClr val="CAE12A"/>
                </a:solidFill>
                <a:latin typeface="Arial"/>
                <a:cs typeface="Arial"/>
              </a:rPr>
              <a:t>process</a:t>
            </a:r>
            <a:r>
              <a:rPr dirty="0" sz="2400" spc="-13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10">
                <a:solidFill>
                  <a:srgbClr val="CAE12A"/>
                </a:solidFill>
                <a:latin typeface="Arial"/>
                <a:cs typeface="Arial"/>
              </a:rPr>
              <a:t>to</a:t>
            </a:r>
            <a:r>
              <a:rPr dirty="0" sz="2400" spc="-135">
                <a:solidFill>
                  <a:srgbClr val="CAE12A"/>
                </a:solidFill>
                <a:latin typeface="Arial"/>
                <a:cs typeface="Arial"/>
              </a:rPr>
              <a:t> map</a:t>
            </a:r>
            <a:r>
              <a:rPr dirty="0" sz="2400" spc="-13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CAE12A"/>
                </a:solidFill>
                <a:latin typeface="Arial"/>
                <a:cs typeface="Arial"/>
              </a:rPr>
              <a:t>the</a:t>
            </a:r>
            <a:r>
              <a:rPr dirty="0" sz="2400" spc="-7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165">
                <a:solidFill>
                  <a:srgbClr val="CAE12A"/>
                </a:solidFill>
                <a:latin typeface="Arial"/>
                <a:cs typeface="Arial"/>
              </a:rPr>
              <a:t>processes</a:t>
            </a:r>
            <a:r>
              <a:rPr dirty="0" sz="2400" spc="-13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125">
                <a:solidFill>
                  <a:srgbClr val="CAE12A"/>
                </a:solidFill>
                <a:latin typeface="Arial"/>
                <a:cs typeface="Arial"/>
              </a:rPr>
              <a:t>and</a:t>
            </a:r>
            <a:r>
              <a:rPr dirty="0" sz="2400" spc="-13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145">
                <a:solidFill>
                  <a:srgbClr val="CAE12A"/>
                </a:solidFill>
                <a:latin typeface="Arial"/>
                <a:cs typeface="Arial"/>
              </a:rPr>
              <a:t>mechanisms</a:t>
            </a:r>
            <a:r>
              <a:rPr dirty="0" sz="2400" spc="-13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CAE12A"/>
                </a:solidFill>
                <a:latin typeface="Arial"/>
                <a:cs typeface="Arial"/>
              </a:rPr>
              <a:t>through</a:t>
            </a:r>
            <a:r>
              <a:rPr dirty="0" sz="2400" spc="-13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CAE12A"/>
                </a:solidFill>
                <a:latin typeface="Arial"/>
                <a:cs typeface="Arial"/>
              </a:rPr>
              <a:t>which</a:t>
            </a:r>
            <a:r>
              <a:rPr dirty="0" sz="2400" spc="-13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350">
                <a:solidFill>
                  <a:srgbClr val="CAE12A"/>
                </a:solidFill>
                <a:latin typeface="Arial"/>
                <a:cs typeface="Arial"/>
              </a:rPr>
              <a:t>SDH</a:t>
            </a:r>
            <a:r>
              <a:rPr dirty="0" sz="2400" spc="-12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CAE12A"/>
                </a:solidFill>
                <a:latin typeface="Arial"/>
                <a:cs typeface="Arial"/>
              </a:rPr>
              <a:t>screening</a:t>
            </a:r>
            <a:r>
              <a:rPr dirty="0" sz="2400" spc="-13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100">
                <a:solidFill>
                  <a:srgbClr val="CAE12A"/>
                </a:solidFill>
                <a:latin typeface="Arial"/>
                <a:cs typeface="Arial"/>
              </a:rPr>
              <a:t>impacts</a:t>
            </a:r>
            <a:r>
              <a:rPr dirty="0" sz="2400" spc="-13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380">
                <a:solidFill>
                  <a:srgbClr val="CAE12A"/>
                </a:solidFill>
                <a:latin typeface="Arial"/>
                <a:cs typeface="Arial"/>
              </a:rPr>
              <a:t>PCR+</a:t>
            </a:r>
            <a:r>
              <a:rPr dirty="0" sz="2400" spc="-125">
                <a:solidFill>
                  <a:srgbClr val="CAE12A"/>
                </a:solidFill>
                <a:latin typeface="Arial"/>
                <a:cs typeface="Arial"/>
              </a:rPr>
              <a:t> and</a:t>
            </a:r>
            <a:r>
              <a:rPr dirty="0" sz="2400" spc="-13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CAE12A"/>
                </a:solidFill>
                <a:latin typeface="Arial"/>
                <a:cs typeface="Arial"/>
              </a:rPr>
              <a:t>then</a:t>
            </a:r>
            <a:r>
              <a:rPr dirty="0" sz="2400" spc="-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CAE12A"/>
                </a:solidFill>
                <a:latin typeface="Arial"/>
                <a:cs typeface="Arial"/>
              </a:rPr>
              <a:t>co-</a:t>
            </a:r>
            <a:r>
              <a:rPr dirty="0" sz="2400" spc="-135">
                <a:solidFill>
                  <a:srgbClr val="CAE12A"/>
                </a:solidFill>
                <a:latin typeface="Arial"/>
                <a:cs typeface="Arial"/>
              </a:rPr>
              <a:t>design</a:t>
            </a:r>
            <a:r>
              <a:rPr dirty="0" sz="2400" spc="-13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145">
                <a:solidFill>
                  <a:srgbClr val="CAE12A"/>
                </a:solidFill>
                <a:latin typeface="Arial"/>
                <a:cs typeface="Arial"/>
              </a:rPr>
              <a:t>an</a:t>
            </a:r>
            <a:r>
              <a:rPr dirty="0" sz="2400" spc="-13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CAE12A"/>
                </a:solidFill>
                <a:latin typeface="Arial"/>
                <a:cs typeface="Arial"/>
              </a:rPr>
              <a:t>intervention.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2400">
              <a:latin typeface="Arial"/>
              <a:cs typeface="Arial"/>
            </a:endParaRPr>
          </a:p>
          <a:p>
            <a:pPr marL="12700" marR="12700">
              <a:lnSpc>
                <a:spcPts val="2590"/>
              </a:lnSpc>
            </a:pPr>
            <a:r>
              <a:rPr dirty="0" sz="2400" spc="-195" b="1">
                <a:solidFill>
                  <a:srgbClr val="CAE12A"/>
                </a:solidFill>
                <a:latin typeface="Arial"/>
                <a:cs typeface="Arial"/>
              </a:rPr>
              <a:t>Aim</a:t>
            </a:r>
            <a:r>
              <a:rPr dirty="0" sz="2400" spc="-125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95" b="1">
                <a:solidFill>
                  <a:srgbClr val="CAE12A"/>
                </a:solidFill>
                <a:latin typeface="Arial"/>
                <a:cs typeface="Arial"/>
              </a:rPr>
              <a:t>3</a:t>
            </a:r>
            <a:r>
              <a:rPr dirty="0" sz="2400" spc="-95">
                <a:solidFill>
                  <a:srgbClr val="CAE12A"/>
                </a:solidFill>
                <a:latin typeface="Arial"/>
                <a:cs typeface="Arial"/>
              </a:rPr>
              <a:t>:</a:t>
            </a:r>
            <a:r>
              <a:rPr dirty="0" sz="2400" spc="-114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CAE12A"/>
                </a:solidFill>
                <a:latin typeface="Arial"/>
                <a:cs typeface="Arial"/>
              </a:rPr>
              <a:t>Pilot</a:t>
            </a:r>
            <a:r>
              <a:rPr dirty="0" sz="2400" spc="-11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CAE12A"/>
                </a:solidFill>
                <a:latin typeface="Arial"/>
                <a:cs typeface="Arial"/>
              </a:rPr>
              <a:t>test</a:t>
            </a:r>
            <a:r>
              <a:rPr dirty="0" sz="2400" spc="-114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CAE12A"/>
                </a:solidFill>
                <a:latin typeface="Arial"/>
                <a:cs typeface="Arial"/>
              </a:rPr>
              <a:t>and</a:t>
            </a:r>
            <a:r>
              <a:rPr dirty="0" sz="2400" spc="-10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CAE12A"/>
                </a:solidFill>
                <a:latin typeface="Arial"/>
                <a:cs typeface="Arial"/>
              </a:rPr>
              <a:t>evaluate </a:t>
            </a:r>
            <a:r>
              <a:rPr dirty="0" sz="2400" spc="-35">
                <a:solidFill>
                  <a:srgbClr val="CAE12A"/>
                </a:solidFill>
                <a:latin typeface="Arial"/>
                <a:cs typeface="Arial"/>
              </a:rPr>
              <a:t>the</a:t>
            </a:r>
            <a:r>
              <a:rPr dirty="0" sz="2400" spc="-11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CAE12A"/>
                </a:solidFill>
                <a:latin typeface="Arial"/>
                <a:cs typeface="Arial"/>
              </a:rPr>
              <a:t>intervention</a:t>
            </a:r>
            <a:r>
              <a:rPr dirty="0" sz="2400" spc="-10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CAE12A"/>
                </a:solidFill>
                <a:latin typeface="Arial"/>
                <a:cs typeface="Arial"/>
              </a:rPr>
              <a:t>co-designed</a:t>
            </a:r>
            <a:r>
              <a:rPr dirty="0" sz="2400" spc="-11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114">
                <a:solidFill>
                  <a:srgbClr val="CAE12A"/>
                </a:solidFill>
                <a:latin typeface="Arial"/>
                <a:cs typeface="Arial"/>
              </a:rPr>
              <a:t>by</a:t>
            </a:r>
            <a:r>
              <a:rPr dirty="0" sz="2400" spc="-10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CAE12A"/>
                </a:solidFill>
                <a:latin typeface="Arial"/>
                <a:cs typeface="Arial"/>
              </a:rPr>
              <a:t>clinic</a:t>
            </a:r>
            <a:r>
              <a:rPr dirty="0" sz="2400" spc="-114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120">
                <a:solidFill>
                  <a:srgbClr val="CAE12A"/>
                </a:solidFill>
                <a:latin typeface="Arial"/>
                <a:cs typeface="Arial"/>
              </a:rPr>
              <a:t>stakeholders</a:t>
            </a:r>
            <a:r>
              <a:rPr dirty="0" sz="2400" spc="-10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CAE12A"/>
                </a:solidFill>
                <a:latin typeface="Arial"/>
                <a:cs typeface="Arial"/>
              </a:rPr>
              <a:t>to </a:t>
            </a:r>
            <a:r>
              <a:rPr dirty="0" sz="2400" spc="-240">
                <a:solidFill>
                  <a:srgbClr val="CAE12A"/>
                </a:solidFill>
                <a:latin typeface="Arial"/>
                <a:cs typeface="Arial"/>
              </a:rPr>
              <a:t>assess</a:t>
            </a:r>
            <a:r>
              <a:rPr dirty="0" sz="2400" spc="-11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CAE12A"/>
                </a:solidFill>
                <a:latin typeface="Arial"/>
                <a:cs typeface="Arial"/>
              </a:rPr>
              <a:t>which</a:t>
            </a:r>
            <a:r>
              <a:rPr dirty="0" sz="2400" spc="-10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150">
                <a:solidFill>
                  <a:srgbClr val="CAE12A"/>
                </a:solidFill>
                <a:latin typeface="Arial"/>
                <a:cs typeface="Arial"/>
              </a:rPr>
              <a:t>mechanisms</a:t>
            </a:r>
            <a:r>
              <a:rPr dirty="0" sz="2400" spc="-11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CAE12A"/>
                </a:solidFill>
                <a:latin typeface="Arial"/>
                <a:cs typeface="Arial"/>
              </a:rPr>
              <a:t>work</a:t>
            </a:r>
            <a:r>
              <a:rPr dirty="0" sz="2400" spc="-11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CAE12A"/>
                </a:solidFill>
                <a:latin typeface="Arial"/>
                <a:cs typeface="Arial"/>
              </a:rPr>
              <a:t>for</a:t>
            </a:r>
            <a:r>
              <a:rPr dirty="0" sz="2400" spc="-10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CAE12A"/>
                </a:solidFill>
                <a:latin typeface="Arial"/>
                <a:cs typeface="Arial"/>
              </a:rPr>
              <a:t>whom</a:t>
            </a:r>
            <a:r>
              <a:rPr dirty="0" sz="2400" spc="-10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CAE12A"/>
                </a:solidFill>
                <a:latin typeface="Arial"/>
                <a:cs typeface="Arial"/>
              </a:rPr>
              <a:t>and</a:t>
            </a:r>
            <a:r>
              <a:rPr dirty="0" sz="2400" spc="-10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CAE12A"/>
                </a:solidFill>
                <a:latin typeface="Arial"/>
                <a:cs typeface="Arial"/>
              </a:rPr>
              <a:t>in</a:t>
            </a:r>
            <a:r>
              <a:rPr dirty="0" sz="2400" spc="-10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CAE12A"/>
                </a:solidFill>
                <a:latin typeface="Arial"/>
                <a:cs typeface="Arial"/>
              </a:rPr>
              <a:t>what</a:t>
            </a:r>
            <a:r>
              <a:rPr dirty="0" sz="2400" spc="-11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CAE12A"/>
                </a:solidFill>
                <a:latin typeface="Arial"/>
                <a:cs typeface="Arial"/>
              </a:rPr>
              <a:t>circumstances.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88900"/>
              </a:lnSpc>
            </a:pP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2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24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combine</a:t>
            </a:r>
            <a:r>
              <a:rPr dirty="0" sz="24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Realist</a:t>
            </a:r>
            <a:r>
              <a:rPr dirty="0" sz="2400" spc="-1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Approach</a:t>
            </a:r>
            <a:r>
              <a:rPr dirty="0" sz="24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NIMHD</a:t>
            </a:r>
            <a:r>
              <a:rPr dirty="0" sz="24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24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Framework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multidimensional</a:t>
            </a:r>
            <a:r>
              <a:rPr dirty="0" sz="2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lens</a:t>
            </a:r>
            <a:r>
              <a:rPr dirty="0" sz="2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4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FFFFFF"/>
                </a:solidFill>
                <a:latin typeface="Arial"/>
                <a:cs typeface="Arial"/>
              </a:rPr>
              <a:t>mechanisms</a:t>
            </a:r>
            <a:r>
              <a:rPr dirty="0" sz="2400" spc="-5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dirty="0" sz="2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dirty="0" sz="2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SDH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screening</a:t>
            </a:r>
            <a:r>
              <a:rPr dirty="0" sz="24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dirty="0" sz="24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evolve</a:t>
            </a:r>
            <a:r>
              <a:rPr dirty="0" sz="24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dirty="0" sz="24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meaningful</a:t>
            </a:r>
            <a:r>
              <a:rPr dirty="0" sz="24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conversations</a:t>
            </a:r>
            <a:r>
              <a:rPr dirty="0" sz="24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4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optimize</a:t>
            </a:r>
            <a:r>
              <a:rPr dirty="0" sz="24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PCR+</a:t>
            </a:r>
            <a:r>
              <a:rPr dirty="0" sz="24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dirty="0" sz="24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dirty="0" sz="24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outcomes.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444" rIns="0" bIns="0" rtlCol="0" vert="horz">
            <a:spAutoFit/>
          </a:bodyPr>
          <a:lstStyle/>
          <a:p>
            <a:pPr marL="260985">
              <a:lnSpc>
                <a:spcPct val="100000"/>
              </a:lnSpc>
              <a:spcBef>
                <a:spcPts val="100"/>
              </a:spcBef>
            </a:pPr>
            <a:r>
              <a:rPr dirty="0" spc="-210"/>
              <a:t>Additional</a:t>
            </a:r>
            <a:r>
              <a:rPr dirty="0" spc="-175"/>
              <a:t> </a:t>
            </a:r>
            <a:r>
              <a:rPr dirty="0" spc="-395"/>
              <a:t>Resources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1407" y="6496175"/>
            <a:ext cx="269875" cy="24257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sz="1400" spc="-25"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8" y="1135888"/>
            <a:ext cx="10620375" cy="120205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530225">
              <a:lnSpc>
                <a:spcPct val="70800"/>
              </a:lnSpc>
              <a:spcBef>
                <a:spcPts val="555"/>
              </a:spcBef>
            </a:pPr>
            <a:r>
              <a:rPr dirty="0" sz="1300" spc="-60">
                <a:latin typeface="Arial"/>
                <a:cs typeface="Arial"/>
              </a:rPr>
              <a:t>Dalkin,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0">
                <a:latin typeface="Arial"/>
                <a:cs typeface="Arial"/>
              </a:rPr>
              <a:t>Sonia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et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al.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2021.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85">
                <a:latin typeface="Arial"/>
                <a:cs typeface="Arial"/>
              </a:rPr>
              <a:t>Using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computer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80">
                <a:latin typeface="Arial"/>
                <a:cs typeface="Arial"/>
              </a:rPr>
              <a:t>assisted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qualitative </a:t>
            </a:r>
            <a:r>
              <a:rPr dirty="0" sz="1300" spc="-55">
                <a:latin typeface="Arial"/>
                <a:cs typeface="Arial"/>
              </a:rPr>
              <a:t>data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80">
                <a:latin typeface="Arial"/>
                <a:cs typeface="Arial"/>
              </a:rPr>
              <a:t>analysis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software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45">
                <a:latin typeface="Arial"/>
                <a:cs typeface="Arial"/>
              </a:rPr>
              <a:t>(CAQDAS;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NVivo)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80">
                <a:latin typeface="Arial"/>
                <a:cs typeface="Arial"/>
              </a:rPr>
              <a:t>assist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in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the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complex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85">
                <a:latin typeface="Arial"/>
                <a:cs typeface="Arial"/>
              </a:rPr>
              <a:t>process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realist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theory </a:t>
            </a:r>
            <a:r>
              <a:rPr dirty="0" sz="1300" spc="-50">
                <a:latin typeface="Arial"/>
                <a:cs typeface="Arial"/>
              </a:rPr>
              <a:t>generation,</a:t>
            </a:r>
            <a:r>
              <a:rPr dirty="0" sz="1300" spc="-35">
                <a:latin typeface="Arial"/>
                <a:cs typeface="Arial"/>
              </a:rPr>
              <a:t> refinement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and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testing.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35" i="1">
                <a:latin typeface="Arial"/>
                <a:cs typeface="Arial"/>
              </a:rPr>
              <a:t>International</a:t>
            </a:r>
            <a:r>
              <a:rPr dirty="0" sz="1300" spc="-25" i="1">
                <a:latin typeface="Arial"/>
                <a:cs typeface="Arial"/>
              </a:rPr>
              <a:t> </a:t>
            </a:r>
            <a:r>
              <a:rPr dirty="0" sz="1300" spc="-75" i="1">
                <a:latin typeface="Arial"/>
                <a:cs typeface="Arial"/>
              </a:rPr>
              <a:t>Journal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of</a:t>
            </a:r>
            <a:r>
              <a:rPr dirty="0" sz="1300" spc="-25" i="1">
                <a:latin typeface="Arial"/>
                <a:cs typeface="Arial"/>
              </a:rPr>
              <a:t> </a:t>
            </a:r>
            <a:r>
              <a:rPr dirty="0" sz="1300" spc="-95" i="1">
                <a:latin typeface="Arial"/>
                <a:cs typeface="Arial"/>
              </a:rPr>
              <a:t>Social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spc="-114" i="1">
                <a:latin typeface="Arial"/>
                <a:cs typeface="Arial"/>
              </a:rPr>
              <a:t>Research</a:t>
            </a:r>
            <a:r>
              <a:rPr dirty="0" sz="1300" spc="-40" i="1">
                <a:latin typeface="Arial"/>
                <a:cs typeface="Arial"/>
              </a:rPr>
              <a:t> </a:t>
            </a:r>
            <a:r>
              <a:rPr dirty="0" sz="1300" spc="-50" i="1">
                <a:latin typeface="Arial"/>
                <a:cs typeface="Arial"/>
              </a:rPr>
              <a:t>Methodology</a:t>
            </a:r>
            <a:r>
              <a:rPr dirty="0" sz="1300" spc="-50">
                <a:latin typeface="Arial"/>
                <a:cs typeface="Arial"/>
              </a:rPr>
              <a:t>,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24:1,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123-</a:t>
            </a:r>
            <a:r>
              <a:rPr dirty="0" sz="1300" spc="-65">
                <a:latin typeface="Arial"/>
                <a:cs typeface="Arial"/>
              </a:rPr>
              <a:t>134,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90">
                <a:latin typeface="Arial"/>
                <a:cs typeface="Arial"/>
              </a:rPr>
              <a:t>DOI:</a:t>
            </a:r>
            <a:r>
              <a:rPr dirty="0" sz="1300" spc="-25">
                <a:latin typeface="Arial"/>
                <a:cs typeface="Arial"/>
              </a:rPr>
              <a:t> 10.1080/13645579.2020.1803528</a:t>
            </a:r>
            <a:endParaRPr sz="1300">
              <a:latin typeface="Arial"/>
              <a:cs typeface="Arial"/>
            </a:endParaRPr>
          </a:p>
          <a:p>
            <a:pPr marL="12700" marR="223520">
              <a:lnSpc>
                <a:spcPct val="70800"/>
              </a:lnSpc>
              <a:spcBef>
                <a:spcPts val="1080"/>
              </a:spcBef>
            </a:pPr>
            <a:r>
              <a:rPr dirty="0" sz="1300" spc="-35">
                <a:latin typeface="Arial"/>
                <a:cs typeface="Arial"/>
              </a:rPr>
              <a:t>*Gilmore,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Brynne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et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al.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2019.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80">
                <a:latin typeface="Arial"/>
                <a:cs typeface="Arial"/>
              </a:rPr>
              <a:t>Data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80">
                <a:latin typeface="Arial"/>
                <a:cs typeface="Arial"/>
              </a:rPr>
              <a:t>Analysis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and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85">
                <a:latin typeface="Arial"/>
                <a:cs typeface="Arial"/>
              </a:rPr>
              <a:t>Synthesis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Within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14">
                <a:latin typeface="Arial"/>
                <a:cs typeface="Arial"/>
              </a:rPr>
              <a:t>a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80">
                <a:latin typeface="Arial"/>
                <a:cs typeface="Arial"/>
              </a:rPr>
              <a:t>Realist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Evaluation: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90">
                <a:latin typeface="Arial"/>
                <a:cs typeface="Arial"/>
              </a:rPr>
              <a:t>Toward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More </a:t>
            </a:r>
            <a:r>
              <a:rPr dirty="0" sz="1300" spc="-75">
                <a:latin typeface="Arial"/>
                <a:cs typeface="Arial"/>
              </a:rPr>
              <a:t>Transparent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Methodological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Approaches.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 i="1">
                <a:latin typeface="Arial"/>
                <a:cs typeface="Arial"/>
              </a:rPr>
              <a:t>International </a:t>
            </a:r>
            <a:r>
              <a:rPr dirty="0" sz="1300" spc="-75" i="1">
                <a:latin typeface="Arial"/>
                <a:cs typeface="Arial"/>
              </a:rPr>
              <a:t>Journal</a:t>
            </a:r>
            <a:r>
              <a:rPr dirty="0" sz="1300" spc="-4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of</a:t>
            </a:r>
            <a:r>
              <a:rPr dirty="0" sz="1300" spc="-40" i="1">
                <a:latin typeface="Arial"/>
                <a:cs typeface="Arial"/>
              </a:rPr>
              <a:t> Qualitative</a:t>
            </a:r>
            <a:r>
              <a:rPr dirty="0" sz="1300" spc="-45" i="1">
                <a:latin typeface="Arial"/>
                <a:cs typeface="Arial"/>
              </a:rPr>
              <a:t> </a:t>
            </a:r>
            <a:r>
              <a:rPr dirty="0" sz="1300" spc="-55" i="1">
                <a:latin typeface="Arial"/>
                <a:cs typeface="Arial"/>
              </a:rPr>
              <a:t>Methods</a:t>
            </a:r>
            <a:r>
              <a:rPr dirty="0" sz="1300" spc="-55">
                <a:latin typeface="Arial"/>
                <a:cs typeface="Arial"/>
              </a:rPr>
              <a:t>,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18: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85">
                <a:latin typeface="Arial"/>
                <a:cs typeface="Arial"/>
              </a:rPr>
              <a:t>1–</a:t>
            </a:r>
            <a:r>
              <a:rPr dirty="0" sz="1300" spc="-70">
                <a:latin typeface="Arial"/>
                <a:cs typeface="Arial"/>
              </a:rPr>
              <a:t>11,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90">
                <a:latin typeface="Arial"/>
                <a:cs typeface="Arial"/>
              </a:rPr>
              <a:t>DOI: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10.1177/1609406919859754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70800"/>
              </a:lnSpc>
              <a:spcBef>
                <a:spcPts val="1100"/>
              </a:spcBef>
            </a:pPr>
            <a:r>
              <a:rPr dirty="0" sz="1300" spc="-50">
                <a:latin typeface="Arial"/>
                <a:cs typeface="Arial"/>
              </a:rPr>
              <a:t>*Hoddy,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90">
                <a:latin typeface="Arial"/>
                <a:cs typeface="Arial"/>
              </a:rPr>
              <a:t>Eric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70">
                <a:latin typeface="Arial"/>
                <a:cs typeface="Arial"/>
              </a:rPr>
              <a:t>T.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2019.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Critical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realism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in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empirical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research: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employing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techniques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from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grounded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theory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methodology.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35" i="1">
                <a:latin typeface="Arial"/>
                <a:cs typeface="Arial"/>
              </a:rPr>
              <a:t>International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spc="-75" i="1">
                <a:latin typeface="Arial"/>
                <a:cs typeface="Arial"/>
              </a:rPr>
              <a:t>Journal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of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spc="-95" i="1">
                <a:latin typeface="Arial"/>
                <a:cs typeface="Arial"/>
              </a:rPr>
              <a:t>Social</a:t>
            </a:r>
            <a:r>
              <a:rPr dirty="0" sz="1300" spc="-30" i="1">
                <a:latin typeface="Arial"/>
                <a:cs typeface="Arial"/>
              </a:rPr>
              <a:t> Research </a:t>
            </a:r>
            <a:r>
              <a:rPr dirty="0" sz="1300" spc="-50" i="1">
                <a:latin typeface="Arial"/>
                <a:cs typeface="Arial"/>
              </a:rPr>
              <a:t>Methodology</a:t>
            </a:r>
            <a:r>
              <a:rPr dirty="0" sz="1300" spc="-50">
                <a:latin typeface="Arial"/>
                <a:cs typeface="Arial"/>
              </a:rPr>
              <a:t>.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22:1,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80">
                <a:latin typeface="Arial"/>
                <a:cs typeface="Arial"/>
              </a:rPr>
              <a:t>111–</a:t>
            </a:r>
            <a:r>
              <a:rPr dirty="0" sz="1300" spc="-65">
                <a:latin typeface="Arial"/>
                <a:cs typeface="Arial"/>
              </a:rPr>
              <a:t>124,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u="sng" sz="1300" spc="-20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  <a:hlinkClick r:id="rId2"/>
              </a:rPr>
              <a:t>https://doi.org/10.1080/13645579.2018.1503400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8" y="2379471"/>
            <a:ext cx="1065466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10">
                <a:latin typeface="Arial"/>
                <a:cs typeface="Arial"/>
              </a:rPr>
              <a:t>Jagosh,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Justin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et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al</a:t>
            </a:r>
            <a:r>
              <a:rPr dirty="0" sz="1300" spc="-55" i="1">
                <a:latin typeface="Arial"/>
                <a:cs typeface="Arial"/>
              </a:rPr>
              <a:t>.</a:t>
            </a:r>
            <a:r>
              <a:rPr dirty="0" sz="1300" spc="-40" i="1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2015.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20">
                <a:latin typeface="Arial"/>
                <a:cs typeface="Arial"/>
              </a:rPr>
              <a:t>A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80">
                <a:latin typeface="Arial"/>
                <a:cs typeface="Arial"/>
              </a:rPr>
              <a:t>Realist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Evaluation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Community-</a:t>
            </a:r>
            <a:r>
              <a:rPr dirty="0" sz="1300" spc="-110">
                <a:latin typeface="Arial"/>
                <a:cs typeface="Arial"/>
              </a:rPr>
              <a:t>Based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Participatory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0">
                <a:latin typeface="Arial"/>
                <a:cs typeface="Arial"/>
              </a:rPr>
              <a:t>Research: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Partnership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5">
                <a:latin typeface="Arial"/>
                <a:cs typeface="Arial"/>
              </a:rPr>
              <a:t>Synergy,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Trust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Building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and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Related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Ripple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Effects.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5" i="1">
                <a:latin typeface="Arial"/>
                <a:cs typeface="Arial"/>
              </a:rPr>
              <a:t>BMC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8" y="2437383"/>
            <a:ext cx="5247640" cy="8636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40800"/>
              </a:lnSpc>
              <a:spcBef>
                <a:spcPts val="110"/>
              </a:spcBef>
            </a:pPr>
            <a:r>
              <a:rPr dirty="0" sz="1300" spc="-75" i="1">
                <a:latin typeface="Arial"/>
                <a:cs typeface="Arial"/>
              </a:rPr>
              <a:t>Public</a:t>
            </a:r>
            <a:r>
              <a:rPr dirty="0" sz="1300" spc="15" i="1">
                <a:latin typeface="Arial"/>
                <a:cs typeface="Arial"/>
              </a:rPr>
              <a:t> </a:t>
            </a:r>
            <a:r>
              <a:rPr dirty="0" sz="1300" spc="-50" i="1">
                <a:latin typeface="Arial"/>
                <a:cs typeface="Arial"/>
              </a:rPr>
              <a:t>Health</a:t>
            </a:r>
            <a:r>
              <a:rPr dirty="0" sz="1300" spc="-50">
                <a:latin typeface="Arial"/>
                <a:cs typeface="Arial"/>
              </a:rPr>
              <a:t>,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15:1,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725,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u="sng" sz="1300" spc="-35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  <a:hlinkClick r:id="rId3"/>
              </a:rPr>
              <a:t>https://doi.org/10.1186/s12889-</a:t>
            </a:r>
            <a:r>
              <a:rPr dirty="0" u="sng" sz="1300" spc="-75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  <a:hlinkClick r:id="rId3"/>
              </a:rPr>
              <a:t>015-1949-</a:t>
            </a:r>
            <a:r>
              <a:rPr dirty="0" u="sng" sz="1300" spc="-50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  <a:hlinkClick r:id="rId3"/>
              </a:rPr>
              <a:t>1</a:t>
            </a:r>
            <a:r>
              <a:rPr dirty="0" sz="1300" spc="50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1300" spc="-95">
                <a:latin typeface="Arial"/>
                <a:cs typeface="Arial"/>
              </a:rPr>
              <a:t>Pawson,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45">
                <a:latin typeface="Arial"/>
                <a:cs typeface="Arial"/>
              </a:rPr>
              <a:t>R.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2013.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25" i="1">
                <a:latin typeface="Arial"/>
                <a:cs typeface="Arial"/>
              </a:rPr>
              <a:t>The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spc="-114" i="1">
                <a:latin typeface="Arial"/>
                <a:cs typeface="Arial"/>
              </a:rPr>
              <a:t>Science</a:t>
            </a:r>
            <a:r>
              <a:rPr dirty="0" sz="1300" spc="-4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of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spc="-60" i="1">
                <a:latin typeface="Arial"/>
                <a:cs typeface="Arial"/>
              </a:rPr>
              <a:t>Evaluation:</a:t>
            </a:r>
            <a:r>
              <a:rPr dirty="0" sz="1300" spc="-40" i="1">
                <a:latin typeface="Arial"/>
                <a:cs typeface="Arial"/>
              </a:rPr>
              <a:t> </a:t>
            </a:r>
            <a:r>
              <a:rPr dirty="0" sz="1300" spc="-120" i="1">
                <a:latin typeface="Arial"/>
                <a:cs typeface="Arial"/>
              </a:rPr>
              <a:t>A</a:t>
            </a:r>
            <a:r>
              <a:rPr dirty="0" sz="1300" spc="-40" i="1">
                <a:latin typeface="Arial"/>
                <a:cs typeface="Arial"/>
              </a:rPr>
              <a:t> </a:t>
            </a:r>
            <a:r>
              <a:rPr dirty="0" sz="1300" spc="-80" i="1">
                <a:latin typeface="Arial"/>
                <a:cs typeface="Arial"/>
              </a:rPr>
              <a:t>Realist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spc="-45" i="1">
                <a:latin typeface="Arial"/>
                <a:cs typeface="Arial"/>
              </a:rPr>
              <a:t>Manifesto</a:t>
            </a:r>
            <a:r>
              <a:rPr dirty="0" sz="1300" spc="-45">
                <a:latin typeface="Arial"/>
                <a:cs typeface="Arial"/>
              </a:rPr>
              <a:t>, </a:t>
            </a:r>
            <a:r>
              <a:rPr dirty="0" sz="1300" spc="-65">
                <a:latin typeface="Arial"/>
                <a:cs typeface="Arial"/>
              </a:rPr>
              <a:t>London: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80">
                <a:latin typeface="Arial"/>
                <a:cs typeface="Arial"/>
              </a:rPr>
              <a:t>Sage </a:t>
            </a:r>
            <a:r>
              <a:rPr dirty="0" sz="1300" spc="-95">
                <a:latin typeface="Arial"/>
                <a:cs typeface="Arial"/>
              </a:rPr>
              <a:t>Pawson,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45">
                <a:latin typeface="Arial"/>
                <a:cs typeface="Arial"/>
              </a:rPr>
              <a:t>R.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and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Tilley,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80">
                <a:latin typeface="Arial"/>
                <a:cs typeface="Arial"/>
              </a:rPr>
              <a:t>N.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1997.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75" i="1">
                <a:latin typeface="Arial"/>
                <a:cs typeface="Arial"/>
              </a:rPr>
              <a:t>Realistic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spc="-60" i="1">
                <a:latin typeface="Arial"/>
                <a:cs typeface="Arial"/>
              </a:rPr>
              <a:t>Evaluation.</a:t>
            </a:r>
            <a:r>
              <a:rPr dirty="0" sz="1300" spc="-45" i="1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London: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Sage.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8" y="3357879"/>
            <a:ext cx="984377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5">
                <a:latin typeface="Arial"/>
                <a:cs typeface="Arial"/>
              </a:rPr>
              <a:t>Punton,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M.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et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al.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2016.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75" i="1">
                <a:latin typeface="Arial"/>
                <a:cs typeface="Arial"/>
              </a:rPr>
              <a:t>Reflections</a:t>
            </a:r>
            <a:r>
              <a:rPr dirty="0" sz="1300" spc="-45" i="1">
                <a:latin typeface="Arial"/>
                <a:cs typeface="Arial"/>
              </a:rPr>
              <a:t> </a:t>
            </a:r>
            <a:r>
              <a:rPr dirty="0" sz="1300" spc="-25" i="1">
                <a:latin typeface="Arial"/>
                <a:cs typeface="Arial"/>
              </a:rPr>
              <a:t>from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spc="-65" i="1">
                <a:latin typeface="Arial"/>
                <a:cs typeface="Arial"/>
              </a:rPr>
              <a:t>a</a:t>
            </a:r>
            <a:r>
              <a:rPr dirty="0" sz="1300" spc="-45" i="1">
                <a:latin typeface="Arial"/>
                <a:cs typeface="Arial"/>
              </a:rPr>
              <a:t> </a:t>
            </a:r>
            <a:r>
              <a:rPr dirty="0" sz="1300" spc="-80" i="1">
                <a:latin typeface="Arial"/>
                <a:cs typeface="Arial"/>
              </a:rPr>
              <a:t>Realist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spc="-65" i="1">
                <a:latin typeface="Arial"/>
                <a:cs typeface="Arial"/>
              </a:rPr>
              <a:t>Evaluation</a:t>
            </a:r>
            <a:r>
              <a:rPr dirty="0" sz="1300" spc="-45" i="1">
                <a:latin typeface="Arial"/>
                <a:cs typeface="Arial"/>
              </a:rPr>
              <a:t> </a:t>
            </a:r>
            <a:r>
              <a:rPr dirty="0" sz="1300" spc="-30" i="1">
                <a:latin typeface="Arial"/>
                <a:cs typeface="Arial"/>
              </a:rPr>
              <a:t>in</a:t>
            </a:r>
            <a:r>
              <a:rPr dirty="0" sz="1300" spc="-45" i="1">
                <a:latin typeface="Arial"/>
                <a:cs typeface="Arial"/>
              </a:rPr>
              <a:t> </a:t>
            </a:r>
            <a:r>
              <a:rPr dirty="0" sz="1300" spc="-90" i="1">
                <a:latin typeface="Arial"/>
                <a:cs typeface="Arial"/>
              </a:rPr>
              <a:t>Progress: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spc="-90" i="1">
                <a:latin typeface="Arial"/>
                <a:cs typeface="Arial"/>
              </a:rPr>
              <a:t>Scaling</a:t>
            </a:r>
            <a:r>
              <a:rPr dirty="0" sz="1300" spc="-45" i="1">
                <a:latin typeface="Arial"/>
                <a:cs typeface="Arial"/>
              </a:rPr>
              <a:t> </a:t>
            </a:r>
            <a:r>
              <a:rPr dirty="0" sz="1300" spc="-95" i="1">
                <a:latin typeface="Arial"/>
                <a:cs typeface="Arial"/>
              </a:rPr>
              <a:t>Ladders</a:t>
            </a:r>
            <a:r>
              <a:rPr dirty="0" sz="1300" spc="-45" i="1">
                <a:latin typeface="Arial"/>
                <a:cs typeface="Arial"/>
              </a:rPr>
              <a:t> </a:t>
            </a:r>
            <a:r>
              <a:rPr dirty="0" sz="1300" spc="-65" i="1">
                <a:latin typeface="Arial"/>
                <a:cs typeface="Arial"/>
              </a:rPr>
              <a:t>and</a:t>
            </a:r>
            <a:r>
              <a:rPr dirty="0" sz="1300" spc="-45" i="1">
                <a:latin typeface="Arial"/>
                <a:cs typeface="Arial"/>
              </a:rPr>
              <a:t> </a:t>
            </a:r>
            <a:r>
              <a:rPr dirty="0" sz="1300" spc="-55" i="1">
                <a:latin typeface="Arial"/>
                <a:cs typeface="Arial"/>
              </a:rPr>
              <a:t>Stitching</a:t>
            </a:r>
            <a:r>
              <a:rPr dirty="0" sz="1300" spc="-45" i="1">
                <a:latin typeface="Arial"/>
                <a:cs typeface="Arial"/>
              </a:rPr>
              <a:t> </a:t>
            </a:r>
            <a:r>
              <a:rPr dirty="0" sz="1300" spc="-75" i="1">
                <a:latin typeface="Arial"/>
                <a:cs typeface="Arial"/>
              </a:rPr>
              <a:t>Theory</a:t>
            </a:r>
            <a:r>
              <a:rPr dirty="0" sz="1300" spc="-75">
                <a:latin typeface="Arial"/>
                <a:cs typeface="Arial"/>
              </a:rPr>
              <a:t>,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55">
                <a:latin typeface="Arial"/>
                <a:cs typeface="Arial"/>
              </a:rPr>
              <a:t>CDI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Practice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90">
                <a:latin typeface="Arial"/>
                <a:cs typeface="Arial"/>
              </a:rPr>
              <a:t>Paper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18,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Brighton: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IDS,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8" y="3415791"/>
            <a:ext cx="6592570" cy="58674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u="sng" sz="1300" spc="-30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  <a:hlinkClick r:id="rId4"/>
              </a:rPr>
              <a:t>https://opendocs.ids.ac.uk/opendocs/handle/20.500.12413/11254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300" spc="-120">
                <a:latin typeface="Arial"/>
                <a:cs typeface="Arial"/>
              </a:rPr>
              <a:t>Sayer,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80">
                <a:latin typeface="Arial"/>
                <a:cs typeface="Arial"/>
              </a:rPr>
              <a:t>A.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2010.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Method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in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social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science: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20">
                <a:latin typeface="Arial"/>
                <a:cs typeface="Arial"/>
              </a:rPr>
              <a:t>A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realist </a:t>
            </a:r>
            <a:r>
              <a:rPr dirty="0" sz="1300" spc="-65">
                <a:latin typeface="Arial"/>
                <a:cs typeface="Arial"/>
              </a:rPr>
              <a:t>approach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95">
                <a:latin typeface="Arial"/>
                <a:cs typeface="Arial"/>
              </a:rPr>
              <a:t>(Revised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2nd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ed.).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London: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Routledge.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38" y="4055872"/>
            <a:ext cx="1057656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85">
                <a:latin typeface="Arial"/>
                <a:cs typeface="Arial"/>
              </a:rPr>
              <a:t>Shearn,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Katie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et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al.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2017.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Building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80">
                <a:latin typeface="Arial"/>
                <a:cs typeface="Arial"/>
              </a:rPr>
              <a:t>Realist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80">
                <a:latin typeface="Arial"/>
                <a:cs typeface="Arial"/>
              </a:rPr>
              <a:t>Program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Theory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for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5">
                <a:latin typeface="Arial"/>
                <a:cs typeface="Arial"/>
              </a:rPr>
              <a:t>Large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90">
                <a:latin typeface="Arial"/>
                <a:cs typeface="Arial"/>
              </a:rPr>
              <a:t>Complex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and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90">
                <a:latin typeface="Arial"/>
                <a:cs typeface="Arial"/>
              </a:rPr>
              <a:t>Messy</a:t>
            </a:r>
            <a:r>
              <a:rPr dirty="0" sz="1300" spc="-40">
                <a:latin typeface="Arial"/>
                <a:cs typeface="Arial"/>
              </a:rPr>
              <a:t> Interventions.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35" i="1">
                <a:latin typeface="Arial"/>
                <a:cs typeface="Arial"/>
              </a:rPr>
              <a:t>International </a:t>
            </a:r>
            <a:r>
              <a:rPr dirty="0" sz="1300" spc="-75" i="1">
                <a:latin typeface="Arial"/>
                <a:cs typeface="Arial"/>
              </a:rPr>
              <a:t>Journal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of</a:t>
            </a:r>
            <a:r>
              <a:rPr dirty="0" sz="1300" spc="-40" i="1">
                <a:latin typeface="Arial"/>
                <a:cs typeface="Arial"/>
              </a:rPr>
              <a:t> Qualitative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spc="-60" i="1">
                <a:latin typeface="Arial"/>
                <a:cs typeface="Arial"/>
              </a:rPr>
              <a:t>Methods</a:t>
            </a:r>
            <a:r>
              <a:rPr dirty="0" sz="1300" spc="-60">
                <a:latin typeface="Arial"/>
                <a:cs typeface="Arial"/>
              </a:rPr>
              <a:t>,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16: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85">
                <a:latin typeface="Arial"/>
                <a:cs typeface="Arial"/>
              </a:rPr>
              <a:t>1–</a:t>
            </a:r>
            <a:r>
              <a:rPr dirty="0" sz="1300" spc="-25">
                <a:latin typeface="Arial"/>
                <a:cs typeface="Arial"/>
              </a:rPr>
              <a:t>11,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938" y="4183888"/>
            <a:ext cx="231521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90">
                <a:latin typeface="Arial"/>
                <a:cs typeface="Arial"/>
              </a:rPr>
              <a:t>DOI: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10.1177/1609406917741796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6938" y="4464304"/>
            <a:ext cx="1049591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90">
                <a:latin typeface="Arial"/>
                <a:cs typeface="Arial"/>
              </a:rPr>
              <a:t>Smeets,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100">
                <a:latin typeface="Arial"/>
                <a:cs typeface="Arial"/>
              </a:rPr>
              <a:t>Rowan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G.M.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et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al.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2021.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First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85">
                <a:latin typeface="Arial"/>
                <a:cs typeface="Arial"/>
              </a:rPr>
              <a:t>Things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First: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How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Elicit </a:t>
            </a:r>
            <a:r>
              <a:rPr dirty="0" sz="1300" spc="-20">
                <a:latin typeface="Arial"/>
                <a:cs typeface="Arial"/>
              </a:rPr>
              <a:t>the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Initial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80">
                <a:latin typeface="Arial"/>
                <a:cs typeface="Arial"/>
              </a:rPr>
              <a:t>Program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Theory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for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14">
                <a:latin typeface="Arial"/>
                <a:cs typeface="Arial"/>
              </a:rPr>
              <a:t>a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80">
                <a:latin typeface="Arial"/>
                <a:cs typeface="Arial"/>
              </a:rPr>
              <a:t>Realist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Evaluation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90">
                <a:latin typeface="Arial"/>
                <a:cs typeface="Arial"/>
              </a:rPr>
              <a:t>Complex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Integrated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25">
                <a:latin typeface="Arial"/>
                <a:cs typeface="Arial"/>
              </a:rPr>
              <a:t>Care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85">
                <a:latin typeface="Arial"/>
                <a:cs typeface="Arial"/>
              </a:rPr>
              <a:t>Programs.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25" i="1">
                <a:latin typeface="Arial"/>
                <a:cs typeface="Arial"/>
              </a:rPr>
              <a:t>The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6938" y="4519168"/>
            <a:ext cx="9709785" cy="58674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300" spc="-35" i="1">
                <a:latin typeface="Arial"/>
                <a:cs typeface="Arial"/>
              </a:rPr>
              <a:t>Milbank</a:t>
            </a:r>
            <a:r>
              <a:rPr dirty="0" sz="1300" spc="-20" i="1">
                <a:latin typeface="Arial"/>
                <a:cs typeface="Arial"/>
              </a:rPr>
              <a:t> </a:t>
            </a:r>
            <a:r>
              <a:rPr dirty="0" sz="1300" spc="-50" i="1">
                <a:latin typeface="Arial"/>
                <a:cs typeface="Arial"/>
              </a:rPr>
              <a:t>Quarterly</a:t>
            </a:r>
            <a:r>
              <a:rPr dirty="0" sz="1300" spc="-50">
                <a:latin typeface="Arial"/>
                <a:cs typeface="Arial"/>
              </a:rPr>
              <a:t>,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1-</a:t>
            </a:r>
            <a:r>
              <a:rPr dirty="0" sz="1300" spc="-25">
                <a:latin typeface="Arial"/>
                <a:cs typeface="Arial"/>
              </a:rPr>
              <a:t>39.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300" spc="-55">
                <a:latin typeface="Arial"/>
                <a:cs typeface="Arial"/>
              </a:rPr>
              <a:t>Westhorp.</a:t>
            </a:r>
            <a:r>
              <a:rPr dirty="0" sz="1300" spc="20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2014.</a:t>
            </a:r>
            <a:r>
              <a:rPr dirty="0" sz="1300" spc="20">
                <a:latin typeface="Arial"/>
                <a:cs typeface="Arial"/>
              </a:rPr>
              <a:t> </a:t>
            </a:r>
            <a:r>
              <a:rPr dirty="0" sz="1300" spc="-80">
                <a:latin typeface="Arial"/>
                <a:cs typeface="Arial"/>
              </a:rPr>
              <a:t>Realist</a:t>
            </a:r>
            <a:r>
              <a:rPr dirty="0" sz="1300" spc="25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Impact</a:t>
            </a:r>
            <a:r>
              <a:rPr dirty="0" sz="1300" spc="25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Evaluation.</a:t>
            </a:r>
            <a:r>
              <a:rPr dirty="0" sz="1300" spc="20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Methods</a:t>
            </a:r>
            <a:r>
              <a:rPr dirty="0" sz="1300" spc="25">
                <a:latin typeface="Arial"/>
                <a:cs typeface="Arial"/>
              </a:rPr>
              <a:t> </a:t>
            </a:r>
            <a:r>
              <a:rPr dirty="0" sz="1300" spc="-95">
                <a:latin typeface="Arial"/>
                <a:cs typeface="Arial"/>
              </a:rPr>
              <a:t>Lab.</a:t>
            </a:r>
            <a:r>
              <a:rPr dirty="0" sz="1300" spc="20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Available</a:t>
            </a:r>
            <a:r>
              <a:rPr dirty="0" sz="1300" spc="3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at: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u="sng" sz="1300" spc="-25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  <a:hlinkClick r:id="rId5"/>
              </a:rPr>
              <a:t>http://odi.org/en/publications/realist-</a:t>
            </a:r>
            <a:r>
              <a:rPr dirty="0" u="sng" sz="1300" spc="-50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  <a:hlinkClick r:id="rId5"/>
              </a:rPr>
              <a:t>impact-evaluation-</a:t>
            </a:r>
            <a:r>
              <a:rPr dirty="0" u="sng" sz="1300" spc="-70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  <a:hlinkClick r:id="rId5"/>
              </a:rPr>
              <a:t>an-</a:t>
            </a:r>
            <a:r>
              <a:rPr dirty="0" u="sng" sz="1300" spc="-10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  <a:hlinkClick r:id="rId5"/>
              </a:rPr>
              <a:t>introduction/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6938" y="5162296"/>
            <a:ext cx="1056068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0">
                <a:latin typeface="Arial"/>
                <a:cs typeface="Arial"/>
              </a:rPr>
              <a:t>*Wiltshire,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Gareth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and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Noora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80">
                <a:latin typeface="Arial"/>
                <a:cs typeface="Arial"/>
              </a:rPr>
              <a:t>Ronkainen.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2021.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20">
                <a:latin typeface="Arial"/>
                <a:cs typeface="Arial"/>
              </a:rPr>
              <a:t>A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realist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approach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thematic </a:t>
            </a:r>
            <a:r>
              <a:rPr dirty="0" sz="1300" spc="-75">
                <a:latin typeface="Arial"/>
                <a:cs typeface="Arial"/>
              </a:rPr>
              <a:t>analysis: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making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0">
                <a:latin typeface="Arial"/>
                <a:cs typeface="Arial"/>
              </a:rPr>
              <a:t>sense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35">
                <a:latin typeface="Arial"/>
                <a:cs typeface="Arial"/>
              </a:rPr>
              <a:t> qualitative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data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through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experiential,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inferential </a:t>
            </a:r>
            <a:r>
              <a:rPr dirty="0" sz="1300" spc="-25">
                <a:latin typeface="Arial"/>
                <a:cs typeface="Arial"/>
              </a:rPr>
              <a:t>and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6938" y="5223255"/>
            <a:ext cx="6976745" cy="580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300" spc="-45">
                <a:latin typeface="Arial"/>
                <a:cs typeface="Arial"/>
              </a:rPr>
              <a:t>dispositional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themes.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75" i="1">
                <a:latin typeface="Arial"/>
                <a:cs typeface="Arial"/>
              </a:rPr>
              <a:t>Journal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of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spc="-50" i="1">
                <a:latin typeface="Arial"/>
                <a:cs typeface="Arial"/>
              </a:rPr>
              <a:t>Critical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spc="-90" i="1">
                <a:latin typeface="Arial"/>
                <a:cs typeface="Arial"/>
              </a:rPr>
              <a:t>Realism</a:t>
            </a:r>
            <a:r>
              <a:rPr dirty="0" sz="1300" spc="-90">
                <a:latin typeface="Arial"/>
                <a:cs typeface="Arial"/>
              </a:rPr>
              <a:t>,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20:2,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159-</a:t>
            </a:r>
            <a:r>
              <a:rPr dirty="0" sz="1300" spc="-65">
                <a:latin typeface="Arial"/>
                <a:cs typeface="Arial"/>
              </a:rPr>
              <a:t>180,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90">
                <a:latin typeface="Arial"/>
                <a:cs typeface="Arial"/>
              </a:rPr>
              <a:t>DOI: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10.1080/14767430.2021.1894909. </a:t>
            </a:r>
            <a:r>
              <a:rPr dirty="0" sz="1300" spc="-75">
                <a:latin typeface="Arial"/>
                <a:cs typeface="Arial"/>
              </a:rPr>
              <a:t>Wong,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25">
                <a:latin typeface="Arial"/>
                <a:cs typeface="Arial"/>
              </a:rPr>
              <a:t>G.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et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al.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2012.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200" i="1">
                <a:latin typeface="Arial"/>
                <a:cs typeface="Arial"/>
              </a:rPr>
              <a:t>RAMESES</a:t>
            </a:r>
            <a:r>
              <a:rPr dirty="0" sz="1300" spc="-45" i="1">
                <a:latin typeface="Arial"/>
                <a:cs typeface="Arial"/>
              </a:rPr>
              <a:t> </a:t>
            </a:r>
            <a:r>
              <a:rPr dirty="0" sz="1300" spc="-80" i="1">
                <a:latin typeface="Arial"/>
                <a:cs typeface="Arial"/>
              </a:rPr>
              <a:t>Realist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spc="-114" i="1">
                <a:latin typeface="Arial"/>
                <a:cs typeface="Arial"/>
              </a:rPr>
              <a:t>Resources.</a:t>
            </a:r>
            <a:r>
              <a:rPr dirty="0" sz="1300" spc="-40" i="1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Available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at: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u="sng" sz="1300" spc="-10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  <a:hlinkClick r:id="rId6"/>
              </a:rPr>
              <a:t>http://www.ramesesproject.org/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6938" y="5848096"/>
            <a:ext cx="6822440" cy="36385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5080">
              <a:lnSpc>
                <a:spcPct val="70800"/>
              </a:lnSpc>
              <a:spcBef>
                <a:spcPts val="555"/>
              </a:spcBef>
            </a:pPr>
            <a:r>
              <a:rPr dirty="0" sz="1300" spc="-75">
                <a:latin typeface="Arial"/>
                <a:cs typeface="Arial"/>
              </a:rPr>
              <a:t>Wong,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25">
                <a:latin typeface="Arial"/>
                <a:cs typeface="Arial"/>
              </a:rPr>
              <a:t>G.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 i="1">
                <a:latin typeface="Arial"/>
                <a:cs typeface="Arial"/>
              </a:rPr>
              <a:t>et</a:t>
            </a:r>
            <a:r>
              <a:rPr dirty="0" sz="1300" spc="-40" i="1">
                <a:latin typeface="Arial"/>
                <a:cs typeface="Arial"/>
              </a:rPr>
              <a:t> al.</a:t>
            </a:r>
            <a:r>
              <a:rPr dirty="0" sz="1300" spc="-45" i="1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2016.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95">
                <a:latin typeface="Arial"/>
                <a:cs typeface="Arial"/>
              </a:rPr>
              <a:t>RAMESES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II </a:t>
            </a:r>
            <a:r>
              <a:rPr dirty="0" sz="1300" spc="-60">
                <a:latin typeface="Arial"/>
                <a:cs typeface="Arial"/>
              </a:rPr>
              <a:t>Reporting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85">
                <a:latin typeface="Arial"/>
                <a:cs typeface="Arial"/>
              </a:rPr>
              <a:t>Standards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for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80">
                <a:latin typeface="Arial"/>
                <a:cs typeface="Arial"/>
              </a:rPr>
              <a:t>Realist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Evaluations,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40" i="1">
                <a:latin typeface="Arial"/>
                <a:cs typeface="Arial"/>
              </a:rPr>
              <a:t>BMC</a:t>
            </a:r>
            <a:r>
              <a:rPr dirty="0" sz="1300" spc="-50" i="1">
                <a:latin typeface="Arial"/>
                <a:cs typeface="Arial"/>
              </a:rPr>
              <a:t> </a:t>
            </a:r>
            <a:r>
              <a:rPr dirty="0" sz="1300" spc="-55" i="1">
                <a:latin typeface="Arial"/>
                <a:cs typeface="Arial"/>
              </a:rPr>
              <a:t>Medicine</a:t>
            </a:r>
            <a:r>
              <a:rPr dirty="0" sz="1300" spc="-40" i="1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14.1: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96, </a:t>
            </a:r>
            <a:r>
              <a:rPr dirty="0" u="sng" sz="1300" spc="-45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  <a:hlinkClick r:id="rId7"/>
              </a:rPr>
              <a:t>https://bmcmedicine.biomedcentral.com/articles/10.1186/s12916-</a:t>
            </a:r>
            <a:r>
              <a:rPr dirty="0" u="sng" sz="1300" spc="-75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  <a:hlinkClick r:id="rId7"/>
              </a:rPr>
              <a:t>016-0643-</a:t>
            </a:r>
            <a:r>
              <a:rPr dirty="0" u="sng" sz="1300" spc="-50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  <a:hlinkClick r:id="rId7"/>
              </a:rPr>
              <a:t>1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765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33066" y="5941059"/>
            <a:ext cx="12788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600" spc="-50">
                <a:solidFill>
                  <a:srgbClr val="D2E434"/>
                </a:solidFill>
                <a:uFill>
                  <a:solidFill>
                    <a:srgbClr val="D2E434"/>
                  </a:solidFill>
                </a:uFill>
                <a:latin typeface="Arial"/>
                <a:cs typeface="Arial"/>
                <a:hlinkClick r:id="rId2"/>
              </a:rPr>
              <a:t>www.ochin.org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51880" y="5479773"/>
            <a:ext cx="3088236" cy="33855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33804" y="6022144"/>
            <a:ext cx="258900" cy="2262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9400" y="5923381"/>
            <a:ext cx="283754" cy="31751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48400" y="5977894"/>
            <a:ext cx="283754" cy="263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61028" y="4818053"/>
            <a:ext cx="1669942" cy="516693"/>
          </a:xfrm>
          <a:prstGeom prst="rect">
            <a:avLst/>
          </a:prstGeom>
        </p:spPr>
      </p:pic>
      <p:sp>
        <p:nvSpPr>
          <p:cNvPr id="9" name="object 9" descr="$PPTXTitle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ts val="8615"/>
              </a:lnSpc>
              <a:spcBef>
                <a:spcPts val="100"/>
              </a:spcBef>
            </a:pPr>
            <a:r>
              <a:rPr dirty="0" spc="-610"/>
              <a:t>Thank</a:t>
            </a:r>
            <a:r>
              <a:rPr dirty="0" spc="-365"/>
              <a:t> </a:t>
            </a:r>
            <a:r>
              <a:rPr dirty="0" spc="-1475"/>
              <a:t>Y</a:t>
            </a:r>
            <a:r>
              <a:rPr dirty="0" spc="-715"/>
              <a:t>ou</a:t>
            </a:r>
          </a:p>
          <a:p>
            <a:pPr marL="13335" marR="5080" indent="540385">
              <a:lnSpc>
                <a:spcPts val="2710"/>
              </a:lnSpc>
              <a:spcBef>
                <a:spcPts val="305"/>
              </a:spcBef>
              <a:tabLst>
                <a:tab pos="2414270" algn="l"/>
                <a:tab pos="2586990" algn="l"/>
              </a:tabLst>
            </a:pPr>
            <a:r>
              <a:rPr dirty="0" sz="2500" spc="-90" b="0">
                <a:latin typeface="Arial"/>
                <a:cs typeface="Arial"/>
              </a:rPr>
              <a:t>Arwen</a:t>
            </a:r>
            <a:r>
              <a:rPr dirty="0" sz="2500" spc="-130" b="0">
                <a:latin typeface="Arial"/>
                <a:cs typeface="Arial"/>
              </a:rPr>
              <a:t> </a:t>
            </a:r>
            <a:r>
              <a:rPr dirty="0" sz="2500" spc="-10" b="0">
                <a:latin typeface="Arial"/>
                <a:cs typeface="Arial"/>
              </a:rPr>
              <a:t>Bunce</a:t>
            </a:r>
            <a:r>
              <a:rPr dirty="0" sz="2500" b="0">
                <a:latin typeface="Arial"/>
                <a:cs typeface="Arial"/>
              </a:rPr>
              <a:t>	</a:t>
            </a:r>
            <a:r>
              <a:rPr dirty="0" sz="2500" spc="-60" b="0">
                <a:latin typeface="Arial"/>
                <a:cs typeface="Arial"/>
                <a:hlinkClick r:id="rId8"/>
              </a:rPr>
              <a:t>buncea@ochin.org</a:t>
            </a:r>
            <a:r>
              <a:rPr dirty="0" sz="2500" spc="-60" b="0">
                <a:latin typeface="Arial"/>
                <a:cs typeface="Arial"/>
              </a:rPr>
              <a:t> </a:t>
            </a:r>
            <a:r>
              <a:rPr dirty="0" sz="2500" spc="-204" b="0">
                <a:latin typeface="Arial"/>
                <a:cs typeface="Arial"/>
              </a:rPr>
              <a:t>Suzanne</a:t>
            </a:r>
            <a:r>
              <a:rPr dirty="0" sz="2500" spc="-130" b="0">
                <a:latin typeface="Arial"/>
                <a:cs typeface="Arial"/>
              </a:rPr>
              <a:t> </a:t>
            </a:r>
            <a:r>
              <a:rPr dirty="0" sz="2500" spc="-10" b="0">
                <a:latin typeface="Arial"/>
                <a:cs typeface="Arial"/>
              </a:rPr>
              <a:t>Morrissey</a:t>
            </a:r>
            <a:r>
              <a:rPr dirty="0" sz="2500" b="0">
                <a:latin typeface="Arial"/>
                <a:cs typeface="Arial"/>
              </a:rPr>
              <a:t>	</a:t>
            </a:r>
            <a:r>
              <a:rPr dirty="0" sz="2500" spc="-120" b="0">
                <a:latin typeface="Arial"/>
                <a:cs typeface="Arial"/>
                <a:hlinkClick r:id="rId9"/>
              </a:rPr>
              <a:t>morrisseys@ochin.org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370" y="0"/>
            <a:ext cx="9486900" cy="4694555"/>
            <a:chOff x="1028370" y="0"/>
            <a:chExt cx="9486900" cy="4694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370" y="0"/>
              <a:ext cx="9486301" cy="46940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3895" y="3113787"/>
              <a:ext cx="1281338" cy="869978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40400" y="5613599"/>
            <a:ext cx="2738654" cy="3028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1477" y="6032070"/>
            <a:ext cx="11894997" cy="73232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0"/>
            <a:ext cx="8255" cy="6836409"/>
          </a:xfrm>
          <a:custGeom>
            <a:avLst/>
            <a:gdLst/>
            <a:ahLst/>
            <a:cxnLst/>
            <a:rect l="l" t="t" r="r" b="b"/>
            <a:pathLst>
              <a:path w="8255" h="6836409">
                <a:moveTo>
                  <a:pt x="8248" y="0"/>
                </a:moveTo>
                <a:lnTo>
                  <a:pt x="8248" y="6835972"/>
                </a:lnTo>
                <a:lnTo>
                  <a:pt x="0" y="6835972"/>
                </a:lnTo>
                <a:lnTo>
                  <a:pt x="0" y="0"/>
                </a:lnTo>
                <a:lnTo>
                  <a:pt x="8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8083979" y="2940341"/>
            <a:ext cx="2122805" cy="2128520"/>
            <a:chOff x="8083979" y="2940341"/>
            <a:chExt cx="2122805" cy="2128520"/>
          </a:xfrm>
        </p:grpSpPr>
        <p:sp>
          <p:nvSpPr>
            <p:cNvPr id="9" name="object 9"/>
            <p:cNvSpPr/>
            <p:nvPr/>
          </p:nvSpPr>
          <p:spPr>
            <a:xfrm>
              <a:off x="10195711" y="2943093"/>
              <a:ext cx="0" cy="2125980"/>
            </a:xfrm>
            <a:custGeom>
              <a:avLst/>
              <a:gdLst/>
              <a:ahLst/>
              <a:cxnLst/>
              <a:rect l="l" t="t" r="r" b="b"/>
              <a:pathLst>
                <a:path w="0" h="2125979">
                  <a:moveTo>
                    <a:pt x="0" y="2125391"/>
                  </a:moveTo>
                  <a:lnTo>
                    <a:pt x="0" y="0"/>
                  </a:lnTo>
                </a:path>
              </a:pathLst>
            </a:custGeom>
            <a:ln w="109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116974" y="2948600"/>
              <a:ext cx="2089785" cy="0"/>
            </a:xfrm>
            <a:custGeom>
              <a:avLst/>
              <a:gdLst/>
              <a:ahLst/>
              <a:cxnLst/>
              <a:rect l="l" t="t" r="r" b="b"/>
              <a:pathLst>
                <a:path w="2089784" h="0">
                  <a:moveTo>
                    <a:pt x="0" y="0"/>
                  </a:moveTo>
                  <a:lnTo>
                    <a:pt x="2089735" y="0"/>
                  </a:lnTo>
                </a:path>
              </a:pathLst>
            </a:custGeom>
            <a:ln w="16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083979" y="5057471"/>
              <a:ext cx="2122805" cy="0"/>
            </a:xfrm>
            <a:custGeom>
              <a:avLst/>
              <a:gdLst/>
              <a:ahLst/>
              <a:cxnLst/>
              <a:rect l="l" t="t" r="r" b="b"/>
              <a:pathLst>
                <a:path w="2122804" h="0">
                  <a:moveTo>
                    <a:pt x="0" y="0"/>
                  </a:moveTo>
                  <a:lnTo>
                    <a:pt x="2122731" y="0"/>
                  </a:lnTo>
                </a:path>
              </a:pathLst>
            </a:custGeom>
            <a:ln w="11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153379" y="4870261"/>
              <a:ext cx="1918335" cy="0"/>
            </a:xfrm>
            <a:custGeom>
              <a:avLst/>
              <a:gdLst/>
              <a:ahLst/>
              <a:cxnLst/>
              <a:rect l="l" t="t" r="r" b="b"/>
              <a:pathLst>
                <a:path w="1918334" h="0">
                  <a:moveTo>
                    <a:pt x="0" y="0"/>
                  </a:moveTo>
                  <a:lnTo>
                    <a:pt x="1918320" y="0"/>
                  </a:lnTo>
                </a:path>
              </a:pathLst>
            </a:custGeom>
            <a:ln w="12771">
              <a:solidFill>
                <a:srgbClr val="152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$PPTXTitle"/>
          <p:cNvSpPr txBox="1">
            <a:spLocks noGrp="1"/>
          </p:cNvSpPr>
          <p:nvPr>
            <p:ph type="title"/>
          </p:nvPr>
        </p:nvSpPr>
        <p:spPr>
          <a:xfrm>
            <a:off x="8195856" y="3101469"/>
            <a:ext cx="709930" cy="8382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5300" spc="-1505" b="0">
                <a:solidFill>
                  <a:srgbClr val="4DA7B3"/>
                </a:solidFill>
                <a:latin typeface="Times New Roman"/>
                <a:cs typeface="Times New Roman"/>
              </a:rPr>
              <a:t>.</a:t>
            </a:r>
            <a:r>
              <a:rPr dirty="0" baseline="22222" sz="6750" spc="-1327">
                <a:solidFill>
                  <a:srgbClr val="000000"/>
                </a:solidFill>
              </a:rPr>
              <a:t>l</a:t>
            </a:r>
            <a:r>
              <a:rPr dirty="0" sz="5300" spc="-425" b="0">
                <a:solidFill>
                  <a:srgbClr val="4DA7B3"/>
                </a:solidFill>
                <a:latin typeface="Times New Roman"/>
                <a:cs typeface="Times New Roman"/>
              </a:rPr>
              <a:t>.</a:t>
            </a:r>
            <a:r>
              <a:rPr dirty="0" baseline="22222" sz="6750" spc="-2542">
                <a:solidFill>
                  <a:srgbClr val="000000"/>
                </a:solidFill>
              </a:rPr>
              <a:t>!</a:t>
            </a:r>
            <a:r>
              <a:rPr dirty="0" sz="5300" spc="-265" b="0">
                <a:solidFill>
                  <a:srgbClr val="4DA7B3"/>
                </a:solidFill>
                <a:latin typeface="Times New Roman"/>
                <a:cs typeface="Times New Roman"/>
              </a:rPr>
              <a:t>..</a:t>
            </a:r>
            <a:r>
              <a:rPr dirty="0" sz="5300" spc="-1530" b="0">
                <a:solidFill>
                  <a:srgbClr val="4DA7B3"/>
                </a:solidFill>
                <a:latin typeface="Times New Roman"/>
                <a:cs typeface="Times New Roman"/>
              </a:rPr>
              <a:t>.</a:t>
            </a:r>
            <a:r>
              <a:rPr dirty="0" baseline="22222" sz="6750" spc="-1305">
                <a:solidFill>
                  <a:srgbClr val="000000"/>
                </a:solidFill>
              </a:rPr>
              <a:t>l</a:t>
            </a:r>
            <a:r>
              <a:rPr dirty="0" sz="5300" spc="-844" b="0">
                <a:solidFill>
                  <a:srgbClr val="4DA7B3"/>
                </a:solidFill>
                <a:latin typeface="Times New Roman"/>
                <a:cs typeface="Times New Roman"/>
              </a:rPr>
              <a:t>.</a:t>
            </a:r>
            <a:r>
              <a:rPr dirty="0" baseline="22222" sz="6750" spc="-397">
                <a:solidFill>
                  <a:srgbClr val="4DA7B3"/>
                </a:solidFill>
              </a:rPr>
              <a:t>.</a:t>
            </a:r>
            <a:endParaRPr baseline="22222" sz="67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23477" y="3706844"/>
            <a:ext cx="911860" cy="4089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dirty="0" sz="2250" spc="-50" b="1">
                <a:solidFill>
                  <a:srgbClr val="4DA7B3"/>
                </a:solidFill>
                <a:latin typeface="Arial"/>
                <a:cs typeface="Arial"/>
              </a:rPr>
              <a:t>.</a:t>
            </a:r>
            <a:r>
              <a:rPr dirty="0" sz="2250" spc="-45" b="1">
                <a:solidFill>
                  <a:srgbClr val="081D4F"/>
                </a:solidFill>
                <a:latin typeface="Arial"/>
                <a:cs typeface="Arial"/>
              </a:rPr>
              <a:t>s</a:t>
            </a:r>
            <a:r>
              <a:rPr dirty="0" sz="2250" spc="-545" b="1">
                <a:solidFill>
                  <a:srgbClr val="081D4F"/>
                </a:solidFill>
                <a:latin typeface="Arial"/>
                <a:cs typeface="Arial"/>
              </a:rPr>
              <a:t>i</a:t>
            </a:r>
            <a:r>
              <a:rPr dirty="0" baseline="18888" sz="3750" spc="-30">
                <a:solidFill>
                  <a:srgbClr val="081D4F"/>
                </a:solidFill>
                <a:latin typeface="Arial"/>
                <a:cs typeface="Arial"/>
              </a:rPr>
              <a:t>-</a:t>
            </a:r>
            <a:r>
              <a:rPr dirty="0" sz="2250" spc="80" b="1">
                <a:solidFill>
                  <a:srgbClr val="081D4F"/>
                </a:solidFill>
                <a:latin typeface="Arial"/>
                <a:cs typeface="Arial"/>
              </a:rPr>
              <a:t>ren</a:t>
            </a:r>
            <a:endParaRPr sz="22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70807" y="4050370"/>
            <a:ext cx="157035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solidFill>
                  <a:srgbClr val="606E8C"/>
                </a:solidFill>
                <a:latin typeface="Arial"/>
                <a:cs typeface="Arial"/>
              </a:rPr>
              <a:t>So</a:t>
            </a:r>
            <a:r>
              <a:rPr dirty="0" sz="500">
                <a:solidFill>
                  <a:srgbClr val="808CA3"/>
                </a:solidFill>
                <a:latin typeface="Arial"/>
                <a:cs typeface="Arial"/>
              </a:rPr>
              <a:t>c</a:t>
            </a:r>
            <a:r>
              <a:rPr dirty="0" sz="500">
                <a:solidFill>
                  <a:srgbClr val="445479"/>
                </a:solidFill>
                <a:latin typeface="Arial"/>
                <a:cs typeface="Arial"/>
              </a:rPr>
              <a:t>i</a:t>
            </a:r>
            <a:r>
              <a:rPr dirty="0" sz="500">
                <a:solidFill>
                  <a:srgbClr val="606E8C"/>
                </a:solidFill>
                <a:latin typeface="Arial"/>
                <a:cs typeface="Arial"/>
              </a:rPr>
              <a:t>a</a:t>
            </a:r>
            <a:r>
              <a:rPr dirty="0" sz="500">
                <a:solidFill>
                  <a:srgbClr val="2B3D66"/>
                </a:solidFill>
                <a:latin typeface="Arial"/>
                <a:cs typeface="Arial"/>
              </a:rPr>
              <a:t>l</a:t>
            </a:r>
            <a:r>
              <a:rPr dirty="0" sz="500" spc="10">
                <a:solidFill>
                  <a:srgbClr val="2B3D66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2B3D66"/>
                </a:solidFill>
                <a:latin typeface="Arial"/>
                <a:cs typeface="Arial"/>
              </a:rPr>
              <a:t>I</a:t>
            </a:r>
            <a:r>
              <a:rPr dirty="0" sz="500">
                <a:solidFill>
                  <a:srgbClr val="445479"/>
                </a:solidFill>
                <a:latin typeface="Arial"/>
                <a:cs typeface="Arial"/>
              </a:rPr>
              <a:t>n</a:t>
            </a:r>
            <a:r>
              <a:rPr dirty="0" sz="500">
                <a:solidFill>
                  <a:srgbClr val="606E8C"/>
                </a:solidFill>
                <a:latin typeface="Arial"/>
                <a:cs typeface="Arial"/>
              </a:rPr>
              <a:t>terven</a:t>
            </a:r>
            <a:r>
              <a:rPr dirty="0" sz="500">
                <a:solidFill>
                  <a:srgbClr val="808CA3"/>
                </a:solidFill>
                <a:latin typeface="Arial"/>
                <a:cs typeface="Arial"/>
              </a:rPr>
              <a:t>ti</a:t>
            </a:r>
            <a:r>
              <a:rPr dirty="0" sz="500">
                <a:solidFill>
                  <a:srgbClr val="606E8C"/>
                </a:solidFill>
                <a:latin typeface="Arial"/>
                <a:cs typeface="Arial"/>
              </a:rPr>
              <a:t>ons</a:t>
            </a:r>
            <a:r>
              <a:rPr dirty="0" sz="500" spc="130">
                <a:solidFill>
                  <a:srgbClr val="606E8C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445479"/>
                </a:solidFill>
                <a:latin typeface="Arial"/>
                <a:cs typeface="Arial"/>
              </a:rPr>
              <a:t>R</a:t>
            </a:r>
            <a:r>
              <a:rPr dirty="0" sz="500">
                <a:solidFill>
                  <a:srgbClr val="606E8C"/>
                </a:solidFill>
                <a:latin typeface="Arial"/>
                <a:cs typeface="Arial"/>
              </a:rPr>
              <a:t>esea</a:t>
            </a:r>
            <a:r>
              <a:rPr dirty="0" sz="500">
                <a:solidFill>
                  <a:srgbClr val="445479"/>
                </a:solidFill>
                <a:latin typeface="Arial"/>
                <a:cs typeface="Arial"/>
              </a:rPr>
              <a:t>r</a:t>
            </a:r>
            <a:r>
              <a:rPr dirty="0" sz="500">
                <a:solidFill>
                  <a:srgbClr val="606E8C"/>
                </a:solidFill>
                <a:latin typeface="Arial"/>
                <a:cs typeface="Arial"/>
              </a:rPr>
              <a:t>ch</a:t>
            </a:r>
            <a:r>
              <a:rPr dirty="0" sz="500" spc="55">
                <a:solidFill>
                  <a:srgbClr val="606E8C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445479"/>
                </a:solidFill>
                <a:latin typeface="Arial"/>
                <a:cs typeface="Arial"/>
              </a:rPr>
              <a:t>&amp;</a:t>
            </a:r>
            <a:r>
              <a:rPr dirty="0" sz="500" spc="30">
                <a:solidFill>
                  <a:srgbClr val="445479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606E8C"/>
                </a:solidFill>
                <a:latin typeface="Arial"/>
                <a:cs typeface="Arial"/>
              </a:rPr>
              <a:t>Evaluat</a:t>
            </a:r>
            <a:r>
              <a:rPr dirty="0" sz="500">
                <a:solidFill>
                  <a:srgbClr val="808CA3"/>
                </a:solidFill>
                <a:latin typeface="Arial"/>
                <a:cs typeface="Arial"/>
              </a:rPr>
              <a:t>i</a:t>
            </a:r>
            <a:r>
              <a:rPr dirty="0" sz="500">
                <a:solidFill>
                  <a:srgbClr val="606E8C"/>
                </a:solidFill>
                <a:latin typeface="Arial"/>
                <a:cs typeface="Arial"/>
              </a:rPr>
              <a:t>o</a:t>
            </a:r>
            <a:r>
              <a:rPr dirty="0" sz="500">
                <a:solidFill>
                  <a:srgbClr val="808CA3"/>
                </a:solidFill>
                <a:latin typeface="Arial"/>
                <a:cs typeface="Arial"/>
              </a:rPr>
              <a:t>n</a:t>
            </a:r>
            <a:r>
              <a:rPr dirty="0" sz="500" spc="100">
                <a:solidFill>
                  <a:srgbClr val="808CA3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606E8C"/>
                </a:solidFill>
                <a:latin typeface="Arial"/>
                <a:cs typeface="Arial"/>
              </a:rPr>
              <a:t>Nelwori.</a:t>
            </a:r>
            <a:endParaRPr sz="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40680" y="3938029"/>
            <a:ext cx="2161540" cy="11290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250" spc="-585">
                <a:solidFill>
                  <a:srgbClr val="4DA7B3"/>
                </a:solidFill>
                <a:latin typeface="Times New Roman"/>
                <a:cs typeface="Times New Roman"/>
              </a:rPr>
              <a:t>�-</a:t>
            </a:r>
            <a:r>
              <a:rPr dirty="0" sz="7250" spc="-1460">
                <a:solidFill>
                  <a:srgbClr val="4DA7B3"/>
                </a:solidFill>
                <a:latin typeface="Times New Roman"/>
                <a:cs typeface="Times New Roman"/>
              </a:rPr>
              <a:t>Jr</a:t>
            </a:r>
            <a:r>
              <a:rPr dirty="0" sz="7250" spc="-1460">
                <a:solidFill>
                  <a:srgbClr val="152D31"/>
                </a:solidFill>
                <a:latin typeface="Times New Roman"/>
                <a:cs typeface="Times New Roman"/>
              </a:rPr>
              <a:t>�</a:t>
            </a:r>
            <a:endParaRPr sz="7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7377" y="3306571"/>
            <a:ext cx="10706100" cy="319849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469265" marR="1105535" indent="-457200">
              <a:lnSpc>
                <a:spcPts val="2590"/>
              </a:lnSpc>
              <a:spcBef>
                <a:spcPts val="425"/>
              </a:spcBef>
              <a:buChar char="•"/>
              <a:tabLst>
                <a:tab pos="469265" algn="l"/>
              </a:tabLst>
            </a:pPr>
            <a:r>
              <a:rPr dirty="0" sz="2400" spc="-200">
                <a:latin typeface="Arial"/>
                <a:cs typeface="Arial"/>
              </a:rPr>
              <a:t>Speakers</a:t>
            </a:r>
            <a:r>
              <a:rPr dirty="0" sz="2400" spc="-105">
                <a:latin typeface="Arial"/>
                <a:cs typeface="Arial"/>
              </a:rPr>
              <a:t> aim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reserve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15-</a:t>
            </a:r>
            <a:r>
              <a:rPr dirty="0" sz="2400" spc="-145">
                <a:latin typeface="Arial"/>
                <a:cs typeface="Arial"/>
              </a:rPr>
              <a:t>20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minutes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respond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05">
                <a:latin typeface="Arial"/>
                <a:cs typeface="Arial"/>
              </a:rPr>
              <a:t> questions </a:t>
            </a:r>
            <a:r>
              <a:rPr dirty="0" sz="2400" spc="-30">
                <a:latin typeface="Arial"/>
                <a:cs typeface="Arial"/>
              </a:rPr>
              <a:t>after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their presentation.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590"/>
              </a:spcBef>
              <a:buChar char="•"/>
              <a:tabLst>
                <a:tab pos="469265" algn="l"/>
              </a:tabLst>
            </a:pPr>
            <a:r>
              <a:rPr dirty="0" sz="2400" spc="-190">
                <a:latin typeface="Arial"/>
                <a:cs typeface="Arial"/>
              </a:rPr>
              <a:t>Please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keep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yourself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muted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throughout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the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presentation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portion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the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event.</a:t>
            </a:r>
            <a:endParaRPr sz="2400">
              <a:latin typeface="Arial"/>
              <a:cs typeface="Arial"/>
            </a:endParaRPr>
          </a:p>
          <a:p>
            <a:pPr marL="469265" marR="92075" indent="-457200">
              <a:lnSpc>
                <a:spcPts val="2590"/>
              </a:lnSpc>
              <a:spcBef>
                <a:spcPts val="1050"/>
              </a:spcBef>
              <a:buChar char="•"/>
              <a:tabLst>
                <a:tab pos="469265" algn="l"/>
              </a:tabLst>
            </a:pPr>
            <a:r>
              <a:rPr dirty="0" sz="2400" spc="-215">
                <a:latin typeface="Arial"/>
                <a:cs typeface="Arial"/>
              </a:rPr>
              <a:t>Use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the</a:t>
            </a:r>
            <a:r>
              <a:rPr dirty="0" sz="2400" spc="-100">
                <a:latin typeface="Arial"/>
                <a:cs typeface="Arial"/>
              </a:rPr>
              <a:t> chat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function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for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questions.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Speakers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may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ask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you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unmute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restate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or </a:t>
            </a:r>
            <a:r>
              <a:rPr dirty="0" sz="2400" spc="-60">
                <a:latin typeface="Arial"/>
                <a:cs typeface="Arial"/>
              </a:rPr>
              <a:t>clarify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your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question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aloud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during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the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discussion.</a:t>
            </a:r>
            <a:endParaRPr sz="2400">
              <a:latin typeface="Arial"/>
              <a:cs typeface="Arial"/>
            </a:endParaRPr>
          </a:p>
          <a:p>
            <a:pPr marL="469265" marR="5080" indent="-457200">
              <a:lnSpc>
                <a:spcPts val="2620"/>
              </a:lnSpc>
              <a:spcBef>
                <a:spcPts val="985"/>
              </a:spcBef>
              <a:buChar char="•"/>
              <a:tabLst>
                <a:tab pos="469265" algn="l"/>
              </a:tabLst>
            </a:pPr>
            <a:r>
              <a:rPr dirty="0" sz="2400" spc="-170">
                <a:latin typeface="Arial"/>
                <a:cs typeface="Arial"/>
              </a:rPr>
              <a:t>This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webinar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be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recorded.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The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recording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be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available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on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the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330">
                <a:latin typeface="Arial"/>
                <a:cs typeface="Arial"/>
              </a:rPr>
              <a:t>SIREN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website </a:t>
            </a:r>
            <a:r>
              <a:rPr dirty="0" sz="2400" spc="-130">
                <a:latin typeface="Arial"/>
                <a:cs typeface="Arial"/>
              </a:rPr>
              <a:t>and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sent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participants</a:t>
            </a:r>
            <a:r>
              <a:rPr dirty="0" sz="2400" spc="-105">
                <a:latin typeface="Arial"/>
                <a:cs typeface="Arial"/>
              </a:rPr>
              <a:t> via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email.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675"/>
              </a:spcBef>
              <a:buChar char="•"/>
              <a:tabLst>
                <a:tab pos="469265" algn="l"/>
              </a:tabLst>
            </a:pPr>
            <a:r>
              <a:rPr dirty="0" sz="2400" spc="-190">
                <a:latin typeface="Arial"/>
                <a:cs typeface="Arial"/>
              </a:rPr>
              <a:t>Share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your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ideas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for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future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55" b="1" i="1">
                <a:latin typeface="Arial"/>
                <a:cs typeface="Arial"/>
              </a:rPr>
              <a:t>Methods</a:t>
            </a:r>
            <a:r>
              <a:rPr dirty="0" sz="2400" spc="-105" b="1" i="1">
                <a:latin typeface="Arial"/>
                <a:cs typeface="Arial"/>
              </a:rPr>
              <a:t> </a:t>
            </a:r>
            <a:r>
              <a:rPr dirty="0" sz="2400" spc="-220" b="1" i="1">
                <a:latin typeface="Arial"/>
                <a:cs typeface="Arial"/>
              </a:rPr>
              <a:t>Conversations</a:t>
            </a:r>
            <a:r>
              <a:rPr dirty="0" sz="2400" spc="-110" b="1" i="1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topics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via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u="heavy" sz="2400" spc="-4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2"/>
              </a:rPr>
              <a:t>siren@ucsf.edu</a:t>
            </a:r>
            <a:r>
              <a:rPr dirty="0" sz="2400" spc="-45">
                <a:latin typeface="Arial"/>
                <a:cs typeface="Arial"/>
                <a:hlinkClick r:id="rId2"/>
              </a:rPr>
              <a:t>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31146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1028" y="5246678"/>
              <a:ext cx="1669942" cy="51669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90120" y="5897269"/>
              <a:ext cx="3088236" cy="338554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603789" y="1272032"/>
            <a:ext cx="11064875" cy="802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100" spc="-390"/>
              <a:t>Realist</a:t>
            </a:r>
            <a:r>
              <a:rPr dirty="0" sz="5100" spc="-265"/>
              <a:t> </a:t>
            </a:r>
            <a:r>
              <a:rPr dirty="0" sz="5100" spc="-380"/>
              <a:t>Evaluation</a:t>
            </a:r>
            <a:r>
              <a:rPr dirty="0" sz="5100" spc="-254"/>
              <a:t> </a:t>
            </a:r>
            <a:r>
              <a:rPr dirty="0" sz="5100" spc="-290"/>
              <a:t>in</a:t>
            </a:r>
            <a:r>
              <a:rPr dirty="0" sz="5100" spc="-254"/>
              <a:t> </a:t>
            </a:r>
            <a:r>
              <a:rPr dirty="0" sz="5100" spc="-465"/>
              <a:t>Social</a:t>
            </a:r>
            <a:r>
              <a:rPr dirty="0" sz="5100" spc="-254"/>
              <a:t> </a:t>
            </a:r>
            <a:r>
              <a:rPr dirty="0" sz="5100" spc="-480"/>
              <a:t>Care</a:t>
            </a:r>
            <a:r>
              <a:rPr dirty="0" sz="5100" spc="-260"/>
              <a:t> </a:t>
            </a:r>
            <a:r>
              <a:rPr dirty="0" sz="5100" spc="-515"/>
              <a:t>Research</a:t>
            </a:r>
            <a:endParaRPr sz="5100"/>
          </a:p>
        </p:txBody>
      </p:sp>
      <p:sp>
        <p:nvSpPr>
          <p:cNvPr id="7" name="object 7"/>
          <p:cNvSpPr txBox="1"/>
          <p:nvPr/>
        </p:nvSpPr>
        <p:spPr>
          <a:xfrm>
            <a:off x="3473989" y="2225548"/>
            <a:ext cx="5243830" cy="1043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8495" marR="5080" indent="-1916430">
              <a:lnSpc>
                <a:spcPct val="119300"/>
              </a:lnSpc>
              <a:spcBef>
                <a:spcPts val="100"/>
              </a:spcBef>
            </a:pPr>
            <a:r>
              <a:rPr dirty="0" sz="2800" spc="-405">
                <a:solidFill>
                  <a:srgbClr val="FFFFFF"/>
                </a:solidFill>
                <a:latin typeface="Arial"/>
                <a:cs typeface="Arial"/>
              </a:rPr>
              <a:t>SIREN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Methods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80">
                <a:solidFill>
                  <a:srgbClr val="FFFFFF"/>
                </a:solidFill>
                <a:latin typeface="Arial"/>
                <a:cs typeface="Arial"/>
              </a:rPr>
              <a:t>Conversations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80">
                <a:solidFill>
                  <a:srgbClr val="FFFFFF"/>
                </a:solidFill>
                <a:latin typeface="Arial"/>
                <a:cs typeface="Arial"/>
              </a:rPr>
              <a:t>Series 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April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99961" y="3499010"/>
            <a:ext cx="6192520" cy="676275"/>
          </a:xfrm>
          <a:prstGeom prst="rect">
            <a:avLst/>
          </a:prstGeom>
          <a:solidFill>
            <a:srgbClr val="00273A"/>
          </a:solidFill>
        </p:spPr>
        <p:txBody>
          <a:bodyPr wrap="square" lIns="0" tIns="74295" rIns="0" bIns="0" rtlCol="0" vert="horz">
            <a:spAutoFit/>
          </a:bodyPr>
          <a:lstStyle/>
          <a:p>
            <a:pPr marL="629285">
              <a:lnSpc>
                <a:spcPct val="100000"/>
              </a:lnSpc>
              <a:spcBef>
                <a:spcPts val="585"/>
              </a:spcBef>
            </a:pPr>
            <a:r>
              <a:rPr dirty="0" sz="2800" spc="-265" i="1">
                <a:solidFill>
                  <a:srgbClr val="FFFFFF"/>
                </a:solidFill>
                <a:latin typeface="Arial"/>
                <a:cs typeface="Arial"/>
              </a:rPr>
              <a:t>Suzanne</a:t>
            </a:r>
            <a:r>
              <a:rPr dirty="0" sz="2800" spc="-1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45" i="1">
                <a:solidFill>
                  <a:srgbClr val="FFFFFF"/>
                </a:solidFill>
                <a:latin typeface="Arial"/>
                <a:cs typeface="Arial"/>
              </a:rPr>
              <a:t>Morrissey</a:t>
            </a:r>
            <a:r>
              <a:rPr dirty="0" sz="2800" spc="-1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2800" spc="-1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5" i="1">
                <a:solidFill>
                  <a:srgbClr val="FFFFFF"/>
                </a:solidFill>
                <a:latin typeface="Arial"/>
                <a:cs typeface="Arial"/>
              </a:rPr>
              <a:t>Arwen</a:t>
            </a:r>
            <a:r>
              <a:rPr dirty="0" sz="2800" spc="-114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FFFFFF"/>
                </a:solidFill>
                <a:latin typeface="Arial"/>
                <a:cs typeface="Arial"/>
              </a:rPr>
              <a:t>Bunce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001389" y="2632964"/>
            <a:ext cx="6836409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409"/>
              <a:t>Why</a:t>
            </a:r>
            <a:r>
              <a:rPr dirty="0" sz="5400" spc="-270"/>
              <a:t> </a:t>
            </a:r>
            <a:r>
              <a:rPr dirty="0" sz="5400" spc="-415"/>
              <a:t>Realist</a:t>
            </a:r>
            <a:r>
              <a:rPr dirty="0" sz="5400" spc="-265"/>
              <a:t> </a:t>
            </a:r>
            <a:r>
              <a:rPr dirty="0" sz="5400" spc="-450"/>
              <a:t>Evaluation?</a:t>
            </a:r>
            <a:endParaRPr sz="5400"/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spc="-45"/>
              <a:t>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011282" y="121411"/>
            <a:ext cx="7331075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pc="-315"/>
              <a:t>Realism</a:t>
            </a:r>
            <a:r>
              <a:rPr dirty="0" spc="-170"/>
              <a:t> </a:t>
            </a:r>
            <a:r>
              <a:rPr dirty="0" spc="-350"/>
              <a:t>is</a:t>
            </a:r>
            <a:r>
              <a:rPr dirty="0" spc="-165"/>
              <a:t> </a:t>
            </a:r>
            <a:r>
              <a:rPr dirty="0" spc="-240"/>
              <a:t>a</a:t>
            </a:r>
            <a:r>
              <a:rPr dirty="0" spc="-165"/>
              <a:t> </a:t>
            </a:r>
            <a:r>
              <a:rPr dirty="0" spc="-195"/>
              <a:t>theory-</a:t>
            </a:r>
            <a:r>
              <a:rPr dirty="0" spc="-235"/>
              <a:t>driven</a:t>
            </a:r>
            <a:r>
              <a:rPr dirty="0" spc="-160"/>
              <a:t> </a:t>
            </a:r>
            <a:r>
              <a:rPr dirty="0" spc="-290"/>
              <a:t>approach</a:t>
            </a:r>
            <a:r>
              <a:rPr dirty="0" spc="-160"/>
              <a:t> </a:t>
            </a:r>
            <a:r>
              <a:rPr dirty="0" spc="-25"/>
              <a:t>to </a:t>
            </a:r>
            <a:r>
              <a:rPr dirty="0" spc="-125"/>
              <a:t>evaluation:</a:t>
            </a:r>
          </a:p>
        </p:txBody>
      </p:sp>
      <p:sp>
        <p:nvSpPr>
          <p:cNvPr id="3" name="object 3"/>
          <p:cNvSpPr/>
          <p:nvPr/>
        </p:nvSpPr>
        <p:spPr>
          <a:xfrm>
            <a:off x="835503" y="1687518"/>
            <a:ext cx="604520" cy="604520"/>
          </a:xfrm>
          <a:custGeom>
            <a:avLst/>
            <a:gdLst/>
            <a:ahLst/>
            <a:cxnLst/>
            <a:rect l="l" t="t" r="r" b="b"/>
            <a:pathLst>
              <a:path w="604519" h="604519">
                <a:moveTo>
                  <a:pt x="302261" y="0"/>
                </a:moveTo>
                <a:lnTo>
                  <a:pt x="253232" y="3956"/>
                </a:lnTo>
                <a:lnTo>
                  <a:pt x="206723" y="15409"/>
                </a:lnTo>
                <a:lnTo>
                  <a:pt x="163354" y="33737"/>
                </a:lnTo>
                <a:lnTo>
                  <a:pt x="123749" y="58319"/>
                </a:lnTo>
                <a:lnTo>
                  <a:pt x="88530" y="88530"/>
                </a:lnTo>
                <a:lnTo>
                  <a:pt x="58318" y="123749"/>
                </a:lnTo>
                <a:lnTo>
                  <a:pt x="33737" y="163354"/>
                </a:lnTo>
                <a:lnTo>
                  <a:pt x="15409" y="206723"/>
                </a:lnTo>
                <a:lnTo>
                  <a:pt x="3956" y="253233"/>
                </a:lnTo>
                <a:lnTo>
                  <a:pt x="0" y="302261"/>
                </a:lnTo>
                <a:lnTo>
                  <a:pt x="3956" y="351289"/>
                </a:lnTo>
                <a:lnTo>
                  <a:pt x="15409" y="397799"/>
                </a:lnTo>
                <a:lnTo>
                  <a:pt x="33737" y="441167"/>
                </a:lnTo>
                <a:lnTo>
                  <a:pt x="58318" y="480772"/>
                </a:lnTo>
                <a:lnTo>
                  <a:pt x="88530" y="515992"/>
                </a:lnTo>
                <a:lnTo>
                  <a:pt x="123749" y="546203"/>
                </a:lnTo>
                <a:lnTo>
                  <a:pt x="163354" y="570784"/>
                </a:lnTo>
                <a:lnTo>
                  <a:pt x="206723" y="589113"/>
                </a:lnTo>
                <a:lnTo>
                  <a:pt x="253232" y="600566"/>
                </a:lnTo>
                <a:lnTo>
                  <a:pt x="302261" y="604522"/>
                </a:lnTo>
                <a:lnTo>
                  <a:pt x="351289" y="600566"/>
                </a:lnTo>
                <a:lnTo>
                  <a:pt x="397798" y="589113"/>
                </a:lnTo>
                <a:lnTo>
                  <a:pt x="441167" y="570784"/>
                </a:lnTo>
                <a:lnTo>
                  <a:pt x="480772" y="546203"/>
                </a:lnTo>
                <a:lnTo>
                  <a:pt x="515991" y="515992"/>
                </a:lnTo>
                <a:lnTo>
                  <a:pt x="546203" y="480772"/>
                </a:lnTo>
                <a:lnTo>
                  <a:pt x="570784" y="441167"/>
                </a:lnTo>
                <a:lnTo>
                  <a:pt x="589112" y="397799"/>
                </a:lnTo>
                <a:lnTo>
                  <a:pt x="600566" y="351289"/>
                </a:lnTo>
                <a:lnTo>
                  <a:pt x="604522" y="302261"/>
                </a:lnTo>
                <a:lnTo>
                  <a:pt x="600566" y="253233"/>
                </a:lnTo>
                <a:lnTo>
                  <a:pt x="589112" y="206723"/>
                </a:lnTo>
                <a:lnTo>
                  <a:pt x="570784" y="163354"/>
                </a:lnTo>
                <a:lnTo>
                  <a:pt x="546203" y="123749"/>
                </a:lnTo>
                <a:lnTo>
                  <a:pt x="515991" y="88530"/>
                </a:lnTo>
                <a:lnTo>
                  <a:pt x="480772" y="58319"/>
                </a:lnTo>
                <a:lnTo>
                  <a:pt x="441167" y="33737"/>
                </a:lnTo>
                <a:lnTo>
                  <a:pt x="397798" y="15409"/>
                </a:lnTo>
                <a:lnTo>
                  <a:pt x="351289" y="3956"/>
                </a:lnTo>
                <a:lnTo>
                  <a:pt x="302261" y="0"/>
                </a:lnTo>
                <a:close/>
              </a:path>
            </a:pathLst>
          </a:custGeom>
          <a:solidFill>
            <a:srgbClr val="CBDC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5503" y="3126738"/>
            <a:ext cx="604520" cy="604520"/>
          </a:xfrm>
          <a:custGeom>
            <a:avLst/>
            <a:gdLst/>
            <a:ahLst/>
            <a:cxnLst/>
            <a:rect l="l" t="t" r="r" b="b"/>
            <a:pathLst>
              <a:path w="604519" h="604520">
                <a:moveTo>
                  <a:pt x="302261" y="0"/>
                </a:moveTo>
                <a:lnTo>
                  <a:pt x="253232" y="3956"/>
                </a:lnTo>
                <a:lnTo>
                  <a:pt x="206723" y="15409"/>
                </a:lnTo>
                <a:lnTo>
                  <a:pt x="163354" y="33737"/>
                </a:lnTo>
                <a:lnTo>
                  <a:pt x="123749" y="58319"/>
                </a:lnTo>
                <a:lnTo>
                  <a:pt x="88530" y="88530"/>
                </a:lnTo>
                <a:lnTo>
                  <a:pt x="58318" y="123749"/>
                </a:lnTo>
                <a:lnTo>
                  <a:pt x="33737" y="163354"/>
                </a:lnTo>
                <a:lnTo>
                  <a:pt x="15409" y="206723"/>
                </a:lnTo>
                <a:lnTo>
                  <a:pt x="3956" y="253233"/>
                </a:lnTo>
                <a:lnTo>
                  <a:pt x="0" y="302261"/>
                </a:lnTo>
                <a:lnTo>
                  <a:pt x="3956" y="351289"/>
                </a:lnTo>
                <a:lnTo>
                  <a:pt x="15409" y="397799"/>
                </a:lnTo>
                <a:lnTo>
                  <a:pt x="33737" y="441167"/>
                </a:lnTo>
                <a:lnTo>
                  <a:pt x="58318" y="480772"/>
                </a:lnTo>
                <a:lnTo>
                  <a:pt x="88530" y="515992"/>
                </a:lnTo>
                <a:lnTo>
                  <a:pt x="123749" y="546203"/>
                </a:lnTo>
                <a:lnTo>
                  <a:pt x="163354" y="570784"/>
                </a:lnTo>
                <a:lnTo>
                  <a:pt x="206723" y="589113"/>
                </a:lnTo>
                <a:lnTo>
                  <a:pt x="253232" y="600566"/>
                </a:lnTo>
                <a:lnTo>
                  <a:pt x="302261" y="604522"/>
                </a:lnTo>
                <a:lnTo>
                  <a:pt x="351289" y="600566"/>
                </a:lnTo>
                <a:lnTo>
                  <a:pt x="397798" y="589113"/>
                </a:lnTo>
                <a:lnTo>
                  <a:pt x="441167" y="570784"/>
                </a:lnTo>
                <a:lnTo>
                  <a:pt x="480772" y="546203"/>
                </a:lnTo>
                <a:lnTo>
                  <a:pt x="515991" y="515992"/>
                </a:lnTo>
                <a:lnTo>
                  <a:pt x="546203" y="480772"/>
                </a:lnTo>
                <a:lnTo>
                  <a:pt x="570784" y="441167"/>
                </a:lnTo>
                <a:lnTo>
                  <a:pt x="589112" y="397799"/>
                </a:lnTo>
                <a:lnTo>
                  <a:pt x="600566" y="351289"/>
                </a:lnTo>
                <a:lnTo>
                  <a:pt x="604522" y="302261"/>
                </a:lnTo>
                <a:lnTo>
                  <a:pt x="600566" y="253233"/>
                </a:lnTo>
                <a:lnTo>
                  <a:pt x="589112" y="206723"/>
                </a:lnTo>
                <a:lnTo>
                  <a:pt x="570784" y="163354"/>
                </a:lnTo>
                <a:lnTo>
                  <a:pt x="546203" y="123749"/>
                </a:lnTo>
                <a:lnTo>
                  <a:pt x="515991" y="88530"/>
                </a:lnTo>
                <a:lnTo>
                  <a:pt x="480772" y="58319"/>
                </a:lnTo>
                <a:lnTo>
                  <a:pt x="441167" y="33737"/>
                </a:lnTo>
                <a:lnTo>
                  <a:pt x="397798" y="15409"/>
                </a:lnTo>
                <a:lnTo>
                  <a:pt x="351289" y="3956"/>
                </a:lnTo>
                <a:lnTo>
                  <a:pt x="302261" y="0"/>
                </a:lnTo>
                <a:close/>
              </a:path>
            </a:pathLst>
          </a:custGeom>
          <a:solidFill>
            <a:srgbClr val="CBDC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38197" y="4678363"/>
            <a:ext cx="604520" cy="604520"/>
          </a:xfrm>
          <a:custGeom>
            <a:avLst/>
            <a:gdLst/>
            <a:ahLst/>
            <a:cxnLst/>
            <a:rect l="l" t="t" r="r" b="b"/>
            <a:pathLst>
              <a:path w="604519" h="604520">
                <a:moveTo>
                  <a:pt x="302261" y="0"/>
                </a:moveTo>
                <a:lnTo>
                  <a:pt x="253232" y="3956"/>
                </a:lnTo>
                <a:lnTo>
                  <a:pt x="206723" y="15409"/>
                </a:lnTo>
                <a:lnTo>
                  <a:pt x="163354" y="33737"/>
                </a:lnTo>
                <a:lnTo>
                  <a:pt x="123749" y="58319"/>
                </a:lnTo>
                <a:lnTo>
                  <a:pt x="88530" y="88530"/>
                </a:lnTo>
                <a:lnTo>
                  <a:pt x="58318" y="123749"/>
                </a:lnTo>
                <a:lnTo>
                  <a:pt x="33737" y="163354"/>
                </a:lnTo>
                <a:lnTo>
                  <a:pt x="15409" y="206723"/>
                </a:lnTo>
                <a:lnTo>
                  <a:pt x="3956" y="253233"/>
                </a:lnTo>
                <a:lnTo>
                  <a:pt x="0" y="302261"/>
                </a:lnTo>
                <a:lnTo>
                  <a:pt x="3956" y="351289"/>
                </a:lnTo>
                <a:lnTo>
                  <a:pt x="15409" y="397799"/>
                </a:lnTo>
                <a:lnTo>
                  <a:pt x="33737" y="441167"/>
                </a:lnTo>
                <a:lnTo>
                  <a:pt x="58318" y="480772"/>
                </a:lnTo>
                <a:lnTo>
                  <a:pt x="88530" y="515992"/>
                </a:lnTo>
                <a:lnTo>
                  <a:pt x="123749" y="546203"/>
                </a:lnTo>
                <a:lnTo>
                  <a:pt x="163354" y="570784"/>
                </a:lnTo>
                <a:lnTo>
                  <a:pt x="206723" y="589113"/>
                </a:lnTo>
                <a:lnTo>
                  <a:pt x="253232" y="600566"/>
                </a:lnTo>
                <a:lnTo>
                  <a:pt x="302261" y="604522"/>
                </a:lnTo>
                <a:lnTo>
                  <a:pt x="351289" y="600566"/>
                </a:lnTo>
                <a:lnTo>
                  <a:pt x="397798" y="589113"/>
                </a:lnTo>
                <a:lnTo>
                  <a:pt x="441167" y="570784"/>
                </a:lnTo>
                <a:lnTo>
                  <a:pt x="480772" y="546203"/>
                </a:lnTo>
                <a:lnTo>
                  <a:pt x="515991" y="515992"/>
                </a:lnTo>
                <a:lnTo>
                  <a:pt x="546203" y="480772"/>
                </a:lnTo>
                <a:lnTo>
                  <a:pt x="570784" y="441167"/>
                </a:lnTo>
                <a:lnTo>
                  <a:pt x="589112" y="397799"/>
                </a:lnTo>
                <a:lnTo>
                  <a:pt x="600565" y="351289"/>
                </a:lnTo>
                <a:lnTo>
                  <a:pt x="604522" y="302261"/>
                </a:lnTo>
                <a:lnTo>
                  <a:pt x="600565" y="253233"/>
                </a:lnTo>
                <a:lnTo>
                  <a:pt x="589112" y="206723"/>
                </a:lnTo>
                <a:lnTo>
                  <a:pt x="570784" y="163354"/>
                </a:lnTo>
                <a:lnTo>
                  <a:pt x="546203" y="123749"/>
                </a:lnTo>
                <a:lnTo>
                  <a:pt x="515991" y="88530"/>
                </a:lnTo>
                <a:lnTo>
                  <a:pt x="480772" y="58319"/>
                </a:lnTo>
                <a:lnTo>
                  <a:pt x="441167" y="33737"/>
                </a:lnTo>
                <a:lnTo>
                  <a:pt x="397798" y="15409"/>
                </a:lnTo>
                <a:lnTo>
                  <a:pt x="351289" y="3956"/>
                </a:lnTo>
                <a:lnTo>
                  <a:pt x="302261" y="0"/>
                </a:lnTo>
                <a:close/>
              </a:path>
            </a:pathLst>
          </a:custGeom>
          <a:solidFill>
            <a:srgbClr val="CBDC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821026" y="1542796"/>
            <a:ext cx="8435975" cy="393954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8415" marR="19050">
              <a:lnSpc>
                <a:spcPts val="3000"/>
              </a:lnSpc>
              <a:spcBef>
                <a:spcPts val="500"/>
              </a:spcBef>
            </a:pP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Positioned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positivism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constructivism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dirty="0" sz="2800" spc="-175">
                <a:solidFill>
                  <a:srgbClr val="FFFFFF"/>
                </a:solidFill>
                <a:latin typeface="Arial"/>
                <a:cs typeface="Arial"/>
              </a:rPr>
              <a:t>emphasis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context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75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impacting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65"/>
              </a:spcBef>
            </a:pP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3000"/>
              </a:lnSpc>
            </a:pPr>
            <a:r>
              <a:rPr dirty="0" sz="2800" spc="-260">
                <a:solidFill>
                  <a:srgbClr val="FFFFFF"/>
                </a:solidFill>
                <a:latin typeface="Arial"/>
                <a:cs typeface="Arial"/>
              </a:rPr>
              <a:t>Uses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theory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understand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reality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(reality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0">
                <a:solidFill>
                  <a:srgbClr val="FFFFFF"/>
                </a:solidFill>
                <a:latin typeface="Arial"/>
                <a:cs typeface="Arial"/>
              </a:rPr>
              <a:t>assumed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exist 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independent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beliefs)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2800">
              <a:latin typeface="Arial"/>
              <a:cs typeface="Arial"/>
            </a:endParaRPr>
          </a:p>
          <a:p>
            <a:pPr marL="12700" marR="224790">
              <a:lnSpc>
                <a:spcPts val="3000"/>
              </a:lnSpc>
            </a:pP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Both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real-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extant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scholarship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85">
                <a:solidFill>
                  <a:srgbClr val="FFFFFF"/>
                </a:solidFill>
                <a:latin typeface="Arial"/>
                <a:cs typeface="Arial"/>
              </a:rPr>
              <a:t>necessary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understand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works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changes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spc="-45"/>
              <a:t>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44375" y="465835"/>
            <a:ext cx="76377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75"/>
              <a:t>Realist</a:t>
            </a:r>
            <a:r>
              <a:rPr dirty="0" spc="-185"/>
              <a:t> </a:t>
            </a:r>
            <a:r>
              <a:rPr dirty="0" spc="-270"/>
              <a:t>Evaluation</a:t>
            </a:r>
            <a:r>
              <a:rPr dirty="0" spc="-170"/>
              <a:t> </a:t>
            </a:r>
            <a:r>
              <a:rPr dirty="0" spc="-85"/>
              <a:t>&amp;</a:t>
            </a:r>
            <a:r>
              <a:rPr dirty="0" spc="-175"/>
              <a:t> </a:t>
            </a:r>
            <a:r>
              <a:rPr dirty="0" spc="-215"/>
              <a:t>Methods</a:t>
            </a:r>
            <a:r>
              <a:rPr dirty="0" spc="-175"/>
              <a:t> </a:t>
            </a:r>
            <a:r>
              <a:rPr dirty="0" spc="-110"/>
              <a:t>Neutrality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spc="-45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3928" y="1888236"/>
            <a:ext cx="9147175" cy="2774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3200" spc="-285" b="1">
                <a:solidFill>
                  <a:srgbClr val="CAE12A"/>
                </a:solidFill>
                <a:latin typeface="Arial"/>
                <a:cs typeface="Arial"/>
              </a:rPr>
              <a:t>Realism</a:t>
            </a:r>
            <a:r>
              <a:rPr dirty="0" sz="3200" spc="-145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315" b="1">
                <a:solidFill>
                  <a:srgbClr val="CAE12A"/>
                </a:solidFill>
                <a:latin typeface="Arial"/>
                <a:cs typeface="Arial"/>
              </a:rPr>
              <a:t>is</a:t>
            </a:r>
            <a:r>
              <a:rPr dirty="0" sz="3200" spc="-140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235" b="1">
                <a:solidFill>
                  <a:srgbClr val="CAE12A"/>
                </a:solidFill>
                <a:latin typeface="Arial"/>
                <a:cs typeface="Arial"/>
              </a:rPr>
              <a:t>an</a:t>
            </a:r>
            <a:r>
              <a:rPr dirty="0" sz="3200" spc="-145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254" b="1">
                <a:solidFill>
                  <a:srgbClr val="CAE12A"/>
                </a:solidFill>
                <a:latin typeface="Arial"/>
                <a:cs typeface="Arial"/>
              </a:rPr>
              <a:t>approach</a:t>
            </a:r>
            <a:r>
              <a:rPr dirty="0" sz="3200" spc="-140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120" b="1">
                <a:solidFill>
                  <a:srgbClr val="CAE12A"/>
                </a:solidFill>
                <a:latin typeface="Arial"/>
                <a:cs typeface="Arial"/>
              </a:rPr>
              <a:t>to</a:t>
            </a:r>
            <a:r>
              <a:rPr dirty="0" sz="3200" spc="-130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180" b="1">
                <a:solidFill>
                  <a:srgbClr val="CAE12A"/>
                </a:solidFill>
                <a:latin typeface="Arial"/>
                <a:cs typeface="Arial"/>
              </a:rPr>
              <a:t>evaluation,</a:t>
            </a:r>
            <a:r>
              <a:rPr dirty="0" sz="3200" spc="-145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u="heavy" sz="3200" spc="-150" b="1">
                <a:solidFill>
                  <a:srgbClr val="CAE12A"/>
                </a:solidFill>
                <a:uFill>
                  <a:solidFill>
                    <a:srgbClr val="CAE12A"/>
                  </a:solidFill>
                </a:uFill>
                <a:latin typeface="Arial"/>
                <a:cs typeface="Arial"/>
              </a:rPr>
              <a:t>not</a:t>
            </a:r>
            <a:r>
              <a:rPr dirty="0" sz="3200" spc="-135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220" b="1">
                <a:solidFill>
                  <a:srgbClr val="CAE12A"/>
                </a:solidFill>
                <a:latin typeface="Arial"/>
                <a:cs typeface="Arial"/>
              </a:rPr>
              <a:t>a</a:t>
            </a:r>
            <a:r>
              <a:rPr dirty="0" sz="3200" spc="-140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120" b="1">
                <a:solidFill>
                  <a:srgbClr val="CAE12A"/>
                </a:solidFill>
                <a:latin typeface="Arial"/>
                <a:cs typeface="Arial"/>
              </a:rPr>
              <a:t>method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Clr>
                <a:srgbClr val="CAE12A"/>
              </a:buClr>
              <a:buFont typeface="Arial"/>
              <a:buChar char="•"/>
            </a:pPr>
            <a:endParaRPr sz="32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3200" spc="-300" b="1">
                <a:solidFill>
                  <a:srgbClr val="CAE12A"/>
                </a:solidFill>
                <a:latin typeface="Arial"/>
                <a:cs typeface="Arial"/>
              </a:rPr>
              <a:t>Agnostic</a:t>
            </a:r>
            <a:r>
              <a:rPr dirty="0" sz="3200" spc="-155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120" b="1">
                <a:solidFill>
                  <a:srgbClr val="CAE12A"/>
                </a:solidFill>
                <a:latin typeface="Arial"/>
                <a:cs typeface="Arial"/>
              </a:rPr>
              <a:t>to</a:t>
            </a:r>
            <a:r>
              <a:rPr dirty="0" sz="3200" spc="-145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130" b="1">
                <a:solidFill>
                  <a:srgbClr val="CAE12A"/>
                </a:solidFill>
                <a:latin typeface="Arial"/>
                <a:cs typeface="Arial"/>
              </a:rPr>
              <a:t>methodology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Clr>
                <a:srgbClr val="CAE12A"/>
              </a:buClr>
              <a:buFont typeface="Arial"/>
              <a:buChar char="•"/>
            </a:pPr>
            <a:endParaRPr sz="32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dirty="0" sz="3200" spc="-240" b="1">
                <a:solidFill>
                  <a:srgbClr val="CAE12A"/>
                </a:solidFill>
                <a:latin typeface="Arial"/>
                <a:cs typeface="Arial"/>
              </a:rPr>
              <a:t>Usually</a:t>
            </a:r>
            <a:r>
              <a:rPr dirty="0" sz="3200" spc="-120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245" b="1">
                <a:solidFill>
                  <a:srgbClr val="CAE12A"/>
                </a:solidFill>
                <a:latin typeface="Arial"/>
                <a:cs typeface="Arial"/>
              </a:rPr>
              <a:t>mixed</a:t>
            </a:r>
            <a:r>
              <a:rPr dirty="0" sz="3200" spc="-120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215" b="1">
                <a:solidFill>
                  <a:srgbClr val="CAE12A"/>
                </a:solidFill>
                <a:latin typeface="Arial"/>
                <a:cs typeface="Arial"/>
              </a:rPr>
              <a:t>methods,</a:t>
            </a:r>
            <a:r>
              <a:rPr dirty="0" sz="3200" spc="-114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145" b="1">
                <a:solidFill>
                  <a:srgbClr val="CAE12A"/>
                </a:solidFill>
                <a:latin typeface="Arial"/>
                <a:cs typeface="Arial"/>
              </a:rPr>
              <a:t>often</a:t>
            </a:r>
            <a:r>
              <a:rPr dirty="0" sz="3200" spc="-120" b="1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160" b="1">
                <a:solidFill>
                  <a:srgbClr val="CAE12A"/>
                </a:solidFill>
                <a:latin typeface="Arial"/>
                <a:cs typeface="Arial"/>
              </a:rPr>
              <a:t>qualitative-</a:t>
            </a:r>
            <a:r>
              <a:rPr dirty="0" sz="3200" spc="-10" b="1">
                <a:solidFill>
                  <a:srgbClr val="CAE12A"/>
                </a:solidFill>
                <a:latin typeface="Arial"/>
                <a:cs typeface="Arial"/>
              </a:rPr>
              <a:t>forward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44375" y="465835"/>
            <a:ext cx="8232775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pc="-315"/>
              <a:t>Realism</a:t>
            </a:r>
            <a:r>
              <a:rPr dirty="0" spc="-185"/>
              <a:t> </a:t>
            </a:r>
            <a:r>
              <a:rPr dirty="0" spc="-275"/>
              <a:t>and</a:t>
            </a:r>
            <a:r>
              <a:rPr dirty="0" spc="-170"/>
              <a:t> </a:t>
            </a:r>
            <a:r>
              <a:rPr dirty="0" spc="-270"/>
              <a:t>Evaluation</a:t>
            </a:r>
            <a:r>
              <a:rPr dirty="0" spc="-170"/>
              <a:t> </a:t>
            </a:r>
            <a:r>
              <a:rPr dirty="0" spc="-300"/>
              <a:t>Studies:</a:t>
            </a:r>
            <a:r>
              <a:rPr dirty="0" spc="-180"/>
              <a:t> </a:t>
            </a:r>
            <a:r>
              <a:rPr dirty="0" spc="-185"/>
              <a:t>Generative </a:t>
            </a:r>
            <a:r>
              <a:rPr dirty="0" spc="-300"/>
              <a:t>Explanations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spc="-45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3928" y="1866900"/>
            <a:ext cx="9615805" cy="3457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Char char="•"/>
              <a:tabLst>
                <a:tab pos="297815" algn="l"/>
              </a:tabLst>
            </a:pPr>
            <a:r>
              <a:rPr dirty="0" sz="3200" spc="-130">
                <a:solidFill>
                  <a:srgbClr val="CAE12A"/>
                </a:solidFill>
                <a:latin typeface="Arial"/>
                <a:cs typeface="Arial"/>
              </a:rPr>
              <a:t>Distinguishing</a:t>
            </a:r>
            <a:r>
              <a:rPr dirty="0" sz="3200" spc="-14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90">
                <a:solidFill>
                  <a:srgbClr val="CAE12A"/>
                </a:solidFill>
                <a:latin typeface="Arial"/>
                <a:cs typeface="Arial"/>
              </a:rPr>
              <a:t>realist</a:t>
            </a:r>
            <a:r>
              <a:rPr dirty="0" sz="3200" spc="-14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CAE12A"/>
                </a:solidFill>
                <a:latin typeface="Arial"/>
                <a:cs typeface="Arial"/>
              </a:rPr>
              <a:t>evaluation</a:t>
            </a:r>
            <a:endParaRPr sz="3200">
              <a:latin typeface="Arial"/>
              <a:cs typeface="Arial"/>
            </a:endParaRPr>
          </a:p>
          <a:p>
            <a:pPr lvl="1" marL="1154430" indent="-456565">
              <a:lnSpc>
                <a:spcPct val="100000"/>
              </a:lnSpc>
              <a:spcBef>
                <a:spcPts val="140"/>
              </a:spcBef>
              <a:buFont typeface="Wingdings"/>
              <a:buChar char=""/>
              <a:tabLst>
                <a:tab pos="1154430" algn="l"/>
              </a:tabLst>
            </a:pPr>
            <a:r>
              <a:rPr dirty="0" sz="3200" spc="-160">
                <a:solidFill>
                  <a:srgbClr val="CAE12A"/>
                </a:solidFill>
                <a:latin typeface="Arial"/>
                <a:cs typeface="Arial"/>
              </a:rPr>
              <a:t>Approach</a:t>
            </a:r>
            <a:r>
              <a:rPr dirty="0" sz="3200" spc="-10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CAE12A"/>
                </a:solidFill>
                <a:latin typeface="Arial"/>
                <a:cs typeface="Arial"/>
              </a:rPr>
              <a:t>to</a:t>
            </a:r>
            <a:r>
              <a:rPr dirty="0" sz="3200" spc="-11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125">
                <a:solidFill>
                  <a:srgbClr val="CAE12A"/>
                </a:solidFill>
                <a:latin typeface="Arial"/>
                <a:cs typeface="Arial"/>
              </a:rPr>
              <a:t>understanding</a:t>
            </a:r>
            <a:r>
              <a:rPr dirty="0" sz="3200" spc="-10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CAE12A"/>
                </a:solidFill>
                <a:latin typeface="Arial"/>
                <a:cs typeface="Arial"/>
              </a:rPr>
              <a:t>causality</a:t>
            </a:r>
            <a:endParaRPr sz="3200">
              <a:latin typeface="Arial"/>
              <a:cs typeface="Arial"/>
            </a:endParaRPr>
          </a:p>
          <a:p>
            <a:pPr lvl="1" marL="1154430" indent="-456565">
              <a:lnSpc>
                <a:spcPct val="100000"/>
              </a:lnSpc>
              <a:spcBef>
                <a:spcPts val="75"/>
              </a:spcBef>
              <a:buFont typeface="Wingdings"/>
              <a:buChar char=""/>
              <a:tabLst>
                <a:tab pos="1154430" algn="l"/>
              </a:tabLst>
            </a:pPr>
            <a:r>
              <a:rPr dirty="0" sz="3200" spc="-254">
                <a:solidFill>
                  <a:srgbClr val="CAE12A"/>
                </a:solidFill>
                <a:latin typeface="Arial"/>
                <a:cs typeface="Arial"/>
              </a:rPr>
              <a:t>Search</a:t>
            </a:r>
            <a:r>
              <a:rPr dirty="0" sz="3200" spc="-12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CAE12A"/>
                </a:solidFill>
                <a:latin typeface="Arial"/>
                <a:cs typeface="Arial"/>
              </a:rPr>
              <a:t>for</a:t>
            </a:r>
            <a:r>
              <a:rPr dirty="0" sz="3200" spc="-13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100">
                <a:solidFill>
                  <a:srgbClr val="CAE12A"/>
                </a:solidFill>
                <a:latin typeface="Arial"/>
                <a:cs typeface="Arial"/>
              </a:rPr>
              <a:t>underlying</a:t>
            </a:r>
            <a:r>
              <a:rPr dirty="0" sz="3200" spc="-12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75">
                <a:solidFill>
                  <a:srgbClr val="CAE12A"/>
                </a:solidFill>
                <a:latin typeface="Arial"/>
                <a:cs typeface="Arial"/>
              </a:rPr>
              <a:t>mechanisms</a:t>
            </a:r>
            <a:endParaRPr sz="3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275"/>
              </a:spcBef>
              <a:buClr>
                <a:srgbClr val="CAE12A"/>
              </a:buClr>
              <a:buFont typeface="Wingdings"/>
              <a:buChar char=""/>
            </a:pPr>
            <a:endParaRPr sz="3200">
              <a:latin typeface="Arial"/>
              <a:cs typeface="Arial"/>
            </a:endParaRPr>
          </a:p>
          <a:p>
            <a:pPr marL="298450" marR="5080" indent="-285750">
              <a:lnSpc>
                <a:spcPct val="89700"/>
              </a:lnSpc>
              <a:buChar char="•"/>
              <a:tabLst>
                <a:tab pos="298450" algn="l"/>
              </a:tabLst>
            </a:pPr>
            <a:r>
              <a:rPr dirty="0" sz="3200" spc="-180">
                <a:solidFill>
                  <a:srgbClr val="CAE12A"/>
                </a:solidFill>
                <a:latin typeface="Arial"/>
                <a:cs typeface="Arial"/>
              </a:rPr>
              <a:t>Outcomes</a:t>
            </a:r>
            <a:r>
              <a:rPr dirty="0" sz="3200" spc="-140">
                <a:solidFill>
                  <a:srgbClr val="CAE12A"/>
                </a:solidFill>
                <a:latin typeface="Arial"/>
                <a:cs typeface="Arial"/>
              </a:rPr>
              <a:t> occur</a:t>
            </a:r>
            <a:r>
              <a:rPr dirty="0" sz="3200" spc="-13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140">
                <a:solidFill>
                  <a:srgbClr val="CAE12A"/>
                </a:solidFill>
                <a:latin typeface="Arial"/>
                <a:cs typeface="Arial"/>
              </a:rPr>
              <a:t>depending</a:t>
            </a:r>
            <a:r>
              <a:rPr dirty="0" sz="3200" spc="-12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110">
                <a:solidFill>
                  <a:srgbClr val="CAE12A"/>
                </a:solidFill>
                <a:latin typeface="Arial"/>
                <a:cs typeface="Arial"/>
              </a:rPr>
              <a:t>on</a:t>
            </a:r>
            <a:r>
              <a:rPr dirty="0" sz="3200" spc="-12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40">
                <a:solidFill>
                  <a:srgbClr val="CAE12A"/>
                </a:solidFill>
                <a:latin typeface="Arial"/>
                <a:cs typeface="Arial"/>
              </a:rPr>
              <a:t>the</a:t>
            </a:r>
            <a:r>
              <a:rPr dirty="0" sz="3200" spc="-13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65">
                <a:solidFill>
                  <a:srgbClr val="CAE12A"/>
                </a:solidFill>
                <a:latin typeface="Arial"/>
                <a:cs typeface="Arial"/>
              </a:rPr>
              <a:t>“reasoning”</a:t>
            </a:r>
            <a:r>
              <a:rPr dirty="0" sz="3200" spc="-13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CAE12A"/>
                </a:solidFill>
                <a:latin typeface="Arial"/>
                <a:cs typeface="Arial"/>
              </a:rPr>
              <a:t>of</a:t>
            </a:r>
            <a:r>
              <a:rPr dirty="0" sz="3200" spc="-13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75">
                <a:solidFill>
                  <a:srgbClr val="CAE12A"/>
                </a:solidFill>
                <a:latin typeface="Arial"/>
                <a:cs typeface="Arial"/>
              </a:rPr>
              <a:t>actors who</a:t>
            </a:r>
            <a:r>
              <a:rPr dirty="0" sz="3200" spc="-13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150">
                <a:solidFill>
                  <a:srgbClr val="CAE12A"/>
                </a:solidFill>
                <a:latin typeface="Arial"/>
                <a:cs typeface="Arial"/>
              </a:rPr>
              <a:t>are</a:t>
            </a:r>
            <a:r>
              <a:rPr dirty="0" sz="3200" spc="-13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195">
                <a:solidFill>
                  <a:srgbClr val="CAE12A"/>
                </a:solidFill>
                <a:latin typeface="Arial"/>
                <a:cs typeface="Arial"/>
              </a:rPr>
              <a:t>exposed</a:t>
            </a:r>
            <a:r>
              <a:rPr dirty="0" sz="3200" spc="-12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CAE12A"/>
                </a:solidFill>
                <a:latin typeface="Arial"/>
                <a:cs typeface="Arial"/>
              </a:rPr>
              <a:t>to</a:t>
            </a:r>
            <a:r>
              <a:rPr dirty="0" sz="3200" spc="-140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55">
                <a:solidFill>
                  <a:srgbClr val="CAE12A"/>
                </a:solidFill>
                <a:latin typeface="Arial"/>
                <a:cs typeface="Arial"/>
              </a:rPr>
              <a:t>intervention</a:t>
            </a:r>
            <a:r>
              <a:rPr dirty="0" sz="3200" spc="-12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175">
                <a:solidFill>
                  <a:srgbClr val="CAE12A"/>
                </a:solidFill>
                <a:latin typeface="Arial"/>
                <a:cs typeface="Arial"/>
              </a:rPr>
              <a:t>resources</a:t>
            </a:r>
            <a:r>
              <a:rPr dirty="0" sz="3200" spc="-135">
                <a:solidFill>
                  <a:srgbClr val="CAE12A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CAE12A"/>
                </a:solidFill>
                <a:latin typeface="Arial"/>
                <a:cs typeface="Arial"/>
              </a:rPr>
              <a:t>or </a:t>
            </a:r>
            <a:r>
              <a:rPr dirty="0" sz="3200" spc="-10">
                <a:solidFill>
                  <a:srgbClr val="CAE12A"/>
                </a:solidFill>
                <a:latin typeface="Arial"/>
                <a:cs typeface="Arial"/>
              </a:rPr>
              <a:t>opportunities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80"/>
              <a:t>In</a:t>
            </a:r>
            <a:r>
              <a:rPr dirty="0" sz="4000" spc="-190"/>
              <a:t> </a:t>
            </a:r>
            <a:r>
              <a:rPr dirty="0" sz="4000" spc="-235"/>
              <a:t>realist</a:t>
            </a:r>
            <a:r>
              <a:rPr dirty="0" sz="4000" spc="-195"/>
              <a:t> </a:t>
            </a:r>
            <a:r>
              <a:rPr dirty="0" sz="4000" spc="-235"/>
              <a:t>evaluation</a:t>
            </a:r>
            <a:r>
              <a:rPr dirty="0" sz="4000" spc="-190"/>
              <a:t> </a:t>
            </a:r>
            <a:r>
              <a:rPr dirty="0" sz="4000" spc="-215"/>
              <a:t>we</a:t>
            </a:r>
            <a:r>
              <a:rPr dirty="0" sz="4000" spc="-195"/>
              <a:t> </a:t>
            </a:r>
            <a:r>
              <a:rPr dirty="0" sz="4000" spc="-390"/>
              <a:t>ask: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spc="-45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7016" y="2282444"/>
            <a:ext cx="9422130" cy="2077085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algn="ctr" marL="12700" marR="5080">
              <a:lnSpc>
                <a:spcPct val="90200"/>
              </a:lnSpc>
              <a:spcBef>
                <a:spcPts val="665"/>
              </a:spcBef>
            </a:pPr>
            <a:r>
              <a:rPr dirty="0" sz="4800" spc="-350" b="1">
                <a:solidFill>
                  <a:srgbClr val="CBDC32"/>
                </a:solidFill>
                <a:latin typeface="Arial"/>
                <a:cs typeface="Arial"/>
              </a:rPr>
              <a:t>How</a:t>
            </a:r>
            <a:r>
              <a:rPr dirty="0" sz="4800" spc="-240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4800" spc="-240">
                <a:solidFill>
                  <a:srgbClr val="CBDC32"/>
                </a:solidFill>
                <a:latin typeface="Arial"/>
                <a:cs typeface="Arial"/>
              </a:rPr>
              <a:t>and</a:t>
            </a:r>
            <a:r>
              <a:rPr dirty="0" sz="4800" spc="-235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4800" spc="-355" b="1">
                <a:solidFill>
                  <a:srgbClr val="CBDC32"/>
                </a:solidFill>
                <a:latin typeface="Arial"/>
                <a:cs typeface="Arial"/>
              </a:rPr>
              <a:t>why</a:t>
            </a:r>
            <a:r>
              <a:rPr dirty="0" sz="4800" spc="-240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4800" spc="-405">
                <a:solidFill>
                  <a:srgbClr val="CBDC32"/>
                </a:solidFill>
                <a:latin typeface="Arial"/>
                <a:cs typeface="Arial"/>
              </a:rPr>
              <a:t>a</a:t>
            </a:r>
            <a:r>
              <a:rPr dirty="0" sz="4800" spc="-240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4800" spc="-80">
                <a:solidFill>
                  <a:srgbClr val="CBDC32"/>
                </a:solidFill>
                <a:latin typeface="Arial"/>
                <a:cs typeface="Arial"/>
              </a:rPr>
              <a:t>program/intervention </a:t>
            </a:r>
            <a:r>
              <a:rPr dirty="0" sz="4800" spc="-290">
                <a:solidFill>
                  <a:srgbClr val="CBDC32"/>
                </a:solidFill>
                <a:latin typeface="Arial"/>
                <a:cs typeface="Arial"/>
              </a:rPr>
              <a:t>does</a:t>
            </a:r>
            <a:r>
              <a:rPr dirty="0" sz="4800" spc="-250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4800" spc="-10">
                <a:solidFill>
                  <a:srgbClr val="CBDC32"/>
                </a:solidFill>
                <a:latin typeface="Arial"/>
                <a:cs typeface="Arial"/>
              </a:rPr>
              <a:t>or</a:t>
            </a:r>
            <a:r>
              <a:rPr dirty="0" sz="4800" spc="-250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4800" spc="-290">
                <a:solidFill>
                  <a:srgbClr val="CBDC32"/>
                </a:solidFill>
                <a:latin typeface="Arial"/>
                <a:cs typeface="Arial"/>
              </a:rPr>
              <a:t>does</a:t>
            </a:r>
            <a:r>
              <a:rPr dirty="0" sz="4800" spc="-250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4800">
                <a:solidFill>
                  <a:srgbClr val="CBDC32"/>
                </a:solidFill>
                <a:latin typeface="Arial"/>
                <a:cs typeface="Arial"/>
              </a:rPr>
              <a:t>not</a:t>
            </a:r>
            <a:r>
              <a:rPr dirty="0" sz="4800" spc="-245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4800" spc="-114">
                <a:solidFill>
                  <a:srgbClr val="CBDC32"/>
                </a:solidFill>
                <a:latin typeface="Arial"/>
                <a:cs typeface="Arial"/>
              </a:rPr>
              <a:t>work,</a:t>
            </a:r>
            <a:r>
              <a:rPr dirty="0" sz="4800" spc="-245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4800" spc="-240" b="1">
                <a:solidFill>
                  <a:srgbClr val="CBDC32"/>
                </a:solidFill>
                <a:latin typeface="Arial"/>
                <a:cs typeface="Arial"/>
              </a:rPr>
              <a:t>for</a:t>
            </a:r>
            <a:r>
              <a:rPr dirty="0" sz="4800" spc="-245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4800" spc="-340" b="1">
                <a:solidFill>
                  <a:srgbClr val="CBDC32"/>
                </a:solidFill>
                <a:latin typeface="Arial"/>
                <a:cs typeface="Arial"/>
              </a:rPr>
              <a:t>whom</a:t>
            </a:r>
            <a:r>
              <a:rPr dirty="0" sz="4800" spc="-260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4800" spc="-95">
                <a:solidFill>
                  <a:srgbClr val="CBDC32"/>
                </a:solidFill>
                <a:latin typeface="Arial"/>
                <a:cs typeface="Arial"/>
              </a:rPr>
              <a:t>and </a:t>
            </a:r>
            <a:r>
              <a:rPr dirty="0" sz="4800" spc="-325" b="1">
                <a:solidFill>
                  <a:srgbClr val="CBDC32"/>
                </a:solidFill>
                <a:latin typeface="Arial"/>
                <a:cs typeface="Arial"/>
              </a:rPr>
              <a:t>under</a:t>
            </a:r>
            <a:r>
              <a:rPr dirty="0" sz="4800" spc="-229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4800" spc="-215" b="1">
                <a:solidFill>
                  <a:srgbClr val="CBDC32"/>
                </a:solidFill>
                <a:latin typeface="Arial"/>
                <a:cs typeface="Arial"/>
              </a:rPr>
              <a:t>what</a:t>
            </a:r>
            <a:r>
              <a:rPr dirty="0" sz="4800" spc="-229" b="1">
                <a:solidFill>
                  <a:srgbClr val="CBDC32"/>
                </a:solidFill>
                <a:latin typeface="Arial"/>
                <a:cs typeface="Arial"/>
              </a:rPr>
              <a:t> </a:t>
            </a:r>
            <a:r>
              <a:rPr dirty="0" sz="4800" spc="-430" b="1">
                <a:solidFill>
                  <a:srgbClr val="CBDC32"/>
                </a:solidFill>
                <a:latin typeface="Arial"/>
                <a:cs typeface="Arial"/>
              </a:rPr>
              <a:t>circumstances</a:t>
            </a:r>
            <a:r>
              <a:rPr dirty="0" sz="4800" spc="-430">
                <a:solidFill>
                  <a:srgbClr val="CBDC32"/>
                </a:solidFill>
                <a:latin typeface="Arial"/>
                <a:cs typeface="Arial"/>
              </a:rPr>
              <a:t>.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2026-06-17T22:16:59Z</dcterms:created>
  <dcterms:modified xsi:type="dcterms:W3CDTF">2026-06-17T22:16:59Z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2023-04-24T00:00:00Z</vt:filetime>
  </property>
  <property fmtid="{D5CDD505-2E9C-101B-9397-08002B2CF9AE}" pid="3" name="LastSaved">
    <vt:filetime>2026-06-17T00:00:00Z</vt:filetime>
  </property>
  <property fmtid="{D5CDD505-2E9C-101B-9397-08002B2CF9AE}" pid="4" name="Producer">
    <vt:lpwstr>macOS Version 13.0.1 (Build 22A400) Quartz PDFContext</vt:lpwstr>
  </property>
</Properties>
</file>